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Override2.xml" ContentType="application/vnd.openxmlformats-officedocument.themeOverrid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Override3.xml" ContentType="application/vnd.openxmlformats-officedocument.themeOverrid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4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2" r:id="rId1"/>
    <p:sldMasterId id="2147483732" r:id="rId2"/>
    <p:sldMasterId id="2147483746" r:id="rId3"/>
    <p:sldMasterId id="2147484270" r:id="rId4"/>
    <p:sldMasterId id="2147484299" r:id="rId5"/>
  </p:sldMasterIdLst>
  <p:notesMasterIdLst>
    <p:notesMasterId r:id="rId38"/>
  </p:notesMasterIdLst>
  <p:handoutMasterIdLst>
    <p:handoutMasterId r:id="rId39"/>
  </p:handoutMasterIdLst>
  <p:sldIdLst>
    <p:sldId id="593" r:id="rId6"/>
    <p:sldId id="594" r:id="rId7"/>
    <p:sldId id="608" r:id="rId8"/>
    <p:sldId id="603" r:id="rId9"/>
    <p:sldId id="595" r:id="rId10"/>
    <p:sldId id="607" r:id="rId11"/>
    <p:sldId id="596" r:id="rId12"/>
    <p:sldId id="597" r:id="rId13"/>
    <p:sldId id="598" r:id="rId14"/>
    <p:sldId id="573" r:id="rId15"/>
    <p:sldId id="609" r:id="rId16"/>
    <p:sldId id="467" r:id="rId17"/>
    <p:sldId id="599" r:id="rId18"/>
    <p:sldId id="610" r:id="rId19"/>
    <p:sldId id="600" r:id="rId20"/>
    <p:sldId id="601" r:id="rId21"/>
    <p:sldId id="574" r:id="rId22"/>
    <p:sldId id="468" r:id="rId23"/>
    <p:sldId id="576" r:id="rId24"/>
    <p:sldId id="602" r:id="rId25"/>
    <p:sldId id="497" r:id="rId26"/>
    <p:sldId id="612" r:id="rId27"/>
    <p:sldId id="577" r:id="rId28"/>
    <p:sldId id="580" r:id="rId29"/>
    <p:sldId id="579" r:id="rId30"/>
    <p:sldId id="581" r:id="rId31"/>
    <p:sldId id="604" r:id="rId32"/>
    <p:sldId id="578" r:id="rId33"/>
    <p:sldId id="605" r:id="rId34"/>
    <p:sldId id="611" r:id="rId35"/>
    <p:sldId id="606" r:id="rId36"/>
    <p:sldId id="453" r:id="rId37"/>
  </p:sldIdLst>
  <p:sldSz cx="9144000" cy="6858000" type="screen4x3"/>
  <p:notesSz cx="6865938" cy="9998075"/>
  <p:custDataLst>
    <p:tags r:id="rId40"/>
  </p:custDataLst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defRPr kern="1200">
        <a:solidFill>
          <a:schemeClr val="tx1"/>
        </a:solidFill>
        <a:latin typeface="Imago" pitchFamily="2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defRPr kern="1200">
        <a:solidFill>
          <a:schemeClr val="tx1"/>
        </a:solidFill>
        <a:latin typeface="Imago" pitchFamily="2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defRPr kern="1200">
        <a:solidFill>
          <a:schemeClr val="tx1"/>
        </a:solidFill>
        <a:latin typeface="Imago" pitchFamily="2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defRPr kern="1200">
        <a:solidFill>
          <a:schemeClr val="tx1"/>
        </a:solidFill>
        <a:latin typeface="Imago" pitchFamily="2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defRPr kern="1200">
        <a:solidFill>
          <a:schemeClr val="tx1"/>
        </a:solidFill>
        <a:latin typeface="Imago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Imago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Imago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Imago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Imago" pitchFamily="2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edding, Alun {MDBA~Welwyn}" initials="BA{" lastIdx="5" clrIdx="0"/>
  <p:cmAuthor id="1" name="Wat, Cynthia {MDIV~Welwyn}" initials="WC{" lastIdx="7" clrIdx="1"/>
  <p:cmAuthor id="2" name="Surujbally, Bernadette {MDBA~Welwyn}" initials="SB{" lastIdx="3" clrIdx="2"/>
  <p:cmAuthor id="3" name="Coakley, Eoin {PIBA~New York City}" initials="CE{YC" lastIdx="13" clrIdx="3"/>
  <p:cmAuthor id="4" name="Mauser, Harald {PTDM Basel}" initials="HM" lastIdx="1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65FB"/>
    <a:srgbClr val="D49FFF"/>
    <a:srgbClr val="B760F9"/>
    <a:srgbClr val="A2C1FE"/>
    <a:srgbClr val="00B7A5"/>
    <a:srgbClr val="F76681"/>
    <a:srgbClr val="8CF4EA"/>
    <a:srgbClr val="6767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08" autoAdjust="0"/>
    <p:restoredTop sz="92571" autoAdjust="0"/>
  </p:normalViewPr>
  <p:slideViewPr>
    <p:cSldViewPr>
      <p:cViewPr varScale="1">
        <p:scale>
          <a:sx n="108" d="100"/>
          <a:sy n="108" d="100"/>
        </p:scale>
        <p:origin x="-1848" y="-90"/>
      </p:cViewPr>
      <p:guideLst>
        <p:guide orient="horz" pos="3954"/>
        <p:guide orient="horz" pos="330"/>
        <p:guide orient="horz" pos="1182"/>
        <p:guide orient="horz" pos="1098"/>
        <p:guide orient="horz" pos="4110"/>
        <p:guide pos="255"/>
        <p:guide pos="551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9" d="100"/>
        <a:sy n="79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154" y="-114"/>
      </p:cViewPr>
      <p:guideLst>
        <p:guide orient="horz" pos="3148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tags" Target="tags/tag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708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92200" y="869950"/>
            <a:ext cx="4681538" cy="35099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460" y="4746610"/>
            <a:ext cx="5035021" cy="4618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81" tIns="44741" rIns="91081" bIns="447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Klicken Sie, um die Formate des Vorlagentextes zu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9870780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5988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Imago" pitchFamily="2" charset="0"/>
        <a:ea typeface="+mn-ea"/>
        <a:cs typeface="+mn-cs"/>
      </a:defRPr>
    </a:lvl1pPr>
    <a:lvl2pPr marL="457200" algn="l" defTabSz="915988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Imago" pitchFamily="2" charset="0"/>
        <a:ea typeface="+mn-ea"/>
        <a:cs typeface="+mn-cs"/>
      </a:defRPr>
    </a:lvl2pPr>
    <a:lvl3pPr marL="915988" algn="l" defTabSz="915988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Imago" pitchFamily="2" charset="0"/>
        <a:ea typeface="+mn-ea"/>
        <a:cs typeface="+mn-cs"/>
      </a:defRPr>
    </a:lvl3pPr>
    <a:lvl4pPr marL="1373188" algn="l" defTabSz="915988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Imago" pitchFamily="2" charset="0"/>
        <a:ea typeface="+mn-ea"/>
        <a:cs typeface="+mn-cs"/>
      </a:defRPr>
    </a:lvl4pPr>
    <a:lvl5pPr marL="1830388" algn="l" defTabSz="915988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Imago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b="0" dirty="0" smtClean="0">
                <a:solidFill>
                  <a:srgbClr val="3365FB"/>
                </a:solidFill>
              </a:rPr>
              <a:t>CHB is a significant</a:t>
            </a:r>
            <a:r>
              <a:rPr lang="en-US" sz="800" b="0" baseline="0" dirty="0" smtClean="0">
                <a:solidFill>
                  <a:srgbClr val="3365FB"/>
                </a:solidFill>
              </a:rPr>
              <a:t> global health problem</a:t>
            </a:r>
            <a:endParaRPr lang="en-US" sz="800" b="0" dirty="0" smtClean="0">
              <a:solidFill>
                <a:srgbClr val="3365FB"/>
              </a:solidFill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b="0" dirty="0" smtClean="0">
                <a:solidFill>
                  <a:srgbClr val="3365FB"/>
                </a:solidFill>
              </a:rPr>
              <a:t>Despite preventive vaccine</a:t>
            </a:r>
            <a:r>
              <a:rPr lang="en-US" sz="800" b="0" baseline="0" dirty="0" smtClean="0">
                <a:solidFill>
                  <a:srgbClr val="3365FB"/>
                </a:solidFill>
              </a:rPr>
              <a:t> available and current SOC therapies for CHB today, </a:t>
            </a:r>
            <a:r>
              <a:rPr lang="en-US" sz="800" b="0" dirty="0" smtClean="0">
                <a:solidFill>
                  <a:srgbClr val="3365FB"/>
                </a:solidFill>
              </a:rPr>
              <a:t>&gt;250 million people chronically infected** with HBV (</a:t>
            </a:r>
            <a:r>
              <a:rPr lang="en-US" sz="800" b="0" dirty="0" smtClean="0">
                <a:solidFill>
                  <a:srgbClr val="3365FB"/>
                </a:solidFill>
                <a:sym typeface="Symbol"/>
              </a:rPr>
              <a:t></a:t>
            </a:r>
            <a:r>
              <a:rPr lang="en-US" sz="800" b="0" dirty="0" smtClean="0">
                <a:solidFill>
                  <a:srgbClr val="3365FB"/>
                </a:solidFill>
              </a:rPr>
              <a:t> 5% of the world’s population)</a:t>
            </a:r>
            <a:r>
              <a:rPr lang="en-US" sz="800" b="0" baseline="30000" dirty="0" smtClean="0">
                <a:solidFill>
                  <a:srgbClr val="3365FB"/>
                </a:solidFill>
              </a:rPr>
              <a:t>1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b="0" dirty="0" smtClean="0">
                <a:solidFill>
                  <a:srgbClr val="3365FB"/>
                </a:solidFill>
              </a:rPr>
              <a:t>CHB pts are at high risk</a:t>
            </a:r>
            <a:r>
              <a:rPr lang="en-US" sz="800" b="0" baseline="0" dirty="0" smtClean="0">
                <a:solidFill>
                  <a:srgbClr val="3365FB"/>
                </a:solidFill>
              </a:rPr>
              <a:t> of developing complications of HBV infection, including cirrhosis, end stage liver failure, hepatic decompensation and HCC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b="0" dirty="0" smtClean="0">
                <a:solidFill>
                  <a:srgbClr val="3365FB"/>
                </a:solidFill>
              </a:rPr>
              <a:t>Up to 1 quarter</a:t>
            </a:r>
            <a:r>
              <a:rPr lang="en-US" sz="800" b="0" baseline="0" dirty="0" smtClean="0">
                <a:solidFill>
                  <a:srgbClr val="3365FB"/>
                </a:solidFill>
              </a:rPr>
              <a:t> of CHB pts will die from cirrhosis or HCC worldwide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b="0" baseline="0" dirty="0" smtClean="0">
                <a:solidFill>
                  <a:srgbClr val="3365FB"/>
                </a:solidFill>
              </a:rPr>
              <a:t>700,000 deaths occur </a:t>
            </a:r>
            <a:r>
              <a:rPr lang="en-US" sz="800" b="0" dirty="0" smtClean="0">
                <a:solidFill>
                  <a:srgbClr val="3365FB"/>
                </a:solidFill>
              </a:rPr>
              <a:t>each year from HBV infection</a:t>
            </a:r>
            <a:r>
              <a:rPr lang="en-US" sz="800" b="0" baseline="30000" dirty="0" smtClean="0">
                <a:solidFill>
                  <a:srgbClr val="3365FB"/>
                </a:solidFill>
              </a:rPr>
              <a:t>2</a:t>
            </a:r>
            <a:r>
              <a:rPr lang="en-US" sz="800" b="0" dirty="0" smtClean="0">
                <a:solidFill>
                  <a:srgbClr val="3365FB"/>
                </a:solidFill>
              </a:rPr>
              <a:t>, making it the 10th leading cause of death worldwide</a:t>
            </a:r>
            <a:r>
              <a:rPr lang="en-US" sz="800" b="0" baseline="30000" dirty="0" smtClean="0">
                <a:solidFill>
                  <a:srgbClr val="3365FB"/>
                </a:solidFill>
              </a:rPr>
              <a:t>3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b="0" dirty="0" smtClean="0">
                <a:solidFill>
                  <a:srgbClr val="3365FB"/>
                </a:solidFill>
              </a:rPr>
              <a:t>And</a:t>
            </a:r>
            <a:r>
              <a:rPr lang="en-US" sz="800" b="0" baseline="0" dirty="0" smtClean="0">
                <a:solidFill>
                  <a:srgbClr val="3365FB"/>
                </a:solidFill>
              </a:rPr>
              <a:t> HCC being the 3</a:t>
            </a:r>
            <a:r>
              <a:rPr lang="en-US" sz="800" b="0" baseline="30000" dirty="0" smtClean="0">
                <a:solidFill>
                  <a:srgbClr val="3365FB"/>
                </a:solidFill>
              </a:rPr>
              <a:t>rd</a:t>
            </a:r>
            <a:r>
              <a:rPr lang="en-US" sz="800" b="0" baseline="0" dirty="0" smtClean="0">
                <a:solidFill>
                  <a:srgbClr val="3365FB"/>
                </a:solidFill>
              </a:rPr>
              <a:t> most common cause of cancer deaths world-wide</a:t>
            </a:r>
            <a:endParaRPr lang="en-US" sz="800" b="0" dirty="0" smtClean="0">
              <a:solidFill>
                <a:srgbClr val="3365FB"/>
              </a:solidFill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b="0" dirty="0" smtClean="0">
                <a:solidFill>
                  <a:srgbClr val="3365FB"/>
                </a:solidFill>
              </a:rPr>
              <a:t>As well as a high lifetime burden</a:t>
            </a:r>
            <a:r>
              <a:rPr lang="en-US" sz="800" b="0" baseline="0" dirty="0" smtClean="0">
                <a:solidFill>
                  <a:srgbClr val="3365FB"/>
                </a:solidFill>
              </a:rPr>
              <a:t> on our health care systems </a:t>
            </a:r>
          </a:p>
          <a:p>
            <a:pPr>
              <a:spcAft>
                <a:spcPts val="0"/>
              </a:spcAft>
            </a:pPr>
            <a:endParaRPr lang="en-US" sz="800" b="0" baseline="0" dirty="0" smtClean="0"/>
          </a:p>
          <a:p>
            <a:pPr>
              <a:spcAft>
                <a:spcPts val="0"/>
              </a:spcAft>
            </a:pPr>
            <a:r>
              <a:rPr lang="en-US" sz="800" b="0" dirty="0" smtClean="0"/>
              <a:t>A high burden:</a:t>
            </a:r>
          </a:p>
          <a:p>
            <a:pPr lvl="1">
              <a:spcAft>
                <a:spcPts val="0"/>
              </a:spcAft>
            </a:pPr>
            <a:r>
              <a:rPr lang="en-US" sz="800" dirty="0" smtClean="0"/>
              <a:t>Decreased life expectancy</a:t>
            </a:r>
          </a:p>
          <a:p>
            <a:pPr lvl="2">
              <a:spcAft>
                <a:spcPts val="0"/>
              </a:spcAft>
            </a:pPr>
            <a:r>
              <a:rPr lang="en-US" sz="800" dirty="0" smtClean="0">
                <a:solidFill>
                  <a:srgbClr val="FF0000"/>
                </a:solidFill>
              </a:rPr>
              <a:t>~40% of males develop liver cancer (HCC), #3 cause of cancer death world-wide</a:t>
            </a:r>
          </a:p>
          <a:p>
            <a:pPr lvl="1">
              <a:spcAft>
                <a:spcPts val="0"/>
              </a:spcAft>
            </a:pPr>
            <a:r>
              <a:rPr lang="en-US" sz="800" dirty="0" smtClean="0"/>
              <a:t>Reduced quality of life</a:t>
            </a:r>
          </a:p>
          <a:p>
            <a:pPr lvl="1">
              <a:spcAft>
                <a:spcPts val="0"/>
              </a:spcAft>
            </a:pPr>
            <a:r>
              <a:rPr lang="en-US" sz="800" dirty="0" smtClean="0"/>
              <a:t>High lifetime costs associated with liver disease management and the consequences of HBV infection (</a:t>
            </a:r>
            <a:r>
              <a:rPr lang="en-US" altLang="zh-CN" sz="800" dirty="0" smtClean="0"/>
              <a:t>including cirrhosis, hepatic decompensation and HCC)</a:t>
            </a:r>
            <a:endParaRPr lang="en-US" sz="8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9929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 txBox="1">
            <a:spLocks noGrp="1" noChangeArrowheads="1"/>
          </p:cNvSpPr>
          <p:nvPr/>
        </p:nvSpPr>
        <p:spPr bwMode="auto">
          <a:xfrm>
            <a:off x="3889112" y="9496468"/>
            <a:ext cx="2975240" cy="49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761" tIns="46381" rIns="92761" bIns="46381" anchor="b"/>
          <a:lstStyle>
            <a:lvl1pPr>
              <a:defRPr>
                <a:solidFill>
                  <a:schemeClr val="tx1"/>
                </a:solidFill>
                <a:latin typeface="Imago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Imago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Imago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Imago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Imago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9pPr>
          </a:lstStyle>
          <a:p>
            <a:pPr algn="r" eaLnBrk="1" hangingPunct="1"/>
            <a:fld id="{349958E4-2007-4BA5-BC07-AAA572952FFB}" type="slidenum">
              <a:rPr lang="en-US" sz="1200">
                <a:solidFill>
                  <a:prstClr val="black"/>
                </a:solidFill>
                <a:latin typeface="Arial" charset="0"/>
              </a:rPr>
              <a:pPr algn="r" eaLnBrk="1" hangingPunct="1"/>
              <a:t>8</a:t>
            </a:fld>
            <a:endParaRPr lang="en-US" sz="12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8611" name="Rectangle 7"/>
          <p:cNvSpPr txBox="1">
            <a:spLocks noGrp="1" noChangeArrowheads="1"/>
          </p:cNvSpPr>
          <p:nvPr/>
        </p:nvSpPr>
        <p:spPr bwMode="auto">
          <a:xfrm>
            <a:off x="3889112" y="9496468"/>
            <a:ext cx="2975240" cy="49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761" tIns="46381" rIns="92761" bIns="46381" anchor="b"/>
          <a:lstStyle>
            <a:lvl1pPr>
              <a:defRPr>
                <a:solidFill>
                  <a:schemeClr val="tx1"/>
                </a:solidFill>
                <a:latin typeface="Imago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Imago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Imago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Imago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Imago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9pPr>
          </a:lstStyle>
          <a:p>
            <a:pPr algn="r" eaLnBrk="1" hangingPunct="1"/>
            <a:fld id="{B1D9F35B-97B1-4626-A525-3F36D1ADF2F4}" type="slidenum">
              <a:rPr lang="en-US" sz="1200">
                <a:solidFill>
                  <a:prstClr val="black"/>
                </a:solidFill>
                <a:latin typeface="Arial" charset="0"/>
                <a:ea typeface="MS PGothic" pitchFamily="34" charset="-128"/>
              </a:rPr>
              <a:pPr algn="r" eaLnBrk="1" hangingPunct="1"/>
              <a:t>8</a:t>
            </a:fld>
            <a:endParaRPr lang="en-US" sz="1200">
              <a:solidFill>
                <a:prstClr val="black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68612" name="Slide Image Placehold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92200" y="868363"/>
            <a:ext cx="4681538" cy="3509962"/>
          </a:xfrm>
          <a:ln/>
        </p:spPr>
      </p:sp>
      <p:sp>
        <p:nvSpPr>
          <p:cNvPr id="68613" name="Notes Placeholder 6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HBV infection occurs worldwide, but its prevalence varies with geographical location.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Based on HBV carrier rate (as defined by hepatitis B surface antigen (</a:t>
            </a:r>
            <a:r>
              <a:rPr lang="en-GB" dirty="0" err="1" smtClean="0">
                <a:latin typeface="Arial" charset="0"/>
                <a:cs typeface="Arial" charset="0"/>
              </a:rPr>
              <a:t>HBsAg</a:t>
            </a:r>
            <a:r>
              <a:rPr lang="en-GB" dirty="0" smtClean="0">
                <a:latin typeface="Arial" charset="0"/>
                <a:cs typeface="Arial" charset="0"/>
              </a:rPr>
              <a:t>) positivity), the world can be divided into three regions of high (</a:t>
            </a:r>
            <a:r>
              <a:rPr lang="en-GB" dirty="0" smtClean="0">
                <a:latin typeface="Lucida Sans Unicode" pitchFamily="34" charset="0"/>
                <a:cs typeface="Arial" charset="0"/>
              </a:rPr>
              <a:t>≥</a:t>
            </a:r>
            <a:r>
              <a:rPr lang="en-GB" dirty="0" smtClean="0">
                <a:latin typeface="Arial" charset="0"/>
                <a:cs typeface="Arial" charset="0"/>
              </a:rPr>
              <a:t>8%), intermediate (2–7%), and low (&lt;2%) </a:t>
            </a:r>
            <a:r>
              <a:rPr lang="en-GB" dirty="0" err="1" smtClean="0">
                <a:latin typeface="Arial" charset="0"/>
                <a:cs typeface="Arial" charset="0"/>
              </a:rPr>
              <a:t>endemicity</a:t>
            </a:r>
            <a:r>
              <a:rPr lang="en-GB" dirty="0" smtClean="0">
                <a:latin typeface="Arial" charset="0"/>
                <a:cs typeface="Arial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The prevalence of hepatitis B is highest (8–20%) in parts of China, South-East Asia, and tropical Africa.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Moderate infection rates of 2–7% are observed in Eastern Europe, the Mediterranean, Russia and the Russian Federation, South-West Asia, and Central and South America.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The lowest </a:t>
            </a:r>
            <a:r>
              <a:rPr lang="en-GB" dirty="0" err="1" smtClean="0">
                <a:latin typeface="Arial" charset="0"/>
                <a:cs typeface="Arial" charset="0"/>
              </a:rPr>
              <a:t>prevelance</a:t>
            </a:r>
            <a:r>
              <a:rPr lang="en-GB" dirty="0" smtClean="0">
                <a:latin typeface="Arial" charset="0"/>
                <a:cs typeface="Arial" charset="0"/>
              </a:rPr>
              <a:t> rates of HBV infection are observed in regions with high standards of living, including Northern, Western and Central Europe, North America and Australia (0.2–0.5%).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 smtClean="0">
              <a:latin typeface="Arial" charset="0"/>
              <a:cs typeface="Arial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Imago" pitchFamily="2" charset="0"/>
                <a:ea typeface="+mn-ea"/>
                <a:cs typeface="+mn-cs"/>
              </a:rPr>
              <a:t>Risk of chronicity is closely related to age at which a person becomes infected (incidence of 90% in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Imago" pitchFamily="2" charset="0"/>
                <a:ea typeface="+mn-ea"/>
                <a:cs typeface="+mn-cs"/>
              </a:rPr>
              <a:t>newborns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Imago" pitchFamily="2" charset="0"/>
                <a:ea typeface="+mn-ea"/>
                <a:cs typeface="+mn-cs"/>
              </a:rPr>
              <a:t> vs. &lt;5% in adults).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Imago" pitchFamily="2" charset="0"/>
                <a:ea typeface="+mn-ea"/>
                <a:cs typeface="+mn-cs"/>
              </a:rPr>
              <a:t>In endemic areas, mother-to-child transmission accounts for more than 50% of chronic infections. </a:t>
            </a:r>
            <a:endParaRPr lang="en-GB" dirty="0" smtClean="0">
              <a:latin typeface="Arial" charset="0"/>
              <a:cs typeface="Arial" charset="0"/>
            </a:endParaRPr>
          </a:p>
          <a:p>
            <a:endParaRPr lang="en-GB" b="1" dirty="0" smtClean="0">
              <a:latin typeface="Arial" charset="0"/>
              <a:cs typeface="Arial" charset="0"/>
            </a:endParaRPr>
          </a:p>
          <a:p>
            <a:r>
              <a:rPr lang="en-GB" b="1" dirty="0" smtClean="0">
                <a:latin typeface="Arial" charset="0"/>
                <a:cs typeface="Arial" charset="0"/>
              </a:rPr>
              <a:t>Reference:</a:t>
            </a:r>
          </a:p>
          <a:p>
            <a:r>
              <a:rPr lang="en-US" dirty="0" smtClean="0">
                <a:latin typeface="Arial" charset="0"/>
                <a:cs typeface="Arial" charset="0"/>
              </a:rPr>
              <a:t>CDC. 2010; DHHS Public Health Service. 2009.</a:t>
            </a:r>
            <a:endParaRPr lang="en-GB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3450" y="750888"/>
            <a:ext cx="4999038" cy="37480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215044" name="Rectangle 3"/>
          <p:cNvSpPr>
            <a:spLocks noChangeArrowheads="1"/>
          </p:cNvSpPr>
          <p:nvPr/>
        </p:nvSpPr>
        <p:spPr bwMode="auto">
          <a:xfrm>
            <a:off x="1039421" y="5871734"/>
            <a:ext cx="4788771" cy="26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44" tIns="46022" rIns="92044" bIns="4602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100">
                <a:solidFill>
                  <a:srgbClr val="FF0000"/>
                </a:solidFill>
              </a:rPr>
              <a:t>Recent data demonstrates that Tenofovir + Pegasys can achieve ~7% HBsAg loss</a:t>
            </a:r>
          </a:p>
        </p:txBody>
      </p:sp>
      <p:sp>
        <p:nvSpPr>
          <p:cNvPr id="215045" name="Rectangle 4"/>
          <p:cNvSpPr>
            <a:spLocks noChangeArrowheads="1"/>
          </p:cNvSpPr>
          <p:nvPr/>
        </p:nvSpPr>
        <p:spPr bwMode="auto">
          <a:xfrm>
            <a:off x="898483" y="5063712"/>
            <a:ext cx="5842533" cy="464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44" tIns="46022" rIns="92044" bIns="4602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aseline="30000">
                <a:solidFill>
                  <a:srgbClr val="000000"/>
                </a:solidFill>
              </a:rPr>
              <a:t>1</a:t>
            </a:r>
            <a:r>
              <a:rPr lang="en-US" altLang="en-US" sz="1200">
                <a:solidFill>
                  <a:srgbClr val="000000"/>
                </a:solidFill>
              </a:rPr>
              <a:t>PEG-IFN endpoint is 6mth post-EOT after 1 year treatment, and NA is 1 year on treatment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aseline="30000">
                <a:solidFill>
                  <a:srgbClr val="000000"/>
                </a:solidFill>
              </a:rPr>
              <a:t>2</a:t>
            </a:r>
            <a:r>
              <a:rPr lang="en-US" altLang="en-US" sz="1200">
                <a:solidFill>
                  <a:srgbClr val="000000"/>
                </a:solidFill>
              </a:rPr>
              <a:t>Peg-IFN X years after 1 year treatment and NA is at X year on treatment data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We have three molecules in development for HBV.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Monotherapies not good enough to produce required effects.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Need combos.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Why </a:t>
            </a:r>
            <a:r>
              <a:rPr lang="en-GB" dirty="0" err="1" smtClean="0"/>
              <a:t>Bootcamp</a:t>
            </a:r>
            <a:r>
              <a:rPr lang="en-GB" dirty="0" smtClean="0"/>
              <a:t>? Bring together people who will drive innovation to achieve a more efficient faster to market scenario.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Reduce cost and timelines.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External competition is ahead.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Need to be able to kill poor combos early.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Need to look at optimum treatment duration instead of 48 weeks.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Develop realistic decision criteria based on actual data.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endParaRPr lang="en-GB" dirty="0"/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Team recommendations are to use a adaptive multi arm multi stage platform study instead of separate trials for Phase 2 combos.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Interim analyses giving the opportunity of data driven decisions including stopping poor combos.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New cohorts of treatment duration opened from interim analyses.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Meta analysis of PEG interferon data lead to proposed decision criteria.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r>
              <a:rPr lang="en-GB" dirty="0" smtClean="0"/>
              <a:t>Working with other functions to look at feasibility, cost and study duration. 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180674" indent="-180674" defTabSz="96359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300" b="1" dirty="0"/>
              <a:t>Assessment of timelines, costs, feasibility, flexibility</a:t>
            </a:r>
          </a:p>
          <a:p>
            <a:pPr marL="180674" indent="-180674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180674" indent="-180674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lIns="96359" tIns="48180" rIns="96359" bIns="48180"/>
          <a:lstStyle/>
          <a:p>
            <a:fld id="{179A4DB0-4BF8-4EB7-BE8C-2263E11D997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94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8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image" Target="../media/image2.emf"/><Relationship Id="rId2" Type="http://schemas.openxmlformats.org/officeDocument/2006/relationships/tags" Target="../tags/tag10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70" name="shpGridNormal" hidden="1"/>
          <p:cNvGrpSpPr>
            <a:grpSpLocks/>
          </p:cNvGrpSpPr>
          <p:nvPr userDrawn="1"/>
        </p:nvGrpSpPr>
        <p:grpSpPr bwMode="auto">
          <a:xfrm>
            <a:off x="397145" y="514382"/>
            <a:ext cx="8354157" cy="5764213"/>
            <a:chOff x="271" y="324"/>
            <a:chExt cx="5701" cy="3631"/>
          </a:xfrm>
        </p:grpSpPr>
        <p:sp>
          <p:nvSpPr>
            <p:cNvPr id="94266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H" sz="2400">
                <a:solidFill>
                  <a:srgbClr val="000000"/>
                </a:solidFill>
                <a:ea typeface="ＭＳ Ｐゴシック" charset="0"/>
              </a:endParaRPr>
            </a:p>
          </p:txBody>
        </p:sp>
        <p:sp>
          <p:nvSpPr>
            <p:cNvPr id="94268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H" sz="2400">
                <a:solidFill>
                  <a:srgbClr val="000000"/>
                </a:solidFill>
                <a:ea typeface="ＭＳ Ｐゴシック" charset="0"/>
              </a:endParaRPr>
            </a:p>
          </p:txBody>
        </p:sp>
      </p:grpSp>
      <p:sp>
        <p:nvSpPr>
          <p:cNvPr id="94242" name="shpTitleLine"/>
          <p:cNvSpPr>
            <a:spLocks noChangeShapeType="1"/>
          </p:cNvSpPr>
          <p:nvPr/>
        </p:nvSpPr>
        <p:spPr bwMode="auto">
          <a:xfrm>
            <a:off x="0" y="1738313"/>
            <a:ext cx="816072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pl-PL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94230" name="shpPlaceholderTitle"/>
          <p:cNvSpPr>
            <a:spLocks noGrp="1" noChangeArrowheads="1"/>
          </p:cNvSpPr>
          <p:nvPr>
            <p:ph type="ctrTitle"/>
          </p:nvPr>
        </p:nvSpPr>
        <p:spPr>
          <a:xfrm>
            <a:off x="383931" y="2601913"/>
            <a:ext cx="8376138" cy="1008062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H" noProof="0" smtClean="0"/>
              <a:t>Click to edit Master title style</a:t>
            </a:r>
          </a:p>
        </p:txBody>
      </p:sp>
      <p:sp>
        <p:nvSpPr>
          <p:cNvPr id="94231" name="shpPlaceholderMain"/>
          <p:cNvSpPr>
            <a:spLocks noGrp="1" noChangeArrowheads="1"/>
          </p:cNvSpPr>
          <p:nvPr>
            <p:ph type="subTitle" idx="1"/>
          </p:nvPr>
        </p:nvSpPr>
        <p:spPr>
          <a:xfrm>
            <a:off x="398665" y="3644906"/>
            <a:ext cx="8361485" cy="576263"/>
          </a:xfrm>
        </p:spPr>
        <p:txBody>
          <a:bodyPr/>
          <a:lstStyle>
            <a:lvl1pPr marL="0" indent="0">
              <a:buFontTx/>
              <a:buNone/>
              <a:defRPr sz="3300" b="1" i="1">
                <a:latin typeface="Minion" pitchFamily="2" charset="0"/>
              </a:defRPr>
            </a:lvl1pPr>
          </a:lstStyle>
          <a:p>
            <a:pPr lvl="0"/>
            <a:r>
              <a:rPr lang="fr-CH" noProof="0" smtClean="0"/>
              <a:t>Click to edit Master subtitle style</a:t>
            </a:r>
          </a:p>
        </p:txBody>
      </p:sp>
      <p:sp>
        <p:nvSpPr>
          <p:cNvPr id="94263" name="shpLogoBackground"/>
          <p:cNvSpPr>
            <a:spLocks noChangeArrowheads="1"/>
          </p:cNvSpPr>
          <p:nvPr userDrawn="1"/>
        </p:nvSpPr>
        <p:spPr bwMode="white">
          <a:xfrm>
            <a:off x="7702550" y="115920"/>
            <a:ext cx="1062403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de-CH">
              <a:solidFill>
                <a:srgbClr val="000000"/>
              </a:solidFill>
              <a:ea typeface="ＭＳ Ｐゴシック" charset="0"/>
            </a:endParaRPr>
          </a:p>
        </p:txBody>
      </p:sp>
      <p:pic>
        <p:nvPicPr>
          <p:cNvPr id="18" name="shpLogoPicDark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919720" y="180340"/>
            <a:ext cx="979170" cy="65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32AB4-61FB-4062-9E20-33DD6EC647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75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7409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649DD-8E2B-4957-9020-F806BA43D35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5593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7126" y="1806575"/>
            <a:ext cx="4106008" cy="4471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804" y="1806575"/>
            <a:ext cx="4107473" cy="4471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45B92-9666-4195-B6E1-FD81DD2D83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1226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306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306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7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5FE86-6BD3-48ED-9042-E3EF8447C65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454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165CB-D5E5-4F49-B52C-2E6BB58C0F5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661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DFCCA-F568-422D-8A8C-1E40958866F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023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73084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887CC-8431-4B91-BABD-191FD7EEA20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436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E69C4-9F4A-4EC7-99BF-B1E5BD2F102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95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B25F00-55C7-4159-96ED-33FC1810648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859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1639" y="452471"/>
            <a:ext cx="2089638" cy="5826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8333" y="452471"/>
            <a:ext cx="6132634" cy="5826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A27A04-B349-4C41-9EBD-AC2BB72186C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408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hpGridNormal" hidden="1"/>
          <p:cNvGrpSpPr>
            <a:grpSpLocks/>
          </p:cNvGrpSpPr>
          <p:nvPr/>
        </p:nvGrpSpPr>
        <p:grpSpPr bwMode="auto">
          <a:xfrm>
            <a:off x="396882" y="514382"/>
            <a:ext cx="8355013" cy="5764213"/>
            <a:chOff x="271" y="324"/>
            <a:chExt cx="5701" cy="3631"/>
          </a:xfrm>
        </p:grpSpPr>
        <p:sp>
          <p:nvSpPr>
            <p:cNvPr id="5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fr-CH" sz="240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  <p:sp>
          <p:nvSpPr>
            <p:cNvPr id="6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fr-CH" sz="240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</p:grpSp>
      <p:sp>
        <p:nvSpPr>
          <p:cNvPr id="7" name="shpTitleLine"/>
          <p:cNvSpPr>
            <a:spLocks noChangeShapeType="1"/>
          </p:cNvSpPr>
          <p:nvPr/>
        </p:nvSpPr>
        <p:spPr bwMode="auto">
          <a:xfrm>
            <a:off x="6" y="1738313"/>
            <a:ext cx="82899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sp>
        <p:nvSpPr>
          <p:cNvPr id="94230" name="shpPlaceholderTitle"/>
          <p:cNvSpPr>
            <a:spLocks noGrp="1" noChangeArrowheads="1"/>
          </p:cNvSpPr>
          <p:nvPr>
            <p:ph type="ctrTitle"/>
          </p:nvPr>
        </p:nvSpPr>
        <p:spPr>
          <a:xfrm>
            <a:off x="383931" y="2601913"/>
            <a:ext cx="8376138" cy="1008062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H" noProof="0" smtClean="0"/>
              <a:t>Click to edit Master title style</a:t>
            </a:r>
          </a:p>
        </p:txBody>
      </p:sp>
      <p:sp>
        <p:nvSpPr>
          <p:cNvPr id="94231" name="shpPlaceholderMain"/>
          <p:cNvSpPr>
            <a:spLocks noGrp="1" noChangeArrowheads="1"/>
          </p:cNvSpPr>
          <p:nvPr>
            <p:ph type="subTitle" idx="1"/>
          </p:nvPr>
        </p:nvSpPr>
        <p:spPr>
          <a:xfrm>
            <a:off x="398665" y="3644906"/>
            <a:ext cx="8361485" cy="576263"/>
          </a:xfrm>
        </p:spPr>
        <p:txBody>
          <a:bodyPr/>
          <a:lstStyle>
            <a:lvl1pPr marL="0" indent="0">
              <a:buFontTx/>
              <a:buNone/>
              <a:defRPr sz="3300" b="1" i="1">
                <a:latin typeface="Minion" pitchFamily="18" charset="0"/>
              </a:defRPr>
            </a:lvl1pPr>
          </a:lstStyle>
          <a:p>
            <a:pPr lvl="0"/>
            <a:r>
              <a:rPr lang="fr-CH" noProof="0" smtClean="0"/>
              <a:t>Click to edit Master subtitle style</a:t>
            </a:r>
          </a:p>
        </p:txBody>
      </p:sp>
      <p:sp>
        <p:nvSpPr>
          <p:cNvPr id="8" name="shpLogoBackground"/>
          <p:cNvSpPr>
            <a:spLocks noChangeArrowheads="1"/>
          </p:cNvSpPr>
          <p:nvPr/>
        </p:nvSpPr>
        <p:spPr bwMode="white">
          <a:xfrm>
            <a:off x="7702550" y="115920"/>
            <a:ext cx="1062038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de-CH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pic>
        <p:nvPicPr>
          <p:cNvPr id="2" name="shpLogoPicDark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919720" y="180340"/>
            <a:ext cx="979170" cy="65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4758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419AD-420F-C14F-A632-0A2D2FCDDAF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091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7615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C4ED8-1430-2044-B55C-C34830144B8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71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7126" y="1806575"/>
            <a:ext cx="4106008" cy="4471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804" y="1806575"/>
            <a:ext cx="4107473" cy="4471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3D9CA-791B-5248-B282-C0002958760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9889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306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306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C49A5-39EA-D243-B24E-E476089A3B0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80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F5439-2EA5-D34F-8A2D-B5B379F2BFC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972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3DB58-2BEA-F142-9ABE-B6BA5EC9C0E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195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73084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8DB78-8C21-3646-96C1-8FBEE8F576E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1546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8511E-A2F7-AA4C-9B7A-AF6B9367BA7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93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9A61-7990-C44C-9818-DB89DB8AF190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4578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1639" y="452471"/>
            <a:ext cx="2089638" cy="5826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8333" y="452471"/>
            <a:ext cx="6132634" cy="5826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9F0E2-2AD4-1A45-A58F-5E4A677282AE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1144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28" y="452471"/>
            <a:ext cx="7362092" cy="13096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397145" y="1806575"/>
            <a:ext cx="8354157" cy="4471988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A104D-ABD2-3946-8F6C-036C7A3BF37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137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28" y="452471"/>
            <a:ext cx="7362092" cy="13096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7145" y="1806575"/>
            <a:ext cx="8354157" cy="4471988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77CE7-19F8-6945-A71D-C28C3B384F1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500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hpGridNormal" hidden="1"/>
          <p:cNvGrpSpPr>
            <a:grpSpLocks/>
          </p:cNvGrpSpPr>
          <p:nvPr/>
        </p:nvGrpSpPr>
        <p:grpSpPr bwMode="auto">
          <a:xfrm>
            <a:off x="396882" y="514382"/>
            <a:ext cx="8355013" cy="5764213"/>
            <a:chOff x="271" y="324"/>
            <a:chExt cx="5701" cy="3631"/>
          </a:xfrm>
        </p:grpSpPr>
        <p:sp>
          <p:nvSpPr>
            <p:cNvPr id="5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fr-CH" sz="240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  <p:sp>
          <p:nvSpPr>
            <p:cNvPr id="6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fr-CH" sz="240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</p:grpSp>
      <p:sp>
        <p:nvSpPr>
          <p:cNvPr id="7" name="shpTitleLine"/>
          <p:cNvSpPr>
            <a:spLocks noChangeShapeType="1"/>
          </p:cNvSpPr>
          <p:nvPr/>
        </p:nvSpPr>
        <p:spPr bwMode="auto">
          <a:xfrm>
            <a:off x="6" y="1738313"/>
            <a:ext cx="82899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sp>
        <p:nvSpPr>
          <p:cNvPr id="94230" name="shpPlaceholderTitle"/>
          <p:cNvSpPr>
            <a:spLocks noGrp="1" noChangeArrowheads="1"/>
          </p:cNvSpPr>
          <p:nvPr>
            <p:ph type="ctrTitle"/>
          </p:nvPr>
        </p:nvSpPr>
        <p:spPr>
          <a:xfrm>
            <a:off x="383931" y="2601913"/>
            <a:ext cx="8376138" cy="1008062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H" noProof="0" smtClean="0"/>
              <a:t>Click to edit Master title style</a:t>
            </a:r>
          </a:p>
        </p:txBody>
      </p:sp>
      <p:sp>
        <p:nvSpPr>
          <p:cNvPr id="94231" name="shpPlaceholderMain"/>
          <p:cNvSpPr>
            <a:spLocks noGrp="1" noChangeArrowheads="1"/>
          </p:cNvSpPr>
          <p:nvPr>
            <p:ph type="subTitle" idx="1"/>
          </p:nvPr>
        </p:nvSpPr>
        <p:spPr>
          <a:xfrm>
            <a:off x="398665" y="3644906"/>
            <a:ext cx="8361485" cy="576263"/>
          </a:xfrm>
        </p:spPr>
        <p:txBody>
          <a:bodyPr/>
          <a:lstStyle>
            <a:lvl1pPr marL="0" indent="0">
              <a:buFontTx/>
              <a:buNone/>
              <a:defRPr sz="3300" b="1" i="1">
                <a:latin typeface="Minion" pitchFamily="18" charset="0"/>
              </a:defRPr>
            </a:lvl1pPr>
          </a:lstStyle>
          <a:p>
            <a:pPr lvl="0"/>
            <a:r>
              <a:rPr lang="fr-CH" noProof="0" smtClean="0"/>
              <a:t>Click to edit Master subtitle style</a:t>
            </a:r>
          </a:p>
        </p:txBody>
      </p:sp>
      <p:sp>
        <p:nvSpPr>
          <p:cNvPr id="8" name="shpLogoBackground"/>
          <p:cNvSpPr>
            <a:spLocks noChangeArrowheads="1"/>
          </p:cNvSpPr>
          <p:nvPr/>
        </p:nvSpPr>
        <p:spPr bwMode="white">
          <a:xfrm>
            <a:off x="7702550" y="115920"/>
            <a:ext cx="1062038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de-CH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pic>
        <p:nvPicPr>
          <p:cNvPr id="2" name="shpLogoPicDark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919720" y="180340"/>
            <a:ext cx="979170" cy="65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099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419AD-420F-C14F-A632-0A2D2FCDDAF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7059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7409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C4ED8-1430-2044-B55C-C34830144B8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8134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7126" y="1806575"/>
            <a:ext cx="4106008" cy="4471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804" y="1806575"/>
            <a:ext cx="4107473" cy="4471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3D9CA-791B-5248-B282-C0002958760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709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306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306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C49A5-39EA-D243-B24E-E476089A3B0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7201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F5439-2EA5-D34F-8A2D-B5B379F2BFC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8237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3DB58-2BEA-F142-9ABE-B6BA5EC9C0E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8843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73084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8DB78-8C21-3646-96C1-8FBEE8F576E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4852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8511E-A2F7-AA4C-9B7A-AF6B9367BA7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5665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9A61-7990-C44C-9818-DB89DB8AF190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0278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1639" y="452471"/>
            <a:ext cx="2089638" cy="5826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8333" y="452471"/>
            <a:ext cx="6132634" cy="5826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9F0E2-2AD4-1A45-A58F-5E4A677282AE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0998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28" y="452471"/>
            <a:ext cx="7362092" cy="13096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397145" y="1806575"/>
            <a:ext cx="8354157" cy="4471988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A104D-ABD2-3946-8F6C-036C7A3BF37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4227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28" y="452471"/>
            <a:ext cx="7362092" cy="13096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7145" y="1806575"/>
            <a:ext cx="8354157" cy="4471988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77CE7-19F8-6945-A71D-C28C3B384F1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9987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174621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hpLogoPicDark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8004524" y="180340"/>
            <a:ext cx="903849" cy="655320"/>
          </a:xfrm>
          <a:prstGeom prst="rect">
            <a:avLst/>
          </a:prstGeom>
        </p:spPr>
      </p:pic>
      <p:sp>
        <p:nvSpPr>
          <p:cNvPr id="13" name="shpPlaceholderTitle"/>
          <p:cNvSpPr>
            <a:spLocks noGrp="1" noChangeArrowheads="1"/>
          </p:cNvSpPr>
          <p:nvPr>
            <p:ph type="ctrTitle"/>
          </p:nvPr>
        </p:nvSpPr>
        <p:spPr>
          <a:xfrm>
            <a:off x="383931" y="2601913"/>
            <a:ext cx="8376138" cy="1008062"/>
          </a:xfrm>
        </p:spPr>
        <p:txBody>
          <a:bodyPr anchor="t"/>
          <a:lstStyle>
            <a:lvl1pPr>
              <a:defRPr sz="3000" b="1">
                <a:solidFill>
                  <a:schemeClr val="tx1"/>
                </a:solidFill>
                <a:latin typeface="Imago" pitchFamily="2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14" name="shpPlaceholderMain"/>
          <p:cNvSpPr>
            <a:spLocks noGrp="1" noChangeArrowheads="1"/>
          </p:cNvSpPr>
          <p:nvPr>
            <p:ph type="subTitle" idx="1"/>
          </p:nvPr>
        </p:nvSpPr>
        <p:spPr>
          <a:xfrm>
            <a:off x="398807" y="3644906"/>
            <a:ext cx="8361485" cy="576263"/>
          </a:xfrm>
        </p:spPr>
        <p:txBody>
          <a:bodyPr/>
          <a:lstStyle>
            <a:lvl1pPr marL="0" indent="0">
              <a:buFontTx/>
              <a:buNone/>
              <a:defRPr sz="3300" b="1" i="1">
                <a:latin typeface="Imago" pitchFamily="2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28339004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98769" y="1807200"/>
            <a:ext cx="8354215" cy="447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5" hidden="1"/>
          <p:cNvSpPr txBox="1">
            <a:spLocks/>
          </p:cNvSpPr>
          <p:nvPr userDrawn="1"/>
        </p:nvSpPr>
        <p:spPr>
          <a:xfrm>
            <a:off x="8687635" y="6826800"/>
            <a:ext cx="176123" cy="133200"/>
          </a:xfrm>
          <a:prstGeom prst="flowChartProcess">
            <a:avLst/>
          </a:prstGeom>
        </p:spPr>
        <p:txBody>
          <a:bodyPr vert="horz" wrap="none" lIns="0" tIns="0" rIns="0" bIns="0" rtlCol="0" anchor="t" anchorCtr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 smtClean="0">
                <a:solidFill>
                  <a:srgbClr val="000000"/>
                </a:solidFill>
                <a:latin typeface="Arial"/>
              </a:rPr>
              <a:t>‹#›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544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8769" y="1807200"/>
            <a:ext cx="8354215" cy="4471200"/>
          </a:xfrm>
        </p:spPr>
        <p:txBody>
          <a:bodyPr/>
          <a:lstStyle>
            <a:lvl1pPr marL="266700" indent="-266700">
              <a:buFont typeface="Arial" pitchFamily="34" charset="0"/>
              <a:buChar char="•"/>
              <a:defRPr/>
            </a:lvl1pPr>
            <a:lvl2pPr marL="638175" indent="-276225">
              <a:buFont typeface="Arial" pitchFamily="34" charset="0"/>
              <a:buChar char="–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49360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6013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36658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3329239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457418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ieren 5"/>
          <p:cNvGrpSpPr>
            <a:grpSpLocks/>
          </p:cNvGrpSpPr>
          <p:nvPr userDrawn="1"/>
        </p:nvGrpSpPr>
        <p:grpSpPr bwMode="auto">
          <a:xfrm>
            <a:off x="395654" y="1343025"/>
            <a:ext cx="8358554" cy="4921250"/>
            <a:chOff x="429155" y="1343025"/>
            <a:chExt cx="9054000" cy="4921182"/>
          </a:xfrm>
        </p:grpSpPr>
        <p:sp>
          <p:nvSpPr>
            <p:cNvPr id="5" name="Rechteck 6"/>
            <p:cNvSpPr>
              <a:spLocks noChangeArrowheads="1"/>
            </p:cNvSpPr>
            <p:nvPr/>
          </p:nvSpPr>
          <p:spPr bwMode="auto">
            <a:xfrm>
              <a:off x="429155" y="1836731"/>
              <a:ext cx="9054000" cy="442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>
                <a:defRPr/>
              </a:pPr>
              <a:endParaRPr lang="en-GB" altLang="en-US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6" name="Rechteck 7"/>
            <p:cNvSpPr>
              <a:spLocks noChangeArrowheads="1"/>
            </p:cNvSpPr>
            <p:nvPr/>
          </p:nvSpPr>
          <p:spPr bwMode="auto">
            <a:xfrm>
              <a:off x="429155" y="1343025"/>
              <a:ext cx="9054000" cy="4921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>
                <a:defRPr/>
              </a:pPr>
              <a:endParaRPr lang="en-GB" altLang="en-US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7" name="shpPlaceholderDate"/>
          <p:cNvSpPr>
            <a:spLocks noGrp="1" noChangeArrowheads="1"/>
          </p:cNvSpPr>
          <p:nvPr>
            <p:ph type="dt" sz="half" idx="10"/>
          </p:nvPr>
        </p:nvSpPr>
        <p:spPr>
          <a:xfrm>
            <a:off x="397297" y="6323544"/>
            <a:ext cx="8354157" cy="193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02097" y="6571194"/>
            <a:ext cx="8354157" cy="193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B1721988-8A2D-41E6-8A16-AED9DA3CBA51}" type="slidenum">
              <a:rPr lang="en-US">
                <a:solidFill>
                  <a:srgbClr val="000000"/>
                </a:solidFill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Slide Number Placeholder 3"/>
          <p:cNvSpPr txBox="1">
            <a:spLocks/>
          </p:cNvSpPr>
          <p:nvPr userDrawn="1"/>
        </p:nvSpPr>
        <p:spPr bwMode="auto">
          <a:xfrm>
            <a:off x="7333210" y="6543883"/>
            <a:ext cx="1723024" cy="251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0" latinLnBrk="0" hangingPunct="0">
              <a:spcBef>
                <a:spcPct val="0"/>
              </a:spcBef>
              <a:defRPr sz="1600" kern="1200">
                <a:solidFill>
                  <a:srgbClr val="000000"/>
                </a:solidFill>
                <a:latin typeface="Imago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351239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7127" y="1806575"/>
            <a:ext cx="4106008" cy="44719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804" y="1806575"/>
            <a:ext cx="4107473" cy="44719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583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>
            <a:off x="8293185" y="6550276"/>
            <a:ext cx="8508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fld id="{909D07DF-4989-4FC6-B966-FE2DD908672D}" type="slidenum">
              <a:rPr lang="en-US" sz="1400" smtClean="0">
                <a:solidFill>
                  <a:srgbClr val="000000"/>
                </a:solidFill>
                <a:latin typeface="Arial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4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94016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/>
          </p:cNvGraphicFramePr>
          <p:nvPr userDrawn="1">
            <p:custDataLst>
              <p:tags r:id="rId2"/>
            </p:custDataLst>
            <p:extLst/>
          </p:nvPr>
        </p:nvGraphicFramePr>
        <p:xfrm>
          <a:off x="0" y="0"/>
          <a:ext cx="146538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46538" cy="158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shpTitleLine"/>
          <p:cNvSpPr>
            <a:spLocks noChangeShapeType="1"/>
          </p:cNvSpPr>
          <p:nvPr userDrawn="1"/>
        </p:nvSpPr>
        <p:spPr bwMode="auto">
          <a:xfrm>
            <a:off x="0" y="1738313"/>
            <a:ext cx="816072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  <a:ea typeface="ＭＳ Ｐゴシック" charset="0"/>
            </a:endParaRPr>
          </a:p>
        </p:txBody>
      </p:sp>
      <p:sp>
        <p:nvSpPr>
          <p:cNvPr id="12" name="shpPlaceholderTitle"/>
          <p:cNvSpPr>
            <a:spLocks noGrp="1" noChangeArrowheads="1"/>
          </p:cNvSpPr>
          <p:nvPr>
            <p:ph type="ctrTitle"/>
          </p:nvPr>
        </p:nvSpPr>
        <p:spPr>
          <a:xfrm>
            <a:off x="383931" y="2601913"/>
            <a:ext cx="8376138" cy="1008062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fr-CH" noProof="0" dirty="0" smtClean="0"/>
          </a:p>
        </p:txBody>
      </p:sp>
      <p:sp>
        <p:nvSpPr>
          <p:cNvPr id="13" name="shpPlaceholderMain"/>
          <p:cNvSpPr>
            <a:spLocks noGrp="1" noChangeArrowheads="1"/>
          </p:cNvSpPr>
          <p:nvPr>
            <p:ph type="subTitle" idx="1"/>
          </p:nvPr>
        </p:nvSpPr>
        <p:spPr>
          <a:xfrm>
            <a:off x="398817" y="3644906"/>
            <a:ext cx="8361485" cy="576263"/>
          </a:xfrm>
        </p:spPr>
        <p:txBody>
          <a:bodyPr/>
          <a:lstStyle>
            <a:lvl1pPr marL="0" indent="0">
              <a:buFontTx/>
              <a:buNone/>
              <a:defRPr sz="3300" b="1" i="1">
                <a:latin typeface="Minion" pitchFamily="2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fr-CH" noProof="0" dirty="0" smtClean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0" hasCustomPrompt="1"/>
          </p:nvPr>
        </p:nvSpPr>
        <p:spPr>
          <a:xfrm>
            <a:off x="-7078" y="4743956"/>
            <a:ext cx="9144000" cy="2125662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Placeholder for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893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>
            <a:normAutofit/>
          </a:bodyPr>
          <a:lstStyle>
            <a:lvl1pPr>
              <a:defRPr sz="1800">
                <a:latin typeface="Imago" pitchFamily="2" charset="0"/>
              </a:defRPr>
            </a:lvl1pPr>
            <a:lvl2pPr>
              <a:defRPr sz="1800">
                <a:latin typeface="Imago" pitchFamily="2" charset="0"/>
              </a:defRPr>
            </a:lvl2pPr>
            <a:lvl3pPr>
              <a:defRPr sz="1800">
                <a:latin typeface="Imago" pitchFamily="2" charset="0"/>
              </a:defRPr>
            </a:lvl3pPr>
            <a:lvl4pPr>
              <a:defRPr sz="1800">
                <a:latin typeface="Imago" pitchFamily="2" charset="0"/>
              </a:defRPr>
            </a:lvl4pPr>
            <a:lvl5pPr>
              <a:defRPr sz="1800">
                <a:latin typeface="Imago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defRPr lang="en-US" sz="1800" kern="1200" dirty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7224"/>
            <a:ext cx="2895600" cy="365125"/>
          </a:xfrm>
          <a:prstGeom prst="rect">
            <a:avLst/>
          </a:prstGeom>
        </p:spPr>
        <p:txBody>
          <a:bodyPr/>
          <a:lstStyle/>
          <a:p>
            <a:pPr algn="ctr"/>
            <a:endParaRPr lang="en-US" b="1">
              <a:solidFill>
                <a:prstClr val="black">
                  <a:tint val="75000"/>
                </a:prstClr>
              </a:solidFill>
              <a:latin typeface="Arial"/>
              <a:ea typeface="ＭＳ Ｐゴシック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722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0"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62561418-6F97-4130-85EE-1CABE5D28F1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6" y="332656"/>
            <a:ext cx="7637653" cy="418058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50927" y="735196"/>
            <a:ext cx="7643926" cy="4318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900" b="1" i="1" baseline="0">
                <a:latin typeface="Minion" pitchFamily="18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010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7224"/>
            <a:ext cx="2895600" cy="365125"/>
          </a:xfrm>
          <a:prstGeom prst="rect">
            <a:avLst/>
          </a:prstGeom>
        </p:spPr>
        <p:txBody>
          <a:bodyPr/>
          <a:lstStyle/>
          <a:p>
            <a:pPr algn="ctr"/>
            <a:endParaRPr lang="en-US" b="1">
              <a:solidFill>
                <a:prstClr val="black">
                  <a:tint val="75000"/>
                </a:prstClr>
              </a:solidFill>
              <a:latin typeface="Arial"/>
              <a:ea typeface="ＭＳ Ｐゴシック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722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0"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62561418-6F97-4130-85EE-1CABE5D28F1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6" y="274638"/>
            <a:ext cx="7637653" cy="418058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50927" y="677178"/>
            <a:ext cx="7643926" cy="4318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900" b="1" i="1" baseline="0">
                <a:latin typeface="Minion" pitchFamily="18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157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7224"/>
            <a:ext cx="2895600" cy="365125"/>
          </a:xfrm>
          <a:prstGeom prst="rect">
            <a:avLst/>
          </a:prstGeom>
        </p:spPr>
        <p:txBody>
          <a:bodyPr/>
          <a:lstStyle/>
          <a:p>
            <a:pPr algn="ctr"/>
            <a:endParaRPr lang="en-US" b="1">
              <a:solidFill>
                <a:prstClr val="black">
                  <a:tint val="75000"/>
                </a:prstClr>
              </a:solidFill>
              <a:latin typeface="Arial"/>
              <a:ea typeface="ＭＳ Ｐゴシック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722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0"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62561418-6F97-4130-85EE-1CABE5D28F1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6" y="274638"/>
            <a:ext cx="7637653" cy="418058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50927" y="677178"/>
            <a:ext cx="7643926" cy="4318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900" b="1" i="1" baseline="0">
                <a:latin typeface="Minion" pitchFamily="18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8906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/>
          </p:cNvGraphicFramePr>
          <p:nvPr userDrawn="1">
            <p:custDataLst>
              <p:tags r:id="rId2"/>
            </p:custDataLst>
            <p:extLst/>
          </p:nvPr>
        </p:nvGraphicFramePr>
        <p:xfrm>
          <a:off x="0" y="0"/>
          <a:ext cx="146538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2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46538" cy="158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shpTitleLine"/>
          <p:cNvSpPr>
            <a:spLocks noChangeShapeType="1"/>
          </p:cNvSpPr>
          <p:nvPr userDrawn="1"/>
        </p:nvSpPr>
        <p:spPr bwMode="auto">
          <a:xfrm>
            <a:off x="0" y="1738313"/>
            <a:ext cx="816072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  <a:ea typeface="ＭＳ Ｐゴシック" charset="0"/>
            </a:endParaRPr>
          </a:p>
        </p:txBody>
      </p:sp>
      <p:sp>
        <p:nvSpPr>
          <p:cNvPr id="12" name="shpPlaceholderTitle"/>
          <p:cNvSpPr>
            <a:spLocks noGrp="1" noChangeArrowheads="1"/>
          </p:cNvSpPr>
          <p:nvPr>
            <p:ph type="ctrTitle"/>
          </p:nvPr>
        </p:nvSpPr>
        <p:spPr>
          <a:xfrm>
            <a:off x="383931" y="2601913"/>
            <a:ext cx="8376138" cy="1008062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fr-CH" noProof="0" dirty="0" smtClean="0"/>
          </a:p>
        </p:txBody>
      </p:sp>
      <p:sp>
        <p:nvSpPr>
          <p:cNvPr id="13" name="shpPlaceholderMain"/>
          <p:cNvSpPr>
            <a:spLocks noGrp="1" noChangeArrowheads="1"/>
          </p:cNvSpPr>
          <p:nvPr>
            <p:ph type="subTitle" idx="1"/>
          </p:nvPr>
        </p:nvSpPr>
        <p:spPr>
          <a:xfrm>
            <a:off x="398817" y="3644906"/>
            <a:ext cx="8361485" cy="576263"/>
          </a:xfrm>
        </p:spPr>
        <p:txBody>
          <a:bodyPr/>
          <a:lstStyle>
            <a:lvl1pPr marL="0" indent="0">
              <a:buFontTx/>
              <a:buNone/>
              <a:defRPr sz="3300" b="1" i="1">
                <a:latin typeface="Minion" pitchFamily="2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fr-CH" noProof="0" dirty="0" smtClean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0" hasCustomPrompt="1"/>
          </p:nvPr>
        </p:nvSpPr>
        <p:spPr>
          <a:xfrm>
            <a:off x="-7078" y="4743956"/>
            <a:ext cx="9144000" cy="2125662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Placeholder for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41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>
            <a:normAutofit/>
          </a:bodyPr>
          <a:lstStyle>
            <a:lvl1pPr>
              <a:defRPr sz="1800">
                <a:latin typeface="Imago" pitchFamily="2" charset="0"/>
              </a:defRPr>
            </a:lvl1pPr>
            <a:lvl2pPr>
              <a:defRPr sz="1800">
                <a:latin typeface="Imago" pitchFamily="2" charset="0"/>
              </a:defRPr>
            </a:lvl2pPr>
            <a:lvl3pPr>
              <a:defRPr sz="1800">
                <a:latin typeface="Imago" pitchFamily="2" charset="0"/>
              </a:defRPr>
            </a:lvl3pPr>
            <a:lvl4pPr>
              <a:defRPr sz="1800">
                <a:latin typeface="Imago" pitchFamily="2" charset="0"/>
              </a:defRPr>
            </a:lvl4pPr>
            <a:lvl5pPr>
              <a:defRPr sz="1800">
                <a:latin typeface="Imago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defRPr lang="en-US" sz="1800" kern="1200" dirty="0" smtClean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defRPr lang="en-US" sz="1800" kern="1200" dirty="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7278"/>
            <a:ext cx="2895600" cy="365125"/>
          </a:xfrm>
          <a:prstGeom prst="rect">
            <a:avLst/>
          </a:prstGeom>
        </p:spPr>
        <p:txBody>
          <a:bodyPr/>
          <a:lstStyle/>
          <a:p>
            <a:pPr algn="ctr"/>
            <a:endParaRPr lang="en-US" b="1">
              <a:solidFill>
                <a:prstClr val="black">
                  <a:tint val="75000"/>
                </a:prstClr>
              </a:solidFill>
              <a:latin typeface="Arial"/>
              <a:ea typeface="ＭＳ Ｐゴシック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722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0"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62561418-6F97-4130-85EE-1CABE5D28F1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6" y="332656"/>
            <a:ext cx="7637653" cy="418058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50927" y="735196"/>
            <a:ext cx="7643926" cy="4318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900" b="1" i="1" baseline="0">
                <a:latin typeface="Minion" pitchFamily="18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4702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7278"/>
            <a:ext cx="2895600" cy="365125"/>
          </a:xfrm>
          <a:prstGeom prst="rect">
            <a:avLst/>
          </a:prstGeom>
        </p:spPr>
        <p:txBody>
          <a:bodyPr/>
          <a:lstStyle/>
          <a:p>
            <a:pPr algn="ctr"/>
            <a:endParaRPr lang="en-US" b="1">
              <a:solidFill>
                <a:prstClr val="black">
                  <a:tint val="75000"/>
                </a:prstClr>
              </a:solidFill>
              <a:latin typeface="Arial"/>
              <a:ea typeface="ＭＳ Ｐゴシック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722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0"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62561418-6F97-4130-85EE-1CABE5D28F1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6" y="274638"/>
            <a:ext cx="7637653" cy="418058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50927" y="677178"/>
            <a:ext cx="7643926" cy="4318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900" b="1" i="1" baseline="0">
                <a:latin typeface="Minion" pitchFamily="18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688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7278"/>
            <a:ext cx="2895600" cy="365125"/>
          </a:xfrm>
          <a:prstGeom prst="rect">
            <a:avLst/>
          </a:prstGeom>
        </p:spPr>
        <p:txBody>
          <a:bodyPr/>
          <a:lstStyle/>
          <a:p>
            <a:pPr algn="ctr"/>
            <a:endParaRPr lang="en-US" b="1">
              <a:solidFill>
                <a:prstClr val="black">
                  <a:tint val="75000"/>
                </a:prstClr>
              </a:solidFill>
              <a:latin typeface="Arial"/>
              <a:ea typeface="ＭＳ Ｐゴシック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722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0"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62561418-6F97-4130-85EE-1CABE5D28F1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6" y="274638"/>
            <a:ext cx="7637653" cy="418058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50927" y="677178"/>
            <a:ext cx="7643926" cy="4318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900" b="1" i="1" baseline="0">
                <a:latin typeface="Minion" pitchFamily="18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2912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179583" y="1340768"/>
            <a:ext cx="8641655" cy="4824512"/>
          </a:xfrm>
        </p:spPr>
        <p:txBody>
          <a:bodyPr/>
          <a:lstStyle>
            <a:lvl1pPr>
              <a:defRPr sz="2600" baseline="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4331" y="6629400"/>
            <a:ext cx="8591550" cy="152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ctr">
              <a:defRPr/>
            </a:pPr>
            <a:endParaRPr lang="en-GB" b="1">
              <a:solidFill>
                <a:srgbClr val="000000"/>
              </a:solidFill>
              <a:latin typeface="Arial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95895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10" hidden="1"/>
          <p:cNvGraphicFramePr>
            <a:graphicFrameLocks/>
          </p:cNvGraphicFramePr>
          <p:nvPr userDrawn="1">
            <p:custDataLst>
              <p:tags r:id="rId2"/>
            </p:custDataLst>
          </p:nvPr>
        </p:nvGraphicFramePr>
        <p:xfrm>
          <a:off x="0" y="0"/>
          <a:ext cx="146538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6"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46538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6" y="274638"/>
            <a:ext cx="7637653" cy="418058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50927" y="677178"/>
            <a:ext cx="7643926" cy="4318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900" b="1" i="1" baseline="0">
                <a:latin typeface="Minion" pitchFamily="18" charset="0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4"/>
            <p:custDataLst>
              <p:tags r:id="rId3"/>
            </p:custDataLst>
          </p:nvPr>
        </p:nvSpPr>
        <p:spPr>
          <a:xfrm>
            <a:off x="3124200" y="6357009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>
              <a:latin typeface="Arial"/>
              <a:ea typeface="ＭＳ Ｐゴシック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5"/>
            <p:custDataLst>
              <p:tags r:id="rId4"/>
            </p:custDataLst>
          </p:nvPr>
        </p:nvSpPr>
        <p:spPr>
          <a:xfrm>
            <a:off x="6553200" y="6357224"/>
            <a:ext cx="2133600" cy="365125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50000"/>
              </a:spcBef>
              <a:defRPr b="0" smtClean="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auto">
              <a:spcAft>
                <a:spcPts val="0"/>
              </a:spcAft>
              <a:defRPr/>
            </a:pPr>
            <a:fld id="{435C2232-D886-422A-9B42-3E1B8A12A982}" type="slidenum">
              <a:rPr lang="en-US">
                <a:latin typeface="Arial"/>
              </a:rPr>
              <a:pPr fontAlgn="auto">
                <a:spcAft>
                  <a:spcPts val="0"/>
                </a:spcAft>
                <a:defRPr/>
              </a:pPr>
              <a:t>‹#›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46054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/>
          <a:srcRect/>
          <a:stretch>
            <a:fillRect/>
          </a:stretch>
        </p:blipFill>
        <p:spPr bwMode="auto">
          <a:xfrm>
            <a:off x="7164388" y="6320452"/>
            <a:ext cx="1604962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396708" y="6237288"/>
            <a:ext cx="6780335" cy="360362"/>
          </a:xfrm>
        </p:spPr>
        <p:txBody>
          <a:bodyPr anchor="b"/>
          <a:lstStyle>
            <a:lvl1pPr marL="0" indent="0">
              <a:spcBef>
                <a:spcPts val="0"/>
              </a:spcBef>
              <a:buFontTx/>
              <a:buNone/>
              <a:defRPr sz="923">
                <a:latin typeface="Imago" panose="02000500060000020004" pitchFamily="2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396882" y="6598264"/>
            <a:ext cx="8355013" cy="19367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0000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0C2F898-5C4C-43C5-925C-0A53CB3F8067}" type="slidenum">
              <a:rPr lang="en-US"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89361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/>
          <a:srcRect/>
          <a:stretch>
            <a:fillRect/>
          </a:stretch>
        </p:blipFill>
        <p:spPr bwMode="auto">
          <a:xfrm>
            <a:off x="7164388" y="6320452"/>
            <a:ext cx="1604962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396708" y="6237288"/>
            <a:ext cx="6780335" cy="360362"/>
          </a:xfrm>
        </p:spPr>
        <p:txBody>
          <a:bodyPr anchor="b"/>
          <a:lstStyle>
            <a:lvl1pPr marL="0" indent="0">
              <a:spcBef>
                <a:spcPts val="0"/>
              </a:spcBef>
              <a:buFontTx/>
              <a:buNone/>
              <a:defRPr sz="923">
                <a:latin typeface="Imago" panose="02000500060000020004" pitchFamily="2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396882" y="6598264"/>
            <a:ext cx="8355013" cy="19367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0000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C8A43F4-12F1-4854-9EA5-72766F28785F}" type="slidenum">
              <a:rPr lang="en-US"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04462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/>
          <a:srcRect/>
          <a:stretch>
            <a:fillRect/>
          </a:stretch>
        </p:blipFill>
        <p:spPr bwMode="auto">
          <a:xfrm>
            <a:off x="7164388" y="6320452"/>
            <a:ext cx="1604962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396708" y="6237288"/>
            <a:ext cx="6780335" cy="360362"/>
          </a:xfrm>
        </p:spPr>
        <p:txBody>
          <a:bodyPr anchor="b"/>
          <a:lstStyle>
            <a:lvl1pPr marL="0" indent="0">
              <a:spcBef>
                <a:spcPts val="0"/>
              </a:spcBef>
              <a:buFontTx/>
              <a:buNone/>
              <a:defRPr sz="923">
                <a:latin typeface="Imago" panose="02000500060000020004" pitchFamily="2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396882" y="6598264"/>
            <a:ext cx="8355013" cy="19367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0000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C3B1E90-0328-43E1-A609-FAFB6B21FCDE}" type="slidenum">
              <a:rPr lang="en-US">
                <a:latin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8680698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-15875" y="6563407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ea typeface="+mn-ea"/>
                <a:cs typeface="+mn-cs"/>
              </a:defRPr>
            </a:lvl1pPr>
          </a:lstStyle>
          <a:p>
            <a:pPr defTabSz="457200" eaLnBrk="1" hangingPunct="1">
              <a:defRPr/>
            </a:pPr>
            <a:fld id="{A54A35E3-2FFB-164C-9C0A-179F9BE2A975}" type="slidenum">
              <a:rPr lang="en-US" smtClean="0">
                <a:solidFill>
                  <a:prstClr val="black"/>
                </a:solidFill>
                <a:latin typeface="Calibri"/>
              </a:rPr>
              <a:pPr defTabSz="457200" eaLnBrk="1" hangingPunct="1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859823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Shape"/>
          <p:cNvSpPr>
            <a:spLocks noGrp="1"/>
          </p:cNvSpPr>
          <p:nvPr>
            <p:ph type="body" sz="quarter" idx="10"/>
          </p:nvPr>
        </p:nvSpPr>
        <p:spPr>
          <a:xfrm>
            <a:off x="5257800" y="6477000"/>
            <a:ext cx="3810000" cy="304800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FontTx/>
              <a:buNone/>
              <a:defRPr sz="1400" baseline="0">
                <a:solidFill>
                  <a:schemeClr val="bg1">
                    <a:lumMod val="50000"/>
                  </a:schemeClr>
                </a:solidFill>
                <a:latin typeface="Imago" pitchFamily="2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titleShape"/>
          <p:cNvSpPr>
            <a:spLocks noGrp="1"/>
          </p:cNvSpPr>
          <p:nvPr>
            <p:ph type="title"/>
          </p:nvPr>
        </p:nvSpPr>
        <p:spPr>
          <a:xfrm>
            <a:off x="1066801" y="133350"/>
            <a:ext cx="7162800" cy="4000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713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228600" y="762004"/>
            <a:ext cx="8686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sz="2400" dirty="0">
                <a:solidFill>
                  <a:prstClr val="black"/>
                </a:solidFill>
                <a:cs typeface="Arial" charset="0"/>
              </a:rPr>
              <a:t>Query</a:t>
            </a:r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" name="titleShape"/>
          <p:cNvSpPr>
            <a:spLocks noGrp="1"/>
          </p:cNvSpPr>
          <p:nvPr>
            <p:ph type="title"/>
          </p:nvPr>
        </p:nvSpPr>
        <p:spPr>
          <a:xfrm>
            <a:off x="1066800" y="133350"/>
            <a:ext cx="7162800" cy="40005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footerShape"/>
          <p:cNvSpPr>
            <a:spLocks noGrp="1"/>
          </p:cNvSpPr>
          <p:nvPr>
            <p:ph type="body" sz="quarter" idx="10"/>
          </p:nvPr>
        </p:nvSpPr>
        <p:spPr>
          <a:xfrm>
            <a:off x="5257800" y="6477000"/>
            <a:ext cx="3810000" cy="304800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FontTx/>
              <a:buNone/>
              <a:defRPr sz="1400" baseline="0">
                <a:solidFill>
                  <a:schemeClr val="bg1">
                    <a:lumMod val="50000"/>
                  </a:schemeClr>
                </a:solidFill>
                <a:latin typeface="Imago" pitchFamily="2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5" name="queryShape"/>
          <p:cNvSpPr>
            <a:spLocks noGrp="1"/>
          </p:cNvSpPr>
          <p:nvPr>
            <p:ph type="body" sz="quarter" idx="11"/>
          </p:nvPr>
        </p:nvSpPr>
        <p:spPr>
          <a:xfrm>
            <a:off x="228600" y="1676400"/>
            <a:ext cx="8686800" cy="4648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endParaRPr lang="en-US" dirty="0"/>
          </a:p>
        </p:txBody>
      </p:sp>
      <p:sp>
        <p:nvSpPr>
          <p:cNvPr id="9" name="linkShape"/>
          <p:cNvSpPr>
            <a:spLocks noGrp="1"/>
          </p:cNvSpPr>
          <p:nvPr>
            <p:ph type="body" sz="quarter" idx="12"/>
          </p:nvPr>
        </p:nvSpPr>
        <p:spPr>
          <a:xfrm>
            <a:off x="228600" y="1300303"/>
            <a:ext cx="8686800" cy="3000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1715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6"/>
          <p:cNvSpPr txBox="1">
            <a:spLocks noChangeArrowheads="1"/>
          </p:cNvSpPr>
          <p:nvPr userDrawn="1"/>
        </p:nvSpPr>
        <p:spPr bwMode="auto">
          <a:xfrm>
            <a:off x="228600" y="762004"/>
            <a:ext cx="8686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sz="2400">
                <a:solidFill>
                  <a:prstClr val="black"/>
                </a:solidFill>
                <a:cs typeface="Arial" charset="0"/>
              </a:rPr>
              <a:t>Profiles</a:t>
            </a: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" name="titleShape"/>
          <p:cNvSpPr>
            <a:spLocks noGrp="1"/>
          </p:cNvSpPr>
          <p:nvPr>
            <p:ph type="title"/>
          </p:nvPr>
        </p:nvSpPr>
        <p:spPr>
          <a:xfrm>
            <a:off x="1066800" y="133350"/>
            <a:ext cx="7162800" cy="40005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footerShape"/>
          <p:cNvSpPr>
            <a:spLocks noGrp="1"/>
          </p:cNvSpPr>
          <p:nvPr>
            <p:ph type="body" sz="quarter" idx="10"/>
          </p:nvPr>
        </p:nvSpPr>
        <p:spPr>
          <a:xfrm>
            <a:off x="5257800" y="6477000"/>
            <a:ext cx="3810000" cy="304800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FontTx/>
              <a:buNone/>
              <a:defRPr sz="1400" baseline="0">
                <a:solidFill>
                  <a:schemeClr val="bg1">
                    <a:lumMod val="50000"/>
                  </a:schemeClr>
                </a:solidFill>
                <a:latin typeface="Imago" pitchFamily="2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profilesShape"/>
          <p:cNvSpPr>
            <a:spLocks noGrp="1"/>
          </p:cNvSpPr>
          <p:nvPr>
            <p:ph type="body" sz="quarter" idx="12"/>
          </p:nvPr>
        </p:nvSpPr>
        <p:spPr>
          <a:xfrm>
            <a:off x="239332" y="1295400"/>
            <a:ext cx="4256468" cy="5029200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v"/>
              <a:defRPr sz="1000" b="1"/>
            </a:lvl1pPr>
            <a:lvl2pPr marL="742950" indent="-285750">
              <a:buFont typeface="Wingdings" pitchFamily="2" charset="2"/>
              <a:buChar char="§"/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profilesShape2"/>
          <p:cNvSpPr>
            <a:spLocks noGrp="1"/>
          </p:cNvSpPr>
          <p:nvPr>
            <p:ph type="body" sz="quarter" idx="13"/>
          </p:nvPr>
        </p:nvSpPr>
        <p:spPr>
          <a:xfrm>
            <a:off x="4648200" y="1295400"/>
            <a:ext cx="4267200" cy="5029200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v"/>
              <a:defRPr sz="1000" b="1"/>
            </a:lvl1pPr>
            <a:lvl2pPr marL="742950" indent="-285750">
              <a:buFont typeface="Wingdings" pitchFamily="2" charset="2"/>
              <a:buChar char="§"/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55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6"/>
          <p:cNvSpPr txBox="1">
            <a:spLocks noChangeArrowheads="1"/>
          </p:cNvSpPr>
          <p:nvPr userDrawn="1"/>
        </p:nvSpPr>
        <p:spPr bwMode="auto">
          <a:xfrm>
            <a:off x="228600" y="762004"/>
            <a:ext cx="8686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sz="2400">
                <a:solidFill>
                  <a:prstClr val="black"/>
                </a:solidFill>
                <a:cs typeface="Arial" charset="0"/>
              </a:rPr>
              <a:t>Summary</a:t>
            </a: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" name="titleShape"/>
          <p:cNvSpPr>
            <a:spLocks noGrp="1"/>
          </p:cNvSpPr>
          <p:nvPr>
            <p:ph type="title"/>
          </p:nvPr>
        </p:nvSpPr>
        <p:spPr>
          <a:xfrm>
            <a:off x="1066800" y="133350"/>
            <a:ext cx="7162800" cy="40005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footerShape"/>
          <p:cNvSpPr>
            <a:spLocks noGrp="1"/>
          </p:cNvSpPr>
          <p:nvPr>
            <p:ph type="body" sz="quarter" idx="10"/>
          </p:nvPr>
        </p:nvSpPr>
        <p:spPr>
          <a:xfrm>
            <a:off x="5257800" y="6477000"/>
            <a:ext cx="3810000" cy="304800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FontTx/>
              <a:buNone/>
              <a:defRPr sz="1400" baseline="0">
                <a:solidFill>
                  <a:schemeClr val="bg1">
                    <a:lumMod val="50000"/>
                  </a:schemeClr>
                </a:solidFill>
                <a:latin typeface="Imago" pitchFamily="2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profilesCountShape"/>
          <p:cNvSpPr>
            <a:spLocks noGrp="1"/>
          </p:cNvSpPr>
          <p:nvPr>
            <p:ph type="body" sz="quarter" idx="12" hasCustomPrompt="1"/>
          </p:nvPr>
        </p:nvSpPr>
        <p:spPr>
          <a:xfrm>
            <a:off x="239332" y="1295400"/>
            <a:ext cx="8676068" cy="381000"/>
          </a:xfrm>
          <a:prstGeom prst="rect">
            <a:avLst/>
          </a:prstGeom>
        </p:spPr>
        <p:txBody>
          <a:bodyPr/>
          <a:lstStyle>
            <a:lvl1pPr marL="0" indent="0">
              <a:buFont typeface="Wingdings" pitchFamily="2" charset="2"/>
              <a:buNone/>
              <a:defRPr sz="1600" b="0"/>
            </a:lvl1pPr>
            <a:lvl2pPr marL="742950" indent="-285750">
              <a:buFont typeface="Wingdings" pitchFamily="2" charset="2"/>
              <a:buChar char="v"/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dirty="0" smtClean="0"/>
              <a:t>Profiles total count</a:t>
            </a:r>
            <a:endParaRPr lang="en-US" dirty="0"/>
          </a:p>
        </p:txBody>
      </p:sp>
      <p:sp>
        <p:nvSpPr>
          <p:cNvPr id="7" name="queryShape"/>
          <p:cNvSpPr>
            <a:spLocks noGrp="1"/>
          </p:cNvSpPr>
          <p:nvPr>
            <p:ph type="body" sz="quarter" idx="11"/>
          </p:nvPr>
        </p:nvSpPr>
        <p:spPr>
          <a:xfrm>
            <a:off x="228600" y="2209800"/>
            <a:ext cx="8686800" cy="411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endParaRPr lang="en-US" dirty="0"/>
          </a:p>
        </p:txBody>
      </p:sp>
      <p:sp>
        <p:nvSpPr>
          <p:cNvPr id="9" name="linkShape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1752600"/>
            <a:ext cx="8686800" cy="381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pl-PL" dirty="0" smtClean="0"/>
              <a:t>Link to query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480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hpGridNormal" hidden="1"/>
          <p:cNvGrpSpPr>
            <a:grpSpLocks/>
          </p:cNvGrpSpPr>
          <p:nvPr userDrawn="1"/>
        </p:nvGrpSpPr>
        <p:grpSpPr bwMode="auto">
          <a:xfrm>
            <a:off x="397291" y="514513"/>
            <a:ext cx="8354157" cy="5764213"/>
            <a:chOff x="271" y="324"/>
            <a:chExt cx="5701" cy="3631"/>
          </a:xfrm>
        </p:grpSpPr>
        <p:sp>
          <p:nvSpPr>
            <p:cNvPr id="5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 algn="ctr">
                <a:defRPr/>
              </a:pPr>
              <a:endParaRPr lang="fr-CH" altLang="en-US" sz="2400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6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 algn="ctr">
                <a:defRPr/>
              </a:pPr>
              <a:endParaRPr lang="fr-CH" altLang="en-US" sz="2400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sp>
        <p:nvSpPr>
          <p:cNvPr id="7" name="shpTitleLine"/>
          <p:cNvSpPr>
            <a:spLocks noChangeShapeType="1"/>
          </p:cNvSpPr>
          <p:nvPr/>
        </p:nvSpPr>
        <p:spPr bwMode="auto">
          <a:xfrm>
            <a:off x="0" y="1738313"/>
            <a:ext cx="816072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en-GB" dirty="0" smtClean="0">
              <a:solidFill>
                <a:srgbClr val="000000"/>
              </a:solidFill>
              <a:latin typeface="Imago"/>
              <a:cs typeface="Arial" pitchFamily="34" charset="0"/>
            </a:endParaRPr>
          </a:p>
        </p:txBody>
      </p:sp>
      <p:sp>
        <p:nvSpPr>
          <p:cNvPr id="8" name="shpLogoBackground"/>
          <p:cNvSpPr>
            <a:spLocks noChangeArrowheads="1"/>
          </p:cNvSpPr>
          <p:nvPr userDrawn="1"/>
        </p:nvSpPr>
        <p:spPr bwMode="white">
          <a:xfrm>
            <a:off x="7766539" y="116058"/>
            <a:ext cx="1062404" cy="865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9pPr>
          </a:lstStyle>
          <a:p>
            <a:pPr algn="ctr">
              <a:defRPr/>
            </a:pPr>
            <a:endParaRPr lang="de-CH" altLang="en-US" smtClean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9" name="shpLogoPicDark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black">
          <a:xfrm>
            <a:off x="8003933" y="180975"/>
            <a:ext cx="90414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30" name="shpPlaceholderTitle"/>
          <p:cNvSpPr>
            <a:spLocks noGrp="1" noChangeArrowheads="1"/>
          </p:cNvSpPr>
          <p:nvPr>
            <p:ph type="ctrTitle"/>
          </p:nvPr>
        </p:nvSpPr>
        <p:spPr>
          <a:xfrm>
            <a:off x="383931" y="2601913"/>
            <a:ext cx="8376138" cy="1008062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H" noProof="0" smtClean="0"/>
              <a:t>Click to edit Master title style</a:t>
            </a:r>
          </a:p>
        </p:txBody>
      </p:sp>
      <p:sp>
        <p:nvSpPr>
          <p:cNvPr id="94231" name="shpPlaceholderMain"/>
          <p:cNvSpPr>
            <a:spLocks noGrp="1" noChangeArrowheads="1"/>
          </p:cNvSpPr>
          <p:nvPr>
            <p:ph type="subTitle" idx="1"/>
          </p:nvPr>
        </p:nvSpPr>
        <p:spPr>
          <a:xfrm>
            <a:off x="398811" y="3644906"/>
            <a:ext cx="8361485" cy="576263"/>
          </a:xfrm>
        </p:spPr>
        <p:txBody>
          <a:bodyPr/>
          <a:lstStyle>
            <a:lvl1pPr marL="0" indent="0">
              <a:buFontTx/>
              <a:buNone/>
              <a:defRPr sz="3300" b="1" i="1">
                <a:latin typeface="Minion" pitchFamily="2" charset="0"/>
              </a:defRPr>
            </a:lvl1pPr>
          </a:lstStyle>
          <a:p>
            <a:pPr lvl="0"/>
            <a:r>
              <a:rPr lang="fr-CH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1936987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ieren 5"/>
          <p:cNvGrpSpPr>
            <a:grpSpLocks/>
          </p:cNvGrpSpPr>
          <p:nvPr userDrawn="1"/>
        </p:nvGrpSpPr>
        <p:grpSpPr bwMode="auto">
          <a:xfrm>
            <a:off x="395654" y="1343025"/>
            <a:ext cx="8358554" cy="4921250"/>
            <a:chOff x="429155" y="1343025"/>
            <a:chExt cx="9054000" cy="4921182"/>
          </a:xfrm>
        </p:grpSpPr>
        <p:sp>
          <p:nvSpPr>
            <p:cNvPr id="5" name="Rechteck 6"/>
            <p:cNvSpPr>
              <a:spLocks noChangeArrowheads="1"/>
            </p:cNvSpPr>
            <p:nvPr/>
          </p:nvSpPr>
          <p:spPr bwMode="auto">
            <a:xfrm>
              <a:off x="429155" y="1836731"/>
              <a:ext cx="9054000" cy="442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>
                <a:defRPr/>
              </a:pPr>
              <a:endParaRPr lang="en-GB" altLang="en-US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6" name="Rechteck 7"/>
            <p:cNvSpPr>
              <a:spLocks noChangeArrowheads="1"/>
            </p:cNvSpPr>
            <p:nvPr/>
          </p:nvSpPr>
          <p:spPr bwMode="auto">
            <a:xfrm>
              <a:off x="429155" y="1343025"/>
              <a:ext cx="9054000" cy="4921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>
                <a:defRPr/>
              </a:pPr>
              <a:endParaRPr lang="en-GB" altLang="en-US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7" name="shpPlaceholderDate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hpPlaceholderNumber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21988-8A2D-41E6-8A16-AED9DA3CBA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120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shpPlaceholderDate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latin typeface="Imago"/>
            </a:endParaRPr>
          </a:p>
        </p:txBody>
      </p:sp>
      <p:sp>
        <p:nvSpPr>
          <p:cNvPr id="4" name="shpPlaceholderNumber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165CB-D5E5-4F49-B52C-2E6BB58C0F51}" type="slidenum">
              <a:rPr lang="en-US">
                <a:latin typeface="Imago"/>
              </a:rPr>
              <a:pPr>
                <a:defRPr/>
              </a:pPr>
              <a:t>‹#›</a:t>
            </a:fld>
            <a:endParaRPr lang="en-US">
              <a:latin typeface="Imago"/>
            </a:endParaRPr>
          </a:p>
        </p:txBody>
      </p:sp>
    </p:spTree>
    <p:extLst>
      <p:ext uri="{BB962C8B-B14F-4D97-AF65-F5344CB8AC3E}">
        <p14:creationId xmlns:p14="http://schemas.microsoft.com/office/powerpoint/2010/main" val="274829543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7127" y="1806575"/>
            <a:ext cx="4106008" cy="44719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804" y="1806575"/>
            <a:ext cx="4107473" cy="44719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7739483" y="6524237"/>
            <a:ext cx="13504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fld id="{A8896820-56BF-4C66-862C-A16211F24E63}" type="slidenum">
              <a:rPr lang="en-US" sz="1400" smtClean="0">
                <a:solidFill>
                  <a:srgbClr val="000000"/>
                </a:solidFill>
                <a:latin typeface="Imago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400" dirty="0">
              <a:solidFill>
                <a:srgbClr val="000000"/>
              </a:solidFill>
              <a:latin typeface="Imago"/>
            </a:endParaRPr>
          </a:p>
        </p:txBody>
      </p:sp>
    </p:spTree>
    <p:extLst>
      <p:ext uri="{BB962C8B-B14F-4D97-AF65-F5344CB8AC3E}">
        <p14:creationId xmlns:p14="http://schemas.microsoft.com/office/powerpoint/2010/main" val="234028276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2"/>
          <p:cNvSpPr txBox="1">
            <a:spLocks/>
          </p:cNvSpPr>
          <p:nvPr userDrawn="1"/>
        </p:nvSpPr>
        <p:spPr>
          <a:xfrm>
            <a:off x="8192306" y="6537751"/>
            <a:ext cx="812803" cy="193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8E5CEBD-B285-4CA1-B0B5-BEFBDD14D1E8}" type="slidenum">
              <a:rPr lang="en-US" sz="1400" smtClean="0">
                <a:solidFill>
                  <a:srgbClr val="000000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1429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18" Type="http://schemas.openxmlformats.org/officeDocument/2006/relationships/slideLayout" Target="../slideLayouts/slideLayout56.xml"/><Relationship Id="rId26" Type="http://schemas.openxmlformats.org/officeDocument/2006/relationships/slideLayout" Target="../slideLayouts/slideLayout64.xml"/><Relationship Id="rId3" Type="http://schemas.openxmlformats.org/officeDocument/2006/relationships/slideLayout" Target="../slideLayouts/slideLayout41.xml"/><Relationship Id="rId21" Type="http://schemas.openxmlformats.org/officeDocument/2006/relationships/slideLayout" Target="../slideLayouts/slideLayout59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slideLayout" Target="../slideLayouts/slideLayout55.xml"/><Relationship Id="rId25" Type="http://schemas.openxmlformats.org/officeDocument/2006/relationships/slideLayout" Target="../slideLayouts/slideLayout63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20" Type="http://schemas.openxmlformats.org/officeDocument/2006/relationships/slideLayout" Target="../slideLayouts/slideLayout58.xml"/><Relationship Id="rId29" Type="http://schemas.openxmlformats.org/officeDocument/2006/relationships/theme" Target="../theme/theme4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24" Type="http://schemas.openxmlformats.org/officeDocument/2006/relationships/slideLayout" Target="../slideLayouts/slideLayout62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23" Type="http://schemas.openxmlformats.org/officeDocument/2006/relationships/slideLayout" Target="../slideLayouts/slideLayout61.xml"/><Relationship Id="rId28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48.xml"/><Relationship Id="rId19" Type="http://schemas.openxmlformats.org/officeDocument/2006/relationships/slideLayout" Target="../slideLayouts/slideLayout57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Relationship Id="rId22" Type="http://schemas.openxmlformats.org/officeDocument/2006/relationships/slideLayout" Target="../slideLayouts/slideLayout60.xml"/><Relationship Id="rId27" Type="http://schemas.openxmlformats.org/officeDocument/2006/relationships/slideLayout" Target="../slideLayouts/slideLayout65.xml"/><Relationship Id="rId30" Type="http://schemas.openxmlformats.org/officeDocument/2006/relationships/image" Target="../media/image1.wmf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9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" name="shpPlaceholderDate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7145" y="6323522"/>
            <a:ext cx="8354157" cy="19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600"/>
            </a:lvl1pPr>
          </a:lstStyle>
          <a:p>
            <a:endParaRPr lang="en-US" dirty="0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40961" name="shpPlaceholderNumber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97145" y="6323522"/>
            <a:ext cx="8354157" cy="19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600"/>
            </a:lvl1pPr>
          </a:lstStyle>
          <a:p>
            <a:fld id="{0FBB20A0-29A2-4F03-9BB9-2B9F07088D58}" type="slidenum">
              <a:rPr lang="en-US">
                <a:solidFill>
                  <a:srgbClr val="000000"/>
                </a:solidFill>
                <a:ea typeface="ＭＳ Ｐゴシック" charset="0"/>
              </a:rPr>
              <a:pPr/>
              <a:t>‹#›</a:t>
            </a:fld>
            <a:endParaRPr lang="en-US" dirty="0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2035" name="shpPlaceholderTitle"/>
          <p:cNvSpPr>
            <a:spLocks noGrp="1" noChangeArrowheads="1"/>
          </p:cNvSpPr>
          <p:nvPr>
            <p:ph type="title"/>
          </p:nvPr>
        </p:nvSpPr>
        <p:spPr bwMode="auto">
          <a:xfrm>
            <a:off x="388330" y="452471"/>
            <a:ext cx="7366000" cy="130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2038" name="shpPlaceholderMain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7145" y="1806575"/>
            <a:ext cx="8354157" cy="447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grpSp>
        <p:nvGrpSpPr>
          <p:cNvPr id="41000" name="shpGridNormal" hidden="1"/>
          <p:cNvGrpSpPr>
            <a:grpSpLocks/>
          </p:cNvGrpSpPr>
          <p:nvPr userDrawn="1"/>
        </p:nvGrpSpPr>
        <p:grpSpPr bwMode="auto">
          <a:xfrm>
            <a:off x="397145" y="514350"/>
            <a:ext cx="8354157" cy="6005513"/>
            <a:chOff x="271" y="324"/>
            <a:chExt cx="5701" cy="3783"/>
          </a:xfrm>
        </p:grpSpPr>
        <p:sp>
          <p:nvSpPr>
            <p:cNvPr id="40993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2400" dirty="0">
                <a:solidFill>
                  <a:srgbClr val="000000"/>
                </a:solidFill>
                <a:ea typeface="ＭＳ Ｐゴシック" charset="0"/>
              </a:endParaRPr>
            </a:p>
          </p:txBody>
        </p:sp>
        <p:sp>
          <p:nvSpPr>
            <p:cNvPr id="40994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2400" dirty="0">
                <a:solidFill>
                  <a:srgbClr val="000000"/>
                </a:solidFill>
                <a:ea typeface="ＭＳ Ｐゴシック" charset="0"/>
              </a:endParaRPr>
            </a:p>
          </p:txBody>
        </p:sp>
        <p:sp>
          <p:nvSpPr>
            <p:cNvPr id="40998" name="shpGridFooter" hidden="1"/>
            <p:cNvSpPr>
              <a:spLocks noChangeArrowheads="1"/>
            </p:cNvSpPr>
            <p:nvPr userDrawn="1"/>
          </p:nvSpPr>
          <p:spPr bwMode="auto">
            <a:xfrm>
              <a:off x="271" y="4005"/>
              <a:ext cx="5701" cy="102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2400" dirty="0">
                <a:solidFill>
                  <a:srgbClr val="000000"/>
                </a:solidFill>
                <a:ea typeface="ＭＳ Ｐゴシック" charset="0"/>
              </a:endParaRPr>
            </a:p>
          </p:txBody>
        </p:sp>
      </p:grpSp>
      <p:sp>
        <p:nvSpPr>
          <p:cNvPr id="14" name="shpLogoBackground"/>
          <p:cNvSpPr>
            <a:spLocks noChangeArrowheads="1"/>
          </p:cNvSpPr>
          <p:nvPr userDrawn="1"/>
        </p:nvSpPr>
        <p:spPr bwMode="white">
          <a:xfrm>
            <a:off x="7702550" y="115920"/>
            <a:ext cx="1062404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dirty="0">
              <a:solidFill>
                <a:srgbClr val="000000"/>
              </a:solidFill>
              <a:ea typeface="ＭＳ Ｐゴシック" charset="0"/>
            </a:endParaRPr>
          </a:p>
        </p:txBody>
      </p:sp>
      <p:pic>
        <p:nvPicPr>
          <p:cNvPr id="19" name="shpLogoPicDark"/>
          <p:cNvPicPr>
            <a:picLocks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919720" y="180340"/>
            <a:ext cx="979170" cy="65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154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9pPr>
    </p:titleStyle>
    <p:bodyStyle>
      <a:lvl1pPr marL="285750" indent="-285750" algn="l" rtl="0" eaLnBrk="0" fontAlgn="base" hangingPunct="0">
        <a:spcBef>
          <a:spcPct val="75000"/>
        </a:spcBef>
        <a:spcAft>
          <a:spcPct val="0"/>
        </a:spcAft>
        <a:buSzPct val="100000"/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63588" indent="-287338" algn="l" rtl="0" eaLnBrk="0" fontAlgn="base" hangingPunct="0">
        <a:spcBef>
          <a:spcPct val="3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241425" indent="-287338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719263" indent="-2873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1955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6527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099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5671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0243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" name="shpPlaceholderDate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6882" y="6323727"/>
            <a:ext cx="8355013" cy="19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60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sp>
        <p:nvSpPr>
          <p:cNvPr id="40961" name="shpPlaceholderNumber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96882" y="6323727"/>
            <a:ext cx="8355013" cy="19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600"/>
            </a:lvl1pPr>
          </a:lstStyle>
          <a:p>
            <a:pPr>
              <a:defRPr/>
            </a:pPr>
            <a:fld id="{D44F14BE-E050-7541-A33D-994FC2D56269}" type="slidenum">
              <a:rPr lang="en-US">
                <a:solidFill>
                  <a:srgbClr val="000000"/>
                </a:solidFill>
                <a:latin typeface="Imago" charset="0"/>
                <a:ea typeface="ＭＳ Ｐゴシック" charset="0"/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sp>
        <p:nvSpPr>
          <p:cNvPr id="1028" name="shpPlaceholderTitle"/>
          <p:cNvSpPr>
            <a:spLocks noGrp="1" noChangeArrowheads="1"/>
          </p:cNvSpPr>
          <p:nvPr>
            <p:ph type="title"/>
          </p:nvPr>
        </p:nvSpPr>
        <p:spPr bwMode="auto">
          <a:xfrm>
            <a:off x="388942" y="452471"/>
            <a:ext cx="7366000" cy="130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9" name="shpPlaceholderMain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82" y="1806575"/>
            <a:ext cx="8355013" cy="447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030" name="shpGridNormal" hidden="1"/>
          <p:cNvGrpSpPr>
            <a:grpSpLocks/>
          </p:cNvGrpSpPr>
          <p:nvPr/>
        </p:nvGrpSpPr>
        <p:grpSpPr bwMode="auto">
          <a:xfrm>
            <a:off x="396882" y="514350"/>
            <a:ext cx="8355013" cy="6005513"/>
            <a:chOff x="271" y="324"/>
            <a:chExt cx="5701" cy="3783"/>
          </a:xfrm>
        </p:grpSpPr>
        <p:sp>
          <p:nvSpPr>
            <p:cNvPr id="1033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 sz="2400" dirty="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  <p:sp>
          <p:nvSpPr>
            <p:cNvPr id="1034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 sz="2400" dirty="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  <p:sp>
          <p:nvSpPr>
            <p:cNvPr id="1035" name="shpGridFooter" hidden="1"/>
            <p:cNvSpPr>
              <a:spLocks noChangeArrowheads="1"/>
            </p:cNvSpPr>
            <p:nvPr userDrawn="1"/>
          </p:nvSpPr>
          <p:spPr bwMode="auto">
            <a:xfrm>
              <a:off x="271" y="4005"/>
              <a:ext cx="5701" cy="102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 sz="2400" dirty="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</p:grpSp>
      <p:sp>
        <p:nvSpPr>
          <p:cNvPr id="1031" name="shpLogoBackground"/>
          <p:cNvSpPr>
            <a:spLocks noChangeArrowheads="1"/>
          </p:cNvSpPr>
          <p:nvPr/>
        </p:nvSpPr>
        <p:spPr bwMode="white">
          <a:xfrm>
            <a:off x="7702550" y="115920"/>
            <a:ext cx="1062038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pic>
        <p:nvPicPr>
          <p:cNvPr id="2" name="shpLogoPicDark"/>
          <p:cNvPicPr>
            <a:picLocks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919720" y="180340"/>
            <a:ext cx="979170" cy="65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24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9pPr>
    </p:titleStyle>
    <p:bodyStyle>
      <a:lvl1pPr marL="285750" indent="-285750" algn="l" rtl="0" eaLnBrk="0" fontAlgn="base" hangingPunct="0">
        <a:spcBef>
          <a:spcPct val="75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63588" indent="-287338" algn="l" rtl="0" eaLnBrk="0" fontAlgn="base" hangingPunct="0">
        <a:spcBef>
          <a:spcPct val="3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1241425" indent="-287338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1719263" indent="-2873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1955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6527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099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5671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0243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" name="shpPlaceholderDate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6882" y="6323521"/>
            <a:ext cx="8355013" cy="19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60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sp>
        <p:nvSpPr>
          <p:cNvPr id="40961" name="shpPlaceholderNumber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96882" y="6323521"/>
            <a:ext cx="8355013" cy="19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600"/>
            </a:lvl1pPr>
          </a:lstStyle>
          <a:p>
            <a:pPr>
              <a:defRPr/>
            </a:pPr>
            <a:fld id="{D44F14BE-E050-7541-A33D-994FC2D56269}" type="slidenum">
              <a:rPr lang="en-US">
                <a:solidFill>
                  <a:srgbClr val="000000"/>
                </a:solidFill>
                <a:latin typeface="Imago" charset="0"/>
                <a:ea typeface="ＭＳ Ｐゴシック" charset="0"/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sp>
        <p:nvSpPr>
          <p:cNvPr id="1028" name="shpPlaceholderTitle"/>
          <p:cNvSpPr>
            <a:spLocks noGrp="1" noChangeArrowheads="1"/>
          </p:cNvSpPr>
          <p:nvPr>
            <p:ph type="title"/>
          </p:nvPr>
        </p:nvSpPr>
        <p:spPr bwMode="auto">
          <a:xfrm>
            <a:off x="388942" y="452471"/>
            <a:ext cx="7366000" cy="130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9" name="shpPlaceholderMain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82" y="1806575"/>
            <a:ext cx="8355013" cy="447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030" name="shpGridNormal" hidden="1"/>
          <p:cNvGrpSpPr>
            <a:grpSpLocks/>
          </p:cNvGrpSpPr>
          <p:nvPr/>
        </p:nvGrpSpPr>
        <p:grpSpPr bwMode="auto">
          <a:xfrm>
            <a:off x="396882" y="514350"/>
            <a:ext cx="8355013" cy="6005513"/>
            <a:chOff x="271" y="324"/>
            <a:chExt cx="5701" cy="3783"/>
          </a:xfrm>
        </p:grpSpPr>
        <p:sp>
          <p:nvSpPr>
            <p:cNvPr id="1033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 sz="2400" dirty="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  <p:sp>
          <p:nvSpPr>
            <p:cNvPr id="1034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 sz="2400" dirty="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  <p:sp>
          <p:nvSpPr>
            <p:cNvPr id="1035" name="shpGridFooter" hidden="1"/>
            <p:cNvSpPr>
              <a:spLocks noChangeArrowheads="1"/>
            </p:cNvSpPr>
            <p:nvPr userDrawn="1"/>
          </p:nvSpPr>
          <p:spPr bwMode="auto">
            <a:xfrm>
              <a:off x="271" y="4005"/>
              <a:ext cx="5701" cy="102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 sz="2400" dirty="0">
                <a:solidFill>
                  <a:srgbClr val="000000"/>
                </a:solidFill>
                <a:latin typeface="Imago" charset="0"/>
                <a:ea typeface="ＭＳ Ｐゴシック" charset="0"/>
              </a:endParaRPr>
            </a:p>
          </p:txBody>
        </p:sp>
      </p:grpSp>
      <p:sp>
        <p:nvSpPr>
          <p:cNvPr id="1031" name="shpLogoBackground"/>
          <p:cNvSpPr>
            <a:spLocks noChangeArrowheads="1"/>
          </p:cNvSpPr>
          <p:nvPr/>
        </p:nvSpPr>
        <p:spPr bwMode="white">
          <a:xfrm>
            <a:off x="7702550" y="115920"/>
            <a:ext cx="1062038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  <a:latin typeface="Imago" charset="0"/>
              <a:ea typeface="ＭＳ Ｐゴシック" charset="0"/>
            </a:endParaRPr>
          </a:p>
        </p:txBody>
      </p:sp>
      <p:pic>
        <p:nvPicPr>
          <p:cNvPr id="2" name="shpLogoPicDark"/>
          <p:cNvPicPr>
            <a:picLocks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919720" y="180340"/>
            <a:ext cx="979170" cy="65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67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  <a:ea typeface="ＭＳ Ｐゴシック" charset="0"/>
          <a:cs typeface="ＭＳ Ｐゴシック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9pPr>
    </p:titleStyle>
    <p:bodyStyle>
      <a:lvl1pPr marL="285750" indent="-285750" algn="l" rtl="0" eaLnBrk="0" fontAlgn="base" hangingPunct="0">
        <a:spcBef>
          <a:spcPct val="75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63588" indent="-287338" algn="l" rtl="0" eaLnBrk="0" fontAlgn="base" hangingPunct="0">
        <a:spcBef>
          <a:spcPct val="3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1241425" indent="-287338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1719263" indent="-2873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1955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6527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099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5671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0243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8800" y="453600"/>
            <a:ext cx="7360615" cy="1310400"/>
          </a:xfrm>
          <a:prstGeom prst="rect">
            <a:avLst/>
          </a:prstGeom>
        </p:spPr>
        <p:txBody>
          <a:bodyPr vert="horz" lIns="0" tIns="45720" rIns="0" bIns="45720" rtlCol="0" anchor="t" anchorCtr="0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8769" y="1807200"/>
            <a:ext cx="8354215" cy="4471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  <p:sp>
        <p:nvSpPr>
          <p:cNvPr id="10" name="TextBox 9"/>
          <p:cNvSpPr txBox="1"/>
          <p:nvPr/>
        </p:nvSpPr>
        <p:spPr>
          <a:xfrm>
            <a:off x="689133" y="6572562"/>
            <a:ext cx="8354215" cy="162000"/>
          </a:xfrm>
          <a:prstGeom prst="rect">
            <a:avLst/>
          </a:prstGeom>
          <a:noFill/>
          <a:ln/>
          <a:effectLst/>
        </p:spPr>
        <p:txBody>
          <a:bodyPr wrap="none" lIns="0" tIns="0" rIns="0" bIns="0" rtlCol="0" anchor="t">
            <a:no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9D53E389-1311-4796-9190-1F74A8EADEA2}" type="slidenum">
              <a:rPr lang="en-US" sz="1400" smtClean="0">
                <a:solidFill>
                  <a:srgbClr val="000000"/>
                </a:solidFill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1400" dirty="0" smtClean="0">
              <a:solidFill>
                <a:srgbClr val="000000"/>
              </a:solidFill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400" dirty="0" smtClean="0">
              <a:solidFill>
                <a:srgbClr val="000000"/>
              </a:solidFill>
            </a:endParaRPr>
          </a:p>
        </p:txBody>
      </p:sp>
      <p:pic>
        <p:nvPicPr>
          <p:cNvPr id="13" name="shpLogoPicDark"/>
          <p:cNvPicPr>
            <a:picLocks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8004524" y="180340"/>
            <a:ext cx="903849" cy="65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66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  <p:sldLayoutId id="2147484272" r:id="rId2"/>
    <p:sldLayoutId id="2147484273" r:id="rId3"/>
    <p:sldLayoutId id="2147484274" r:id="rId4"/>
    <p:sldLayoutId id="2147484275" r:id="rId5"/>
    <p:sldLayoutId id="2147484276" r:id="rId6"/>
    <p:sldLayoutId id="2147484277" r:id="rId7"/>
    <p:sldLayoutId id="2147484278" r:id="rId8"/>
    <p:sldLayoutId id="2147484279" r:id="rId9"/>
    <p:sldLayoutId id="2147484280" r:id="rId10"/>
    <p:sldLayoutId id="2147484281" r:id="rId11"/>
    <p:sldLayoutId id="2147484282" r:id="rId12"/>
    <p:sldLayoutId id="2147484283" r:id="rId13"/>
    <p:sldLayoutId id="2147484284" r:id="rId14"/>
    <p:sldLayoutId id="2147484285" r:id="rId15"/>
    <p:sldLayoutId id="2147484286" r:id="rId16"/>
    <p:sldLayoutId id="2147484287" r:id="rId17"/>
    <p:sldLayoutId id="2147484288" r:id="rId18"/>
    <p:sldLayoutId id="2147484289" r:id="rId19"/>
    <p:sldLayoutId id="2147484290" r:id="rId20"/>
    <p:sldLayoutId id="2147484291" r:id="rId21"/>
    <p:sldLayoutId id="2147484292" r:id="rId22"/>
    <p:sldLayoutId id="2147484293" r:id="rId23"/>
    <p:sldLayoutId id="2147484294" r:id="rId24"/>
    <p:sldLayoutId id="2147484295" r:id="rId25"/>
    <p:sldLayoutId id="2147484296" r:id="rId26"/>
    <p:sldLayoutId id="2147484297" r:id="rId27"/>
    <p:sldLayoutId id="2147484298" r:id="rId28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600" b="1" kern="1200">
          <a:solidFill>
            <a:schemeClr val="tx1"/>
          </a:solidFill>
          <a:latin typeface="Imago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000" b="1" kern="1200">
          <a:solidFill>
            <a:schemeClr val="tx1"/>
          </a:solidFill>
          <a:latin typeface="Imago" pitchFamily="2" charset="0"/>
          <a:ea typeface="+mn-ea"/>
          <a:cs typeface="+mn-cs"/>
        </a:defRPr>
      </a:lvl1pPr>
      <a:lvl2pPr marL="536575" indent="-307975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2000" kern="1200">
          <a:solidFill>
            <a:schemeClr val="tx1"/>
          </a:solidFill>
          <a:latin typeface="Imago" pitchFamily="2" charset="0"/>
          <a:ea typeface="+mn-ea"/>
          <a:cs typeface="+mn-cs"/>
        </a:defRPr>
      </a:lvl2pPr>
      <a:lvl3pPr marL="984250" indent="-298450" algn="l" defTabSz="914400" rtl="0" eaLnBrk="1" latinLnBrk="0" hangingPunct="1">
        <a:spcBef>
          <a:spcPct val="20000"/>
        </a:spcBef>
        <a:buClrTx/>
        <a:buFont typeface="Arial" pitchFamily="34" charset="0"/>
        <a:buChar char="–"/>
        <a:defRPr sz="2000" kern="1200">
          <a:solidFill>
            <a:schemeClr val="tx1"/>
          </a:solidFill>
          <a:latin typeface="Imago" pitchFamily="2" charset="0"/>
          <a:ea typeface="+mn-ea"/>
          <a:cs typeface="+mn-cs"/>
        </a:defRPr>
      </a:lvl3pPr>
      <a:lvl4pPr marL="1433513" indent="-288925" algn="l" defTabSz="914400" rtl="0" eaLnBrk="1" latinLnBrk="0" hangingPunct="1">
        <a:spcBef>
          <a:spcPct val="20000"/>
        </a:spcBef>
        <a:buClrTx/>
        <a:buFont typeface="Arial" pitchFamily="34" charset="0"/>
        <a:buChar char="–"/>
        <a:defRPr sz="2000" kern="1200">
          <a:solidFill>
            <a:schemeClr val="tx1"/>
          </a:solidFill>
          <a:latin typeface="Imago" pitchFamily="2" charset="0"/>
          <a:ea typeface="+mn-ea"/>
          <a:cs typeface="+mn-cs"/>
        </a:defRPr>
      </a:lvl4pPr>
      <a:lvl5pPr marL="2154238" indent="-325438" algn="l" defTabSz="914400" rtl="0" eaLnBrk="1" latinLnBrk="0" hangingPunct="1">
        <a:spcBef>
          <a:spcPct val="20000"/>
        </a:spcBef>
        <a:buClrTx/>
        <a:buFont typeface="Arial" pitchFamily="34" charset="0"/>
        <a:buChar char="–"/>
        <a:defRPr sz="2000" kern="1200">
          <a:solidFill>
            <a:schemeClr val="tx1"/>
          </a:solidFill>
          <a:latin typeface="Imago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" name="shpPlaceholderDate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7291" y="6323532"/>
            <a:ext cx="8354157" cy="1936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defRPr sz="1600">
                <a:solidFill>
                  <a:srgbClr val="000000"/>
                </a:solidFill>
                <a:latin typeface="Imago" pitchFamily="2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61" name="shpPlaceholderNumber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091" y="6571182"/>
            <a:ext cx="8354157" cy="1936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defRPr sz="1600">
                <a:solidFill>
                  <a:srgbClr val="000000"/>
                </a:solidFill>
                <a:latin typeface="Imago" pitchFamily="2" charset="0"/>
                <a:cs typeface="+mn-cs"/>
              </a:defRPr>
            </a:lvl1pPr>
          </a:lstStyle>
          <a:p>
            <a:pPr>
              <a:defRPr/>
            </a:pPr>
            <a:fld id="{71024FC5-4384-4BCD-BCB1-1482755E320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28" name="shpPlaceholderTitle"/>
          <p:cNvSpPr>
            <a:spLocks noGrp="1" noChangeArrowheads="1"/>
          </p:cNvSpPr>
          <p:nvPr>
            <p:ph type="title"/>
          </p:nvPr>
        </p:nvSpPr>
        <p:spPr bwMode="auto">
          <a:xfrm>
            <a:off x="388328" y="452604"/>
            <a:ext cx="7362092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9" name="shpPlaceholderMain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7291" y="1806575"/>
            <a:ext cx="8354157" cy="447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grpSp>
        <p:nvGrpSpPr>
          <p:cNvPr id="1030" name="shpGridNormal" hidden="1"/>
          <p:cNvGrpSpPr>
            <a:grpSpLocks/>
          </p:cNvGrpSpPr>
          <p:nvPr/>
        </p:nvGrpSpPr>
        <p:grpSpPr bwMode="auto">
          <a:xfrm>
            <a:off x="397291" y="514350"/>
            <a:ext cx="8354157" cy="6005513"/>
            <a:chOff x="271" y="324"/>
            <a:chExt cx="5701" cy="3783"/>
          </a:xfrm>
        </p:grpSpPr>
        <p:sp>
          <p:nvSpPr>
            <p:cNvPr id="1033" name="shpGridTitle" hidden="1"/>
            <p:cNvSpPr>
              <a:spLocks noChangeArrowheads="1"/>
            </p:cNvSpPr>
            <p:nvPr userDrawn="1"/>
          </p:nvSpPr>
          <p:spPr bwMode="auto">
            <a:xfrm>
              <a:off x="271" y="324"/>
              <a:ext cx="5701" cy="771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 algn="ctr">
                <a:defRPr/>
              </a:pPr>
              <a:endParaRPr lang="en-US" altLang="en-US" sz="2400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034" name="shpGridMain" hidden="1"/>
            <p:cNvSpPr>
              <a:spLocks noChangeArrowheads="1"/>
            </p:cNvSpPr>
            <p:nvPr userDrawn="1"/>
          </p:nvSpPr>
          <p:spPr bwMode="auto">
            <a:xfrm>
              <a:off x="271" y="1179"/>
              <a:ext cx="5701" cy="2776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 algn="ctr">
                <a:defRPr/>
              </a:pPr>
              <a:endParaRPr lang="en-US" altLang="en-US" sz="2400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035" name="shpGridFooter" hidden="1"/>
            <p:cNvSpPr>
              <a:spLocks noChangeArrowheads="1"/>
            </p:cNvSpPr>
            <p:nvPr userDrawn="1"/>
          </p:nvSpPr>
          <p:spPr bwMode="auto">
            <a:xfrm>
              <a:off x="271" y="4005"/>
              <a:ext cx="5701" cy="102"/>
            </a:xfrm>
            <a:prstGeom prst="rect">
              <a:avLst/>
            </a:prstGeom>
            <a:noFill/>
            <a:ln w="12700">
              <a:solidFill>
                <a:srgbClr val="6767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1pPr>
              <a:lvl2pPr marL="742950" indent="-28575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2pPr>
              <a:lvl3pPr marL="11430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3pPr>
              <a:lvl4pPr marL="16002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4pPr>
              <a:lvl5pPr marL="2057400" indent="-228600" eaLnBrk="0" hangingPunct="0">
                <a:spcBef>
                  <a:spcPct val="50000"/>
                </a:spcBef>
                <a:defRPr>
                  <a:solidFill>
                    <a:schemeClr val="tx1"/>
                  </a:solidFill>
                  <a:latin typeface="Imago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Imago" pitchFamily="34" charset="0"/>
                </a:defRPr>
              </a:lvl9pPr>
            </a:lstStyle>
            <a:p>
              <a:pPr algn="ctr">
                <a:defRPr/>
              </a:pPr>
              <a:endParaRPr lang="en-US" altLang="en-US" sz="2400" dirty="0" smtClean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sp>
        <p:nvSpPr>
          <p:cNvPr id="1031" name="shpLogoBackground"/>
          <p:cNvSpPr>
            <a:spLocks noChangeArrowheads="1"/>
          </p:cNvSpPr>
          <p:nvPr/>
        </p:nvSpPr>
        <p:spPr bwMode="white">
          <a:xfrm>
            <a:off x="7766539" y="116058"/>
            <a:ext cx="1062404" cy="865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Imago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34" charset="0"/>
              </a:defRPr>
            </a:lvl9pPr>
          </a:lstStyle>
          <a:p>
            <a:pPr algn="ctr">
              <a:defRPr/>
            </a:pPr>
            <a:endParaRPr lang="en-US" altLang="en-US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1032" name="shpLogoPicDark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black">
          <a:xfrm>
            <a:off x="8003933" y="180975"/>
            <a:ext cx="90414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8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Imago" pitchFamily="2" charset="0"/>
        </a:defRPr>
      </a:lvl9pPr>
    </p:titleStyle>
    <p:bodyStyle>
      <a:lvl1pPr marL="285750" indent="-285750" algn="l" rtl="0" eaLnBrk="0" fontAlgn="base" hangingPunct="0">
        <a:spcBef>
          <a:spcPct val="75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63588" indent="-287338" algn="l" rtl="0" eaLnBrk="0" fontAlgn="base" hangingPunct="0">
        <a:spcBef>
          <a:spcPct val="3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241425" indent="-287338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719263" indent="-28733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1955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6527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099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5671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024313" indent="-2857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hpCollectorPicture0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4400"/>
            <a:ext cx="9144000" cy="2132808"/>
          </a:xfrm>
          <a:prstGeom prst="rect">
            <a:avLst/>
          </a:prstGeom>
        </p:spPr>
      </p:pic>
      <p:sp>
        <p:nvSpPr>
          <p:cNvPr id="62480" name="shpTitleSlide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1982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14" name="Rectangle 25"/>
          <p:cNvSpPr txBox="1">
            <a:spLocks noGrp="1" noChangeArrowheads="1"/>
          </p:cNvSpPr>
          <p:nvPr>
            <p:ph type="ctrTitle"/>
          </p:nvPr>
        </p:nvSpPr>
        <p:spPr bwMode="auto">
          <a:xfrm>
            <a:off x="383931" y="2603500"/>
            <a:ext cx="790098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Imago" pitchFamily="2" charset="0"/>
              </a:defRPr>
            </a:lvl9pPr>
          </a:lstStyle>
          <a:p>
            <a:r>
              <a:rPr lang="en-US" dirty="0" smtClean="0"/>
              <a:t>Innovative statistical </a:t>
            </a:r>
            <a:r>
              <a:rPr lang="en-US" dirty="0"/>
              <a:t>approaches </a:t>
            </a:r>
            <a:r>
              <a:rPr lang="en-US" dirty="0" smtClean="0"/>
              <a:t>for </a:t>
            </a:r>
            <a:r>
              <a:rPr lang="en-US" dirty="0"/>
              <a:t>studies in </a:t>
            </a:r>
            <a:r>
              <a:rPr lang="en-US" dirty="0" smtClean="0"/>
              <a:t>drug </a:t>
            </a:r>
            <a:r>
              <a:rPr lang="en-US" dirty="0"/>
              <a:t>combination </a:t>
            </a:r>
            <a:r>
              <a:rPr lang="en-US" dirty="0" smtClean="0"/>
              <a:t>development to treat infectious diseases</a:t>
            </a:r>
            <a:endParaRPr lang="en-US" dirty="0"/>
          </a:p>
        </p:txBody>
      </p:sp>
      <p:sp>
        <p:nvSpPr>
          <p:cNvPr id="13" name="Rectangle 26"/>
          <p:cNvSpPr txBox="1">
            <a:spLocks noGrp="1" noChangeArrowheads="1"/>
          </p:cNvSpPr>
          <p:nvPr>
            <p:ph type="subTitle" idx="1"/>
          </p:nvPr>
        </p:nvSpPr>
        <p:spPr bwMode="auto">
          <a:xfrm>
            <a:off x="398665" y="4091682"/>
            <a:ext cx="790098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spcBef>
                <a:spcPct val="75000"/>
              </a:spcBef>
              <a:spcAft>
                <a:spcPct val="0"/>
              </a:spcAft>
              <a:buSzPct val="100000"/>
              <a:buFontTx/>
              <a:buNone/>
              <a:defRPr sz="3300" b="1" i="1">
                <a:solidFill>
                  <a:schemeClr val="tx1"/>
                </a:solidFill>
                <a:latin typeface="Minion" pitchFamily="2" charset="0"/>
                <a:ea typeface="+mn-ea"/>
                <a:cs typeface="+mn-cs"/>
              </a:defRPr>
            </a:lvl1pPr>
            <a:lvl2pPr marL="763588" indent="-287338" algn="l" rtl="0" eaLnBrk="1" fontAlgn="base" hangingPunct="1">
              <a:spcBef>
                <a:spcPct val="3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241425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719263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195513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652713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3109913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567113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4024313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</a:pPr>
            <a:r>
              <a:rPr lang="en-US" dirty="0" err="1" smtClean="0"/>
              <a:t>Alun</a:t>
            </a:r>
            <a:r>
              <a:rPr lang="en-US" dirty="0" smtClean="0"/>
              <a:t> Bedding, Roche Products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2577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88330" y="452471"/>
            <a:ext cx="7366000" cy="1309687"/>
          </a:xfrm>
        </p:spPr>
        <p:txBody>
          <a:bodyPr/>
          <a:lstStyle/>
          <a:p>
            <a:r>
              <a:rPr lang="en-US" dirty="0" smtClean="0"/>
              <a:t>Work in Progress………..</a:t>
            </a:r>
            <a:endParaRPr lang="en-US" sz="2900" i="1" dirty="0" smtClean="0">
              <a:latin typeface="Minion" pitchFamily="18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>
          <a:xfrm>
            <a:off x="397145" y="1806575"/>
            <a:ext cx="8354157" cy="4471988"/>
          </a:xfrm>
        </p:spPr>
        <p:txBody>
          <a:bodyPr/>
          <a:lstStyle/>
          <a:p>
            <a:r>
              <a:rPr lang="en-US" dirty="0" smtClean="0"/>
              <a:t>Conceptual</a:t>
            </a:r>
          </a:p>
          <a:p>
            <a:r>
              <a:rPr lang="en-US" dirty="0" smtClean="0"/>
              <a:t>Accepted by senior management</a:t>
            </a:r>
          </a:p>
          <a:p>
            <a:r>
              <a:rPr lang="en-US" dirty="0" smtClean="0"/>
              <a:t>Now go away and work up the design – details, simulations, operating characteristics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1982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hpTextToc"/>
          <p:cNvSpPr>
            <a:spLocks noGrp="1" noChangeArrowheads="1"/>
          </p:cNvSpPr>
          <p:nvPr>
            <p:ph type="body" idx="1"/>
          </p:nvPr>
        </p:nvSpPr>
        <p:spPr>
          <a:xfrm>
            <a:off x="397120" y="1892300"/>
            <a:ext cx="8354157" cy="4471988"/>
          </a:xfrm>
          <a:noFill/>
        </p:spPr>
        <p:txBody>
          <a:bodyPr wrap="none"/>
          <a:lstStyle/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0000"/>
                </a:solidFill>
              </a:rPr>
              <a:t>The Infectious Disease Problem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Traditional Development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Adaptive Platform Trial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Next Steps</a:t>
            </a:r>
          </a:p>
          <a:p>
            <a:pPr>
              <a:spcBef>
                <a:spcPct val="95000"/>
              </a:spcBef>
              <a:buFontTx/>
              <a:buNone/>
            </a:pPr>
            <a:endParaRPr lang="en-US" sz="2600" b="1" dirty="0">
              <a:solidFill>
                <a:srgbClr val="0082DA"/>
              </a:solidFill>
            </a:endParaRPr>
          </a:p>
        </p:txBody>
      </p:sp>
      <p:grpSp>
        <p:nvGrpSpPr>
          <p:cNvPr id="109571" name="shpTextTocLines"/>
          <p:cNvGrpSpPr>
            <a:grpSpLocks/>
          </p:cNvGrpSpPr>
          <p:nvPr/>
        </p:nvGrpSpPr>
        <p:grpSpPr bwMode="auto">
          <a:xfrm>
            <a:off x="-5862" y="1738313"/>
            <a:ext cx="8232775" cy="679450"/>
            <a:chOff x="-4" y="1093"/>
            <a:chExt cx="5573" cy="428"/>
          </a:xfrm>
        </p:grpSpPr>
        <p:sp>
          <p:nvSpPr>
            <p:cNvPr id="109572" name="Line 4"/>
            <p:cNvSpPr>
              <a:spLocks noChangeShapeType="1"/>
            </p:cNvSpPr>
            <p:nvPr/>
          </p:nvSpPr>
          <p:spPr bwMode="auto">
            <a:xfrm>
              <a:off x="0" y="1093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  <p:sp>
          <p:nvSpPr>
            <p:cNvPr id="109573" name="Line 5"/>
            <p:cNvSpPr>
              <a:spLocks noChangeShapeType="1"/>
            </p:cNvSpPr>
            <p:nvPr/>
          </p:nvSpPr>
          <p:spPr bwMode="auto">
            <a:xfrm>
              <a:off x="-4" y="1521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58247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88330" y="452471"/>
            <a:ext cx="7366000" cy="1309687"/>
          </a:xfrm>
        </p:spPr>
        <p:txBody>
          <a:bodyPr/>
          <a:lstStyle/>
          <a:p>
            <a:r>
              <a:rPr lang="en-US" dirty="0" smtClean="0"/>
              <a:t>Problem </a:t>
            </a:r>
            <a:r>
              <a:rPr lang="en-US" dirty="0" smtClean="0"/>
              <a:t>with Infectious Diseases</a:t>
            </a:r>
            <a:endParaRPr lang="en-US" sz="2900" i="1" dirty="0" smtClean="0">
              <a:latin typeface="Minion" pitchFamily="18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>
          <a:xfrm>
            <a:off x="397145" y="1806575"/>
            <a:ext cx="8354157" cy="4471988"/>
          </a:xfrm>
        </p:spPr>
        <p:txBody>
          <a:bodyPr/>
          <a:lstStyle/>
          <a:p>
            <a:r>
              <a:rPr lang="en-US" dirty="0" smtClean="0"/>
              <a:t>Single agent treatment of some infectious diseases (such as HCV, HBV, HEV etc….) are sub-optimal ~ 0-5% functional cure</a:t>
            </a:r>
          </a:p>
          <a:p>
            <a:r>
              <a:rPr lang="en-US" dirty="0" smtClean="0"/>
              <a:t>Also have to be administered for a sustained period</a:t>
            </a:r>
          </a:p>
          <a:p>
            <a:r>
              <a:rPr lang="en-US" dirty="0" smtClean="0"/>
              <a:t>Once patients treatment is withdrawn a rebound occurs</a:t>
            </a:r>
          </a:p>
          <a:p>
            <a:r>
              <a:rPr lang="en-US" dirty="0" smtClean="0"/>
              <a:t>Question – can combination strategies work towards an absolute cure?</a:t>
            </a:r>
          </a:p>
          <a:p>
            <a:r>
              <a:rPr lang="en-US" dirty="0" smtClean="0"/>
              <a:t>But what molecules do we combine? </a:t>
            </a:r>
          </a:p>
          <a:p>
            <a:pPr lvl="1"/>
            <a:r>
              <a:rPr lang="en-US" dirty="0" smtClean="0"/>
              <a:t>New molecular entities</a:t>
            </a:r>
          </a:p>
          <a:p>
            <a:pPr lvl="1"/>
            <a:r>
              <a:rPr lang="en-US" dirty="0" smtClean="0"/>
              <a:t>Existing molecules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1982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2885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88330" y="452471"/>
            <a:ext cx="7366000" cy="1309687"/>
          </a:xfrm>
        </p:spPr>
        <p:txBody>
          <a:bodyPr/>
          <a:lstStyle/>
          <a:p>
            <a:r>
              <a:rPr lang="en-US" dirty="0" smtClean="0"/>
              <a:t>What can we learn from oncology?</a:t>
            </a:r>
            <a:endParaRPr lang="en-US" sz="2900" i="1" dirty="0" smtClean="0">
              <a:latin typeface="Minion" pitchFamily="18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>
          <a:xfrm>
            <a:off x="397145" y="1806575"/>
            <a:ext cx="8354157" cy="4471988"/>
          </a:xfrm>
        </p:spPr>
        <p:txBody>
          <a:bodyPr/>
          <a:lstStyle/>
          <a:p>
            <a:r>
              <a:rPr lang="en-US" dirty="0" smtClean="0"/>
              <a:t>Oncology uses many combinations to treat specific cancers</a:t>
            </a:r>
          </a:p>
          <a:p>
            <a:r>
              <a:rPr lang="en-US" dirty="0" smtClean="0"/>
              <a:t>But these tend to be an NME on top of an existing therapy, which then have a potential interaction which lead to better therapy</a:t>
            </a:r>
          </a:p>
          <a:p>
            <a:endParaRPr lang="en-US" dirty="0"/>
          </a:p>
          <a:p>
            <a:r>
              <a:rPr lang="en-US" dirty="0" smtClean="0"/>
              <a:t>In many infectious diseases this may not be possible.</a:t>
            </a:r>
          </a:p>
          <a:p>
            <a:r>
              <a:rPr lang="en-US" dirty="0" smtClean="0"/>
              <a:t>Looking for absolute cure and not just functional cure</a:t>
            </a:r>
          </a:p>
          <a:p>
            <a:pPr lvl="1"/>
            <a:r>
              <a:rPr lang="en-US" dirty="0" smtClean="0"/>
              <a:t>Absolute means eradication of the disease</a:t>
            </a:r>
          </a:p>
          <a:p>
            <a:pPr lvl="1"/>
            <a:r>
              <a:rPr lang="en-US" dirty="0" smtClean="0"/>
              <a:t>Functional cure means controlling the disease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1982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397120" y="1000125"/>
            <a:ext cx="8354157" cy="53086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dirty="0" smtClean="0"/>
              <a:t>This slide offers the maximum amount of space for text and objects.</a:t>
            </a:r>
          </a:p>
        </p:txBody>
      </p:sp>
      <p:sp>
        <p:nvSpPr>
          <p:cNvPr id="22532" name="shpBlankSlide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1982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931863"/>
            <a:ext cx="8697913" cy="499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0672" y="116632"/>
            <a:ext cx="7366000" cy="864096"/>
          </a:xfrm>
        </p:spPr>
        <p:txBody>
          <a:bodyPr>
            <a:normAutofit/>
          </a:bodyPr>
          <a:lstStyle/>
          <a:p>
            <a:r>
              <a:rPr lang="en-US" dirty="0" smtClean="0"/>
              <a:t>Take Hepatitis B infection as an example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>
                <a:latin typeface="Minion" panose="02040503050201020203" pitchFamily="18" charset="0"/>
              </a:rPr>
              <a:t>The </a:t>
            </a:r>
            <a:r>
              <a:rPr lang="en-US" i="1" dirty="0" smtClean="0">
                <a:latin typeface="Minion" panose="02040503050201020203" pitchFamily="18" charset="0"/>
              </a:rPr>
              <a:t>unmet medical </a:t>
            </a:r>
            <a:r>
              <a:rPr lang="en-US" i="1" dirty="0">
                <a:latin typeface="Minion" panose="02040503050201020203" pitchFamily="18" charset="0"/>
              </a:rPr>
              <a:t>need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995936" y="1628800"/>
            <a:ext cx="4896544" cy="28083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672" y="476672"/>
            <a:ext cx="7366000" cy="864096"/>
          </a:xfrm>
        </p:spPr>
        <p:txBody>
          <a:bodyPr>
            <a:normAutofit/>
          </a:bodyPr>
          <a:lstStyle/>
          <a:p>
            <a:r>
              <a:rPr lang="en-US" dirty="0" smtClean="0"/>
              <a:t>Take Hepatitis B infection as an example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>
                <a:latin typeface="Minion" panose="02040503050201020203" pitchFamily="18" charset="0"/>
              </a:rPr>
              <a:t>The </a:t>
            </a:r>
            <a:r>
              <a:rPr lang="en-US" i="1" dirty="0" smtClean="0">
                <a:latin typeface="Minion" panose="02040503050201020203" pitchFamily="18" charset="0"/>
              </a:rPr>
              <a:t>unmet medical </a:t>
            </a:r>
            <a:r>
              <a:rPr lang="en-US" i="1" dirty="0">
                <a:latin typeface="Minion" panose="02040503050201020203" pitchFamily="18" charset="0"/>
              </a:rPr>
              <a:t>need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372513" y="1628800"/>
            <a:ext cx="3623423" cy="3384376"/>
          </a:xfrm>
        </p:spPr>
        <p:txBody>
          <a:bodyPr>
            <a:noAutofit/>
          </a:bodyPr>
          <a:lstStyle/>
          <a:p>
            <a:pPr marL="180975" indent="-180975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500" dirty="0" smtClean="0">
                <a:solidFill>
                  <a:srgbClr val="000000"/>
                </a:solidFill>
                <a:latin typeface="Imago" panose="02000500060000020004" pitchFamily="2" charset="0"/>
              </a:rPr>
              <a:t>Chronic Hepatitis B (CHB) is a major global health problem</a:t>
            </a:r>
          </a:p>
          <a:p>
            <a:pPr marL="180975" indent="-180975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500" dirty="0" smtClean="0">
                <a:solidFill>
                  <a:srgbClr val="000000"/>
                </a:solidFill>
                <a:latin typeface="Imago" panose="02000500060000020004" pitchFamily="2" charset="0"/>
              </a:rPr>
              <a:t>In </a:t>
            </a:r>
            <a:r>
              <a:rPr lang="en-US" sz="1500" dirty="0">
                <a:solidFill>
                  <a:srgbClr val="000000"/>
                </a:solidFill>
                <a:latin typeface="Imago" panose="02000500060000020004" pitchFamily="2" charset="0"/>
              </a:rPr>
              <a:t>spite of vaccination, </a:t>
            </a:r>
            <a:r>
              <a:rPr lang="en-US" sz="1500" b="0" dirty="0" smtClean="0"/>
              <a:t>&gt;250 million people are chronically infected with </a:t>
            </a:r>
            <a:r>
              <a:rPr lang="en-US" sz="1500" dirty="0" smtClean="0"/>
              <a:t>Hepatitis B, 1/3 in china</a:t>
            </a:r>
          </a:p>
          <a:p>
            <a:pPr marL="180975" indent="-180975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500" b="0" dirty="0" smtClean="0"/>
              <a:t>CHB patients at high </a:t>
            </a:r>
            <a:r>
              <a:rPr lang="en-US" sz="1500" b="0" dirty="0"/>
              <a:t>risk </a:t>
            </a:r>
            <a:r>
              <a:rPr lang="en-US" sz="1500" b="0" dirty="0" smtClean="0"/>
              <a:t>of developing cirrhosis and </a:t>
            </a:r>
            <a:r>
              <a:rPr lang="en-US" sz="1500" b="0" dirty="0"/>
              <a:t>hepatocellular carcinoma (HCC</a:t>
            </a:r>
            <a:r>
              <a:rPr lang="en-US" sz="1500" b="0" dirty="0" smtClean="0"/>
              <a:t>)</a:t>
            </a:r>
          </a:p>
          <a:p>
            <a:pPr marL="180975" indent="-180975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500" dirty="0" smtClean="0">
                <a:solidFill>
                  <a:srgbClr val="000000"/>
                </a:solidFill>
                <a:latin typeface="Imago" panose="02000500060000020004" pitchFamily="2" charset="0"/>
              </a:rPr>
              <a:t>15</a:t>
            </a:r>
            <a:r>
              <a:rPr lang="en-US" sz="1500" dirty="0">
                <a:solidFill>
                  <a:srgbClr val="000000"/>
                </a:solidFill>
                <a:latin typeface="Imago" panose="02000500060000020004" pitchFamily="2" charset="0"/>
              </a:rPr>
              <a:t>%-25% of </a:t>
            </a:r>
            <a:r>
              <a:rPr lang="en-US" sz="1500" dirty="0" smtClean="0">
                <a:solidFill>
                  <a:srgbClr val="000000"/>
                </a:solidFill>
                <a:latin typeface="Imago" panose="02000500060000020004" pitchFamily="2" charset="0"/>
              </a:rPr>
              <a:t>CHB patients </a:t>
            </a:r>
            <a:r>
              <a:rPr lang="en-US" sz="1500" dirty="0">
                <a:solidFill>
                  <a:srgbClr val="000000"/>
                </a:solidFill>
                <a:latin typeface="Imago" panose="02000500060000020004" pitchFamily="2" charset="0"/>
              </a:rPr>
              <a:t>die of cirrhosis or hepatocellular carcinoma (HCC) with ~700,000 deaths annually </a:t>
            </a:r>
            <a:r>
              <a:rPr lang="en-US" sz="1500" dirty="0" smtClean="0">
                <a:solidFill>
                  <a:srgbClr val="000000"/>
                </a:solidFill>
                <a:latin typeface="Imago" panose="02000500060000020004" pitchFamily="2" charset="0"/>
              </a:rPr>
              <a:t>worldwide</a:t>
            </a:r>
            <a:endParaRPr lang="en-US" sz="1500" dirty="0">
              <a:solidFill>
                <a:srgbClr val="000000"/>
              </a:solidFill>
              <a:latin typeface="Imago" panose="02000500060000020004" pitchFamily="2" charset="0"/>
            </a:endParaRPr>
          </a:p>
        </p:txBody>
      </p:sp>
      <p:pic>
        <p:nvPicPr>
          <p:cNvPr id="145412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607" y="1775989"/>
            <a:ext cx="4587396" cy="2517108"/>
          </a:xfrm>
          <a:prstGeom prst="rect">
            <a:avLst/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</p:pic>
      <p:sp>
        <p:nvSpPr>
          <p:cNvPr id="9" name="TextBox 8"/>
          <p:cNvSpPr txBox="1"/>
          <p:nvPr/>
        </p:nvSpPr>
        <p:spPr>
          <a:xfrm>
            <a:off x="323528" y="6453336"/>
            <a:ext cx="619272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rgbClr val="000000"/>
                </a:solidFill>
                <a:latin typeface="Arial"/>
              </a:rPr>
              <a:t>Source: www.who.com, www.thelancet.com, http://dx.doi.org/10.1016/S1473-3099(16)30204-3 (CDC estimates 2016)</a:t>
            </a:r>
            <a:endParaRPr lang="en-US" sz="9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16359" y="4704877"/>
            <a:ext cx="84075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900"/>
              </a:spcBef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7" name="Picture 21" descr="Normal liv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29" y="4883267"/>
            <a:ext cx="1787525" cy="1168400"/>
          </a:xfrm>
          <a:prstGeom prst="rect">
            <a:avLst/>
          </a:prstGeom>
          <a:solidFill>
            <a:schemeClr val="hlink"/>
          </a:solidFill>
          <a:ln w="38100">
            <a:solidFill>
              <a:schemeClr val="accent6"/>
            </a:solidFill>
            <a:miter lim="800000"/>
            <a:headEnd/>
            <a:tailEnd/>
          </a:ln>
        </p:spPr>
      </p:pic>
      <p:pic>
        <p:nvPicPr>
          <p:cNvPr id="8" name="Picture 22" descr="_norm_cirrohsi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39" b="5966"/>
          <a:stretch>
            <a:fillRect/>
          </a:stretch>
        </p:blipFill>
        <p:spPr bwMode="auto">
          <a:xfrm>
            <a:off x="2816225" y="4903937"/>
            <a:ext cx="1701800" cy="1127125"/>
          </a:xfrm>
          <a:prstGeom prst="rect">
            <a:avLst/>
          </a:prstGeom>
          <a:solidFill>
            <a:schemeClr val="hlink"/>
          </a:solidFill>
          <a:ln w="38100">
            <a:solidFill>
              <a:schemeClr val="accent6"/>
            </a:solidFill>
            <a:miter lim="800000"/>
            <a:headEnd/>
            <a:tailEnd/>
          </a:ln>
        </p:spPr>
      </p:pic>
      <p:pic>
        <p:nvPicPr>
          <p:cNvPr id="10" name="Picture 23" descr="cihhotic liv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4" y="4895967"/>
            <a:ext cx="1738313" cy="1143000"/>
          </a:xfrm>
          <a:prstGeom prst="rect">
            <a:avLst/>
          </a:prstGeom>
          <a:solidFill>
            <a:schemeClr val="hlink"/>
          </a:solidFill>
          <a:ln w="38100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611560" y="6102499"/>
            <a:ext cx="1686586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Imago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Imago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Imago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Imago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Imago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9pPr>
          </a:lstStyle>
          <a:p>
            <a:pPr algn="ctr" eaLnBrk="1" hangingPunct="1"/>
            <a:r>
              <a:rPr lang="en-US" altLang="en-US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Normal liver</a:t>
            </a:r>
            <a:endParaRPr lang="en-US" altLang="en-US" sz="16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3114677" y="6051699"/>
            <a:ext cx="1095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Imago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Imago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Imago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Imago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Imago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9pPr>
          </a:lstStyle>
          <a:p>
            <a:pPr algn="ctr" eaLnBrk="1" hangingPunct="1"/>
            <a:r>
              <a:rPr lang="en-US" altLang="en-US" sz="1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Cirrhosis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4716016" y="6102499"/>
            <a:ext cx="2149940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Imago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Imago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Imago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Imago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Imago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9pPr>
          </a:lstStyle>
          <a:p>
            <a:pPr algn="ctr" eaLnBrk="1" hangingPunct="1"/>
            <a:r>
              <a:rPr lang="en-US" altLang="en-US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End-stage liver </a:t>
            </a:r>
            <a:r>
              <a:rPr lang="en-US" altLang="en-US" sz="1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disease</a:t>
            </a:r>
          </a:p>
        </p:txBody>
      </p:sp>
      <p:sp>
        <p:nvSpPr>
          <p:cNvPr id="15" name="Rectangle 14"/>
          <p:cNvSpPr/>
          <p:nvPr/>
        </p:nvSpPr>
        <p:spPr bwMode="auto">
          <a:xfrm>
            <a:off x="7761288" y="5723600"/>
            <a:ext cx="914400" cy="723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90000"/>
              </a:lnSpc>
              <a:spcBef>
                <a:spcPct val="0"/>
              </a:spcBef>
            </a:pPr>
            <a:endParaRPr lang="en-US" sz="1600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6" name="Picture 24" descr="HCC liv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6" r="6297"/>
          <a:stretch>
            <a:fillRect/>
          </a:stretch>
        </p:blipFill>
        <p:spPr bwMode="auto">
          <a:xfrm>
            <a:off x="7126304" y="4905492"/>
            <a:ext cx="1500187" cy="1123950"/>
          </a:xfrm>
          <a:prstGeom prst="rect">
            <a:avLst/>
          </a:prstGeom>
          <a:solidFill>
            <a:schemeClr val="hlink"/>
          </a:solidFill>
          <a:ln w="38100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7537451" y="6051699"/>
            <a:ext cx="6810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Imago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Imago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Imago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Imago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Imago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</a:defRPr>
            </a:lvl9pPr>
          </a:lstStyle>
          <a:p>
            <a:pPr algn="ctr" eaLnBrk="1" hangingPunct="1"/>
            <a:r>
              <a:rPr lang="en-US" altLang="en-US" sz="1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HCC</a:t>
            </a:r>
          </a:p>
        </p:txBody>
      </p:sp>
      <p:sp>
        <p:nvSpPr>
          <p:cNvPr id="19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z="1400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90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8940" y="452439"/>
            <a:ext cx="7366000" cy="1309687"/>
          </a:xfrm>
        </p:spPr>
        <p:txBody>
          <a:bodyPr/>
          <a:lstStyle/>
          <a:p>
            <a:r>
              <a:rPr lang="en-US" dirty="0" smtClean="0"/>
              <a:t>Prevalence of HBV</a:t>
            </a:r>
          </a:p>
        </p:txBody>
      </p: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288032" y="6453336"/>
            <a:ext cx="45720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900" dirty="0" smtClean="0">
                <a:solidFill>
                  <a:srgbClr val="000000"/>
                </a:solidFill>
              </a:rPr>
              <a:t>CDC. 2010; DHHS Public Health Service. 2009</a:t>
            </a:r>
            <a:endParaRPr lang="en-US" sz="900" dirty="0">
              <a:solidFill>
                <a:srgbClr val="000000"/>
              </a:solidFill>
            </a:endParaRPr>
          </a:p>
        </p:txBody>
      </p:sp>
      <p:pic>
        <p:nvPicPr>
          <p:cNvPr id="819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" y="1633538"/>
            <a:ext cx="7388225" cy="4548187"/>
          </a:xfrm>
          <a:prstGeom prst="rect">
            <a:avLst/>
          </a:prstGeom>
          <a:solidFill>
            <a:srgbClr val="7BD0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827584" y="1300758"/>
            <a:ext cx="7560369" cy="4000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ct val="75000"/>
              </a:spcBef>
              <a:buSzPct val="100000"/>
              <a:defRPr/>
            </a:pPr>
            <a:r>
              <a:rPr lang="en-US" sz="2000" b="1" kern="0" dirty="0">
                <a:solidFill>
                  <a:srgbClr val="0082DA"/>
                </a:solidFill>
                <a:latin typeface="Imago"/>
              </a:rPr>
              <a:t>75% of long-term carriers live in Asia-pacific</a:t>
            </a:r>
          </a:p>
        </p:txBody>
      </p:sp>
    </p:spTree>
    <p:extLst>
      <p:ext uri="{BB962C8B-B14F-4D97-AF65-F5344CB8AC3E}">
        <p14:creationId xmlns:p14="http://schemas.microsoft.com/office/powerpoint/2010/main" val="2300091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260" y="463129"/>
            <a:ext cx="7366000" cy="1309687"/>
          </a:xfrm>
        </p:spPr>
        <p:txBody>
          <a:bodyPr/>
          <a:lstStyle/>
          <a:p>
            <a:pPr lvl="0"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en-US" sz="2400" kern="1200" dirty="0" smtClean="0">
                <a:latin typeface="Imago" pitchFamily="2" charset="0"/>
              </a:rPr>
              <a:t>Currently available therapies result </a:t>
            </a:r>
            <a:r>
              <a:rPr lang="en-US" sz="2400" kern="1200" dirty="0">
                <a:latin typeface="Imago" pitchFamily="2" charset="0"/>
              </a:rPr>
              <a:t>in </a:t>
            </a:r>
            <a:r>
              <a:rPr lang="en-US" sz="2400" kern="1200" dirty="0" smtClean="0">
                <a:latin typeface="Imago" pitchFamily="2" charset="0"/>
              </a:rPr>
              <a:t>low rates </a:t>
            </a:r>
            <a:r>
              <a:rPr lang="en-US" sz="2400" kern="1200" dirty="0">
                <a:latin typeface="Imago" pitchFamily="2" charset="0"/>
              </a:rPr>
              <a:t>of F</a:t>
            </a:r>
            <a:r>
              <a:rPr lang="en-US" sz="2400" kern="1200" dirty="0" smtClean="0">
                <a:latin typeface="Imago" pitchFamily="2" charset="0"/>
              </a:rPr>
              <a:t>unctional Cure</a:t>
            </a:r>
            <a:endParaRPr lang="en-US" dirty="0"/>
          </a:p>
        </p:txBody>
      </p:sp>
      <p:sp>
        <p:nvSpPr>
          <p:cNvPr id="183299" name="TextBox 33"/>
          <p:cNvSpPr txBox="1">
            <a:spLocks noChangeArrowheads="1"/>
          </p:cNvSpPr>
          <p:nvPr/>
        </p:nvSpPr>
        <p:spPr bwMode="auto">
          <a:xfrm>
            <a:off x="289912" y="6494501"/>
            <a:ext cx="671645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900" dirty="0">
                <a:solidFill>
                  <a:srgbClr val="000000"/>
                </a:solidFill>
                <a:latin typeface="Arial" charset="0"/>
              </a:rPr>
              <a:t>ETV = Entecavir </a:t>
            </a:r>
            <a:r>
              <a:rPr lang="en-US" altLang="en-US" sz="900" dirty="0" smtClean="0">
                <a:solidFill>
                  <a:srgbClr val="000000"/>
                </a:solidFill>
                <a:latin typeface="Arial" charset="0"/>
              </a:rPr>
              <a:t>, TDF </a:t>
            </a:r>
            <a:r>
              <a:rPr lang="en-US" altLang="en-US" sz="900" dirty="0">
                <a:solidFill>
                  <a:srgbClr val="000000"/>
                </a:solidFill>
                <a:latin typeface="Arial" charset="0"/>
              </a:rPr>
              <a:t>= </a:t>
            </a:r>
            <a:r>
              <a:rPr lang="en-US" altLang="en-US" sz="900" dirty="0" err="1" smtClean="0">
                <a:solidFill>
                  <a:srgbClr val="000000"/>
                </a:solidFill>
                <a:latin typeface="Arial" charset="0"/>
              </a:rPr>
              <a:t>Tenofovir</a:t>
            </a:r>
            <a:r>
              <a:rPr lang="en-US" altLang="en-US" sz="900" dirty="0" smtClean="0">
                <a:solidFill>
                  <a:srgbClr val="000000"/>
                </a:solidFill>
                <a:latin typeface="Arial" charset="0"/>
              </a:rPr>
              <a:t>  Peg IFN </a:t>
            </a:r>
            <a:r>
              <a:rPr lang="en-US" altLang="en-US" sz="9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900" dirty="0" smtClean="0">
                <a:solidFill>
                  <a:srgbClr val="000000"/>
                </a:solidFill>
                <a:latin typeface="Arial" charset="0"/>
              </a:rPr>
              <a:t>= Peg Interferon  </a:t>
            </a:r>
            <a:endParaRPr lang="en-US" altLang="en-US" sz="9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8330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8" b="15399"/>
          <a:stretch>
            <a:fillRect/>
          </a:stretch>
        </p:blipFill>
        <p:spPr bwMode="auto">
          <a:xfrm>
            <a:off x="1537098" y="2449318"/>
            <a:ext cx="2098798" cy="289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Rectangle 40"/>
          <p:cNvSpPr>
            <a:spLocks noChangeArrowheads="1"/>
          </p:cNvSpPr>
          <p:nvPr/>
        </p:nvSpPr>
        <p:spPr bwMode="auto">
          <a:xfrm>
            <a:off x="6284247" y="4133272"/>
            <a:ext cx="181727" cy="143278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en-US" sz="1200" dirty="0">
              <a:solidFill>
                <a:srgbClr val="000000"/>
              </a:solidFill>
              <a:latin typeface="Imago-Book" pitchFamily="2" charset="0"/>
              <a:ea typeface="ＭＳ Ｐゴシック" pitchFamily="34" charset="-128"/>
            </a:endParaRPr>
          </a:p>
        </p:txBody>
      </p:sp>
      <p:sp>
        <p:nvSpPr>
          <p:cNvPr id="54" name="Rectangle 17"/>
          <p:cNvSpPr>
            <a:spLocks noChangeArrowheads="1"/>
          </p:cNvSpPr>
          <p:nvPr/>
        </p:nvSpPr>
        <p:spPr bwMode="auto">
          <a:xfrm>
            <a:off x="5311561" y="3993061"/>
            <a:ext cx="181727" cy="14108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en-US" sz="1200" dirty="0">
              <a:solidFill>
                <a:srgbClr val="000000"/>
              </a:solidFill>
              <a:latin typeface="Imago-Book" pitchFamily="2" charset="0"/>
              <a:ea typeface="ＭＳ Ｐゴシック" pitchFamily="34" charset="-128"/>
            </a:endParaRPr>
          </a:p>
        </p:txBody>
      </p:sp>
      <p:sp>
        <p:nvSpPr>
          <p:cNvPr id="55" name="Rectangle 20"/>
          <p:cNvSpPr>
            <a:spLocks noChangeArrowheads="1"/>
          </p:cNvSpPr>
          <p:nvPr/>
        </p:nvSpPr>
        <p:spPr bwMode="auto">
          <a:xfrm>
            <a:off x="6528536" y="4153719"/>
            <a:ext cx="181727" cy="13144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en-US" sz="1200" dirty="0">
              <a:solidFill>
                <a:srgbClr val="000000"/>
              </a:solidFill>
              <a:latin typeface="Imago-Book" pitchFamily="2" charset="0"/>
              <a:ea typeface="ＭＳ Ｐゴシック" pitchFamily="34" charset="-128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041448" y="4194614"/>
            <a:ext cx="181727" cy="13144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en-US" sz="1200" dirty="0">
              <a:solidFill>
                <a:srgbClr val="000000"/>
              </a:solidFill>
              <a:latin typeface="Imago-Book" pitchFamily="2" charset="0"/>
              <a:ea typeface="ＭＳ Ｐゴシック" pitchFamily="34" charset="-128"/>
            </a:endParaRPr>
          </a:p>
        </p:txBody>
      </p:sp>
      <p:sp>
        <p:nvSpPr>
          <p:cNvPr id="57" name="Rectangle 31"/>
          <p:cNvSpPr>
            <a:spLocks noChangeArrowheads="1"/>
          </p:cNvSpPr>
          <p:nvPr/>
        </p:nvSpPr>
        <p:spPr bwMode="auto">
          <a:xfrm>
            <a:off x="5797159" y="4194614"/>
            <a:ext cx="180237" cy="13144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en-US" sz="1200" dirty="0">
              <a:solidFill>
                <a:srgbClr val="000000"/>
              </a:solidFill>
              <a:latin typeface="Imago-Book" pitchFamily="2" charset="0"/>
              <a:ea typeface="ＭＳ Ｐゴシック" pitchFamily="34" charset="-128"/>
            </a:endParaRPr>
          </a:p>
        </p:txBody>
      </p:sp>
      <p:sp>
        <p:nvSpPr>
          <p:cNvPr id="58" name="Rectangle 36"/>
          <p:cNvSpPr>
            <a:spLocks noChangeArrowheads="1"/>
          </p:cNvSpPr>
          <p:nvPr/>
        </p:nvSpPr>
        <p:spPr bwMode="auto">
          <a:xfrm>
            <a:off x="5555848" y="4229667"/>
            <a:ext cx="181727" cy="13144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en-US" sz="1200" dirty="0">
              <a:solidFill>
                <a:srgbClr val="000000"/>
              </a:solidFill>
              <a:latin typeface="Imago-Book" pitchFamily="2" charset="0"/>
              <a:ea typeface="ＭＳ Ｐゴシック" pitchFamily="34" charset="-128"/>
            </a:endParaRPr>
          </a:p>
        </p:txBody>
      </p:sp>
      <p:pic>
        <p:nvPicPr>
          <p:cNvPr id="18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1" b="15399"/>
          <a:stretch>
            <a:fillRect/>
          </a:stretch>
        </p:blipFill>
        <p:spPr bwMode="auto">
          <a:xfrm>
            <a:off x="5237827" y="2557269"/>
            <a:ext cx="2092840" cy="289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3320" name="TextBox 86"/>
          <p:cNvSpPr txBox="1">
            <a:spLocks noChangeArrowheads="1"/>
          </p:cNvSpPr>
          <p:nvPr/>
        </p:nvSpPr>
        <p:spPr bwMode="auto">
          <a:xfrm rot="18848840">
            <a:off x="1403677" y="5414203"/>
            <a:ext cx="752439" cy="25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0000"/>
                </a:solidFill>
                <a:latin typeface="Arial" charset="0"/>
              </a:rPr>
              <a:t>Peg </a:t>
            </a:r>
            <a:r>
              <a:rPr lang="en-US" altLang="en-US" sz="1200" b="1" dirty="0" smtClean="0">
                <a:solidFill>
                  <a:srgbClr val="000000"/>
                </a:solidFill>
                <a:latin typeface="Arial" charset="0"/>
              </a:rPr>
              <a:t>IFN*</a:t>
            </a:r>
            <a:endParaRPr lang="en-US" altLang="en-US" sz="12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3321" name="TextBox 87"/>
          <p:cNvSpPr txBox="1">
            <a:spLocks noChangeArrowheads="1"/>
          </p:cNvSpPr>
          <p:nvPr/>
        </p:nvSpPr>
        <p:spPr bwMode="auto">
          <a:xfrm rot="18848840">
            <a:off x="2249704" y="5323651"/>
            <a:ext cx="445683" cy="25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0000"/>
                </a:solidFill>
                <a:latin typeface="Arial" charset="0"/>
              </a:rPr>
              <a:t>ETV</a:t>
            </a:r>
          </a:p>
        </p:txBody>
      </p:sp>
      <p:sp>
        <p:nvSpPr>
          <p:cNvPr id="183322" name="TextBox 88"/>
          <p:cNvSpPr txBox="1">
            <a:spLocks noChangeArrowheads="1"/>
          </p:cNvSpPr>
          <p:nvPr/>
        </p:nvSpPr>
        <p:spPr bwMode="auto">
          <a:xfrm rot="18848840">
            <a:off x="2850000" y="5322191"/>
            <a:ext cx="445683" cy="25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0000"/>
                </a:solidFill>
                <a:latin typeface="Arial" charset="0"/>
              </a:rPr>
              <a:t>TDF</a:t>
            </a:r>
          </a:p>
        </p:txBody>
      </p:sp>
      <p:sp>
        <p:nvSpPr>
          <p:cNvPr id="183323" name="TextBox 89"/>
          <p:cNvSpPr txBox="1">
            <a:spLocks noChangeArrowheads="1"/>
          </p:cNvSpPr>
          <p:nvPr/>
        </p:nvSpPr>
        <p:spPr bwMode="auto">
          <a:xfrm rot="18848840">
            <a:off x="5135414" y="5478430"/>
            <a:ext cx="697872" cy="25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0000"/>
                </a:solidFill>
                <a:latin typeface="Arial" charset="0"/>
              </a:rPr>
              <a:t>Peg IFN</a:t>
            </a:r>
          </a:p>
        </p:txBody>
      </p:sp>
      <p:sp>
        <p:nvSpPr>
          <p:cNvPr id="183324" name="TextBox 90"/>
          <p:cNvSpPr txBox="1">
            <a:spLocks noChangeArrowheads="1"/>
          </p:cNvSpPr>
          <p:nvPr/>
        </p:nvSpPr>
        <p:spPr bwMode="auto">
          <a:xfrm rot="18848840">
            <a:off x="5954902" y="5387877"/>
            <a:ext cx="445683" cy="25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0000"/>
                </a:solidFill>
                <a:latin typeface="Arial" charset="0"/>
              </a:rPr>
              <a:t>ETV</a:t>
            </a:r>
          </a:p>
        </p:txBody>
      </p:sp>
      <p:sp>
        <p:nvSpPr>
          <p:cNvPr id="183325" name="TextBox 91"/>
          <p:cNvSpPr txBox="1">
            <a:spLocks noChangeArrowheads="1"/>
          </p:cNvSpPr>
          <p:nvPr/>
        </p:nvSpPr>
        <p:spPr bwMode="auto">
          <a:xfrm rot="18848840">
            <a:off x="6554452" y="5386417"/>
            <a:ext cx="445683" cy="25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0000"/>
                </a:solidFill>
                <a:latin typeface="Arial" charset="0"/>
              </a:rPr>
              <a:t>TDF</a:t>
            </a:r>
          </a:p>
        </p:txBody>
      </p:sp>
      <p:sp>
        <p:nvSpPr>
          <p:cNvPr id="183327" name="TextBox 95"/>
          <p:cNvSpPr txBox="1">
            <a:spLocks noChangeArrowheads="1"/>
          </p:cNvSpPr>
          <p:nvPr/>
        </p:nvSpPr>
        <p:spPr bwMode="auto">
          <a:xfrm>
            <a:off x="5529280" y="1930793"/>
            <a:ext cx="1558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70C0"/>
                </a:solidFill>
                <a:latin typeface="Arial" charset="0"/>
              </a:rPr>
              <a:t>Maximum </a:t>
            </a:r>
            <a:r>
              <a:rPr lang="en-US" altLang="en-US" sz="1200" b="1" dirty="0" smtClean="0">
                <a:solidFill>
                  <a:srgbClr val="0070C0"/>
                </a:solidFill>
                <a:latin typeface="Arial" charset="0"/>
              </a:rPr>
              <a:t>reported (after 5 years)</a:t>
            </a:r>
            <a:endParaRPr lang="en-US" altLang="en-US" sz="1200" b="1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38" name="Slide Number Placeholder 3"/>
          <p:cNvSpPr txBox="1">
            <a:spLocks/>
          </p:cNvSpPr>
          <p:nvPr/>
        </p:nvSpPr>
        <p:spPr>
          <a:xfrm>
            <a:off x="396882" y="6323727"/>
            <a:ext cx="8355013" cy="19367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5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5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5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5000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Imago" pitchFamily="2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400" dirty="0" smtClean="0">
                <a:solidFill>
                  <a:srgbClr val="000000"/>
                </a:solidFill>
              </a:rPr>
              <a:t>								              </a:t>
            </a:r>
            <a:fld id="{995419AD-420F-C14F-A632-0A2D2FCDDAF9}" type="slidenum">
              <a:rPr lang="en-US" sz="1400" smtClean="0">
                <a:solidFill>
                  <a:srgbClr val="000000"/>
                </a:solidFill>
              </a:rPr>
              <a:pPr>
                <a:defRPr/>
              </a:pPr>
              <a:t>9</a:t>
            </a:fld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0" name="TextBox 95"/>
          <p:cNvSpPr txBox="1">
            <a:spLocks noChangeArrowheads="1"/>
          </p:cNvSpPr>
          <p:nvPr/>
        </p:nvSpPr>
        <p:spPr bwMode="auto">
          <a:xfrm>
            <a:off x="1789564" y="1916832"/>
            <a:ext cx="1558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200" b="1" dirty="0">
                <a:solidFill>
                  <a:srgbClr val="0070C0"/>
                </a:solidFill>
                <a:latin typeface="Arial" charset="0"/>
              </a:rPr>
              <a:t>Maximum </a:t>
            </a:r>
            <a:r>
              <a:rPr lang="en-US" altLang="en-US" sz="1200" b="1" dirty="0" smtClean="0">
                <a:solidFill>
                  <a:srgbClr val="0070C0"/>
                </a:solidFill>
                <a:latin typeface="Arial" charset="0"/>
              </a:rPr>
              <a:t>reported (after 1 year)</a:t>
            </a:r>
            <a:endParaRPr lang="en-US" altLang="en-US" sz="1200" b="1" dirty="0">
              <a:solidFill>
                <a:srgbClr val="0070C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24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942" y="452441"/>
            <a:ext cx="7366000" cy="528289"/>
          </a:xfrm>
        </p:spPr>
        <p:txBody>
          <a:bodyPr/>
          <a:lstStyle/>
          <a:p>
            <a:r>
              <a:rPr lang="en-US" dirty="0" smtClean="0"/>
              <a:t>Drug development in </a:t>
            </a:r>
            <a:r>
              <a:rPr lang="en-US" dirty="0" smtClean="0"/>
              <a:t>anti-</a:t>
            </a:r>
            <a:r>
              <a:rPr lang="en-US" dirty="0" err="1" smtClean="0"/>
              <a:t>infectives</a:t>
            </a:r>
            <a:r>
              <a:rPr lang="en-US" dirty="0" smtClean="0"/>
              <a:t> - Questions</a:t>
            </a:r>
            <a:endParaRPr lang="en-US" i="1" dirty="0">
              <a:latin typeface="Minion" panose="02040503050201020203" pitchFamily="18" charset="0"/>
            </a:endParaRPr>
          </a:p>
        </p:txBody>
      </p:sp>
      <p:sp>
        <p:nvSpPr>
          <p:cNvPr id="7" name="Cloud Callout 6"/>
          <p:cNvSpPr/>
          <p:nvPr/>
        </p:nvSpPr>
        <p:spPr bwMode="auto">
          <a:xfrm>
            <a:off x="611560" y="1196752"/>
            <a:ext cx="2736304" cy="154608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u="sng" dirty="0" smtClean="0">
                <a:latin typeface="Imago" pitchFamily="2" charset="0"/>
              </a:rPr>
              <a:t>Combo: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 smtClean="0">
                <a:latin typeface="Imago" pitchFamily="2" charset="0"/>
              </a:rPr>
              <a:t>A, B, or C?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mago" pitchFamily="2" charset="0"/>
            </a:endParaRPr>
          </a:p>
        </p:txBody>
      </p:sp>
      <p:sp>
        <p:nvSpPr>
          <p:cNvPr id="8" name="Cloud Callout 7"/>
          <p:cNvSpPr/>
          <p:nvPr/>
        </p:nvSpPr>
        <p:spPr bwMode="auto">
          <a:xfrm>
            <a:off x="3779912" y="1196752"/>
            <a:ext cx="4104456" cy="1546086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u="sng" dirty="0" smtClean="0">
                <a:latin typeface="Imago" pitchFamily="2" charset="0"/>
              </a:rPr>
              <a:t>Rx duration: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 smtClean="0">
                <a:latin typeface="Imago" pitchFamily="2" charset="0"/>
              </a:rPr>
              <a:t>12, 24, or 48 </a:t>
            </a:r>
            <a:r>
              <a:rPr lang="en-US" sz="2400" dirty="0" err="1" smtClean="0">
                <a:latin typeface="Imago" pitchFamily="2" charset="0"/>
              </a:rPr>
              <a:t>wks</a:t>
            </a:r>
            <a:r>
              <a:rPr lang="en-US" sz="2400" dirty="0" smtClean="0">
                <a:latin typeface="Imago" pitchFamily="2" charset="0"/>
              </a:rPr>
              <a:t>?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mago" pitchFamily="2" charset="0"/>
            </a:endParaRPr>
          </a:p>
        </p:txBody>
      </p:sp>
      <p:sp>
        <p:nvSpPr>
          <p:cNvPr id="9" name="Cloud Callout 8"/>
          <p:cNvSpPr/>
          <p:nvPr/>
        </p:nvSpPr>
        <p:spPr bwMode="auto">
          <a:xfrm>
            <a:off x="1209139" y="3244140"/>
            <a:ext cx="2736304" cy="1264980"/>
          </a:xfrm>
          <a:prstGeom prst="cloudCallout">
            <a:avLst/>
          </a:prstGeom>
          <a:solidFill>
            <a:schemeClr val="bg2">
              <a:lumMod val="40000"/>
              <a:lumOff val="6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u="sng" dirty="0" smtClean="0">
                <a:latin typeface="Imago" pitchFamily="2" charset="0"/>
              </a:rPr>
              <a:t>Investment gates?</a:t>
            </a:r>
          </a:p>
        </p:txBody>
      </p:sp>
      <p:sp>
        <p:nvSpPr>
          <p:cNvPr id="10" name="Cloud Callout 9"/>
          <p:cNvSpPr/>
          <p:nvPr/>
        </p:nvSpPr>
        <p:spPr bwMode="auto">
          <a:xfrm>
            <a:off x="5364088" y="3078291"/>
            <a:ext cx="2345404" cy="1264980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u="sng" dirty="0" smtClean="0">
                <a:latin typeface="Imago" pitchFamily="2" charset="0"/>
              </a:rPr>
              <a:t>Decision criteria?</a:t>
            </a:r>
          </a:p>
        </p:txBody>
      </p:sp>
      <p:sp>
        <p:nvSpPr>
          <p:cNvPr id="12" name="Cloud Callout 11"/>
          <p:cNvSpPr/>
          <p:nvPr/>
        </p:nvSpPr>
        <p:spPr bwMode="auto">
          <a:xfrm>
            <a:off x="323528" y="4871967"/>
            <a:ext cx="3615830" cy="1264980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u="sng" dirty="0" smtClean="0">
                <a:latin typeface="Imago" pitchFamily="2" charset="0"/>
              </a:rPr>
              <a:t>Timelines, costs, flexibility?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mago" pitchFamily="2" charset="0"/>
            </a:endParaRPr>
          </a:p>
        </p:txBody>
      </p:sp>
      <p:sp>
        <p:nvSpPr>
          <p:cNvPr id="13" name="Cloud Callout 12"/>
          <p:cNvSpPr/>
          <p:nvPr/>
        </p:nvSpPr>
        <p:spPr bwMode="auto">
          <a:xfrm>
            <a:off x="5652120" y="4509120"/>
            <a:ext cx="2880320" cy="1264980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u="sng" dirty="0" smtClean="0">
                <a:latin typeface="Imago" pitchFamily="2" charset="0"/>
              </a:rPr>
              <a:t>Stakeholder alignment?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mago" pitchFamily="2" charset="0"/>
            </a:endParaRPr>
          </a:p>
        </p:txBody>
      </p:sp>
      <p:sp>
        <p:nvSpPr>
          <p:cNvPr id="11" name="Cloud Callout 10"/>
          <p:cNvSpPr/>
          <p:nvPr/>
        </p:nvSpPr>
        <p:spPr bwMode="auto">
          <a:xfrm>
            <a:off x="870856" y="1428412"/>
            <a:ext cx="7632848" cy="4076045"/>
          </a:xfrm>
          <a:prstGeom prst="cloudCallout">
            <a:avLst/>
          </a:prstGeom>
          <a:solidFill>
            <a:srgbClr val="92D05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US" sz="2400" u="sng" dirty="0" smtClean="0">
              <a:latin typeface="Imago" pitchFamily="2" charset="0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200" b="1" u="sng" dirty="0" smtClean="0">
                <a:latin typeface="Imago" pitchFamily="2" charset="0"/>
              </a:rPr>
              <a:t>FAST TO MARKET CLINICAL DEVELOPMENT SCENARIOS</a:t>
            </a:r>
            <a:r>
              <a:rPr lang="en-US" sz="2400" u="sng" dirty="0" smtClean="0">
                <a:latin typeface="Imago" pitchFamily="2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mag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02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hpTextToc"/>
          <p:cNvSpPr>
            <a:spLocks noGrp="1" noChangeArrowheads="1"/>
          </p:cNvSpPr>
          <p:nvPr>
            <p:ph type="body" idx="1"/>
          </p:nvPr>
        </p:nvSpPr>
        <p:spPr>
          <a:xfrm>
            <a:off x="397120" y="1892300"/>
            <a:ext cx="8354157" cy="4471988"/>
          </a:xfrm>
          <a:noFill/>
        </p:spPr>
        <p:txBody>
          <a:bodyPr wrap="none"/>
          <a:lstStyle/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The Infectious Disease Problem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0000"/>
                </a:solidFill>
              </a:rPr>
              <a:t>Traditional Development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Adaptive Platform Trial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Next Steps</a:t>
            </a:r>
          </a:p>
          <a:p>
            <a:pPr>
              <a:spcBef>
                <a:spcPct val="95000"/>
              </a:spcBef>
              <a:buFontTx/>
              <a:buNone/>
            </a:pPr>
            <a:endParaRPr lang="en-US" sz="2600" b="1" dirty="0">
              <a:solidFill>
                <a:srgbClr val="0082DA"/>
              </a:solidFill>
            </a:endParaRPr>
          </a:p>
        </p:txBody>
      </p:sp>
      <p:grpSp>
        <p:nvGrpSpPr>
          <p:cNvPr id="109571" name="shpTextTocLines"/>
          <p:cNvGrpSpPr>
            <a:grpSpLocks/>
          </p:cNvGrpSpPr>
          <p:nvPr/>
        </p:nvGrpSpPr>
        <p:grpSpPr bwMode="auto">
          <a:xfrm>
            <a:off x="-5862" y="2523935"/>
            <a:ext cx="8232775" cy="679450"/>
            <a:chOff x="-4" y="1093"/>
            <a:chExt cx="5573" cy="428"/>
          </a:xfrm>
        </p:grpSpPr>
        <p:sp>
          <p:nvSpPr>
            <p:cNvPr id="109572" name="Line 4"/>
            <p:cNvSpPr>
              <a:spLocks noChangeShapeType="1"/>
            </p:cNvSpPr>
            <p:nvPr/>
          </p:nvSpPr>
          <p:spPr bwMode="auto">
            <a:xfrm>
              <a:off x="0" y="1093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  <p:sp>
          <p:nvSpPr>
            <p:cNvPr id="109573" name="Line 5"/>
            <p:cNvSpPr>
              <a:spLocks noChangeShapeType="1"/>
            </p:cNvSpPr>
            <p:nvPr/>
          </p:nvSpPr>
          <p:spPr bwMode="auto">
            <a:xfrm>
              <a:off x="-4" y="1521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58247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352" y="116665"/>
            <a:ext cx="7366000" cy="1224137"/>
          </a:xfrm>
        </p:spPr>
        <p:txBody>
          <a:bodyPr/>
          <a:lstStyle/>
          <a:p>
            <a:r>
              <a:rPr lang="en-US" dirty="0" smtClean="0"/>
              <a:t>Traditional Study Development</a:t>
            </a:r>
            <a:br>
              <a:rPr lang="en-US" dirty="0" smtClean="0"/>
            </a:br>
            <a:endParaRPr lang="en-US" sz="2400" b="0" i="1" dirty="0">
              <a:latin typeface="Minion" panose="02040503050201020203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75755" y="6381328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037635"/>
            <a:ext cx="741682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Three molecules (A, B, C)</a:t>
            </a:r>
          </a:p>
          <a:p>
            <a:pPr marL="742950" lvl="1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All can be combined with each other</a:t>
            </a:r>
          </a:p>
          <a:p>
            <a:pPr marL="1200150" lvl="2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Combo 1 (A+B), Combo 2 (B+C), Combo 3 (A+C)</a:t>
            </a:r>
          </a:p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Phase 1 has been completed and a single dose has been selected</a:t>
            </a:r>
          </a:p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Phase 2a will look at the shortest treatment duration – say 12 weeks</a:t>
            </a:r>
          </a:p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Phase 2b might then look at a longer treatment duration</a:t>
            </a:r>
          </a:p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1:1 </a:t>
            </a:r>
            <a:r>
              <a:rPr lang="en-US" dirty="0" err="1" smtClean="0"/>
              <a:t>randomisation</a:t>
            </a:r>
            <a:r>
              <a:rPr lang="en-US" dirty="0" smtClean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experimental:control</a:t>
            </a: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94343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352" y="116665"/>
            <a:ext cx="7366000" cy="1224137"/>
          </a:xfrm>
        </p:spPr>
        <p:txBody>
          <a:bodyPr/>
          <a:lstStyle/>
          <a:p>
            <a:r>
              <a:rPr lang="en-US" dirty="0" smtClean="0"/>
              <a:t>Traditional Study Development</a:t>
            </a:r>
            <a:br>
              <a:rPr lang="en-US" dirty="0" smtClean="0"/>
            </a:br>
            <a:endParaRPr lang="en-US" sz="2400" b="0" i="1" dirty="0">
              <a:latin typeface="Minion" panose="02040503050201020203" pitchFamily="18" charset="0"/>
            </a:endParaRPr>
          </a:p>
        </p:txBody>
      </p:sp>
      <p:grpSp>
        <p:nvGrpSpPr>
          <p:cNvPr id="92" name="Group 91"/>
          <p:cNvGrpSpPr/>
          <p:nvPr/>
        </p:nvGrpSpPr>
        <p:grpSpPr>
          <a:xfrm>
            <a:off x="345672" y="1340805"/>
            <a:ext cx="8385096" cy="2498205"/>
            <a:chOff x="374471" y="1255047"/>
            <a:chExt cx="9083854" cy="2682163"/>
          </a:xfrm>
        </p:grpSpPr>
        <p:sp>
          <p:nvSpPr>
            <p:cNvPr id="40" name="Rounded Rectangle 39"/>
            <p:cNvSpPr/>
            <p:nvPr/>
          </p:nvSpPr>
          <p:spPr bwMode="gray">
            <a:xfrm>
              <a:off x="452438" y="1586745"/>
              <a:ext cx="9005887" cy="2350465"/>
            </a:xfrm>
            <a:prstGeom prst="roundRect">
              <a:avLst>
                <a:gd name="adj" fmla="val 7343"/>
              </a:avLst>
            </a:prstGeom>
            <a:solidFill>
              <a:schemeClr val="bg1"/>
            </a:solidFill>
            <a:ln w="12700">
              <a:solidFill>
                <a:srgbClr val="0082DA"/>
              </a:solidFill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eaLnBrk="0" fontAlgn="base" hangingPunct="0">
                <a:lnSpc>
                  <a:spcPct val="75000"/>
                </a:lnSpc>
                <a:spcAft>
                  <a:spcPct val="0"/>
                </a:spcAft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1307366" y="1997352"/>
              <a:ext cx="6319089" cy="1792494"/>
              <a:chOff x="1148668" y="1997351"/>
              <a:chExt cx="6207328" cy="1961507"/>
            </a:xfrm>
          </p:grpSpPr>
          <p:grpSp>
            <p:nvGrpSpPr>
              <p:cNvPr id="33" name="Group 32"/>
              <p:cNvGrpSpPr/>
              <p:nvPr/>
            </p:nvGrpSpPr>
            <p:grpSpPr>
              <a:xfrm>
                <a:off x="1148668" y="1997351"/>
                <a:ext cx="4556886" cy="572037"/>
                <a:chOff x="1148668" y="1997351"/>
                <a:chExt cx="4556886" cy="572037"/>
              </a:xfrm>
            </p:grpSpPr>
            <p:grpSp>
              <p:nvGrpSpPr>
                <p:cNvPr id="10" name="Group 9"/>
                <p:cNvGrpSpPr/>
                <p:nvPr/>
              </p:nvGrpSpPr>
              <p:grpSpPr>
                <a:xfrm>
                  <a:off x="1148668" y="2002612"/>
                  <a:ext cx="1488734" cy="566776"/>
                  <a:chOff x="1148668" y="2002612"/>
                  <a:chExt cx="1488734" cy="566776"/>
                </a:xfrm>
              </p:grpSpPr>
              <p:sp>
                <p:nvSpPr>
                  <p:cNvPr id="8" name="Rectangle 7"/>
                  <p:cNvSpPr/>
                  <p:nvPr/>
                </p:nvSpPr>
                <p:spPr bwMode="gray">
                  <a:xfrm>
                    <a:off x="1148668" y="2002612"/>
                    <a:ext cx="1488734" cy="566776"/>
                  </a:xfrm>
                  <a:prstGeom prst="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 w="12700">
                    <a:solidFill>
                      <a:srgbClr val="0082DA"/>
                    </a:solidFill>
                  </a:ln>
                </p:spPr>
                <p:txBody>
                  <a:bodyPr vert="horz" wrap="square" lIns="91440" tIns="45720" rIns="91440" bIns="45720" numCol="1" rtlCol="0" anchor="ctr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 eaLnBrk="0" fontAlgn="base" hangingPunct="0">
                      <a:lnSpc>
                        <a:spcPct val="75000"/>
                      </a:lnSpc>
                      <a:spcAft>
                        <a:spcPct val="0"/>
                      </a:spcAft>
                    </a:pPr>
                    <a:endParaRPr lang="en-US" sz="1400" b="1" dirty="0" smtClean="0">
                      <a:solidFill>
                        <a:srgbClr val="000000"/>
                      </a:solidFill>
                    </a:endParaRPr>
                  </a:p>
                </p:txBody>
              </p:sp>
              <p:cxnSp>
                <p:nvCxnSpPr>
                  <p:cNvPr id="6" name="Straight Arrow Connector 5"/>
                  <p:cNvCxnSpPr/>
                  <p:nvPr/>
                </p:nvCxnSpPr>
                <p:spPr bwMode="auto">
                  <a:xfrm>
                    <a:off x="1299808" y="2144713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accent6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  <p:cxnSp>
                <p:nvCxnSpPr>
                  <p:cNvPr id="7" name="Straight Arrow Connector 6"/>
                  <p:cNvCxnSpPr/>
                  <p:nvPr/>
                </p:nvCxnSpPr>
                <p:spPr bwMode="auto">
                  <a:xfrm>
                    <a:off x="1299808" y="2402910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  <p:grpSp>
              <p:nvGrpSpPr>
                <p:cNvPr id="11" name="Group 10"/>
                <p:cNvGrpSpPr/>
                <p:nvPr/>
              </p:nvGrpSpPr>
              <p:grpSpPr>
                <a:xfrm>
                  <a:off x="2789802" y="1997351"/>
                  <a:ext cx="2915752" cy="566776"/>
                  <a:chOff x="1148668" y="2002612"/>
                  <a:chExt cx="1488734" cy="566776"/>
                </a:xfrm>
              </p:grpSpPr>
              <p:sp>
                <p:nvSpPr>
                  <p:cNvPr id="12" name="Rectangle 11"/>
                  <p:cNvSpPr/>
                  <p:nvPr/>
                </p:nvSpPr>
                <p:spPr bwMode="gray">
                  <a:xfrm>
                    <a:off x="1148668" y="2002612"/>
                    <a:ext cx="1488734" cy="566776"/>
                  </a:xfrm>
                  <a:prstGeom prst="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 w="12700">
                    <a:solidFill>
                      <a:srgbClr val="0082DA"/>
                    </a:solidFill>
                  </a:ln>
                </p:spPr>
                <p:txBody>
                  <a:bodyPr vert="horz" wrap="square" lIns="91440" tIns="45720" rIns="91440" bIns="45720" numCol="1" rtlCol="0" anchor="ctr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 eaLnBrk="0" fontAlgn="base" hangingPunct="0">
                      <a:lnSpc>
                        <a:spcPct val="75000"/>
                      </a:lnSpc>
                      <a:spcAft>
                        <a:spcPct val="0"/>
                      </a:spcAft>
                    </a:pPr>
                    <a:endParaRPr lang="en-US" sz="1400" b="1" dirty="0" smtClean="0">
                      <a:solidFill>
                        <a:srgbClr val="000000"/>
                      </a:solidFill>
                    </a:endParaRPr>
                  </a:p>
                </p:txBody>
              </p:sp>
              <p:cxnSp>
                <p:nvCxnSpPr>
                  <p:cNvPr id="13" name="Straight Arrow Connector 12"/>
                  <p:cNvCxnSpPr/>
                  <p:nvPr/>
                </p:nvCxnSpPr>
                <p:spPr bwMode="auto">
                  <a:xfrm>
                    <a:off x="1299808" y="2144713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accent6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  <p:cxnSp>
                <p:nvCxnSpPr>
                  <p:cNvPr id="14" name="Straight Arrow Connector 13"/>
                  <p:cNvCxnSpPr/>
                  <p:nvPr/>
                </p:nvCxnSpPr>
                <p:spPr bwMode="auto">
                  <a:xfrm>
                    <a:off x="1299808" y="2402910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</p:grpSp>
          <p:grpSp>
            <p:nvGrpSpPr>
              <p:cNvPr id="15" name="Group 14"/>
              <p:cNvGrpSpPr/>
              <p:nvPr/>
            </p:nvGrpSpPr>
            <p:grpSpPr>
              <a:xfrm>
                <a:off x="1174455" y="2721788"/>
                <a:ext cx="1488733" cy="566776"/>
                <a:chOff x="644204" y="2002612"/>
                <a:chExt cx="1488733" cy="566776"/>
              </a:xfrm>
            </p:grpSpPr>
            <p:sp>
              <p:nvSpPr>
                <p:cNvPr id="16" name="Rectangle 15"/>
                <p:cNvSpPr/>
                <p:nvPr/>
              </p:nvSpPr>
              <p:spPr bwMode="gray">
                <a:xfrm>
                  <a:off x="644204" y="2002612"/>
                  <a:ext cx="1488733" cy="566776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12700">
                  <a:solidFill>
                    <a:srgbClr val="0082DA"/>
                  </a:solidFill>
                </a:ln>
              </p:spPr>
              <p:txBody>
                <a:bodyPr vert="horz" wrap="square" lIns="91440" tIns="45720" rIns="91440" bIns="45720" numCol="1" rtlCol="0" anchor="ctr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eaLnBrk="0" fontAlgn="base" hangingPunct="0">
                    <a:lnSpc>
                      <a:spcPct val="75000"/>
                    </a:lnSpc>
                    <a:spcAft>
                      <a:spcPct val="0"/>
                    </a:spcAft>
                  </a:pPr>
                  <a:endParaRPr lang="en-US" sz="1400" b="1" dirty="0" smtClean="0">
                    <a:solidFill>
                      <a:srgbClr val="000000"/>
                    </a:solidFill>
                  </a:endParaRPr>
                </a:p>
              </p:txBody>
            </p:sp>
            <p:cxnSp>
              <p:nvCxnSpPr>
                <p:cNvPr id="17" name="Straight Arrow Connector 16"/>
                <p:cNvCxnSpPr/>
                <p:nvPr/>
              </p:nvCxnSpPr>
              <p:spPr bwMode="auto">
                <a:xfrm>
                  <a:off x="832248" y="2437448"/>
                  <a:ext cx="1148668" cy="0"/>
                </a:xfrm>
                <a:prstGeom prst="straightConnector1">
                  <a:avLst/>
                </a:prstGeom>
                <a:noFill/>
                <a:ln w="381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cxnSp>
              <p:nvCxnSpPr>
                <p:cNvPr id="18" name="Straight Arrow Connector 17"/>
                <p:cNvCxnSpPr/>
                <p:nvPr/>
              </p:nvCxnSpPr>
              <p:spPr bwMode="auto">
                <a:xfrm>
                  <a:off x="819935" y="2182165"/>
                  <a:ext cx="1148668" cy="0"/>
                </a:xfrm>
                <a:prstGeom prst="straightConnector1">
                  <a:avLst/>
                </a:prstGeom>
                <a:noFill/>
                <a:ln w="38100" cap="flat" cmpd="sng" algn="ctr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triangle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</p:grpSp>
          <p:grpSp>
            <p:nvGrpSpPr>
              <p:cNvPr id="31" name="Group 30"/>
              <p:cNvGrpSpPr/>
              <p:nvPr/>
            </p:nvGrpSpPr>
            <p:grpSpPr>
              <a:xfrm>
                <a:off x="2848335" y="3386821"/>
                <a:ext cx="4507661" cy="572037"/>
                <a:chOff x="2848335" y="3386821"/>
                <a:chExt cx="4507661" cy="572037"/>
              </a:xfrm>
            </p:grpSpPr>
            <p:grpSp>
              <p:nvGrpSpPr>
                <p:cNvPr id="23" name="Group 22"/>
                <p:cNvGrpSpPr/>
                <p:nvPr/>
              </p:nvGrpSpPr>
              <p:grpSpPr>
                <a:xfrm>
                  <a:off x="2848335" y="3392082"/>
                  <a:ext cx="1488734" cy="566776"/>
                  <a:chOff x="939500" y="2032044"/>
                  <a:chExt cx="1488734" cy="566776"/>
                </a:xfrm>
              </p:grpSpPr>
              <p:sp>
                <p:nvSpPr>
                  <p:cNvPr id="24" name="Rectangle 23"/>
                  <p:cNvSpPr/>
                  <p:nvPr/>
                </p:nvSpPr>
                <p:spPr bwMode="gray">
                  <a:xfrm>
                    <a:off x="939500" y="2032044"/>
                    <a:ext cx="1488734" cy="566776"/>
                  </a:xfrm>
                  <a:prstGeom prst="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 w="12700">
                    <a:solidFill>
                      <a:srgbClr val="0082DA"/>
                    </a:solidFill>
                  </a:ln>
                </p:spPr>
                <p:txBody>
                  <a:bodyPr vert="horz" wrap="square" lIns="91440" tIns="45720" rIns="91440" bIns="45720" numCol="1" rtlCol="0" anchor="ctr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 eaLnBrk="0" fontAlgn="base" hangingPunct="0">
                      <a:lnSpc>
                        <a:spcPct val="75000"/>
                      </a:lnSpc>
                      <a:spcAft>
                        <a:spcPct val="0"/>
                      </a:spcAft>
                    </a:pPr>
                    <a:endParaRPr lang="en-US" sz="1400" b="1" dirty="0" smtClean="0">
                      <a:solidFill>
                        <a:srgbClr val="000000"/>
                      </a:solidFill>
                    </a:endParaRPr>
                  </a:p>
                </p:txBody>
              </p:sp>
              <p:cxnSp>
                <p:nvCxnSpPr>
                  <p:cNvPr id="25" name="Straight Arrow Connector 24"/>
                  <p:cNvCxnSpPr/>
                  <p:nvPr/>
                </p:nvCxnSpPr>
                <p:spPr bwMode="auto">
                  <a:xfrm>
                    <a:off x="1134134" y="2449766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  <p:cxnSp>
                <p:nvCxnSpPr>
                  <p:cNvPr id="26" name="Straight Arrow Connector 25"/>
                  <p:cNvCxnSpPr/>
                  <p:nvPr/>
                </p:nvCxnSpPr>
                <p:spPr bwMode="auto">
                  <a:xfrm>
                    <a:off x="1115242" y="2182165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  <p:grpSp>
              <p:nvGrpSpPr>
                <p:cNvPr id="27" name="Group 26"/>
                <p:cNvGrpSpPr/>
                <p:nvPr/>
              </p:nvGrpSpPr>
              <p:grpSpPr>
                <a:xfrm>
                  <a:off x="4440253" y="3386821"/>
                  <a:ext cx="2915743" cy="566776"/>
                  <a:chOff x="1016746" y="2032044"/>
                  <a:chExt cx="1488734" cy="566776"/>
                </a:xfrm>
              </p:grpSpPr>
              <p:sp>
                <p:nvSpPr>
                  <p:cNvPr id="28" name="Rectangle 27"/>
                  <p:cNvSpPr/>
                  <p:nvPr/>
                </p:nvSpPr>
                <p:spPr bwMode="gray">
                  <a:xfrm>
                    <a:off x="1016746" y="2032044"/>
                    <a:ext cx="1488734" cy="566776"/>
                  </a:xfrm>
                  <a:prstGeom prst="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 w="12700">
                    <a:solidFill>
                      <a:srgbClr val="0082DA"/>
                    </a:solidFill>
                  </a:ln>
                </p:spPr>
                <p:txBody>
                  <a:bodyPr vert="horz" wrap="square" lIns="91440" tIns="45720" rIns="91440" bIns="45720" numCol="1" rtlCol="0" anchor="ctr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 eaLnBrk="0" fontAlgn="base" hangingPunct="0">
                      <a:lnSpc>
                        <a:spcPct val="75000"/>
                      </a:lnSpc>
                      <a:spcAft>
                        <a:spcPct val="0"/>
                      </a:spcAft>
                    </a:pPr>
                    <a:endParaRPr lang="en-US" sz="1400" b="1" dirty="0" smtClean="0">
                      <a:solidFill>
                        <a:srgbClr val="000000"/>
                      </a:solidFill>
                    </a:endParaRPr>
                  </a:p>
                </p:txBody>
              </p:sp>
              <p:cxnSp>
                <p:nvCxnSpPr>
                  <p:cNvPr id="29" name="Straight Arrow Connector 28"/>
                  <p:cNvCxnSpPr/>
                  <p:nvPr/>
                </p:nvCxnSpPr>
                <p:spPr bwMode="auto">
                  <a:xfrm>
                    <a:off x="1167873" y="2424324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  <p:cxnSp>
                <p:nvCxnSpPr>
                  <p:cNvPr id="30" name="Straight Arrow Connector 29"/>
                  <p:cNvCxnSpPr/>
                  <p:nvPr/>
                </p:nvCxnSpPr>
                <p:spPr bwMode="auto">
                  <a:xfrm>
                    <a:off x="1152840" y="2167210"/>
                    <a:ext cx="1148668" cy="0"/>
                  </a:xfrm>
                  <a:prstGeom prst="straightConnector1">
                    <a:avLst/>
                  </a:prstGeom>
                  <a:noFill/>
                  <a:ln w="38100" cap="flat" cmpd="sng" algn="ctr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triangle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</p:grpSp>
        </p:grpSp>
        <p:sp>
          <p:nvSpPr>
            <p:cNvPr id="35" name="TextBox 34"/>
            <p:cNvSpPr txBox="1"/>
            <p:nvPr/>
          </p:nvSpPr>
          <p:spPr>
            <a:xfrm>
              <a:off x="804784" y="1255047"/>
              <a:ext cx="4426906" cy="396528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b="1" dirty="0" smtClean="0">
                  <a:solidFill>
                    <a:srgbClr val="000000"/>
                  </a:solidFill>
                </a:rPr>
                <a:t>Traditional Design: Separate Studies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74471" y="2114460"/>
              <a:ext cx="932894" cy="330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1400" dirty="0" smtClean="0">
                  <a:solidFill>
                    <a:srgbClr val="000000"/>
                  </a:solidFill>
                </a:rPr>
                <a:t>Combo 1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80066" y="2766306"/>
              <a:ext cx="932894" cy="330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1400" dirty="0" smtClean="0">
                  <a:solidFill>
                    <a:srgbClr val="000000"/>
                  </a:solidFill>
                </a:rPr>
                <a:t>Combo 2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032541" y="3390436"/>
              <a:ext cx="932894" cy="330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1400" dirty="0" smtClean="0">
                  <a:solidFill>
                    <a:srgbClr val="000000"/>
                  </a:solidFill>
                </a:rPr>
                <a:t>Combo 3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755980" y="1927225"/>
              <a:ext cx="2501376" cy="7930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1400" dirty="0" smtClean="0">
                  <a:solidFill>
                    <a:srgbClr val="000000"/>
                  </a:solidFill>
                </a:rPr>
                <a:t>Independent exploration of optimal combination and optimal treatment duration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971604" y="1762263"/>
            <a:ext cx="1795956" cy="27437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00000"/>
                </a:solidFill>
              </a:rPr>
              <a:t>Ph2a – short duration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081560" y="1738613"/>
            <a:ext cx="1969425" cy="27699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00000"/>
                </a:solidFill>
              </a:rPr>
              <a:t>Ph2b – longer duration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75755" y="6381328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4293096"/>
            <a:ext cx="7416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Some Issues: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Common Control – 1:1 </a:t>
            </a:r>
            <a:r>
              <a:rPr lang="en-US" dirty="0" err="1" smtClean="0"/>
              <a:t>experimental:control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Separate study teams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Resource and patient intensive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Easy to </a:t>
            </a:r>
            <a:r>
              <a:rPr lang="en-US" dirty="0" err="1" smtClean="0"/>
              <a:t>analyse</a:t>
            </a:r>
            <a:r>
              <a:rPr lang="en-US" dirty="0" smtClean="0"/>
              <a:t> (but more difficult to compare combos)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63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hpTextToc"/>
          <p:cNvSpPr>
            <a:spLocks noGrp="1" noChangeArrowheads="1"/>
          </p:cNvSpPr>
          <p:nvPr>
            <p:ph type="body" idx="1"/>
          </p:nvPr>
        </p:nvSpPr>
        <p:spPr>
          <a:xfrm>
            <a:off x="397120" y="1892300"/>
            <a:ext cx="8354157" cy="4471988"/>
          </a:xfrm>
          <a:noFill/>
        </p:spPr>
        <p:txBody>
          <a:bodyPr wrap="none"/>
          <a:lstStyle/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The Infectious Disease Problem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Traditional Development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0000"/>
                </a:solidFill>
              </a:rPr>
              <a:t>Adaptive Platform Trial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Next Steps</a:t>
            </a:r>
          </a:p>
          <a:p>
            <a:pPr>
              <a:spcBef>
                <a:spcPct val="95000"/>
              </a:spcBef>
              <a:buFontTx/>
              <a:buNone/>
            </a:pPr>
            <a:endParaRPr lang="en-US" sz="2600" b="1" dirty="0">
              <a:solidFill>
                <a:srgbClr val="0082DA"/>
              </a:solidFill>
            </a:endParaRPr>
          </a:p>
        </p:txBody>
      </p:sp>
      <p:grpSp>
        <p:nvGrpSpPr>
          <p:cNvPr id="109571" name="shpTextTocLines"/>
          <p:cNvGrpSpPr>
            <a:grpSpLocks/>
          </p:cNvGrpSpPr>
          <p:nvPr/>
        </p:nvGrpSpPr>
        <p:grpSpPr bwMode="auto">
          <a:xfrm>
            <a:off x="-5862" y="3309557"/>
            <a:ext cx="8232775" cy="679450"/>
            <a:chOff x="-4" y="1093"/>
            <a:chExt cx="5573" cy="428"/>
          </a:xfrm>
        </p:grpSpPr>
        <p:sp>
          <p:nvSpPr>
            <p:cNvPr id="109572" name="Line 4"/>
            <p:cNvSpPr>
              <a:spLocks noChangeShapeType="1"/>
            </p:cNvSpPr>
            <p:nvPr/>
          </p:nvSpPr>
          <p:spPr bwMode="auto">
            <a:xfrm>
              <a:off x="0" y="1093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  <p:sp>
          <p:nvSpPr>
            <p:cNvPr id="109573" name="Line 5"/>
            <p:cNvSpPr>
              <a:spLocks noChangeShapeType="1"/>
            </p:cNvSpPr>
            <p:nvPr/>
          </p:nvSpPr>
          <p:spPr bwMode="auto">
            <a:xfrm>
              <a:off x="-4" y="1521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58247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8107680" cy="52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88328" y="452438"/>
            <a:ext cx="7366000" cy="455612"/>
          </a:xfrm>
        </p:spPr>
        <p:txBody>
          <a:bodyPr/>
          <a:lstStyle/>
          <a:p>
            <a:r>
              <a:rPr lang="en-US" dirty="0" smtClean="0"/>
              <a:t>Work by ARLG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8328" y="452438"/>
            <a:ext cx="7366000" cy="455612"/>
          </a:xfrm>
        </p:spPr>
        <p:txBody>
          <a:bodyPr/>
          <a:lstStyle/>
          <a:p>
            <a:r>
              <a:rPr lang="en-US" dirty="0" smtClean="0"/>
              <a:t>Work by James </a:t>
            </a:r>
            <a:r>
              <a:rPr lang="en-US" dirty="0" err="1" smtClean="0"/>
              <a:t>Wason</a:t>
            </a:r>
            <a:endParaRPr lang="en-US" dirty="0" smtClean="0"/>
          </a:p>
        </p:txBody>
      </p:sp>
      <p:sp>
        <p:nvSpPr>
          <p:cNvPr id="22532" name="shpBlankSlide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1982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266824"/>
            <a:ext cx="6105756" cy="4682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44" y="116665"/>
            <a:ext cx="7366000" cy="1224137"/>
          </a:xfrm>
        </p:spPr>
        <p:txBody>
          <a:bodyPr/>
          <a:lstStyle/>
          <a:p>
            <a:r>
              <a:rPr lang="en-US" dirty="0" smtClean="0"/>
              <a:t>Adaptive Platform (Multi-arm, Multi-stage) Design for Phase 2</a:t>
            </a:r>
            <a:br>
              <a:rPr lang="en-US" dirty="0" smtClean="0"/>
            </a:br>
            <a:r>
              <a:rPr lang="en-US" sz="2400" b="0" i="1" dirty="0" smtClean="0">
                <a:latin typeface="Minion" panose="02040503050201020203" pitchFamily="18" charset="0"/>
              </a:rPr>
              <a:t>Nimble design to save time and reduce costs</a:t>
            </a:r>
            <a:endParaRPr lang="en-US" sz="2400" b="0" i="1" dirty="0">
              <a:latin typeface="Minion" panose="02040503050201020203" pitchFamily="18" charset="0"/>
            </a:endParaRPr>
          </a:p>
        </p:txBody>
      </p:sp>
      <p:grpSp>
        <p:nvGrpSpPr>
          <p:cNvPr id="91" name="Group 90"/>
          <p:cNvGrpSpPr/>
          <p:nvPr/>
        </p:nvGrpSpPr>
        <p:grpSpPr>
          <a:xfrm>
            <a:off x="413585" y="1504481"/>
            <a:ext cx="8313126" cy="2583879"/>
            <a:chOff x="452438" y="4027987"/>
            <a:chExt cx="9005887" cy="2583879"/>
          </a:xfrm>
        </p:grpSpPr>
        <p:sp>
          <p:nvSpPr>
            <p:cNvPr id="41" name="Rounded Rectangle 40"/>
            <p:cNvSpPr/>
            <p:nvPr/>
          </p:nvSpPr>
          <p:spPr bwMode="gray">
            <a:xfrm>
              <a:off x="452438" y="4201067"/>
              <a:ext cx="9005887" cy="2350465"/>
            </a:xfrm>
            <a:prstGeom prst="roundRect">
              <a:avLst>
                <a:gd name="adj" fmla="val 7343"/>
              </a:avLst>
            </a:prstGeom>
            <a:solidFill>
              <a:schemeClr val="bg1"/>
            </a:solidFill>
            <a:ln w="12700">
              <a:solidFill>
                <a:srgbClr val="0082DA"/>
              </a:solidFill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eaLnBrk="0" fontAlgn="base" hangingPunct="0">
                <a:lnSpc>
                  <a:spcPct val="75000"/>
                </a:lnSpc>
                <a:spcAft>
                  <a:spcPct val="0"/>
                </a:spcAft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04784" y="4027987"/>
              <a:ext cx="470649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b="1" dirty="0" smtClean="0">
                  <a:solidFill>
                    <a:srgbClr val="000000"/>
                  </a:solidFill>
                </a:rPr>
                <a:t>Adaptive Platform Design: Single study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702228" y="4365097"/>
              <a:ext cx="2501375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 eaLnBrk="0" fontAlgn="base" hangingPunct="0">
                <a:spcBef>
                  <a:spcPct val="50000"/>
                </a:spcBef>
                <a:spcAft>
                  <a:spcPct val="0"/>
                </a:spcAft>
                <a:buFontTx/>
                <a:buAutoNum type="arabicParenR"/>
              </a:pPr>
              <a:r>
                <a:rPr lang="en-US" sz="1400" b="1" dirty="0" smtClean="0">
                  <a:solidFill>
                    <a:srgbClr val="000000"/>
                  </a:solidFill>
                </a:rPr>
                <a:t>Platform</a:t>
              </a:r>
              <a:r>
                <a:rPr lang="en-US" sz="1400" dirty="0" smtClean="0">
                  <a:solidFill>
                    <a:srgbClr val="000000"/>
                  </a:solidFill>
                </a:rPr>
                <a:t> - multiple combinations in single study with master protocol</a:t>
              </a:r>
              <a:endParaRPr lang="en-US" sz="1400" dirty="0">
                <a:solidFill>
                  <a:srgbClr val="000000"/>
                </a:solidFill>
              </a:endParaRPr>
            </a:p>
            <a:p>
              <a:pPr marL="342900" indent="-342900" eaLnBrk="0" fontAlgn="base" hangingPunct="0">
                <a:spcBef>
                  <a:spcPct val="50000"/>
                </a:spcBef>
                <a:spcAft>
                  <a:spcPct val="0"/>
                </a:spcAft>
                <a:buFontTx/>
                <a:buAutoNum type="arabicParenR"/>
              </a:pPr>
              <a:r>
                <a:rPr lang="en-US" sz="1400" b="1" dirty="0" smtClean="0">
                  <a:solidFill>
                    <a:srgbClr val="000000"/>
                  </a:solidFill>
                </a:rPr>
                <a:t>Adaptive</a:t>
              </a:r>
              <a:r>
                <a:rPr lang="en-US" sz="1400" dirty="0" smtClean="0">
                  <a:solidFill>
                    <a:srgbClr val="000000"/>
                  </a:solidFill>
                </a:rPr>
                <a:t> – data driven flexible design</a:t>
              </a:r>
            </a:p>
            <a:p>
              <a:pPr marL="342900" indent="-342900" eaLnBrk="0" fontAlgn="base" hangingPunct="0">
                <a:spcBef>
                  <a:spcPct val="50000"/>
                </a:spcBef>
                <a:spcAft>
                  <a:spcPct val="0"/>
                </a:spcAft>
                <a:buFontTx/>
                <a:buAutoNum type="arabicParenR"/>
              </a:pPr>
              <a:r>
                <a:rPr lang="en-US" sz="1400" b="1" dirty="0" smtClean="0">
                  <a:solidFill>
                    <a:srgbClr val="000000"/>
                  </a:solidFill>
                </a:rPr>
                <a:t>Multi-stage</a:t>
              </a:r>
              <a:r>
                <a:rPr lang="en-US" sz="1400" dirty="0" smtClean="0">
                  <a:solidFill>
                    <a:srgbClr val="000000"/>
                  </a:solidFill>
                </a:rPr>
                <a:t> – combine phases (2a/2b and possibly 3)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67" name="Rectangle 66"/>
            <p:cNvSpPr/>
            <p:nvPr/>
          </p:nvSpPr>
          <p:spPr bwMode="gray">
            <a:xfrm>
              <a:off x="1248069" y="4683047"/>
              <a:ext cx="5122010" cy="16256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rgbClr val="0082DA"/>
              </a:solidFill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eaLnBrk="0" fontAlgn="base" hangingPunct="0">
                <a:lnSpc>
                  <a:spcPct val="75000"/>
                </a:lnSpc>
                <a:spcAft>
                  <a:spcPct val="0"/>
                </a:spcAft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cxnSp>
          <p:nvCxnSpPr>
            <p:cNvPr id="68" name="Straight Arrow Connector 67"/>
            <p:cNvCxnSpPr/>
            <p:nvPr/>
          </p:nvCxnSpPr>
          <p:spPr bwMode="auto">
            <a:xfrm>
              <a:off x="1357055" y="4872500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9" name="Straight Arrow Connector 68"/>
            <p:cNvCxnSpPr/>
            <p:nvPr/>
          </p:nvCxnSpPr>
          <p:spPr bwMode="auto">
            <a:xfrm>
              <a:off x="1357055" y="5838648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5" name="Straight Arrow Connector 74"/>
            <p:cNvCxnSpPr/>
            <p:nvPr/>
          </p:nvCxnSpPr>
          <p:spPr bwMode="auto">
            <a:xfrm>
              <a:off x="2603399" y="5838648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6" name="Straight Arrow Connector 75"/>
            <p:cNvCxnSpPr/>
            <p:nvPr/>
          </p:nvCxnSpPr>
          <p:spPr bwMode="auto">
            <a:xfrm>
              <a:off x="3849743" y="5838648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7" name="Straight Arrow Connector 76"/>
            <p:cNvCxnSpPr/>
            <p:nvPr/>
          </p:nvCxnSpPr>
          <p:spPr bwMode="auto">
            <a:xfrm>
              <a:off x="5096087" y="5838648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8" name="Straight Arrow Connector 77"/>
            <p:cNvCxnSpPr/>
            <p:nvPr/>
          </p:nvCxnSpPr>
          <p:spPr bwMode="auto">
            <a:xfrm>
              <a:off x="1357055" y="5194549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" name="Straight Arrow Connector 78"/>
            <p:cNvCxnSpPr/>
            <p:nvPr/>
          </p:nvCxnSpPr>
          <p:spPr bwMode="auto">
            <a:xfrm>
              <a:off x="2609655" y="5516598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0" name="Straight Arrow Connector 79"/>
            <p:cNvCxnSpPr/>
            <p:nvPr/>
          </p:nvCxnSpPr>
          <p:spPr bwMode="auto">
            <a:xfrm>
              <a:off x="2590554" y="4866730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accent6"/>
              </a:solidFill>
              <a:prstDash val="sysDash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3" name="Straight Arrow Connector 82"/>
            <p:cNvCxnSpPr/>
            <p:nvPr/>
          </p:nvCxnSpPr>
          <p:spPr bwMode="auto">
            <a:xfrm>
              <a:off x="3855479" y="5508596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4" name="Straight Arrow Connector 83"/>
            <p:cNvCxnSpPr/>
            <p:nvPr/>
          </p:nvCxnSpPr>
          <p:spPr bwMode="auto">
            <a:xfrm>
              <a:off x="3855479" y="4866730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accent6"/>
              </a:solidFill>
              <a:prstDash val="sysDash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5" name="Straight Arrow Connector 84"/>
            <p:cNvCxnSpPr/>
            <p:nvPr/>
          </p:nvCxnSpPr>
          <p:spPr bwMode="auto">
            <a:xfrm>
              <a:off x="5076687" y="5504132"/>
              <a:ext cx="1169355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triangle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87" name="Diamond 86"/>
            <p:cNvSpPr/>
            <p:nvPr/>
          </p:nvSpPr>
          <p:spPr bwMode="gray">
            <a:xfrm>
              <a:off x="2456836" y="5987979"/>
              <a:ext cx="199604" cy="194842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eaLnBrk="0" fontAlgn="base" hangingPunct="0">
                <a:lnSpc>
                  <a:spcPct val="75000"/>
                </a:lnSpc>
                <a:spcAft>
                  <a:spcPct val="0"/>
                </a:spcAft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sp>
          <p:nvSpPr>
            <p:cNvPr id="88" name="Diamond 87"/>
            <p:cNvSpPr/>
            <p:nvPr/>
          </p:nvSpPr>
          <p:spPr bwMode="gray">
            <a:xfrm>
              <a:off x="3709273" y="5987979"/>
              <a:ext cx="199604" cy="194842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eaLnBrk="0" fontAlgn="base" hangingPunct="0">
                <a:lnSpc>
                  <a:spcPct val="75000"/>
                </a:lnSpc>
                <a:spcAft>
                  <a:spcPct val="0"/>
                </a:spcAft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sp>
          <p:nvSpPr>
            <p:cNvPr id="89" name="Diamond 88"/>
            <p:cNvSpPr/>
            <p:nvPr/>
          </p:nvSpPr>
          <p:spPr bwMode="gray">
            <a:xfrm>
              <a:off x="4954390" y="5987979"/>
              <a:ext cx="199604" cy="194842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eaLnBrk="0" fontAlgn="base" hangingPunct="0">
                <a:lnSpc>
                  <a:spcPct val="75000"/>
                </a:lnSpc>
                <a:spcAft>
                  <a:spcPct val="0"/>
                </a:spcAft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702065" y="5886884"/>
              <a:ext cx="726241" cy="3970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en-US" sz="1100" dirty="0" smtClean="0">
                  <a:solidFill>
                    <a:srgbClr val="000000"/>
                  </a:solidFill>
                </a:rPr>
                <a:t>Interim</a:t>
              </a:r>
              <a:br>
                <a:rPr lang="en-US" sz="1100" dirty="0" smtClean="0">
                  <a:solidFill>
                    <a:srgbClr val="000000"/>
                  </a:solidFill>
                </a:rPr>
              </a:br>
              <a:r>
                <a:rPr lang="en-US" sz="1100" dirty="0" smtClean="0">
                  <a:solidFill>
                    <a:srgbClr val="000000"/>
                  </a:solidFill>
                </a:rPr>
                <a:t>Analysis</a:t>
              </a:r>
              <a:endParaRPr lang="en-US" sz="1100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39552" y="4005064"/>
            <a:ext cx="7416824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Some Issues: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Less control patients required.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2:1 </a:t>
            </a:r>
            <a:r>
              <a:rPr lang="en-US" dirty="0" err="1" smtClean="0"/>
              <a:t>randomisation</a:t>
            </a:r>
            <a:r>
              <a:rPr lang="en-US" dirty="0" smtClean="0"/>
              <a:t> - </a:t>
            </a:r>
            <a:r>
              <a:rPr lang="en-US" dirty="0" err="1" smtClean="0"/>
              <a:t>experimental:control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Attractive to patients (better chance of active drug)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One common master protocol – combos come in and out of the platform trial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Adjustments need to be made for time effects (combos come in later)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02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79345" y="384228"/>
            <a:ext cx="7366000" cy="1237725"/>
          </a:xfrm>
        </p:spPr>
        <p:txBody>
          <a:bodyPr/>
          <a:lstStyle/>
          <a:p>
            <a:r>
              <a:rPr lang="en-US" dirty="0" smtClean="0"/>
              <a:t>Adaptive Data </a:t>
            </a:r>
            <a:r>
              <a:rPr lang="en-US" dirty="0"/>
              <a:t>Driven </a:t>
            </a:r>
            <a:r>
              <a:rPr lang="en-US" dirty="0" smtClean="0"/>
              <a:t>Design for Phase 2</a:t>
            </a:r>
            <a:br>
              <a:rPr lang="en-US" dirty="0" smtClean="0"/>
            </a:br>
            <a:r>
              <a:rPr lang="en-US" b="0" i="1" dirty="0" smtClean="0">
                <a:latin typeface="Minion" panose="02040503050201020203" pitchFamily="18" charset="0"/>
              </a:rPr>
              <a:t>Decisions based on evolving data to select winning combinations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418684" y="772527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6" name="Rectangle 34"/>
          <p:cNvSpPr>
            <a:spLocks noChangeArrowheads="1"/>
          </p:cNvSpPr>
          <p:nvPr/>
        </p:nvSpPr>
        <p:spPr bwMode="auto">
          <a:xfrm>
            <a:off x="1004309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606" y="6336040"/>
            <a:ext cx="14061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000000"/>
                </a:solidFill>
              </a:rPr>
              <a:t>IA = interim analysis</a:t>
            </a:r>
            <a:endParaRPr lang="en-US" sz="1100" dirty="0">
              <a:solidFill>
                <a:srgbClr val="000000"/>
              </a:solidFill>
            </a:endParaRPr>
          </a:p>
        </p:txBody>
      </p:sp>
      <p:cxnSp>
        <p:nvCxnSpPr>
          <p:cNvPr id="92" name="Straight Arrow Connector 91"/>
          <p:cNvCxnSpPr/>
          <p:nvPr/>
        </p:nvCxnSpPr>
        <p:spPr bwMode="auto">
          <a:xfrm>
            <a:off x="3911528" y="3658430"/>
            <a:ext cx="8313" cy="1540994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 Box 20"/>
          <p:cNvSpPr txBox="1">
            <a:spLocks noChangeArrowheads="1"/>
          </p:cNvSpPr>
          <p:nvPr/>
        </p:nvSpPr>
        <p:spPr bwMode="auto">
          <a:xfrm>
            <a:off x="2481576" y="5153728"/>
            <a:ext cx="1329047" cy="3248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</a:pPr>
            <a:r>
              <a:rPr lang="en-US" altLang="en-US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Satisfies criteria for 24 week duration? </a:t>
            </a:r>
            <a:endParaRPr lang="en-US" altLang="en-US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5" name="Picture 94" descr="C:\Users\laages\AppData\Local\Microsoft\Windows\Temporary Internet Files\Content.IE5\JL95KJFE\Mauritius_Road_Signs_-_Prohibitory_Sign_-_Temporary_closure_of_road-movable_double_sign_%28Go%29.sv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336" y="3298062"/>
            <a:ext cx="360375" cy="3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" name="TextBox 121"/>
          <p:cNvSpPr txBox="1"/>
          <p:nvPr/>
        </p:nvSpPr>
        <p:spPr>
          <a:xfrm>
            <a:off x="4101777" y="5511666"/>
            <a:ext cx="1311168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200" dirty="0" smtClean="0">
                <a:solidFill>
                  <a:srgbClr val="000000"/>
                </a:solidFill>
              </a:rPr>
              <a:t>Continue</a:t>
            </a:r>
            <a:endParaRPr lang="en-US" sz="1200" dirty="0">
              <a:solidFill>
                <a:srgbClr val="000000"/>
              </a:solidFill>
            </a:endParaRPr>
          </a:p>
        </p:txBody>
      </p:sp>
      <p:grpSp>
        <p:nvGrpSpPr>
          <p:cNvPr id="125" name="Group 124"/>
          <p:cNvGrpSpPr>
            <a:grpSpLocks noChangeAspect="1"/>
          </p:cNvGrpSpPr>
          <p:nvPr/>
        </p:nvGrpSpPr>
        <p:grpSpPr>
          <a:xfrm>
            <a:off x="3090178" y="3298055"/>
            <a:ext cx="538905" cy="322914"/>
            <a:chOff x="7988273" y="5834795"/>
            <a:chExt cx="787543" cy="471899"/>
          </a:xfrm>
        </p:grpSpPr>
        <p:sp>
          <p:nvSpPr>
            <p:cNvPr id="126" name="Hexagon 125"/>
            <p:cNvSpPr>
              <a:spLocks noChangeAspect="1"/>
            </p:cNvSpPr>
            <p:nvPr/>
          </p:nvSpPr>
          <p:spPr bwMode="gray">
            <a:xfrm>
              <a:off x="8106742" y="5834795"/>
              <a:ext cx="550607" cy="471899"/>
            </a:xfrm>
            <a:prstGeom prst="hexagon">
              <a:avLst/>
            </a:prstGeom>
            <a:solidFill>
              <a:srgbClr val="C00000"/>
            </a:solidFill>
            <a:ln w="12700">
              <a:noFill/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>
                <a:lnSpc>
                  <a:spcPct val="75000"/>
                </a:lnSpc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27" name="TextBox 52"/>
            <p:cNvSpPr txBox="1"/>
            <p:nvPr/>
          </p:nvSpPr>
          <p:spPr>
            <a:xfrm>
              <a:off x="7988273" y="5892189"/>
              <a:ext cx="787543" cy="404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dirty="0" smtClean="0">
                  <a:solidFill>
                    <a:srgbClr val="FFFFFF"/>
                  </a:solidFill>
                </a:rPr>
                <a:t>KILL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29" name="Flowchart: Decision 128"/>
          <p:cNvSpPr>
            <a:spLocks/>
          </p:cNvSpPr>
          <p:nvPr/>
        </p:nvSpPr>
        <p:spPr bwMode="gray">
          <a:xfrm>
            <a:off x="2125594" y="2525822"/>
            <a:ext cx="415883" cy="360001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r>
              <a:rPr lang="en-US" sz="1200" b="1" dirty="0" smtClean="0">
                <a:solidFill>
                  <a:srgbClr val="000000"/>
                </a:solidFill>
              </a:rPr>
              <a:t>IA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131" name="Flowchart: Decision 130"/>
          <p:cNvSpPr>
            <a:spLocks/>
          </p:cNvSpPr>
          <p:nvPr/>
        </p:nvSpPr>
        <p:spPr bwMode="gray">
          <a:xfrm>
            <a:off x="3453643" y="2525822"/>
            <a:ext cx="415883" cy="360001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r>
              <a:rPr lang="en-US" sz="1200" b="1" dirty="0" smtClean="0">
                <a:solidFill>
                  <a:srgbClr val="000000"/>
                </a:solidFill>
              </a:rPr>
              <a:t>IA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87939" y="2819336"/>
            <a:ext cx="15167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At 15 pts and 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6" name="Left Brace 15"/>
          <p:cNvSpPr/>
          <p:nvPr/>
        </p:nvSpPr>
        <p:spPr bwMode="auto">
          <a:xfrm rot="16200000">
            <a:off x="1717831" y="2464320"/>
            <a:ext cx="301137" cy="1298262"/>
          </a:xfrm>
          <a:prstGeom prst="leftBrace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5" name="Rectangle 34"/>
          <p:cNvSpPr>
            <a:spLocks noChangeArrowheads="1"/>
          </p:cNvSpPr>
          <p:nvPr/>
        </p:nvSpPr>
        <p:spPr bwMode="auto">
          <a:xfrm>
            <a:off x="4061101" y="5879169"/>
            <a:ext cx="2554735" cy="36000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</a:pPr>
            <a:r>
              <a:rPr lang="en-US" sz="1200" dirty="0" smtClean="0">
                <a:solidFill>
                  <a:srgbClr val="FFFFFF"/>
                </a:solidFill>
              </a:rPr>
              <a:t>New cohort (30 pts)</a:t>
            </a:r>
            <a:br>
              <a:rPr lang="en-US" sz="1200" dirty="0" smtClean="0">
                <a:solidFill>
                  <a:srgbClr val="FFFFFF"/>
                </a:solidFill>
              </a:rPr>
            </a:br>
            <a:r>
              <a:rPr lang="en-US" sz="1200" dirty="0" smtClean="0">
                <a:solidFill>
                  <a:srgbClr val="FFFFFF"/>
                </a:solidFill>
              </a:rPr>
              <a:t>with 24 week duration</a:t>
            </a:r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43301" y="2144962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cxnSp>
        <p:nvCxnSpPr>
          <p:cNvPr id="89" name="Straight Arrow Connector 88"/>
          <p:cNvCxnSpPr/>
          <p:nvPr/>
        </p:nvCxnSpPr>
        <p:spPr bwMode="auto">
          <a:xfrm>
            <a:off x="2187708" y="3658432"/>
            <a:ext cx="1579" cy="146169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529157" y="3757922"/>
            <a:ext cx="1554234" cy="3499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</a:pPr>
            <a:r>
              <a:rPr lang="en-US" altLang="en-US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Satisfies criteria for 12/24 week duration? </a:t>
            </a:r>
            <a:endParaRPr lang="en-US" altLang="en-US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6" name="Picture 65" descr="C:\Users\laages\AppData\Local\Microsoft\Windows\Temporary Internet Files\Content.IE5\JL95KJFE\Mauritius_Road_Signs_-_Prohibitory_Sign_-_Temporary_closure_of_road-movable_double_sign_%28Go%29.sv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389" y="3298062"/>
            <a:ext cx="360375" cy="3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8" name="Group 67"/>
          <p:cNvGrpSpPr>
            <a:grpSpLocks noChangeAspect="1"/>
          </p:cNvGrpSpPr>
          <p:nvPr/>
        </p:nvGrpSpPr>
        <p:grpSpPr>
          <a:xfrm>
            <a:off x="1331291" y="3298055"/>
            <a:ext cx="538905" cy="322914"/>
            <a:chOff x="7988273" y="5834795"/>
            <a:chExt cx="787543" cy="471899"/>
          </a:xfrm>
        </p:grpSpPr>
        <p:sp>
          <p:nvSpPr>
            <p:cNvPr id="69" name="Hexagon 68"/>
            <p:cNvSpPr>
              <a:spLocks noChangeAspect="1"/>
            </p:cNvSpPr>
            <p:nvPr/>
          </p:nvSpPr>
          <p:spPr bwMode="gray">
            <a:xfrm>
              <a:off x="8106742" y="5834795"/>
              <a:ext cx="550607" cy="471899"/>
            </a:xfrm>
            <a:prstGeom prst="hexagon">
              <a:avLst/>
            </a:prstGeom>
            <a:solidFill>
              <a:srgbClr val="C00000"/>
            </a:solidFill>
            <a:ln w="12700">
              <a:noFill/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>
                <a:lnSpc>
                  <a:spcPct val="75000"/>
                </a:lnSpc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sp>
          <p:nvSpPr>
            <p:cNvPr id="70" name="TextBox 52"/>
            <p:cNvSpPr txBox="1"/>
            <p:nvPr/>
          </p:nvSpPr>
          <p:spPr>
            <a:xfrm>
              <a:off x="7988273" y="5892189"/>
              <a:ext cx="787543" cy="404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dirty="0" smtClean="0">
                  <a:solidFill>
                    <a:srgbClr val="FFFFFF"/>
                  </a:solidFill>
                </a:rPr>
                <a:t>KILL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73" name="Text Box 20"/>
          <p:cNvSpPr txBox="1">
            <a:spLocks noChangeArrowheads="1"/>
          </p:cNvSpPr>
          <p:nvPr/>
        </p:nvSpPr>
        <p:spPr bwMode="auto">
          <a:xfrm>
            <a:off x="1369978" y="4316645"/>
            <a:ext cx="510723" cy="24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0"/>
              </a:spcBef>
            </a:pPr>
            <a:r>
              <a:rPr lang="en-US" altLang="en-US" sz="11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itchFamily="18" charset="0"/>
                <a:cs typeface="Arial" pitchFamily="34" charset="0"/>
              </a:rPr>
              <a:t>Yes</a:t>
            </a:r>
            <a:endParaRPr lang="en-US" altLang="en-US" sz="1100" i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272383" y="3859783"/>
            <a:ext cx="36580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endParaRPr lang="en-US" sz="1100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Flowchart: Decision 60"/>
          <p:cNvSpPr>
            <a:spLocks/>
          </p:cNvSpPr>
          <p:nvPr/>
        </p:nvSpPr>
        <p:spPr bwMode="gray">
          <a:xfrm>
            <a:off x="2056226" y="3804599"/>
            <a:ext cx="265846" cy="252000"/>
          </a:xfrm>
          <a:prstGeom prst="flowChartDecision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6"/>
            </a:solidFill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endParaRPr lang="en-US" sz="1200" b="1" dirty="0">
              <a:solidFill>
                <a:srgbClr val="FFFFFF"/>
              </a:solidFill>
            </a:endParaRPr>
          </a:p>
        </p:txBody>
      </p:sp>
      <p:sp>
        <p:nvSpPr>
          <p:cNvPr id="62" name="AutoShape 24"/>
          <p:cNvSpPr>
            <a:spLocks noChangeShapeType="1"/>
          </p:cNvSpPr>
          <p:nvPr/>
        </p:nvSpPr>
        <p:spPr bwMode="auto">
          <a:xfrm flipH="1">
            <a:off x="1841337" y="3985865"/>
            <a:ext cx="273751" cy="263519"/>
          </a:xfrm>
          <a:prstGeom prst="straightConnector1">
            <a:avLst/>
          </a:prstGeom>
          <a:noFill/>
          <a:ln w="15875">
            <a:solidFill>
              <a:schemeClr val="bg1">
                <a:lumMod val="50000"/>
              </a:schemeClr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3" name="AutoShape 24"/>
          <p:cNvSpPr>
            <a:spLocks noChangeShapeType="1"/>
          </p:cNvSpPr>
          <p:nvPr/>
        </p:nvSpPr>
        <p:spPr bwMode="auto">
          <a:xfrm>
            <a:off x="2250568" y="3985876"/>
            <a:ext cx="182441" cy="174175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44829" y="4095992"/>
            <a:ext cx="826416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200" dirty="0" smtClean="0">
                <a:solidFill>
                  <a:srgbClr val="000000"/>
                </a:solidFill>
              </a:rPr>
              <a:t>Continue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90" name="Rectangle 34"/>
          <p:cNvSpPr>
            <a:spLocks noChangeArrowheads="1"/>
          </p:cNvSpPr>
          <p:nvPr/>
        </p:nvSpPr>
        <p:spPr bwMode="auto">
          <a:xfrm>
            <a:off x="2070720" y="4517939"/>
            <a:ext cx="1741980" cy="36000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</a:pPr>
            <a:r>
              <a:rPr lang="en-US" sz="1200" dirty="0" smtClean="0">
                <a:solidFill>
                  <a:srgbClr val="FFFFFF"/>
                </a:solidFill>
              </a:rPr>
              <a:t>New cohort (30 pts)</a:t>
            </a:r>
            <a:br>
              <a:rPr lang="en-US" sz="1200" dirty="0" smtClean="0">
                <a:solidFill>
                  <a:srgbClr val="FFFFFF"/>
                </a:solidFill>
              </a:rPr>
            </a:br>
            <a:r>
              <a:rPr lang="en-US" sz="1200" dirty="0" smtClean="0">
                <a:solidFill>
                  <a:srgbClr val="FFFFFF"/>
                </a:solidFill>
              </a:rPr>
              <a:t>with 12 or 24 week duration</a:t>
            </a:r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144" name="Text Box 20"/>
          <p:cNvSpPr txBox="1">
            <a:spLocks noChangeArrowheads="1"/>
          </p:cNvSpPr>
          <p:nvPr/>
        </p:nvSpPr>
        <p:spPr bwMode="auto">
          <a:xfrm>
            <a:off x="3146193" y="5623840"/>
            <a:ext cx="510723" cy="24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0"/>
              </a:spcBef>
            </a:pPr>
            <a:r>
              <a:rPr lang="en-US" altLang="en-US" sz="11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itchFamily="18" charset="0"/>
                <a:cs typeface="Arial" pitchFamily="34" charset="0"/>
              </a:rPr>
              <a:t>Yes</a:t>
            </a:r>
            <a:endParaRPr lang="en-US" altLang="en-US" sz="1100" i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4052760" y="5268864"/>
            <a:ext cx="36580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endParaRPr lang="en-US" sz="1100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Flowchart: Decision 145"/>
          <p:cNvSpPr>
            <a:spLocks/>
          </p:cNvSpPr>
          <p:nvPr/>
        </p:nvSpPr>
        <p:spPr bwMode="gray">
          <a:xfrm>
            <a:off x="3786914" y="5199424"/>
            <a:ext cx="265846" cy="252000"/>
          </a:xfrm>
          <a:prstGeom prst="flowChartDecision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6"/>
            </a:solidFill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endParaRPr lang="en-US" sz="1200" b="1" dirty="0">
              <a:solidFill>
                <a:srgbClr val="FFFFFF"/>
              </a:solidFill>
            </a:endParaRPr>
          </a:p>
        </p:txBody>
      </p:sp>
      <p:sp>
        <p:nvSpPr>
          <p:cNvPr id="147" name="AutoShape 24"/>
          <p:cNvSpPr>
            <a:spLocks noChangeShapeType="1"/>
          </p:cNvSpPr>
          <p:nvPr/>
        </p:nvSpPr>
        <p:spPr bwMode="auto">
          <a:xfrm flipH="1">
            <a:off x="3700847" y="5390519"/>
            <a:ext cx="144045" cy="156727"/>
          </a:xfrm>
          <a:prstGeom prst="straightConnector1">
            <a:avLst/>
          </a:prstGeom>
          <a:noFill/>
          <a:ln w="15875">
            <a:solidFill>
              <a:schemeClr val="bg1">
                <a:lumMod val="50000"/>
              </a:schemeClr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50" name="AutoShape 24"/>
          <p:cNvSpPr>
            <a:spLocks noChangeShapeType="1"/>
          </p:cNvSpPr>
          <p:nvPr/>
        </p:nvSpPr>
        <p:spPr bwMode="auto">
          <a:xfrm>
            <a:off x="3973354" y="5390522"/>
            <a:ext cx="188957" cy="233593"/>
          </a:xfrm>
          <a:prstGeom prst="straightConnector1">
            <a:avLst/>
          </a:prstGeom>
          <a:noFill/>
          <a:ln w="15875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55" name="Straight Connector 54"/>
          <p:cNvCxnSpPr/>
          <p:nvPr/>
        </p:nvCxnSpPr>
        <p:spPr bwMode="auto">
          <a:xfrm>
            <a:off x="1841330" y="4249659"/>
            <a:ext cx="0" cy="448555"/>
          </a:xfrm>
          <a:prstGeom prst="line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6" name="Straight Arrow Connector 4095"/>
          <p:cNvCxnSpPr/>
          <p:nvPr/>
        </p:nvCxnSpPr>
        <p:spPr bwMode="auto">
          <a:xfrm>
            <a:off x="1831643" y="4718250"/>
            <a:ext cx="229382" cy="0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8" name="Straight Connector 157"/>
          <p:cNvCxnSpPr/>
          <p:nvPr/>
        </p:nvCxnSpPr>
        <p:spPr bwMode="auto">
          <a:xfrm>
            <a:off x="3700710" y="5546195"/>
            <a:ext cx="0" cy="464327"/>
          </a:xfrm>
          <a:prstGeom prst="line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9" name="Straight Arrow Connector 158"/>
          <p:cNvCxnSpPr/>
          <p:nvPr/>
        </p:nvCxnSpPr>
        <p:spPr bwMode="auto">
          <a:xfrm>
            <a:off x="3700711" y="6010247"/>
            <a:ext cx="360390" cy="0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" name="Rectangle 34"/>
          <p:cNvSpPr>
            <a:spLocks noChangeArrowheads="1"/>
          </p:cNvSpPr>
          <p:nvPr/>
        </p:nvSpPr>
        <p:spPr bwMode="auto">
          <a:xfrm>
            <a:off x="2401662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7" name="Rectangle 34"/>
          <p:cNvSpPr>
            <a:spLocks noChangeArrowheads="1"/>
          </p:cNvSpPr>
          <p:nvPr/>
        </p:nvSpPr>
        <p:spPr bwMode="auto">
          <a:xfrm>
            <a:off x="3799080" y="2083162"/>
            <a:ext cx="2821487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8" name="Rectangle 34"/>
          <p:cNvSpPr>
            <a:spLocks noChangeArrowheads="1"/>
          </p:cNvSpPr>
          <p:nvPr/>
        </p:nvSpPr>
        <p:spPr bwMode="auto">
          <a:xfrm>
            <a:off x="6688637" y="2083162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>
            <a:off x="545749" y="2426332"/>
            <a:ext cx="7434736" cy="0"/>
          </a:xfrm>
          <a:prstGeom prst="straightConnector1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" name="TextBox 3"/>
          <p:cNvSpPr txBox="1"/>
          <p:nvPr/>
        </p:nvSpPr>
        <p:spPr>
          <a:xfrm>
            <a:off x="5209790" y="3620988"/>
            <a:ext cx="3721363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dirty="0">
                <a:solidFill>
                  <a:srgbClr val="000000"/>
                </a:solidFill>
              </a:rPr>
              <a:t>Data driven interim decisions allow: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Early </a:t>
            </a:r>
            <a:r>
              <a:rPr lang="en-US" dirty="0">
                <a:solidFill>
                  <a:srgbClr val="000000"/>
                </a:solidFill>
              </a:rPr>
              <a:t>kill for ineffective combinations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Investigation &amp; identification of </a:t>
            </a:r>
            <a:r>
              <a:rPr lang="en-US" dirty="0">
                <a:solidFill>
                  <a:srgbClr val="000000"/>
                </a:solidFill>
              </a:rPr>
              <a:t>optimal treatment </a:t>
            </a:r>
            <a:r>
              <a:rPr lang="en-US" dirty="0" smtClean="0">
                <a:solidFill>
                  <a:srgbClr val="000000"/>
                </a:solidFill>
              </a:rPr>
              <a:t>duration</a:t>
            </a:r>
            <a:endParaRPr lang="en-US" dirty="0">
              <a:solidFill>
                <a:srgbClr val="000000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004314" y="1499530"/>
            <a:ext cx="7119832" cy="564911"/>
            <a:chOff x="1088001" y="1347120"/>
            <a:chExt cx="7713151" cy="564911"/>
          </a:xfrm>
        </p:grpSpPr>
        <p:sp>
          <p:nvSpPr>
            <p:cNvPr id="2" name="TextBox 1"/>
            <p:cNvSpPr txBox="1"/>
            <p:nvPr/>
          </p:nvSpPr>
          <p:spPr>
            <a:xfrm>
              <a:off x="3734916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24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21194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12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86169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48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88001" y="1347120"/>
              <a:ext cx="7713151" cy="379849"/>
              <a:chOff x="1088001" y="1347120"/>
              <a:chExt cx="7713151" cy="379849"/>
            </a:xfrm>
          </p:grpSpPr>
          <p:cxnSp>
            <p:nvCxnSpPr>
              <p:cNvPr id="6" name="Straight Connector 5"/>
              <p:cNvCxnSpPr/>
              <p:nvPr/>
            </p:nvCxnSpPr>
            <p:spPr bwMode="auto">
              <a:xfrm flipH="1">
                <a:off x="1088001" y="1626689"/>
                <a:ext cx="7598022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3" name="Straight Connector 12"/>
              <p:cNvCxnSpPr/>
              <p:nvPr/>
            </p:nvCxnSpPr>
            <p:spPr bwMode="auto">
              <a:xfrm>
                <a:off x="1103313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4" name="Straight Connector 63"/>
              <p:cNvCxnSpPr/>
              <p:nvPr/>
            </p:nvCxnSpPr>
            <p:spPr bwMode="auto">
              <a:xfrm>
                <a:off x="257743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7" name="Straight Connector 66"/>
              <p:cNvCxnSpPr/>
              <p:nvPr/>
            </p:nvCxnSpPr>
            <p:spPr bwMode="auto">
              <a:xfrm>
                <a:off x="4069906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2" name="Straight Connector 71"/>
              <p:cNvCxnSpPr/>
              <p:nvPr/>
            </p:nvCxnSpPr>
            <p:spPr bwMode="auto">
              <a:xfrm>
                <a:off x="721677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4" name="Straight Connector 73"/>
              <p:cNvCxnSpPr/>
              <p:nvPr/>
            </p:nvCxnSpPr>
            <p:spPr bwMode="auto">
              <a:xfrm>
                <a:off x="8693150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4" name="TextBox 13"/>
              <p:cNvSpPr txBox="1"/>
              <p:nvPr/>
            </p:nvSpPr>
            <p:spPr>
              <a:xfrm>
                <a:off x="8057546" y="1347120"/>
                <a:ext cx="74360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solidFill>
                      <a:srgbClr val="000000"/>
                    </a:solidFill>
                  </a:rPr>
                  <a:t>Weeks</a:t>
                </a:r>
                <a:endParaRPr lang="en-US" sz="14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2953752" y="2816243"/>
            <a:ext cx="15167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At 15 pts and 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9" name="Left Brace 78"/>
          <p:cNvSpPr/>
          <p:nvPr/>
        </p:nvSpPr>
        <p:spPr bwMode="auto">
          <a:xfrm rot="16200000">
            <a:off x="3483619" y="2461227"/>
            <a:ext cx="301137" cy="1298262"/>
          </a:xfrm>
          <a:prstGeom prst="leftBrace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0" name="Flowchart: Decision 79"/>
          <p:cNvSpPr>
            <a:spLocks/>
          </p:cNvSpPr>
          <p:nvPr/>
        </p:nvSpPr>
        <p:spPr bwMode="gray">
          <a:xfrm>
            <a:off x="7816510" y="2594741"/>
            <a:ext cx="415883" cy="360001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r>
              <a:rPr lang="en-US" sz="1200" b="1" dirty="0">
                <a:solidFill>
                  <a:srgbClr val="000000"/>
                </a:solidFill>
              </a:rPr>
              <a:t>F</a:t>
            </a:r>
            <a:r>
              <a:rPr lang="en-US" sz="1200" b="1" dirty="0" smtClean="0">
                <a:solidFill>
                  <a:srgbClr val="000000"/>
                </a:solidFill>
              </a:rPr>
              <a:t>A</a:t>
            </a:r>
            <a:endParaRPr lang="en-US" sz="1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4751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942" y="452471"/>
            <a:ext cx="7366000" cy="1309687"/>
          </a:xfrm>
        </p:spPr>
        <p:txBody>
          <a:bodyPr/>
          <a:lstStyle/>
          <a:p>
            <a:r>
              <a:rPr lang="en-US" dirty="0" smtClean="0"/>
              <a:t>Comparability of the Control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882" y="1196752"/>
            <a:ext cx="8355013" cy="4471988"/>
          </a:xfrm>
        </p:spPr>
        <p:txBody>
          <a:bodyPr/>
          <a:lstStyle/>
          <a:p>
            <a:r>
              <a:rPr lang="en-US" dirty="0" smtClean="0"/>
              <a:t>Large database of control data </a:t>
            </a:r>
          </a:p>
          <a:p>
            <a:r>
              <a:rPr lang="en-US" dirty="0" smtClean="0"/>
              <a:t>Use this to enrich the control arm</a:t>
            </a:r>
          </a:p>
          <a:p>
            <a:r>
              <a:rPr lang="en-US" dirty="0" smtClean="0"/>
              <a:t>Also, need to add a small number of controls whenever a new combo is added to the platform – this takes into account the time aspect</a:t>
            </a:r>
          </a:p>
          <a:p>
            <a:r>
              <a:rPr lang="en-US" dirty="0" smtClean="0"/>
              <a:t>Use methods such as a hierarchical model to assess the comparability of the control data</a:t>
            </a:r>
          </a:p>
          <a:p>
            <a:r>
              <a:rPr lang="en-US" dirty="0" smtClean="0"/>
              <a:t>Historical studies with effect </a:t>
            </a:r>
            <a:r>
              <a:rPr lang="en-US" dirty="0"/>
              <a:t>θ</a:t>
            </a:r>
            <a:r>
              <a:rPr lang="en-US" baseline="-25000" dirty="0"/>
              <a:t>0</a:t>
            </a:r>
            <a:r>
              <a:rPr lang="en-US" dirty="0"/>
              <a:t>,θ</a:t>
            </a:r>
            <a:r>
              <a:rPr lang="en-US" baseline="-25000" dirty="0"/>
              <a:t>1</a:t>
            </a:r>
            <a:r>
              <a:rPr lang="en-US" dirty="0"/>
              <a:t>,θ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smtClean="0"/>
              <a:t>with θ</a:t>
            </a:r>
            <a:r>
              <a:rPr lang="en-US" baseline="-25000" dirty="0" smtClean="0"/>
              <a:t>3 </a:t>
            </a:r>
            <a:r>
              <a:rPr lang="en-US" dirty="0" smtClean="0"/>
              <a:t>being the effect of the current study</a:t>
            </a:r>
          </a:p>
          <a:p>
            <a:r>
              <a:rPr lang="en-US" dirty="0" smtClean="0"/>
              <a:t>θ</a:t>
            </a:r>
            <a:r>
              <a:rPr lang="en-US" baseline="-25000" dirty="0" smtClean="0"/>
              <a:t>0</a:t>
            </a:r>
            <a:r>
              <a:rPr lang="en-US" dirty="0" smtClean="0"/>
              <a:t>,θ</a:t>
            </a:r>
            <a:r>
              <a:rPr lang="en-US" baseline="-25000" dirty="0" smtClean="0"/>
              <a:t>1</a:t>
            </a:r>
            <a:r>
              <a:rPr lang="en-US" dirty="0" smtClean="0"/>
              <a:t>,θ</a:t>
            </a:r>
            <a:r>
              <a:rPr lang="en-US" baseline="-25000" dirty="0" smtClean="0"/>
              <a:t>2</a:t>
            </a:r>
            <a:r>
              <a:rPr lang="en-US" dirty="0" smtClean="0"/>
              <a:t> ,</a:t>
            </a:r>
            <a:r>
              <a:rPr lang="en-US" dirty="0"/>
              <a:t> </a:t>
            </a:r>
            <a:r>
              <a:rPr lang="en-US" dirty="0" smtClean="0"/>
              <a:t>θ</a:t>
            </a:r>
            <a:r>
              <a:rPr lang="en-US" baseline="-25000" dirty="0" smtClean="0"/>
              <a:t>3</a:t>
            </a:r>
            <a:r>
              <a:rPr lang="en-US" dirty="0" smtClean="0"/>
              <a:t> ~ </a:t>
            </a:r>
            <a:r>
              <a:rPr lang="en-US" dirty="0"/>
              <a:t>N(µ,τ) with µ and τ having prior </a:t>
            </a:r>
            <a:r>
              <a:rPr lang="en-US" dirty="0" smtClean="0"/>
              <a:t>distributions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Creates </a:t>
            </a:r>
            <a:r>
              <a:rPr lang="en-US" dirty="0"/>
              <a:t>dynamic borrowing through τ – borrow more when data are consistent with common treatment effects, less when one </a:t>
            </a:r>
            <a:r>
              <a:rPr lang="en-US" dirty="0" smtClean="0"/>
              <a:t>treatment effect </a:t>
            </a:r>
            <a:r>
              <a:rPr lang="en-US" dirty="0"/>
              <a:t>looks different than the others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19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00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51522" y="476673"/>
            <a:ext cx="7632848" cy="1309687"/>
          </a:xfrm>
        </p:spPr>
        <p:txBody>
          <a:bodyPr/>
          <a:lstStyle/>
          <a:p>
            <a:r>
              <a:rPr lang="en-US" dirty="0" smtClean="0"/>
              <a:t>Deriving the decisions for the Interim Analyses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34" y="1836355"/>
            <a:ext cx="2016224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600" b="1" dirty="0" smtClean="0">
              <a:solidFill>
                <a:srgbClr val="000000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0000"/>
                </a:solidFill>
              </a:rPr>
              <a:t>Phase 3 Target for Response Rate</a:t>
            </a:r>
          </a:p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3772" y="2327393"/>
            <a:ext cx="2256300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0000"/>
                </a:solidFill>
              </a:rPr>
              <a:t>Phase 2 target for off-treatment Response Rate to have a high probability of Phase 3 success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6306" y="3645024"/>
            <a:ext cx="259228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0000"/>
                </a:solidFill>
              </a:rPr>
              <a:t>Phase 2 target for on-treatment s-loss decline in biomarker</a:t>
            </a:r>
            <a:endParaRPr lang="en-US" sz="1600" b="1" dirty="0">
              <a:solidFill>
                <a:srgbClr val="000000"/>
              </a:solidFill>
            </a:endParaRPr>
          </a:p>
        </p:txBody>
      </p:sp>
      <p:cxnSp>
        <p:nvCxnSpPr>
          <p:cNvPr id="20" name="Elbow Connector 19"/>
          <p:cNvCxnSpPr/>
          <p:nvPr/>
        </p:nvCxnSpPr>
        <p:spPr bwMode="auto">
          <a:xfrm>
            <a:off x="2339752" y="2795499"/>
            <a:ext cx="624020" cy="513239"/>
          </a:xfrm>
          <a:prstGeom prst="bentConnector3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/>
          <p:nvPr/>
        </p:nvCxnSpPr>
        <p:spPr bwMode="auto">
          <a:xfrm>
            <a:off x="5004048" y="3897053"/>
            <a:ext cx="792258" cy="375916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11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8942" y="452471"/>
            <a:ext cx="7366000" cy="1309687"/>
          </a:xfrm>
        </p:spPr>
        <p:txBody>
          <a:bodyPr/>
          <a:lstStyle/>
          <a:p>
            <a:r>
              <a:rPr lang="en-US" dirty="0" smtClean="0"/>
              <a:t>Interim Analysis Decisions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580382"/>
              </p:ext>
            </p:extLst>
          </p:nvPr>
        </p:nvGraphicFramePr>
        <p:xfrm>
          <a:off x="388335" y="1357313"/>
          <a:ext cx="8066238" cy="28572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54686"/>
                <a:gridCol w="1135509"/>
                <a:gridCol w="2774602"/>
                <a:gridCol w="2301441"/>
              </a:tblGrid>
              <a:tr h="313056">
                <a:tc rowSpan="9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83077" marR="83077" marT="46800" marB="46800" anchor="ctr">
                    <a:lnL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83077" marR="83077" marT="46800" marB="46800" anchor="ctr">
                    <a:lnT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b="1" dirty="0" smtClean="0"/>
                        <a:t>Week 12</a:t>
                      </a:r>
                      <a:endParaRPr lang="en-US" sz="1600" b="1" dirty="0"/>
                    </a:p>
                  </a:txBody>
                  <a:tcPr marL="83077" marR="83077" marT="46800" marB="46800" anchor="ctr">
                    <a:lnT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b="1" dirty="0" smtClean="0"/>
                        <a:t>Week 24</a:t>
                      </a:r>
                      <a:endParaRPr lang="en-US" sz="1600" b="1" dirty="0"/>
                    </a:p>
                  </a:txBody>
                  <a:tcPr marL="83077" marR="83077" marT="46800" marB="46800" anchor="ctr">
                    <a:lnT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2024">
                <a:tc vMerge="1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90000" marR="90000" marT="46800" marB="468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/>
                        <a:t> 0/3 criteria</a:t>
                      </a:r>
                      <a:endParaRPr lang="en-US" sz="1400" b="0" dirty="0"/>
                    </a:p>
                  </a:txBody>
                  <a:tcPr marL="83077" marR="83077" marT="90000" marB="900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/>
                        <a:t> 0/3 criteria</a:t>
                      </a:r>
                      <a:endParaRPr lang="en-US" sz="1400" b="0" dirty="0"/>
                    </a:p>
                  </a:txBody>
                  <a:tcPr marL="83077" marR="83077" marT="46800" marB="46800" anchor="ctr"/>
                </a:tc>
              </a:tr>
              <a:tr h="372024">
                <a:tc vMerge="1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90000" marR="90000" marT="46800" marB="468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/>
                        <a:t> 1/3</a:t>
                      </a:r>
                      <a:r>
                        <a:rPr lang="en-US" sz="1400" b="0" baseline="0" dirty="0" smtClean="0"/>
                        <a:t> criteria</a:t>
                      </a:r>
                      <a:endParaRPr lang="en-US" sz="1400" b="0" dirty="0"/>
                    </a:p>
                  </a:txBody>
                  <a:tcPr marL="83077" marR="83077" marT="90000" marB="900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/>
                        <a:t> 1/3 criteria</a:t>
                      </a:r>
                      <a:endParaRPr lang="en-US" sz="1400" b="0" dirty="0"/>
                    </a:p>
                  </a:txBody>
                  <a:tcPr marL="83077" marR="83077" marT="46800" marB="46800" anchor="ctr"/>
                </a:tc>
              </a:tr>
              <a:tr h="372024">
                <a:tc vMerge="1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/>
                    </a:p>
                  </a:txBody>
                  <a:tcPr marL="90000" marR="90000" marT="46800" marB="468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Criterion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A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 +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1 or 2 other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077" marR="83077" marT="90000" marB="900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Criterion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A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 +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1 or 2 other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077" marR="83077" marT="46800" marB="46800" anchor="ctr"/>
                </a:tc>
              </a:tr>
              <a:tr h="175896">
                <a:tc vMerge="1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600" b="0" dirty="0"/>
                    </a:p>
                  </a:txBody>
                  <a:tcPr marL="90000" marR="90000" marT="46800" marB="468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600" b="0" dirty="0"/>
                    </a:p>
                  </a:txBody>
                  <a:tcPr marL="83077" marR="83077" marT="46800" marB="468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b="0" dirty="0"/>
                    </a:p>
                  </a:txBody>
                  <a:tcPr marL="83077" marR="83077" marT="46800" marB="468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600" b="0" dirty="0"/>
                    </a:p>
                  </a:txBody>
                  <a:tcPr marL="83077" marR="83077" marT="46800" marB="46800" anchor="ctr">
                    <a:solidFill>
                      <a:schemeClr val="bg1"/>
                    </a:solidFill>
                  </a:tcPr>
                </a:tc>
              </a:tr>
              <a:tr h="313056">
                <a:tc v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600" b="1" dirty="0"/>
                    </a:p>
                  </a:txBody>
                  <a:tcPr marL="90000" marR="90000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b="1" dirty="0" smtClean="0"/>
                        <a:t>Criteria</a:t>
                      </a:r>
                      <a:endParaRPr lang="en-US" sz="1600" b="1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Decline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</a:rPr>
                        <a:t> on treatment 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Decline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</a:rPr>
                        <a:t> on treatment</a:t>
                      </a:r>
                      <a:endParaRPr lang="en-US" sz="1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3077" marR="83077" marT="46800" marB="46800" anchor="ctr"/>
                </a:tc>
              </a:tr>
              <a:tr h="313056">
                <a:tc v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90000" marR="90000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b="0" baseline="0" dirty="0" smtClean="0"/>
                        <a:t>A</a:t>
                      </a:r>
                      <a:endParaRPr lang="en-US" sz="1600" b="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50% of patients ≥ 0.5</a:t>
                      </a:r>
                      <a:endParaRPr lang="en-US" sz="1400" b="0" baseline="-2500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50% of patients ≥ 1.2 </a:t>
                      </a:r>
                      <a:endParaRPr lang="en-US" sz="1400" b="0" baseline="-25000" dirty="0" smtClean="0"/>
                    </a:p>
                  </a:txBody>
                  <a:tcPr marL="83077" marR="83077" marT="46800" marB="46800" anchor="ctr"/>
                </a:tc>
              </a:tr>
              <a:tr h="313056">
                <a:tc v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90000" marR="90000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b="0" baseline="0" dirty="0" smtClean="0"/>
                        <a:t>B</a:t>
                      </a:r>
                      <a:endParaRPr lang="en-US" sz="1600" b="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30% of patients ≥ 1.0</a:t>
                      </a:r>
                      <a:endParaRPr lang="en-US" sz="1400" b="0" baseline="-2500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30% of patients ≥ 1.8 </a:t>
                      </a:r>
                      <a:endParaRPr lang="en-US" sz="1400" b="0" baseline="-25000" dirty="0" smtClean="0"/>
                    </a:p>
                  </a:txBody>
                  <a:tcPr marL="83077" marR="83077" marT="46800" marB="46800" anchor="ctr"/>
                </a:tc>
              </a:tr>
              <a:tr h="313056">
                <a:tc v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600" b="0" dirty="0"/>
                    </a:p>
                  </a:txBody>
                  <a:tcPr marL="90000" marR="90000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b="0" dirty="0" smtClean="0"/>
                        <a:t>C</a:t>
                      </a:r>
                      <a:endParaRPr lang="en-US" sz="1600" b="0" dirty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10% of patients ≥ 1.9 </a:t>
                      </a:r>
                      <a:endParaRPr lang="en-US" sz="1400" b="0" baseline="-25000" dirty="0" smtClean="0"/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10% of patients ≥ 2.8 </a:t>
                      </a:r>
                      <a:endParaRPr lang="en-US" sz="1400" b="0" baseline="-25000" dirty="0" smtClean="0"/>
                    </a:p>
                  </a:txBody>
                  <a:tcPr marL="83077" marR="83077" marT="46800" marB="46800" anchor="ctr"/>
                </a:tc>
              </a:tr>
            </a:tbl>
          </a:graphicData>
        </a:graphic>
      </p:graphicFrame>
      <p:sp>
        <p:nvSpPr>
          <p:cNvPr id="8" name="Oval 7"/>
          <p:cNvSpPr/>
          <p:nvPr/>
        </p:nvSpPr>
        <p:spPr bwMode="gray">
          <a:xfrm>
            <a:off x="2387081" y="1696217"/>
            <a:ext cx="914727" cy="32060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75000"/>
              </a:lnSpc>
            </a:pPr>
            <a:r>
              <a:rPr lang="en-US" sz="1400" b="1" dirty="0" smtClean="0">
                <a:solidFill>
                  <a:srgbClr val="000000"/>
                </a:solidFill>
              </a:rPr>
              <a:t>Kill</a:t>
            </a:r>
          </a:p>
        </p:txBody>
      </p:sp>
      <p:sp>
        <p:nvSpPr>
          <p:cNvPr id="10" name="Oval 9"/>
          <p:cNvSpPr/>
          <p:nvPr/>
        </p:nvSpPr>
        <p:spPr bwMode="gray">
          <a:xfrm>
            <a:off x="2387081" y="2066620"/>
            <a:ext cx="914727" cy="3204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75000"/>
              </a:lnSpc>
            </a:pPr>
            <a:r>
              <a:rPr lang="en-US" sz="1400" b="1" dirty="0" smtClean="0">
                <a:solidFill>
                  <a:srgbClr val="000000"/>
                </a:solidFill>
              </a:rPr>
              <a:t>Evaluate</a:t>
            </a:r>
          </a:p>
        </p:txBody>
      </p:sp>
      <p:sp>
        <p:nvSpPr>
          <p:cNvPr id="12" name="Oval 11"/>
          <p:cNvSpPr/>
          <p:nvPr/>
        </p:nvSpPr>
        <p:spPr bwMode="gray">
          <a:xfrm>
            <a:off x="2387081" y="2436819"/>
            <a:ext cx="914727" cy="32040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75000"/>
              </a:lnSpc>
            </a:pPr>
            <a:r>
              <a:rPr lang="en-US" sz="1400" b="1" dirty="0" smtClean="0">
                <a:solidFill>
                  <a:srgbClr val="000000"/>
                </a:solidFill>
              </a:rPr>
              <a:t>Go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845636"/>
              </p:ext>
            </p:extLst>
          </p:nvPr>
        </p:nvGraphicFramePr>
        <p:xfrm>
          <a:off x="388341" y="4431713"/>
          <a:ext cx="8066239" cy="18169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2502"/>
                <a:gridCol w="3473285"/>
                <a:gridCol w="2730452"/>
              </a:tblGrid>
              <a:tr h="477648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400" b="1" dirty="0"/>
                    </a:p>
                  </a:txBody>
                  <a:tcPr marL="83077" marR="83077" marT="46800" marB="46800" anchor="ctr">
                    <a:lnL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1" dirty="0" smtClean="0"/>
                        <a:t>Week 12</a:t>
                      </a:r>
                      <a:endParaRPr lang="en-US" sz="1400" b="1" dirty="0"/>
                    </a:p>
                  </a:txBody>
                  <a:tcPr marL="83077" marR="83077" marT="46800" marB="46800" anchor="ctr">
                    <a:lnT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1" dirty="0" smtClean="0"/>
                        <a:t>Week 24</a:t>
                      </a:r>
                      <a:endParaRPr lang="en-US" sz="1400" b="1" dirty="0"/>
                    </a:p>
                  </a:txBody>
                  <a:tcPr marL="83077" marR="83077" marT="46800" marB="46800" anchor="ctr">
                    <a:lnT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7648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400" b="0" dirty="0"/>
                    </a:p>
                  </a:txBody>
                  <a:tcPr marL="83077" marR="83077" marT="46800" marB="46800" anchor="ctr">
                    <a:lnL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Loss rate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≥ 50% of patients –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Activate 12 week treatment cohort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Loss rate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≥ 50% of patients –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Activate 24 week treatment cohort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077" marR="83077" marT="46800" marB="46800" anchor="ctr"/>
                </a:tc>
              </a:tr>
              <a:tr h="861696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200" b="0" dirty="0"/>
                    </a:p>
                  </a:txBody>
                  <a:tcPr marL="83077" marR="83077" marT="46800" marB="46800" anchor="ctr">
                    <a:lnL w="190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Loss rate &lt; 50% of patients,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but patients have a similar profile to a 24 week comparator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Activate 24 week treatment cohort</a:t>
                      </a:r>
                      <a:endParaRPr lang="en-US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077" marR="83077" marT="46800" marB="468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Loss rate &lt; 50% of patients – no extra cohorts</a:t>
                      </a:r>
                      <a:endParaRPr lang="en-US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077" marR="83077" marT="46800" marB="46800" anchor="ctr"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520215" y="1398538"/>
            <a:ext cx="1556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</a:rPr>
              <a:t>Kill versus Go</a:t>
            </a:r>
            <a:br>
              <a:rPr lang="en-US" b="1" dirty="0" smtClean="0">
                <a:solidFill>
                  <a:srgbClr val="000000"/>
                </a:solidFill>
              </a:rPr>
            </a:br>
            <a:r>
              <a:rPr lang="en-US" b="1" dirty="0" smtClean="0">
                <a:solidFill>
                  <a:srgbClr val="000000"/>
                </a:solidFill>
              </a:rPr>
              <a:t>Decision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1419" y="4426197"/>
            <a:ext cx="1556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</a:rPr>
              <a:t>Criteria for activating an  additional cohort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884F5439-2EA5-D34F-8A2D-B5B379F2BFC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0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8328" y="452438"/>
            <a:ext cx="7366000" cy="455612"/>
          </a:xfrm>
        </p:spPr>
        <p:txBody>
          <a:bodyPr/>
          <a:lstStyle/>
          <a:p>
            <a:r>
              <a:rPr lang="en-US" dirty="0" smtClean="0"/>
              <a:t>What this looks like </a:t>
            </a:r>
            <a:r>
              <a:rPr lang="en-US" dirty="0" smtClean="0"/>
              <a:t>in terms of distribution (not drawn to scale)</a:t>
            </a:r>
            <a:endParaRPr lang="en-US" dirty="0" smtClean="0"/>
          </a:p>
        </p:txBody>
      </p:sp>
      <p:sp>
        <p:nvSpPr>
          <p:cNvPr id="22532" name="shpBlankSlide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1982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7" y="1333207"/>
            <a:ext cx="7983065" cy="41915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20634" y="5666764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0.5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580112" y="5666764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1.0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804248" y="5666763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1.9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79345" y="384228"/>
            <a:ext cx="7366000" cy="1237725"/>
          </a:xfrm>
        </p:spPr>
        <p:txBody>
          <a:bodyPr/>
          <a:lstStyle/>
          <a:p>
            <a:r>
              <a:rPr lang="en-US" dirty="0" smtClean="0"/>
              <a:t>Adaptive Data </a:t>
            </a:r>
            <a:r>
              <a:rPr lang="en-US" dirty="0"/>
              <a:t>Driven </a:t>
            </a:r>
            <a:r>
              <a:rPr lang="en-US" dirty="0" smtClean="0"/>
              <a:t>Design for Phase 2</a:t>
            </a:r>
            <a:br>
              <a:rPr lang="en-US" dirty="0" smtClean="0"/>
            </a:br>
            <a:r>
              <a:rPr lang="en-US" b="0" i="1" dirty="0" smtClean="0">
                <a:latin typeface="Minion" panose="02040503050201020203" pitchFamily="18" charset="0"/>
              </a:rPr>
              <a:t>1</a:t>
            </a:r>
            <a:r>
              <a:rPr lang="en-US" b="0" i="1" baseline="30000" dirty="0" smtClean="0">
                <a:latin typeface="Minion" panose="02040503050201020203" pitchFamily="18" charset="0"/>
              </a:rPr>
              <a:t>st</a:t>
            </a:r>
            <a:r>
              <a:rPr lang="en-US" b="0" i="1" dirty="0" smtClean="0">
                <a:latin typeface="Minion" panose="02040503050201020203" pitchFamily="18" charset="0"/>
              </a:rPr>
              <a:t> Interim – Kill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418684" y="772527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6" name="Rectangle 34"/>
          <p:cNvSpPr>
            <a:spLocks noChangeArrowheads="1"/>
          </p:cNvSpPr>
          <p:nvPr/>
        </p:nvSpPr>
        <p:spPr bwMode="auto">
          <a:xfrm>
            <a:off x="1004309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606" y="6336040"/>
            <a:ext cx="14061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000000"/>
                </a:solidFill>
              </a:rPr>
              <a:t>IA = interim analysis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129" name="Flowchart: Decision 128"/>
          <p:cNvSpPr>
            <a:spLocks/>
          </p:cNvSpPr>
          <p:nvPr/>
        </p:nvSpPr>
        <p:spPr bwMode="gray">
          <a:xfrm>
            <a:off x="2125594" y="2525822"/>
            <a:ext cx="415883" cy="360001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r>
              <a:rPr lang="en-US" sz="1200" b="1" dirty="0" smtClean="0">
                <a:solidFill>
                  <a:srgbClr val="000000"/>
                </a:solidFill>
              </a:rPr>
              <a:t>IA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87199" y="2819336"/>
            <a:ext cx="19833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N =15 pts @ 12 weeks 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6" name="Left Brace 15"/>
          <p:cNvSpPr/>
          <p:nvPr/>
        </p:nvSpPr>
        <p:spPr bwMode="auto">
          <a:xfrm rot="16200000">
            <a:off x="2237346" y="2344066"/>
            <a:ext cx="301136" cy="1538770"/>
          </a:xfrm>
          <a:prstGeom prst="leftBrace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43301" y="2144962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grpSp>
        <p:nvGrpSpPr>
          <p:cNvPr id="68" name="Group 67"/>
          <p:cNvGrpSpPr>
            <a:grpSpLocks noChangeAspect="1"/>
          </p:cNvGrpSpPr>
          <p:nvPr/>
        </p:nvGrpSpPr>
        <p:grpSpPr>
          <a:xfrm>
            <a:off x="2123728" y="3429000"/>
            <a:ext cx="538905" cy="322914"/>
            <a:chOff x="7988273" y="5834795"/>
            <a:chExt cx="787543" cy="471899"/>
          </a:xfrm>
        </p:grpSpPr>
        <p:sp>
          <p:nvSpPr>
            <p:cNvPr id="69" name="Hexagon 68"/>
            <p:cNvSpPr>
              <a:spLocks noChangeAspect="1"/>
            </p:cNvSpPr>
            <p:nvPr/>
          </p:nvSpPr>
          <p:spPr bwMode="gray">
            <a:xfrm>
              <a:off x="8106742" y="5834795"/>
              <a:ext cx="550607" cy="471899"/>
            </a:xfrm>
            <a:prstGeom prst="hexagon">
              <a:avLst/>
            </a:prstGeom>
            <a:solidFill>
              <a:srgbClr val="C00000"/>
            </a:solidFill>
            <a:ln w="12700">
              <a:noFill/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>
                <a:lnSpc>
                  <a:spcPct val="75000"/>
                </a:lnSpc>
              </a:pPr>
              <a:endParaRPr lang="en-US" sz="1400" b="1" dirty="0" smtClean="0">
                <a:solidFill>
                  <a:srgbClr val="000000"/>
                </a:solidFill>
              </a:endParaRPr>
            </a:p>
          </p:txBody>
        </p:sp>
        <p:sp>
          <p:nvSpPr>
            <p:cNvPr id="70" name="TextBox 52"/>
            <p:cNvSpPr txBox="1"/>
            <p:nvPr/>
          </p:nvSpPr>
          <p:spPr>
            <a:xfrm>
              <a:off x="7988273" y="5892189"/>
              <a:ext cx="787543" cy="404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dirty="0" smtClean="0">
                  <a:solidFill>
                    <a:srgbClr val="FFFFFF"/>
                  </a:solidFill>
                </a:rPr>
                <a:t>KILL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004314" y="1499530"/>
            <a:ext cx="7119832" cy="564911"/>
            <a:chOff x="1088001" y="1347120"/>
            <a:chExt cx="7713151" cy="564911"/>
          </a:xfrm>
        </p:grpSpPr>
        <p:sp>
          <p:nvSpPr>
            <p:cNvPr id="2" name="TextBox 1"/>
            <p:cNvSpPr txBox="1"/>
            <p:nvPr/>
          </p:nvSpPr>
          <p:spPr>
            <a:xfrm>
              <a:off x="3734916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24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21194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12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86169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48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88001" y="1347120"/>
              <a:ext cx="7713151" cy="379849"/>
              <a:chOff x="1088001" y="1347120"/>
              <a:chExt cx="7713151" cy="379849"/>
            </a:xfrm>
          </p:grpSpPr>
          <p:cxnSp>
            <p:nvCxnSpPr>
              <p:cNvPr id="6" name="Straight Connector 5"/>
              <p:cNvCxnSpPr/>
              <p:nvPr/>
            </p:nvCxnSpPr>
            <p:spPr bwMode="auto">
              <a:xfrm flipH="1">
                <a:off x="1088001" y="1626689"/>
                <a:ext cx="7598022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3" name="Straight Connector 12"/>
              <p:cNvCxnSpPr/>
              <p:nvPr/>
            </p:nvCxnSpPr>
            <p:spPr bwMode="auto">
              <a:xfrm>
                <a:off x="1103313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4" name="Straight Connector 63"/>
              <p:cNvCxnSpPr/>
              <p:nvPr/>
            </p:nvCxnSpPr>
            <p:spPr bwMode="auto">
              <a:xfrm>
                <a:off x="257743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7" name="Straight Connector 66"/>
              <p:cNvCxnSpPr/>
              <p:nvPr/>
            </p:nvCxnSpPr>
            <p:spPr bwMode="auto">
              <a:xfrm>
                <a:off x="4069906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2" name="Straight Connector 71"/>
              <p:cNvCxnSpPr/>
              <p:nvPr/>
            </p:nvCxnSpPr>
            <p:spPr bwMode="auto">
              <a:xfrm>
                <a:off x="721677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4" name="Straight Connector 73"/>
              <p:cNvCxnSpPr/>
              <p:nvPr/>
            </p:nvCxnSpPr>
            <p:spPr bwMode="auto">
              <a:xfrm>
                <a:off x="8693150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4" name="TextBox 13"/>
              <p:cNvSpPr txBox="1"/>
              <p:nvPr/>
            </p:nvSpPr>
            <p:spPr>
              <a:xfrm>
                <a:off x="8057546" y="1347120"/>
                <a:ext cx="74360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solidFill>
                      <a:srgbClr val="000000"/>
                    </a:solidFill>
                  </a:rPr>
                  <a:t>Weeks</a:t>
                </a:r>
                <a:endParaRPr lang="en-US" sz="14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dirty="0">
              <a:solidFill>
                <a:srgbClr val="000000"/>
              </a:solidFill>
            </a:endParaRPr>
          </a:p>
        </p:txBody>
      </p:sp>
      <p:graphicFrame>
        <p:nvGraphicFramePr>
          <p:cNvPr id="86" name="Table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248525"/>
              </p:ext>
            </p:extLst>
          </p:nvPr>
        </p:nvGraphicFramePr>
        <p:xfrm>
          <a:off x="5724128" y="3356992"/>
          <a:ext cx="3096344" cy="687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96344"/>
              </a:tblGrid>
              <a:tr h="6879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50% of patients decline &lt; 0.5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400" dirty="0" smtClean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30% of patients decline &lt; 1.0 </a:t>
                      </a:r>
                      <a:r>
                        <a:rPr lang="en-US" sz="1100" baseline="-25000" dirty="0" smtClean="0"/>
                        <a:t>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100" dirty="0" smtClean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/>
                        <a:t>1</a:t>
                      </a:r>
                      <a:r>
                        <a:rPr lang="en-US" sz="1100" baseline="0" dirty="0" smtClean="0"/>
                        <a:t>0% of patients decline  &lt; 1.9 </a:t>
                      </a:r>
                      <a:endParaRPr lang="en-US" sz="110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-25000" dirty="0" smtClean="0"/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87" name="Straight Arrow Connector 86"/>
          <p:cNvCxnSpPr/>
          <p:nvPr/>
        </p:nvCxnSpPr>
        <p:spPr bwMode="auto">
          <a:xfrm flipH="1" flipV="1">
            <a:off x="2662633" y="3606774"/>
            <a:ext cx="3061495" cy="94198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0927222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79345" y="384228"/>
            <a:ext cx="7366000" cy="1237725"/>
          </a:xfrm>
        </p:spPr>
        <p:txBody>
          <a:bodyPr/>
          <a:lstStyle/>
          <a:p>
            <a:r>
              <a:rPr lang="en-US" dirty="0" smtClean="0"/>
              <a:t>Adaptive Data </a:t>
            </a:r>
            <a:r>
              <a:rPr lang="en-US" dirty="0"/>
              <a:t>Driven </a:t>
            </a:r>
            <a:r>
              <a:rPr lang="en-US" dirty="0" smtClean="0"/>
              <a:t>Design for Phase 2</a:t>
            </a:r>
            <a:br>
              <a:rPr lang="en-US" dirty="0" smtClean="0"/>
            </a:br>
            <a:r>
              <a:rPr lang="en-US" b="0" i="1" dirty="0" smtClean="0">
                <a:latin typeface="Minion" panose="02040503050201020203" pitchFamily="18" charset="0"/>
              </a:rPr>
              <a:t>1</a:t>
            </a:r>
            <a:r>
              <a:rPr lang="en-US" b="0" i="1" baseline="30000" dirty="0" smtClean="0">
                <a:latin typeface="Minion" panose="02040503050201020203" pitchFamily="18" charset="0"/>
              </a:rPr>
              <a:t>st</a:t>
            </a:r>
            <a:r>
              <a:rPr lang="en-US" b="0" i="1" dirty="0" smtClean="0">
                <a:latin typeface="Minion" panose="02040503050201020203" pitchFamily="18" charset="0"/>
              </a:rPr>
              <a:t> Interim – new 12 week duration cohort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418684" y="772527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6" name="Rectangle 34"/>
          <p:cNvSpPr>
            <a:spLocks noChangeArrowheads="1"/>
          </p:cNvSpPr>
          <p:nvPr/>
        </p:nvSpPr>
        <p:spPr bwMode="auto">
          <a:xfrm>
            <a:off x="740520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606" y="6336040"/>
            <a:ext cx="14061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000000"/>
                </a:solidFill>
              </a:rPr>
              <a:t>IA = interim analysis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129" name="Flowchart: Decision 128"/>
          <p:cNvSpPr>
            <a:spLocks/>
          </p:cNvSpPr>
          <p:nvPr/>
        </p:nvSpPr>
        <p:spPr bwMode="gray">
          <a:xfrm>
            <a:off x="1861805" y="2525822"/>
            <a:ext cx="415883" cy="360001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r>
              <a:rPr lang="en-US" sz="1200" b="1" dirty="0" smtClean="0">
                <a:solidFill>
                  <a:srgbClr val="000000"/>
                </a:solidFill>
              </a:rPr>
              <a:t>IA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23410" y="2819336"/>
            <a:ext cx="19833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N =15 pts @ 12 weeks 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6" name="Left Brace 15"/>
          <p:cNvSpPr/>
          <p:nvPr/>
        </p:nvSpPr>
        <p:spPr bwMode="auto">
          <a:xfrm rot="16200000">
            <a:off x="1973557" y="2344066"/>
            <a:ext cx="301136" cy="1538770"/>
          </a:xfrm>
          <a:prstGeom prst="leftBrace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179512" y="2144962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cxnSp>
        <p:nvCxnSpPr>
          <p:cNvPr id="89" name="Straight Arrow Connector 88"/>
          <p:cNvCxnSpPr/>
          <p:nvPr/>
        </p:nvCxnSpPr>
        <p:spPr bwMode="auto">
          <a:xfrm>
            <a:off x="2150338" y="3755544"/>
            <a:ext cx="1579" cy="146169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491787" y="3855034"/>
            <a:ext cx="1554234" cy="3499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</a:pPr>
            <a:r>
              <a:rPr lang="en-US" altLang="en-US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Satisfies criteria for 12/24 week duration? </a:t>
            </a:r>
            <a:endParaRPr lang="en-US" altLang="en-US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6" name="Picture 65" descr="C:\Users\laages\AppData\Local\Microsoft\Windows\Temporary Internet Files\Content.IE5\JL95KJFE\Mauritius_Road_Signs_-_Prohibitory_Sign_-_Temporary_closure_of_road-movable_double_sign_%28Go%29.sv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019" y="3395174"/>
            <a:ext cx="360375" cy="3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 Box 20"/>
          <p:cNvSpPr txBox="1">
            <a:spLocks noChangeArrowheads="1"/>
          </p:cNvSpPr>
          <p:nvPr/>
        </p:nvSpPr>
        <p:spPr bwMode="auto">
          <a:xfrm>
            <a:off x="1332608" y="4413757"/>
            <a:ext cx="510723" cy="24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0"/>
              </a:spcBef>
            </a:pPr>
            <a:r>
              <a:rPr lang="en-US" altLang="en-US" sz="11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itchFamily="18" charset="0"/>
                <a:cs typeface="Arial" pitchFamily="34" charset="0"/>
              </a:rPr>
              <a:t>Yes</a:t>
            </a:r>
            <a:endParaRPr lang="en-US" altLang="en-US" sz="1100" i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Flowchart: Decision 60"/>
          <p:cNvSpPr>
            <a:spLocks/>
          </p:cNvSpPr>
          <p:nvPr/>
        </p:nvSpPr>
        <p:spPr bwMode="gray">
          <a:xfrm>
            <a:off x="2018856" y="3901711"/>
            <a:ext cx="265846" cy="252000"/>
          </a:xfrm>
          <a:prstGeom prst="flowChartDecision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6"/>
            </a:solidFill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endParaRPr lang="en-US" sz="1200" b="1" dirty="0">
              <a:solidFill>
                <a:srgbClr val="FFFFFF"/>
              </a:solidFill>
            </a:endParaRPr>
          </a:p>
        </p:txBody>
      </p:sp>
      <p:sp>
        <p:nvSpPr>
          <p:cNvPr id="62" name="AutoShape 24"/>
          <p:cNvSpPr>
            <a:spLocks noChangeShapeType="1"/>
          </p:cNvSpPr>
          <p:nvPr/>
        </p:nvSpPr>
        <p:spPr bwMode="auto">
          <a:xfrm flipH="1">
            <a:off x="1803967" y="4082977"/>
            <a:ext cx="273751" cy="263519"/>
          </a:xfrm>
          <a:prstGeom prst="straightConnector1">
            <a:avLst/>
          </a:prstGeom>
          <a:noFill/>
          <a:ln w="15875">
            <a:solidFill>
              <a:schemeClr val="bg1">
                <a:lumMod val="50000"/>
              </a:schemeClr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0" name="Rectangle 34"/>
          <p:cNvSpPr>
            <a:spLocks noChangeArrowheads="1"/>
          </p:cNvSpPr>
          <p:nvPr/>
        </p:nvSpPr>
        <p:spPr bwMode="auto">
          <a:xfrm>
            <a:off x="2033350" y="4615051"/>
            <a:ext cx="1741980" cy="36000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</a:pPr>
            <a:r>
              <a:rPr lang="en-US" sz="1200" dirty="0" smtClean="0">
                <a:solidFill>
                  <a:srgbClr val="FFFFFF"/>
                </a:solidFill>
              </a:rPr>
              <a:t>New cohort (30 pts)</a:t>
            </a:r>
            <a:br>
              <a:rPr lang="en-US" sz="1200" dirty="0" smtClean="0">
                <a:solidFill>
                  <a:srgbClr val="FFFFFF"/>
                </a:solidFill>
              </a:rPr>
            </a:br>
            <a:r>
              <a:rPr lang="en-US" sz="1200" dirty="0" smtClean="0">
                <a:solidFill>
                  <a:srgbClr val="FFFFFF"/>
                </a:solidFill>
              </a:rPr>
              <a:t>with 12 week duration</a:t>
            </a:r>
            <a:endParaRPr lang="en-US" sz="1200" dirty="0">
              <a:solidFill>
                <a:srgbClr val="FFFFFF"/>
              </a:solidFill>
            </a:endParaRPr>
          </a:p>
        </p:txBody>
      </p:sp>
      <p:cxnSp>
        <p:nvCxnSpPr>
          <p:cNvPr id="55" name="Straight Connector 54"/>
          <p:cNvCxnSpPr/>
          <p:nvPr/>
        </p:nvCxnSpPr>
        <p:spPr bwMode="auto">
          <a:xfrm>
            <a:off x="1803960" y="4346771"/>
            <a:ext cx="0" cy="448555"/>
          </a:xfrm>
          <a:prstGeom prst="line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6" name="Straight Arrow Connector 4095"/>
          <p:cNvCxnSpPr/>
          <p:nvPr/>
        </p:nvCxnSpPr>
        <p:spPr bwMode="auto">
          <a:xfrm>
            <a:off x="1817756" y="4822256"/>
            <a:ext cx="229382" cy="0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" name="Rectangle 34"/>
          <p:cNvSpPr>
            <a:spLocks noChangeArrowheads="1"/>
          </p:cNvSpPr>
          <p:nvPr/>
        </p:nvSpPr>
        <p:spPr bwMode="auto">
          <a:xfrm>
            <a:off x="2137873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7" name="Rectangle 34"/>
          <p:cNvSpPr>
            <a:spLocks noChangeArrowheads="1"/>
          </p:cNvSpPr>
          <p:nvPr/>
        </p:nvSpPr>
        <p:spPr bwMode="auto">
          <a:xfrm>
            <a:off x="3535291" y="2083162"/>
            <a:ext cx="2821487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8" name="Rectangle 34"/>
          <p:cNvSpPr>
            <a:spLocks noChangeArrowheads="1"/>
          </p:cNvSpPr>
          <p:nvPr/>
        </p:nvSpPr>
        <p:spPr bwMode="auto">
          <a:xfrm>
            <a:off x="6424848" y="2083162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>
            <a:off x="281960" y="2426332"/>
            <a:ext cx="7434736" cy="0"/>
          </a:xfrm>
          <a:prstGeom prst="straightConnector1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18" name="Group 17"/>
          <p:cNvGrpSpPr/>
          <p:nvPr/>
        </p:nvGrpSpPr>
        <p:grpSpPr>
          <a:xfrm>
            <a:off x="740525" y="1499530"/>
            <a:ext cx="7119832" cy="564911"/>
            <a:chOff x="1088001" y="1347120"/>
            <a:chExt cx="7713151" cy="564911"/>
          </a:xfrm>
        </p:grpSpPr>
        <p:sp>
          <p:nvSpPr>
            <p:cNvPr id="2" name="TextBox 1"/>
            <p:cNvSpPr txBox="1"/>
            <p:nvPr/>
          </p:nvSpPr>
          <p:spPr>
            <a:xfrm>
              <a:off x="3734916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24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21194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12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86169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48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88001" y="1347120"/>
              <a:ext cx="7713151" cy="379849"/>
              <a:chOff x="1088001" y="1347120"/>
              <a:chExt cx="7713151" cy="379849"/>
            </a:xfrm>
          </p:grpSpPr>
          <p:cxnSp>
            <p:nvCxnSpPr>
              <p:cNvPr id="6" name="Straight Connector 5"/>
              <p:cNvCxnSpPr/>
              <p:nvPr/>
            </p:nvCxnSpPr>
            <p:spPr bwMode="auto">
              <a:xfrm flipH="1">
                <a:off x="1088001" y="1626689"/>
                <a:ext cx="7598022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3" name="Straight Connector 12"/>
              <p:cNvCxnSpPr/>
              <p:nvPr/>
            </p:nvCxnSpPr>
            <p:spPr bwMode="auto">
              <a:xfrm>
                <a:off x="1103313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4" name="Straight Connector 63"/>
              <p:cNvCxnSpPr/>
              <p:nvPr/>
            </p:nvCxnSpPr>
            <p:spPr bwMode="auto">
              <a:xfrm>
                <a:off x="257743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7" name="Straight Connector 66"/>
              <p:cNvCxnSpPr/>
              <p:nvPr/>
            </p:nvCxnSpPr>
            <p:spPr bwMode="auto">
              <a:xfrm>
                <a:off x="4069906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2" name="Straight Connector 71"/>
              <p:cNvCxnSpPr/>
              <p:nvPr/>
            </p:nvCxnSpPr>
            <p:spPr bwMode="auto">
              <a:xfrm>
                <a:off x="721677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4" name="Straight Connector 73"/>
              <p:cNvCxnSpPr/>
              <p:nvPr/>
            </p:nvCxnSpPr>
            <p:spPr bwMode="auto">
              <a:xfrm>
                <a:off x="8693150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4" name="TextBox 13"/>
              <p:cNvSpPr txBox="1"/>
              <p:nvPr/>
            </p:nvSpPr>
            <p:spPr>
              <a:xfrm>
                <a:off x="8057546" y="1347120"/>
                <a:ext cx="74360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solidFill>
                      <a:srgbClr val="000000"/>
                    </a:solidFill>
                  </a:rPr>
                  <a:t>Weeks</a:t>
                </a:r>
                <a:endParaRPr lang="en-US" sz="14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0" name="Rectangle 34"/>
          <p:cNvSpPr>
            <a:spLocks noChangeArrowheads="1"/>
          </p:cNvSpPr>
          <p:nvPr/>
        </p:nvSpPr>
        <p:spPr bwMode="auto">
          <a:xfrm>
            <a:off x="1985268" y="5333206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424260" y="5395006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84" name="Rectangle 34"/>
          <p:cNvSpPr>
            <a:spLocks noChangeArrowheads="1"/>
          </p:cNvSpPr>
          <p:nvPr/>
        </p:nvSpPr>
        <p:spPr bwMode="auto">
          <a:xfrm>
            <a:off x="3415290" y="5333206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cxnSp>
        <p:nvCxnSpPr>
          <p:cNvPr id="85" name="Straight Arrow Connector 84"/>
          <p:cNvCxnSpPr/>
          <p:nvPr/>
        </p:nvCxnSpPr>
        <p:spPr bwMode="auto">
          <a:xfrm flipV="1">
            <a:off x="1526708" y="5676376"/>
            <a:ext cx="3246485" cy="1"/>
          </a:xfrm>
          <a:prstGeom prst="straightConnector1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276212"/>
              </p:ext>
            </p:extLst>
          </p:nvPr>
        </p:nvGraphicFramePr>
        <p:xfrm>
          <a:off x="5724128" y="3044090"/>
          <a:ext cx="3096344" cy="20431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96344"/>
              </a:tblGrid>
              <a:tr h="8205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50% of patients decline ≥ 0.5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100" baseline="0" dirty="0" smtClean="0"/>
                        <a:t>30% of patients decline≥ 1.0 </a:t>
                      </a:r>
                      <a:endParaRPr lang="en-US" sz="110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/>
                        <a:t>Or</a:t>
                      </a:r>
                      <a:endParaRPr lang="en-US" sz="1400" b="1" baseline="0" dirty="0"/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965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50% of patients decline≥ 0.5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100" dirty="0" smtClean="0"/>
                        <a:t> 1</a:t>
                      </a:r>
                      <a:r>
                        <a:rPr lang="en-US" sz="1100" baseline="0" dirty="0" smtClean="0"/>
                        <a:t>0% of patients decline ≥ 1.9 </a:t>
                      </a:r>
                      <a:endParaRPr lang="en-US" sz="110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baseline="-25000" dirty="0"/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30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30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/>
                        <a:t>Response</a:t>
                      </a:r>
                      <a:r>
                        <a:rPr lang="en-US" sz="1100" baseline="0" dirty="0" smtClean="0"/>
                        <a:t> </a:t>
                      </a:r>
                      <a:r>
                        <a:rPr lang="en-US" sz="1100" dirty="0" smtClean="0"/>
                        <a:t>rate</a:t>
                      </a:r>
                      <a:r>
                        <a:rPr lang="en-US" sz="1100" baseline="0" dirty="0" smtClean="0"/>
                        <a:t> ≥ 50% of patients</a:t>
                      </a:r>
                      <a:endParaRPr lang="en-US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 bwMode="auto">
          <a:xfrm flipH="1" flipV="1">
            <a:off x="2649883" y="3855034"/>
            <a:ext cx="3002237" cy="46679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0768113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79345" y="384228"/>
            <a:ext cx="7366000" cy="1237725"/>
          </a:xfrm>
        </p:spPr>
        <p:txBody>
          <a:bodyPr/>
          <a:lstStyle/>
          <a:p>
            <a:r>
              <a:rPr lang="en-US" dirty="0" smtClean="0"/>
              <a:t>Adaptive Data </a:t>
            </a:r>
            <a:r>
              <a:rPr lang="en-US" dirty="0"/>
              <a:t>Driven </a:t>
            </a:r>
            <a:r>
              <a:rPr lang="en-US" dirty="0" smtClean="0"/>
              <a:t>Design for Phase 2</a:t>
            </a:r>
            <a:br>
              <a:rPr lang="en-US" dirty="0" smtClean="0"/>
            </a:br>
            <a:r>
              <a:rPr lang="en-US" b="0" i="1" dirty="0" smtClean="0">
                <a:latin typeface="Minion" panose="02040503050201020203" pitchFamily="18" charset="0"/>
              </a:rPr>
              <a:t>1</a:t>
            </a:r>
            <a:r>
              <a:rPr lang="en-US" b="0" i="1" baseline="30000" dirty="0" smtClean="0">
                <a:latin typeface="Minion" panose="02040503050201020203" pitchFamily="18" charset="0"/>
              </a:rPr>
              <a:t>st</a:t>
            </a:r>
            <a:r>
              <a:rPr lang="en-US" b="0" i="1" dirty="0" smtClean="0">
                <a:latin typeface="Minion" panose="02040503050201020203" pitchFamily="18" charset="0"/>
              </a:rPr>
              <a:t> Interim – new 24 week duration cohort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418684" y="772527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6" name="Rectangle 34"/>
          <p:cNvSpPr>
            <a:spLocks noChangeArrowheads="1"/>
          </p:cNvSpPr>
          <p:nvPr/>
        </p:nvSpPr>
        <p:spPr bwMode="auto">
          <a:xfrm>
            <a:off x="1004309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606" y="6336040"/>
            <a:ext cx="14061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000000"/>
                </a:solidFill>
              </a:rPr>
              <a:t>IA = interim analysis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129" name="Flowchart: Decision 128"/>
          <p:cNvSpPr>
            <a:spLocks/>
          </p:cNvSpPr>
          <p:nvPr/>
        </p:nvSpPr>
        <p:spPr bwMode="gray">
          <a:xfrm>
            <a:off x="2125594" y="2525822"/>
            <a:ext cx="415883" cy="360001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r>
              <a:rPr lang="en-US" sz="1200" b="1" dirty="0" smtClean="0">
                <a:solidFill>
                  <a:srgbClr val="000000"/>
                </a:solidFill>
              </a:rPr>
              <a:t>IA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87199" y="2819336"/>
            <a:ext cx="19833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N =15 pts @ 12 weeks 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6" name="Left Brace 15"/>
          <p:cNvSpPr/>
          <p:nvPr/>
        </p:nvSpPr>
        <p:spPr bwMode="auto">
          <a:xfrm rot="16200000">
            <a:off x="2237346" y="2344066"/>
            <a:ext cx="301136" cy="1538770"/>
          </a:xfrm>
          <a:prstGeom prst="leftBrace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43301" y="2144962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cxnSp>
        <p:nvCxnSpPr>
          <p:cNvPr id="89" name="Straight Arrow Connector 88"/>
          <p:cNvCxnSpPr/>
          <p:nvPr/>
        </p:nvCxnSpPr>
        <p:spPr bwMode="auto">
          <a:xfrm>
            <a:off x="2442952" y="3683536"/>
            <a:ext cx="1579" cy="146169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784401" y="3783026"/>
            <a:ext cx="1554234" cy="3499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</a:pPr>
            <a:r>
              <a:rPr lang="en-US" altLang="en-US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Satisfies criteria for 24 week duration? </a:t>
            </a:r>
            <a:endParaRPr lang="en-US" altLang="en-US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6" name="Picture 65" descr="C:\Users\laages\AppData\Local\Microsoft\Windows\Temporary Internet Files\Content.IE5\JL95KJFE\Mauritius_Road_Signs_-_Prohibitory_Sign_-_Temporary_closure_of_road-movable_double_sign_%28Go%29.sv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633" y="3323166"/>
            <a:ext cx="360375" cy="3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 Box 20"/>
          <p:cNvSpPr txBox="1">
            <a:spLocks noChangeArrowheads="1"/>
          </p:cNvSpPr>
          <p:nvPr/>
        </p:nvSpPr>
        <p:spPr bwMode="auto">
          <a:xfrm>
            <a:off x="1625222" y="4341749"/>
            <a:ext cx="510723" cy="24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0"/>
              </a:spcBef>
            </a:pPr>
            <a:r>
              <a:rPr lang="en-US" altLang="en-US" sz="11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itchFamily="18" charset="0"/>
                <a:cs typeface="Arial" pitchFamily="34" charset="0"/>
              </a:rPr>
              <a:t>Yes</a:t>
            </a:r>
            <a:endParaRPr lang="en-US" altLang="en-US" sz="1100" i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Flowchart: Decision 60"/>
          <p:cNvSpPr>
            <a:spLocks/>
          </p:cNvSpPr>
          <p:nvPr/>
        </p:nvSpPr>
        <p:spPr bwMode="gray">
          <a:xfrm>
            <a:off x="2311470" y="3829703"/>
            <a:ext cx="265846" cy="252000"/>
          </a:xfrm>
          <a:prstGeom prst="flowChartDecision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6"/>
            </a:solidFill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endParaRPr lang="en-US" sz="1200" b="1" dirty="0">
              <a:solidFill>
                <a:srgbClr val="FFFFFF"/>
              </a:solidFill>
            </a:endParaRPr>
          </a:p>
        </p:txBody>
      </p:sp>
      <p:sp>
        <p:nvSpPr>
          <p:cNvPr id="62" name="AutoShape 24"/>
          <p:cNvSpPr>
            <a:spLocks noChangeShapeType="1"/>
          </p:cNvSpPr>
          <p:nvPr/>
        </p:nvSpPr>
        <p:spPr bwMode="auto">
          <a:xfrm flipH="1">
            <a:off x="2096581" y="4010969"/>
            <a:ext cx="273751" cy="263519"/>
          </a:xfrm>
          <a:prstGeom prst="straightConnector1">
            <a:avLst/>
          </a:prstGeom>
          <a:noFill/>
          <a:ln w="15875">
            <a:solidFill>
              <a:schemeClr val="bg1">
                <a:lumMod val="50000"/>
              </a:schemeClr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0" name="Rectangle 34"/>
          <p:cNvSpPr>
            <a:spLocks noChangeArrowheads="1"/>
          </p:cNvSpPr>
          <p:nvPr/>
        </p:nvSpPr>
        <p:spPr bwMode="auto">
          <a:xfrm>
            <a:off x="2325964" y="4543043"/>
            <a:ext cx="1741980" cy="36000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</a:pPr>
            <a:r>
              <a:rPr lang="en-US" sz="1200" dirty="0" smtClean="0">
                <a:solidFill>
                  <a:srgbClr val="FFFFFF"/>
                </a:solidFill>
              </a:rPr>
              <a:t>New cohort (30 pts)</a:t>
            </a:r>
            <a:br>
              <a:rPr lang="en-US" sz="1200" dirty="0" smtClean="0">
                <a:solidFill>
                  <a:srgbClr val="FFFFFF"/>
                </a:solidFill>
              </a:rPr>
            </a:br>
            <a:r>
              <a:rPr lang="en-US" sz="1200" dirty="0" smtClean="0">
                <a:solidFill>
                  <a:srgbClr val="FFFFFF"/>
                </a:solidFill>
              </a:rPr>
              <a:t>with 24 week duration</a:t>
            </a:r>
            <a:endParaRPr lang="en-US" sz="1200" dirty="0">
              <a:solidFill>
                <a:srgbClr val="FFFFFF"/>
              </a:solidFill>
            </a:endParaRPr>
          </a:p>
        </p:txBody>
      </p:sp>
      <p:cxnSp>
        <p:nvCxnSpPr>
          <p:cNvPr id="55" name="Straight Connector 54"/>
          <p:cNvCxnSpPr/>
          <p:nvPr/>
        </p:nvCxnSpPr>
        <p:spPr bwMode="auto">
          <a:xfrm>
            <a:off x="2096574" y="4274763"/>
            <a:ext cx="0" cy="448555"/>
          </a:xfrm>
          <a:prstGeom prst="line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6" name="Straight Arrow Connector 4095"/>
          <p:cNvCxnSpPr/>
          <p:nvPr/>
        </p:nvCxnSpPr>
        <p:spPr bwMode="auto">
          <a:xfrm>
            <a:off x="2110370" y="4750248"/>
            <a:ext cx="229382" cy="0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" name="Rectangle 34"/>
          <p:cNvSpPr>
            <a:spLocks noChangeArrowheads="1"/>
          </p:cNvSpPr>
          <p:nvPr/>
        </p:nvSpPr>
        <p:spPr bwMode="auto">
          <a:xfrm>
            <a:off x="2401662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7" name="Rectangle 34"/>
          <p:cNvSpPr>
            <a:spLocks noChangeArrowheads="1"/>
          </p:cNvSpPr>
          <p:nvPr/>
        </p:nvSpPr>
        <p:spPr bwMode="auto">
          <a:xfrm>
            <a:off x="3799080" y="2083162"/>
            <a:ext cx="2821487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8" name="Rectangle 34"/>
          <p:cNvSpPr>
            <a:spLocks noChangeArrowheads="1"/>
          </p:cNvSpPr>
          <p:nvPr/>
        </p:nvSpPr>
        <p:spPr bwMode="auto">
          <a:xfrm>
            <a:off x="6688637" y="2083162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>
            <a:off x="545749" y="2426332"/>
            <a:ext cx="7434736" cy="0"/>
          </a:xfrm>
          <a:prstGeom prst="straightConnector1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18" name="Group 17"/>
          <p:cNvGrpSpPr/>
          <p:nvPr/>
        </p:nvGrpSpPr>
        <p:grpSpPr>
          <a:xfrm>
            <a:off x="1004314" y="1499530"/>
            <a:ext cx="7119832" cy="564911"/>
            <a:chOff x="1088001" y="1347120"/>
            <a:chExt cx="7713151" cy="564911"/>
          </a:xfrm>
        </p:grpSpPr>
        <p:sp>
          <p:nvSpPr>
            <p:cNvPr id="2" name="TextBox 1"/>
            <p:cNvSpPr txBox="1"/>
            <p:nvPr/>
          </p:nvSpPr>
          <p:spPr>
            <a:xfrm>
              <a:off x="3734916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24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21194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12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86169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48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88001" y="1347120"/>
              <a:ext cx="7713151" cy="379849"/>
              <a:chOff x="1088001" y="1347120"/>
              <a:chExt cx="7713151" cy="379849"/>
            </a:xfrm>
          </p:grpSpPr>
          <p:cxnSp>
            <p:nvCxnSpPr>
              <p:cNvPr id="6" name="Straight Connector 5"/>
              <p:cNvCxnSpPr/>
              <p:nvPr/>
            </p:nvCxnSpPr>
            <p:spPr bwMode="auto">
              <a:xfrm flipH="1">
                <a:off x="1088001" y="1626689"/>
                <a:ext cx="7598022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3" name="Straight Connector 12"/>
              <p:cNvCxnSpPr/>
              <p:nvPr/>
            </p:nvCxnSpPr>
            <p:spPr bwMode="auto">
              <a:xfrm>
                <a:off x="1103313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4" name="Straight Connector 63"/>
              <p:cNvCxnSpPr/>
              <p:nvPr/>
            </p:nvCxnSpPr>
            <p:spPr bwMode="auto">
              <a:xfrm>
                <a:off x="257743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7" name="Straight Connector 66"/>
              <p:cNvCxnSpPr/>
              <p:nvPr/>
            </p:nvCxnSpPr>
            <p:spPr bwMode="auto">
              <a:xfrm>
                <a:off x="4069906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2" name="Straight Connector 71"/>
              <p:cNvCxnSpPr/>
              <p:nvPr/>
            </p:nvCxnSpPr>
            <p:spPr bwMode="auto">
              <a:xfrm>
                <a:off x="721677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4" name="Straight Connector 73"/>
              <p:cNvCxnSpPr/>
              <p:nvPr/>
            </p:nvCxnSpPr>
            <p:spPr bwMode="auto">
              <a:xfrm>
                <a:off x="8693150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4" name="TextBox 13"/>
              <p:cNvSpPr txBox="1"/>
              <p:nvPr/>
            </p:nvSpPr>
            <p:spPr>
              <a:xfrm>
                <a:off x="8057546" y="1347120"/>
                <a:ext cx="74360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solidFill>
                      <a:srgbClr val="000000"/>
                    </a:solidFill>
                  </a:rPr>
                  <a:t>Weeks</a:t>
                </a:r>
                <a:endParaRPr lang="en-US" sz="14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0" name="Rectangle 34"/>
          <p:cNvSpPr>
            <a:spLocks noChangeArrowheads="1"/>
          </p:cNvSpPr>
          <p:nvPr/>
        </p:nvSpPr>
        <p:spPr bwMode="auto">
          <a:xfrm>
            <a:off x="2277882" y="5261198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716874" y="5322998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82" name="Rectangle 34"/>
          <p:cNvSpPr>
            <a:spLocks noChangeArrowheads="1"/>
          </p:cNvSpPr>
          <p:nvPr/>
        </p:nvSpPr>
        <p:spPr bwMode="auto">
          <a:xfrm>
            <a:off x="3675235" y="5261198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84" name="Rectangle 34"/>
          <p:cNvSpPr>
            <a:spLocks noChangeArrowheads="1"/>
          </p:cNvSpPr>
          <p:nvPr/>
        </p:nvSpPr>
        <p:spPr bwMode="auto">
          <a:xfrm>
            <a:off x="5186985" y="5261198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cxnSp>
        <p:nvCxnSpPr>
          <p:cNvPr id="85" name="Straight Arrow Connector 84"/>
          <p:cNvCxnSpPr/>
          <p:nvPr/>
        </p:nvCxnSpPr>
        <p:spPr bwMode="auto">
          <a:xfrm flipV="1">
            <a:off x="1819322" y="5599997"/>
            <a:ext cx="4653558" cy="4371"/>
          </a:xfrm>
          <a:prstGeom prst="straightConnector1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080876"/>
              </p:ext>
            </p:extLst>
          </p:nvPr>
        </p:nvGraphicFramePr>
        <p:xfrm>
          <a:off x="5724128" y="2852936"/>
          <a:ext cx="3096344" cy="22763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96344"/>
              </a:tblGrid>
              <a:tr h="8205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50% of patients decline≥ 0.5 </a:t>
                      </a:r>
                      <a:r>
                        <a:rPr lang="en-US" sz="1100" baseline="-25000" dirty="0" smtClean="0"/>
                        <a:t>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100" baseline="0" dirty="0" smtClean="0"/>
                        <a:t>30% of patients decline≥ 1.0 </a:t>
                      </a:r>
                      <a:endParaRPr lang="en-US" sz="110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/>
                        <a:t>Or</a:t>
                      </a:r>
                      <a:endParaRPr lang="en-US" sz="1400" b="1" baseline="0" dirty="0"/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965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50% of patients decline≥ 0.5 </a:t>
                      </a:r>
                      <a:r>
                        <a:rPr lang="en-US" sz="1100" baseline="-25000" dirty="0" smtClean="0"/>
                        <a:t>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100" dirty="0" smtClean="0"/>
                        <a:t> 1</a:t>
                      </a:r>
                      <a:r>
                        <a:rPr lang="en-US" sz="1100" baseline="0" dirty="0" smtClean="0"/>
                        <a:t>0% of patients decline ≥ 1.9 </a:t>
                      </a:r>
                      <a:endParaRPr lang="en-US" sz="110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baseline="-25000" dirty="0"/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30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6228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Response rate &lt; 50% of patients,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1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but patients have a similar profile to 24 week on comparator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48" name="Straight Arrow Connector 47"/>
          <p:cNvCxnSpPr/>
          <p:nvPr/>
        </p:nvCxnSpPr>
        <p:spPr bwMode="auto">
          <a:xfrm flipH="1" flipV="1">
            <a:off x="2649883" y="3855034"/>
            <a:ext cx="3002237" cy="46679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9607719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79345" y="384228"/>
            <a:ext cx="7366000" cy="1237725"/>
          </a:xfrm>
        </p:spPr>
        <p:txBody>
          <a:bodyPr/>
          <a:lstStyle/>
          <a:p>
            <a:r>
              <a:rPr lang="en-US" dirty="0" smtClean="0"/>
              <a:t>Adaptive Data </a:t>
            </a:r>
            <a:r>
              <a:rPr lang="en-US" dirty="0"/>
              <a:t>Driven </a:t>
            </a:r>
            <a:r>
              <a:rPr lang="en-US" dirty="0" smtClean="0"/>
              <a:t>Design for Phase 2</a:t>
            </a:r>
            <a:br>
              <a:rPr lang="en-US" dirty="0" smtClean="0"/>
            </a:br>
            <a:r>
              <a:rPr lang="en-US" b="0" i="1" dirty="0" smtClean="0">
                <a:latin typeface="Minion" panose="02040503050201020203" pitchFamily="18" charset="0"/>
              </a:rPr>
              <a:t>2</a:t>
            </a:r>
            <a:r>
              <a:rPr lang="en-US" b="0" i="1" baseline="30000" dirty="0" smtClean="0">
                <a:latin typeface="Minion" panose="02040503050201020203" pitchFamily="18" charset="0"/>
              </a:rPr>
              <a:t>nd</a:t>
            </a:r>
            <a:r>
              <a:rPr lang="en-US" b="0" i="1" dirty="0" smtClean="0">
                <a:latin typeface="Minion" panose="02040503050201020203" pitchFamily="18" charset="0"/>
              </a:rPr>
              <a:t> Interim – new 24 week duration cohort</a:t>
            </a: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418684" y="772527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6" name="Rectangle 34"/>
          <p:cNvSpPr>
            <a:spLocks noChangeArrowheads="1"/>
          </p:cNvSpPr>
          <p:nvPr/>
        </p:nvSpPr>
        <p:spPr bwMode="auto">
          <a:xfrm>
            <a:off x="642923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606" y="6336040"/>
            <a:ext cx="14061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000000"/>
                </a:solidFill>
              </a:rPr>
              <a:t>IA = interim analysis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129" name="Flowchart: Decision 128"/>
          <p:cNvSpPr>
            <a:spLocks/>
          </p:cNvSpPr>
          <p:nvPr/>
        </p:nvSpPr>
        <p:spPr bwMode="gray">
          <a:xfrm>
            <a:off x="3205714" y="2525822"/>
            <a:ext cx="415883" cy="360001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r>
              <a:rPr lang="en-US" sz="1200" b="1" dirty="0" smtClean="0">
                <a:solidFill>
                  <a:srgbClr val="000000"/>
                </a:solidFill>
              </a:rPr>
              <a:t>IA</a:t>
            </a:r>
            <a:endParaRPr lang="en-US" sz="12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67319" y="2819336"/>
            <a:ext cx="19833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N =15 pts @ </a:t>
            </a:r>
            <a:r>
              <a:rPr lang="en-US" sz="1200" dirty="0" smtClean="0">
                <a:solidFill>
                  <a:srgbClr val="000000"/>
                </a:solidFill>
              </a:rPr>
              <a:t>24 </a:t>
            </a:r>
            <a:r>
              <a:rPr lang="en-US" sz="1200" dirty="0" smtClean="0">
                <a:solidFill>
                  <a:srgbClr val="000000"/>
                </a:solidFill>
              </a:rPr>
              <a:t>weeks 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6" name="Left Brace 15"/>
          <p:cNvSpPr/>
          <p:nvPr/>
        </p:nvSpPr>
        <p:spPr bwMode="auto">
          <a:xfrm rot="16200000">
            <a:off x="3317466" y="2344066"/>
            <a:ext cx="301136" cy="1538770"/>
          </a:xfrm>
          <a:prstGeom prst="leftBrace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81915" y="2144962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cxnSp>
        <p:nvCxnSpPr>
          <p:cNvPr id="89" name="Straight Arrow Connector 88"/>
          <p:cNvCxnSpPr/>
          <p:nvPr/>
        </p:nvCxnSpPr>
        <p:spPr bwMode="auto">
          <a:xfrm>
            <a:off x="3523072" y="3683536"/>
            <a:ext cx="1579" cy="146169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1864521" y="3783026"/>
            <a:ext cx="1554234" cy="3499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</a:pPr>
            <a:r>
              <a:rPr lang="en-US" altLang="en-US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Satisfies criteria for 24 week duration? </a:t>
            </a:r>
            <a:endParaRPr lang="en-US" altLang="en-US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6" name="Picture 65" descr="C:\Users\laages\AppData\Local\Microsoft\Windows\Temporary Internet Files\Content.IE5\JL95KJFE\Mauritius_Road_Signs_-_Prohibitory_Sign_-_Temporary_closure_of_road-movable_double_sign_%28Go%29.sv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753" y="3323166"/>
            <a:ext cx="360375" cy="3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 Box 20"/>
          <p:cNvSpPr txBox="1">
            <a:spLocks noChangeArrowheads="1"/>
          </p:cNvSpPr>
          <p:nvPr/>
        </p:nvSpPr>
        <p:spPr bwMode="auto">
          <a:xfrm>
            <a:off x="2705342" y="4341749"/>
            <a:ext cx="510723" cy="24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0"/>
              </a:spcBef>
            </a:pPr>
            <a:r>
              <a:rPr lang="en-US" altLang="en-US" sz="11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itchFamily="18" charset="0"/>
                <a:cs typeface="Arial" pitchFamily="34" charset="0"/>
              </a:rPr>
              <a:t>Yes</a:t>
            </a:r>
            <a:endParaRPr lang="en-US" altLang="en-US" sz="1100" i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Flowchart: Decision 60"/>
          <p:cNvSpPr>
            <a:spLocks/>
          </p:cNvSpPr>
          <p:nvPr/>
        </p:nvSpPr>
        <p:spPr bwMode="gray">
          <a:xfrm>
            <a:off x="3391590" y="3829703"/>
            <a:ext cx="265846" cy="252000"/>
          </a:xfrm>
          <a:prstGeom prst="flowChartDecision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6"/>
            </a:solidFill>
          </a:ln>
        </p:spPr>
        <p:txBody>
          <a:bodyPr vert="horz" wrap="none" lIns="91440" tIns="45720" rIns="9144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75000"/>
              </a:lnSpc>
            </a:pPr>
            <a:endParaRPr lang="en-US" sz="1200" b="1" dirty="0">
              <a:solidFill>
                <a:srgbClr val="FFFFFF"/>
              </a:solidFill>
            </a:endParaRPr>
          </a:p>
        </p:txBody>
      </p:sp>
      <p:sp>
        <p:nvSpPr>
          <p:cNvPr id="62" name="AutoShape 24"/>
          <p:cNvSpPr>
            <a:spLocks noChangeShapeType="1"/>
          </p:cNvSpPr>
          <p:nvPr/>
        </p:nvSpPr>
        <p:spPr bwMode="auto">
          <a:xfrm flipH="1">
            <a:off x="3176701" y="4010969"/>
            <a:ext cx="273751" cy="263519"/>
          </a:xfrm>
          <a:prstGeom prst="straightConnector1">
            <a:avLst/>
          </a:prstGeom>
          <a:noFill/>
          <a:ln w="15875">
            <a:solidFill>
              <a:schemeClr val="bg1">
                <a:lumMod val="50000"/>
              </a:schemeClr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0" name="Rectangle 34"/>
          <p:cNvSpPr>
            <a:spLocks noChangeArrowheads="1"/>
          </p:cNvSpPr>
          <p:nvPr/>
        </p:nvSpPr>
        <p:spPr bwMode="auto">
          <a:xfrm>
            <a:off x="3190060" y="4653176"/>
            <a:ext cx="1741980" cy="36000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</a:pPr>
            <a:r>
              <a:rPr lang="en-US" sz="1200" dirty="0" smtClean="0">
                <a:solidFill>
                  <a:srgbClr val="FFFFFF"/>
                </a:solidFill>
              </a:rPr>
              <a:t>New cohort (30 pts)</a:t>
            </a:r>
            <a:br>
              <a:rPr lang="en-US" sz="1200" dirty="0" smtClean="0">
                <a:solidFill>
                  <a:srgbClr val="FFFFFF"/>
                </a:solidFill>
              </a:rPr>
            </a:br>
            <a:r>
              <a:rPr lang="en-US" sz="1200" dirty="0" smtClean="0">
                <a:solidFill>
                  <a:srgbClr val="FFFFFF"/>
                </a:solidFill>
              </a:rPr>
              <a:t>with 24 week duration</a:t>
            </a:r>
            <a:endParaRPr lang="en-US" sz="1200" dirty="0">
              <a:solidFill>
                <a:srgbClr val="FFFFFF"/>
              </a:solidFill>
            </a:endParaRPr>
          </a:p>
        </p:txBody>
      </p:sp>
      <p:cxnSp>
        <p:nvCxnSpPr>
          <p:cNvPr id="55" name="Straight Connector 54"/>
          <p:cNvCxnSpPr/>
          <p:nvPr/>
        </p:nvCxnSpPr>
        <p:spPr bwMode="auto">
          <a:xfrm>
            <a:off x="3176694" y="4274763"/>
            <a:ext cx="0" cy="448555"/>
          </a:xfrm>
          <a:prstGeom prst="line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6" name="Straight Arrow Connector 4095"/>
          <p:cNvCxnSpPr/>
          <p:nvPr/>
        </p:nvCxnSpPr>
        <p:spPr bwMode="auto">
          <a:xfrm>
            <a:off x="4606802" y="4750248"/>
            <a:ext cx="229382" cy="0"/>
          </a:xfrm>
          <a:prstGeom prst="straightConnector1">
            <a:avLst/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" name="Rectangle 34"/>
          <p:cNvSpPr>
            <a:spLocks noChangeArrowheads="1"/>
          </p:cNvSpPr>
          <p:nvPr/>
        </p:nvSpPr>
        <p:spPr bwMode="auto">
          <a:xfrm>
            <a:off x="2040276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7" name="Rectangle 34"/>
          <p:cNvSpPr>
            <a:spLocks noChangeArrowheads="1"/>
          </p:cNvSpPr>
          <p:nvPr/>
        </p:nvSpPr>
        <p:spPr bwMode="auto">
          <a:xfrm>
            <a:off x="3437694" y="2083162"/>
            <a:ext cx="2821487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8" name="Rectangle 34"/>
          <p:cNvSpPr>
            <a:spLocks noChangeArrowheads="1"/>
          </p:cNvSpPr>
          <p:nvPr/>
        </p:nvSpPr>
        <p:spPr bwMode="auto">
          <a:xfrm>
            <a:off x="6327251" y="2083162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>
            <a:off x="184363" y="2426332"/>
            <a:ext cx="7434736" cy="0"/>
          </a:xfrm>
          <a:prstGeom prst="straightConnector1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18" name="Group 17"/>
          <p:cNvGrpSpPr/>
          <p:nvPr/>
        </p:nvGrpSpPr>
        <p:grpSpPr>
          <a:xfrm>
            <a:off x="642928" y="1499530"/>
            <a:ext cx="7119832" cy="564911"/>
            <a:chOff x="1088001" y="1347120"/>
            <a:chExt cx="7713151" cy="564911"/>
          </a:xfrm>
        </p:grpSpPr>
        <p:sp>
          <p:nvSpPr>
            <p:cNvPr id="2" name="TextBox 1"/>
            <p:cNvSpPr txBox="1"/>
            <p:nvPr/>
          </p:nvSpPr>
          <p:spPr>
            <a:xfrm>
              <a:off x="3734916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24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21194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12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86169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48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88001" y="1347120"/>
              <a:ext cx="7713151" cy="379849"/>
              <a:chOff x="1088001" y="1347120"/>
              <a:chExt cx="7713151" cy="379849"/>
            </a:xfrm>
          </p:grpSpPr>
          <p:cxnSp>
            <p:nvCxnSpPr>
              <p:cNvPr id="6" name="Straight Connector 5"/>
              <p:cNvCxnSpPr/>
              <p:nvPr/>
            </p:nvCxnSpPr>
            <p:spPr bwMode="auto">
              <a:xfrm flipH="1">
                <a:off x="1088001" y="1626689"/>
                <a:ext cx="7598022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3" name="Straight Connector 12"/>
              <p:cNvCxnSpPr/>
              <p:nvPr/>
            </p:nvCxnSpPr>
            <p:spPr bwMode="auto">
              <a:xfrm>
                <a:off x="1103313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4" name="Straight Connector 63"/>
              <p:cNvCxnSpPr/>
              <p:nvPr/>
            </p:nvCxnSpPr>
            <p:spPr bwMode="auto">
              <a:xfrm>
                <a:off x="257743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7" name="Straight Connector 66"/>
              <p:cNvCxnSpPr/>
              <p:nvPr/>
            </p:nvCxnSpPr>
            <p:spPr bwMode="auto">
              <a:xfrm>
                <a:off x="4069906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2" name="Straight Connector 71"/>
              <p:cNvCxnSpPr/>
              <p:nvPr/>
            </p:nvCxnSpPr>
            <p:spPr bwMode="auto">
              <a:xfrm>
                <a:off x="721677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4" name="Straight Connector 73"/>
              <p:cNvCxnSpPr/>
              <p:nvPr/>
            </p:nvCxnSpPr>
            <p:spPr bwMode="auto">
              <a:xfrm>
                <a:off x="8693150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4" name="TextBox 13"/>
              <p:cNvSpPr txBox="1"/>
              <p:nvPr/>
            </p:nvSpPr>
            <p:spPr>
              <a:xfrm>
                <a:off x="8057546" y="1347120"/>
                <a:ext cx="74360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solidFill>
                      <a:srgbClr val="000000"/>
                    </a:solidFill>
                  </a:rPr>
                  <a:t>Weeks</a:t>
                </a:r>
                <a:endParaRPr lang="en-US" sz="14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496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0" name="Rectangle 34"/>
          <p:cNvSpPr>
            <a:spLocks noChangeArrowheads="1"/>
          </p:cNvSpPr>
          <p:nvPr/>
        </p:nvSpPr>
        <p:spPr bwMode="auto">
          <a:xfrm>
            <a:off x="3332808" y="5261198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771800" y="5322998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82" name="Rectangle 34"/>
          <p:cNvSpPr>
            <a:spLocks noChangeArrowheads="1"/>
          </p:cNvSpPr>
          <p:nvPr/>
        </p:nvSpPr>
        <p:spPr bwMode="auto">
          <a:xfrm>
            <a:off x="4730161" y="5261198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84" name="Rectangle 34"/>
          <p:cNvSpPr>
            <a:spLocks noChangeArrowheads="1"/>
          </p:cNvSpPr>
          <p:nvPr/>
        </p:nvSpPr>
        <p:spPr bwMode="auto">
          <a:xfrm>
            <a:off x="6241911" y="5261198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cxnSp>
        <p:nvCxnSpPr>
          <p:cNvPr id="85" name="Straight Arrow Connector 84"/>
          <p:cNvCxnSpPr/>
          <p:nvPr/>
        </p:nvCxnSpPr>
        <p:spPr bwMode="auto">
          <a:xfrm flipV="1">
            <a:off x="2874248" y="5599997"/>
            <a:ext cx="4653558" cy="4371"/>
          </a:xfrm>
          <a:prstGeom prst="straightConnector1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790685"/>
              </p:ext>
            </p:extLst>
          </p:nvPr>
        </p:nvGraphicFramePr>
        <p:xfrm>
          <a:off x="5652120" y="2708920"/>
          <a:ext cx="3096344" cy="22763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96344"/>
              </a:tblGrid>
              <a:tr h="8205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50% of patients decline≥ 0.5 log</a:t>
                      </a:r>
                      <a:r>
                        <a:rPr lang="en-US" sz="1100" baseline="-25000" dirty="0" smtClean="0"/>
                        <a:t>10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100" baseline="0" dirty="0" smtClean="0"/>
                        <a:t>30% of patients decline≥ 1.0 log</a:t>
                      </a:r>
                      <a:r>
                        <a:rPr lang="en-US" sz="1100" baseline="-25000" dirty="0" smtClean="0"/>
                        <a:t>10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/>
                        <a:t>Or</a:t>
                      </a:r>
                      <a:endParaRPr lang="en-US" sz="1400" b="1" baseline="0" dirty="0"/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965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 smtClean="0"/>
                        <a:t>50% of patients decline≥ 0.5 log</a:t>
                      </a:r>
                      <a:r>
                        <a:rPr lang="en-US" sz="1100" baseline="-25000" dirty="0" smtClean="0"/>
                        <a:t>10 </a:t>
                      </a:r>
                      <a:r>
                        <a:rPr lang="en-US" sz="1100" kern="1200" baseline="0" dirty="0" smtClean="0"/>
                        <a:t>and</a:t>
                      </a:r>
                      <a:r>
                        <a:rPr lang="en-US" sz="1100" dirty="0" smtClean="0"/>
                        <a:t> 1</a:t>
                      </a:r>
                      <a:r>
                        <a:rPr lang="en-US" sz="1100" baseline="0" dirty="0" smtClean="0"/>
                        <a:t>0% of patients decline ≥ 1.9 log</a:t>
                      </a:r>
                      <a:r>
                        <a:rPr lang="en-US" sz="1100" baseline="-25000" dirty="0" smtClean="0"/>
                        <a:t>10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baseline="-25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baseline="-25000" dirty="0"/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30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6228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Response rate &gt; 50% of patients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077" marR="83077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48" name="Straight Arrow Connector 47"/>
          <p:cNvCxnSpPr/>
          <p:nvPr/>
        </p:nvCxnSpPr>
        <p:spPr bwMode="auto">
          <a:xfrm flipH="1">
            <a:off x="5652120" y="2708920"/>
            <a:ext cx="1922116" cy="7939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508220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171153" y="260652"/>
            <a:ext cx="7366000" cy="828997"/>
          </a:xfrm>
        </p:spPr>
        <p:txBody>
          <a:bodyPr/>
          <a:lstStyle/>
          <a:p>
            <a:r>
              <a:rPr lang="en-US" sz="2400" dirty="0" smtClean="0"/>
              <a:t>Adaptive data driven Platform Ph2 design: More nimble, de-risking &amp; cost effective</a:t>
            </a:r>
            <a:endParaRPr lang="en-US" sz="2800" i="1" dirty="0" smtClean="0">
              <a:latin typeface="Minion" pitchFamily="18" charset="0"/>
            </a:endParaRP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2011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25"/>
          <p:cNvSpPr>
            <a:spLocks noChangeArrowheads="1"/>
          </p:cNvSpPr>
          <p:nvPr/>
        </p:nvSpPr>
        <p:spPr bwMode="auto">
          <a:xfrm>
            <a:off x="28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</a:endParaRPr>
          </a:p>
        </p:txBody>
      </p:sp>
      <p:graphicFrame>
        <p:nvGraphicFramePr>
          <p:cNvPr id="20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2598931"/>
              </p:ext>
            </p:extLst>
          </p:nvPr>
        </p:nvGraphicFramePr>
        <p:xfrm>
          <a:off x="192532" y="1783080"/>
          <a:ext cx="8355012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8761"/>
                <a:gridCol w="3406817"/>
                <a:gridCol w="3529434"/>
              </a:tblGrid>
              <a:tr h="25908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/>
                        <a:t>Platform Design</a:t>
                      </a:r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/>
                        <a:t>Traditional – fixed duration,</a:t>
                      </a:r>
                      <a:r>
                        <a:rPr lang="en-US" sz="1100" baseline="0" dirty="0" smtClean="0"/>
                        <a:t> Ph2a shorter duration then Ph2b longer duration</a:t>
                      </a:r>
                      <a:endParaRPr lang="en-US" sz="1100" dirty="0" smtClean="0"/>
                    </a:p>
                    <a:p>
                      <a:endParaRPr lang="en-US" sz="1100" dirty="0"/>
                    </a:p>
                  </a:txBody>
                  <a:tcPr/>
                </a:tc>
              </a:tr>
              <a:tr h="210312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Pros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Optimal </a:t>
                      </a:r>
                      <a:r>
                        <a:rPr lang="en-US" sz="1100" dirty="0" err="1" smtClean="0">
                          <a:solidFill>
                            <a:schemeClr val="tx1"/>
                          </a:solidFill>
                        </a:rPr>
                        <a:t>Tx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 duration currently unknown, adaptive design 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d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e-risks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uncertainty &amp; will identify optimal </a:t>
                      </a:r>
                      <a:r>
                        <a:rPr lang="en-US" sz="1100" baseline="0" dirty="0" err="1" smtClean="0">
                          <a:solidFill>
                            <a:schemeClr val="tx1"/>
                          </a:solidFill>
                        </a:rPr>
                        <a:t>Tx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duration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Planning for Ph2 adaptive design up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to max. 48 </a:t>
                      </a:r>
                      <a:r>
                        <a:rPr lang="en-US" sz="1100" baseline="0" dirty="0" err="1" smtClean="0">
                          <a:solidFill>
                            <a:schemeClr val="tx1"/>
                          </a:solidFill>
                        </a:rPr>
                        <a:t>wks</a:t>
                      </a:r>
                      <a:endParaRPr lang="en-US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Save PVCs cost of 4 separate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studies Traditional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Can easily compare combination arms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Saves FTEs costs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One master protocol is designed to support different combinations.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Potential to be more nimble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Re-cycle pts: Controls, potentially killed combos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Potential to be more attractive to pts – increased chance for active </a:t>
                      </a:r>
                      <a:r>
                        <a:rPr lang="en-US" sz="1100" baseline="0" dirty="0" err="1" smtClean="0">
                          <a:solidFill>
                            <a:schemeClr val="tx1"/>
                          </a:solidFill>
                        </a:rPr>
                        <a:t>Tx</a:t>
                      </a:r>
                      <a:endParaRPr lang="en-US" sz="110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Starting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with shorter </a:t>
                      </a:r>
                      <a:r>
                        <a:rPr lang="en-US" sz="1100" baseline="0" dirty="0" err="1" smtClean="0">
                          <a:solidFill>
                            <a:schemeClr val="tx1"/>
                          </a:solidFill>
                        </a:rPr>
                        <a:t>Tx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duration Ph2a study, with subsequent longer Ph2b study</a:t>
                      </a:r>
                      <a:endParaRPr lang="en-US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Simple to design and </a:t>
                      </a:r>
                      <a:r>
                        <a:rPr lang="en-US" sz="1100" dirty="0" err="1" smtClean="0">
                          <a:solidFill>
                            <a:schemeClr val="tx1"/>
                          </a:solidFill>
                        </a:rPr>
                        <a:t>analyse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Clear answer from the single trial.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100" baseline="0" dirty="0" smtClean="0"/>
                    </a:p>
                  </a:txBody>
                  <a:tcPr/>
                </a:tc>
              </a:tr>
              <a:tr h="92964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Cons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More complex,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lack of internal experience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HC/EC acceptance is unknown to date in this disease area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/>
                        <a:t>Statistical methods more complex.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/>
                        <a:t>Not</a:t>
                      </a:r>
                      <a:r>
                        <a:rPr lang="en-US" sz="1100" baseline="0" dirty="0" smtClean="0"/>
                        <a:t> efficient – uses more patients.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/>
                        <a:t>Multiple protocols specific per molecule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Higher cost in PVCs and FTEs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Difficult to compare combination arms due to site/country differences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4492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379345" y="384228"/>
            <a:ext cx="7366000" cy="1237725"/>
          </a:xfrm>
        </p:spPr>
        <p:txBody>
          <a:bodyPr/>
          <a:lstStyle/>
          <a:p>
            <a:r>
              <a:rPr lang="en-US" dirty="0" smtClean="0"/>
              <a:t>What Could Have Been the Alternative?</a:t>
            </a:r>
            <a:endParaRPr lang="en-US" b="0" i="1" dirty="0" smtClean="0">
              <a:latin typeface="Minion" panose="02040503050201020203" pitchFamily="18" charset="0"/>
            </a:endParaRP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418684" y="772527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6" name="Rectangle 34"/>
          <p:cNvSpPr>
            <a:spLocks noChangeArrowheads="1"/>
          </p:cNvSpPr>
          <p:nvPr/>
        </p:nvSpPr>
        <p:spPr bwMode="auto">
          <a:xfrm>
            <a:off x="1004309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606" y="6336040"/>
            <a:ext cx="14061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000000"/>
                </a:solidFill>
              </a:rPr>
              <a:t>IA = interim analysis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43301" y="2144962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1" name="Rectangle 34"/>
          <p:cNvSpPr>
            <a:spLocks noChangeArrowheads="1"/>
          </p:cNvSpPr>
          <p:nvPr/>
        </p:nvSpPr>
        <p:spPr bwMode="auto">
          <a:xfrm>
            <a:off x="2401662" y="2083162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7" name="Rectangle 34"/>
          <p:cNvSpPr>
            <a:spLocks noChangeArrowheads="1"/>
          </p:cNvSpPr>
          <p:nvPr/>
        </p:nvSpPr>
        <p:spPr bwMode="auto">
          <a:xfrm>
            <a:off x="3799080" y="2083162"/>
            <a:ext cx="2821487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78" name="Rectangle 34"/>
          <p:cNvSpPr>
            <a:spLocks noChangeArrowheads="1"/>
          </p:cNvSpPr>
          <p:nvPr/>
        </p:nvSpPr>
        <p:spPr bwMode="auto">
          <a:xfrm>
            <a:off x="6688637" y="2083162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004314" y="1499530"/>
            <a:ext cx="7119832" cy="564911"/>
            <a:chOff x="1088001" y="1347120"/>
            <a:chExt cx="7713151" cy="564911"/>
          </a:xfrm>
        </p:grpSpPr>
        <p:sp>
          <p:nvSpPr>
            <p:cNvPr id="2" name="TextBox 1"/>
            <p:cNvSpPr txBox="1"/>
            <p:nvPr/>
          </p:nvSpPr>
          <p:spPr>
            <a:xfrm>
              <a:off x="3734916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24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21194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12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861693" y="1573477"/>
              <a:ext cx="4223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</a:rPr>
                <a:t>48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88001" y="1347120"/>
              <a:ext cx="7713151" cy="379849"/>
              <a:chOff x="1088001" y="1347120"/>
              <a:chExt cx="7713151" cy="379849"/>
            </a:xfrm>
          </p:grpSpPr>
          <p:cxnSp>
            <p:nvCxnSpPr>
              <p:cNvPr id="6" name="Straight Connector 5"/>
              <p:cNvCxnSpPr/>
              <p:nvPr/>
            </p:nvCxnSpPr>
            <p:spPr bwMode="auto">
              <a:xfrm flipH="1">
                <a:off x="1088001" y="1626689"/>
                <a:ext cx="7598022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3" name="Straight Connector 12"/>
              <p:cNvCxnSpPr/>
              <p:nvPr/>
            </p:nvCxnSpPr>
            <p:spPr bwMode="auto">
              <a:xfrm>
                <a:off x="1103313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4" name="Straight Connector 63"/>
              <p:cNvCxnSpPr/>
              <p:nvPr/>
            </p:nvCxnSpPr>
            <p:spPr bwMode="auto">
              <a:xfrm>
                <a:off x="257743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67" name="Straight Connector 66"/>
              <p:cNvCxnSpPr/>
              <p:nvPr/>
            </p:nvCxnSpPr>
            <p:spPr bwMode="auto">
              <a:xfrm>
                <a:off x="4069906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2" name="Straight Connector 71"/>
              <p:cNvCxnSpPr/>
              <p:nvPr/>
            </p:nvCxnSpPr>
            <p:spPr bwMode="auto">
              <a:xfrm>
                <a:off x="7216775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4" name="Straight Connector 73"/>
              <p:cNvCxnSpPr/>
              <p:nvPr/>
            </p:nvCxnSpPr>
            <p:spPr bwMode="auto">
              <a:xfrm>
                <a:off x="8693150" y="1526410"/>
                <a:ext cx="0" cy="200559"/>
              </a:xfrm>
              <a:prstGeom prst="line">
                <a:avLst/>
              </a:prstGeom>
              <a:noFill/>
              <a:ln w="12700" cap="flat" cmpd="sng" algn="ctr">
                <a:solidFill>
                  <a:srgbClr val="96969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4" name="TextBox 13"/>
              <p:cNvSpPr txBox="1"/>
              <p:nvPr/>
            </p:nvSpPr>
            <p:spPr>
              <a:xfrm>
                <a:off x="8057546" y="1347120"/>
                <a:ext cx="74360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solidFill>
                      <a:srgbClr val="000000"/>
                    </a:solidFill>
                  </a:rPr>
                  <a:t>Weeks</a:t>
                </a:r>
                <a:endParaRPr lang="en-US" sz="14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2" name="Rectangle 34"/>
          <p:cNvSpPr>
            <a:spLocks noChangeArrowheads="1"/>
          </p:cNvSpPr>
          <p:nvPr/>
        </p:nvSpPr>
        <p:spPr bwMode="auto">
          <a:xfrm>
            <a:off x="1028552" y="2884934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67544" y="2946734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44" name="Rectangle 34"/>
          <p:cNvSpPr>
            <a:spLocks noChangeArrowheads="1"/>
          </p:cNvSpPr>
          <p:nvPr/>
        </p:nvSpPr>
        <p:spPr bwMode="auto">
          <a:xfrm>
            <a:off x="2425905" y="2884934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46" name="Rectangle 34"/>
          <p:cNvSpPr>
            <a:spLocks noChangeArrowheads="1"/>
          </p:cNvSpPr>
          <p:nvPr/>
        </p:nvSpPr>
        <p:spPr bwMode="auto">
          <a:xfrm>
            <a:off x="3851920" y="2884934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47" name="Rectangle 34"/>
          <p:cNvSpPr>
            <a:spLocks noChangeArrowheads="1"/>
          </p:cNvSpPr>
          <p:nvPr/>
        </p:nvSpPr>
        <p:spPr bwMode="auto">
          <a:xfrm>
            <a:off x="1014825" y="3749030"/>
            <a:ext cx="1329231" cy="400050"/>
          </a:xfrm>
          <a:prstGeom prst="rect">
            <a:avLst/>
          </a:prstGeom>
          <a:solidFill>
            <a:srgbClr val="0070C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53817" y="3810830"/>
            <a:ext cx="5757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30 pts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51" name="Rectangle 34"/>
          <p:cNvSpPr>
            <a:spLocks noChangeArrowheads="1"/>
          </p:cNvSpPr>
          <p:nvPr/>
        </p:nvSpPr>
        <p:spPr bwMode="auto">
          <a:xfrm>
            <a:off x="2483768" y="3749030"/>
            <a:ext cx="1329231" cy="4000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Follow Up</a:t>
            </a:r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6683" y="4653136"/>
            <a:ext cx="698768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Nice and simple except if 48 weeks treatment is still the best 60 patients have been wasted.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adaptive design only opens up different treatment regimens if there is evidence to do so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8063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>
          <a:xfrm>
            <a:off x="467544" y="442223"/>
            <a:ext cx="7366000" cy="1309687"/>
          </a:xfrm>
        </p:spPr>
        <p:txBody>
          <a:bodyPr/>
          <a:lstStyle/>
          <a:p>
            <a:r>
              <a:rPr lang="en-US" dirty="0"/>
              <a:t>Seamless Ph2/Ph3 </a:t>
            </a:r>
            <a:r>
              <a:rPr lang="en-US" dirty="0" smtClean="0"/>
              <a:t>design</a:t>
            </a:r>
            <a:endParaRPr lang="en-US" sz="2900" i="1" dirty="0" smtClean="0">
              <a:solidFill>
                <a:srgbClr val="FF0000"/>
              </a:solidFill>
              <a:latin typeface="Minion" pitchFamily="18" charset="0"/>
            </a:endParaRPr>
          </a:p>
        </p:txBody>
      </p:sp>
      <p:sp>
        <p:nvSpPr>
          <p:cNvPr id="4100" name="shpOneColumnText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auto">
          <a:xfrm>
            <a:off x="22007" y="667254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dirty="0">
              <a:solidFill>
                <a:srgbClr val="00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8437640"/>
              </p:ext>
            </p:extLst>
          </p:nvPr>
        </p:nvGraphicFramePr>
        <p:xfrm>
          <a:off x="416940" y="4070568"/>
          <a:ext cx="8355012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8761"/>
                <a:gridCol w="3240360"/>
                <a:gridCol w="3695891"/>
              </a:tblGrid>
              <a:tr h="243840"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Seamless</a:t>
                      </a:r>
                      <a:r>
                        <a:rPr lang="en-US" sz="1000" baseline="0" dirty="0" smtClean="0"/>
                        <a:t> Ph2/Ph3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Traditional</a:t>
                      </a:r>
                      <a:endParaRPr lang="en-US" sz="1000" dirty="0"/>
                    </a:p>
                  </a:txBody>
                  <a:tcPr/>
                </a:tc>
              </a:tr>
              <a:tr h="701040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Pros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Eliminates white space between Phase II and III</a:t>
                      </a:r>
                      <a:endParaRPr lang="en-US" sz="1000" baseline="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</a:t>
                      </a:r>
                      <a:r>
                        <a:rPr lang="en-US" sz="1000" baseline="0" dirty="0" smtClean="0"/>
                        <a:t>ncreased efficiency with p</a:t>
                      </a:r>
                      <a:r>
                        <a:rPr lang="en-US" sz="1000" dirty="0" smtClean="0"/>
                        <a:t>atients from Phase II included in Phase</a:t>
                      </a:r>
                      <a:r>
                        <a:rPr lang="en-US" sz="1000" baseline="0" dirty="0" smtClean="0"/>
                        <a:t> III analysis.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/>
                        <a:t>Speeds up Phase III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Easy to </a:t>
                      </a:r>
                      <a:r>
                        <a:rPr lang="en-US" sz="1000" dirty="0" err="1" smtClean="0"/>
                        <a:t>analyse</a:t>
                      </a:r>
                      <a:r>
                        <a:rPr lang="en-US" sz="1000" dirty="0" smtClean="0"/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Decision to go to Phase</a:t>
                      </a:r>
                      <a:r>
                        <a:rPr lang="en-US" sz="1000" baseline="0" dirty="0" smtClean="0"/>
                        <a:t> III made off Phase II data.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</a:rPr>
                        <a:t>Sponsor sees data from Phase 2 before into Phase 3.</a:t>
                      </a: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05840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Cons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Decision</a:t>
                      </a:r>
                      <a:r>
                        <a:rPr lang="en-US" sz="1000" baseline="0" dirty="0" smtClean="0"/>
                        <a:t> to go to Phase III may not be in the hands of the sponsor.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</a:rPr>
                        <a:t>Ph3 design from Seamless design will need upfront agreement from HA at end of Ph1 meetings together with Ph2, unclear experience &amp; acceptance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Uses</a:t>
                      </a:r>
                      <a:r>
                        <a:rPr lang="en-US" sz="1000" baseline="0" dirty="0" smtClean="0"/>
                        <a:t> more patients as there are two trials.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</a:rPr>
                        <a:t>White space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63707"/>
            <a:ext cx="864096" cy="24622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Combo 1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651739"/>
            <a:ext cx="864096" cy="246221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Combo 2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7544" y="1939771"/>
            <a:ext cx="864096" cy="246221"/>
          </a:xfrm>
          <a:prstGeom prst="rect">
            <a:avLst/>
          </a:prstGeom>
          <a:solidFill>
            <a:srgbClr val="B760F9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Combo 3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2227803"/>
            <a:ext cx="864096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Placebo</a:t>
            </a:r>
            <a:endParaRPr lang="en-US" sz="1000" dirty="0">
              <a:solidFill>
                <a:schemeClr val="bg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1403648" y="1774849"/>
            <a:ext cx="0" cy="164922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 bwMode="auto">
          <a:xfrm>
            <a:off x="2051720" y="1774849"/>
            <a:ext cx="0" cy="164922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 bwMode="auto">
          <a:xfrm>
            <a:off x="1403648" y="1857310"/>
            <a:ext cx="648072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auto">
          <a:xfrm>
            <a:off x="2195736" y="1774849"/>
            <a:ext cx="0" cy="164922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 bwMode="auto">
          <a:xfrm>
            <a:off x="2843808" y="1774849"/>
            <a:ext cx="0" cy="164922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 bwMode="auto">
          <a:xfrm>
            <a:off x="2195736" y="1857310"/>
            <a:ext cx="648072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403648" y="1486817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/>
              <a:t>Data analysis</a:t>
            </a:r>
            <a:endParaRPr lang="en-US" sz="900" dirty="0"/>
          </a:p>
        </p:txBody>
      </p:sp>
      <p:sp>
        <p:nvSpPr>
          <p:cNvPr id="20" name="TextBox 19"/>
          <p:cNvSpPr txBox="1"/>
          <p:nvPr/>
        </p:nvSpPr>
        <p:spPr>
          <a:xfrm>
            <a:off x="2123728" y="1467653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/>
              <a:t>Planning Phase III</a:t>
            </a:r>
            <a:endParaRPr lang="en-US" sz="900" dirty="0"/>
          </a:p>
        </p:txBody>
      </p:sp>
      <p:sp>
        <p:nvSpPr>
          <p:cNvPr id="21" name="TextBox 20"/>
          <p:cNvSpPr txBox="1"/>
          <p:nvPr/>
        </p:nvSpPr>
        <p:spPr>
          <a:xfrm>
            <a:off x="2915816" y="1651739"/>
            <a:ext cx="1008112" cy="246221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Combo 2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15816" y="2227803"/>
            <a:ext cx="1008112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Placebo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55676" y="2474024"/>
            <a:ext cx="9001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/>
              <a:t>Phase II results available</a:t>
            </a:r>
            <a:endParaRPr lang="en-US" sz="900" dirty="0"/>
          </a:p>
        </p:txBody>
      </p:sp>
      <p:cxnSp>
        <p:nvCxnSpPr>
          <p:cNvPr id="19" name="Straight Arrow Connector 18"/>
          <p:cNvCxnSpPr/>
          <p:nvPr/>
        </p:nvCxnSpPr>
        <p:spPr bwMode="auto">
          <a:xfrm flipV="1">
            <a:off x="2123728" y="1939771"/>
            <a:ext cx="0" cy="534253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635896" y="2751023"/>
            <a:ext cx="57606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/>
              <a:t>End of Phase III</a:t>
            </a:r>
            <a:endParaRPr lang="en-US" sz="900" dirty="0"/>
          </a:p>
        </p:txBody>
      </p:sp>
      <p:cxnSp>
        <p:nvCxnSpPr>
          <p:cNvPr id="26" name="Straight Arrow Connector 25"/>
          <p:cNvCxnSpPr/>
          <p:nvPr/>
        </p:nvCxnSpPr>
        <p:spPr bwMode="auto">
          <a:xfrm flipV="1">
            <a:off x="3635896" y="2751023"/>
            <a:ext cx="0" cy="1099284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580112" y="1340768"/>
            <a:ext cx="864096" cy="24622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Combo 1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80112" y="1628800"/>
            <a:ext cx="2232248" cy="246221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Combo 2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80112" y="1916832"/>
            <a:ext cx="864096" cy="246221"/>
          </a:xfrm>
          <a:prstGeom prst="rect">
            <a:avLst/>
          </a:prstGeom>
          <a:solidFill>
            <a:srgbClr val="B760F9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Combo 3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580112" y="2227803"/>
            <a:ext cx="2232248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Placebo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24328" y="2728084"/>
            <a:ext cx="57606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/>
              <a:t>End of Phase III</a:t>
            </a:r>
            <a:endParaRPr lang="en-US" sz="900" dirty="0"/>
          </a:p>
        </p:txBody>
      </p:sp>
      <p:cxnSp>
        <p:nvCxnSpPr>
          <p:cNvPr id="49" name="Straight Arrow Connector 48"/>
          <p:cNvCxnSpPr/>
          <p:nvPr/>
        </p:nvCxnSpPr>
        <p:spPr bwMode="auto">
          <a:xfrm flipV="1">
            <a:off x="7524328" y="2728084"/>
            <a:ext cx="0" cy="1099284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012160" y="2981999"/>
            <a:ext cx="9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/>
              <a:t>Interim Analysis</a:t>
            </a:r>
            <a:endParaRPr lang="en-US" sz="900" dirty="0"/>
          </a:p>
        </p:txBody>
      </p:sp>
      <p:cxnSp>
        <p:nvCxnSpPr>
          <p:cNvPr id="51" name="Straight Arrow Connector 50"/>
          <p:cNvCxnSpPr/>
          <p:nvPr/>
        </p:nvCxnSpPr>
        <p:spPr bwMode="auto">
          <a:xfrm flipV="1">
            <a:off x="6480212" y="2447746"/>
            <a:ext cx="0" cy="534253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tx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49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hpTextToc"/>
          <p:cNvSpPr>
            <a:spLocks noGrp="1" noChangeArrowheads="1"/>
          </p:cNvSpPr>
          <p:nvPr>
            <p:ph type="body" idx="1"/>
          </p:nvPr>
        </p:nvSpPr>
        <p:spPr>
          <a:xfrm>
            <a:off x="397120" y="1892300"/>
            <a:ext cx="8354157" cy="4471988"/>
          </a:xfrm>
          <a:noFill/>
        </p:spPr>
        <p:txBody>
          <a:bodyPr wrap="none"/>
          <a:lstStyle/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The Infectious Disease Problem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Traditional Development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82DA"/>
                </a:solidFill>
              </a:rPr>
              <a:t>Adaptive Platform Trial</a:t>
            </a:r>
          </a:p>
          <a:p>
            <a:pPr>
              <a:spcBef>
                <a:spcPct val="95000"/>
              </a:spcBef>
              <a:buFontTx/>
              <a:buNone/>
            </a:pPr>
            <a:r>
              <a:rPr lang="en-US" sz="2600" b="1" dirty="0" smtClean="0">
                <a:solidFill>
                  <a:srgbClr val="000000"/>
                </a:solidFill>
              </a:rPr>
              <a:t>Next Steps</a:t>
            </a:r>
          </a:p>
          <a:p>
            <a:pPr>
              <a:spcBef>
                <a:spcPct val="95000"/>
              </a:spcBef>
              <a:buFontTx/>
              <a:buNone/>
            </a:pPr>
            <a:endParaRPr lang="en-US" sz="2600" b="1" dirty="0">
              <a:solidFill>
                <a:srgbClr val="0082DA"/>
              </a:solidFill>
            </a:endParaRPr>
          </a:p>
        </p:txBody>
      </p:sp>
      <p:grpSp>
        <p:nvGrpSpPr>
          <p:cNvPr id="109571" name="shpTextTocLines"/>
          <p:cNvGrpSpPr>
            <a:grpSpLocks/>
          </p:cNvGrpSpPr>
          <p:nvPr/>
        </p:nvGrpSpPr>
        <p:grpSpPr bwMode="auto">
          <a:xfrm>
            <a:off x="-5862" y="4095179"/>
            <a:ext cx="8232775" cy="679450"/>
            <a:chOff x="-4" y="1093"/>
            <a:chExt cx="5573" cy="428"/>
          </a:xfrm>
        </p:grpSpPr>
        <p:sp>
          <p:nvSpPr>
            <p:cNvPr id="109572" name="Line 4"/>
            <p:cNvSpPr>
              <a:spLocks noChangeShapeType="1"/>
            </p:cNvSpPr>
            <p:nvPr/>
          </p:nvSpPr>
          <p:spPr bwMode="auto">
            <a:xfrm>
              <a:off x="0" y="1093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  <p:sp>
          <p:nvSpPr>
            <p:cNvPr id="109573" name="Line 5"/>
            <p:cNvSpPr>
              <a:spLocks noChangeShapeType="1"/>
            </p:cNvSpPr>
            <p:nvPr/>
          </p:nvSpPr>
          <p:spPr bwMode="auto">
            <a:xfrm>
              <a:off x="-4" y="1521"/>
              <a:ext cx="556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58247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942" y="452471"/>
            <a:ext cx="7366000" cy="1309687"/>
          </a:xfrm>
        </p:spPr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882" y="1806575"/>
            <a:ext cx="8355013" cy="4471988"/>
          </a:xfrm>
        </p:spPr>
        <p:txBody>
          <a:bodyPr/>
          <a:lstStyle/>
          <a:p>
            <a:r>
              <a:rPr lang="en-US" dirty="0" smtClean="0"/>
              <a:t>This is a concept accepted at senior management level – details need to be added</a:t>
            </a:r>
          </a:p>
          <a:p>
            <a:r>
              <a:rPr lang="en-US" dirty="0" smtClean="0"/>
              <a:t>Simulate the designs and refine according to operating </a:t>
            </a:r>
            <a:r>
              <a:rPr lang="en-US" dirty="0" smtClean="0"/>
              <a:t>characteristics</a:t>
            </a:r>
          </a:p>
          <a:p>
            <a:r>
              <a:rPr lang="en-US" dirty="0" smtClean="0"/>
              <a:t>Decision criteria are generic at the moment but may need to be refined for different combinations</a:t>
            </a:r>
            <a:endParaRPr lang="en-US" dirty="0" smtClean="0"/>
          </a:p>
          <a:p>
            <a:r>
              <a:rPr lang="en-US" dirty="0" smtClean="0"/>
              <a:t>Present to regulatory authorities gain their feedback</a:t>
            </a:r>
          </a:p>
          <a:p>
            <a:r>
              <a:rPr lang="en-US" dirty="0" smtClean="0"/>
              <a:t>Present design at external meetings and </a:t>
            </a:r>
            <a:r>
              <a:rPr lang="en-US" dirty="0" smtClean="0"/>
              <a:t>conferences</a:t>
            </a:r>
          </a:p>
          <a:p>
            <a:r>
              <a:rPr lang="en-US" dirty="0" smtClean="0"/>
              <a:t>How do we make this work?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396882" y="6323727"/>
            <a:ext cx="8355013" cy="193675"/>
          </a:xfrm>
        </p:spPr>
        <p:txBody>
          <a:bodyPr/>
          <a:lstStyle/>
          <a:p>
            <a:pPr>
              <a:defRPr/>
            </a:pPr>
            <a:fld id="{995419AD-420F-C14F-A632-0A2D2FCDDAF9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31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15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hpEndCoverShape"/>
          <p:cNvSpPr txBox="1">
            <a:spLocks noChangeArrowheads="1"/>
          </p:cNvSpPr>
          <p:nvPr/>
        </p:nvSpPr>
        <p:spPr bwMode="white">
          <a:xfrm>
            <a:off x="-2171" y="6843372"/>
            <a:ext cx="42202" cy="4571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mago" pitchFamily="2" charset="0"/>
                <a:cs typeface="Arial" pitchFamily="34" charset="0"/>
              </a:defRPr>
            </a:lvl9pPr>
          </a:lstStyle>
          <a:p>
            <a:pPr eaLnBrk="1" hangingPunct="1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145" y="2924175"/>
            <a:ext cx="8354157" cy="1009650"/>
          </a:xfrm>
        </p:spPr>
        <p:txBody>
          <a:bodyPr anchor="ctr"/>
          <a:lstStyle/>
          <a:p>
            <a:pPr marL="0" indent="0" algn="ctr">
              <a:buFont typeface="Arial" pitchFamily="34" charset="0"/>
              <a:buNone/>
              <a:defRPr/>
            </a:pPr>
            <a:r>
              <a:rPr lang="en-US" sz="4500" b="1" i="1" dirty="0" smtClean="0">
                <a:solidFill>
                  <a:srgbClr val="0082DA"/>
                </a:solidFill>
                <a:latin typeface="Minion" pitchFamily="18" charset="0"/>
              </a:rPr>
              <a:t>Doing now what patients need next</a:t>
            </a:r>
            <a:endParaRPr lang="en-US" sz="4500" b="1" dirty="0">
              <a:solidFill>
                <a:srgbClr val="0082DA"/>
              </a:solidFill>
            </a:endParaRPr>
          </a:p>
        </p:txBody>
      </p:sp>
      <p:sp>
        <p:nvSpPr>
          <p:cNvPr id="5" name="shpEndTranslation" hidden="1"/>
          <p:cNvSpPr/>
          <p:nvPr/>
        </p:nvSpPr>
        <p:spPr>
          <a:xfrm>
            <a:off x="301045" y="6093296"/>
            <a:ext cx="4220308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396882" y="6323521"/>
            <a:ext cx="8355013" cy="193675"/>
          </a:xfrm>
        </p:spPr>
        <p:txBody>
          <a:bodyPr/>
          <a:lstStyle/>
          <a:p>
            <a:pPr>
              <a:defRPr/>
            </a:pPr>
            <a:endParaRPr lang="en-US" sz="4500" dirty="0">
              <a:solidFill>
                <a:srgbClr val="0082D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34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PPTSLIDEFORMATR" val="RXPStandard Screen"/>
  <p:tag name="VARDIVISION" val="RXPDivCorp"/>
  <p:tag name="VARPALETTE" val="RXPpalette_standard_value"/>
  <p:tag name="VARBACKGROUND" val="RXPbackground_dark_value"/>
  <p:tag name="VARPPTPAPER" val="RXPRXP"/>
  <p:tag name="VARPPTGRIDMODE" val="RXPRocheGrid"/>
  <p:tag name="VARPPTTYPE" val="RXPpotRXPP"/>
  <p:tag name="VARPOTVERSION" val="RXP8.8"/>
  <p:tag name="VARPPTLANGSEL" val="RXPEnglish"/>
  <p:tag name="VARPPTCOMPATIBLE4" val="RXPFALSE"/>
  <p:tag name="VARPPTCOMPATIBLE7" val="RXPFALSE"/>
  <p:tag name="VARPPTCOMPATIBLERD03" val="RXPTRUE"/>
  <p:tag name="VARCOLOR" val="RXPcolor_white_colored"/>
  <p:tag name="VAREMBEDFONTSENABLED" val="RXPFALSE"/>
  <p:tag name="VARFOOTERAPPLYTOALLPRESSED" val="RXPFALSE"/>
  <p:tag name="VARTITLE" val="RXP"/>
  <p:tag name="VARPPTSLIDEFORMAT" val="RXPStandard"/>
  <p:tag name="VARPPTLANG" val="RXPEnglish"/>
  <p:tag name="VARGRIDMODE" val="RXPgrid_none_value"/>
  <p:tag name="VARUNIT" val="RXPRoche"/>
  <p:tag name="VARPPTSETUPPERFORMED" val="RXPTRUE"/>
  <p:tag name="VARTOC" val="RXPThe Infectious Disease ProblemTraditional DevelopmentAdaptive Platform TrialNext Steps"/>
  <p:tag name="VARSAVEMESSAGETIMESTAMP" val="RXP03/05/20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jp5KeW5oESuJlBzRvWwN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jp5KeW5oESuJlBzRvWwN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jp5KeW5oESuJlBzRvWwN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jp5KeW5oESuJlBzRvWwN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jp5KeW5oESuJlBzRvWwN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jp5KeW5oESuJlBzRvWwN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P9_Aip67k23qGf78DWjZ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YD8mWVF6Uyr7REksxgrO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SLIDEMODE" val="RXP1"/>
</p:tagLst>
</file>

<file path=ppt/theme/theme1.xml><?xml version="1.0" encoding="utf-8"?>
<a:theme xmlns:a="http://schemas.openxmlformats.org/drawingml/2006/main" name="29_Roche">
  <a:themeElements>
    <a:clrScheme name="">
      <a:dk1>
        <a:srgbClr val="000000"/>
      </a:dk1>
      <a:lt1>
        <a:srgbClr val="FFFFFF"/>
      </a:lt1>
      <a:dk2>
        <a:srgbClr val="969696"/>
      </a:dk2>
      <a:lt2>
        <a:srgbClr val="FF7F00"/>
      </a:lt2>
      <a:accent1>
        <a:srgbClr val="FF7F00"/>
      </a:accent1>
      <a:accent2>
        <a:srgbClr val="800080"/>
      </a:accent2>
      <a:accent3>
        <a:srgbClr val="FFCC00"/>
      </a:accent3>
      <a:accent4>
        <a:srgbClr val="9933FF"/>
      </a:accent4>
      <a:accent5>
        <a:srgbClr val="009900"/>
      </a:accent5>
      <a:accent6>
        <a:srgbClr val="0082DA"/>
      </a:accent6>
      <a:hlink>
        <a:srgbClr val="9933FF"/>
      </a:hlink>
      <a:folHlink>
        <a:srgbClr val="FF33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tx1"/>
          </a:solidFill>
        </a:ln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ago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ago" pitchFamily="2" charset="0"/>
          </a:defRPr>
        </a:defPPr>
      </a:lstStyle>
      <a:style>
        <a:lnRef idx="1">
          <a:schemeClr val="tx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Roche 1">
        <a:dk1>
          <a:srgbClr val="FF7F00"/>
        </a:dk1>
        <a:lt1>
          <a:srgbClr val="FFFFFF"/>
        </a:lt1>
        <a:dk2>
          <a:srgbClr val="0028A0"/>
        </a:dk2>
        <a:lt2>
          <a:srgbClr val="969696"/>
        </a:lt2>
        <a:accent1>
          <a:srgbClr val="FF7F00"/>
        </a:accent1>
        <a:accent2>
          <a:srgbClr val="800080"/>
        </a:accent2>
        <a:accent3>
          <a:srgbClr val="FFCC00"/>
        </a:accent3>
        <a:accent4>
          <a:srgbClr val="9933FF"/>
        </a:accent4>
        <a:accent5>
          <a:srgbClr val="009900"/>
        </a:accent5>
        <a:accent6>
          <a:srgbClr val="0082DA"/>
        </a:accent6>
        <a:hlink>
          <a:srgbClr val="9933FF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che 2">
        <a:dk1>
          <a:srgbClr val="000000"/>
        </a:dk1>
        <a:lt1>
          <a:srgbClr val="FFFFFF"/>
        </a:lt1>
        <a:dk2>
          <a:srgbClr val="969696"/>
        </a:dk2>
        <a:lt2>
          <a:srgbClr val="FF7F00"/>
        </a:lt2>
        <a:accent1>
          <a:srgbClr val="FF7F00"/>
        </a:accent1>
        <a:accent2>
          <a:srgbClr val="800080"/>
        </a:accent2>
        <a:accent3>
          <a:srgbClr val="FFCC00"/>
        </a:accent3>
        <a:accent4>
          <a:srgbClr val="9933FF"/>
        </a:accent4>
        <a:accent5>
          <a:srgbClr val="009900"/>
        </a:accent5>
        <a:accent6>
          <a:srgbClr val="0082DA"/>
        </a:accent6>
        <a:hlink>
          <a:srgbClr val="9933FF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che 3">
        <a:dk1>
          <a:srgbClr val="000000"/>
        </a:dk1>
        <a:lt1>
          <a:srgbClr val="FFFFFF"/>
        </a:lt1>
        <a:dk2>
          <a:srgbClr val="959595"/>
        </a:dk2>
        <a:lt2>
          <a:srgbClr val="676767"/>
        </a:lt2>
        <a:accent1>
          <a:srgbClr val="B2B2B2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454545"/>
        </a:accent6>
        <a:hlink>
          <a:srgbClr val="EAEAEA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Roche">
  <a:themeElements>
    <a:clrScheme name="">
      <a:dk1>
        <a:srgbClr val="000000"/>
      </a:dk1>
      <a:lt1>
        <a:srgbClr val="FFFFFF"/>
      </a:lt1>
      <a:dk2>
        <a:srgbClr val="969696"/>
      </a:dk2>
      <a:lt2>
        <a:srgbClr val="FF7F00"/>
      </a:lt2>
      <a:accent1>
        <a:srgbClr val="FF7F00"/>
      </a:accent1>
      <a:accent2>
        <a:srgbClr val="800080"/>
      </a:accent2>
      <a:accent3>
        <a:srgbClr val="FFCC00"/>
      </a:accent3>
      <a:accent4>
        <a:srgbClr val="9933FF"/>
      </a:accent4>
      <a:accent5>
        <a:srgbClr val="009900"/>
      </a:accent5>
      <a:accent6>
        <a:srgbClr val="0082DA"/>
      </a:accent6>
      <a:hlink>
        <a:srgbClr val="9933FF"/>
      </a:hlink>
      <a:folHlink>
        <a:srgbClr val="FF3300"/>
      </a:folHlink>
    </a:clrScheme>
    <a:fontScheme name="Roche">
      <a:majorFont>
        <a:latin typeface="Imago"/>
        <a:ea typeface=""/>
        <a:cs typeface=""/>
      </a:majorFont>
      <a:minorFont>
        <a:latin typeface="Imag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ago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ago" pitchFamily="2" charset="0"/>
          </a:defRPr>
        </a:defPPr>
      </a:lstStyle>
    </a:lnDef>
  </a:objectDefaults>
  <a:extraClrSchemeLst>
    <a:extraClrScheme>
      <a:clrScheme name="Roche 1">
        <a:dk1>
          <a:srgbClr val="009900"/>
        </a:dk1>
        <a:lt1>
          <a:srgbClr val="FFFFFF"/>
        </a:lt1>
        <a:dk2>
          <a:srgbClr val="0028A0"/>
        </a:dk2>
        <a:lt2>
          <a:srgbClr val="969696"/>
        </a:lt2>
        <a:accent1>
          <a:srgbClr val="FF7F00"/>
        </a:accent1>
        <a:accent2>
          <a:srgbClr val="0082DA"/>
        </a:accent2>
        <a:accent3>
          <a:srgbClr val="AAACCD"/>
        </a:accent3>
        <a:accent4>
          <a:srgbClr val="DADADA"/>
        </a:accent4>
        <a:accent5>
          <a:srgbClr val="FFC0AA"/>
        </a:accent5>
        <a:accent6>
          <a:srgbClr val="0075C5"/>
        </a:accent6>
        <a:hlink>
          <a:srgbClr val="9933FF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che 2">
        <a:dk1>
          <a:srgbClr val="000000"/>
        </a:dk1>
        <a:lt1>
          <a:srgbClr val="FFFFFF"/>
        </a:lt1>
        <a:dk2>
          <a:srgbClr val="969696"/>
        </a:dk2>
        <a:lt2>
          <a:srgbClr val="009900"/>
        </a:lt2>
        <a:accent1>
          <a:srgbClr val="FF7F00"/>
        </a:accent1>
        <a:accent2>
          <a:srgbClr val="0082DA"/>
        </a:accent2>
        <a:accent3>
          <a:srgbClr val="FFFFFF"/>
        </a:accent3>
        <a:accent4>
          <a:srgbClr val="000000"/>
        </a:accent4>
        <a:accent5>
          <a:srgbClr val="FFC0AA"/>
        </a:accent5>
        <a:accent6>
          <a:srgbClr val="0075C5"/>
        </a:accent6>
        <a:hlink>
          <a:srgbClr val="9933FF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che 3">
        <a:dk1>
          <a:srgbClr val="000000"/>
        </a:dk1>
        <a:lt1>
          <a:srgbClr val="FFFFFF"/>
        </a:lt1>
        <a:dk2>
          <a:srgbClr val="959595"/>
        </a:dk2>
        <a:lt2>
          <a:srgbClr val="676767"/>
        </a:lt2>
        <a:accent1>
          <a:srgbClr val="B2B2B2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454545"/>
        </a:accent6>
        <a:hlink>
          <a:srgbClr val="EAEAEA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che 4">
        <a:dk1>
          <a:srgbClr val="009900"/>
        </a:dk1>
        <a:lt1>
          <a:srgbClr val="FFFFFF"/>
        </a:lt1>
        <a:dk2>
          <a:srgbClr val="0028A0"/>
        </a:dk2>
        <a:lt2>
          <a:srgbClr val="969696"/>
        </a:lt2>
        <a:accent1>
          <a:srgbClr val="FF7F00"/>
        </a:accent1>
        <a:accent2>
          <a:srgbClr val="0082DA"/>
        </a:accent2>
        <a:accent3>
          <a:srgbClr val="AAACCD"/>
        </a:accent3>
        <a:accent4>
          <a:srgbClr val="DADADA"/>
        </a:accent4>
        <a:accent5>
          <a:srgbClr val="FFC0AA"/>
        </a:accent5>
        <a:accent6>
          <a:srgbClr val="0075C5"/>
        </a:accent6>
        <a:hlink>
          <a:srgbClr val="FF66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che 5">
        <a:dk1>
          <a:srgbClr val="000000"/>
        </a:dk1>
        <a:lt1>
          <a:srgbClr val="FFFFFF"/>
        </a:lt1>
        <a:dk2>
          <a:srgbClr val="969696"/>
        </a:dk2>
        <a:lt2>
          <a:srgbClr val="009900"/>
        </a:lt2>
        <a:accent1>
          <a:srgbClr val="FF7F00"/>
        </a:accent1>
        <a:accent2>
          <a:srgbClr val="0082DA"/>
        </a:accent2>
        <a:accent3>
          <a:srgbClr val="FFFFFF"/>
        </a:accent3>
        <a:accent4>
          <a:srgbClr val="000000"/>
        </a:accent4>
        <a:accent5>
          <a:srgbClr val="FFC0AA"/>
        </a:accent5>
        <a:accent6>
          <a:srgbClr val="0075C5"/>
        </a:accent6>
        <a:hlink>
          <a:srgbClr val="FF66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5_Roche">
  <a:themeElements>
    <a:clrScheme name="">
      <a:dk1>
        <a:srgbClr val="000000"/>
      </a:dk1>
      <a:lt1>
        <a:srgbClr val="FFFFFF"/>
      </a:lt1>
      <a:dk2>
        <a:srgbClr val="969696"/>
      </a:dk2>
      <a:lt2>
        <a:srgbClr val="FF7F00"/>
      </a:lt2>
      <a:accent1>
        <a:srgbClr val="FF7F00"/>
      </a:accent1>
      <a:accent2>
        <a:srgbClr val="800080"/>
      </a:accent2>
      <a:accent3>
        <a:srgbClr val="FFCC00"/>
      </a:accent3>
      <a:accent4>
        <a:srgbClr val="9933FF"/>
      </a:accent4>
      <a:accent5>
        <a:srgbClr val="009900"/>
      </a:accent5>
      <a:accent6>
        <a:srgbClr val="0082DA"/>
      </a:accent6>
      <a:hlink>
        <a:srgbClr val="9933FF"/>
      </a:hlink>
      <a:folHlink>
        <a:srgbClr val="FF3300"/>
      </a:folHlink>
    </a:clrScheme>
    <a:fontScheme name="Roche">
      <a:majorFont>
        <a:latin typeface="Imago"/>
        <a:ea typeface=""/>
        <a:cs typeface=""/>
      </a:majorFont>
      <a:minorFont>
        <a:latin typeface="Imag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ago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ago" pitchFamily="2" charset="0"/>
          </a:defRPr>
        </a:defPPr>
      </a:lstStyle>
    </a:lnDef>
  </a:objectDefaults>
  <a:extraClrSchemeLst>
    <a:extraClrScheme>
      <a:clrScheme name="Roche 1">
        <a:dk1>
          <a:srgbClr val="009900"/>
        </a:dk1>
        <a:lt1>
          <a:srgbClr val="FFFFFF"/>
        </a:lt1>
        <a:dk2>
          <a:srgbClr val="0028A0"/>
        </a:dk2>
        <a:lt2>
          <a:srgbClr val="969696"/>
        </a:lt2>
        <a:accent1>
          <a:srgbClr val="FF7F00"/>
        </a:accent1>
        <a:accent2>
          <a:srgbClr val="0082DA"/>
        </a:accent2>
        <a:accent3>
          <a:srgbClr val="AAACCD"/>
        </a:accent3>
        <a:accent4>
          <a:srgbClr val="DADADA"/>
        </a:accent4>
        <a:accent5>
          <a:srgbClr val="FFC0AA"/>
        </a:accent5>
        <a:accent6>
          <a:srgbClr val="0075C5"/>
        </a:accent6>
        <a:hlink>
          <a:srgbClr val="9933FF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che 2">
        <a:dk1>
          <a:srgbClr val="000000"/>
        </a:dk1>
        <a:lt1>
          <a:srgbClr val="FFFFFF"/>
        </a:lt1>
        <a:dk2>
          <a:srgbClr val="969696"/>
        </a:dk2>
        <a:lt2>
          <a:srgbClr val="009900"/>
        </a:lt2>
        <a:accent1>
          <a:srgbClr val="FF7F00"/>
        </a:accent1>
        <a:accent2>
          <a:srgbClr val="0082DA"/>
        </a:accent2>
        <a:accent3>
          <a:srgbClr val="FFFFFF"/>
        </a:accent3>
        <a:accent4>
          <a:srgbClr val="000000"/>
        </a:accent4>
        <a:accent5>
          <a:srgbClr val="FFC0AA"/>
        </a:accent5>
        <a:accent6>
          <a:srgbClr val="0075C5"/>
        </a:accent6>
        <a:hlink>
          <a:srgbClr val="9933FF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che 3">
        <a:dk1>
          <a:srgbClr val="000000"/>
        </a:dk1>
        <a:lt1>
          <a:srgbClr val="FFFFFF"/>
        </a:lt1>
        <a:dk2>
          <a:srgbClr val="959595"/>
        </a:dk2>
        <a:lt2>
          <a:srgbClr val="676767"/>
        </a:lt2>
        <a:accent1>
          <a:srgbClr val="B2B2B2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454545"/>
        </a:accent6>
        <a:hlink>
          <a:srgbClr val="EAEAEA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che 4">
        <a:dk1>
          <a:srgbClr val="009900"/>
        </a:dk1>
        <a:lt1>
          <a:srgbClr val="FFFFFF"/>
        </a:lt1>
        <a:dk2>
          <a:srgbClr val="0028A0"/>
        </a:dk2>
        <a:lt2>
          <a:srgbClr val="969696"/>
        </a:lt2>
        <a:accent1>
          <a:srgbClr val="FF7F00"/>
        </a:accent1>
        <a:accent2>
          <a:srgbClr val="0082DA"/>
        </a:accent2>
        <a:accent3>
          <a:srgbClr val="AAACCD"/>
        </a:accent3>
        <a:accent4>
          <a:srgbClr val="DADADA"/>
        </a:accent4>
        <a:accent5>
          <a:srgbClr val="FFC0AA"/>
        </a:accent5>
        <a:accent6>
          <a:srgbClr val="0075C5"/>
        </a:accent6>
        <a:hlink>
          <a:srgbClr val="FF66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che 5">
        <a:dk1>
          <a:srgbClr val="000000"/>
        </a:dk1>
        <a:lt1>
          <a:srgbClr val="FFFFFF"/>
        </a:lt1>
        <a:dk2>
          <a:srgbClr val="969696"/>
        </a:dk2>
        <a:lt2>
          <a:srgbClr val="009900"/>
        </a:lt2>
        <a:accent1>
          <a:srgbClr val="FF7F00"/>
        </a:accent1>
        <a:accent2>
          <a:srgbClr val="0082DA"/>
        </a:accent2>
        <a:accent3>
          <a:srgbClr val="FFFFFF"/>
        </a:accent3>
        <a:accent4>
          <a:srgbClr val="000000"/>
        </a:accent4>
        <a:accent5>
          <a:srgbClr val="FFC0AA"/>
        </a:accent5>
        <a:accent6>
          <a:srgbClr val="0075C5"/>
        </a:accent6>
        <a:hlink>
          <a:srgbClr val="FF66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lank">
  <a:themeElements>
    <a:clrScheme name="Custom 11">
      <a:dk1>
        <a:srgbClr val="000000"/>
      </a:dk1>
      <a:lt1>
        <a:srgbClr val="FFFFFF"/>
      </a:lt1>
      <a:dk2>
        <a:srgbClr val="969696"/>
      </a:dk2>
      <a:lt2>
        <a:srgbClr val="009900"/>
      </a:lt2>
      <a:accent1>
        <a:srgbClr val="009900"/>
      </a:accent1>
      <a:accent2>
        <a:srgbClr val="800080"/>
      </a:accent2>
      <a:accent3>
        <a:srgbClr val="FFFFFF"/>
      </a:accent3>
      <a:accent4>
        <a:srgbClr val="000000"/>
      </a:accent4>
      <a:accent5>
        <a:srgbClr val="AACAAA"/>
      </a:accent5>
      <a:accent6>
        <a:srgbClr val="730073"/>
      </a:accent6>
      <a:hlink>
        <a:srgbClr val="9933FF"/>
      </a:hlink>
      <a:folHlink>
        <a:srgbClr val="FF3300"/>
      </a:folHlink>
    </a:clrScheme>
    <a:fontScheme name="Standard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AEAEA"/>
        </a:solidFill>
        <a:ln w="9525">
          <a:solidFill>
            <a:srgbClr val="EAEAEA"/>
          </a:solidFill>
          <a:prstDash val="solid"/>
        </a:ln>
        <a:effectLst/>
      </a:spPr>
      <a:bodyPr tIns="90000" bIns="90000" rtlCol="0" anchor="t" anchorCtr="0"/>
      <a:lstStyle>
        <a:defPPr>
          <a:defRPr sz="1400" dirty="0" err="1" smtClean="0">
            <a:solidFill>
              <a:srgbClr val="000000"/>
            </a:solidFill>
            <a:latin typeface="Imago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tIns="90000" bIns="90000" rtlCol="0" anchor="t" anchorCtr="0">
        <a:noAutofit/>
      </a:bodyPr>
      <a:lstStyle>
        <a:defPPr>
          <a:defRPr sz="1400" dirty="0" err="1" smtClean="0">
            <a:solidFill>
              <a:srgbClr val="000000"/>
            </a:solidFill>
            <a:latin typeface="Imago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14_Roche">
  <a:themeElements>
    <a:clrScheme name="Roche 1">
      <a:dk1>
        <a:srgbClr val="000000"/>
      </a:dk1>
      <a:lt1>
        <a:srgbClr val="FFFFFF"/>
      </a:lt1>
      <a:dk2>
        <a:srgbClr val="969696"/>
      </a:dk2>
      <a:lt2>
        <a:srgbClr val="FF7F00"/>
      </a:lt2>
      <a:accent1>
        <a:srgbClr val="FF7F00"/>
      </a:accent1>
      <a:accent2>
        <a:srgbClr val="800080"/>
      </a:accent2>
      <a:accent3>
        <a:srgbClr val="FFCC00"/>
      </a:accent3>
      <a:accent4>
        <a:srgbClr val="9933FF"/>
      </a:accent4>
      <a:accent5>
        <a:srgbClr val="009900"/>
      </a:accent5>
      <a:accent6>
        <a:srgbClr val="0082DA"/>
      </a:accent6>
      <a:hlink>
        <a:srgbClr val="9933FF"/>
      </a:hlink>
      <a:folHlink>
        <a:srgbClr val="FF3300"/>
      </a:folHlink>
    </a:clrScheme>
    <a:fontScheme name="Roche">
      <a:majorFont>
        <a:latin typeface="Imago"/>
        <a:ea typeface=""/>
        <a:cs typeface=""/>
      </a:majorFont>
      <a:minorFont>
        <a:latin typeface="Imag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bg1"/>
        </a:solidFill>
        <a:ln w="12700">
          <a:solidFill>
            <a:srgbClr val="0082DA"/>
          </a:solidFill>
        </a:ln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algn="ctr" eaLnBrk="0" hangingPunct="0">
          <a:lnSpc>
            <a:spcPct val="75000"/>
          </a:lnSpc>
          <a:spcBef>
            <a:spcPts val="0"/>
          </a:spcBef>
          <a:defRPr sz="1400" b="1" dirty="0" smtClean="0"/>
        </a:defPPr>
      </a:lstStyle>
    </a:spDef>
    <a:lnDef>
      <a:spPr bwMode="auto"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Roche 1">
        <a:dk1>
          <a:srgbClr val="009900"/>
        </a:dk1>
        <a:lt1>
          <a:srgbClr val="FFFFFF"/>
        </a:lt1>
        <a:dk2>
          <a:srgbClr val="0028A0"/>
        </a:dk2>
        <a:lt2>
          <a:srgbClr val="969696"/>
        </a:lt2>
        <a:accent1>
          <a:srgbClr val="009900"/>
        </a:accent1>
        <a:accent2>
          <a:srgbClr val="800080"/>
        </a:accent2>
        <a:accent3>
          <a:srgbClr val="AAACCD"/>
        </a:accent3>
        <a:accent4>
          <a:srgbClr val="DADADA"/>
        </a:accent4>
        <a:accent5>
          <a:srgbClr val="AACAAA"/>
        </a:accent5>
        <a:accent6>
          <a:srgbClr val="730073"/>
        </a:accent6>
        <a:hlink>
          <a:srgbClr val="9933FF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che 2">
        <a:dk1>
          <a:srgbClr val="000000"/>
        </a:dk1>
        <a:lt1>
          <a:srgbClr val="FFFFFF"/>
        </a:lt1>
        <a:dk2>
          <a:srgbClr val="969696"/>
        </a:dk2>
        <a:lt2>
          <a:srgbClr val="009900"/>
        </a:lt2>
        <a:accent1>
          <a:srgbClr val="009900"/>
        </a:accent1>
        <a:accent2>
          <a:srgbClr val="80008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730073"/>
        </a:accent6>
        <a:hlink>
          <a:srgbClr val="9933FF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che 3">
        <a:dk1>
          <a:srgbClr val="000000"/>
        </a:dk1>
        <a:lt1>
          <a:srgbClr val="FFFFFF"/>
        </a:lt1>
        <a:dk2>
          <a:srgbClr val="959595"/>
        </a:dk2>
        <a:lt2>
          <a:srgbClr val="676767"/>
        </a:lt2>
        <a:accent1>
          <a:srgbClr val="B2B2B2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454545"/>
        </a:accent6>
        <a:hlink>
          <a:srgbClr val="EAEAEA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969696"/>
    </a:dk2>
    <a:lt2>
      <a:srgbClr val="FF7F00"/>
    </a:lt2>
    <a:accent1>
      <a:srgbClr val="FF7F00"/>
    </a:accent1>
    <a:accent2>
      <a:srgbClr val="800080"/>
    </a:accent2>
    <a:accent3>
      <a:srgbClr val="FFCC00"/>
    </a:accent3>
    <a:accent4>
      <a:srgbClr val="9933FF"/>
    </a:accent4>
    <a:accent5>
      <a:srgbClr val="009900"/>
    </a:accent5>
    <a:accent6>
      <a:srgbClr val="0082DA"/>
    </a:accent6>
    <a:hlink>
      <a:srgbClr val="9933FF"/>
    </a:hlink>
    <a:folHlink>
      <a:srgbClr val="FF33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969696"/>
    </a:dk2>
    <a:lt2>
      <a:srgbClr val="FF7F00"/>
    </a:lt2>
    <a:accent1>
      <a:srgbClr val="FF7F00"/>
    </a:accent1>
    <a:accent2>
      <a:srgbClr val="800080"/>
    </a:accent2>
    <a:accent3>
      <a:srgbClr val="FFCC00"/>
    </a:accent3>
    <a:accent4>
      <a:srgbClr val="9933FF"/>
    </a:accent4>
    <a:accent5>
      <a:srgbClr val="009900"/>
    </a:accent5>
    <a:accent6>
      <a:srgbClr val="0082DA"/>
    </a:accent6>
    <a:hlink>
      <a:srgbClr val="9933FF"/>
    </a:hlink>
    <a:folHlink>
      <a:srgbClr val="FF33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969696"/>
    </a:dk2>
    <a:lt2>
      <a:srgbClr val="FF7F00"/>
    </a:lt2>
    <a:accent1>
      <a:srgbClr val="FF7F00"/>
    </a:accent1>
    <a:accent2>
      <a:srgbClr val="800080"/>
    </a:accent2>
    <a:accent3>
      <a:srgbClr val="FFCC00"/>
    </a:accent3>
    <a:accent4>
      <a:srgbClr val="9933FF"/>
    </a:accent4>
    <a:accent5>
      <a:srgbClr val="009900"/>
    </a:accent5>
    <a:accent6>
      <a:srgbClr val="0082DA"/>
    </a:accent6>
    <a:hlink>
      <a:srgbClr val="9933FF"/>
    </a:hlink>
    <a:folHlink>
      <a:srgbClr val="FF33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53879</TotalTime>
  <Pages>16</Pages>
  <Words>2467</Words>
  <Application>Microsoft Office PowerPoint</Application>
  <PresentationFormat>On-screen Show (4:3)</PresentationFormat>
  <Paragraphs>404</Paragraphs>
  <Slides>32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29_Roche</vt:lpstr>
      <vt:lpstr>3_Roche</vt:lpstr>
      <vt:lpstr>25_Roche</vt:lpstr>
      <vt:lpstr>blank</vt:lpstr>
      <vt:lpstr>14_Roche</vt:lpstr>
      <vt:lpstr>think-cell Slide</vt:lpstr>
      <vt:lpstr>Innovative statistical approaches for studies in drug combination development to treat infectious diseases</vt:lpstr>
      <vt:lpstr>Work in Progress………..</vt:lpstr>
      <vt:lpstr>PowerPoint Presentation</vt:lpstr>
      <vt:lpstr>Problem with Infectious Diseases</vt:lpstr>
      <vt:lpstr>What can we learn from oncology?</vt:lpstr>
      <vt:lpstr>Take Hepatitis B infection as an example The unmet medical need</vt:lpstr>
      <vt:lpstr>Take Hepatitis B infection as an example The unmet medical need</vt:lpstr>
      <vt:lpstr>Prevalence of HBV</vt:lpstr>
      <vt:lpstr>Currently available therapies result in low rates of Functional Cure</vt:lpstr>
      <vt:lpstr>Drug development in anti-infectives - Questions</vt:lpstr>
      <vt:lpstr>PowerPoint Presentation</vt:lpstr>
      <vt:lpstr>Traditional Study Development </vt:lpstr>
      <vt:lpstr>Traditional Study Development </vt:lpstr>
      <vt:lpstr>PowerPoint Presentation</vt:lpstr>
      <vt:lpstr>Work by ARLG</vt:lpstr>
      <vt:lpstr>Work by James Wason</vt:lpstr>
      <vt:lpstr>Adaptive Platform (Multi-arm, Multi-stage) Design for Phase 2 Nimble design to save time and reduce costs</vt:lpstr>
      <vt:lpstr>Adaptive Data Driven Design for Phase 2 Decisions based on evolving data to select winning combinations</vt:lpstr>
      <vt:lpstr>Comparability of the Control Data</vt:lpstr>
      <vt:lpstr>Deriving the decisions for the Interim Analyses</vt:lpstr>
      <vt:lpstr>Interim Analysis Decisions</vt:lpstr>
      <vt:lpstr>What this looks like in terms of distribution (not drawn to scale)</vt:lpstr>
      <vt:lpstr>Adaptive Data Driven Design for Phase 2 1st Interim – Kill</vt:lpstr>
      <vt:lpstr>Adaptive Data Driven Design for Phase 2 1st Interim – new 12 week duration cohort</vt:lpstr>
      <vt:lpstr>Adaptive Data Driven Design for Phase 2 1st Interim – new 24 week duration cohort</vt:lpstr>
      <vt:lpstr>Adaptive Data Driven Design for Phase 2 2nd Interim – new 24 week duration cohort</vt:lpstr>
      <vt:lpstr>Adaptive data driven Platform Ph2 design: More nimble, de-risking &amp; cost effective</vt:lpstr>
      <vt:lpstr>What Could Have Been the Alternative?</vt:lpstr>
      <vt:lpstr>Seamless Ph2/Ph3 design</vt:lpstr>
      <vt:lpstr>PowerPoint Presentation</vt:lpstr>
      <vt:lpstr>Next Steps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Roche Template</dc:title>
  <dc:creator>Bedding, Alun {MDBA~Welwyn}</dc:creator>
  <cp:lastModifiedBy>Bedding, Alun {MDBA~Welwyn}</cp:lastModifiedBy>
  <cp:revision>957</cp:revision>
  <cp:lastPrinted>2017-01-13T14:59:34Z</cp:lastPrinted>
  <dcterms:created xsi:type="dcterms:W3CDTF">2002-05-06T07:33:01Z</dcterms:created>
  <dcterms:modified xsi:type="dcterms:W3CDTF">2017-05-03T13:23:58Z</dcterms:modified>
</cp:coreProperties>
</file>