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33" r:id="rId3"/>
    <p:sldId id="339" r:id="rId4"/>
    <p:sldId id="260" r:id="rId5"/>
    <p:sldId id="262" r:id="rId6"/>
    <p:sldId id="323" r:id="rId7"/>
    <p:sldId id="324" r:id="rId8"/>
    <p:sldId id="264" r:id="rId9"/>
    <p:sldId id="341" r:id="rId10"/>
    <p:sldId id="263" r:id="rId11"/>
    <p:sldId id="266" r:id="rId12"/>
    <p:sldId id="326" r:id="rId13"/>
    <p:sldId id="268" r:id="rId14"/>
    <p:sldId id="327" r:id="rId15"/>
    <p:sldId id="328" r:id="rId16"/>
    <p:sldId id="329" r:id="rId17"/>
    <p:sldId id="334" r:id="rId18"/>
    <p:sldId id="330" r:id="rId19"/>
    <p:sldId id="325" r:id="rId20"/>
    <p:sldId id="331" r:id="rId21"/>
    <p:sldId id="332" r:id="rId22"/>
    <p:sldId id="335" r:id="rId23"/>
    <p:sldId id="340" r:id="rId24"/>
    <p:sldId id="306" r:id="rId25"/>
    <p:sldId id="307" r:id="rId26"/>
    <p:sldId id="308" r:id="rId27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24" autoAdjust="0"/>
    <p:restoredTop sz="94660" autoAdjust="0"/>
  </p:normalViewPr>
  <p:slideViewPr>
    <p:cSldViewPr>
      <p:cViewPr varScale="1">
        <p:scale>
          <a:sx n="76" d="100"/>
          <a:sy n="76" d="100"/>
        </p:scale>
        <p:origin x="-8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D05D50-EF49-4E17-9769-638736EB4C4F}" type="datetimeFigureOut">
              <a:rPr lang="en-GB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39644D-C2E4-48D7-B509-289932C382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F86694-9976-4B01-8A15-47BF4FE47C0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606557-4A95-417C-B734-29B81C34CED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74617B-D81B-499B-AF5A-594146B8B80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rm(list=ls(all=TRUE))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#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produce the above map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#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mac &lt;- "/Volumes/WorkSpace/BIAS/crime/crimeWorking"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workdir &lt;- mac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setwd(workdir)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require(spdep)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fi-FI" smtClean="0"/>
              <a:t>oa.shp &lt;- readShapePoly("../Cammap_shp/CambridgeshireCOA.shp")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lsoa.shp &lt;- readShapePoly("../Cammap_shp/CambridgeshireLSOA.shp")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oa.data &lt;- slot(oa.shp,"data")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lsoa.data &lt;- slot(lsoa.shp,"data")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oa.poly &lt;- slot(oa.shp,"polygons")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lsoa.poly &lt;- slot(lsoa.shp,"polygons")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peter.oa &lt;- as.character(read.dbf("../Cammap_shp/PeterboroughOA.dbf")$COA_CODE)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load NCC data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load("data/NCC/DwellBurglaryNCC0506PeterboroughLSOAAnnual.RData")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ncc.areas &lt;- rownames(burg0108$ncc)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ncc.year &lt;- burg0108$ncc[,"NCC.year"]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ncc.oa.poly.ind &lt;- sapply(ncc.areas,function(x){which(as.character(oa.data$COA_CODE)==x)})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ncc.oa.poly &lt;- oa.poly[c(ncc.oa.poly.ind)]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fr-FR" smtClean="0"/>
              <a:t>all.oa &lt;- unique(c(peter.oa,ncc.areas))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all.lsoa &lt;- unique(sapply(all.oa,function(x){as.character(oa.data$LSOA04CD)[c(which(as.character(oa.data$COA_CODE)==x))]}))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all.lsoa.names &lt;- names(sapply(all.lsoa,function(x){which(as.character(oa.data$LSOA04CD)==x)}))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all.lsoa.poly.ind &lt;- sapply(all.lsoa.names,function(x){which(as.character(lsoa.data$LSOA04CD)==x)})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all.lsoa.poly &lt;- lsoa.poly[c(all.lsoa.poly.ind)]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plotting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plot(SpatialPolygons(as.list(all.lsoa.poly)),border="grey",lwd=2)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locating each NCC areas</a:t>
            </a:r>
          </a:p>
          <a:p>
            <a:pPr eaLnBrk="1" hangingPunct="1">
              <a:spcBef>
                <a:spcPct val="0"/>
              </a:spcBef>
            </a:pPr>
            <a:r>
              <a:rPr lang="es-ES_tradnl" smtClean="0"/>
              <a:t>my.col &lt;- colorRampPalette(c("red","black"))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for (i in 1:length(ncc.oa.poly)) {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  col &lt;- my.col(10)[1]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  if (ncc.year[i]==2006) col &lt;- my.col(10)[6]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  plot(SpatialPolygons(list(ncc.oa.poly[[i]])),add=TRUE,col=col,border=col)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}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plot(SpatialPolygons(as.list(all.lsoa.poly)),add=TRUE,border="grey",lwd=1.3)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legend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legend(510137,302525,c("2005 NCC","2006 NCC"),col=my.col(10)[c(1,6)],lty=c(1,1),lwd=rep(16,2),cex=1.3)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#    label the NCC areas</a:t>
            </a:r>
          </a:p>
          <a:p>
            <a:pPr eaLnBrk="1" hangingPunct="1">
              <a:spcBef>
                <a:spcPct val="0"/>
              </a:spcBef>
            </a:pPr>
            <a:r>
              <a:rPr lang="de-DE" smtClean="0"/>
              <a:t>ncc.order &lt;- c(1:4,6:9,5,6,10)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ncc &lt;- ncc.areas[c(ncc.order)]</a:t>
            </a:r>
          </a:p>
          <a:p>
            <a:pPr eaLnBrk="1" hangingPunct="1">
              <a:spcBef>
                <a:spcPct val="0"/>
              </a:spcBef>
            </a:pPr>
            <a:r>
              <a:rPr lang="fi-FI" smtClean="0"/>
              <a:t>ncc.poly &lt;- ncc.oa.poly[c(ncc.order)]</a:t>
            </a:r>
          </a:p>
          <a:p>
            <a:pPr eaLnBrk="1" hangingPunct="1">
              <a:spcBef>
                <a:spcPct val="0"/>
              </a:spcBef>
            </a:pPr>
            <a:r>
              <a:rPr lang="it-IT" smtClean="0"/>
              <a:t>for (i in c(1:9,11)) {</a:t>
            </a:r>
          </a:p>
          <a:p>
            <a:pPr eaLnBrk="1" hangingPunct="1">
              <a:spcBef>
                <a:spcPct val="0"/>
              </a:spcBef>
            </a:pPr>
            <a:r>
              <a:rPr lang="sv-SE" smtClean="0"/>
              <a:t>  cen &lt;- slot(ncc.poly[[i]],"labpt")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  text(cen[1],cen[2]+500,i,col=4,cex=2)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}</a:t>
            </a:r>
          </a:p>
          <a:p>
            <a:pPr eaLnBrk="1" hangingPunct="1">
              <a:spcBef>
                <a:spcPct val="0"/>
              </a:spcBef>
            </a:pPr>
            <a:r>
              <a:rPr lang="sv-SE" smtClean="0"/>
              <a:t>cen &lt;- slot(ncc.poly[[10]],"labpt")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text(cen[1]+900,cen[2]+500,"/10",col=4,cex=2)</a:t>
            </a: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FAC8E-B52C-42FC-9802-6573B64C846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570FAE-DB3E-4BE2-8196-CF9269B924B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90EC3D-30A7-4DCF-BEE6-4102245EDDE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91B5DD-A9E6-4820-A335-451C9F447E6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B770-C8A3-4E19-A993-9BA19C572311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9644D-C2E4-48D7-B509-289932C382C7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EB6A7D56-FD07-4865-91D6-3722A902CDD5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FDE02AC8-43E7-44BE-A70E-B732F7AF7191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Checking convergence to ensure the MCMC chains have converged to the target distribution is a crucial thing to look out for when running MCMC chains. Also user needs to ensure the MCMC chains have been run long enough to obtain posterior summaries.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It is recommended to perform sensitivity analysis on the robustness of results against various prior specifications.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294F7B39-84EB-4AF5-9C73-7E05A86A9195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0A4E3-8F97-4BD9-8AE5-D1527FD905B8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E14B0-98A7-415C-8D3C-8E75B9B5D4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EA87B-D143-4D66-869D-C8AFC998F744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B24E8-DC94-40A9-AA4B-F6DDFFA2E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1491A-30EF-4705-91C0-55BBC724ED7B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8CE57-85A5-4A22-96DA-18FAE1EDB5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10772-54E0-4152-B161-1CE6AA6963C8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136A1-80B2-421D-9023-F54380B72E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15C96-DCA5-4B36-B499-F552973546F6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541B3-91DB-4D3A-9229-AE49C9398B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2EBF1-0599-4FA8-8FA8-05A030927FDC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D208D-A450-4E22-9DE4-65B9102D2F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33867-058D-496C-A271-C1ECFC3B1C11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5141F-5148-4034-BC0D-34503F9729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8DA4E-73E4-4D2E-88E4-F876B70DD779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35806-8FD2-4F84-91C5-D953D3D3D5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AB5BF-8E26-4C66-A78C-7D8A415F013C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BF5DA-21C4-4EA1-A101-D060D1BCA0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8DE6C-7E28-4B31-8979-B1374DE0F80F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84FE7-0A74-42ED-AECD-22D3B0DE25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767C1-E8A0-43CC-B83A-8EE55466FCC1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2137-3491-4B00-B7DE-462244475C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B2F947-F5F3-4E9E-855B-2D17FD34CA18}" type="datetime1">
              <a:rPr lang="en-GB" smtClean="0"/>
              <a:pPr>
                <a:defRPr/>
              </a:pPr>
              <a:t>08/10/2012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19BD34-AD52-49A0-ADED-16A979D382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c-bsu.cam.ac.uk/bugs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-inla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765175"/>
            <a:ext cx="7772400" cy="2835275"/>
          </a:xfrm>
        </p:spPr>
        <p:txBody>
          <a:bodyPr/>
          <a:lstStyle/>
          <a:p>
            <a:pPr eaLnBrk="1" hangingPunct="1"/>
            <a:r>
              <a:rPr lang="en-GB" dirty="0" smtClean="0"/>
              <a:t>Evaluating Cambridgeshire Constabulary’s “No Cold Calling” scheme: an application of spatial-temporal data modelling.</a:t>
            </a:r>
            <a:endParaRPr lang="en-GB" dirty="0" smtClean="0"/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Robert Haining</a:t>
            </a: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Department of Geography,</a:t>
            </a: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University of Cambridge, England.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8224" y="6237312"/>
            <a:ext cx="23762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                     Cambridge Oct. 2012</a:t>
            </a:r>
            <a:endParaRPr lang="en-GB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9208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1. </a:t>
            </a:r>
            <a:r>
              <a:rPr lang="en-GB" sz="2400" dirty="0" smtClean="0"/>
              <a:t>CONTEXT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Recent trends in policing in the UK (Crime and Disorder Act 1998):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 smtClean="0"/>
              <a:t> greater use of intelligence-led, proactive, inter-agency, crime prevention measures;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 smtClean="0"/>
              <a:t> recognition of the importance of people’s fear of crime and </a:t>
            </a:r>
            <a:r>
              <a:rPr lang="en-GB" sz="2400" dirty="0" smtClean="0"/>
              <a:t>the need to provide </a:t>
            </a:r>
            <a:r>
              <a:rPr lang="en-GB" sz="2400" dirty="0" smtClean="0"/>
              <a:t>“re-assurance”.  </a:t>
            </a:r>
          </a:p>
          <a:p>
            <a:pPr lvl="2">
              <a:buFont typeface="Arial" pitchFamily="34" charset="0"/>
              <a:buChar char="•"/>
            </a:pPr>
            <a:endParaRPr lang="en-GB" sz="2400" dirty="0" smtClean="0"/>
          </a:p>
          <a:p>
            <a:r>
              <a:rPr lang="en-GB" sz="2400" dirty="0" smtClean="0"/>
              <a:t>The importance of the </a:t>
            </a:r>
            <a:r>
              <a:rPr lang="en-GB" sz="2400" u="sng" dirty="0" smtClean="0"/>
              <a:t>neighbourhood</a:t>
            </a:r>
            <a:r>
              <a:rPr lang="en-GB" sz="2400" dirty="0" smtClean="0"/>
              <a:t> for delivering crime </a:t>
            </a:r>
            <a:r>
              <a:rPr lang="en-GB" sz="2400" dirty="0" smtClean="0"/>
              <a:t>prevention</a:t>
            </a:r>
            <a:r>
              <a:rPr lang="en-GB" sz="2400" dirty="0" smtClean="0"/>
              <a:t> </a:t>
            </a:r>
            <a:r>
              <a:rPr lang="en-GB" sz="2400" dirty="0" smtClean="0"/>
              <a:t>strategies and tackling the fear of crime.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/>
              <a:t> </a:t>
            </a:r>
            <a:r>
              <a:rPr lang="en-GB" sz="2400" i="1" dirty="0" smtClean="0"/>
              <a:t>targeted</a:t>
            </a:r>
            <a:r>
              <a:rPr lang="en-GB" sz="2400" dirty="0" smtClean="0"/>
              <a:t> strategies (no cold calling zones; crime hotspot responses);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/>
              <a:t> </a:t>
            </a:r>
            <a:r>
              <a:rPr lang="en-GB" sz="2400" i="1" dirty="0" smtClean="0"/>
              <a:t>tailored</a:t>
            </a:r>
            <a:r>
              <a:rPr lang="en-GB" sz="2400" dirty="0" smtClean="0"/>
              <a:t> strategies (situational crime prevention measures; reassurance policing).</a:t>
            </a:r>
          </a:p>
          <a:p>
            <a:pPr lvl="2">
              <a:buFont typeface="Arial" pitchFamily="34" charset="0"/>
              <a:buChar char="•"/>
            </a:pPr>
            <a:endParaRPr lang="en-GB" sz="24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980728"/>
            <a:ext cx="871296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Together with the availability of geo-coded offence, offender, victim data =&gt;</a:t>
            </a:r>
          </a:p>
          <a:p>
            <a:endParaRPr lang="en-GB" sz="2400" dirty="0" smtClean="0"/>
          </a:p>
          <a:p>
            <a:r>
              <a:rPr lang="en-GB" sz="2400" dirty="0" smtClean="0"/>
              <a:t>	- opportunities to explore the importance of place and space in crime and criminality;</a:t>
            </a:r>
          </a:p>
          <a:p>
            <a:endParaRPr lang="en-GB" sz="2400" dirty="0" smtClean="0"/>
          </a:p>
          <a:p>
            <a:r>
              <a:rPr lang="en-GB" sz="2400" dirty="0" smtClean="0"/>
              <a:t>	 - provide inputs into policing practice at different scales:</a:t>
            </a:r>
          </a:p>
          <a:p>
            <a:pPr lvl="1"/>
            <a:endParaRPr lang="en-GB" sz="2400" dirty="0" smtClean="0"/>
          </a:p>
          <a:p>
            <a:pPr lvl="3"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crime </a:t>
            </a:r>
            <a:r>
              <a:rPr lang="en-GB" sz="2400" dirty="0" smtClean="0"/>
              <a:t>mapping and modelling;</a:t>
            </a:r>
          </a:p>
          <a:p>
            <a:pPr lvl="3">
              <a:buFont typeface="Arial" pitchFamily="34" charset="0"/>
              <a:buChar char="•"/>
            </a:pPr>
            <a:r>
              <a:rPr lang="en-GB" sz="2400" dirty="0" smtClean="0"/>
              <a:t> crime hotspot detection;</a:t>
            </a:r>
          </a:p>
          <a:p>
            <a:pPr lvl="3">
              <a:buFont typeface="Arial" pitchFamily="34" charset="0"/>
              <a:buChar char="•"/>
            </a:pPr>
            <a:r>
              <a:rPr lang="en-GB" sz="2400" dirty="0" smtClean="0"/>
              <a:t> policy assessment.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989888" cy="32400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 smtClean="0"/>
              <a:t>2. THE PROJECT: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Policy evaluation: ‘no-cold calling’ zones in Peterborough, England.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457200" y="4653136"/>
            <a:ext cx="845026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alibri" pitchFamily="34" charset="0"/>
              </a:rPr>
              <a:t>With: </a:t>
            </a:r>
            <a:r>
              <a:rPr lang="en-US" sz="2400" dirty="0" err="1" smtClean="0">
                <a:latin typeface="Calibri" pitchFamily="34" charset="0"/>
              </a:rPr>
              <a:t>Guangquan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smtClean="0">
                <a:latin typeface="Calibri" pitchFamily="34" charset="0"/>
              </a:rPr>
              <a:t>Li,  Sylvia Richardson </a:t>
            </a:r>
            <a:r>
              <a:rPr lang="en-US" sz="2400" dirty="0">
                <a:latin typeface="Calibri" pitchFamily="34" charset="0"/>
              </a:rPr>
              <a:t>and Nicky </a:t>
            </a:r>
            <a:r>
              <a:rPr lang="en-US" sz="2400" dirty="0" smtClean="0">
                <a:latin typeface="Calibri" pitchFamily="34" charset="0"/>
              </a:rPr>
              <a:t>Best</a:t>
            </a:r>
            <a:endParaRPr lang="en-US" sz="2400" baseline="30000" dirty="0">
              <a:latin typeface="Calibri" pitchFamily="34" charset="0"/>
            </a:endParaRPr>
          </a:p>
          <a:p>
            <a:r>
              <a:rPr lang="en-US" sz="2000" dirty="0" smtClean="0">
                <a:latin typeface="Calibri" pitchFamily="34" charset="0"/>
              </a:rPr>
              <a:t>Imperial </a:t>
            </a:r>
            <a:r>
              <a:rPr lang="en-US" sz="2000" dirty="0">
                <a:latin typeface="Calibri" pitchFamily="34" charset="0"/>
              </a:rPr>
              <a:t>College, London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2E14B0-98A7-415C-8D3C-8E75B9B5D45E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52128"/>
          </a:xfrm>
        </p:spPr>
        <p:txBody>
          <a:bodyPr/>
          <a:lstStyle/>
          <a:p>
            <a:pPr eaLnBrk="1" hangingPunct="1"/>
            <a:r>
              <a:rPr lang="en-US" dirty="0" smtClean="0"/>
              <a:t>Background to project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362950" cy="3456384"/>
          </a:xfrm>
        </p:spPr>
        <p:txBody>
          <a:bodyPr/>
          <a:lstStyle/>
          <a:p>
            <a:pPr eaLnBrk="1" hangingPunct="1"/>
            <a:r>
              <a:rPr lang="en-US" sz="2800" dirty="0" smtClean="0"/>
              <a:t>Cold calling is a visit or a telephone call to a consumer by a trader, whether or not the trader supplies goods or services, which takes place without the consumer expressly requesting the contact.</a:t>
            </a:r>
          </a:p>
          <a:p>
            <a:pPr eaLnBrk="1" hangingPunct="1"/>
            <a:r>
              <a:rPr lang="en-US" sz="2800" dirty="0" smtClean="0"/>
              <a:t>Not illegal but often associated with “rogue trading”; and doorstep cold calling associated with burglary.</a:t>
            </a:r>
          </a:p>
          <a:p>
            <a:pPr eaLnBrk="1" hangingPunct="1"/>
            <a:r>
              <a:rPr lang="en-US" sz="2800" dirty="0" smtClean="0"/>
              <a:t>Creation of “no cold calling” (NCC) zones. </a:t>
            </a:r>
          </a:p>
          <a:p>
            <a:pPr eaLnBrk="1" hangingPunct="1">
              <a:buNone/>
            </a:pP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764704"/>
            <a:ext cx="820891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sz="2200" dirty="0" smtClean="0"/>
              <a:t>Setting up an NCC zone combines:</a:t>
            </a:r>
          </a:p>
          <a:p>
            <a:pPr lvl="2">
              <a:buFont typeface="Arial" pitchFamily="34" charset="0"/>
              <a:buChar char="•"/>
            </a:pPr>
            <a:r>
              <a:rPr lang="en-GB" sz="2200" dirty="0" smtClean="0"/>
              <a:t>“re-assurance policing”</a:t>
            </a:r>
          </a:p>
          <a:p>
            <a:pPr lvl="4">
              <a:buFont typeface="Arial" pitchFamily="34" charset="0"/>
              <a:buChar char="•"/>
            </a:pPr>
            <a:r>
              <a:rPr lang="en-GB" sz="2200" dirty="0" smtClean="0"/>
              <a:t>Reducing </a:t>
            </a:r>
            <a:r>
              <a:rPr lang="en-GB" sz="2200" b="1" dirty="0" smtClean="0"/>
              <a:t>fear of crime</a:t>
            </a:r>
            <a:r>
              <a:rPr lang="en-GB" sz="2200" dirty="0" smtClean="0"/>
              <a:t> by prioritising a crime and disorder threat that concerns neighbourhood residents. </a:t>
            </a:r>
          </a:p>
          <a:p>
            <a:pPr lvl="2"/>
            <a:endParaRPr lang="en-GB" sz="2200" dirty="0" smtClean="0"/>
          </a:p>
          <a:p>
            <a:pPr lvl="2">
              <a:buFont typeface="Arial" pitchFamily="34" charset="0"/>
              <a:buChar char="•"/>
            </a:pPr>
            <a:r>
              <a:rPr lang="en-GB" sz="2200" dirty="0" smtClean="0"/>
              <a:t> situational crime prevention </a:t>
            </a:r>
          </a:p>
          <a:p>
            <a:pPr lvl="4">
              <a:buFont typeface="Arial" pitchFamily="34" charset="0"/>
              <a:buChar char="•"/>
            </a:pPr>
            <a:r>
              <a:rPr lang="en-GB" sz="2200" dirty="0" smtClean="0"/>
              <a:t> reducing crime by altering the “environment” so as to (</a:t>
            </a:r>
            <a:r>
              <a:rPr lang="en-GB" sz="2200" dirty="0" err="1" smtClean="0"/>
              <a:t>i</a:t>
            </a:r>
            <a:r>
              <a:rPr lang="en-GB" sz="2200" dirty="0" smtClean="0"/>
              <a:t>) reduce the opportunity to offend and (ii) increase the risk of getting caught if the motivated offender chooses to offend.</a:t>
            </a:r>
          </a:p>
          <a:p>
            <a:pPr lvl="4">
              <a:buFont typeface="Arial" pitchFamily="34" charset="0"/>
              <a:buChar char="•"/>
            </a:pPr>
            <a:r>
              <a:rPr lang="en-GB" sz="2200" dirty="0" smtClean="0"/>
              <a:t> has roots in Rational Choice Theory (Cornish and Clarke, 1986); Routine Activity Theory (Cohen and </a:t>
            </a:r>
            <a:r>
              <a:rPr lang="en-GB" sz="2200" dirty="0" err="1" smtClean="0"/>
              <a:t>Felson</a:t>
            </a:r>
            <a:r>
              <a:rPr lang="en-GB" sz="2200" dirty="0" smtClean="0"/>
              <a:t>, 1979) </a:t>
            </a:r>
          </a:p>
          <a:p>
            <a:pPr lvl="2"/>
            <a:endParaRPr lang="en-GB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700808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advice to residents on how to deal with cold callers;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police presence through street and household signage;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Trading Standards approve legitimate cold calling;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Target hardening;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Higher levels of surveillance; information sharing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486916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But do these schemes reduce burglaries in the targeted NCC zones?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79388" y="36513"/>
            <a:ext cx="8964612" cy="944562"/>
          </a:xfrm>
        </p:spPr>
        <p:txBody>
          <a:bodyPr/>
          <a:lstStyle/>
          <a:p>
            <a:pPr eaLnBrk="1" hangingPunct="1"/>
            <a:r>
              <a:rPr lang="en-US" smtClean="0"/>
              <a:t>NCC areas in Peterborough</a:t>
            </a:r>
          </a:p>
        </p:txBody>
      </p:sp>
      <p:pic>
        <p:nvPicPr>
          <p:cNvPr id="9219" name="Picture 3" descr="Screen shot 2011-04-05 at 10.40.59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3" y="920750"/>
            <a:ext cx="7350125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27584" y="836712"/>
            <a:ext cx="7272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Selection criteria:</a:t>
            </a:r>
          </a:p>
          <a:p>
            <a:endParaRPr lang="en-GB" sz="2400" dirty="0" smtClean="0"/>
          </a:p>
          <a:p>
            <a:r>
              <a:rPr lang="en-GB" sz="2400" dirty="0" smtClean="0"/>
              <a:t>	- up to  c50 properties close together and occupied by older and vulnerable residents;</a:t>
            </a:r>
          </a:p>
          <a:p>
            <a:endParaRPr lang="en-GB" sz="2400" dirty="0" smtClean="0"/>
          </a:p>
          <a:p>
            <a:r>
              <a:rPr lang="en-GB" sz="2400" dirty="0" smtClean="0"/>
              <a:t>	- areas with large numbers of incidents (e.g. of doorstep calling; distraction burglary)</a:t>
            </a:r>
          </a:p>
          <a:p>
            <a:endParaRPr lang="en-GB" sz="2400" dirty="0" smtClean="0"/>
          </a:p>
          <a:p>
            <a:r>
              <a:rPr lang="en-GB" sz="2400" dirty="0" smtClean="0"/>
              <a:t>Selection of areas made by Police and </a:t>
            </a:r>
            <a:r>
              <a:rPr lang="en-GB" sz="2400" dirty="0" smtClean="0"/>
              <a:t>T</a:t>
            </a:r>
            <a:r>
              <a:rPr lang="en-GB" sz="2400" dirty="0" smtClean="0"/>
              <a:t>rading Standards with the involvement of Neighbourhood Watch co-ordinators.</a:t>
            </a:r>
            <a:endParaRPr lang="en-GB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Data on “No Cold Calling”</a:t>
            </a:r>
          </a:p>
        </p:txBody>
      </p:sp>
      <p:grpSp>
        <p:nvGrpSpPr>
          <p:cNvPr id="10243" name="Group 11"/>
          <p:cNvGrpSpPr>
            <a:grpSpLocks/>
          </p:cNvGrpSpPr>
          <p:nvPr/>
        </p:nvGrpSpPr>
        <p:grpSpPr bwMode="auto">
          <a:xfrm>
            <a:off x="0" y="1704975"/>
            <a:ext cx="9144000" cy="3838575"/>
            <a:chOff x="0" y="1704487"/>
            <a:chExt cx="9144000" cy="3838800"/>
          </a:xfrm>
        </p:grpSpPr>
        <p:pic>
          <p:nvPicPr>
            <p:cNvPr id="10244" name="Picture 9" descr="Screen shot 2011-04-05 at 10.21.02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704487"/>
              <a:ext cx="9144000" cy="3761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/>
            <p:nvPr/>
          </p:nvSpPr>
          <p:spPr>
            <a:xfrm>
              <a:off x="1098550" y="5133688"/>
              <a:ext cx="171450" cy="4095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Raw data: aggregated temporal profile</a:t>
            </a:r>
            <a:endParaRPr lang="en-US" dirty="0"/>
          </a:p>
        </p:txBody>
      </p:sp>
      <p:pic>
        <p:nvPicPr>
          <p:cNvPr id="11267" name="Picture 3" descr="Rplot.pd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4788" y="1282700"/>
            <a:ext cx="6286500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7532688" y="4846638"/>
            <a:ext cx="0" cy="438150"/>
          </a:xfrm>
          <a:prstGeom prst="straightConnector1">
            <a:avLst/>
          </a:prstGeom>
          <a:ln w="19050" cmpd="sng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688263" y="4672013"/>
            <a:ext cx="1382712" cy="12001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Positive impact of policy?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3" name="Picture 2" descr="Screen shot 2011-07-16 at 12.41.1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35569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Constructing control groups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6075" y="1084263"/>
            <a:ext cx="8509000" cy="1944687"/>
          </a:xfrm>
        </p:spPr>
        <p:txBody>
          <a:bodyPr/>
          <a:lstStyle/>
          <a:p>
            <a:pPr eaLnBrk="1" hangingPunct="1"/>
            <a:r>
              <a:rPr lang="en-US" sz="2600" smtClean="0"/>
              <a:t>To form a control group, areas are selected on the basis of having similar local characteristics (e.g., burglary rates or deprivation scores) to those in the NCC-targeted group.</a:t>
            </a:r>
          </a:p>
          <a:p>
            <a:pPr lvl="1" eaLnBrk="1" hangingPunct="1"/>
            <a:r>
              <a:rPr lang="en-US" sz="2400" smtClean="0"/>
              <a:t>Lower Super Output Areas (LSOAs) are the basic units.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/>
        </p:nvGraphicFramePr>
        <p:xfrm>
          <a:off x="346075" y="3028950"/>
          <a:ext cx="8509086" cy="3384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742"/>
                <a:gridCol w="5800599"/>
                <a:gridCol w="2274745"/>
              </a:tblGrid>
              <a:tr h="408019">
                <a:tc>
                  <a:txBody>
                    <a:bodyPr/>
                    <a:lstStyle/>
                    <a:p>
                      <a:r>
                        <a:rPr lang="en-US" dirty="0" smtClean="0"/>
                        <a:t>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Matching criterion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 of LSOAs</a:t>
                      </a:r>
                      <a:endParaRPr lang="en-US" dirty="0"/>
                    </a:p>
                  </a:txBody>
                  <a:tcPr/>
                </a:tc>
              </a:tr>
              <a:tr h="408019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LSOAs in Peterborough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</a:tr>
              <a:tr h="408019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±10% burglary rate</a:t>
                      </a:r>
                      <a:r>
                        <a:rPr lang="en-US" baseline="0" dirty="0" smtClean="0"/>
                        <a:t> of the NCC group </a:t>
                      </a:r>
                      <a:r>
                        <a:rPr lang="en-US" dirty="0" smtClean="0"/>
                        <a:t>in 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408019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±20% burglary rate</a:t>
                      </a:r>
                      <a:r>
                        <a:rPr lang="en-US" baseline="0" dirty="0" smtClean="0"/>
                        <a:t> of the NCC group </a:t>
                      </a:r>
                      <a:r>
                        <a:rPr lang="en-US" dirty="0" smtClean="0"/>
                        <a:t>in 2005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408019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±30% burglary rate</a:t>
                      </a:r>
                      <a:r>
                        <a:rPr lang="en-US" baseline="0" dirty="0" smtClean="0"/>
                        <a:t> of the NCC group </a:t>
                      </a:r>
                      <a:r>
                        <a:rPr lang="en-US" dirty="0" smtClean="0"/>
                        <a:t>in both 2004 and 2005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</a:tr>
              <a:tr h="704648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LSOAs</a:t>
                      </a:r>
                      <a:r>
                        <a:rPr lang="en-US" baseline="0" dirty="0" smtClean="0"/>
                        <a:t> containing the NCC-targeted COAs (but excluding the NCC-targeted COAs)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r>
                        <a:rPr lang="en-US" baseline="0" dirty="0" smtClean="0"/>
                        <a:t> (one LSOA is outside Peterborough)</a:t>
                      </a:r>
                      <a:endParaRPr lang="en-US" dirty="0"/>
                    </a:p>
                  </a:txBody>
                  <a:tcPr/>
                </a:tc>
              </a:tr>
              <a:tr h="493253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LSOAs that had</a:t>
                      </a:r>
                      <a:r>
                        <a:rPr lang="en-US" baseline="0" dirty="0" smtClean="0"/>
                        <a:t> “similar” multiple deprivation scores (MDS) to those for the NCC LSOAs in 2004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" name="Picture 2" descr="Screen shot 2011-07-16 at 12.41.4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2440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" name="Picture 2" descr="Screen shot 2011-07-16 at 12.43.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828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ggregat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3236" y="240549"/>
            <a:ext cx="8714509" cy="637690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" name="Picture 2" descr="Screen shot 2011-07-16 at 12.43.46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414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" name="Picture 2" descr="COAlev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108" y="253126"/>
            <a:ext cx="8686801" cy="635174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1-07-16 at 12.45.0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23" y="0"/>
            <a:ext cx="8577711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27DC-6206-4DE2-B472-526936537AF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Some wider questions arising from the evaluation:</a:t>
            </a:r>
          </a:p>
          <a:p>
            <a:endParaRPr lang="en-GB" dirty="0"/>
          </a:p>
          <a:p>
            <a:pPr marL="1257300" lvl="2" indent="-342900">
              <a:buFont typeface="Arial" pitchFamily="34" charset="0"/>
              <a:buChar char="•"/>
            </a:pPr>
            <a:r>
              <a:rPr lang="en-GB" dirty="0" smtClean="0"/>
              <a:t>Data limitations</a:t>
            </a:r>
          </a:p>
          <a:p>
            <a:pPr lvl="3">
              <a:buFont typeface="Arial" pitchFamily="34" charset="0"/>
              <a:buChar char="•"/>
            </a:pPr>
            <a:r>
              <a:rPr lang="en-GB" dirty="0" smtClean="0"/>
              <a:t> burglary count as the measure of success</a:t>
            </a:r>
          </a:p>
          <a:p>
            <a:pPr lvl="3">
              <a:buFont typeface="Arial" pitchFamily="34" charset="0"/>
              <a:buChar char="•"/>
            </a:pPr>
            <a:r>
              <a:rPr lang="en-GB" dirty="0" smtClean="0"/>
              <a:t> short length of time series</a:t>
            </a:r>
          </a:p>
          <a:p>
            <a:pPr lvl="2">
              <a:buFont typeface="Arial" pitchFamily="34" charset="0"/>
              <a:buChar char="•"/>
            </a:pPr>
            <a:endParaRPr lang="en-GB" dirty="0"/>
          </a:p>
          <a:p>
            <a:pPr marL="1257300" lvl="2" indent="-342900">
              <a:buFont typeface="Arial" pitchFamily="34" charset="0"/>
              <a:buChar char="•"/>
            </a:pPr>
            <a:r>
              <a:rPr lang="en-GB" dirty="0" smtClean="0"/>
              <a:t>Impacts before implementation (publicity effects?)</a:t>
            </a:r>
          </a:p>
          <a:p>
            <a:pPr lvl="2">
              <a:buFont typeface="Arial" pitchFamily="34" charset="0"/>
              <a:buChar char="•"/>
            </a:pPr>
            <a:endParaRPr lang="en-GB" dirty="0"/>
          </a:p>
          <a:p>
            <a:pPr lvl="2"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   Displacement effects? (diffusion of benefits?; net effect?)</a:t>
            </a:r>
          </a:p>
          <a:p>
            <a:pPr lvl="2">
              <a:buFont typeface="Arial" pitchFamily="34" charset="0"/>
              <a:buChar char="•"/>
            </a:pPr>
            <a:endParaRPr lang="en-GB" dirty="0"/>
          </a:p>
          <a:p>
            <a:pPr lvl="2">
              <a:buFont typeface="Arial" pitchFamily="34" charset="0"/>
              <a:buChar char="•"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 descr="Screen shot 2011-07-16 at 12.46.0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996952"/>
            <a:ext cx="5760640" cy="36724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0" y="3068960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</a:rPr>
              <a:t>: threshold or dilution?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GB" dirty="0" smtClean="0"/>
              <a:t> How </a:t>
            </a:r>
            <a:r>
              <a:rPr lang="en-GB" dirty="0" err="1" smtClean="0"/>
              <a:t>generalizable</a:t>
            </a:r>
            <a:r>
              <a:rPr lang="en-GB" dirty="0" smtClean="0"/>
              <a:t> are these findings?:</a:t>
            </a:r>
          </a:p>
        </p:txBody>
      </p:sp>
      <p:pic>
        <p:nvPicPr>
          <p:cNvPr id="4" name="Picture 3" descr="WorkSpace:BIAS:crime:crimeWorking:NCCResultsCambridgeshire:figures:linearCOACOACtrlurbanpercentBWnone.pdf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539553" y="764704"/>
            <a:ext cx="3528392" cy="4896544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ma14="http://schemas.microsoft.com/office/mac/drawingml/2011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90872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Urban schemes</a:t>
            </a:r>
            <a:endParaRPr lang="en-GB" dirty="0"/>
          </a:p>
        </p:txBody>
      </p:sp>
      <p:pic>
        <p:nvPicPr>
          <p:cNvPr id="6" name="Picture 5" descr="WorkSpace:BIAS:crime:crimeWorking:NCCResultsCambridgeshire:figures:linearCOACOACtrlruralpercentBWnone.pdf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52737"/>
            <a:ext cx="3528392" cy="4608512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ma14="http://schemas.microsoft.com/office/mac/drawingml/2011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24128" y="90872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Rural schemes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580526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92696"/>
            <a:ext cx="806489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3. Concluding reflections: (</a:t>
            </a:r>
            <a:r>
              <a:rPr lang="en-GB" sz="2400" dirty="0" err="1" smtClean="0">
                <a:latin typeface="+mj-lt"/>
              </a:rPr>
              <a:t>i</a:t>
            </a:r>
            <a:r>
              <a:rPr lang="en-GB" sz="2400" dirty="0" smtClean="0">
                <a:latin typeface="+mj-lt"/>
              </a:rPr>
              <a:t>) The No cold calling initiative</a:t>
            </a:r>
          </a:p>
          <a:p>
            <a:endParaRPr lang="en-GB" dirty="0" smtClean="0">
              <a:latin typeface="+mn-lt"/>
            </a:endParaRPr>
          </a:p>
          <a:p>
            <a:pPr>
              <a:buFontTx/>
              <a:buChar char="-"/>
            </a:pPr>
            <a:r>
              <a:rPr lang="en-GB" sz="2000" dirty="0" smtClean="0">
                <a:latin typeface="+mn-lt"/>
              </a:rPr>
              <a:t> </a:t>
            </a:r>
            <a:r>
              <a:rPr lang="en-GB" sz="2400" dirty="0" smtClean="0">
                <a:latin typeface="+mn-lt"/>
              </a:rPr>
              <a:t>Overall, implementation of NCC  has been associated with a reduction in burglary in those areas;</a:t>
            </a:r>
          </a:p>
          <a:p>
            <a:r>
              <a:rPr lang="en-GB" sz="2400" dirty="0" smtClean="0">
                <a:latin typeface="+mn-lt"/>
              </a:rPr>
              <a:t> </a:t>
            </a:r>
          </a:p>
          <a:p>
            <a:pPr>
              <a:buFontTx/>
              <a:buChar char="-"/>
            </a:pPr>
            <a:r>
              <a:rPr lang="en-GB" sz="2400" dirty="0" smtClean="0">
                <a:latin typeface="+mn-lt"/>
              </a:rPr>
              <a:t> But implementation has not been associated with reductions in burglary rates in </a:t>
            </a:r>
            <a:r>
              <a:rPr lang="en-GB" sz="2400" u="sng" dirty="0" smtClean="0">
                <a:latin typeface="+mn-lt"/>
              </a:rPr>
              <a:t>every</a:t>
            </a:r>
            <a:r>
              <a:rPr lang="en-GB" sz="2400" dirty="0" smtClean="0">
                <a:latin typeface="+mn-lt"/>
              </a:rPr>
              <a:t> NCC targeted </a:t>
            </a:r>
            <a:r>
              <a:rPr lang="en-GB" sz="2400" dirty="0" smtClean="0">
                <a:latin typeface="+mn-lt"/>
              </a:rPr>
              <a:t>neighbourhood. </a:t>
            </a:r>
          </a:p>
          <a:p>
            <a:pPr>
              <a:buFontTx/>
              <a:buChar char="-"/>
            </a:pPr>
            <a:endParaRPr lang="en-GB" sz="24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en-GB" sz="2400" dirty="0" smtClean="0">
                <a:latin typeface="+mn-lt"/>
              </a:rPr>
              <a:t> </a:t>
            </a:r>
            <a:r>
              <a:rPr lang="en-GB" sz="2400" dirty="0" err="1" smtClean="0">
                <a:latin typeface="+mn-lt"/>
              </a:rPr>
              <a:t>Gillham</a:t>
            </a:r>
            <a:r>
              <a:rPr lang="en-GB" sz="2400" dirty="0" smtClean="0">
                <a:latin typeface="+mn-lt"/>
              </a:rPr>
              <a:t> (1992) argued that targeted crime prevention strategies tended to be most effective in certain types of neighbourhood:</a:t>
            </a:r>
            <a:endParaRPr lang="en-GB" sz="2400" dirty="0" smtClean="0">
              <a:latin typeface="+mn-lt"/>
            </a:endParaRPr>
          </a:p>
          <a:p>
            <a:endParaRPr lang="en-GB" sz="2400" dirty="0" smtClean="0">
              <a:latin typeface="+mn-lt"/>
            </a:endParaRPr>
          </a:p>
          <a:p>
            <a:pPr lvl="2">
              <a:buFont typeface="Arial" pitchFamily="34" charset="0"/>
              <a:buChar char="•"/>
            </a:pPr>
            <a:r>
              <a:rPr lang="en-GB" sz="2400" dirty="0" smtClean="0">
                <a:latin typeface="+mn-lt"/>
              </a:rPr>
              <a:t> persistently high rates of particular crimes;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 smtClean="0">
                <a:latin typeface="+mn-lt"/>
              </a:rPr>
              <a:t> residents want to “fight back”;</a:t>
            </a:r>
          </a:p>
          <a:p>
            <a:pPr lvl="2">
              <a:buFont typeface="Arial" pitchFamily="34" charset="0"/>
              <a:buChar char="•"/>
            </a:pPr>
            <a:r>
              <a:rPr lang="en-GB" sz="2400" dirty="0" smtClean="0">
                <a:latin typeface="+mn-lt"/>
              </a:rPr>
              <a:t> high levels of social cohesion.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5141F-5148-4034-BC0D-34503F972934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576" y="548680"/>
            <a:ext cx="77048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sz="24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en-GB" sz="2400" dirty="0" smtClean="0">
                <a:latin typeface="+mn-lt"/>
              </a:rPr>
              <a:t> But </a:t>
            </a:r>
            <a:r>
              <a:rPr lang="en-GB" sz="2400" dirty="0" err="1" smtClean="0">
                <a:latin typeface="+mn-lt"/>
              </a:rPr>
              <a:t>Gillham</a:t>
            </a:r>
            <a:r>
              <a:rPr lang="en-GB" sz="2400" dirty="0" smtClean="0">
                <a:latin typeface="+mn-lt"/>
              </a:rPr>
              <a:t> also notes that in </a:t>
            </a:r>
            <a:r>
              <a:rPr lang="en-GB" sz="2400" dirty="0" smtClean="0">
                <a:latin typeface="+mn-lt"/>
              </a:rPr>
              <a:t>some </a:t>
            </a:r>
            <a:r>
              <a:rPr lang="en-GB" sz="2400" dirty="0" smtClean="0">
                <a:latin typeface="+mn-lt"/>
              </a:rPr>
              <a:t>places, implementing a neighbourhood “crime reduction” scheme </a:t>
            </a:r>
            <a:r>
              <a:rPr lang="en-GB" sz="2400" dirty="0" smtClean="0">
                <a:latin typeface="+mn-lt"/>
              </a:rPr>
              <a:t>can </a:t>
            </a:r>
            <a:r>
              <a:rPr lang="en-GB" sz="2400" dirty="0" smtClean="0">
                <a:latin typeface="+mn-lt"/>
              </a:rPr>
              <a:t>lead to </a:t>
            </a:r>
            <a:r>
              <a:rPr lang="en-GB" sz="2400" dirty="0" smtClean="0">
                <a:latin typeface="+mn-lt"/>
              </a:rPr>
              <a:t>an increase in </a:t>
            </a:r>
            <a:r>
              <a:rPr lang="en-GB" sz="2400" dirty="0" smtClean="0">
                <a:latin typeface="+mn-lt"/>
              </a:rPr>
              <a:t>crime. </a:t>
            </a:r>
            <a:r>
              <a:rPr lang="en-GB" sz="2400" dirty="0" smtClean="0">
                <a:latin typeface="+mn-lt"/>
              </a:rPr>
              <a:t>(Pease 1999 </a:t>
            </a:r>
            <a:r>
              <a:rPr lang="en-GB" sz="2400" dirty="0" smtClean="0">
                <a:latin typeface="+mn-lt"/>
              </a:rPr>
              <a:t>also notes this - assessing </a:t>
            </a:r>
            <a:r>
              <a:rPr lang="en-GB" sz="2400" dirty="0" smtClean="0">
                <a:latin typeface="+mn-lt"/>
              </a:rPr>
              <a:t>the impacts of improved street lighting). </a:t>
            </a:r>
            <a:endParaRPr lang="en-GB" sz="2400" dirty="0" smtClean="0">
              <a:latin typeface="+mn-lt"/>
            </a:endParaRPr>
          </a:p>
          <a:p>
            <a:endParaRPr lang="en-GB" sz="24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en-GB" sz="2400" dirty="0" smtClean="0">
                <a:latin typeface="+mn-lt"/>
              </a:rPr>
              <a:t>There </a:t>
            </a:r>
            <a:r>
              <a:rPr lang="en-GB" sz="2400" dirty="0" smtClean="0">
                <a:latin typeface="+mn-lt"/>
              </a:rPr>
              <a:t>are other criteria by which schemes such as this NCC scheme might be judged.</a:t>
            </a:r>
          </a:p>
          <a:p>
            <a:pPr>
              <a:buFontTx/>
              <a:buChar char="-"/>
            </a:pPr>
            <a:endParaRPr lang="en-GB" sz="2400" dirty="0" smtClean="0">
              <a:latin typeface="+mn-lt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488832" cy="1224136"/>
          </a:xfrm>
        </p:spPr>
        <p:txBody>
          <a:bodyPr/>
          <a:lstStyle/>
          <a:p>
            <a:pPr algn="l" eaLnBrk="1" hangingPunct="1"/>
            <a:r>
              <a:rPr lang="en-GB" sz="2400" dirty="0" smtClean="0"/>
              <a:t>Concluding reflections: </a:t>
            </a:r>
            <a:r>
              <a:rPr lang="en-GB" sz="2400" dirty="0" smtClean="0"/>
              <a:t>(ii</a:t>
            </a:r>
            <a:r>
              <a:rPr lang="en-GB" sz="2400" dirty="0" smtClean="0"/>
              <a:t>) The </a:t>
            </a:r>
            <a:r>
              <a:rPr lang="en-GB" sz="2400" dirty="0" smtClean="0"/>
              <a:t>statistical approach </a:t>
            </a:r>
            <a:r>
              <a:rPr lang="en-US" sz="2400" u="sng" dirty="0" smtClean="0"/>
              <a:t/>
            </a:r>
            <a:br>
              <a:rPr lang="en-US" sz="2400" u="sng" dirty="0" smtClean="0"/>
            </a:br>
            <a:r>
              <a:rPr lang="en-US" sz="2400" u="sng" dirty="0" smtClean="0"/>
              <a:t/>
            </a:r>
            <a:br>
              <a:rPr lang="en-US" sz="2400" u="sng" dirty="0" smtClean="0"/>
            </a:br>
            <a:r>
              <a:rPr lang="en-US" sz="2400" dirty="0" smtClean="0"/>
              <a:t>-  Benefits of fitting M</a:t>
            </a:r>
            <a:r>
              <a:rPr lang="en-US" sz="2400" dirty="0" smtClean="0"/>
              <a:t>ultilevel/hierarchical </a:t>
            </a:r>
            <a:r>
              <a:rPr lang="en-US" sz="2400" dirty="0" smtClean="0"/>
              <a:t>models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435280" cy="367240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Multilevel/hierarchical models offer a natural framework to </a:t>
            </a:r>
            <a:r>
              <a:rPr lang="en-US" sz="2400" b="1" i="1" dirty="0" smtClean="0"/>
              <a:t>combine information </a:t>
            </a:r>
            <a:r>
              <a:rPr lang="en-US" sz="2400" dirty="0" smtClean="0"/>
              <a:t>and hence to strengthen estimation.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The </a:t>
            </a:r>
            <a:r>
              <a:rPr lang="en-US" sz="2400" b="1" i="1" dirty="0" err="1" smtClean="0"/>
              <a:t>sparsity</a:t>
            </a:r>
            <a:r>
              <a:rPr lang="en-US" sz="2400" b="1" i="1" dirty="0" smtClean="0"/>
              <a:t> </a:t>
            </a:r>
            <a:r>
              <a:rPr lang="en-US" sz="2400" b="1" i="1" dirty="0" smtClean="0"/>
              <a:t>issue, </a:t>
            </a:r>
            <a:r>
              <a:rPr lang="en-US" sz="2400" dirty="0" smtClean="0"/>
              <a:t>often encountered in </a:t>
            </a:r>
            <a:r>
              <a:rPr lang="en-US" sz="2400" dirty="0" err="1" smtClean="0"/>
              <a:t>analysing</a:t>
            </a:r>
            <a:r>
              <a:rPr lang="en-US" sz="2400" dirty="0" smtClean="0"/>
              <a:t> geo-referenced and/or time-series </a:t>
            </a:r>
            <a:r>
              <a:rPr lang="en-US" sz="2400" dirty="0" smtClean="0"/>
              <a:t>data, </a:t>
            </a:r>
            <a:r>
              <a:rPr lang="en-US" sz="2400" dirty="0" smtClean="0"/>
              <a:t>can be addressed by </a:t>
            </a:r>
            <a:r>
              <a:rPr lang="en-US" altLang="en-US" sz="2400" b="1" i="1" dirty="0" smtClean="0"/>
              <a:t>“</a:t>
            </a:r>
            <a:r>
              <a:rPr lang="en-US" sz="2400" b="1" i="1" dirty="0" smtClean="0"/>
              <a:t>borrowing </a:t>
            </a:r>
            <a:r>
              <a:rPr lang="en-US" sz="2400" b="1" i="1" dirty="0" smtClean="0"/>
              <a:t>information</a:t>
            </a:r>
            <a:r>
              <a:rPr lang="en-US" altLang="en-US" sz="2400" b="1" i="1" dirty="0" smtClean="0"/>
              <a:t>”</a:t>
            </a:r>
            <a:r>
              <a:rPr lang="en-US" sz="2400" dirty="0" smtClean="0"/>
              <a:t> from </a:t>
            </a:r>
            <a:r>
              <a:rPr lang="en-US" sz="2400" dirty="0" err="1" smtClean="0"/>
              <a:t>neighbouring</a:t>
            </a:r>
            <a:r>
              <a:rPr lang="en-US" sz="2400" dirty="0" smtClean="0"/>
              <a:t> areas or time periods to produce </a:t>
            </a:r>
            <a:r>
              <a:rPr lang="en-US" sz="2400" b="1" i="1" dirty="0" smtClean="0"/>
              <a:t>better (more stable, less noisy) estimates</a:t>
            </a:r>
            <a:r>
              <a:rPr lang="en-US" sz="2400" dirty="0" smtClean="0"/>
              <a:t> in each area.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b="1" i="1" dirty="0" err="1" smtClean="0"/>
              <a:t>Modelling</a:t>
            </a:r>
            <a:r>
              <a:rPr lang="en-US" sz="2400" b="1" i="1" dirty="0" smtClean="0"/>
              <a:t> spatial or temporal structure</a:t>
            </a:r>
            <a:r>
              <a:rPr lang="en-US" sz="2400" dirty="0" smtClean="0"/>
              <a:t> achieved by appropriate choice of random effects distribution.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l" eaLnBrk="1" hangingPunct="1"/>
            <a:r>
              <a:rPr lang="en-US" sz="2400" dirty="0" smtClean="0"/>
              <a:t>-  Benefits </a:t>
            </a:r>
            <a:r>
              <a:rPr lang="en-US" sz="2400" dirty="0" smtClean="0"/>
              <a:t>of </a:t>
            </a:r>
            <a:r>
              <a:rPr lang="en-US" sz="2400" dirty="0" smtClean="0"/>
              <a:t>fitting </a:t>
            </a:r>
            <a:r>
              <a:rPr lang="en-US" sz="2400" dirty="0" smtClean="0"/>
              <a:t>Bayesian </a:t>
            </a:r>
            <a:r>
              <a:rPr lang="en-US" sz="2400" dirty="0" smtClean="0"/>
              <a:t>models:</a:t>
            </a:r>
            <a:endParaRPr lang="en-US" sz="24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767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sz="2400" dirty="0" smtClean="0"/>
              <a:t>Since </a:t>
            </a:r>
            <a:r>
              <a:rPr lang="en-US" sz="2400" dirty="0"/>
              <a:t>all parameters are treated as random </a:t>
            </a:r>
            <a:r>
              <a:rPr lang="en-US" sz="2400" dirty="0" smtClean="0"/>
              <a:t>variables with associated posterior distributions, </a:t>
            </a:r>
            <a:r>
              <a:rPr lang="en-US" sz="2400" b="1" i="1" dirty="0" smtClean="0"/>
              <a:t>probability statements </a:t>
            </a:r>
            <a:r>
              <a:rPr lang="en-US" sz="2400" b="1" i="1" dirty="0"/>
              <a:t>about </a:t>
            </a:r>
            <a:r>
              <a:rPr lang="en-US" sz="2400" b="1" i="1" dirty="0" smtClean="0"/>
              <a:t>the parameters </a:t>
            </a:r>
            <a:r>
              <a:rPr lang="en-US" sz="2400" b="1" i="1" dirty="0"/>
              <a:t>can be </a:t>
            </a:r>
            <a:r>
              <a:rPr lang="en-US" sz="2400" b="1" i="1" dirty="0" smtClean="0"/>
              <a:t>easily made</a:t>
            </a:r>
            <a:r>
              <a:rPr lang="en-US" sz="2400" dirty="0" smtClean="0"/>
              <a:t>,  </a:t>
            </a:r>
          </a:p>
          <a:p>
            <a:pPr lvl="2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the probability of success</a:t>
            </a:r>
          </a:p>
          <a:p>
            <a:pPr lvl="1" eaLnBrk="1" fontAlgn="auto" hangingPunct="1">
              <a:spcAft>
                <a:spcPts val="0"/>
              </a:spcAft>
              <a:buNone/>
              <a:defRPr/>
            </a:pPr>
            <a:endParaRPr lang="en-US" sz="2400" dirty="0" smtClean="0"/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sz="2400" b="1" i="1" dirty="0" smtClean="0"/>
              <a:t>Uncertainty can be naturally accounted for and/or propagated if necessary</a:t>
            </a:r>
            <a:r>
              <a:rPr lang="en-US" sz="2400" dirty="0" smtClean="0"/>
              <a:t>: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sz="2400" dirty="0"/>
              <a:t>e</a:t>
            </a:r>
            <a:r>
              <a:rPr lang="en-US" sz="2400" dirty="0" smtClean="0"/>
              <a:t>.g., </a:t>
            </a:r>
            <a:r>
              <a:rPr lang="en-US" sz="2400" dirty="0"/>
              <a:t>uncertainty </a:t>
            </a:r>
            <a:r>
              <a:rPr lang="en-US" sz="2400" dirty="0" smtClean="0"/>
              <a:t>associated </a:t>
            </a:r>
            <a:r>
              <a:rPr lang="en-US" sz="2400" dirty="0"/>
              <a:t>with the reference trend estimates can be propagated into </a:t>
            </a:r>
            <a:r>
              <a:rPr lang="en-US" sz="2400" dirty="0" smtClean="0"/>
              <a:t>measuring the NCC policy's </a:t>
            </a:r>
            <a:r>
              <a:rPr lang="en-US" sz="2400" dirty="0"/>
              <a:t>impact.</a:t>
            </a: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2400" dirty="0" smtClean="0"/>
              <a:t>- Implementation </a:t>
            </a:r>
            <a:r>
              <a:rPr lang="en-US" sz="2400" dirty="0" smtClean="0"/>
              <a:t>and other issues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457200" y="1406525"/>
            <a:ext cx="8229600" cy="389468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 i="1" dirty="0" smtClean="0"/>
              <a:t>Estimation of BHM requires computationally intensive simulation methods (</a:t>
            </a:r>
            <a:r>
              <a:rPr lang="en-US" sz="2400" b="1" i="1" dirty="0" err="1" smtClean="0"/>
              <a:t>McMC</a:t>
            </a:r>
            <a:r>
              <a:rPr lang="en-US" sz="2400" b="1" i="1" dirty="0" smtClean="0"/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Implemented in free </a:t>
            </a:r>
            <a:r>
              <a:rPr lang="en-US" sz="2400" dirty="0" err="1" smtClean="0"/>
              <a:t>WinBUGS</a:t>
            </a:r>
            <a:r>
              <a:rPr lang="en-US" sz="2400" dirty="0" smtClean="0"/>
              <a:t> and </a:t>
            </a:r>
            <a:r>
              <a:rPr lang="en-US" sz="2400" dirty="0" err="1" smtClean="0"/>
              <a:t>GeoBUGS</a:t>
            </a:r>
            <a:r>
              <a:rPr lang="en-US" sz="2400" dirty="0" smtClean="0"/>
              <a:t> software: </a:t>
            </a:r>
            <a:r>
              <a:rPr lang="en-US" sz="2400" dirty="0" smtClean="0">
                <a:hlinkClick r:id="rId3"/>
              </a:rPr>
              <a:t>www.mrc-bsu.cam.ac.uk/bugs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Need to ensure the </a:t>
            </a:r>
            <a:r>
              <a:rPr lang="en-US" sz="2400" dirty="0" err="1" smtClean="0"/>
              <a:t>McMC</a:t>
            </a:r>
            <a:r>
              <a:rPr lang="en-US" sz="2400" dirty="0" smtClean="0"/>
              <a:t> chains have converged to the target distributions.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Free software INLA (Rue et al, 2008) implements fast approximation: </a:t>
            </a:r>
            <a:r>
              <a:rPr lang="en-US" sz="2400" dirty="0" smtClean="0">
                <a:hlinkClick r:id="rId4"/>
              </a:rPr>
              <a:t>www.r-inla.org</a:t>
            </a: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b="1" i="1" dirty="0" smtClean="0"/>
              <a:t>Assessing sensitivity</a:t>
            </a:r>
            <a:r>
              <a:rPr lang="en-US" sz="2400" dirty="0" smtClean="0"/>
              <a:t> of the results to different prior specifications.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sz="3000" b="1" i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B24E8-DC94-40A9-AA4B-F6DDFFA2E589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4293</TotalTime>
  <Words>1352</Words>
  <Application>Microsoft Office PowerPoint</Application>
  <PresentationFormat>On-screen Show (4:3)</PresentationFormat>
  <Paragraphs>244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Evaluating Cambridgeshire Constabulary’s “No Cold Calling” scheme: an application of spatial-temporal data modelling.</vt:lpstr>
      <vt:lpstr>Slide 2</vt:lpstr>
      <vt:lpstr>Slide 3</vt:lpstr>
      <vt:lpstr>2. THE PROJECT: Policy evaluation: ‘no-cold calling’ zones in Peterborough, England.</vt:lpstr>
      <vt:lpstr>Background to project</vt:lpstr>
      <vt:lpstr>Slide 6</vt:lpstr>
      <vt:lpstr>Slide 7</vt:lpstr>
      <vt:lpstr>NCC areas in Peterborough</vt:lpstr>
      <vt:lpstr>Slide 9</vt:lpstr>
      <vt:lpstr>Data on “No Cold Calling”</vt:lpstr>
      <vt:lpstr>Raw data: aggregated temporal profile</vt:lpstr>
      <vt:lpstr>Slide 12</vt:lpstr>
      <vt:lpstr>Constructing control groups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Concluding reflections: (ii) The statistical approach   -  Benefits of fitting Multilevel/hierarchical models</vt:lpstr>
      <vt:lpstr>-  Benefits of fitting Bayesian models:</vt:lpstr>
      <vt:lpstr>- Implementation and other issues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Advancing Spatial and Spatio-Temporal Analysis: the BIAS II project</dc:title>
  <dc:creator>Windows User</dc:creator>
  <cp:lastModifiedBy>Windows User</cp:lastModifiedBy>
  <cp:revision>228</cp:revision>
  <dcterms:created xsi:type="dcterms:W3CDTF">2011-05-24T14:06:05Z</dcterms:created>
  <dcterms:modified xsi:type="dcterms:W3CDTF">2012-10-08T16:08:05Z</dcterms:modified>
</cp:coreProperties>
</file>