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256" r:id="rId2"/>
    <p:sldId id="647" r:id="rId3"/>
    <p:sldId id="502" r:id="rId4"/>
    <p:sldId id="567" r:id="rId5"/>
    <p:sldId id="568" r:id="rId6"/>
    <p:sldId id="569" r:id="rId7"/>
    <p:sldId id="570" r:id="rId8"/>
    <p:sldId id="572" r:id="rId9"/>
    <p:sldId id="606" r:id="rId10"/>
    <p:sldId id="574" r:id="rId11"/>
    <p:sldId id="648" r:id="rId12"/>
    <p:sldId id="573" r:id="rId13"/>
    <p:sldId id="604" r:id="rId14"/>
    <p:sldId id="578" r:id="rId15"/>
    <p:sldId id="605" r:id="rId16"/>
    <p:sldId id="580" r:id="rId17"/>
    <p:sldId id="608" r:id="rId18"/>
    <p:sldId id="610" r:id="rId19"/>
    <p:sldId id="611" r:id="rId20"/>
    <p:sldId id="614" r:id="rId21"/>
    <p:sldId id="616" r:id="rId22"/>
    <p:sldId id="615" r:id="rId23"/>
    <p:sldId id="618" r:id="rId24"/>
    <p:sldId id="619" r:id="rId25"/>
    <p:sldId id="620" r:id="rId26"/>
    <p:sldId id="621" r:id="rId27"/>
    <p:sldId id="623" r:id="rId28"/>
    <p:sldId id="624" r:id="rId29"/>
    <p:sldId id="625" r:id="rId30"/>
    <p:sldId id="626" r:id="rId31"/>
    <p:sldId id="627" r:id="rId32"/>
    <p:sldId id="628" r:id="rId33"/>
    <p:sldId id="622" r:id="rId34"/>
    <p:sldId id="630" r:id="rId35"/>
    <p:sldId id="629" r:id="rId36"/>
    <p:sldId id="632" r:id="rId37"/>
    <p:sldId id="634" r:id="rId38"/>
    <p:sldId id="639" r:id="rId39"/>
    <p:sldId id="636" r:id="rId40"/>
    <p:sldId id="631" r:id="rId41"/>
    <p:sldId id="637" r:id="rId42"/>
    <p:sldId id="638" r:id="rId43"/>
    <p:sldId id="633" r:id="rId44"/>
    <p:sldId id="641" r:id="rId45"/>
    <p:sldId id="640" r:id="rId46"/>
    <p:sldId id="642" r:id="rId47"/>
    <p:sldId id="613" r:id="rId48"/>
    <p:sldId id="643" r:id="rId49"/>
    <p:sldId id="644" r:id="rId50"/>
    <p:sldId id="645" r:id="rId51"/>
    <p:sldId id="646" r:id="rId52"/>
    <p:sldId id="609" r:id="rId53"/>
    <p:sldId id="355" r:id="rId54"/>
    <p:sldId id="612" r:id="rId5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DDDDD"/>
    <a:srgbClr val="FF33CC"/>
    <a:srgbClr val="FFCCFF"/>
    <a:srgbClr val="969696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9" autoAdjust="0"/>
    <p:restoredTop sz="94783" autoAdjust="0"/>
  </p:normalViewPr>
  <p:slideViewPr>
    <p:cSldViewPr snapToObjects="1">
      <p:cViewPr varScale="1">
        <p:scale>
          <a:sx n="84" d="100"/>
          <a:sy n="84" d="100"/>
        </p:scale>
        <p:origin x="-12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3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120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6B768B7-0B2C-416A-866E-044B984DF2B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199AE6D-6F3B-42B7-AC79-FF376FC290C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F9A25F-E69E-4819-8E72-06DB52A8856C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29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31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33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35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36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40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44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45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46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47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48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49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50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51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52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6B1462-E86C-4181-BFF2-C7F17F204F1C}" type="slidenum">
              <a:rPr lang="en-US"/>
              <a:pPr/>
              <a:t>53</a:t>
            </a:fld>
            <a:endParaRPr lang="en-US"/>
          </a:p>
        </p:txBody>
      </p:sp>
      <p:sp>
        <p:nvSpPr>
          <p:cNvPr id="36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21B861-B7A0-41FF-BA3A-2D404613610C}" type="slidenum">
              <a:rPr lang="en-US"/>
              <a:pPr/>
              <a:t>54</a:t>
            </a:fld>
            <a:endParaRPr lang="en-US" dirty="0"/>
          </a:p>
        </p:txBody>
      </p:sp>
      <p:sp>
        <p:nvSpPr>
          <p:cNvPr id="435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7250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3688" y="274638"/>
            <a:ext cx="2062162" cy="5880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34088" cy="5880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r>
              <a:rPr lang="en-US" smtClean="0"/>
              <a:t>2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35688" y="6245225"/>
            <a:ext cx="255111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r>
              <a:rPr lang="en-GB"/>
              <a:t>Peter Treasure Statistical Services Ltd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tatistics@petertreasure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mailto:statistics@petertreasure.com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2549525"/>
            <a:ext cx="7772400" cy="1470025"/>
          </a:xfrm>
        </p:spPr>
        <p:txBody>
          <a:bodyPr/>
          <a:lstStyle/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3600" dirty="0" smtClean="0"/>
              <a:t>Constructing a Predictor of Treatment Benefit when there is no Overall Treatment Effect </a:t>
            </a:r>
            <a:br>
              <a:rPr lang="en-GB" sz="3600" dirty="0" smtClean="0"/>
            </a:br>
            <a:r>
              <a:rPr lang="en-GB" sz="3600" i="1" dirty="0" smtClean="0"/>
              <a:t>A Cancer Vaccine Study</a:t>
            </a:r>
            <a:r>
              <a:rPr lang="en-GB" sz="3600" dirty="0" smtClean="0"/>
              <a:t/>
            </a:r>
            <a:br>
              <a:rPr lang="en-GB" sz="3600" dirty="0" smtClean="0"/>
            </a:br>
            <a:endParaRPr lang="en-US" sz="3600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GB" sz="3600" dirty="0"/>
          </a:p>
          <a:p>
            <a:pPr>
              <a:lnSpc>
                <a:spcPct val="80000"/>
              </a:lnSpc>
            </a:pPr>
            <a:endParaRPr lang="en-GB" sz="3600" dirty="0" smtClean="0"/>
          </a:p>
          <a:p>
            <a:pPr>
              <a:lnSpc>
                <a:spcPct val="80000"/>
              </a:lnSpc>
            </a:pPr>
            <a:r>
              <a:rPr lang="en-GB" sz="3600" dirty="0" smtClean="0"/>
              <a:t>Peter </a:t>
            </a:r>
            <a:r>
              <a:rPr lang="en-GB" sz="3600" dirty="0"/>
              <a:t>Treasure</a:t>
            </a:r>
          </a:p>
          <a:p>
            <a:pPr>
              <a:lnSpc>
                <a:spcPct val="80000"/>
              </a:lnSpc>
            </a:pPr>
            <a:endParaRPr lang="en-GB" sz="2000" dirty="0"/>
          </a:p>
          <a:p>
            <a:pPr>
              <a:lnSpc>
                <a:spcPct val="80000"/>
              </a:lnSpc>
            </a:pPr>
            <a:r>
              <a:rPr lang="en-GB" sz="2000" dirty="0">
                <a:hlinkClick r:id="rId3"/>
              </a:rPr>
              <a:t>statistics@petertreasure.com</a:t>
            </a:r>
            <a:r>
              <a:rPr lang="en-GB" sz="2000" dirty="0"/>
              <a:t> </a:t>
            </a:r>
            <a:endParaRPr lang="en-GB" sz="3600" dirty="0"/>
          </a:p>
          <a:p>
            <a:pPr>
              <a:lnSpc>
                <a:spcPct val="80000"/>
              </a:lnSpc>
            </a:pPr>
            <a:endParaRPr lang="en-US" sz="3600" dirty="0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12800" y="863600"/>
            <a:ext cx="751681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 smtClean="0"/>
              <a:t>Cambridge Statistics Discussion Group                                                                                                        Tom </a:t>
            </a:r>
            <a:r>
              <a:rPr lang="en-GB" dirty="0" err="1" smtClean="0"/>
              <a:t>ap</a:t>
            </a:r>
            <a:r>
              <a:rPr lang="en-GB" dirty="0" smtClean="0"/>
              <a:t> Rees Lecture Theatre, Department of Botany                                                         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5</a:t>
            </a:r>
            <a:r>
              <a:rPr lang="en-GB" baseline="30000" dirty="0" smtClean="0"/>
              <a:t>th</a:t>
            </a:r>
            <a:r>
              <a:rPr lang="en-GB" dirty="0" smtClean="0"/>
              <a:t> March 2013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2500062-0491-40D8-BD42-E7F2C812A7B2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Disclaimer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</a:p>
          <a:p>
            <a:pPr>
              <a:buNone/>
            </a:pPr>
            <a:r>
              <a:rPr lang="en-GB" dirty="0" smtClean="0"/>
              <a:t>	This presentation reports on work performed by the speaker as a paid consultant for Oxford BioMedica Ltd.  All data and results shown are in the public domain, all opinions are solely the speaker’s.</a:t>
            </a:r>
            <a:endParaRPr lang="en-GB" i="1" dirty="0" smtClean="0"/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5E65C39-5137-4EF4-8F85-1A6641F02B42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TRIST Study</a:t>
            </a:r>
            <a:endParaRPr lang="en-US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>
              <a:buNone/>
            </a:pPr>
            <a:r>
              <a:rPr lang="en-GB" dirty="0" smtClean="0"/>
              <a:t>	“An international, randomised, double blind, placebo controlled, parallel group study to investigate whether TroVax</a:t>
            </a:r>
            <a:r>
              <a:rPr lang="en-GB" baseline="30000" dirty="0" smtClean="0"/>
              <a:t>®</a:t>
            </a:r>
            <a:r>
              <a:rPr lang="en-GB" dirty="0" smtClean="0"/>
              <a:t>, added to first-line standard of care therapy, prolongs the survival of patients with locally advanced or metastatic clear cell renal adenocarcinoma.”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E383A6E-65FC-46E3-87CB-BF524111ABD4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TRIST Study</a:t>
            </a:r>
            <a:endParaRPr lang="en-US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>
              <a:buNone/>
            </a:pPr>
            <a:r>
              <a:rPr lang="en-GB" dirty="0" smtClean="0"/>
              <a:t>	“An international, randomised, double blind, placebo controlled, parallel group study to investigate whether </a:t>
            </a:r>
            <a:r>
              <a:rPr lang="en-GB" dirty="0" smtClean="0">
                <a:solidFill>
                  <a:srgbClr val="FF0000"/>
                </a:solidFill>
              </a:rPr>
              <a:t>TroVax</a:t>
            </a:r>
            <a:r>
              <a:rPr lang="en-GB" baseline="30000" dirty="0" smtClean="0">
                <a:solidFill>
                  <a:srgbClr val="FF0000"/>
                </a:solidFill>
              </a:rPr>
              <a:t>®</a:t>
            </a:r>
            <a:r>
              <a:rPr lang="en-GB" dirty="0" smtClean="0"/>
              <a:t>, added to first-line standard of care therapy, prolongs the survival of patients with locally advanced or metastatic clear cell renal adenocarcinoma.”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D874E23-F804-47EE-942D-3AF716CE7875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TRIST Study</a:t>
            </a:r>
            <a:endParaRPr lang="en-US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>
              <a:buNone/>
            </a:pPr>
            <a:r>
              <a:rPr lang="en-GB" dirty="0" smtClean="0"/>
              <a:t>	“An international, randomised, double blind, placebo controlled, parallel group study to investigate whether </a:t>
            </a:r>
            <a:r>
              <a:rPr lang="en-GB" dirty="0" smtClean="0">
                <a:solidFill>
                  <a:srgbClr val="FF0000"/>
                </a:solidFill>
              </a:rPr>
              <a:t>TroVax</a:t>
            </a:r>
            <a:r>
              <a:rPr lang="en-GB" baseline="30000" dirty="0" smtClean="0">
                <a:solidFill>
                  <a:srgbClr val="FF0000"/>
                </a:solidFill>
              </a:rPr>
              <a:t>®</a:t>
            </a:r>
            <a:r>
              <a:rPr lang="en-GB" dirty="0" smtClean="0"/>
              <a:t>, added to first-line standard of care therapy, prolongs the </a:t>
            </a:r>
            <a:r>
              <a:rPr lang="en-GB" dirty="0" smtClean="0">
                <a:solidFill>
                  <a:srgbClr val="FF0000"/>
                </a:solidFill>
              </a:rPr>
              <a:t>survival</a:t>
            </a:r>
            <a:r>
              <a:rPr lang="en-GB" dirty="0" smtClean="0"/>
              <a:t> of patients with locally advanced or metastatic clear cell renal adenocarcinoma.”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8973AE4-9FE8-4D3B-8F57-EC8DEF9613D3}" type="slidenum">
              <a:rPr lang="en-US" smtClean="0"/>
              <a:t>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TRIST Study</a:t>
            </a:r>
            <a:endParaRPr lang="en-US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>
              <a:buNone/>
            </a:pPr>
            <a:r>
              <a:rPr lang="en-GB" dirty="0" smtClean="0"/>
              <a:t>	“An international, randomised, double blind, placebo controlled, parallel group study to investigate whether </a:t>
            </a:r>
            <a:r>
              <a:rPr lang="en-GB" dirty="0" smtClean="0">
                <a:solidFill>
                  <a:srgbClr val="FF0000"/>
                </a:solidFill>
              </a:rPr>
              <a:t>TroVax</a:t>
            </a:r>
            <a:r>
              <a:rPr lang="en-GB" baseline="30000" dirty="0" smtClean="0">
                <a:solidFill>
                  <a:srgbClr val="FF0000"/>
                </a:solidFill>
              </a:rPr>
              <a:t>®</a:t>
            </a:r>
            <a:r>
              <a:rPr lang="en-GB" dirty="0" smtClean="0"/>
              <a:t>, added to first-line standard of care therapy, prolongs the </a:t>
            </a:r>
            <a:r>
              <a:rPr lang="en-GB" dirty="0" smtClean="0">
                <a:solidFill>
                  <a:srgbClr val="FF0000"/>
                </a:solidFill>
              </a:rPr>
              <a:t>survival</a:t>
            </a:r>
            <a:r>
              <a:rPr lang="en-GB" dirty="0" smtClean="0"/>
              <a:t> of patients with locally advanced or metastatic clear cell </a:t>
            </a:r>
            <a:r>
              <a:rPr lang="en-GB" dirty="0" smtClean="0">
                <a:solidFill>
                  <a:srgbClr val="FF0000"/>
                </a:solidFill>
              </a:rPr>
              <a:t>renal adenocarcinoma</a:t>
            </a:r>
            <a:r>
              <a:rPr lang="en-GB" dirty="0" smtClean="0"/>
              <a:t>.”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1CE87BA-5D41-4511-BDA8-ABD54565CCEA}" type="slidenum">
              <a:rPr lang="en-US" smtClean="0"/>
              <a:t>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Kidney Cancer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8,000 new cases per year in UK</a:t>
            </a:r>
          </a:p>
          <a:p>
            <a:pPr lvl="1"/>
            <a:r>
              <a:rPr lang="en-GB" dirty="0" smtClean="0"/>
              <a:t>5,000 in men and 3,000 in women</a:t>
            </a:r>
          </a:p>
          <a:p>
            <a:pPr lvl="1"/>
            <a:r>
              <a:rPr lang="en-GB" dirty="0" smtClean="0"/>
              <a:t>Incidence increases sharply with age</a:t>
            </a:r>
          </a:p>
          <a:p>
            <a:pPr lvl="1"/>
            <a:r>
              <a:rPr lang="en-GB" dirty="0" smtClean="0"/>
              <a:t>8</a:t>
            </a:r>
            <a:r>
              <a:rPr lang="en-GB" baseline="30000" dirty="0" smtClean="0"/>
              <a:t>th</a:t>
            </a:r>
            <a:r>
              <a:rPr lang="en-GB" dirty="0" smtClean="0"/>
              <a:t> most common cancer</a:t>
            </a:r>
          </a:p>
          <a:p>
            <a:endParaRPr lang="en-GB" dirty="0" smtClean="0"/>
          </a:p>
          <a:p>
            <a:r>
              <a:rPr lang="en-GB" dirty="0" smtClean="0"/>
              <a:t>1-year survival in the East of England is ~65%</a:t>
            </a:r>
          </a:p>
          <a:p>
            <a:pPr lvl="1"/>
            <a:r>
              <a:rPr lang="en-GB" dirty="0" smtClean="0"/>
              <a:t>dropping to 25% for Stage 4 at diagnosis (locally advanced or metastatic)	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1C69979-0DB7-4B38-A15B-F806C7FDF4CB}" type="slidenum">
              <a:rPr lang="en-US" smtClean="0"/>
              <a:t>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How to Kill Cancer Cells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Removal</a:t>
            </a:r>
          </a:p>
          <a:p>
            <a:pPr lvl="1"/>
            <a:r>
              <a:rPr lang="en-GB" dirty="0" smtClean="0"/>
              <a:t>Surgery</a:t>
            </a:r>
          </a:p>
          <a:p>
            <a:r>
              <a:rPr lang="en-GB" dirty="0" smtClean="0"/>
              <a:t>Poisoning</a:t>
            </a:r>
          </a:p>
          <a:p>
            <a:pPr lvl="1"/>
            <a:r>
              <a:rPr lang="en-GB" dirty="0" smtClean="0"/>
              <a:t>Radiotherapy</a:t>
            </a:r>
          </a:p>
          <a:p>
            <a:pPr lvl="1"/>
            <a:r>
              <a:rPr lang="en-GB" dirty="0" smtClean="0"/>
              <a:t>Traditional Chemotherapy</a:t>
            </a:r>
          </a:p>
          <a:p>
            <a:pPr lvl="1"/>
            <a:r>
              <a:rPr lang="en-GB" dirty="0" smtClean="0"/>
              <a:t>Targeted Chemotherapy</a:t>
            </a:r>
          </a:p>
          <a:p>
            <a:r>
              <a:rPr lang="en-GB" dirty="0" smtClean="0"/>
              <a:t>Persuading the body to kill the cancer cells</a:t>
            </a:r>
          </a:p>
          <a:p>
            <a:pPr lvl="1"/>
            <a:r>
              <a:rPr lang="en-GB" dirty="0" smtClean="0"/>
              <a:t>Strengthening the immune system</a:t>
            </a:r>
          </a:p>
          <a:p>
            <a:pPr lvl="1"/>
            <a:r>
              <a:rPr lang="en-GB" dirty="0" smtClean="0"/>
              <a:t>Showing immune system that cancer cells are foreign</a:t>
            </a:r>
          </a:p>
          <a:p>
            <a:pPr>
              <a:buNone/>
            </a:pPr>
            <a:endParaRPr lang="en-GB" dirty="0" smtClean="0"/>
          </a:p>
          <a:p>
            <a:pPr lvl="1"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Treatment for Kidney Cancer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Primary Tumour</a:t>
            </a:r>
          </a:p>
          <a:p>
            <a:pPr lvl="1"/>
            <a:r>
              <a:rPr lang="en-GB" dirty="0" smtClean="0"/>
              <a:t>total or partial removal of kidney</a:t>
            </a:r>
          </a:p>
          <a:p>
            <a:pPr lvl="2"/>
            <a:r>
              <a:rPr lang="en-GB" dirty="0" smtClean="0"/>
              <a:t>often after radiotherapy</a:t>
            </a:r>
          </a:p>
          <a:p>
            <a:pPr lvl="1"/>
            <a:r>
              <a:rPr lang="en-GB" dirty="0" smtClean="0"/>
              <a:t>traditional chemotherapy does not work</a:t>
            </a:r>
          </a:p>
          <a:p>
            <a:r>
              <a:rPr lang="en-GB" dirty="0" smtClean="0"/>
              <a:t>Metastases</a:t>
            </a:r>
          </a:p>
          <a:p>
            <a:pPr lvl="1"/>
            <a:r>
              <a:rPr lang="en-GB" dirty="0" smtClean="0"/>
              <a:t>cytokines</a:t>
            </a:r>
          </a:p>
          <a:p>
            <a:pPr lvl="2"/>
            <a:r>
              <a:rPr lang="en-GB" dirty="0" smtClean="0"/>
              <a:t>interferon-</a:t>
            </a:r>
            <a:r>
              <a:rPr lang="el-GR" dirty="0" smtClean="0"/>
              <a:t>α</a:t>
            </a:r>
            <a:endParaRPr lang="en-GB" dirty="0" smtClean="0"/>
          </a:p>
          <a:p>
            <a:pPr lvl="2"/>
            <a:r>
              <a:rPr lang="en-GB" dirty="0" smtClean="0"/>
              <a:t>interleukin-2</a:t>
            </a:r>
          </a:p>
          <a:p>
            <a:pPr lvl="1"/>
            <a:r>
              <a:rPr lang="en-GB" dirty="0" smtClean="0"/>
              <a:t>inhibitors of tumour cell proliferation and blood supply</a:t>
            </a:r>
          </a:p>
          <a:p>
            <a:pPr lvl="2"/>
            <a:r>
              <a:rPr lang="en-GB" dirty="0" err="1" smtClean="0"/>
              <a:t>sunitinib</a:t>
            </a:r>
            <a:r>
              <a:rPr lang="en-GB" dirty="0" smtClean="0"/>
              <a:t> (and several others)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AF27201-FDE5-41C7-A90E-275F6C74544A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DB91C5B-D0D3-4C0B-AC89-8929AFBF0541}" type="slidenum">
              <a:rPr lang="en-US" smtClean="0"/>
              <a:t>10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TroVax</a:t>
            </a:r>
            <a:r>
              <a:rPr lang="en-GB" sz="3600" baseline="30000" dirty="0" smtClean="0"/>
              <a:t>®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“5T4” (</a:t>
            </a:r>
            <a:r>
              <a:rPr lang="en-GB" dirty="0" err="1" smtClean="0"/>
              <a:t>trophoblast</a:t>
            </a:r>
            <a:r>
              <a:rPr lang="en-GB" dirty="0" smtClean="0"/>
              <a:t> glycoprotein) is a protein found in the placenta and also on the surface of cells of most (&gt;80%) solid tumours</a:t>
            </a:r>
            <a:endParaRPr lang="en-GB" dirty="0"/>
          </a:p>
          <a:p>
            <a:pPr lvl="1">
              <a:buFont typeface="Arial" pitchFamily="34" charset="0"/>
              <a:buChar char="–"/>
            </a:pPr>
            <a:r>
              <a:rPr lang="en-GB" dirty="0" smtClean="0"/>
              <a:t>High tumour expression is generally associated with poor prognosis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2"/>
                </a:solidFill>
              </a:rPr>
              <a:t>TroVax</a:t>
            </a:r>
            <a:r>
              <a:rPr lang="en-GB" baseline="30000" dirty="0" smtClean="0">
                <a:solidFill>
                  <a:schemeClr val="accent2"/>
                </a:solidFill>
              </a:rPr>
              <a:t>®</a:t>
            </a:r>
            <a:r>
              <a:rPr lang="en-GB" dirty="0" smtClean="0"/>
              <a:t> consists of 5T4 delivered by a modified </a:t>
            </a:r>
            <a:r>
              <a:rPr lang="en-GB" dirty="0" err="1" smtClean="0"/>
              <a:t>vaccinia</a:t>
            </a:r>
            <a:r>
              <a:rPr lang="en-GB" dirty="0" smtClean="0"/>
              <a:t> virus ‘Ankara’: </a:t>
            </a:r>
            <a:r>
              <a:rPr lang="en-GB" dirty="0" smtClean="0">
                <a:solidFill>
                  <a:schemeClr val="accent2"/>
                </a:solidFill>
              </a:rPr>
              <a:t>MVA-5T4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Vaccination with TroVax</a:t>
            </a:r>
            <a:r>
              <a:rPr lang="en-GB" baseline="30000" dirty="0" smtClean="0"/>
              <a:t>®</a:t>
            </a:r>
            <a:r>
              <a:rPr lang="en-GB" dirty="0" smtClean="0"/>
              <a:t> is intended to encourage the immune system to recognise 5T4-presenting tumour cells as foreign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E1B8E82-111C-483B-AEDC-646AC88FD579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Mechanism of Action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z="2400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z="1800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z="1800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endParaRPr lang="en-GB" sz="1800" smtClean="0"/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r>
              <a:rPr lang="en-GB" sz="1800" smtClean="0"/>
              <a:t>5T4 tumour associated antigen delivered by poxvirus (MVA): TroVax</a:t>
            </a:r>
            <a:r>
              <a:rPr lang="en-US" sz="1800" baseline="30000" smtClean="0">
                <a:cs typeface="Arial" pitchFamily="34" charset="0"/>
              </a:rPr>
              <a:t>®</a:t>
            </a:r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r>
              <a:rPr lang="en-GB" sz="1800" smtClean="0"/>
              <a:t>Intramuscular injection stimulates systemic anti-5T4 immune response</a:t>
            </a:r>
          </a:p>
          <a:p>
            <a:pPr marL="266700" indent="-266700">
              <a:lnSpc>
                <a:spcPct val="110000"/>
              </a:lnSpc>
              <a:spcAft>
                <a:spcPct val="20000"/>
              </a:spcAft>
              <a:buClr>
                <a:schemeClr val="tx1"/>
              </a:buClr>
              <a:buSzPct val="120000"/>
            </a:pPr>
            <a:r>
              <a:rPr lang="en-GB" sz="1800" smtClean="0"/>
              <a:t>Immune system targets and kills cancer cells expressing 5T4</a:t>
            </a:r>
          </a:p>
          <a:p>
            <a:pPr>
              <a:buNone/>
            </a:pPr>
            <a:endParaRPr lang="en-GB" dirty="0" smtClean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 t="6117" b="8241"/>
          <a:stretch>
            <a:fillRect/>
          </a:stretch>
        </p:blipFill>
        <p:spPr bwMode="auto">
          <a:xfrm>
            <a:off x="1095375" y="1423988"/>
            <a:ext cx="74866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6E0634A-622B-4A28-95D8-B59775708649}" type="slidenum">
              <a:rPr lang="en-US" smtClean="0"/>
              <a:t>12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The TRIST Study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733 subjects with metastatic kidney cancer</a:t>
            </a:r>
          </a:p>
          <a:p>
            <a:pPr lvl="1"/>
            <a:r>
              <a:rPr lang="en-GB" dirty="0" smtClean="0"/>
              <a:t>first line therapy </a:t>
            </a:r>
          </a:p>
          <a:p>
            <a:pPr lvl="1"/>
            <a:r>
              <a:rPr lang="en-GB" dirty="0" smtClean="0"/>
              <a:t>intermediate or good prognosis after </a:t>
            </a:r>
            <a:r>
              <a:rPr lang="en-GB" dirty="0" err="1" smtClean="0"/>
              <a:t>nephrectomy</a:t>
            </a:r>
            <a:endParaRPr lang="en-GB" dirty="0" smtClean="0"/>
          </a:p>
          <a:p>
            <a:r>
              <a:rPr lang="en-GB" dirty="0" smtClean="0"/>
              <a:t>randomized 1:1 to up to 13 injections over 65 weeks of either </a:t>
            </a:r>
            <a:r>
              <a:rPr lang="en-GB" i="1" dirty="0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or </a:t>
            </a:r>
            <a:r>
              <a:rPr lang="en-GB" i="1" dirty="0" smtClean="0"/>
              <a:t>placebo</a:t>
            </a:r>
          </a:p>
          <a:p>
            <a:r>
              <a:rPr lang="en-GB" dirty="0" smtClean="0"/>
              <a:t>111 centres in 10 countries</a:t>
            </a:r>
          </a:p>
          <a:p>
            <a:r>
              <a:rPr lang="en-GB" dirty="0" smtClean="0"/>
              <a:t>stratified by local standard of care:</a:t>
            </a:r>
          </a:p>
          <a:p>
            <a:pPr lvl="1"/>
            <a:r>
              <a:rPr lang="en-GB" dirty="0" smtClean="0"/>
              <a:t>interferon-</a:t>
            </a:r>
            <a:r>
              <a:rPr lang="el-GR" dirty="0" smtClean="0"/>
              <a:t>α</a:t>
            </a:r>
            <a:r>
              <a:rPr lang="en-GB" dirty="0" smtClean="0"/>
              <a:t>, interleukin-2, </a:t>
            </a:r>
            <a:r>
              <a:rPr lang="en-GB" dirty="0" err="1" smtClean="0"/>
              <a:t>sunitinib</a:t>
            </a:r>
            <a:endParaRPr lang="en-GB" dirty="0" smtClean="0"/>
          </a:p>
          <a:p>
            <a:r>
              <a:rPr lang="en-GB" dirty="0" smtClean="0"/>
              <a:t>primary endpoint: overall survival</a:t>
            </a:r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2D24EDA-A73E-4E61-A163-DEA30B74A5A1}" type="slidenum">
              <a:rPr lang="en-US" smtClean="0"/>
              <a:t>13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Results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Treatment was stopped by DSMB due to futility</a:t>
            </a:r>
          </a:p>
          <a:p>
            <a:pPr lvl="1"/>
            <a:r>
              <a:rPr lang="en-GB" dirty="0" smtClean="0"/>
              <a:t>All subjects had been randomized, 190 events</a:t>
            </a:r>
          </a:p>
          <a:p>
            <a:pPr lvl="1"/>
            <a:r>
              <a:rPr lang="en-GB" dirty="0" smtClean="0"/>
              <a:t>5% of subjects had completed treatment</a:t>
            </a:r>
          </a:p>
          <a:p>
            <a:pPr lvl="1"/>
            <a:r>
              <a:rPr lang="en-GB" dirty="0" smtClean="0"/>
              <a:t>Subjects followed-up for survival</a:t>
            </a:r>
          </a:p>
          <a:p>
            <a:r>
              <a:rPr lang="en-GB" dirty="0" smtClean="0"/>
              <a:t>Hazard Ratio TroVax</a:t>
            </a:r>
            <a:r>
              <a:rPr lang="en-GB" baseline="30000" dirty="0" smtClean="0"/>
              <a:t>®</a:t>
            </a:r>
            <a:r>
              <a:rPr lang="en-GB" dirty="0" smtClean="0"/>
              <a:t> versus Placebo = </a:t>
            </a:r>
            <a:r>
              <a:rPr lang="en-GB" dirty="0" smtClean="0">
                <a:solidFill>
                  <a:schemeClr val="accent2"/>
                </a:solidFill>
              </a:rPr>
              <a:t>1.07</a:t>
            </a:r>
          </a:p>
          <a:p>
            <a:pPr lvl="1"/>
            <a:r>
              <a:rPr lang="en-GB" dirty="0" smtClean="0"/>
              <a:t>95% CI [0.86,1.32] P=0.55 two-sided</a:t>
            </a:r>
          </a:p>
          <a:p>
            <a:pPr lvl="1"/>
            <a:r>
              <a:rPr lang="en-GB" dirty="0" smtClean="0"/>
              <a:t>as published in journal</a:t>
            </a:r>
          </a:p>
          <a:p>
            <a:pPr lvl="2"/>
            <a:r>
              <a:rPr lang="en-GB" dirty="0" smtClean="0"/>
              <a:t>target number of events reached</a:t>
            </a:r>
          </a:p>
          <a:p>
            <a:pPr lvl="2"/>
            <a:r>
              <a:rPr lang="en-GB" dirty="0" smtClean="0"/>
              <a:t>contamination with 2</a:t>
            </a:r>
            <a:r>
              <a:rPr lang="en-GB" baseline="30000" dirty="0" smtClean="0"/>
              <a:t>nd</a:t>
            </a:r>
            <a:r>
              <a:rPr lang="en-GB" dirty="0" smtClean="0"/>
              <a:t> line therapy</a:t>
            </a:r>
          </a:p>
          <a:p>
            <a:pPr lvl="1"/>
            <a:r>
              <a:rPr lang="en-GB" dirty="0" smtClean="0"/>
              <a:t>ITT with 732 subjects and 331 events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Kaplan-Meier Curves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7329067-5ECE-42C1-9D74-FC0319480D6C}" type="slidenum">
              <a:rPr lang="en-US" smtClean="0"/>
              <a:t>14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0673" y="1178243"/>
            <a:ext cx="6002655" cy="4501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8B4B268-A540-4942-851E-158E2B7B6520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Disappointment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Many single-arm Phase I/II studies had shown a relationship between the immune response to the vaccination and subsequent survival</a:t>
            </a:r>
          </a:p>
          <a:p>
            <a:pPr lvl="1"/>
            <a:r>
              <a:rPr lang="en-GB" dirty="0" smtClean="0"/>
              <a:t>in colorectal, kidney and prostate cancer</a:t>
            </a:r>
          </a:p>
          <a:p>
            <a:pPr lvl="1"/>
            <a:r>
              <a:rPr lang="en-GB" dirty="0" smtClean="0"/>
              <a:t>despite small study sizes</a:t>
            </a:r>
          </a:p>
          <a:p>
            <a:endParaRPr lang="en-GB" dirty="0" smtClean="0"/>
          </a:p>
          <a:p>
            <a:r>
              <a:rPr lang="en-GB" dirty="0" smtClean="0"/>
              <a:t>Interpretations</a:t>
            </a:r>
          </a:p>
          <a:p>
            <a:pPr lvl="1"/>
            <a:r>
              <a:rPr lang="en-GB" i="1" dirty="0" smtClean="0"/>
              <a:t>either </a:t>
            </a:r>
            <a:r>
              <a:rPr lang="en-GB" dirty="0" smtClean="0"/>
              <a:t>the Phase I/II results did not point to efficacy</a:t>
            </a:r>
          </a:p>
          <a:p>
            <a:pPr lvl="1"/>
            <a:r>
              <a:rPr lang="en-GB" i="1" dirty="0" smtClean="0"/>
              <a:t>or</a:t>
            </a:r>
            <a:r>
              <a:rPr lang="en-GB" dirty="0" smtClean="0"/>
              <a:t> the TRIST study somehow missed the efficacy</a:t>
            </a:r>
            <a:endParaRPr lang="en-GB" i="1" dirty="0" smtClean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D7D41FA-5AC7-4C84-8EBA-015585EAC7E0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Immune Response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Level of antibodies to 5T4 in blood measured</a:t>
            </a:r>
          </a:p>
          <a:p>
            <a:pPr lvl="1"/>
            <a:r>
              <a:rPr lang="en-GB" dirty="0" smtClean="0"/>
              <a:t>at baseline, 7 weeks and 10 weeks</a:t>
            </a:r>
          </a:p>
          <a:p>
            <a:pPr lvl="2"/>
            <a:r>
              <a:rPr lang="en-GB" dirty="0" smtClean="0"/>
              <a:t>pre-treatment, after 3</a:t>
            </a:r>
            <a:r>
              <a:rPr lang="en-GB" baseline="30000" dirty="0" smtClean="0"/>
              <a:t>rd</a:t>
            </a:r>
            <a:r>
              <a:rPr lang="en-GB" dirty="0" smtClean="0"/>
              <a:t> and 4</a:t>
            </a:r>
            <a:r>
              <a:rPr lang="en-GB" baseline="30000" dirty="0" smtClean="0"/>
              <a:t>th</a:t>
            </a:r>
            <a:r>
              <a:rPr lang="en-GB" dirty="0" smtClean="0"/>
              <a:t> vaccinations</a:t>
            </a:r>
          </a:p>
          <a:p>
            <a:pPr lvl="1"/>
            <a:r>
              <a:rPr lang="en-GB" dirty="0" smtClean="0"/>
              <a:t>relative to a standard sample</a:t>
            </a:r>
          </a:p>
          <a:p>
            <a:r>
              <a:rPr lang="en-GB" dirty="0" smtClean="0"/>
              <a:t>Skew, noisy distribution</a:t>
            </a:r>
          </a:p>
          <a:p>
            <a:r>
              <a:rPr lang="en-GB" dirty="0" smtClean="0"/>
              <a:t>Scientists think in terms of ‘fold change from baseline’</a:t>
            </a:r>
          </a:p>
          <a:p>
            <a:r>
              <a:rPr lang="en-GB" dirty="0" smtClean="0"/>
              <a:t>Response variable =</a:t>
            </a:r>
          </a:p>
          <a:p>
            <a:pPr algn="ctr">
              <a:buNone/>
            </a:pPr>
            <a:r>
              <a:rPr lang="en-GB" dirty="0" smtClean="0">
                <a:solidFill>
                  <a:schemeClr val="accent2"/>
                </a:solidFill>
              </a:rPr>
              <a:t>log (10 week level / baseline level)</a:t>
            </a:r>
            <a:endParaRPr lang="en-GB" dirty="0">
              <a:solidFill>
                <a:schemeClr val="accent2"/>
              </a:solidFill>
            </a:endParaRPr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3118074-B58D-4843-9BEC-4C36A09BC5B8}" type="slidenum">
              <a:rPr lang="en-US" smtClean="0"/>
              <a:t>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Immune Response Dataset 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TRIST </a:t>
            </a:r>
            <a:r>
              <a:rPr lang="en-GB" u="sng" dirty="0" smtClean="0"/>
              <a:t>Immunologically Evaluable</a:t>
            </a:r>
            <a:r>
              <a:rPr lang="en-GB" dirty="0" smtClean="0"/>
              <a:t> analysis set constructed comprising subjects with antibody levels at baseline and 10 weeks</a:t>
            </a:r>
          </a:p>
          <a:p>
            <a:pPr lvl="1"/>
            <a:r>
              <a:rPr lang="en-GB" dirty="0" smtClean="0"/>
              <a:t>590 subjects</a:t>
            </a:r>
          </a:p>
          <a:p>
            <a:pPr lvl="1"/>
            <a:r>
              <a:rPr lang="en-GB" dirty="0" smtClean="0"/>
              <a:t>subjects had to survive 10 weeks to be included</a:t>
            </a:r>
          </a:p>
          <a:p>
            <a:pPr lvl="1"/>
            <a:r>
              <a:rPr lang="en-GB" dirty="0" smtClean="0"/>
              <a:t>most excluded subjects due to missing data</a:t>
            </a:r>
          </a:p>
          <a:p>
            <a:r>
              <a:rPr lang="en-GB" dirty="0" smtClean="0"/>
              <a:t>Subjects who do not survive 10 weeks are unlikely to benefit from vaccine therapy</a:t>
            </a:r>
          </a:p>
          <a:p>
            <a:pPr lvl="1"/>
            <a:r>
              <a:rPr lang="en-GB" dirty="0" smtClean="0"/>
              <a:t>equally balanced between treatment groups</a:t>
            </a:r>
          </a:p>
          <a:p>
            <a:pPr lvl="1"/>
            <a:r>
              <a:rPr lang="en-GB" dirty="0" smtClean="0"/>
              <a:t>inclusion criterion: expected to survive 12 weeks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0DAB621-3292-42EC-B1A5-8FB1F15E1BC5}" type="slidenum">
              <a:rPr lang="en-US" smtClean="0"/>
              <a:t>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Modelling</a:t>
            </a:r>
            <a:r>
              <a:rPr lang="en-US" sz="3600" dirty="0" smtClean="0"/>
              <a:t> Survival 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Proportional Hazards modelling of Survival</a:t>
            </a:r>
          </a:p>
          <a:p>
            <a:pPr lvl="1"/>
            <a:r>
              <a:rPr lang="en-GB" dirty="0" smtClean="0"/>
              <a:t>stratified by standard of care</a:t>
            </a:r>
          </a:p>
          <a:p>
            <a:pPr lvl="1"/>
            <a:r>
              <a:rPr lang="en-GB" dirty="0" smtClean="0"/>
              <a:t>immune response as explanatory variable</a:t>
            </a:r>
          </a:p>
          <a:p>
            <a:pPr lvl="1"/>
            <a:r>
              <a:rPr lang="en-GB" dirty="0" smtClean="0"/>
              <a:t>scaled so that hazard ratio corresponds to a doubling in the fold-increase in antibody level</a:t>
            </a:r>
          </a:p>
          <a:p>
            <a:pPr lvl="2"/>
            <a:r>
              <a:rPr lang="en-GB" dirty="0" err="1" smtClean="0"/>
              <a:t>eg</a:t>
            </a:r>
            <a:r>
              <a:rPr lang="en-GB" dirty="0" smtClean="0"/>
              <a:t> ratio of hazards is that of a subject quadrupling their antibody level relative to that of a subject doubling their antibody level </a:t>
            </a:r>
          </a:p>
          <a:p>
            <a:r>
              <a:rPr lang="en-GB" dirty="0" smtClean="0"/>
              <a:t>Survival taken to earlier of 2 years and official end of follow-up 	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82E0950-75FF-44E0-8EE1-6AF746C50C7F}" type="slidenum">
              <a:rPr lang="en-US" smtClean="0"/>
              <a:t>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Immune Response </a:t>
            </a:r>
            <a:r>
              <a:rPr lang="en-US" sz="3600" smtClean="0"/>
              <a:t>predicts Survival 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Group: Hazard Ratio = 0.79	</a:t>
            </a:r>
          </a:p>
          <a:p>
            <a:pPr lvl="1"/>
            <a:r>
              <a:rPr lang="en-GB" dirty="0" smtClean="0"/>
              <a:t>95% CI [0.67,0.93] P=0.0059</a:t>
            </a:r>
          </a:p>
          <a:p>
            <a:pPr lvl="1"/>
            <a:r>
              <a:rPr lang="en-GB" dirty="0" smtClean="0"/>
              <a:t>a stronger immune response is associated with better survival</a:t>
            </a:r>
          </a:p>
          <a:p>
            <a:pPr lvl="1"/>
            <a:r>
              <a:rPr lang="en-GB" dirty="0" smtClean="0"/>
              <a:t>once immune response (log change from baseline) was fitted there was no gain from additionally fitting log baseline.</a:t>
            </a:r>
          </a:p>
          <a:p>
            <a:endParaRPr lang="en-GB" dirty="0" smtClean="0"/>
          </a:p>
          <a:p>
            <a:r>
              <a:rPr lang="en-GB" dirty="0" smtClean="0"/>
              <a:t>Strong effect: how is it to be interpreted?</a:t>
            </a:r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AAAD482-21C6-42E0-B370-47B5F422FA6F}" type="slidenum">
              <a:rPr lang="en-US" smtClean="0"/>
              <a:t>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Interpretation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endParaRPr lang="en-GB" i="1" dirty="0" smtClean="0"/>
          </a:p>
          <a:p>
            <a:pPr algn="ctr">
              <a:buNone/>
            </a:pPr>
            <a:endParaRPr lang="en-GB" i="1" dirty="0" smtClean="0"/>
          </a:p>
          <a:p>
            <a:pPr algn="ctr">
              <a:buNone/>
            </a:pPr>
            <a:r>
              <a:rPr lang="en-GB" i="1" dirty="0" smtClean="0"/>
              <a:t>There is a </a:t>
            </a:r>
            <a:r>
              <a:rPr lang="en-GB" i="1" u="sng" dirty="0" smtClean="0"/>
              <a:t>Beneficial</a:t>
            </a:r>
            <a:r>
              <a:rPr lang="en-GB" i="1" dirty="0" smtClean="0"/>
              <a:t> effect of </a:t>
            </a:r>
            <a:r>
              <a:rPr lang="en-GB" i="1" dirty="0" err="1" smtClean="0"/>
              <a:t>Trovax</a:t>
            </a:r>
            <a:r>
              <a:rPr lang="en-GB" baseline="30000" dirty="0" smtClean="0"/>
              <a:t>®</a:t>
            </a:r>
            <a:endParaRPr lang="en-GB" i="1" dirty="0" smtClean="0"/>
          </a:p>
          <a:p>
            <a:pPr algn="ctr">
              <a:buNone/>
            </a:pPr>
            <a:endParaRPr lang="en-GB" i="1" dirty="0" smtClean="0"/>
          </a:p>
          <a:p>
            <a:pPr algn="ctr">
              <a:buNone/>
            </a:pPr>
            <a:r>
              <a:rPr lang="en-GB" dirty="0" smtClean="0"/>
              <a:t>or</a:t>
            </a:r>
          </a:p>
          <a:p>
            <a:pPr algn="ctr">
              <a:buNone/>
            </a:pPr>
            <a:endParaRPr lang="en-GB" i="1" dirty="0" smtClean="0"/>
          </a:p>
          <a:p>
            <a:pPr algn="ctr">
              <a:buNone/>
            </a:pPr>
            <a:r>
              <a:rPr lang="en-GB" i="1" dirty="0" smtClean="0"/>
              <a:t>There is confounding by a </a:t>
            </a:r>
            <a:r>
              <a:rPr lang="en-GB" i="1" u="sng" dirty="0" smtClean="0"/>
              <a:t>Healthy Patient</a:t>
            </a:r>
            <a:r>
              <a:rPr lang="en-GB" i="1" dirty="0" smtClean="0"/>
              <a:t> effect</a:t>
            </a:r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i="1" dirty="0" smtClean="0"/>
              <a:t>LOGIC (1)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07B8DC3-AA83-42F9-87AB-5636D6A8DD97}" type="slidenum">
              <a:rPr lang="en-US" smtClean="0"/>
              <a:t>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491880" y="1952836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Immune Response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176" y="3429000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Improved Survival</a:t>
            </a:r>
            <a:endParaRPr lang="en-GB" sz="2400" dirty="0"/>
          </a:p>
        </p:txBody>
      </p:sp>
      <p:cxnSp>
        <p:nvCxnSpPr>
          <p:cNvPr id="14" name="Straight Arrow Connector 13"/>
          <p:cNvCxnSpPr>
            <a:stCxn id="9" idx="3"/>
            <a:endCxn id="12" idx="1"/>
          </p:cNvCxnSpPr>
          <p:nvPr/>
        </p:nvCxnSpPr>
        <p:spPr bwMode="auto">
          <a:xfrm>
            <a:off x="5328084" y="2368335"/>
            <a:ext cx="828092" cy="14761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728013" y="2783833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P=0.0059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827584" y="4545124"/>
            <a:ext cx="2664296" cy="1268053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General</a:t>
            </a:r>
            <a:r>
              <a:rPr lang="en-GB" sz="2400" i="1" dirty="0" smtClean="0"/>
              <a:t> Health</a:t>
            </a:r>
            <a:endParaRPr kumimoji="0" lang="en-GB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24" name="Straight Arrow Connector 23"/>
          <p:cNvCxnSpPr>
            <a:stCxn id="23" idx="0"/>
            <a:endCxn id="9" idx="1"/>
          </p:cNvCxnSpPr>
          <p:nvPr/>
        </p:nvCxnSpPr>
        <p:spPr bwMode="auto">
          <a:xfrm rot="5400000" flipH="1" flipV="1">
            <a:off x="1737412" y="2790656"/>
            <a:ext cx="2176789" cy="1332148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lg" len="lg"/>
          </a:ln>
          <a:effectLst/>
        </p:spPr>
      </p:cxnSp>
      <p:cxnSp>
        <p:nvCxnSpPr>
          <p:cNvPr id="27" name="Straight Arrow Connector 26"/>
          <p:cNvCxnSpPr>
            <a:stCxn id="23" idx="6"/>
            <a:endCxn id="12" idx="1"/>
          </p:cNvCxnSpPr>
          <p:nvPr/>
        </p:nvCxnSpPr>
        <p:spPr bwMode="auto">
          <a:xfrm flipV="1">
            <a:off x="3491880" y="3844499"/>
            <a:ext cx="2664296" cy="13346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lg" len="lg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5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6852A5A-E412-4AF2-AADC-84F73F2A6EBD}" type="slidenum">
              <a:rPr lang="en-US" smtClean="0"/>
              <a:t>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“Healthy Patient” Effect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 subject who is generally ‘fitter’ than average</a:t>
            </a:r>
          </a:p>
          <a:p>
            <a:pPr lvl="1"/>
            <a:r>
              <a:rPr lang="en-GB" dirty="0" smtClean="0"/>
              <a:t>may have an above-average response to vaccination</a:t>
            </a:r>
          </a:p>
          <a:p>
            <a:pPr lvl="1"/>
            <a:r>
              <a:rPr lang="en-GB" dirty="0" smtClean="0"/>
              <a:t>may have above-average survival</a:t>
            </a:r>
          </a:p>
          <a:p>
            <a:r>
              <a:rPr lang="en-GB" dirty="0" smtClean="0"/>
              <a:t>An </a:t>
            </a:r>
            <a:r>
              <a:rPr lang="en-GB" u="sng" dirty="0" smtClean="0"/>
              <a:t>association</a:t>
            </a:r>
            <a:r>
              <a:rPr lang="en-GB" dirty="0" smtClean="0"/>
              <a:t> between response to vaccination and survival does not imply </a:t>
            </a:r>
            <a:r>
              <a:rPr lang="en-GB" u="sng" dirty="0" smtClean="0"/>
              <a:t>causation</a:t>
            </a:r>
          </a:p>
          <a:p>
            <a:r>
              <a:rPr lang="en-GB" dirty="0" smtClean="0"/>
              <a:t>A lack of association between MVA antibodies and survival is suggestive but not definitive</a:t>
            </a:r>
          </a:p>
          <a:p>
            <a:pPr lvl="1"/>
            <a:r>
              <a:rPr lang="en-GB" dirty="0" smtClean="0"/>
              <a:t>HR = 1.06 [0.91,1.34] P=0.45</a:t>
            </a:r>
          </a:p>
          <a:p>
            <a:r>
              <a:rPr lang="en-GB" dirty="0" smtClean="0"/>
              <a:t>To demonstrate </a:t>
            </a:r>
            <a:r>
              <a:rPr lang="en-GB" u="sng" dirty="0" smtClean="0"/>
              <a:t>causation</a:t>
            </a:r>
            <a:r>
              <a:rPr lang="en-GB" dirty="0" smtClean="0"/>
              <a:t> we need </a:t>
            </a:r>
            <a:r>
              <a:rPr lang="en-GB" u="sng" dirty="0" smtClean="0"/>
              <a:t>randomization</a:t>
            </a:r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9CB8B14-127B-4EF0-81F9-85C473C3507D}" type="slidenum">
              <a:rPr lang="en-US" smtClean="0"/>
              <a:t>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Quandary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order to show that response to vaccination is causally related to survival we need to show that the same association is not seen in the placebo group</a:t>
            </a:r>
          </a:p>
          <a:p>
            <a:r>
              <a:rPr lang="en-GB" dirty="0" smtClean="0"/>
              <a:t>We cannot </a:t>
            </a:r>
            <a:r>
              <a:rPr lang="en-GB" i="1" dirty="0" smtClean="0"/>
              <a:t>by definition</a:t>
            </a:r>
            <a:r>
              <a:rPr lang="en-GB" dirty="0" smtClean="0"/>
              <a:t> measure response to vaccination in the placebo group</a:t>
            </a:r>
          </a:p>
          <a:p>
            <a:r>
              <a:rPr lang="en-GB" dirty="0" smtClean="0"/>
              <a:t>If we – magically – knew what the response to vaccination </a:t>
            </a:r>
            <a:r>
              <a:rPr lang="en-GB" i="1" dirty="0" smtClean="0"/>
              <a:t>would have been</a:t>
            </a:r>
            <a:r>
              <a:rPr lang="en-GB" dirty="0" smtClean="0"/>
              <a:t> in the placebo group then we could model the association with survival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3637E50-0B0D-4AF8-81B4-7832D9FDAE2B}" type="slidenum">
              <a:rPr lang="en-US" smtClean="0"/>
              <a:t>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Solution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Instead of using the </a:t>
            </a:r>
            <a:r>
              <a:rPr lang="en-GB" u="sng" dirty="0" smtClean="0"/>
              <a:t>observed</a:t>
            </a:r>
            <a:r>
              <a:rPr lang="en-GB" dirty="0" smtClean="0"/>
              <a:t> immune responses we work with </a:t>
            </a:r>
            <a:r>
              <a:rPr lang="en-GB" u="sng" dirty="0" smtClean="0"/>
              <a:t>predicted</a:t>
            </a:r>
            <a:r>
              <a:rPr lang="en-GB" dirty="0" smtClean="0"/>
              <a:t> immune responses</a:t>
            </a:r>
          </a:p>
          <a:p>
            <a:pPr lvl="1"/>
            <a:r>
              <a:rPr lang="en-GB" dirty="0" smtClean="0"/>
              <a:t>observed immune response is only available for </a:t>
            </a:r>
            <a:r>
              <a:rPr lang="en-GB" i="1" dirty="0" smtClean="0"/>
              <a:t>TroVax</a:t>
            </a:r>
            <a:r>
              <a:rPr lang="en-GB" baseline="30000" dirty="0" smtClean="0"/>
              <a:t>®</a:t>
            </a:r>
            <a:r>
              <a:rPr lang="en-GB" i="1" dirty="0" smtClean="0"/>
              <a:t> </a:t>
            </a:r>
            <a:r>
              <a:rPr lang="en-GB" dirty="0" smtClean="0"/>
              <a:t>subjects</a:t>
            </a:r>
          </a:p>
          <a:p>
            <a:pPr lvl="1"/>
            <a:r>
              <a:rPr lang="en-GB" dirty="0" smtClean="0"/>
              <a:t>predicted immune response is available for both </a:t>
            </a:r>
            <a:r>
              <a:rPr lang="en-GB" i="1" dirty="0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and </a:t>
            </a:r>
            <a:r>
              <a:rPr lang="en-GB" i="1" dirty="0" smtClean="0"/>
              <a:t>placebo </a:t>
            </a:r>
            <a:r>
              <a:rPr lang="en-GB" dirty="0" smtClean="0"/>
              <a:t>subjects</a:t>
            </a:r>
          </a:p>
          <a:p>
            <a:r>
              <a:rPr lang="en-GB" dirty="0" smtClean="0"/>
              <a:t>The association between predicted immune response and survival is compared between groups for evidence of treatment benefit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63698A4-064A-4543-9416-912231AC4995}" type="slidenum">
              <a:rPr lang="en-US" smtClean="0"/>
              <a:t>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Strategy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 regression model predicting immune response is constructed </a:t>
            </a:r>
            <a:r>
              <a:rPr lang="en-GB" i="1" dirty="0" smtClean="0"/>
              <a:t>within the TroVax</a:t>
            </a:r>
            <a:r>
              <a:rPr lang="en-GB" baseline="30000" dirty="0" smtClean="0"/>
              <a:t>®</a:t>
            </a:r>
            <a:r>
              <a:rPr lang="en-GB" i="1" dirty="0" smtClean="0"/>
              <a:t> group</a:t>
            </a:r>
            <a:r>
              <a:rPr lang="en-GB" dirty="0" smtClean="0"/>
              <a:t> with explanatory variables:</a:t>
            </a:r>
          </a:p>
          <a:p>
            <a:pPr lvl="1"/>
            <a:r>
              <a:rPr lang="en-GB" dirty="0" smtClean="0"/>
              <a:t>standard of care</a:t>
            </a:r>
          </a:p>
          <a:p>
            <a:pPr lvl="1"/>
            <a:r>
              <a:rPr lang="en-GB" dirty="0" smtClean="0"/>
              <a:t>baseline patient characteristics</a:t>
            </a:r>
          </a:p>
          <a:p>
            <a:r>
              <a:rPr lang="en-GB" dirty="0" smtClean="0"/>
              <a:t>The linear predictor is used to calculate predicted immune responses in both the TroVax</a:t>
            </a:r>
            <a:r>
              <a:rPr lang="en-GB" baseline="30000" dirty="0" smtClean="0"/>
              <a:t>®</a:t>
            </a:r>
            <a:r>
              <a:rPr lang="en-GB" dirty="0" smtClean="0"/>
              <a:t> and placebo groups</a:t>
            </a:r>
          </a:p>
          <a:p>
            <a:pPr lvl="1"/>
            <a:r>
              <a:rPr lang="en-GB" dirty="0" smtClean="0"/>
              <a:t>nearly every subject in the immunological analysis set had a </a:t>
            </a:r>
            <a:r>
              <a:rPr lang="en-GB" u="sng" dirty="0" smtClean="0"/>
              <a:t>predicted immune response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DBA3A0B-2BA6-4186-917E-CB3A7C1EA9B6}" type="slidenum">
              <a:rPr lang="en-US" smtClean="0"/>
              <a:t>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Backwards Elimination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All models contain </a:t>
            </a:r>
            <a:r>
              <a:rPr lang="en-GB" u="sng" dirty="0" smtClean="0"/>
              <a:t>standard of care</a:t>
            </a:r>
            <a:r>
              <a:rPr lang="en-GB" dirty="0" smtClean="0"/>
              <a:t> (SOC)</a:t>
            </a:r>
            <a:endParaRPr lang="en-GB" u="sng" dirty="0" smtClean="0"/>
          </a:p>
          <a:p>
            <a:pPr lvl="1"/>
            <a:r>
              <a:rPr lang="en-GB" dirty="0" smtClean="0"/>
              <a:t>effectively: a separate intercept for each SOC</a:t>
            </a:r>
          </a:p>
          <a:p>
            <a:r>
              <a:rPr lang="en-GB" dirty="0" smtClean="0"/>
              <a:t>A large number of baseline characteristics were tested singly</a:t>
            </a:r>
          </a:p>
          <a:p>
            <a:pPr lvl="1"/>
            <a:r>
              <a:rPr lang="en-GB" dirty="0" smtClean="0"/>
              <a:t>tumour characteristics, haematology, biochemistry...</a:t>
            </a:r>
          </a:p>
          <a:p>
            <a:pPr lvl="1"/>
            <a:r>
              <a:rPr lang="en-GB" dirty="0" smtClean="0"/>
              <a:t>logged or square rooted by inspection</a:t>
            </a:r>
          </a:p>
          <a:p>
            <a:r>
              <a:rPr lang="en-GB" dirty="0" smtClean="0"/>
              <a:t>Those predicting at better than P &lt; 0.2 made up an initial multivariate model</a:t>
            </a:r>
          </a:p>
          <a:p>
            <a:r>
              <a:rPr lang="en-GB" dirty="0" smtClean="0"/>
              <a:t>Variables eliminated at a P-to-remove of &gt; 0.05</a:t>
            </a:r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54970E9-403E-4724-BE1C-B558C6916A82}" type="slidenum">
              <a:rPr lang="en-US" smtClean="0"/>
              <a:t>27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45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Uric Acid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Corrected Calcium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Aspartate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Transaminase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Monocytes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Alanine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Transaminase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Antibody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 LLQ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Creatinine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Potassium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Number of Liver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Lesions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Phosphorus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Bilirubin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Concentration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White Blood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Cells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Age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Red Blood Cells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Chloride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Urea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Lymphocytes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Eosinophils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Karnofsky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 Score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Lactate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Dehydrogenase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Alkaline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Phosphatase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Basophils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Gender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Platelets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Sodium</a:t>
                      </a:r>
                      <a:endParaRPr lang="en-GB" sz="16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Total Size of Target 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Lesions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Total Calcium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Neutrophils</a:t>
                      </a:r>
                      <a:endParaRPr lang="en-GB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4A393C5-8F8A-4EBE-9794-A40CB9BBEDBD}" type="slidenum">
              <a:rPr lang="en-US" smtClean="0"/>
              <a:t>28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45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Uric Acid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Corrected Calcium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Aspartate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Transaminase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Monocytes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Alanine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Transaminase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Creatinine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Potassium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Number of Liver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Lesions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Phosphorus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Bilirubin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Concentration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White Blood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Cells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Age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Red Blood Cells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Chloride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Urea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Lymphocytes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Eosinophils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Karnofsky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Score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Lactate </a:t>
                      </a: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Dehydrogenase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Alkaline </a:t>
                      </a: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Phosphatase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Basophils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Gender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Platelets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Sodium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Total Size of Target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Lesions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Total Calcium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Neutrophils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0C8950A-97FE-4122-90A0-903B7BCFD1CD}" type="slidenum">
              <a:rPr lang="en-US" smtClean="0"/>
              <a:t>29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45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Potassium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Phosphorus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Bilirubin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Concentration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Age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Red Blood Cells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Urea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Lymphocytes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Karnofsky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Score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Alkaline </a:t>
                      </a: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Phosphatase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Platelets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791BD7F-C9DF-4622-9BA8-381320BC3BAA}" type="slidenum">
              <a:rPr lang="en-US" smtClean="0"/>
              <a:t>30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45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Potassium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MVA </a:t>
                      </a:r>
                      <a:r>
                        <a:rPr lang="en-GB" sz="1600" dirty="0" err="1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LLQ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Phosphorus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Bilirubin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Concentration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Age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Red Blood Cells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Urea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Lymphocytes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VEGF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Karnofsky</a:t>
                      </a: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 Score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Alkaline </a:t>
                      </a:r>
                      <a:r>
                        <a:rPr lang="en-GB" sz="16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Phosphatase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Platelets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87C403B3-3E76-4A6D-9B6C-30583EAD4656}" type="slidenum">
              <a:rPr lang="en-US" smtClean="0"/>
              <a:t>31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45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16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A1B4678-ECA4-4699-BAF2-8A929843DE48}" type="slidenum">
              <a:rPr lang="en-US" smtClean="0"/>
              <a:t>32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Baseline Characteristics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1397000"/>
          <a:ext cx="7560000" cy="4536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0000"/>
                <a:gridCol w="2520000"/>
                <a:gridCol w="25200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Haemoglobin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</a:t>
                      </a:r>
                      <a:r>
                        <a:rPr lang="en-GB" sz="2400" dirty="0" err="1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Ab</a:t>
                      </a:r>
                      <a:endParaRPr lang="en-GB" sz="24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37E06AE-4079-4D5F-ABCF-808ABAC9AC7B}" type="slidenum">
              <a:rPr lang="en-US" smtClean="0"/>
              <a:t>33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Final Model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Stratified by </a:t>
            </a:r>
            <a:r>
              <a:rPr lang="en-GB" u="sng" dirty="0" smtClean="0"/>
              <a:t>standard of care</a:t>
            </a:r>
          </a:p>
          <a:p>
            <a:r>
              <a:rPr lang="en-GB" dirty="0" smtClean="0"/>
              <a:t>Regression table: </a:t>
            </a:r>
          </a:p>
          <a:p>
            <a:pPr lvl="2">
              <a:buNone/>
            </a:pPr>
            <a:endParaRPr lang="en-GB" dirty="0" smtClean="0"/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900000" y="2687320"/>
          <a:ext cx="7344000" cy="331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000"/>
                <a:gridCol w="936000"/>
                <a:gridCol w="2340000"/>
                <a:gridCol w="1908000"/>
              </a:tblGrid>
              <a:tr h="828000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latin typeface="+mn-lt"/>
                          <a:ea typeface="Times New Roman"/>
                          <a:cs typeface="Times New Roman"/>
                        </a:rPr>
                        <a:t>Variable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latin typeface="+mn-lt"/>
                          <a:ea typeface="Times New Roman"/>
                          <a:cs typeface="Times New Roman"/>
                        </a:rPr>
                        <a:t>Units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 smtClean="0">
                          <a:latin typeface="+mn-lt"/>
                          <a:ea typeface="Times New Roman"/>
                          <a:cs typeface="Times New Roman"/>
                        </a:rPr>
                        <a:t>Estimate</a:t>
                      </a:r>
                      <a:br>
                        <a:rPr lang="en-GB" sz="2400" dirty="0" smtClean="0">
                          <a:latin typeface="+mn-lt"/>
                          <a:ea typeface="Times New Roman"/>
                          <a:cs typeface="Times New Roman"/>
                        </a:rPr>
                      </a:br>
                      <a:r>
                        <a:rPr lang="en-GB" sz="2000" dirty="0" smtClean="0">
                          <a:latin typeface="+mn-lt"/>
                          <a:ea typeface="Times New Roman"/>
                          <a:cs typeface="Times New Roman"/>
                        </a:rPr>
                        <a:t>(standard </a:t>
                      </a:r>
                      <a:r>
                        <a:rPr lang="en-GB" sz="2000" dirty="0">
                          <a:latin typeface="+mn-lt"/>
                          <a:ea typeface="Times New Roman"/>
                          <a:cs typeface="Times New Roman"/>
                        </a:rPr>
                        <a:t>error)</a:t>
                      </a:r>
                      <a:endParaRPr lang="en-GB" sz="2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>
                          <a:latin typeface="+mn-lt"/>
                          <a:ea typeface="Times New Roman"/>
                          <a:cs typeface="Times New Roman"/>
                        </a:rPr>
                        <a:t>P-value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28000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Baseline 5T4 Antibody</a:t>
                      </a:r>
                      <a:endParaRPr lang="en-GB" sz="2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 smtClean="0">
                          <a:latin typeface="+mn-lt"/>
                          <a:ea typeface="Times New Roman"/>
                          <a:cs typeface="Arial"/>
                        </a:rPr>
                        <a:t>log</a:t>
                      </a:r>
                      <a:r>
                        <a:rPr lang="en-GB" sz="2400" baseline="-25000" dirty="0" smtClean="0">
                          <a:latin typeface="+mn-lt"/>
                          <a:ea typeface="Times New Roman"/>
                          <a:cs typeface="Arial"/>
                        </a:rPr>
                        <a:t>e</a:t>
                      </a:r>
                      <a:endParaRPr lang="en-GB" sz="2400" baseline="-250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-0.292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(0.082)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0.0004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28000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>
                          <a:latin typeface="+mn-lt"/>
                          <a:ea typeface="Times New Roman"/>
                          <a:cs typeface="Arial"/>
                        </a:rPr>
                        <a:t>Haemoglobin</a:t>
                      </a:r>
                      <a:endParaRPr lang="en-GB" sz="2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>
                          <a:latin typeface="+mn-lt"/>
                          <a:ea typeface="Times New Roman"/>
                          <a:cs typeface="Arial"/>
                        </a:rPr>
                        <a:t>g/L</a:t>
                      </a:r>
                      <a:endParaRPr lang="en-GB" sz="2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0.022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(0.008)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0.0071</a:t>
                      </a:r>
                      <a:endParaRPr lang="en-GB" sz="240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28000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Calibri"/>
                        </a:rPr>
                        <a:t>Haematocrit</a:t>
                      </a:r>
                      <a:endParaRPr lang="en-GB" sz="2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 smtClean="0">
                          <a:latin typeface="+mn-lt"/>
                          <a:ea typeface="Times New Roman"/>
                          <a:cs typeface="Arial"/>
                        </a:rPr>
                        <a:t>/1</a:t>
                      </a:r>
                      <a:endParaRPr lang="en-GB" sz="2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-6.16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(2.8)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Arial"/>
                        </a:rPr>
                        <a:t>0.0277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Prediction of Immune Response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 smtClean="0"/>
              <a:t>Term for Standard of Care 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 smtClean="0"/>
          </a:p>
          <a:p>
            <a:pPr>
              <a:buFont typeface="Arial" pitchFamily="34" charset="0"/>
              <a:buChar char="–"/>
            </a:pPr>
            <a:r>
              <a:rPr lang="en-GB" dirty="0" smtClean="0"/>
              <a:t>(0.292) *</a:t>
            </a:r>
          </a:p>
          <a:p>
            <a:pPr>
              <a:buNone/>
            </a:pPr>
            <a:r>
              <a:rPr lang="en-GB" dirty="0" smtClean="0"/>
              <a:t>	log(baseline 5T4 </a:t>
            </a:r>
            <a:r>
              <a:rPr lang="en-GB" dirty="0" err="1" smtClean="0"/>
              <a:t>ab</a:t>
            </a:r>
            <a:r>
              <a:rPr lang="en-GB" dirty="0" smtClean="0"/>
              <a:t>)</a:t>
            </a:r>
          </a:p>
          <a:p>
            <a:pPr>
              <a:buNone/>
            </a:pPr>
            <a:endParaRPr lang="en-GB" dirty="0" smtClean="0"/>
          </a:p>
          <a:p>
            <a:pPr>
              <a:buSzPct val="125000"/>
              <a:buFont typeface="Arial" pitchFamily="34" charset="0"/>
              <a:buChar char="+"/>
            </a:pPr>
            <a:r>
              <a:rPr lang="en-GB" dirty="0" smtClean="0"/>
              <a:t>(0.0224)*</a:t>
            </a:r>
          </a:p>
          <a:p>
            <a:pPr>
              <a:buNone/>
            </a:pPr>
            <a:r>
              <a:rPr lang="en-GB" dirty="0" smtClean="0"/>
              <a:t>	haemoglobin level g/L</a:t>
            </a:r>
          </a:p>
          <a:p>
            <a:endParaRPr lang="en-GB" dirty="0" smtClean="0"/>
          </a:p>
          <a:p>
            <a:pPr>
              <a:buFont typeface="Arial" pitchFamily="34" charset="0"/>
              <a:buChar char="–"/>
            </a:pPr>
            <a:r>
              <a:rPr lang="en-GB" dirty="0" smtClean="0"/>
              <a:t>(6.16)*</a:t>
            </a:r>
          </a:p>
          <a:p>
            <a:pPr>
              <a:buNone/>
            </a:pPr>
            <a:r>
              <a:rPr lang="en-GB" dirty="0" smtClean="0"/>
              <a:t>	haematocrit /1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b="0" dirty="0" smtClean="0"/>
              <a:t>Context Dependent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Patient Specific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0E65DF8-F096-49EF-891F-10D447D80ADF}" type="slidenum">
              <a:rPr lang="en-US" smtClean="0"/>
              <a:t>34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516216" y="3573016"/>
            <a:ext cx="2016224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i="1" dirty="0" smtClean="0">
                <a:solidFill>
                  <a:srgbClr val="0000FF"/>
                </a:solidFill>
              </a:rPr>
              <a:t>Immune Response Surrogate</a:t>
            </a:r>
            <a:endParaRPr lang="en-GB" sz="28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build="p"/>
      <p:bldP spid="6" grpId="0" build="p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A67353E-E0C5-4655-B8A6-20B7E4B26F27}" type="slidenum">
              <a:rPr lang="en-US" smtClean="0"/>
              <a:t>35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What can be done with the IRS?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have a </a:t>
            </a:r>
            <a:r>
              <a:rPr lang="en-GB" i="1" dirty="0" smtClean="0"/>
              <a:t>surrogate</a:t>
            </a:r>
            <a:r>
              <a:rPr lang="en-GB" dirty="0" smtClean="0"/>
              <a:t> for the immune response (</a:t>
            </a:r>
            <a:r>
              <a:rPr lang="en-GB" dirty="0" smtClean="0">
                <a:solidFill>
                  <a:schemeClr val="accent2"/>
                </a:solidFill>
              </a:rPr>
              <a:t>IRS</a:t>
            </a:r>
            <a:r>
              <a:rPr lang="en-GB" dirty="0" smtClean="0"/>
              <a:t>) available for both </a:t>
            </a:r>
            <a:r>
              <a:rPr lang="en-GB" i="1" dirty="0" smtClean="0"/>
              <a:t>placebo</a:t>
            </a:r>
            <a:r>
              <a:rPr lang="en-GB" dirty="0" smtClean="0"/>
              <a:t> and </a:t>
            </a:r>
            <a:r>
              <a:rPr lang="en-GB" i="1" dirty="0" err="1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subjects</a:t>
            </a:r>
          </a:p>
          <a:p>
            <a:r>
              <a:rPr lang="en-GB" dirty="0" smtClean="0"/>
              <a:t>The effect of the IRS on survival can be assessed</a:t>
            </a:r>
          </a:p>
          <a:p>
            <a:pPr lvl="1"/>
            <a:r>
              <a:rPr lang="en-GB" dirty="0" smtClean="0"/>
              <a:t>by looking separately in each treatment group</a:t>
            </a:r>
            <a:r>
              <a:rPr lang="en-GB" i="1" dirty="0" smtClean="0"/>
              <a:t> </a:t>
            </a:r>
            <a:endParaRPr lang="en-GB" dirty="0" smtClean="0"/>
          </a:p>
          <a:p>
            <a:pPr lvl="1"/>
            <a:r>
              <a:rPr lang="en-GB" dirty="0" smtClean="0"/>
              <a:t>by looking for a treatment by IRS interaction</a:t>
            </a:r>
          </a:p>
          <a:p>
            <a:r>
              <a:rPr lang="en-GB" dirty="0" smtClean="0"/>
              <a:t>A  treatment by IRS interaction implies</a:t>
            </a:r>
          </a:p>
          <a:p>
            <a:pPr lvl="1"/>
            <a:r>
              <a:rPr lang="en-GB" dirty="0" smtClean="0"/>
              <a:t>the effect of treatment varies with the IRS</a:t>
            </a:r>
          </a:p>
          <a:p>
            <a:pPr lvl="1"/>
            <a:r>
              <a:rPr lang="en-GB" i="1" dirty="0" smtClean="0"/>
              <a:t>treatment has an effect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C9B8BF1-CA19-45E1-9662-D7A4FE938FD8}" type="slidenum">
              <a:rPr lang="en-US" smtClean="0"/>
              <a:t>36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Proportional Hazards </a:t>
            </a:r>
            <a:r>
              <a:rPr lang="en-US" sz="3600" dirty="0" err="1" smtClean="0"/>
              <a:t>Modelling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Models included </a:t>
            </a:r>
            <a:r>
              <a:rPr lang="en-GB" i="1" dirty="0" smtClean="0"/>
              <a:t>all </a:t>
            </a:r>
            <a:r>
              <a:rPr lang="en-GB" dirty="0" smtClean="0"/>
              <a:t>subjects with non-missing: </a:t>
            </a:r>
          </a:p>
          <a:p>
            <a:pPr lvl="1"/>
            <a:r>
              <a:rPr lang="en-GB" dirty="0" smtClean="0"/>
              <a:t>baseline and week 10 5T4 antibody levels</a:t>
            </a:r>
          </a:p>
          <a:p>
            <a:pPr lvl="1"/>
            <a:r>
              <a:rPr lang="en-GB" dirty="0" smtClean="0"/>
              <a:t>baseline haemoglobin and haematocrit</a:t>
            </a:r>
          </a:p>
          <a:p>
            <a:r>
              <a:rPr lang="en-GB" dirty="0" smtClean="0"/>
              <a:t>All models were stratified by SOC, and included terms for:</a:t>
            </a:r>
          </a:p>
          <a:p>
            <a:pPr lvl="1"/>
            <a:r>
              <a:rPr lang="en-GB" dirty="0" smtClean="0"/>
              <a:t>effect of treatment separately in each SOC stratum</a:t>
            </a:r>
          </a:p>
          <a:p>
            <a:pPr lvl="1"/>
            <a:r>
              <a:rPr lang="en-GB" dirty="0" smtClean="0"/>
              <a:t>effect of IRS in placebo group</a:t>
            </a:r>
          </a:p>
          <a:p>
            <a:pPr lvl="1">
              <a:buNone/>
            </a:pPr>
            <a:r>
              <a:rPr lang="en-GB" dirty="0" smtClean="0"/>
              <a:t>and</a:t>
            </a:r>
          </a:p>
          <a:p>
            <a:pPr lvl="1"/>
            <a:r>
              <a:rPr lang="en-GB" i="1" dirty="0" smtClean="0"/>
              <a:t>either</a:t>
            </a:r>
            <a:r>
              <a:rPr lang="en-GB" dirty="0" smtClean="0"/>
              <a:t> effect of IRS in TroVax</a:t>
            </a:r>
            <a:r>
              <a:rPr lang="en-GB" baseline="30000" dirty="0" smtClean="0"/>
              <a:t>®</a:t>
            </a:r>
            <a:r>
              <a:rPr lang="en-GB" dirty="0" smtClean="0"/>
              <a:t> group</a:t>
            </a:r>
          </a:p>
          <a:p>
            <a:pPr lvl="1"/>
            <a:r>
              <a:rPr lang="en-GB" i="1" dirty="0" smtClean="0"/>
              <a:t>or</a:t>
            </a:r>
            <a:r>
              <a:rPr lang="en-GB" dirty="0" smtClean="0"/>
              <a:t> treatment by IRS </a:t>
            </a:r>
            <a:r>
              <a:rPr lang="en-GB" dirty="0" smtClean="0"/>
              <a:t>interaction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The IRS Predicts Survival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i="1" dirty="0" smtClean="0"/>
          </a:p>
          <a:p>
            <a:endParaRPr lang="en-GB" i="1" dirty="0" smtClean="0"/>
          </a:p>
          <a:p>
            <a:endParaRPr lang="en-GB" i="1" dirty="0" smtClean="0"/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HR = Placebo HR * Interaction HR</a:t>
            </a:r>
          </a:p>
          <a:p>
            <a:pPr lvl="1"/>
            <a:r>
              <a:rPr lang="en-GB" dirty="0" smtClean="0"/>
              <a:t>HR favours TroVax</a:t>
            </a:r>
            <a:r>
              <a:rPr lang="en-GB" baseline="30000" dirty="0" smtClean="0"/>
              <a:t>®</a:t>
            </a:r>
            <a:r>
              <a:rPr lang="en-GB" dirty="0" smtClean="0"/>
              <a:t> as the IRS Increases</a:t>
            </a:r>
          </a:p>
          <a:p>
            <a:pPr lvl="1"/>
            <a:endParaRPr lang="en-GB" i="1" dirty="0" smtClean="0"/>
          </a:p>
          <a:p>
            <a:r>
              <a:rPr lang="en-GB" i="1" dirty="0" smtClean="0"/>
              <a:t>previously, in just the TroVax</a:t>
            </a:r>
            <a:r>
              <a:rPr lang="en-GB" baseline="30000" dirty="0" smtClean="0"/>
              <a:t>®</a:t>
            </a:r>
            <a:r>
              <a:rPr lang="en-GB" i="1" dirty="0" smtClean="0"/>
              <a:t> group</a:t>
            </a:r>
            <a:endParaRPr lang="en-GB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93B5964-07BD-4AF1-9E28-0DB6F6E9F972}" type="slidenum">
              <a:rPr lang="en-US" smtClean="0"/>
              <a:t>37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92000" y="1628775"/>
          <a:ext cx="75600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000"/>
                <a:gridCol w="2520000"/>
                <a:gridCol w="1800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Term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HR </a:t>
                      </a:r>
                      <a:r>
                        <a:rPr lang="en-GB" sz="2000" dirty="0" smtClean="0">
                          <a:latin typeface="+mn-lt"/>
                        </a:rPr>
                        <a:t>[95% CI]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P-value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IRS in Placebo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0.70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[0.46,1.07</a:t>
                      </a:r>
                      <a:r>
                        <a:rPr lang="en-GB" sz="20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0.0991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IRS in TroVax</a:t>
                      </a:r>
                      <a:r>
                        <a:rPr lang="en-GB" sz="2400" baseline="30000" dirty="0" smtClean="0"/>
                        <a:t>®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0.25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[0.15,0.41</a:t>
                      </a:r>
                      <a:r>
                        <a:rPr lang="en-GB" sz="20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&lt;.0001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Interaction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0.36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[0.19,0.68</a:t>
                      </a:r>
                      <a:r>
                        <a:rPr lang="en-GB" sz="20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0.0017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5468938"/>
          <a:ext cx="7560000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000"/>
                <a:gridCol w="2520000"/>
                <a:gridCol w="1800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Immune</a:t>
                      </a:r>
                      <a:r>
                        <a:rPr lang="en-GB" sz="2400" baseline="0" dirty="0" smtClean="0">
                          <a:latin typeface="+mn-lt"/>
                        </a:rPr>
                        <a:t> Response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0.79 </a:t>
                      </a:r>
                      <a:r>
                        <a:rPr lang="en-GB" sz="20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[0.67,0.93]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0.0059</a:t>
                      </a:r>
                      <a:endParaRPr lang="en-GB" sz="32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The IRS Predicts Survival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i="1" dirty="0" smtClean="0"/>
          </a:p>
          <a:p>
            <a:endParaRPr lang="en-GB" i="1" dirty="0" smtClean="0"/>
          </a:p>
          <a:p>
            <a:endParaRPr lang="en-GB" i="1" dirty="0" smtClean="0"/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TroVax</a:t>
            </a:r>
            <a:r>
              <a:rPr lang="en-GB" baseline="30000" dirty="0" smtClean="0"/>
              <a:t>®</a:t>
            </a:r>
            <a:r>
              <a:rPr lang="en-GB" dirty="0" smtClean="0"/>
              <a:t> HR = Placebo HR * Interaction HR</a:t>
            </a:r>
          </a:p>
          <a:p>
            <a:pPr lvl="1"/>
            <a:r>
              <a:rPr lang="en-GB" dirty="0" smtClean="0"/>
              <a:t>HR favours TroVax</a:t>
            </a:r>
            <a:r>
              <a:rPr lang="en-GB" baseline="30000" dirty="0" smtClean="0"/>
              <a:t>®</a:t>
            </a:r>
            <a:r>
              <a:rPr lang="en-GB" dirty="0" smtClean="0"/>
              <a:t> as the IRS Increases</a:t>
            </a:r>
          </a:p>
          <a:p>
            <a:pPr lvl="1"/>
            <a:endParaRPr lang="en-GB" i="1" dirty="0" smtClean="0"/>
          </a:p>
          <a:p>
            <a:r>
              <a:rPr lang="en-GB" i="1" dirty="0" smtClean="0"/>
              <a:t>previously, in just the TroVax</a:t>
            </a:r>
            <a:r>
              <a:rPr lang="en-GB" baseline="30000" dirty="0" smtClean="0"/>
              <a:t>®</a:t>
            </a:r>
            <a:r>
              <a:rPr lang="en-GB" i="1" dirty="0" smtClean="0"/>
              <a:t> group</a:t>
            </a:r>
            <a:endParaRPr lang="en-GB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7261227-FE4B-4DAA-9654-EBD46A62E0BA}" type="slidenum">
              <a:rPr lang="en-US" smtClean="0"/>
              <a:t>38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smtClean="0"/>
              <a:t>Peter Treasure Statistical Services Ltd</a:t>
            </a: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92000" y="1628775"/>
          <a:ext cx="75600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000"/>
                <a:gridCol w="2520000"/>
                <a:gridCol w="1800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Term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HR </a:t>
                      </a:r>
                      <a:r>
                        <a:rPr lang="en-GB" sz="2000" dirty="0" smtClean="0">
                          <a:latin typeface="+mn-lt"/>
                        </a:rPr>
                        <a:t>[95% CI]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P-value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IRS in Placebo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0.70 </a:t>
                      </a:r>
                      <a:r>
                        <a:rPr lang="en-GB" sz="2000" dirty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[0.46,1.07</a:t>
                      </a:r>
                      <a:r>
                        <a:rPr lang="en-GB" sz="2000" dirty="0" smtClean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DDDDDD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0.0991</a:t>
                      </a:r>
                      <a:endParaRPr lang="en-GB" sz="2400" dirty="0">
                        <a:solidFill>
                          <a:srgbClr val="DDDDDD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IRS in TroVax</a:t>
                      </a:r>
                      <a:r>
                        <a:rPr lang="en-GB" sz="2400" baseline="30000" dirty="0" smtClean="0"/>
                        <a:t>®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0.25 </a:t>
                      </a:r>
                      <a:r>
                        <a:rPr lang="en-GB" sz="2000" dirty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[0.15,0.41</a:t>
                      </a:r>
                      <a:r>
                        <a:rPr lang="en-GB" sz="20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  <a:latin typeface="+mn-lt"/>
                          <a:ea typeface="Times New Roman"/>
                          <a:cs typeface="Calibri"/>
                        </a:rPr>
                        <a:t>&lt;.0001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Interaction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dirty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0.36 </a:t>
                      </a:r>
                      <a:r>
                        <a:rPr lang="en-GB" sz="2000" dirty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[0.19,0.68</a:t>
                      </a:r>
                      <a:r>
                        <a:rPr lang="en-GB" sz="2000" dirty="0" smtClean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]</a:t>
                      </a:r>
                      <a:endParaRPr lang="en-GB" sz="2400" dirty="0">
                        <a:solidFill>
                          <a:srgbClr val="DDDDDD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DDDDDD"/>
                          </a:solidFill>
                          <a:latin typeface="+mn-lt"/>
                          <a:ea typeface="Times New Roman"/>
                          <a:cs typeface="Calibri"/>
                        </a:rPr>
                        <a:t>0.0017</a:t>
                      </a:r>
                      <a:endParaRPr lang="en-GB" sz="2400" dirty="0">
                        <a:solidFill>
                          <a:srgbClr val="DDDDDD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92000" y="5468938"/>
          <a:ext cx="7560000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000"/>
                <a:gridCol w="2520000"/>
                <a:gridCol w="1800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+mn-lt"/>
                        </a:rPr>
                        <a:t>Immune</a:t>
                      </a:r>
                      <a:r>
                        <a:rPr lang="en-GB" sz="2400" baseline="0" dirty="0" smtClean="0">
                          <a:latin typeface="+mn-lt"/>
                        </a:rPr>
                        <a:t> Response</a:t>
                      </a:r>
                      <a:endParaRPr lang="en-GB" sz="24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0.79 </a:t>
                      </a:r>
                      <a:r>
                        <a:rPr lang="en-GB" sz="20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[0.67,0.93]</a:t>
                      </a:r>
                      <a:endParaRPr lang="en-GB" sz="2400" dirty="0">
                        <a:solidFill>
                          <a:srgbClr val="0000FF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0.0059</a:t>
                      </a:r>
                      <a:endParaRPr lang="en-GB" sz="320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i="1" dirty="0" smtClean="0"/>
              <a:t>LOGIC (2)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83722B34-040F-40C6-A641-65F114544EDF}" type="slidenum">
              <a:rPr lang="en-US" smtClean="0"/>
              <a:t>39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1952836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Immune Response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176" y="3429000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Improved Survival</a:t>
            </a:r>
            <a:endParaRPr lang="en-GB" sz="2400" dirty="0"/>
          </a:p>
        </p:txBody>
      </p:sp>
      <p:cxnSp>
        <p:nvCxnSpPr>
          <p:cNvPr id="14" name="Straight Arrow Connector 13"/>
          <p:cNvCxnSpPr>
            <a:stCxn id="9" idx="3"/>
            <a:endCxn id="12" idx="1"/>
          </p:cNvCxnSpPr>
          <p:nvPr/>
        </p:nvCxnSpPr>
        <p:spPr bwMode="auto">
          <a:xfrm>
            <a:off x="5328084" y="2368335"/>
            <a:ext cx="828092" cy="14761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728013" y="2783833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P=0.0059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827584" y="4545124"/>
            <a:ext cx="2664296" cy="1268053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General</a:t>
            </a:r>
            <a:r>
              <a:rPr lang="en-GB" sz="2400" i="1" dirty="0" smtClean="0"/>
              <a:t> Health</a:t>
            </a:r>
            <a:endParaRPr kumimoji="0" lang="en-GB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24" name="Straight Arrow Connector 23"/>
          <p:cNvCxnSpPr>
            <a:stCxn id="23" idx="0"/>
            <a:endCxn id="9" idx="1"/>
          </p:cNvCxnSpPr>
          <p:nvPr/>
        </p:nvCxnSpPr>
        <p:spPr bwMode="auto">
          <a:xfrm rot="5400000" flipH="1" flipV="1">
            <a:off x="1737412" y="2790656"/>
            <a:ext cx="2176789" cy="1332148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lg" len="lg"/>
          </a:ln>
          <a:effectLst/>
        </p:spPr>
      </p:cxnSp>
      <p:cxnSp>
        <p:nvCxnSpPr>
          <p:cNvPr id="27" name="Straight Arrow Connector 26"/>
          <p:cNvCxnSpPr>
            <a:stCxn id="23" idx="6"/>
            <a:endCxn id="12" idx="1"/>
          </p:cNvCxnSpPr>
          <p:nvPr/>
        </p:nvCxnSpPr>
        <p:spPr bwMode="auto">
          <a:xfrm flipV="1">
            <a:off x="3491880" y="3844499"/>
            <a:ext cx="2664296" cy="13346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 w="lg" len="lg"/>
          </a:ln>
          <a:effectLst/>
        </p:spPr>
      </p:cxnSp>
      <p:sp>
        <p:nvSpPr>
          <p:cNvPr id="19" name="TextBox 18"/>
          <p:cNvSpPr txBox="1"/>
          <p:nvPr/>
        </p:nvSpPr>
        <p:spPr>
          <a:xfrm>
            <a:off x="457200" y="3429000"/>
            <a:ext cx="1836204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3600" dirty="0" smtClean="0"/>
              <a:t>IRS</a:t>
            </a:r>
            <a:endParaRPr lang="en-GB" sz="3600" dirty="0"/>
          </a:p>
        </p:txBody>
      </p:sp>
      <p:cxnSp>
        <p:nvCxnSpPr>
          <p:cNvPr id="20" name="Straight Arrow Connector 19"/>
          <p:cNvCxnSpPr>
            <a:stCxn id="19" idx="3"/>
            <a:endCxn id="12" idx="1"/>
          </p:cNvCxnSpPr>
          <p:nvPr/>
        </p:nvCxnSpPr>
        <p:spPr bwMode="auto">
          <a:xfrm>
            <a:off x="2293404" y="3844499"/>
            <a:ext cx="3862772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25" name="Straight Arrow Connector 24"/>
          <p:cNvCxnSpPr>
            <a:endCxn id="9" idx="1"/>
          </p:cNvCxnSpPr>
          <p:nvPr/>
        </p:nvCxnSpPr>
        <p:spPr bwMode="auto">
          <a:xfrm rot="5400000" flipH="1" flipV="1">
            <a:off x="2153766" y="2507974"/>
            <a:ext cx="1477753" cy="11984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30" name="TextBox 29"/>
          <p:cNvSpPr txBox="1"/>
          <p:nvPr/>
        </p:nvSpPr>
        <p:spPr>
          <a:xfrm>
            <a:off x="457200" y="5179151"/>
            <a:ext cx="1836204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3600" dirty="0" smtClean="0"/>
              <a:t>IRS</a:t>
            </a:r>
            <a:endParaRPr lang="en-GB" sz="3600" dirty="0"/>
          </a:p>
        </p:txBody>
      </p:sp>
      <p:sp>
        <p:nvSpPr>
          <p:cNvPr id="34" name="TextBox 33"/>
          <p:cNvSpPr txBox="1"/>
          <p:nvPr/>
        </p:nvSpPr>
        <p:spPr>
          <a:xfrm>
            <a:off x="6156176" y="5179151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Improved Survival</a:t>
            </a:r>
            <a:endParaRPr lang="en-GB" sz="2400" dirty="0"/>
          </a:p>
        </p:txBody>
      </p:sp>
      <p:cxnSp>
        <p:nvCxnSpPr>
          <p:cNvPr id="35" name="Straight Arrow Connector 34"/>
          <p:cNvCxnSpPr/>
          <p:nvPr/>
        </p:nvCxnSpPr>
        <p:spPr bwMode="auto">
          <a:xfrm>
            <a:off x="2293404" y="5553236"/>
            <a:ext cx="3862772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36" name="TextBox 35"/>
          <p:cNvSpPr txBox="1"/>
          <p:nvPr/>
        </p:nvSpPr>
        <p:spPr>
          <a:xfrm>
            <a:off x="3743908" y="3844499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P&lt;0.0001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43908" y="5179151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P=0.099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38" name="Up-Down Arrow 37"/>
          <p:cNvSpPr/>
          <p:nvPr/>
        </p:nvSpPr>
        <p:spPr bwMode="auto">
          <a:xfrm>
            <a:off x="4405744" y="4244609"/>
            <a:ext cx="484632" cy="934542"/>
          </a:xfrm>
          <a:prstGeom prst="up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09708" y="4545124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P=0.0017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40" name="Right Brace 39"/>
          <p:cNvSpPr/>
          <p:nvPr/>
        </p:nvSpPr>
        <p:spPr bwMode="auto">
          <a:xfrm>
            <a:off x="8115898" y="1952836"/>
            <a:ext cx="389601" cy="2291773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60536" y="2103257"/>
            <a:ext cx="738664" cy="1754583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GB" sz="3600" i="1" dirty="0" smtClean="0">
                <a:solidFill>
                  <a:srgbClr val="0000FF"/>
                </a:solidFill>
              </a:rPr>
              <a:t>TroVax</a:t>
            </a:r>
            <a:r>
              <a:rPr lang="en-GB" sz="3600" baseline="30000" dirty="0" smtClean="0">
                <a:solidFill>
                  <a:srgbClr val="0000FF"/>
                </a:solidFill>
              </a:rPr>
              <a:t>®</a:t>
            </a:r>
            <a:endParaRPr lang="en-GB" sz="3600" i="1" dirty="0">
              <a:solidFill>
                <a:srgbClr val="0000FF"/>
              </a:solidFill>
            </a:endParaRPr>
          </a:p>
        </p:txBody>
      </p:sp>
      <p:sp>
        <p:nvSpPr>
          <p:cNvPr id="42" name="Right Brace 41"/>
          <p:cNvSpPr/>
          <p:nvPr/>
        </p:nvSpPr>
        <p:spPr bwMode="auto">
          <a:xfrm>
            <a:off x="8115898" y="5075205"/>
            <a:ext cx="389601" cy="1008112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60536" y="4703023"/>
            <a:ext cx="738664" cy="1759456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GB" sz="3600" i="1" dirty="0" smtClean="0">
                <a:solidFill>
                  <a:srgbClr val="0000FF"/>
                </a:solidFill>
              </a:rPr>
              <a:t>Placebo</a:t>
            </a:r>
            <a:endParaRPr lang="en-GB" sz="36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9" grpId="0" animBg="1"/>
      <p:bldP spid="30" grpId="0" animBg="1"/>
      <p:bldP spid="34" grpId="0" animBg="1"/>
      <p:bldP spid="36" grpId="0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8B8A885-77B3-4CB5-BC45-C14A5D926664}" type="slidenum">
              <a:rPr lang="en-US" smtClean="0"/>
              <a:t>40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What We Have Discovered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A Surrogate for Immune Response is a better predictor of Survival than Immune Response itself</a:t>
            </a:r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 Immune Response Surrogate is a predictor of Treatment Benefit</a:t>
            </a:r>
          </a:p>
          <a:p>
            <a:pPr marL="914400" lvl="1" indent="-514350">
              <a:buFont typeface="Arial" pitchFamily="34" charset="0"/>
              <a:buChar char="–"/>
            </a:pPr>
            <a:r>
              <a:rPr lang="en-GB" dirty="0" smtClean="0"/>
              <a:t>and that is also a demonstration of biological activity</a:t>
            </a:r>
          </a:p>
          <a:p>
            <a:pPr marL="914400" lvl="1" indent="-514350">
              <a:buClr>
                <a:schemeClr val="accent2"/>
              </a:buClr>
              <a:buFont typeface="Arial" pitchFamily="34" charset="0"/>
              <a:buChar char="–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There is therefore potential to enrich future studies by selecting subjects likely to respond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i="1" dirty="0" smtClean="0"/>
              <a:t>LOGIC (3)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88080574-9CCC-4F6F-A60B-A4DA8C53A84B}" type="slidenum">
              <a:rPr lang="en-US" smtClean="0"/>
              <a:t>41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Peter Treasure Statistical Services Ltd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1952836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Immune Response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176" y="3429000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Improved Survival</a:t>
            </a:r>
            <a:endParaRPr lang="en-GB" sz="2400" dirty="0"/>
          </a:p>
        </p:txBody>
      </p:sp>
      <p:cxnSp>
        <p:nvCxnSpPr>
          <p:cNvPr id="14" name="Straight Arrow Connector 13"/>
          <p:cNvCxnSpPr>
            <a:stCxn id="9" idx="3"/>
            <a:endCxn id="12" idx="1"/>
          </p:cNvCxnSpPr>
          <p:nvPr/>
        </p:nvCxnSpPr>
        <p:spPr bwMode="auto">
          <a:xfrm>
            <a:off x="5328084" y="2368335"/>
            <a:ext cx="828092" cy="14761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728013" y="2783833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P=0.0059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3429000"/>
            <a:ext cx="1836204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3600" dirty="0" smtClean="0"/>
              <a:t>IRS</a:t>
            </a:r>
            <a:endParaRPr lang="en-GB" sz="3600" dirty="0"/>
          </a:p>
        </p:txBody>
      </p:sp>
      <p:cxnSp>
        <p:nvCxnSpPr>
          <p:cNvPr id="20" name="Straight Arrow Connector 19"/>
          <p:cNvCxnSpPr>
            <a:stCxn id="19" idx="3"/>
            <a:endCxn id="12" idx="1"/>
          </p:cNvCxnSpPr>
          <p:nvPr/>
        </p:nvCxnSpPr>
        <p:spPr bwMode="auto">
          <a:xfrm>
            <a:off x="2293404" y="3844499"/>
            <a:ext cx="3862772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25" name="Straight Arrow Connector 24"/>
          <p:cNvCxnSpPr>
            <a:stCxn id="19" idx="3"/>
            <a:endCxn id="32" idx="1"/>
          </p:cNvCxnSpPr>
          <p:nvPr/>
        </p:nvCxnSpPr>
        <p:spPr bwMode="auto">
          <a:xfrm flipV="1">
            <a:off x="2293404" y="2368621"/>
            <a:ext cx="1198476" cy="14758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36" name="TextBox 35"/>
          <p:cNvSpPr txBox="1"/>
          <p:nvPr/>
        </p:nvSpPr>
        <p:spPr>
          <a:xfrm>
            <a:off x="3743908" y="3844499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P&lt;0.0001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40" name="Right Brace 39"/>
          <p:cNvSpPr/>
          <p:nvPr/>
        </p:nvSpPr>
        <p:spPr bwMode="auto">
          <a:xfrm>
            <a:off x="8115898" y="1952836"/>
            <a:ext cx="389601" cy="2291773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60536" y="2103257"/>
            <a:ext cx="738664" cy="1754583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GB" sz="3600" i="1" dirty="0" smtClean="0">
                <a:solidFill>
                  <a:srgbClr val="0000FF"/>
                </a:solidFill>
              </a:rPr>
              <a:t>TroVax</a:t>
            </a:r>
            <a:r>
              <a:rPr lang="en-GB" sz="3600" baseline="30000" dirty="0" smtClean="0">
                <a:solidFill>
                  <a:srgbClr val="0000FF"/>
                </a:solidFill>
              </a:rPr>
              <a:t>®</a:t>
            </a:r>
            <a:endParaRPr lang="en-GB" sz="3600" i="1" dirty="0">
              <a:solidFill>
                <a:srgbClr val="0000FF"/>
              </a:solidFill>
            </a:endParaRPr>
          </a:p>
        </p:txBody>
      </p:sp>
      <p:cxnSp>
        <p:nvCxnSpPr>
          <p:cNvPr id="28" name="Straight Arrow Connector 27"/>
          <p:cNvCxnSpPr>
            <a:stCxn id="19" idx="3"/>
            <a:endCxn id="12" idx="1"/>
          </p:cNvCxnSpPr>
          <p:nvPr/>
        </p:nvCxnSpPr>
        <p:spPr bwMode="auto">
          <a:xfrm>
            <a:off x="2293404" y="3844499"/>
            <a:ext cx="3862772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lgDash"/>
            <a:round/>
            <a:headEnd type="none" w="med" len="med"/>
            <a:tailEnd type="triangle" w="lg" len="lg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3491880" y="1953122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33CC"/>
                </a:solidFill>
              </a:rPr>
              <a:t>Observed</a:t>
            </a:r>
            <a:r>
              <a:rPr lang="en-GB" sz="2400" dirty="0" smtClean="0"/>
              <a:t> Response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3491880" y="3436540"/>
            <a:ext cx="1836204" cy="830997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33CC"/>
                </a:solidFill>
              </a:rPr>
              <a:t>Actual</a:t>
            </a:r>
            <a:r>
              <a:rPr lang="en-GB" sz="2400" dirty="0" smtClean="0"/>
              <a:t> Response</a:t>
            </a:r>
            <a:endParaRPr lang="en-GB" sz="2400" dirty="0"/>
          </a:p>
        </p:txBody>
      </p:sp>
      <p:cxnSp>
        <p:nvCxnSpPr>
          <p:cNvPr id="56" name="Straight Arrow Connector 55"/>
          <p:cNvCxnSpPr>
            <a:stCxn id="33" idx="0"/>
            <a:endCxn id="32" idx="2"/>
          </p:cNvCxnSpPr>
          <p:nvPr/>
        </p:nvCxnSpPr>
        <p:spPr bwMode="auto">
          <a:xfrm rot="5400000" flipH="1" flipV="1">
            <a:off x="4083772" y="3110330"/>
            <a:ext cx="652421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62" name="Straight Arrow Connector 61"/>
          <p:cNvCxnSpPr>
            <a:stCxn id="32" idx="3"/>
            <a:endCxn id="12" idx="0"/>
          </p:cNvCxnSpPr>
          <p:nvPr/>
        </p:nvCxnSpPr>
        <p:spPr bwMode="auto">
          <a:xfrm>
            <a:off x="5328084" y="2368621"/>
            <a:ext cx="1746194" cy="10603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lgDash"/>
            <a:round/>
            <a:headEnd type="triangle" w="lg" len="lg"/>
            <a:tailEnd type="triangle" w="lg" len="lg"/>
          </a:ln>
          <a:effectLst/>
        </p:spPr>
      </p:cxnSp>
      <p:cxnSp>
        <p:nvCxnSpPr>
          <p:cNvPr id="65" name="Straight Arrow Connector 64"/>
          <p:cNvCxnSpPr>
            <a:stCxn id="19" idx="3"/>
            <a:endCxn id="33" idx="1"/>
          </p:cNvCxnSpPr>
          <p:nvPr/>
        </p:nvCxnSpPr>
        <p:spPr bwMode="auto">
          <a:xfrm>
            <a:off x="2293404" y="3844499"/>
            <a:ext cx="1198476" cy="75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68" name="Straight Arrow Connector 67"/>
          <p:cNvCxnSpPr>
            <a:stCxn id="33" idx="3"/>
            <a:endCxn id="12" idx="1"/>
          </p:cNvCxnSpPr>
          <p:nvPr/>
        </p:nvCxnSpPr>
        <p:spPr bwMode="auto">
          <a:xfrm flipV="1">
            <a:off x="5328084" y="3844499"/>
            <a:ext cx="828092" cy="75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36" grpId="0"/>
      <p:bldP spid="32" grpId="1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7B993A7-017A-4F91-A09E-A1260CD49C0B}" type="slidenum">
              <a:rPr lang="en-US" smtClean="0"/>
              <a:t>42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What We Have Discovered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A Surrogate for Immune Response is a better predictor of Survival than Immune Response itself</a:t>
            </a:r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 Immune Response Surrogate is a predictor of Treatment Benefit</a:t>
            </a:r>
          </a:p>
          <a:p>
            <a:pPr marL="914400" lvl="1" indent="-514350">
              <a:buFont typeface="Arial" pitchFamily="34" charset="0"/>
              <a:buChar char="–"/>
            </a:pPr>
            <a:r>
              <a:rPr lang="en-GB" dirty="0" smtClean="0"/>
              <a:t>and that is also a demonstration of biological activity</a:t>
            </a:r>
          </a:p>
          <a:p>
            <a:pPr marL="914400" lvl="1" indent="-514350">
              <a:buClr>
                <a:schemeClr val="accent2"/>
              </a:buClr>
              <a:buFont typeface="Arial" pitchFamily="34" charset="0"/>
              <a:buChar char="–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There is therefore potential to enrich future studies by selecting subjects likely to respond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F13DFA6-0BFA-4858-B2D5-5DBEB8DDCEC7}" type="slidenum">
              <a:rPr lang="en-US" smtClean="0"/>
              <a:t>43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IRS is a Predictor of Treatment Benefit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Higher values of the Immune Response Surrogate are associated with increased benefit from TroVax</a:t>
            </a:r>
            <a:r>
              <a:rPr lang="en-GB" baseline="30000" dirty="0" smtClean="0"/>
              <a:t>®</a:t>
            </a:r>
            <a:endParaRPr lang="en-GB" dirty="0" smtClean="0"/>
          </a:p>
          <a:p>
            <a:r>
              <a:rPr lang="en-GB" dirty="0" smtClean="0"/>
              <a:t>This is evidence of </a:t>
            </a:r>
            <a:r>
              <a:rPr lang="en-GB" u="sng" dirty="0" smtClean="0"/>
              <a:t>biological activity</a:t>
            </a:r>
            <a:r>
              <a:rPr lang="en-GB" dirty="0" smtClean="0"/>
              <a:t> of TroVax</a:t>
            </a:r>
            <a:r>
              <a:rPr lang="en-GB" baseline="30000" dirty="0" smtClean="0"/>
              <a:t>®</a:t>
            </a:r>
            <a:endParaRPr lang="en-GB" dirty="0" smtClean="0"/>
          </a:p>
          <a:p>
            <a:pPr lvl="1"/>
            <a:r>
              <a:rPr lang="en-GB" dirty="0" smtClean="0"/>
              <a:t>the effect cannot vary if there is no underlying effect</a:t>
            </a:r>
          </a:p>
          <a:p>
            <a:r>
              <a:rPr lang="en-GB" dirty="0" smtClean="0"/>
              <a:t>It would have been possible to construct a predictor of treatment benefit directly from the set of baseline characteristics</a:t>
            </a:r>
          </a:p>
          <a:p>
            <a:r>
              <a:rPr lang="en-GB" dirty="0" smtClean="0"/>
              <a:t>Using the prediction of the immune response as an intermediate step adds credibility</a:t>
            </a:r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9FEC591-E838-4F88-B3C6-C94939CF8D8D}" type="slidenum">
              <a:rPr lang="en-US" smtClean="0"/>
              <a:t>44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What We Have Discovered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A Surrogate for Immune Response is a better predictor of Survival than Immune Response itself</a:t>
            </a:r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 Immune Response Surrogate is a predictor of Treatment Benefit</a:t>
            </a:r>
          </a:p>
          <a:p>
            <a:pPr marL="914400" lvl="1" indent="-514350">
              <a:buFont typeface="Arial" pitchFamily="34" charset="0"/>
              <a:buChar char="–"/>
            </a:pPr>
            <a:r>
              <a:rPr lang="en-GB" dirty="0" smtClean="0"/>
              <a:t>and that is also a demonstration of biological activity</a:t>
            </a:r>
          </a:p>
          <a:p>
            <a:pPr marL="914400" lvl="1" indent="-514350">
              <a:buClr>
                <a:schemeClr val="accent2"/>
              </a:buClr>
              <a:buFont typeface="Arial" pitchFamily="34" charset="0"/>
              <a:buChar char="–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There is therefore potential to enrich future studies by selecting subjects likely to respond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DDDD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A0B6E40-517C-42C4-A320-BD4535AD3EC1}" type="slidenum">
              <a:rPr lang="en-US" smtClean="0"/>
              <a:t>45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Enrichment of Patient Population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principle, the IRS could be calculated for subjects at screening, with only high values enabling the subject to enter the trial</a:t>
            </a:r>
          </a:p>
          <a:p>
            <a:r>
              <a:rPr lang="en-GB" dirty="0" smtClean="0"/>
              <a:t>In practice, simpler criteria may be used:</a:t>
            </a:r>
          </a:p>
          <a:p>
            <a:pPr lvl="1"/>
            <a:r>
              <a:rPr lang="en-GB" dirty="0" smtClean="0"/>
              <a:t>baseline 5T4 antibody level below a threshold</a:t>
            </a:r>
          </a:p>
          <a:p>
            <a:pPr lvl="1"/>
            <a:r>
              <a:rPr lang="en-GB" dirty="0" smtClean="0"/>
              <a:t>baseline MCHC above a threshold</a:t>
            </a:r>
          </a:p>
          <a:p>
            <a:pPr lvl="2"/>
            <a:r>
              <a:rPr lang="en-GB" dirty="0" smtClean="0"/>
              <a:t>MCHC = haemoglobin / haematocrit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Criteria used for trials can also be used in the clinic if TroVax</a:t>
            </a:r>
            <a:r>
              <a:rPr lang="en-GB" baseline="30000" dirty="0" smtClean="0"/>
              <a:t>®</a:t>
            </a:r>
            <a:r>
              <a:rPr lang="en-GB" dirty="0" smtClean="0"/>
              <a:t> gets </a:t>
            </a:r>
            <a:r>
              <a:rPr lang="en-GB" dirty="0" smtClean="0"/>
              <a:t>licensed</a:t>
            </a: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684C15A-C31C-44A5-8CDB-973854D9B62C}" type="slidenum">
              <a:rPr lang="en-US" smtClean="0"/>
              <a:t>46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Effect of Enrichment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TRIST immunologically evaluable analysis set was restricted to subjects in both</a:t>
            </a:r>
          </a:p>
          <a:p>
            <a:pPr lvl="1"/>
            <a:r>
              <a:rPr lang="en-GB" dirty="0" smtClean="0"/>
              <a:t>the bottom X% for baseline 5T4 antibody level</a:t>
            </a:r>
          </a:p>
          <a:p>
            <a:pPr lvl="1"/>
            <a:r>
              <a:rPr lang="en-GB" dirty="0" smtClean="0"/>
              <a:t>the top X% for baseline MCHC </a:t>
            </a:r>
          </a:p>
          <a:p>
            <a:r>
              <a:rPr lang="en-GB" dirty="0" smtClean="0"/>
              <a:t>As X decreases the treatment effect goes up ...</a:t>
            </a:r>
          </a:p>
          <a:p>
            <a:pPr>
              <a:buNone/>
            </a:pPr>
            <a:r>
              <a:rPr lang="en-GB" dirty="0" smtClean="0"/>
              <a:t>	... but the sample size goes down</a:t>
            </a:r>
          </a:p>
          <a:p>
            <a:r>
              <a:rPr lang="en-GB" dirty="0" smtClean="0"/>
              <a:t>We hope there is a ‘sweet spot’ with impressive P-values!</a:t>
            </a:r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95E4DE5-FF09-4C1F-8761-F817B97103A4}" type="slidenum">
              <a:rPr lang="en-US" smtClean="0"/>
              <a:t>47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Selected Results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Proportional Hazards modelling of effect of TroVax</a:t>
            </a:r>
            <a:r>
              <a:rPr lang="en-GB" baseline="30000" dirty="0" smtClean="0"/>
              <a:t>®</a:t>
            </a:r>
            <a:r>
              <a:rPr lang="en-GB" dirty="0" smtClean="0"/>
              <a:t> relative to placebo in enriched TRIST populations</a:t>
            </a:r>
          </a:p>
          <a:p>
            <a:pPr lvl="1"/>
            <a:r>
              <a:rPr lang="en-GB" dirty="0" smtClean="0"/>
              <a:t>subjects in bottom X% 5T4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i="1" dirty="0" smtClean="0"/>
              <a:t>and</a:t>
            </a:r>
            <a:r>
              <a:rPr lang="en-GB" dirty="0" smtClean="0"/>
              <a:t> top X% MCHC</a:t>
            </a:r>
          </a:p>
          <a:p>
            <a:endParaRPr lang="en-GB" dirty="0" smtClean="0"/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92000" y="4149080"/>
          <a:ext cx="7560000" cy="1737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90000"/>
                <a:gridCol w="1890000"/>
                <a:gridCol w="1890000"/>
                <a:gridCol w="189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Threshold</a:t>
                      </a:r>
                      <a:r>
                        <a:rPr lang="en-GB" sz="2400" baseline="0" dirty="0" smtClean="0"/>
                        <a:t> (X%)</a:t>
                      </a:r>
                      <a:endParaRPr lang="en-GB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# Subjects</a:t>
                      </a:r>
                      <a:endParaRPr lang="en-GB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HR</a:t>
                      </a:r>
                      <a:endParaRPr lang="en-GB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P-value</a:t>
                      </a:r>
                      <a:endParaRPr lang="en-GB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146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0.52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0.011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60%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211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0.56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rgbClr val="0000FF"/>
                          </a:solidFill>
                        </a:rPr>
                        <a:t>0.0063</a:t>
                      </a:r>
                      <a:endParaRPr lang="en-GB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40635DD-17A8-4597-AC86-9252812FA1BE}" type="slidenum">
              <a:rPr lang="en-US" smtClean="0"/>
              <a:t>48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What We Have Discovered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A Surrogate for Immune Response is a better predictor of Survival than Immune Response itself</a:t>
            </a:r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 Immune Response Surrogate is a predictor of Treatment Benefit</a:t>
            </a:r>
          </a:p>
          <a:p>
            <a:pPr marL="914400" lvl="1" indent="-514350">
              <a:buFont typeface="Arial" pitchFamily="34" charset="0"/>
              <a:buChar char="–"/>
            </a:pPr>
            <a:r>
              <a:rPr lang="en-GB" dirty="0" smtClean="0"/>
              <a:t>and that is also a demonstration of biological activity</a:t>
            </a:r>
          </a:p>
          <a:p>
            <a:pPr marL="914400" lvl="1" indent="-514350">
              <a:buClr>
                <a:schemeClr val="accent2"/>
              </a:buClr>
              <a:buFont typeface="Arial" pitchFamily="34" charset="0"/>
              <a:buChar char="–"/>
            </a:pPr>
            <a:endParaRPr lang="en-GB" dirty="0" smtClean="0"/>
          </a:p>
          <a:p>
            <a:pPr marL="514350" indent="-514350">
              <a:buClr>
                <a:schemeClr val="accent2"/>
              </a:buClr>
              <a:buFont typeface="+mj-lt"/>
              <a:buAutoNum type="arabicParenR"/>
            </a:pPr>
            <a:r>
              <a:rPr lang="en-GB" dirty="0" smtClean="0"/>
              <a:t>There is therefore potential to enrich future studies by selecting subjects likely to respond</a:t>
            </a:r>
          </a:p>
          <a:p>
            <a:pPr>
              <a:buNone/>
            </a:pP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128C543-893A-426B-95E9-E5599CA2A11E}" type="slidenum">
              <a:rPr lang="en-US" smtClean="0"/>
              <a:t>49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The Future (1)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These results are based on a retrospective exploratory analysis in a single study</a:t>
            </a:r>
          </a:p>
          <a:p>
            <a:pPr lvl="1"/>
            <a:r>
              <a:rPr lang="en-GB" dirty="0" smtClean="0"/>
              <a:t>with a large choice of baseline characteristics </a:t>
            </a:r>
          </a:p>
          <a:p>
            <a:r>
              <a:rPr lang="en-GB" dirty="0" smtClean="0"/>
              <a:t>The IRS also predicts immune response and survival in several single-arm phase I/II studies</a:t>
            </a:r>
          </a:p>
          <a:p>
            <a:pPr lvl="1"/>
            <a:r>
              <a:rPr lang="en-GB" dirty="0" smtClean="0"/>
              <a:t>parameters for renal studies consistent with TRIST</a:t>
            </a:r>
          </a:p>
          <a:p>
            <a:pPr lvl="3"/>
            <a:endParaRPr lang="en-GB" sz="1200" dirty="0" smtClean="0"/>
          </a:p>
          <a:p>
            <a:r>
              <a:rPr lang="en-GB" dirty="0" smtClean="0"/>
              <a:t>Ongoing and future trials of TroVax</a:t>
            </a:r>
            <a:r>
              <a:rPr lang="en-GB" baseline="30000" dirty="0" smtClean="0"/>
              <a:t>®</a:t>
            </a:r>
            <a:r>
              <a:rPr lang="en-GB" dirty="0" smtClean="0"/>
              <a:t>...</a:t>
            </a:r>
          </a:p>
          <a:p>
            <a:pPr lvl="1">
              <a:buNone/>
            </a:pPr>
            <a:r>
              <a:rPr lang="en-GB" dirty="0" smtClean="0"/>
              <a:t>		</a:t>
            </a:r>
            <a:r>
              <a:rPr lang="en-GB" dirty="0" err="1" smtClean="0"/>
              <a:t>mesothelioma</a:t>
            </a:r>
            <a:r>
              <a:rPr lang="en-GB" dirty="0" smtClean="0"/>
              <a:t> &amp; colorectal, ovary, prostate cancers</a:t>
            </a:r>
          </a:p>
          <a:p>
            <a:pPr>
              <a:buNone/>
            </a:pPr>
            <a:r>
              <a:rPr lang="en-GB" dirty="0" smtClean="0"/>
              <a:t>	...will assess and possibly re-derive the </a:t>
            </a:r>
            <a:r>
              <a:rPr lang="en-GB" dirty="0" smtClean="0"/>
              <a:t>IRS</a:t>
            </a: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C62DAAA-F3C3-4008-8707-CBA3BAF9F874}" type="slidenum">
              <a:rPr lang="en-US" smtClean="0"/>
              <a:t>50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The Future (2)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Role of haemoglobin, haematocrit (possibly: MCHC) in IRS implies involvement of </a:t>
            </a:r>
            <a:r>
              <a:rPr lang="en-GB" i="1" dirty="0" smtClean="0"/>
              <a:t>iron</a:t>
            </a:r>
          </a:p>
          <a:p>
            <a:pPr lvl="1"/>
            <a:r>
              <a:rPr lang="en-GB" dirty="0" smtClean="0"/>
              <a:t>some support for this idea in literature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Apparently, there is not a single blood marker which measures health of immune system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Stored TRIST baseline blood samples are being analysed for proteins involved in iron metabolism and immune </a:t>
            </a:r>
            <a:r>
              <a:rPr lang="en-GB" dirty="0" smtClean="0"/>
              <a:t>response</a:t>
            </a:r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2E21223-09CD-42C0-9440-07BF68459EC7}" type="slidenum">
              <a:rPr lang="en-US" smtClean="0"/>
              <a:t>51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Acknowledgements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</a:p>
          <a:p>
            <a:pPr>
              <a:buNone/>
            </a:pPr>
            <a:r>
              <a:rPr lang="en-GB" dirty="0" smtClean="0"/>
              <a:t>	I would like to thank Dr Richard Harrop and colleagues at Oxford </a:t>
            </a:r>
            <a:r>
              <a:rPr lang="en-GB" dirty="0" err="1" smtClean="0"/>
              <a:t>Biomedica</a:t>
            </a:r>
            <a:r>
              <a:rPr lang="en-GB" dirty="0" smtClean="0"/>
              <a:t> Ltd </a:t>
            </a:r>
            <a:r>
              <a:rPr lang="en-GB" i="1" dirty="0" smtClean="0"/>
              <a:t>not only</a:t>
            </a:r>
            <a:r>
              <a:rPr lang="en-GB" dirty="0" smtClean="0"/>
              <a:t> for providing me with the opportunity to work on such an interesting dataset </a:t>
            </a:r>
            <a:r>
              <a:rPr lang="en-GB" i="1" dirty="0" smtClean="0"/>
              <a:t>but also</a:t>
            </a:r>
            <a:r>
              <a:rPr lang="en-GB" dirty="0" smtClean="0"/>
              <a:t> for many stimulating discussions about what it all meant.</a:t>
            </a:r>
            <a:endParaRPr lang="en-GB" i="1" dirty="0" smtClean="0"/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C18DA33-66D1-43FC-8D05-B435726CE4F2}" type="slidenum">
              <a:rPr lang="en-US" smtClean="0"/>
              <a:t>52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References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dirty="0" smtClean="0"/>
              <a:t>Amato RJ </a:t>
            </a:r>
            <a:r>
              <a:rPr lang="en-GB" sz="2400" i="1" dirty="0" smtClean="0"/>
              <a:t>et al</a:t>
            </a:r>
            <a:r>
              <a:rPr lang="en-GB" sz="2400" dirty="0" smtClean="0"/>
              <a:t> (2010) Vaccination of metastatic renal cancer patients with MVA-5T4: a </a:t>
            </a:r>
            <a:r>
              <a:rPr lang="en-GB" sz="2400" dirty="0" err="1" smtClean="0"/>
              <a:t>randomized,double</a:t>
            </a:r>
            <a:r>
              <a:rPr lang="en-GB" sz="2400" dirty="0" smtClean="0"/>
              <a:t> blind, placebo controlled phase III study. </a:t>
            </a:r>
            <a:r>
              <a:rPr lang="en-GB" sz="2400" i="1" dirty="0" smtClean="0"/>
              <a:t>Clinical Cancer Research </a:t>
            </a:r>
            <a:r>
              <a:rPr lang="en-GB" sz="2400" dirty="0" smtClean="0"/>
              <a:t>DOI:10.1158/1078-0432.ccr-10-2082.</a:t>
            </a:r>
          </a:p>
          <a:p>
            <a:endParaRPr lang="en-GB" sz="2400" dirty="0" smtClean="0"/>
          </a:p>
          <a:p>
            <a:r>
              <a:rPr lang="en-GB" sz="2400" dirty="0" smtClean="0"/>
              <a:t>Harrop R </a:t>
            </a:r>
            <a:r>
              <a:rPr lang="en-GB" sz="2400" i="1" dirty="0" smtClean="0"/>
              <a:t>et al</a:t>
            </a:r>
            <a:r>
              <a:rPr lang="en-GB" sz="2400" dirty="0" smtClean="0"/>
              <a:t> (2011)</a:t>
            </a:r>
            <a:r>
              <a:rPr lang="en-GB" sz="2400" i="1" dirty="0" smtClean="0"/>
              <a:t> </a:t>
            </a:r>
            <a:r>
              <a:rPr lang="en-GB" sz="2400" dirty="0" smtClean="0"/>
              <a:t>MVA–5T4-induced immune responses are an early marker of efficacy in renal cancer patients. </a:t>
            </a:r>
            <a:r>
              <a:rPr lang="en-GB" sz="2400" i="1" dirty="0" smtClean="0"/>
              <a:t>Cancer Immunology, Immunotherapy</a:t>
            </a:r>
            <a:r>
              <a:rPr lang="en-GB" sz="2400" dirty="0" smtClean="0"/>
              <a:t> DOI: </a:t>
            </a:r>
            <a:r>
              <a:rPr lang="en-US" sz="2400" dirty="0" smtClean="0"/>
              <a:t>10.1007/s00262-011-0993-7</a:t>
            </a:r>
            <a:r>
              <a:rPr lang="en-GB" sz="2400" dirty="0" smtClean="0"/>
              <a:t>.</a:t>
            </a:r>
          </a:p>
          <a:p>
            <a:endParaRPr lang="en-GB" dirty="0" smtClean="0"/>
          </a:p>
          <a:p>
            <a:pPr lvl="2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59B8BF4-E17C-4DD2-BC45-AAB0D9BD77EB}" type="slidenum">
              <a:rPr lang="en-US" smtClean="0"/>
              <a:t>53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Peter Treasure Statistical Services Ltd</a:t>
            </a:r>
            <a:endParaRPr lang="en-US"/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2400" dirty="0"/>
              <a:t> </a:t>
            </a:r>
            <a:br>
              <a:rPr lang="en-GB" sz="2400" dirty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>
                <a:latin typeface="+mn-lt"/>
              </a:rPr>
              <a:t>Constructing a Predictor of Treatment Benefit when there is no Overall Treatment Effect – </a:t>
            </a:r>
            <a:r>
              <a:rPr lang="en-GB" sz="2400" i="1" dirty="0" smtClean="0">
                <a:latin typeface="+mn-lt"/>
              </a:rPr>
              <a:t>A Cancer Vaccine Study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buFontTx/>
              <a:buNone/>
            </a:pPr>
            <a:r>
              <a:rPr lang="en-GB" dirty="0"/>
              <a:t>THE END</a:t>
            </a:r>
          </a:p>
          <a:p>
            <a:pPr algn="ctr">
              <a:buFontTx/>
              <a:buNone/>
            </a:pPr>
            <a:endParaRPr lang="en-GB" dirty="0"/>
          </a:p>
          <a:p>
            <a:pPr algn="ctr">
              <a:buFontTx/>
              <a:buNone/>
            </a:pPr>
            <a:endParaRPr lang="en-GB" dirty="0"/>
          </a:p>
          <a:p>
            <a:pPr algn="ctr">
              <a:buFontTx/>
              <a:buNone/>
            </a:pPr>
            <a:r>
              <a:rPr lang="en-GB" sz="1600" dirty="0">
                <a:hlinkClick r:id="rId3"/>
              </a:rPr>
              <a:t>statistics@petertreasure.com</a:t>
            </a:r>
            <a:r>
              <a:rPr lang="en-GB" sz="1600" dirty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CSDG Cambridge 05-Mar-13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48240CE-5E3C-4788-8027-BDEB22F35821}" type="slidenum">
              <a:rPr lang="en-US" smtClean="0"/>
              <a:t>54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Peter Treasure Statistical Services Ltd</a:t>
            </a:r>
            <a:endParaRPr lang="en-US" dirty="0"/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217" y="285655"/>
            <a:ext cx="8229600" cy="1143000"/>
          </a:xfrm>
        </p:spPr>
        <p:txBody>
          <a:bodyPr/>
          <a:lstStyle/>
          <a:p>
            <a:r>
              <a:rPr lang="en-US" sz="3600" dirty="0" smtClean="0"/>
              <a:t>Issues?</a:t>
            </a:r>
            <a:endParaRPr lang="en-US" sz="3600" dirty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dirty="0" smtClean="0"/>
              <a:t>outliers at baseline</a:t>
            </a:r>
          </a:p>
          <a:p>
            <a:r>
              <a:rPr lang="en-GB" sz="2400" dirty="0" smtClean="0"/>
              <a:t>when to end follow-up</a:t>
            </a:r>
          </a:p>
          <a:p>
            <a:r>
              <a:rPr lang="en-GB" sz="2400" dirty="0" smtClean="0"/>
              <a:t>antibody levels below lower limit of </a:t>
            </a:r>
            <a:r>
              <a:rPr lang="en-GB" sz="2400" dirty="0" err="1" smtClean="0"/>
              <a:t>quantitation</a:t>
            </a:r>
            <a:endParaRPr lang="en-GB" sz="2400" dirty="0" smtClean="0"/>
          </a:p>
          <a:p>
            <a:r>
              <a:rPr lang="en-GB" sz="2400" dirty="0" smtClean="0"/>
              <a:t>robustness of backwards elimination</a:t>
            </a:r>
          </a:p>
          <a:p>
            <a:r>
              <a:rPr lang="en-GB" sz="2400" dirty="0" smtClean="0"/>
              <a:t>high degree of correlation between baselines</a:t>
            </a:r>
          </a:p>
          <a:p>
            <a:r>
              <a:rPr lang="en-GB" sz="2400" dirty="0" smtClean="0"/>
              <a:t>change of sign for haematocrit</a:t>
            </a:r>
          </a:p>
          <a:p>
            <a:r>
              <a:rPr lang="en-GB" sz="2400" dirty="0" smtClean="0"/>
              <a:t>does the immune response contain survival information not included in the IRS?</a:t>
            </a:r>
          </a:p>
          <a:p>
            <a:r>
              <a:rPr lang="en-GB" sz="2400" dirty="0" smtClean="0"/>
              <a:t>non-linear dependence on explanatory variables</a:t>
            </a:r>
          </a:p>
          <a:p>
            <a:r>
              <a:rPr lang="en-GB" sz="2400" dirty="0" smtClean="0"/>
              <a:t>time dependent hazard functions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17319</TotalTime>
  <Words>2746</Words>
  <Application>Microsoft Office PowerPoint</Application>
  <PresentationFormat>On-screen Show (4:3)</PresentationFormat>
  <Paragraphs>725</Paragraphs>
  <Slides>54</Slides>
  <Notes>47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Default Design</vt:lpstr>
      <vt:lpstr> Constructing a Predictor of Treatment Benefit when there is no Overall Treatment Effect  A Cancer Vaccine Study </vt:lpstr>
      <vt:lpstr>Disclaimer</vt:lpstr>
      <vt:lpstr>The TRIST Study</vt:lpstr>
      <vt:lpstr>The TRIST Study</vt:lpstr>
      <vt:lpstr>The TRIST Study</vt:lpstr>
      <vt:lpstr>The TRIST Study</vt:lpstr>
      <vt:lpstr>Kidney Cancer</vt:lpstr>
      <vt:lpstr>How to Kill Cancer Cells</vt:lpstr>
      <vt:lpstr>Treatment for Kidney Cancer</vt:lpstr>
      <vt:lpstr>TroVax®</vt:lpstr>
      <vt:lpstr>Mechanism of Action</vt:lpstr>
      <vt:lpstr>The TRIST Study</vt:lpstr>
      <vt:lpstr>Results</vt:lpstr>
      <vt:lpstr>Kaplan-Meier Curves</vt:lpstr>
      <vt:lpstr>Disappointment</vt:lpstr>
      <vt:lpstr>Immune Response</vt:lpstr>
      <vt:lpstr>Immune Response Dataset </vt:lpstr>
      <vt:lpstr>Modelling Survival </vt:lpstr>
      <vt:lpstr>Immune Response predicts Survival </vt:lpstr>
      <vt:lpstr>Interpretation</vt:lpstr>
      <vt:lpstr>LOGIC (1)</vt:lpstr>
      <vt:lpstr>“Healthy Patient” Effect</vt:lpstr>
      <vt:lpstr>Quandary</vt:lpstr>
      <vt:lpstr>Solution</vt:lpstr>
      <vt:lpstr>Strategy</vt:lpstr>
      <vt:lpstr>Backwards Elimination</vt:lpstr>
      <vt:lpstr>Baseline Characteristics</vt:lpstr>
      <vt:lpstr>Baseline Characteristics</vt:lpstr>
      <vt:lpstr>Baseline Characteristics</vt:lpstr>
      <vt:lpstr>Baseline Characteristics</vt:lpstr>
      <vt:lpstr>Baseline Characteristics</vt:lpstr>
      <vt:lpstr>Baseline Characteristics</vt:lpstr>
      <vt:lpstr>Final Model</vt:lpstr>
      <vt:lpstr>Prediction of Immune Response</vt:lpstr>
      <vt:lpstr>What can be done with the IRS?</vt:lpstr>
      <vt:lpstr>Proportional Hazards Modelling</vt:lpstr>
      <vt:lpstr>The IRS Predicts Survival</vt:lpstr>
      <vt:lpstr>The IRS Predicts Survival</vt:lpstr>
      <vt:lpstr>LOGIC (2)</vt:lpstr>
      <vt:lpstr>What We Have Discovered</vt:lpstr>
      <vt:lpstr>LOGIC (3)</vt:lpstr>
      <vt:lpstr>What We Have Discovered</vt:lpstr>
      <vt:lpstr>IRS is a Predictor of Treatment Benefit</vt:lpstr>
      <vt:lpstr>What We Have Discovered</vt:lpstr>
      <vt:lpstr>Enrichment of Patient Population</vt:lpstr>
      <vt:lpstr>Effect of Enrichment</vt:lpstr>
      <vt:lpstr>Selected Results</vt:lpstr>
      <vt:lpstr>What We Have Discovered</vt:lpstr>
      <vt:lpstr>The Future (1)</vt:lpstr>
      <vt:lpstr>The Future (2)</vt:lpstr>
      <vt:lpstr>Acknowledgements</vt:lpstr>
      <vt:lpstr>References</vt:lpstr>
      <vt:lpstr>    Constructing a Predictor of Treatment Benefit when there is no Overall Treatment Effect – A Cancer Vaccine Study </vt:lpstr>
      <vt:lpstr>Issues?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</dc:creator>
  <cp:lastModifiedBy>Peter Treasure</cp:lastModifiedBy>
  <cp:revision>202</cp:revision>
  <cp:lastPrinted>1601-01-01T00:00:00Z</cp:lastPrinted>
  <dcterms:created xsi:type="dcterms:W3CDTF">1601-01-01T00:00:00Z</dcterms:created>
  <dcterms:modified xsi:type="dcterms:W3CDTF">2013-02-26T15:21:49Z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