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9"/>
  </p:notesMasterIdLst>
  <p:handoutMasterIdLst>
    <p:handoutMasterId r:id="rId60"/>
  </p:handoutMasterIdLst>
  <p:sldIdLst>
    <p:sldId id="256" r:id="rId2"/>
    <p:sldId id="264" r:id="rId3"/>
    <p:sldId id="258" r:id="rId4"/>
    <p:sldId id="259" r:id="rId5"/>
    <p:sldId id="261" r:id="rId6"/>
    <p:sldId id="262" r:id="rId7"/>
    <p:sldId id="305" r:id="rId8"/>
    <p:sldId id="322" r:id="rId9"/>
    <p:sldId id="290" r:id="rId10"/>
    <p:sldId id="273" r:id="rId11"/>
    <p:sldId id="269" r:id="rId12"/>
    <p:sldId id="270" r:id="rId13"/>
    <p:sldId id="271" r:id="rId14"/>
    <p:sldId id="272" r:id="rId15"/>
    <p:sldId id="274" r:id="rId16"/>
    <p:sldId id="306" r:id="rId17"/>
    <p:sldId id="320" r:id="rId18"/>
    <p:sldId id="318" r:id="rId19"/>
    <p:sldId id="319" r:id="rId20"/>
    <p:sldId id="291" r:id="rId21"/>
    <p:sldId id="292" r:id="rId22"/>
    <p:sldId id="327" r:id="rId23"/>
    <p:sldId id="275" r:id="rId24"/>
    <p:sldId id="276" r:id="rId25"/>
    <p:sldId id="277" r:id="rId26"/>
    <p:sldId id="308" r:id="rId27"/>
    <p:sldId id="332" r:id="rId28"/>
    <p:sldId id="326" r:id="rId29"/>
    <p:sldId id="333" r:id="rId30"/>
    <p:sldId id="279" r:id="rId31"/>
    <p:sldId id="311" r:id="rId32"/>
    <p:sldId id="293" r:id="rId33"/>
    <p:sldId id="294" r:id="rId34"/>
    <p:sldId id="295" r:id="rId35"/>
    <p:sldId id="315" r:id="rId36"/>
    <p:sldId id="316" r:id="rId37"/>
    <p:sldId id="286" r:id="rId38"/>
    <p:sldId id="287" r:id="rId39"/>
    <p:sldId id="288" r:id="rId40"/>
    <p:sldId id="289" r:id="rId41"/>
    <p:sldId id="321" r:id="rId42"/>
    <p:sldId id="281" r:id="rId43"/>
    <p:sldId id="323" r:id="rId44"/>
    <p:sldId id="324" r:id="rId45"/>
    <p:sldId id="325" r:id="rId46"/>
    <p:sldId id="331" r:id="rId47"/>
    <p:sldId id="297" r:id="rId48"/>
    <p:sldId id="300" r:id="rId49"/>
    <p:sldId id="302" r:id="rId50"/>
    <p:sldId id="303" r:id="rId51"/>
    <p:sldId id="298" r:id="rId52"/>
    <p:sldId id="304" r:id="rId53"/>
    <p:sldId id="328" r:id="rId54"/>
    <p:sldId id="329" r:id="rId55"/>
    <p:sldId id="330" r:id="rId56"/>
    <p:sldId id="263" r:id="rId57"/>
    <p:sldId id="299" r:id="rId5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A0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04" autoAdjust="0"/>
  </p:normalViewPr>
  <p:slideViewPr>
    <p:cSldViewPr>
      <p:cViewPr varScale="1">
        <p:scale>
          <a:sx n="58" d="100"/>
          <a:sy n="58" d="100"/>
        </p:scale>
        <p:origin x="7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0590"/>
    </p:cViewPr>
  </p:sorterViewPr>
  <p:notesViewPr>
    <p:cSldViewPr>
      <p:cViewPr varScale="1">
        <p:scale>
          <a:sx n="82" d="100"/>
          <a:sy n="82" d="100"/>
        </p:scale>
        <p:origin x="2034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2D1640E-9E29-44D4-BEC1-50AD156A53B7}" type="datetimeFigureOut">
              <a:rPr lang="en-GB"/>
              <a:pPr>
                <a:defRPr/>
              </a:pPr>
              <a:t>10/10/2024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43966E-CDBB-499A-921B-70E4C4A6B5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5168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88B510E-F248-4D50-9E1B-AE6D14DC38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073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4.png@01D7B519.9E61D32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1600200" y="1905000"/>
            <a:ext cx="6192838" cy="1066800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4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048000"/>
            <a:ext cx="6197600" cy="1498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0"/>
          </p:nvPr>
        </p:nvSpPr>
        <p:spPr>
          <a:xfrm>
            <a:off x="838200" y="6477000"/>
            <a:ext cx="5181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77000"/>
            <a:ext cx="22098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02E2F7FC-52E7-4B90-B8AA-E0C231216B9C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6AF53AD7-6447-4680-85B9-4949C3F2FA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 descr="cid:image004.png@01D7B519.9E61D32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34738"/>
            <a:ext cx="5581650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239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649AE44F-D13A-4104-A444-3B07A2F507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37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1F31E349-87D0-4F7A-931B-62CC03C55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975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5181600" cy="579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213803C2-8AF7-48F2-99F6-F4F6BDCC59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619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5181600" cy="579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97B54B94-AA80-4CCC-8C4F-5DE18DE734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534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5181600" cy="579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A6AA91BB-40E4-4D82-B318-0A5B636AA0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27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09B9682E-33A7-402E-A93D-123B693374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71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772D6772-A1DF-4360-BD4F-0B4E629BF8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7086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F864AD53-D45A-4094-A37A-13B6A32679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81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8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945E5F5C-E9EF-40BC-AC5F-496D20F15A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128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B9CF12E5-5BEA-420C-9233-B1CD98B23E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29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EC42BD1D-8066-444F-871E-69E7404A14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98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83A900FE-D148-493D-B76C-381928AA97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039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B7FDA467-7AB0-431D-8458-25FE59C0E6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88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cid:image004.png@01D7B519.9E61D320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518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2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4770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12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2238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 </a:t>
            </a:r>
            <a:fld id="{EB049F3B-D368-4EDD-94C4-D628E4DBA6E6}" type="datetime1">
              <a:rPr lang="en-US" altLang="en-US"/>
              <a:pPr>
                <a:defRPr/>
              </a:pPr>
              <a:t>10/10/2024</a:t>
            </a:fld>
            <a:r>
              <a:rPr lang="en-US" altLang="en-US"/>
              <a:t> </a:t>
            </a:r>
            <a:fld id="{6FCDC0DF-2344-43A4-8185-74BCC206C4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0" name="Group 51"/>
          <p:cNvGrpSpPr>
            <a:grpSpLocks/>
          </p:cNvGrpSpPr>
          <p:nvPr userDrawn="1"/>
        </p:nvGrpSpPr>
        <p:grpSpPr bwMode="auto">
          <a:xfrm>
            <a:off x="165100" y="1036638"/>
            <a:ext cx="9223375" cy="958850"/>
            <a:chOff x="96" y="653"/>
            <a:chExt cx="5365" cy="604"/>
          </a:xfrm>
        </p:grpSpPr>
        <p:sp>
          <p:nvSpPr>
            <p:cNvPr id="1032" name="Rectangle 52"/>
            <p:cNvSpPr>
              <a:spLocks noChangeArrowheads="1"/>
            </p:cNvSpPr>
            <p:nvPr/>
          </p:nvSpPr>
          <p:spPr bwMode="ltGray">
            <a:xfrm>
              <a:off x="192" y="768"/>
              <a:ext cx="276" cy="299"/>
            </a:xfrm>
            <a:prstGeom prst="rect">
              <a:avLst/>
            </a:prstGeom>
            <a:solidFill>
              <a:srgbClr val="FC3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3" name="Rectangle 53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rgbClr val="B23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4" name="Rectangle 54"/>
            <p:cNvSpPr>
              <a:spLocks noChangeArrowheads="1"/>
            </p:cNvSpPr>
            <p:nvPr/>
          </p:nvSpPr>
          <p:spPr bwMode="gray">
            <a:xfrm>
              <a:off x="432" y="789"/>
              <a:ext cx="11" cy="3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5" name="Rectangle 55"/>
            <p:cNvSpPr>
              <a:spLocks noChangeArrowheads="1"/>
            </p:cNvSpPr>
            <p:nvPr/>
          </p:nvSpPr>
          <p:spPr bwMode="gray">
            <a:xfrm>
              <a:off x="288" y="767"/>
              <a:ext cx="11" cy="38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>
                <a:latin typeface="Tahoma" pitchFamily="34" charset="0"/>
              </a:endParaRPr>
            </a:p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6" name="Rectangle 56"/>
            <p:cNvSpPr>
              <a:spLocks noChangeArrowheads="1"/>
            </p:cNvSpPr>
            <p:nvPr/>
          </p:nvSpPr>
          <p:spPr bwMode="gray">
            <a:xfrm>
              <a:off x="336" y="699"/>
              <a:ext cx="11" cy="45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7" name="Rectangle 57"/>
            <p:cNvSpPr>
              <a:spLocks noChangeArrowheads="1"/>
            </p:cNvSpPr>
            <p:nvPr/>
          </p:nvSpPr>
          <p:spPr bwMode="gray">
            <a:xfrm>
              <a:off x="384" y="653"/>
              <a:ext cx="11" cy="49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8" name="Rectangle 58"/>
            <p:cNvSpPr>
              <a:spLocks noChangeArrowheads="1"/>
            </p:cNvSpPr>
            <p:nvPr/>
          </p:nvSpPr>
          <p:spPr bwMode="gray">
            <a:xfrm>
              <a:off x="480" y="812"/>
              <a:ext cx="11" cy="3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9" name="Rectangle 59"/>
            <p:cNvSpPr>
              <a:spLocks noChangeArrowheads="1"/>
            </p:cNvSpPr>
            <p:nvPr/>
          </p:nvSpPr>
          <p:spPr bwMode="gray">
            <a:xfrm>
              <a:off x="528" y="835"/>
              <a:ext cx="11" cy="3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0" name="Rectangle 60"/>
            <p:cNvSpPr>
              <a:spLocks noChangeArrowheads="1"/>
            </p:cNvSpPr>
            <p:nvPr/>
          </p:nvSpPr>
          <p:spPr bwMode="gray">
            <a:xfrm>
              <a:off x="576" y="903"/>
              <a:ext cx="11" cy="2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1" name="Rectangle 61"/>
            <p:cNvSpPr>
              <a:spLocks noChangeArrowheads="1"/>
            </p:cNvSpPr>
            <p:nvPr/>
          </p:nvSpPr>
          <p:spPr bwMode="gray">
            <a:xfrm>
              <a:off x="240" y="989"/>
              <a:ext cx="6" cy="1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2" name="Rectangle 62"/>
            <p:cNvSpPr>
              <a:spLocks noChangeArrowheads="1"/>
            </p:cNvSpPr>
            <p:nvPr/>
          </p:nvSpPr>
          <p:spPr bwMode="gray">
            <a:xfrm>
              <a:off x="144" y="1102"/>
              <a:ext cx="11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3" name="Rectangle 63"/>
            <p:cNvSpPr>
              <a:spLocks noChangeArrowheads="1"/>
            </p:cNvSpPr>
            <p:nvPr/>
          </p:nvSpPr>
          <p:spPr bwMode="gray">
            <a:xfrm>
              <a:off x="192" y="1056"/>
              <a:ext cx="11" cy="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4" name="Rectangle 64"/>
            <p:cNvSpPr>
              <a:spLocks noChangeArrowheads="1"/>
            </p:cNvSpPr>
            <p:nvPr/>
          </p:nvSpPr>
          <p:spPr bwMode="gray">
            <a:xfrm>
              <a:off x="672" y="1084"/>
              <a:ext cx="11" cy="6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5" name="Rectangle 65"/>
            <p:cNvSpPr>
              <a:spLocks noChangeArrowheads="1"/>
            </p:cNvSpPr>
            <p:nvPr/>
          </p:nvSpPr>
          <p:spPr bwMode="gray">
            <a:xfrm>
              <a:off x="624" y="1016"/>
              <a:ext cx="11" cy="1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6" name="Rectangle 66"/>
            <p:cNvSpPr>
              <a:spLocks noChangeArrowheads="1"/>
            </p:cNvSpPr>
            <p:nvPr/>
          </p:nvSpPr>
          <p:spPr bwMode="gray">
            <a:xfrm>
              <a:off x="96" y="1127"/>
              <a:ext cx="5365" cy="25"/>
            </a:xfrm>
            <a:prstGeom prst="rect">
              <a:avLst/>
            </a:prstGeom>
            <a:solidFill>
              <a:srgbClr val="99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</p:grpSp>
      <p:pic>
        <p:nvPicPr>
          <p:cNvPr id="23" name="Picture 22" descr="cid:image004.png@01D7B519.9E61D320"/>
          <p:cNvPicPr/>
          <p:nvPr userDrawn="1"/>
        </p:nvPicPr>
        <p:blipFill>
          <a:blip r:embed="rId16" r:link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95250"/>
            <a:ext cx="5581650" cy="6667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  <p:sldLayoutId id="2147483946" r:id="rId13"/>
    <p:sldLayoutId id="2147483947" r:id="rId14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6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2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-class.unl.edu/psycrs/statpage/comp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6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8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independent.academia.edu/JohnFHall/Talks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GB" altLang="en-US" sz="3200" i="1" smtClean="0">
                <a:solidFill>
                  <a:schemeClr val="bg2"/>
                </a:solidFill>
              </a:rPr>
              <a:t>2 REGRESSION ANALYSIS</a:t>
            </a:r>
            <a:endParaRPr lang="en-GB" altLang="en-US" b="0" i="1" smtClean="0">
              <a:solidFill>
                <a:schemeClr val="bg2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048000"/>
            <a:ext cx="6197600" cy="317500"/>
          </a:xfrm>
        </p:spPr>
        <p:txBody>
          <a:bodyPr/>
          <a:lstStyle/>
          <a:p>
            <a:pPr algn="ctr" eaLnBrk="1" hangingPunct="1"/>
            <a:r>
              <a:rPr lang="en-GB" altLang="en-US" sz="2400" b="1" i="1" dirty="0" smtClean="0">
                <a:solidFill>
                  <a:schemeClr val="tx2"/>
                </a:solidFill>
                <a:latin typeface="Tahoma" panose="020B0604030504040204" pitchFamily="34" charset="0"/>
              </a:rPr>
              <a:t>OR Mixing the ingredients</a:t>
            </a:r>
            <a:endParaRPr lang="en-GB" altLang="en-US" sz="2400" b="1" dirty="0" smtClean="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 algn="ctr" eaLnBrk="1" hangingPunct="1"/>
            <a:endParaRPr lang="en-GB" altLang="en-US" sz="2400" b="1" dirty="0" smtClean="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 algn="ctr" eaLnBrk="1" hangingPunct="1"/>
            <a:r>
              <a:rPr lang="en-GB" altLang="en-US" sz="2400" b="1" dirty="0" smtClean="0">
                <a:solidFill>
                  <a:schemeClr val="tx2"/>
                </a:solidFill>
                <a:latin typeface="Tahoma" panose="020B0604030504040204" pitchFamily="34" charset="0"/>
              </a:rPr>
              <a:t>Peter Watson</a:t>
            </a:r>
          </a:p>
          <a:p>
            <a:pPr algn="ctr" eaLnBrk="1" hangingPunct="1"/>
            <a:endParaRPr lang="en-GB" altLang="en-US" sz="2400" b="1" dirty="0" smtClean="0">
              <a:solidFill>
                <a:schemeClr val="tx2"/>
              </a:solidFill>
              <a:latin typeface="Tahoma" panose="020B0604030504040204" pitchFamily="34" charset="0"/>
            </a:endParaRPr>
          </a:p>
          <a:p>
            <a:pPr eaLnBrk="1" hangingPunct="1"/>
            <a:endParaRPr lang="en-GB" altLang="en-US" dirty="0" smtClean="0"/>
          </a:p>
        </p:txBody>
      </p:sp>
      <p:graphicFrame>
        <p:nvGraphicFramePr>
          <p:cNvPr id="5125" name="Object 4"/>
          <p:cNvGraphicFramePr>
            <a:graphicFrameLocks noChangeAspect="1"/>
          </p:cNvGraphicFramePr>
          <p:nvPr/>
        </p:nvGraphicFramePr>
        <p:xfrm>
          <a:off x="1143000" y="381000"/>
          <a:ext cx="1677988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Clip" r:id="rId3" imgW="1678838" imgH="1803197" progId="MS_ClipArt_Gallery.2">
                  <p:embed/>
                </p:oleObj>
              </mc:Choice>
              <mc:Fallback>
                <p:oleObj name="Clip" r:id="rId3" imgW="1678838" imgH="1803197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81000"/>
                        <a:ext cx="1677988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282" y="4869143"/>
            <a:ext cx="7803556" cy="42675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FOUR DATA SETS (ANSCOMBE)</a:t>
            </a:r>
            <a:endParaRPr lang="en-GB" altLang="en-US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Each has outcome, Y and a predictor, X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For all four: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	Y = 3.002  +   1.124*X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Correlation between X and Y=0.82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Scatter of points very important - don’t be fooled by a regression line!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DATA SET ONE</a:t>
            </a:r>
            <a:endParaRPr lang="en-GB" altLang="en-US" smtClean="0"/>
          </a:p>
        </p:txBody>
      </p:sp>
      <p:graphicFrame>
        <p:nvGraphicFramePr>
          <p:cNvPr id="15364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187450" y="1844675"/>
          <a:ext cx="75438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4" name="Picture" r:id="rId3" imgW="4572238" imgH="3730943" progId="StaticEnhancedMetafile">
                  <p:embed/>
                </p:oleObj>
              </mc:Choice>
              <mc:Fallback>
                <p:oleObj name="Picture" r:id="rId3" imgW="4572238" imgH="3730943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844675"/>
                        <a:ext cx="75438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DATA SET TWO</a:t>
            </a:r>
            <a:endParaRPr lang="en-GB" altLang="en-US" smtClean="0"/>
          </a:p>
        </p:txBody>
      </p:sp>
      <p:graphicFrame>
        <p:nvGraphicFramePr>
          <p:cNvPr id="16388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116013" y="1628775"/>
          <a:ext cx="77724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8" name="Picture" r:id="rId3" imgW="4572238" imgH="3730943" progId="StaticEnhancedMetafile">
                  <p:embed/>
                </p:oleObj>
              </mc:Choice>
              <mc:Fallback>
                <p:oleObj name="Picture" r:id="rId3" imgW="4572238" imgH="3730943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628775"/>
                        <a:ext cx="77724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DATA SET THREE</a:t>
            </a:r>
            <a:endParaRPr lang="en-GB" altLang="en-US" smtClean="0"/>
          </a:p>
        </p:txBody>
      </p:sp>
      <p:graphicFrame>
        <p:nvGraphicFramePr>
          <p:cNvPr id="17412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042988" y="1628775"/>
          <a:ext cx="79248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Picture" r:id="rId3" imgW="4572238" imgH="3730943" progId="StaticEnhancedMetafile">
                  <p:embed/>
                </p:oleObj>
              </mc:Choice>
              <mc:Fallback>
                <p:oleObj name="Picture" r:id="rId3" imgW="4572238" imgH="3730943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628775"/>
                        <a:ext cx="79248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DATA SET FOUR</a:t>
            </a:r>
            <a:endParaRPr lang="en-GB" altLang="en-US" smtClean="0"/>
          </a:p>
        </p:txBody>
      </p:sp>
      <p:graphicFrame>
        <p:nvGraphicFramePr>
          <p:cNvPr id="18436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187450" y="1773238"/>
          <a:ext cx="769620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6" name="Picture" r:id="rId3" imgW="4572238" imgH="3730943" progId="StaticEnhancedMetafile">
                  <p:embed/>
                </p:oleObj>
              </mc:Choice>
              <mc:Fallback>
                <p:oleObj name="Picture" r:id="rId3" imgW="4572238" imgH="3730943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773238"/>
                        <a:ext cx="769620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CHECK FOR GROUPS</a:t>
            </a:r>
            <a:endParaRPr lang="en-GB" altLang="en-US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Correlation = 0.87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Y=-0.05 + 0.96*X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Scatterplot shows existence of groups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</p:txBody>
      </p:sp>
      <p:graphicFrame>
        <p:nvGraphicFramePr>
          <p:cNvPr id="19461" name="Object 5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1981200"/>
          <a:ext cx="40386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1" name="Picture" r:id="rId3" imgW="4572238" imgH="3730943" progId="StaticEnhancedMetafile">
                  <p:embed/>
                </p:oleObj>
              </mc:Choice>
              <mc:Fallback>
                <p:oleObj name="Picture" r:id="rId3" imgW="4572238" imgH="3730943" progId="StaticEnhancedMetafil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981200"/>
                        <a:ext cx="4038600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048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Ignoring groups can ignore a correlation</a:t>
            </a:r>
          </a:p>
        </p:txBody>
      </p:sp>
      <p:sp>
        <p:nvSpPr>
          <p:cNvPr id="20484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r(Y,X1) = 0.01, p=0.98 (N=11)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Using Groups:</a:t>
            </a:r>
          </a:p>
          <a:p>
            <a:pPr eaLnBrk="1" hangingPunct="1"/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Group 1: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r(Y,X1) = 0.99, p&lt;0.01 (N=5)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Group 2: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r(Y,X1) = 0.98, p&lt;0.001 (N=6)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include group as a “third party” in explaining Y, X1 correlation</a:t>
            </a:r>
          </a:p>
          <a:p>
            <a:pPr eaLnBrk="1" hangingPunct="1"/>
            <a:endParaRPr lang="en-GB" altLang="en-US" sz="1600" smtClean="0"/>
          </a:p>
        </p:txBody>
      </p:sp>
      <p:graphicFrame>
        <p:nvGraphicFramePr>
          <p:cNvPr id="20485" name="Object 1028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305050"/>
          <a:ext cx="40386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5" name="Picture" r:id="rId3" imgW="4435610" imgH="3639341" progId="StaticEnhancedMetafile">
                  <p:embed/>
                </p:oleObj>
              </mc:Choice>
              <mc:Fallback>
                <p:oleObj name="Picture" r:id="rId3" imgW="4435610" imgH="3639341" progId="StaticEnhancedMetafile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05050"/>
                        <a:ext cx="40386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150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Parcel strings (Joseph Petrucelli)</a:t>
            </a:r>
          </a:p>
        </p:txBody>
      </p:sp>
      <p:sp>
        <p:nvSpPr>
          <p:cNvPr id="21508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Quality control (breaking strengths of strings) Manufacturers claim that breaking strengths of strings are 20lbs.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Parcel string tested every five minutes consecutively on each of 3 days</a:t>
            </a:r>
          </a:p>
          <a:p>
            <a:pPr eaLnBrk="1" hangingPunct="1"/>
            <a:endParaRPr lang="en-GB" altLang="en-US" sz="1600" smtClean="0"/>
          </a:p>
        </p:txBody>
      </p:sp>
      <p:graphicFrame>
        <p:nvGraphicFramePr>
          <p:cNvPr id="21509" name="Object 1029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305050"/>
          <a:ext cx="40386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9" name="Picture" r:id="rId3" imgW="4435610" imgH="3639341" progId="StaticEnhancedMetafile">
                  <p:embed/>
                </p:oleObj>
              </mc:Choice>
              <mc:Fallback>
                <p:oleObj name="Picture" r:id="rId3" imgW="4435610" imgH="3639341" progId="StaticEnhancedMetafile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05050"/>
                        <a:ext cx="40386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Taking sequence into account (Days 1 &amp; 2)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</a:t>
            </a:r>
          </a:p>
        </p:txBody>
      </p:sp>
      <p:sp>
        <p:nvSpPr>
          <p:cNvPr id="2253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</a:t>
            </a:r>
          </a:p>
        </p:txBody>
      </p:sp>
      <p:graphicFrame>
        <p:nvGraphicFramePr>
          <p:cNvPr id="22534" name="Object 5"/>
          <p:cNvGraphicFramePr>
            <a:graphicFrameLocks noChangeAspect="1"/>
          </p:cNvGraphicFramePr>
          <p:nvPr/>
        </p:nvGraphicFramePr>
        <p:xfrm>
          <a:off x="0" y="2133600"/>
          <a:ext cx="443547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4" name="Picture" r:id="rId3" imgW="4435610" imgH="3639341" progId="StaticEnhancedMetafile">
                  <p:embed/>
                </p:oleObj>
              </mc:Choice>
              <mc:Fallback>
                <p:oleObj name="Picture" r:id="rId3" imgW="4435610" imgH="3639341" progId="StaticEnhancedMetafil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133600"/>
                        <a:ext cx="4435475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6"/>
          <p:cNvGraphicFramePr>
            <a:graphicFrameLocks noChangeAspect="1"/>
          </p:cNvGraphicFramePr>
          <p:nvPr/>
        </p:nvGraphicFramePr>
        <p:xfrm>
          <a:off x="4419600" y="2209800"/>
          <a:ext cx="4435475" cy="364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5" name="Picture" r:id="rId5" imgW="4435610" imgH="3639341" progId="StaticEnhancedMetafile">
                  <p:embed/>
                </p:oleObj>
              </mc:Choice>
              <mc:Fallback>
                <p:oleObj name="Picture" r:id="rId5" imgW="4435610" imgH="3639341" progId="StaticEnhancedMetafil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09800"/>
                        <a:ext cx="4435475" cy="364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Day 3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Conclude - breaking strengths vary differently over time on each day</a:t>
            </a:r>
          </a:p>
        </p:txBody>
      </p:sp>
      <p:graphicFrame>
        <p:nvGraphicFramePr>
          <p:cNvPr id="23557" name="Object 0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305050"/>
          <a:ext cx="40386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7" name="Picture" r:id="rId3" imgW="4435610" imgH="3639341" progId="StaticEnhancedMetafile">
                  <p:embed/>
                </p:oleObj>
              </mc:Choice>
              <mc:Fallback>
                <p:oleObj name="Picture" r:id="rId3" imgW="4435610" imgH="3639341" progId="StaticEnhancedMetafile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05050"/>
                        <a:ext cx="40386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14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400" b="0" i="1" smtClean="0">
                <a:solidFill>
                  <a:schemeClr val="bg2"/>
                </a:solidFill>
                <a:latin typeface="Tahoma" panose="020B0604030504040204" pitchFamily="34" charset="0"/>
              </a:rPr>
              <a:t>What is regression?</a:t>
            </a:r>
            <a:endParaRPr lang="en-GB" altLang="en-US" b="0" i="1" smtClean="0">
              <a:solidFill>
                <a:schemeClr val="bg2"/>
              </a:solidFill>
            </a:endParaRPr>
          </a:p>
        </p:txBody>
      </p:sp>
      <p:sp>
        <p:nvSpPr>
          <p:cNvPr id="6148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>
              <a:lnSpc>
                <a:spcPct val="120000"/>
              </a:lnSpc>
            </a:pPr>
            <a:r>
              <a:rPr lang="en-GB" altLang="en-US" sz="2400" smtClean="0">
                <a:latin typeface="Tahoma" panose="020B0604030504040204" pitchFamily="34" charset="0"/>
              </a:rPr>
              <a:t>Regression is a common technique in behavioural and social sciences</a:t>
            </a:r>
          </a:p>
          <a:p>
            <a:pPr eaLnBrk="1" hangingPunct="1"/>
            <a:endParaRPr lang="en-GB" altLang="en-US" sz="2400" smtClean="0">
              <a:latin typeface="Tahoma" panose="020B0604030504040204" pitchFamily="34" charset="0"/>
            </a:endParaRPr>
          </a:p>
          <a:p>
            <a:pPr eaLnBrk="1" hangingPunct="1"/>
            <a:r>
              <a:rPr lang="en-GB" altLang="en-US" sz="2400" smtClean="0">
                <a:latin typeface="Tahoma" panose="020B0604030504040204" pitchFamily="34" charset="0"/>
              </a:rPr>
              <a:t>Explores relationship between 2 or more variables</a:t>
            </a:r>
          </a:p>
          <a:p>
            <a:pPr eaLnBrk="1" hangingPunct="1"/>
            <a:endParaRPr lang="en-GB" altLang="en-US" sz="2400" smtClean="0">
              <a:latin typeface="Tahoma" panose="020B0604030504040204" pitchFamily="34" charset="0"/>
            </a:endParaRPr>
          </a:p>
          <a:p>
            <a:pPr eaLnBrk="1" hangingPunct="1"/>
            <a:r>
              <a:rPr lang="en-GB" altLang="en-US" sz="2400" smtClean="0">
                <a:latin typeface="Tahoma" panose="020B0604030504040204" pitchFamily="34" charset="0"/>
              </a:rPr>
              <a:t>Aim is to find best fitting model</a:t>
            </a:r>
          </a:p>
          <a:p>
            <a:pPr eaLnBrk="1" hangingPunct="1"/>
            <a:endParaRPr lang="en-GB" altLang="en-US" sz="24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Assumptions (1)</a:t>
            </a:r>
            <a:endParaRPr lang="en-GB" altLang="en-US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Continuous outcome</a:t>
            </a:r>
          </a:p>
          <a:p>
            <a:pPr lvl="1" eaLnBrk="1" hangingPunct="1"/>
            <a:r>
              <a:rPr lang="en-GB" altLang="en-US" smtClean="0"/>
              <a:t>methods available for categorical outcome</a:t>
            </a:r>
          </a:p>
          <a:p>
            <a:pPr lvl="1" eaLnBrk="1" hangingPunct="1"/>
            <a:r>
              <a:rPr lang="en-GB" altLang="en-US" smtClean="0"/>
              <a:t>categorical predictors need special coding</a:t>
            </a:r>
          </a:p>
          <a:p>
            <a:pPr lvl="1" eaLnBrk="1" hangingPunct="1"/>
            <a:endParaRPr lang="en-GB" altLang="en-US" smtClean="0"/>
          </a:p>
          <a:p>
            <a:pPr lvl="1"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Linearity of relationships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Assumptions (2)</a:t>
            </a:r>
            <a:endParaRPr lang="en-GB" altLang="en-US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Random error </a:t>
            </a:r>
          </a:p>
          <a:p>
            <a:pPr lvl="1" eaLnBrk="1" hangingPunct="1"/>
            <a:r>
              <a:rPr lang="en-GB" altLang="en-US" smtClean="0"/>
              <a:t>Ball shaped centred around zero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Variance of outcome the same for all x</a:t>
            </a:r>
          </a:p>
          <a:p>
            <a:pPr eaLnBrk="1" hangingPunct="1"/>
            <a:endParaRPr lang="en-GB" altLang="en-US" smtClean="0"/>
          </a:p>
          <a:p>
            <a:pPr lvl="1" eaLnBrk="1" hangingPunct="1"/>
            <a:r>
              <a:rPr lang="en-GB" altLang="en-US" smtClean="0"/>
              <a:t>(homoscedasticity) </a:t>
            </a:r>
          </a:p>
          <a:p>
            <a:pPr lvl="1" eaLnBrk="1" hangingPunct="1"/>
            <a:r>
              <a:rPr lang="en-GB" altLang="en-US" smtClean="0"/>
              <a:t>equal precision of model for all x</a:t>
            </a:r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Percentile Bend r=0.24, (downweights outliers; Alternative to nonparametric correlations)</a:t>
            </a:r>
            <a:br>
              <a:rPr lang="en-GB" altLang="en-US" smtClean="0"/>
            </a:br>
            <a:r>
              <a:rPr lang="en-GB" altLang="en-US" smtClean="0"/>
              <a:t>Pearson r = -0.03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  <p:pic>
        <p:nvPicPr>
          <p:cNvPr id="26628" name="Picture 5" descr="U:\My Documents\PERCENTAGE BEND R\pbda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133600"/>
            <a:ext cx="6408738" cy="413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Nonconstant variance (Funnel)</a:t>
            </a:r>
            <a:endParaRPr lang="en-GB" altLang="en-US" smtClean="0"/>
          </a:p>
        </p:txBody>
      </p:sp>
      <p:graphicFrame>
        <p:nvGraphicFramePr>
          <p:cNvPr id="27652" name="Object 0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403350" y="1700213"/>
          <a:ext cx="6688138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4" name="Document" r:id="rId3" imgW="4260342" imgH="3009900" progId="Word.Document.8">
                  <p:embed/>
                </p:oleObj>
              </mc:Choice>
              <mc:Fallback>
                <p:oleObj name="Document" r:id="rId3" imgW="4260342" imgH="3009900" progId="Word.Document.8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1700213"/>
                        <a:ext cx="6688138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Line 5"/>
          <p:cNvSpPr>
            <a:spLocks noChangeShapeType="1"/>
          </p:cNvSpPr>
          <p:nvPr/>
        </p:nvSpPr>
        <p:spPr bwMode="auto">
          <a:xfrm flipV="1">
            <a:off x="3059113" y="1557338"/>
            <a:ext cx="31242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771775" y="4076700"/>
            <a:ext cx="32766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Non-linear plot</a:t>
            </a:r>
            <a:endParaRPr lang="en-GB" altLang="en-US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Suggests: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Transform predictor or response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to give a random plot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Fit a curve</a:t>
            </a:r>
          </a:p>
        </p:txBody>
      </p:sp>
      <p:graphicFrame>
        <p:nvGraphicFramePr>
          <p:cNvPr id="28677" name="Object 0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344738"/>
          <a:ext cx="4038600" cy="323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7" name="Document" r:id="rId3" imgW="5266182" imgH="4219194" progId="Word.Document.8">
                  <p:embed/>
                </p:oleObj>
              </mc:Choice>
              <mc:Fallback>
                <p:oleObj name="Document" r:id="rId3" imgW="5266182" imgH="4219194" progId="Word.Document.8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44738"/>
                        <a:ext cx="4038600" cy="323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Unequal residual variances</a:t>
            </a:r>
            <a:endParaRPr lang="en-GB" altLang="en-US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dirty="0" smtClean="0"/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Residual is observed - expected value</a:t>
            </a:r>
          </a:p>
          <a:p>
            <a:pPr eaLnBrk="1" hangingPunct="1"/>
            <a:endParaRPr lang="en-GB" altLang="en-US" sz="16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dirty="0" smtClean="0"/>
              <a:t>	(or difference between regression line and actual value)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Try a log transform</a:t>
            </a:r>
          </a:p>
          <a:p>
            <a:pPr eaLnBrk="1" hangingPunct="1"/>
            <a:endParaRPr lang="en-GB" altLang="en-US" sz="1600" dirty="0" smtClean="0"/>
          </a:p>
        </p:txBody>
      </p:sp>
      <p:graphicFrame>
        <p:nvGraphicFramePr>
          <p:cNvPr id="29701" name="Object 5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341563"/>
          <a:ext cx="4038600" cy="324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1" name="Document" r:id="rId3" imgW="4237482" imgH="3397758" progId="Word.Document.8">
                  <p:embed/>
                </p:oleObj>
              </mc:Choice>
              <mc:Fallback>
                <p:oleObj name="Document" r:id="rId3" imgW="4237482" imgH="339775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41563"/>
                        <a:ext cx="4038600" cy="3240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Comparing a pair of correlations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507413" cy="4824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			</a:t>
            </a:r>
          </a:p>
          <a:p>
            <a:pPr lvl="4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 smtClean="0"/>
              <a:t>             Zero-order 	                 Semi-Partial***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 smtClean="0"/>
              <a:t>Independent samples	Fisher’s test</a:t>
            </a:r>
            <a:r>
              <a:rPr lang="en-GB" altLang="en-US" baseline="30000" dirty="0" smtClean="0"/>
              <a:t>*</a:t>
            </a:r>
            <a:r>
              <a:rPr lang="en-GB" altLang="en-US" dirty="0" smtClean="0"/>
              <a:t>	       	Interaction test					                  	      (e.g. REGRESSION)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 smtClean="0"/>
              <a:t>							 t-test / path analysis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 smtClean="0"/>
              <a:t>Same sample	     Williams-</a:t>
            </a:r>
            <a:r>
              <a:rPr lang="en-GB" altLang="en-US" dirty="0" err="1" smtClean="0"/>
              <a:t>Hotelling</a:t>
            </a:r>
            <a:r>
              <a:rPr lang="en-GB" altLang="en-US" dirty="0" smtClean="0"/>
              <a:t> test</a:t>
            </a:r>
            <a:r>
              <a:rPr lang="en-GB" altLang="en-US" baseline="30000" dirty="0" smtClean="0"/>
              <a:t>**</a:t>
            </a:r>
            <a:r>
              <a:rPr lang="en-GB" altLang="en-US" dirty="0" smtClean="0"/>
              <a:t>	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 smtClean="0"/>
              <a:t>				Pearson-</a:t>
            </a:r>
            <a:r>
              <a:rPr lang="en-GB" altLang="en-US" dirty="0" err="1" smtClean="0"/>
              <a:t>Filon</a:t>
            </a:r>
            <a:r>
              <a:rPr lang="en-GB" altLang="en-US" dirty="0" smtClean="0"/>
              <a:t>	             t-test/ MANOVA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baseline="30000" dirty="0" smtClean="0"/>
              <a:t>*</a:t>
            </a:r>
            <a:r>
              <a:rPr lang="en-GB" altLang="en-US" dirty="0" smtClean="0"/>
              <a:t> Available using ‘</a:t>
            </a:r>
            <a:r>
              <a:rPr lang="en-GB" altLang="en-US" dirty="0" err="1" smtClean="0"/>
              <a:t>equalcor</a:t>
            </a:r>
            <a:r>
              <a:rPr lang="en-GB" altLang="en-US" dirty="0" smtClean="0"/>
              <a:t>’ UNIX program or a downloadable program, FZT.EXE, at </a:t>
            </a:r>
            <a:r>
              <a:rPr lang="en-GB" altLang="en-US" u="sng" dirty="0" smtClean="0">
                <a:solidFill>
                  <a:srgbClr val="0000FF"/>
                </a:solidFill>
                <a:hlinkClick r:id="rId2"/>
              </a:rPr>
              <a:t>http://www-class.unl.edu/psycrs/statpage/comp.html</a:t>
            </a:r>
            <a:r>
              <a:rPr lang="en-GB" altLang="en-US" dirty="0" smtClean="0"/>
              <a:t> which also does an alternative to Williams test due to </a:t>
            </a:r>
            <a:r>
              <a:rPr lang="en-GB" altLang="en-US" dirty="0" err="1" smtClean="0"/>
              <a:t>Steiger</a:t>
            </a:r>
            <a:r>
              <a:rPr lang="en-GB" altLang="en-US" dirty="0" smtClean="0"/>
              <a:t>(1980)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 smtClean="0"/>
              <a:t>**SPSS syntax for Williams-</a:t>
            </a:r>
            <a:r>
              <a:rPr lang="en-GB" altLang="en-US" dirty="0" err="1" smtClean="0"/>
              <a:t>Hotelling</a:t>
            </a:r>
            <a:r>
              <a:rPr lang="en-GB" altLang="en-US" dirty="0" smtClean="0"/>
              <a:t> test (</a:t>
            </a:r>
            <a:r>
              <a:rPr lang="en-GB" altLang="en-US" dirty="0" err="1" smtClean="0"/>
              <a:t>rAX</a:t>
            </a:r>
            <a:r>
              <a:rPr lang="en-GB" altLang="en-US" dirty="0" smtClean="0"/>
              <a:t>=</a:t>
            </a:r>
            <a:r>
              <a:rPr lang="en-GB" altLang="en-US" dirty="0" err="1" smtClean="0"/>
              <a:t>rAY</a:t>
            </a:r>
            <a:r>
              <a:rPr lang="en-GB" altLang="en-US" dirty="0" smtClean="0"/>
              <a:t>), Pearson-</a:t>
            </a:r>
            <a:r>
              <a:rPr lang="en-GB" altLang="en-US" dirty="0" err="1" smtClean="0"/>
              <a:t>Filon</a:t>
            </a:r>
            <a:r>
              <a:rPr lang="en-GB" altLang="en-US" dirty="0" smtClean="0"/>
              <a:t> (</a:t>
            </a:r>
            <a:r>
              <a:rPr lang="en-GB" altLang="en-US" dirty="0" err="1" smtClean="0"/>
              <a:t>rAB</a:t>
            </a:r>
            <a:r>
              <a:rPr lang="en-GB" altLang="en-US" dirty="0" smtClean="0"/>
              <a:t>=</a:t>
            </a:r>
            <a:r>
              <a:rPr lang="en-GB" altLang="en-US" dirty="0" err="1" smtClean="0"/>
              <a:t>rXY</a:t>
            </a:r>
            <a:r>
              <a:rPr lang="en-GB" altLang="en-US" dirty="0" smtClean="0"/>
              <a:t>) and Fisher’s test </a:t>
            </a:r>
            <a:r>
              <a:rPr lang="en-GB" altLang="en-US" smtClean="0"/>
              <a:t>at </a:t>
            </a:r>
            <a:r>
              <a:rPr lang="en-GB" altLang="en-US" b="1" smtClean="0">
                <a:solidFill>
                  <a:schemeClr val="accent2"/>
                </a:solidFill>
              </a:rPr>
              <a:t>DEMO </a:t>
            </a:r>
            <a:r>
              <a:rPr lang="en-GB" altLang="en-US" b="1" dirty="0" smtClean="0">
                <a:solidFill>
                  <a:schemeClr val="accent2"/>
                </a:solidFill>
              </a:rPr>
              <a:t>WILLIAMS.XLS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 smtClean="0"/>
              <a:t>*** Partials may also be used (</a:t>
            </a:r>
            <a:r>
              <a:rPr lang="en-GB" altLang="en-US" dirty="0" err="1" smtClean="0"/>
              <a:t>Dugard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Todman</a:t>
            </a:r>
            <a:r>
              <a:rPr lang="en-GB" altLang="en-US" dirty="0" smtClean="0"/>
              <a:t> &amp; Staines, 2010)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b="1" dirty="0" smtClean="0"/>
          </a:p>
          <a:p>
            <a:pPr eaLnBrk="1" hangingPunct="1">
              <a:lnSpc>
                <a:spcPct val="90000"/>
              </a:lnSpc>
            </a:pPr>
            <a:endParaRPr lang="en-GB" alt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600" dirty="0" err="1" smtClean="0"/>
              <a:t>Cocor</a:t>
            </a:r>
            <a:r>
              <a:rPr lang="en-GB" sz="1600" dirty="0" smtClean="0"/>
              <a:t> in R: comparisons of zero order correlations</a:t>
            </a:r>
            <a:endParaRPr lang="en-GB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2708920"/>
            <a:ext cx="8229600" cy="3579876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 bwMode="auto">
          <a:xfrm>
            <a:off x="539552" y="5589240"/>
            <a:ext cx="3600400" cy="360040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462064" y="3212976"/>
            <a:ext cx="6285384" cy="432048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182" y="1974683"/>
            <a:ext cx="644403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8031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1800" smtClean="0"/>
              <a:t>Comparing regression coefficients in the same sample using a single  regression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Comparing semi-partial correlations is equivalent to comparing regression coefficients (Cohen, 1983)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E.g….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Site 1: Dep=Crime rate; Indep=age, education get B(Cr1,A|E)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Site 2: Dep=Crime rate; Indep=age, education get B(Cr2,A|E) 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Test of coefficients B(Cr1, A|E) = B(Cr2, A|E) is test of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r>
              <a:rPr lang="en-GB" altLang="en-US" u="sng" smtClean="0"/>
              <a:t>Interaction (site x age) given site, age and education</a:t>
            </a: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Compares the correlation of Crime rate and age adjusted for years in education in the two locations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Do age and education have similar effects on crime rate when adjusted for each other?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    t(df) = (Difference in Bs) / </a:t>
            </a:r>
            <a:r>
              <a:rPr lang="en-GB" altLang="en-US" smtClean="0">
                <a:sym typeface="Symbol" panose="05050102010706020507" pitchFamily="18" charset="2"/>
              </a:rPr>
              <a:t></a:t>
            </a:r>
            <a:r>
              <a:rPr lang="en-GB" altLang="en-US" smtClean="0"/>
              <a:t>[V(B1) + V(B2) – 2Cov(B1,B2))]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600" dirty="0" smtClean="0"/>
              <a:t>Interaction age*site of crime plot</a:t>
            </a:r>
            <a:endParaRPr lang="en-GB" sz="1600" dirty="0"/>
          </a:p>
        </p:txBody>
      </p:sp>
      <p:pic>
        <p:nvPicPr>
          <p:cNvPr id="6" name="Chart Placeholder 5"/>
          <p:cNvPicPr>
            <a:picLocks noGrp="1" noChangeAspect="1"/>
          </p:cNvPicPr>
          <p:nvPr>
            <p:ph type="chart"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946100"/>
            <a:ext cx="4038600" cy="403259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5536" y="1903348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GB" sz="1600" dirty="0">
                <a:solidFill>
                  <a:srgbClr val="0070C0"/>
                </a:solidFill>
              </a:rPr>
              <a:t>x1 &lt;- </a:t>
            </a:r>
            <a:r>
              <a:rPr lang="en-GB" sz="1600" dirty="0" err="1">
                <a:solidFill>
                  <a:srgbClr val="0070C0"/>
                </a:solidFill>
              </a:rPr>
              <a:t>data.frame</a:t>
            </a:r>
            <a:r>
              <a:rPr lang="en-GB" sz="1600" dirty="0">
                <a:solidFill>
                  <a:srgbClr val="0070C0"/>
                </a:solidFill>
              </a:rPr>
              <a:t>(x)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70C0"/>
                </a:solidFill>
              </a:rPr>
              <a:t>x4 &lt;- </a:t>
            </a:r>
            <a:r>
              <a:rPr lang="en-GB" sz="1600" dirty="0" err="1">
                <a:solidFill>
                  <a:srgbClr val="0070C0"/>
                </a:solidFill>
              </a:rPr>
              <a:t>na.omit</a:t>
            </a:r>
            <a:r>
              <a:rPr lang="en-GB" sz="1600" dirty="0">
                <a:solidFill>
                  <a:srgbClr val="0070C0"/>
                </a:solidFill>
              </a:rPr>
              <a:t>(x1)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70C0"/>
                </a:solidFill>
              </a:rPr>
              <a:t>plot(c(110,180),c(20,240), axes=F, type="n",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70C0"/>
                </a:solidFill>
              </a:rPr>
              <a:t>main="Crimes committed in two locations", </a:t>
            </a:r>
            <a:r>
              <a:rPr lang="en-GB" sz="1600" dirty="0" err="1">
                <a:solidFill>
                  <a:srgbClr val="0070C0"/>
                </a:solidFill>
              </a:rPr>
              <a:t>xlab</a:t>
            </a:r>
            <a:r>
              <a:rPr lang="en-GB" sz="1600" dirty="0">
                <a:solidFill>
                  <a:srgbClr val="0070C0"/>
                </a:solidFill>
              </a:rPr>
              <a:t>="Age", </a:t>
            </a:r>
            <a:r>
              <a:rPr lang="en-GB" sz="1600" dirty="0" err="1">
                <a:solidFill>
                  <a:srgbClr val="0070C0"/>
                </a:solidFill>
              </a:rPr>
              <a:t>ylab</a:t>
            </a:r>
            <a:r>
              <a:rPr lang="en-GB" sz="1600" dirty="0">
                <a:solidFill>
                  <a:srgbClr val="0070C0"/>
                </a:solidFill>
              </a:rPr>
              <a:t>="Number of Crimes committed")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70C0"/>
                </a:solidFill>
              </a:rPr>
              <a:t>axis(1, at=c(0,110,120,130,140,150,160,170,180))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70C0"/>
                </a:solidFill>
              </a:rPr>
              <a:t>axis(2, at=c(0,20,40,60,80,100,120,140,160,180,200,220))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70C0"/>
                </a:solidFill>
              </a:rPr>
              <a:t>points(x1$age0,x1$crime0,pch=0)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0070C0"/>
                </a:solidFill>
              </a:rPr>
              <a:t>z &lt;- lm(x1$crime0 ~ x1$age0)</a:t>
            </a:r>
          </a:p>
          <a:p>
            <a:r>
              <a:rPr lang="en-GB" sz="1600" dirty="0" err="1">
                <a:solidFill>
                  <a:srgbClr val="0070C0"/>
                </a:solidFill>
              </a:rPr>
              <a:t>abline</a:t>
            </a:r>
            <a:r>
              <a:rPr lang="en-GB" sz="1600" dirty="0">
                <a:solidFill>
                  <a:srgbClr val="0070C0"/>
                </a:solidFill>
              </a:rPr>
              <a:t>(</a:t>
            </a:r>
            <a:r>
              <a:rPr lang="en-GB" sz="1600" dirty="0" err="1">
                <a:solidFill>
                  <a:srgbClr val="0070C0"/>
                </a:solidFill>
              </a:rPr>
              <a:t>z,lty</a:t>
            </a:r>
            <a:r>
              <a:rPr lang="en-GB" sz="1600" dirty="0">
                <a:solidFill>
                  <a:srgbClr val="0070C0"/>
                </a:solidFill>
              </a:rPr>
              <a:t>=3)</a:t>
            </a:r>
          </a:p>
          <a:p>
            <a:r>
              <a:rPr lang="en-GB" sz="1600" dirty="0">
                <a:solidFill>
                  <a:srgbClr val="0070C0"/>
                </a:solidFill>
              </a:rPr>
              <a:t>points(x1$age1,x1$crime1,pch=1)</a:t>
            </a:r>
          </a:p>
          <a:p>
            <a:r>
              <a:rPr lang="en-GB" sz="1600" dirty="0">
                <a:solidFill>
                  <a:srgbClr val="0070C0"/>
                </a:solidFill>
              </a:rPr>
              <a:t>z1 &lt;- lm(x1$crime1 ~ x1$age1)</a:t>
            </a:r>
          </a:p>
          <a:p>
            <a:r>
              <a:rPr lang="en-GB" sz="1600" dirty="0" err="1">
                <a:solidFill>
                  <a:srgbClr val="0070C0"/>
                </a:solidFill>
              </a:rPr>
              <a:t>abline</a:t>
            </a:r>
            <a:r>
              <a:rPr lang="en-GB" sz="1600" dirty="0">
                <a:solidFill>
                  <a:srgbClr val="0070C0"/>
                </a:solidFill>
              </a:rPr>
              <a:t>(z1,lty=1)</a:t>
            </a:r>
          </a:p>
          <a:p>
            <a:r>
              <a:rPr lang="en-GB" sz="1600" dirty="0">
                <a:solidFill>
                  <a:srgbClr val="0070C0"/>
                </a:solidFill>
              </a:rPr>
              <a:t>legend(x=155,y=220,c("</a:t>
            </a:r>
            <a:r>
              <a:rPr lang="en-GB" sz="1600" dirty="0" err="1">
                <a:solidFill>
                  <a:srgbClr val="0070C0"/>
                </a:solidFill>
              </a:rPr>
              <a:t>Manchester","Newcastle</a:t>
            </a:r>
            <a:r>
              <a:rPr lang="en-GB" sz="1600" dirty="0">
                <a:solidFill>
                  <a:srgbClr val="0070C0"/>
                </a:solidFill>
              </a:rPr>
              <a:t>"), </a:t>
            </a:r>
            <a:r>
              <a:rPr lang="en-GB" sz="1600" dirty="0" err="1">
                <a:solidFill>
                  <a:srgbClr val="0070C0"/>
                </a:solidFill>
              </a:rPr>
              <a:t>pch</a:t>
            </a:r>
            <a:r>
              <a:rPr lang="en-GB" sz="1600" dirty="0">
                <a:solidFill>
                  <a:srgbClr val="0070C0"/>
                </a:solidFill>
              </a:rPr>
              <a:t>=c(0,1),</a:t>
            </a:r>
            <a:r>
              <a:rPr lang="en-GB" sz="1600" dirty="0" err="1">
                <a:solidFill>
                  <a:srgbClr val="0070C0"/>
                </a:solidFill>
              </a:rPr>
              <a:t>lty</a:t>
            </a:r>
            <a:r>
              <a:rPr lang="en-GB" sz="1600" dirty="0">
                <a:solidFill>
                  <a:srgbClr val="0070C0"/>
                </a:solidFill>
              </a:rPr>
              <a:t>=c(3,1))</a:t>
            </a:r>
          </a:p>
        </p:txBody>
      </p:sp>
    </p:spTree>
    <p:extLst>
      <p:ext uri="{BB962C8B-B14F-4D97-AF65-F5344CB8AC3E}">
        <p14:creationId xmlns:p14="http://schemas.microsoft.com/office/powerpoint/2010/main" val="530837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Correlation of -1; 180 degrees</a:t>
            </a:r>
            <a:endParaRPr lang="en-GB" altLang="en-US" smtClean="0"/>
          </a:p>
        </p:txBody>
      </p:sp>
      <p:pic>
        <p:nvPicPr>
          <p:cNvPr id="7172" name="Picture 5" descr="corrs_r=-1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1600200"/>
            <a:ext cx="5905500" cy="4724400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Regression assumptions</a:t>
            </a:r>
            <a:endParaRPr lang="en-GB" altLang="en-US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Correlation does not imply causality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Handles linear relationships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May not apply outside range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At least </a:t>
            </a:r>
            <a:r>
              <a:rPr lang="en-GB" altLang="en-US" smtClean="0">
                <a:solidFill>
                  <a:schemeClr val="accent2"/>
                </a:solidFill>
              </a:rPr>
              <a:t>5 times</a:t>
            </a:r>
            <a:r>
              <a:rPr lang="en-GB" altLang="en-US" smtClean="0"/>
              <a:t> as many subjects as variables (Hair et al,1998)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Must make psychological sense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Multiple Regression</a:t>
            </a:r>
            <a:endParaRPr lang="en-GB" altLang="en-US" smtClean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more than one predictor 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Squared semi-partial correlations (R-squareds)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Fit criterion: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1400" smtClean="0"/>
              <a:t>0&lt;= R-squared &lt;= 1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GB" altLang="en-US" sz="1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smtClean="0"/>
              <a:t>e.g. R-sq(X2, Y | X1, X3) = A/area of Y circle</a:t>
            </a:r>
          </a:p>
          <a:p>
            <a:pPr eaLnBrk="1" hangingPunct="1"/>
            <a:endParaRPr lang="en-GB" altLang="en-US" sz="1400" smtClean="0"/>
          </a:p>
        </p:txBody>
      </p:sp>
      <p:graphicFrame>
        <p:nvGraphicFramePr>
          <p:cNvPr id="33797" name="Object 4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572000" y="1916113"/>
          <a:ext cx="40386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8" name="Chart" r:id="rId3" imgW="6963013" imgH="4134088" progId="MSGraph.Chart.8">
                  <p:embed followColorScheme="full"/>
                </p:oleObj>
              </mc:Choice>
              <mc:Fallback>
                <p:oleObj name="Chart" r:id="rId3" imgW="6963013" imgH="4134088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16113"/>
                        <a:ext cx="4038600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6516688" y="2852738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>
                <a:latin typeface="Times" panose="02020603050405020304" pitchFamily="18" charset="0"/>
              </a:rPr>
              <a:t>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Where to draw the line</a:t>
            </a:r>
            <a:endParaRPr lang="en-GB" altLang="en-US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Prediction of y at x =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b="1" smtClean="0">
                <a:solidFill>
                  <a:schemeClr val="accent2"/>
                </a:solidFill>
              </a:rPr>
              <a:t>intercept</a:t>
            </a:r>
            <a:r>
              <a:rPr lang="en-GB" altLang="en-US" smtClean="0"/>
              <a:t> + </a:t>
            </a:r>
            <a:r>
              <a:rPr lang="en-GB" altLang="en-US" b="1" smtClean="0">
                <a:solidFill>
                  <a:schemeClr val="accent2"/>
                </a:solidFill>
              </a:rPr>
              <a:t>slope</a:t>
            </a:r>
            <a:r>
              <a:rPr lang="en-GB" altLang="en-US" smtClean="0"/>
              <a:t> * x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where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b="1" smtClean="0">
                <a:solidFill>
                  <a:schemeClr val="accent2"/>
                </a:solidFill>
              </a:rPr>
              <a:t>intercept</a:t>
            </a:r>
            <a:r>
              <a:rPr lang="en-GB" altLang="en-US" smtClean="0"/>
              <a:t>=value of y when x=0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y=</a:t>
            </a:r>
            <a:r>
              <a:rPr lang="en-GB" altLang="en-US" b="1" smtClean="0">
                <a:solidFill>
                  <a:schemeClr val="accent2"/>
                </a:solidFill>
              </a:rPr>
              <a:t>dependent</a:t>
            </a:r>
            <a:r>
              <a:rPr lang="en-GB" altLang="en-US" smtClean="0"/>
              <a:t> variable (plotted on y axis)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x=</a:t>
            </a:r>
            <a:r>
              <a:rPr lang="en-GB" altLang="en-US" b="1" smtClean="0">
                <a:solidFill>
                  <a:schemeClr val="accent2"/>
                </a:solidFill>
              </a:rPr>
              <a:t>independent</a:t>
            </a:r>
            <a:r>
              <a:rPr lang="en-GB" altLang="en-US" smtClean="0">
                <a:solidFill>
                  <a:schemeClr val="accent1"/>
                </a:solidFill>
              </a:rPr>
              <a:t> </a:t>
            </a:r>
            <a:r>
              <a:rPr lang="en-GB" altLang="en-US" smtClean="0"/>
              <a:t>variable (plotted on  x axis)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In general : slope = Pearson correlation * sd(y) / sd(x)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How we fit the line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y estimated from x by Least Squares</a:t>
            </a:r>
          </a:p>
          <a:p>
            <a:pPr eaLnBrk="1" hangingPunct="1"/>
            <a:endParaRPr lang="en-GB" altLang="en-US" smtClean="0"/>
          </a:p>
          <a:p>
            <a:pPr lvl="1" eaLnBrk="1" hangingPunct="1"/>
            <a:r>
              <a:rPr lang="en-GB" altLang="en-US" smtClean="0"/>
              <a:t>minimizes sum of </a:t>
            </a:r>
            <a:r>
              <a:rPr lang="en-GB" altLang="en-US" i="1" smtClean="0">
                <a:solidFill>
                  <a:schemeClr val="accent2"/>
                </a:solidFill>
              </a:rPr>
              <a:t>squared</a:t>
            </a:r>
            <a:r>
              <a:rPr lang="en-GB" altLang="en-US" i="1" smtClean="0">
                <a:solidFill>
                  <a:schemeClr val="accent1"/>
                </a:solidFill>
              </a:rPr>
              <a:t> </a:t>
            </a:r>
            <a:r>
              <a:rPr lang="en-GB" altLang="en-US" smtClean="0"/>
              <a:t> differences between observed y and predicted y</a:t>
            </a:r>
          </a:p>
          <a:p>
            <a:pPr lvl="1" eaLnBrk="1" hangingPunct="1"/>
            <a:endParaRPr lang="en-GB" altLang="en-US" smtClean="0"/>
          </a:p>
          <a:p>
            <a:pPr lvl="1" eaLnBrk="1" hangingPunct="1"/>
            <a:r>
              <a:rPr lang="en-GB" altLang="en-US" smtClean="0"/>
              <a:t>maximizes r(predicted y, observed y)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Means are least squares estimates</a:t>
            </a:r>
            <a:endParaRPr lang="en-GB" altLang="en-US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4 Scores of Y with values 1,2,4,9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Sum of Squared distances (D) from the </a:t>
            </a:r>
            <a:r>
              <a:rPr lang="en-GB" altLang="en-US" smtClean="0">
                <a:solidFill>
                  <a:schemeClr val="accent2"/>
                </a:solidFill>
              </a:rPr>
              <a:t>mean</a:t>
            </a:r>
            <a:r>
              <a:rPr lang="en-GB" altLang="en-US" smtClean="0"/>
              <a:t> is always a </a:t>
            </a:r>
            <a:r>
              <a:rPr lang="en-GB" altLang="en-US" smtClean="0">
                <a:solidFill>
                  <a:schemeClr val="accent2"/>
                </a:solidFill>
              </a:rPr>
              <a:t>minimum</a:t>
            </a:r>
            <a:r>
              <a:rPr lang="en-GB" altLang="en-US" smtClean="0">
                <a:solidFill>
                  <a:schemeClr val="accent1"/>
                </a:solidFill>
              </a:rPr>
              <a:t> </a:t>
            </a:r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Mean = 16/4=4; D=(4-1)</a:t>
            </a:r>
            <a:r>
              <a:rPr lang="en-GB" altLang="en-US" baseline="30000" smtClean="0"/>
              <a:t>2</a:t>
            </a:r>
            <a:r>
              <a:rPr lang="en-GB" altLang="en-US" smtClean="0"/>
              <a:t>+(4-2)</a:t>
            </a:r>
            <a:r>
              <a:rPr lang="en-GB" altLang="en-US" baseline="30000" smtClean="0"/>
              <a:t>2</a:t>
            </a:r>
            <a:r>
              <a:rPr lang="en-GB" altLang="en-US" smtClean="0"/>
              <a:t>+(4-9)</a:t>
            </a:r>
            <a:r>
              <a:rPr lang="en-GB" altLang="en-US" baseline="30000" smtClean="0"/>
              <a:t>2</a:t>
            </a:r>
            <a:r>
              <a:rPr lang="en-GB" altLang="en-US" smtClean="0"/>
              <a:t>=38</a:t>
            </a:r>
          </a:p>
          <a:p>
            <a:pPr eaLnBrk="1" hangingPunct="1"/>
            <a:r>
              <a:rPr lang="en-GB" altLang="en-US" smtClean="0"/>
              <a:t>Median = (2+4)/2=3; D=42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Scatterplotting the means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X,Y means marked by cross minimize total length of red lines and total length of green lines</a:t>
            </a:r>
          </a:p>
        </p:txBody>
      </p:sp>
      <p:pic>
        <p:nvPicPr>
          <p:cNvPr id="37893" name="Picture 4" descr="means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014538"/>
            <a:ext cx="4038600" cy="3894137"/>
          </a:xfr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Beta=correlation (one predictor)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(</a:t>
            </a:r>
            <a:r>
              <a:rPr lang="en-GB" altLang="en-US" sz="1600" b="1" smtClean="0"/>
              <a:t>Standardised</a:t>
            </a:r>
            <a:r>
              <a:rPr lang="en-GB" altLang="en-US" sz="1600" smtClean="0"/>
              <a:t>) outcome = beta x (</a:t>
            </a:r>
            <a:r>
              <a:rPr lang="en-GB" altLang="en-US" sz="1600" b="1" smtClean="0"/>
              <a:t>standardised</a:t>
            </a:r>
            <a:r>
              <a:rPr lang="en-GB" altLang="en-US" sz="1600" smtClean="0"/>
              <a:t>) predictor + residual</a:t>
            </a: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Find beta to minimize sum of squared residuals                                                                                     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     Min </a:t>
            </a:r>
            <a:r>
              <a:rPr lang="en-GB" altLang="en-US" smtClean="0">
                <a:sym typeface="Symbol" panose="05050102010706020507" pitchFamily="18" charset="2"/>
              </a:rPr>
              <a:t></a:t>
            </a:r>
            <a:r>
              <a:rPr lang="en-GB" altLang="en-US" baseline="-25000" smtClean="0">
                <a:sym typeface="Symbol" panose="05050102010706020507" pitchFamily="18" charset="2"/>
              </a:rPr>
              <a:t>i</a:t>
            </a:r>
            <a:r>
              <a:rPr lang="en-GB" altLang="en-US" smtClean="0"/>
              <a:t> (outcome i - Beta x predictor i)</a:t>
            </a:r>
            <a:r>
              <a:rPr lang="en-GB" altLang="en-US" baseline="30000" smtClean="0"/>
              <a:t>2</a:t>
            </a:r>
            <a:r>
              <a:rPr lang="en-GB" altLang="en-US" smtClean="0"/>
              <a:t>    (observations i=1 to n)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beta                                     ( for observations i = 1 to n)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  = </a:t>
            </a:r>
            <a:r>
              <a:rPr lang="en-GB" altLang="en-US" smtClean="0">
                <a:sym typeface="Symbol" panose="05050102010706020507" pitchFamily="18" charset="2"/>
              </a:rPr>
              <a:t></a:t>
            </a:r>
            <a:r>
              <a:rPr lang="en-GB" altLang="en-US" baseline="-25000" smtClean="0">
                <a:sym typeface="Symbol" panose="05050102010706020507" pitchFamily="18" charset="2"/>
              </a:rPr>
              <a:t>i</a:t>
            </a:r>
            <a:r>
              <a:rPr lang="en-GB" altLang="en-US" smtClean="0"/>
              <a:t>    </a:t>
            </a:r>
            <a:r>
              <a:rPr lang="en-GB" altLang="en-US" u="sng" smtClean="0"/>
              <a:t>outcome i x predictor i</a:t>
            </a:r>
            <a:endParaRPr lang="en-GB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            predictor i x predictor i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  = </a:t>
            </a:r>
            <a:r>
              <a:rPr lang="en-GB" altLang="en-US" smtClean="0">
                <a:sym typeface="Symbol" panose="05050102010706020507" pitchFamily="18" charset="2"/>
              </a:rPr>
              <a:t></a:t>
            </a:r>
            <a:r>
              <a:rPr lang="en-GB" altLang="en-US" baseline="-25000" smtClean="0">
                <a:sym typeface="Symbol" panose="05050102010706020507" pitchFamily="18" charset="2"/>
              </a:rPr>
              <a:t>i</a:t>
            </a:r>
            <a:r>
              <a:rPr lang="en-GB" altLang="en-US" smtClean="0"/>
              <a:t>      { </a:t>
            </a:r>
            <a:r>
              <a:rPr lang="en-GB" altLang="en-US" u="sng" smtClean="0"/>
              <a:t>outcome i x predictor i }</a:t>
            </a:r>
            <a:endParaRPr lang="en-GB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    </a:t>
            </a:r>
            <a:r>
              <a:rPr lang="en-GB" altLang="en-US" smtClean="0">
                <a:sym typeface="Symbol" panose="05050102010706020507" pitchFamily="18" charset="2"/>
              </a:rPr>
              <a:t> (</a:t>
            </a:r>
            <a:r>
              <a:rPr lang="en-GB" altLang="en-US" baseline="-25000" smtClean="0">
                <a:sym typeface="Symbol" panose="05050102010706020507" pitchFamily="18" charset="2"/>
              </a:rPr>
              <a:t>i</a:t>
            </a:r>
            <a:r>
              <a:rPr lang="en-GB" altLang="en-US" smtClean="0"/>
              <a:t> {predictor i x predictor i} x {outcome i x outcome i} 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  = Pearson Correlation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      (because </a:t>
            </a:r>
            <a:r>
              <a:rPr lang="en-GB" altLang="en-US" smtClean="0">
                <a:sym typeface="Symbol" panose="05050102010706020507" pitchFamily="18" charset="2"/>
              </a:rPr>
              <a:t></a:t>
            </a:r>
            <a:r>
              <a:rPr lang="en-GB" altLang="en-US" baseline="-25000" smtClean="0">
                <a:sym typeface="Symbol" panose="05050102010706020507" pitchFamily="18" charset="2"/>
              </a:rPr>
              <a:t>i</a:t>
            </a:r>
            <a:r>
              <a:rPr lang="en-GB" altLang="en-US" smtClean="0"/>
              <a:t> (predictor i) </a:t>
            </a:r>
            <a:r>
              <a:rPr lang="en-GB" altLang="en-US" baseline="30000" smtClean="0"/>
              <a:t>2  </a:t>
            </a:r>
            <a:r>
              <a:rPr lang="en-GB" altLang="en-US" smtClean="0"/>
              <a:t>= </a:t>
            </a:r>
            <a:r>
              <a:rPr lang="en-GB" altLang="en-US" smtClean="0">
                <a:sym typeface="Symbol" panose="05050102010706020507" pitchFamily="18" charset="2"/>
              </a:rPr>
              <a:t></a:t>
            </a:r>
            <a:r>
              <a:rPr lang="en-GB" altLang="en-US" baseline="-25000" smtClean="0">
                <a:sym typeface="Symbol" panose="05050102010706020507" pitchFamily="18" charset="2"/>
              </a:rPr>
              <a:t>i</a:t>
            </a:r>
            <a:r>
              <a:rPr lang="en-GB" altLang="en-US" smtClean="0"/>
              <a:t> (outcome i) </a:t>
            </a:r>
            <a:r>
              <a:rPr lang="en-GB" altLang="en-US" baseline="30000" smtClean="0"/>
              <a:t>2 </a:t>
            </a:r>
            <a:r>
              <a:rPr lang="en-GB" altLang="en-US" smtClean="0"/>
              <a:t>= n</a:t>
            </a:r>
            <a:r>
              <a:rPr lang="en-GB" altLang="en-US" baseline="30000" smtClean="0"/>
              <a:t> </a:t>
            </a:r>
            <a:r>
              <a:rPr lang="en-GB" altLang="en-US" smtClean="0"/>
              <a:t>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Venn Diagrams</a:t>
            </a:r>
            <a:endParaRPr lang="en-GB" altLang="en-US" smtClean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SS Total =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SS Reg(ression) + SS Res(idual)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R</a:t>
            </a:r>
            <a:r>
              <a:rPr lang="en-GB" altLang="en-US" sz="1600" baseline="30000" smtClean="0"/>
              <a:t>2</a:t>
            </a:r>
            <a:r>
              <a:rPr lang="en-GB" altLang="en-US" sz="1600" smtClean="0"/>
              <a:t>=SS Reg / SS Total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(From ANOVA table)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0% &lt;= R</a:t>
            </a:r>
            <a:r>
              <a:rPr lang="en-GB" altLang="en-US" sz="1600" baseline="30000" smtClean="0"/>
              <a:t>2 </a:t>
            </a:r>
            <a:r>
              <a:rPr lang="en-GB" altLang="en-US" sz="1600" smtClean="0"/>
              <a:t>&lt;= 100%</a:t>
            </a:r>
          </a:p>
          <a:p>
            <a:pPr eaLnBrk="1" hangingPunct="1"/>
            <a:endParaRPr lang="en-GB" altLang="en-US" sz="1600" smtClean="0"/>
          </a:p>
        </p:txBody>
      </p:sp>
      <p:graphicFrame>
        <p:nvGraphicFramePr>
          <p:cNvPr id="39941" name="Object 5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1676400"/>
          <a:ext cx="4267200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1" name="Chart" r:id="rId3" imgW="5134213" imgH="4134088" progId="MSGraph.Chart.8">
                  <p:embed followColorScheme="full"/>
                </p:oleObj>
              </mc:Choice>
              <mc:Fallback>
                <p:oleObj name="Chart" r:id="rId3" imgW="5134213" imgH="4134088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76400"/>
                        <a:ext cx="4267200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196975"/>
            <a:ext cx="8305800" cy="9144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/>
            </a:r>
            <a:br>
              <a:rPr lang="en-GB" altLang="en-US" smtClean="0">
                <a:solidFill>
                  <a:schemeClr val="bg2"/>
                </a:solidFill>
              </a:rPr>
            </a:br>
            <a:r>
              <a:rPr lang="en-GB" altLang="en-US" smtClean="0">
                <a:solidFill>
                  <a:schemeClr val="bg2"/>
                </a:solidFill>
              </a:rPr>
              <a:t/>
            </a:r>
            <a:br>
              <a:rPr lang="en-GB" altLang="en-US" smtClean="0">
                <a:solidFill>
                  <a:schemeClr val="bg2"/>
                </a:solidFill>
              </a:rPr>
            </a:br>
            <a:r>
              <a:rPr lang="en-GB" altLang="en-US" sz="2400" i="1" smtClean="0">
                <a:solidFill>
                  <a:schemeClr val="bg2"/>
                </a:solidFill>
              </a:rPr>
              <a:t>SS(Reg)/SS(Total)=squared correlation </a:t>
            </a:r>
            <a:br>
              <a:rPr lang="en-GB" altLang="en-US" sz="2400" i="1" smtClean="0">
                <a:solidFill>
                  <a:schemeClr val="bg2"/>
                </a:solidFill>
              </a:rPr>
            </a:br>
            <a:r>
              <a:rPr lang="en-GB" altLang="en-US" sz="2400" i="1" smtClean="0">
                <a:solidFill>
                  <a:schemeClr val="bg2"/>
                </a:solidFill>
              </a:rPr>
              <a:t/>
            </a:r>
            <a:br>
              <a:rPr lang="en-GB" altLang="en-US" sz="2400" i="1" smtClean="0">
                <a:solidFill>
                  <a:schemeClr val="bg2"/>
                </a:solidFill>
              </a:rPr>
            </a:br>
            <a:r>
              <a:rPr lang="en-GB" altLang="en-US" sz="2400" i="1" smtClean="0">
                <a:solidFill>
                  <a:schemeClr val="bg2"/>
                </a:solidFill>
              </a:rPr>
              <a:t>(Simple regression)</a:t>
            </a:r>
            <a:endParaRPr lang="en-GB" altLang="en-US" smtClean="0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4495800" y="5410200"/>
            <a:ext cx="35141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t(34</a:t>
            </a:r>
            <a:r>
              <a:rPr lang="en-GB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) </a:t>
            </a:r>
            <a:r>
              <a:rPr lang="en-GB" altLang="en-US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=</a:t>
            </a:r>
            <a:r>
              <a:rPr lang="en-GB" altLang="en-US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sqrt</a:t>
            </a:r>
            <a:r>
              <a:rPr lang="en-GB" altLang="en-US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(0.406), p=0.52)</a:t>
            </a:r>
            <a:endParaRPr lang="en-GB" altLang="en-US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63688" y="2384530"/>
            <a:ext cx="6400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&gt; m1 &lt;- lm(suicide ~ prestige, data=x1)</a:t>
            </a:r>
          </a:p>
          <a:p>
            <a:r>
              <a:rPr lang="en-GB" dirty="0"/>
              <a:t>&gt; </a:t>
            </a:r>
            <a:r>
              <a:rPr lang="en-GB" dirty="0" err="1"/>
              <a:t>anova</a:t>
            </a:r>
            <a:r>
              <a:rPr lang="en-GB" dirty="0"/>
              <a:t>(m1)</a:t>
            </a:r>
          </a:p>
          <a:p>
            <a:r>
              <a:rPr lang="en-GB" dirty="0"/>
              <a:t>Analysis of Variance Table</a:t>
            </a:r>
          </a:p>
          <a:p>
            <a:endParaRPr lang="en-GB" dirty="0"/>
          </a:p>
          <a:p>
            <a:r>
              <a:rPr lang="en-GB" dirty="0"/>
              <a:t>Response: suicide</a:t>
            </a:r>
          </a:p>
          <a:p>
            <a:r>
              <a:rPr lang="en-GB" dirty="0"/>
              <a:t>          </a:t>
            </a:r>
            <a:r>
              <a:rPr lang="en-GB" dirty="0" err="1"/>
              <a:t>Df</a:t>
            </a:r>
            <a:r>
              <a:rPr lang="en-GB" dirty="0"/>
              <a:t> Sum </a:t>
            </a:r>
            <a:r>
              <a:rPr lang="en-GB" dirty="0" err="1"/>
              <a:t>Sq</a:t>
            </a:r>
            <a:r>
              <a:rPr lang="en-GB" dirty="0"/>
              <a:t> Mean </a:t>
            </a:r>
            <a:r>
              <a:rPr lang="en-GB" dirty="0" err="1"/>
              <a:t>Sq</a:t>
            </a:r>
            <a:r>
              <a:rPr lang="en-GB" dirty="0"/>
              <a:t> F value </a:t>
            </a:r>
            <a:r>
              <a:rPr lang="en-GB" dirty="0" err="1"/>
              <a:t>Pr</a:t>
            </a:r>
            <a:r>
              <a:rPr lang="en-GB" dirty="0"/>
              <a:t>(&gt;F)</a:t>
            </a:r>
          </a:p>
          <a:p>
            <a:r>
              <a:rPr lang="en-GB" dirty="0"/>
              <a:t>prestige   1   58.0  58.044  0.4064 0.5281</a:t>
            </a:r>
          </a:p>
          <a:p>
            <a:r>
              <a:rPr lang="en-GB" dirty="0"/>
              <a:t>Residuals 34 4856.3 142.834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Fit criteria</a:t>
            </a:r>
            <a:r>
              <a:rPr lang="en-GB" altLang="en-US" smtClean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259632" y="1820763"/>
            <a:ext cx="8001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 summary(m1)</a:t>
            </a:r>
          </a:p>
          <a:p>
            <a:endParaRPr lang="en-GB" sz="1600" dirty="0"/>
          </a:p>
          <a:p>
            <a:r>
              <a:rPr lang="en-GB" sz="1600" dirty="0"/>
              <a:t>Call:</a:t>
            </a:r>
          </a:p>
          <a:p>
            <a:r>
              <a:rPr lang="en-GB" sz="1600" dirty="0"/>
              <a:t>lm(formula = suicide ~ prestige, data = x1)</a:t>
            </a:r>
          </a:p>
          <a:p>
            <a:endParaRPr lang="en-GB" sz="1600" dirty="0"/>
          </a:p>
          <a:p>
            <a:r>
              <a:rPr lang="en-GB" sz="1600" dirty="0"/>
              <a:t>Residuals:</a:t>
            </a:r>
          </a:p>
          <a:p>
            <a:r>
              <a:rPr lang="en-GB" sz="1600" dirty="0"/>
              <a:t>    Min      1Q  Median      3Q     Max </a:t>
            </a:r>
          </a:p>
          <a:p>
            <a:r>
              <a:rPr lang="en-GB" sz="1600" dirty="0"/>
              <a:t>-20.053  -8.919  -0.875   6.743  34.394 </a:t>
            </a:r>
          </a:p>
          <a:p>
            <a:endParaRPr lang="en-GB" sz="1600" dirty="0"/>
          </a:p>
          <a:p>
            <a:r>
              <a:rPr lang="en-GB" sz="1600" dirty="0"/>
              <a:t>Coefficients:</a:t>
            </a:r>
          </a:p>
          <a:p>
            <a:r>
              <a:rPr lang="en-GB" sz="1600" dirty="0"/>
              <a:t>            Estimate Std. Error t value </a:t>
            </a:r>
            <a:r>
              <a:rPr lang="en-GB" sz="1600" dirty="0" err="1"/>
              <a:t>Pr</a:t>
            </a:r>
            <a:r>
              <a:rPr lang="en-GB" sz="1600" dirty="0"/>
              <a:t>(&gt;|t|)    </a:t>
            </a:r>
          </a:p>
          <a:p>
            <a:r>
              <a:rPr lang="en-GB" sz="1600" dirty="0"/>
              <a:t>(Intercept) 27.07477    3.68353   7.350 1.62e-08 ***</a:t>
            </a:r>
          </a:p>
          <a:p>
            <a:r>
              <a:rPr lang="en-GB" sz="1600" dirty="0"/>
              <a:t>prestige     0.04113    0.06452   0.637    0.528    </a:t>
            </a:r>
          </a:p>
          <a:p>
            <a:r>
              <a:rPr lang="en-GB" sz="1600" dirty="0"/>
              <a:t>---</a:t>
            </a:r>
          </a:p>
          <a:p>
            <a:r>
              <a:rPr lang="en-GB" sz="1600" dirty="0" err="1"/>
              <a:t>Signif</a:t>
            </a:r>
            <a:r>
              <a:rPr lang="en-GB" sz="1600" dirty="0"/>
              <a:t>. codes:  0 ‘***’ 0.001 ‘**’ </a:t>
            </a:r>
            <a:r>
              <a:rPr lang="en-GB" sz="1600" dirty="0" smtClean="0"/>
              <a:t>0.01 ‘*’ 0.05 ‘.’ 0.1 ‘ ’ 1</a:t>
            </a:r>
          </a:p>
          <a:p>
            <a:endParaRPr lang="en-GB" sz="1600" dirty="0" smtClean="0"/>
          </a:p>
          <a:p>
            <a:r>
              <a:rPr lang="en-GB" sz="1600" dirty="0" smtClean="0"/>
              <a:t>Residual standard error: 11.95 on 34 degrees of freedom</a:t>
            </a:r>
          </a:p>
          <a:p>
            <a:r>
              <a:rPr lang="en-GB" sz="1600" dirty="0" smtClean="0">
                <a:solidFill>
                  <a:schemeClr val="accent2"/>
                </a:solidFill>
              </a:rPr>
              <a:t>Multiple R-squared:  0.01181,   Adjusted R-squared:  -0.01725 </a:t>
            </a:r>
          </a:p>
          <a:p>
            <a:r>
              <a:rPr lang="en-GB" sz="1600" dirty="0" smtClean="0"/>
              <a:t>F-statistic</a:t>
            </a:r>
            <a:r>
              <a:rPr lang="en-GB" sz="1600" dirty="0"/>
              <a:t>: 0.4064 on 1 and 34 DF,  p-value: 0.5281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Correlation +1; 0 degree angle</a:t>
            </a:r>
            <a:endParaRPr lang="en-GB" altLang="en-US" smtClean="0"/>
          </a:p>
        </p:txBody>
      </p:sp>
      <p:pic>
        <p:nvPicPr>
          <p:cNvPr id="8196" name="Picture 5" descr="corrs_r=1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1600200"/>
            <a:ext cx="5905500" cy="4724400"/>
          </a:xfr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Standardised residual plots</a:t>
            </a:r>
            <a:endParaRPr lang="en-GB" altLang="en-US" smtClean="0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323528" y="2852936"/>
            <a:ext cx="37799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plot(m1$fitted.values,m1$residuals)</a:t>
            </a:r>
          </a:p>
        </p:txBody>
      </p:sp>
      <p:pic>
        <p:nvPicPr>
          <p:cNvPr id="3" name="Chart Placeholder 2"/>
          <p:cNvPicPr>
            <a:picLocks noGrp="1" noChangeAspect="1"/>
          </p:cNvPicPr>
          <p:nvPr>
            <p:ph type="chart" idx="1"/>
          </p:nvPr>
        </p:nvPicPr>
        <p:blipFill>
          <a:blip r:embed="rId2"/>
          <a:stretch>
            <a:fillRect/>
          </a:stretch>
        </p:blipFill>
        <p:spPr>
          <a:xfrm>
            <a:off x="3654085" y="1628800"/>
            <a:ext cx="4731430" cy="47244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Stepwise methods</a:t>
            </a:r>
            <a:endParaRPr lang="en-GB" altLang="en-US" smtClean="0"/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b="1" smtClean="0">
              <a:solidFill>
                <a:schemeClr val="accent1"/>
              </a:solidFill>
            </a:endParaRPr>
          </a:p>
          <a:p>
            <a:pPr eaLnBrk="1" hangingPunct="1"/>
            <a:r>
              <a:rPr lang="en-GB" altLang="en-US" b="1" smtClean="0">
                <a:solidFill>
                  <a:schemeClr val="accent2"/>
                </a:solidFill>
              </a:rPr>
              <a:t>Parsimony</a:t>
            </a:r>
            <a:r>
              <a:rPr lang="en-GB" altLang="en-US" smtClean="0">
                <a:solidFill>
                  <a:schemeClr val="accent1"/>
                </a:solidFill>
              </a:rPr>
              <a:t> </a:t>
            </a:r>
            <a:r>
              <a:rPr lang="en-GB" altLang="en-US" smtClean="0"/>
              <a:t>- obtain fewest number of important features </a:t>
            </a:r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b="1" smtClean="0">
                <a:solidFill>
                  <a:schemeClr val="accent2"/>
                </a:solidFill>
              </a:rPr>
              <a:t>ALL</a:t>
            </a:r>
            <a:r>
              <a:rPr lang="en-GB" altLang="en-US" smtClean="0"/>
              <a:t> variables in a model independently associated with outcome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>
                <a:solidFill>
                  <a:srgbClr val="008000"/>
                </a:solidFill>
              </a:rPr>
              <a:t>Shtatland ES et al(2003)</a:t>
            </a:r>
            <a:r>
              <a:rPr lang="en-GB" altLang="en-US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GB" altLang="en-US" smtClean="0"/>
              <a:t>criticise the over-reliance of stepwise on p-values and suggest a best subsets approach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LARS (Least Angle regression) available in R is another alternative to stepwise choosing the most parsimonious model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2 kinds of stepwise methods</a:t>
            </a:r>
            <a:endParaRPr lang="en-GB" altLang="en-US" smtClean="0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dirty="0" smtClean="0"/>
          </a:p>
          <a:p>
            <a:pPr eaLnBrk="1" hangingPunct="1"/>
            <a:endParaRPr lang="en-GB" altLang="en-US" sz="1600" i="1" dirty="0" smtClean="0">
              <a:solidFill>
                <a:schemeClr val="hlink"/>
              </a:solidFill>
            </a:endParaRPr>
          </a:p>
          <a:p>
            <a:pPr eaLnBrk="1" hangingPunct="1"/>
            <a:r>
              <a:rPr lang="en-GB" altLang="en-US" sz="1600" i="1" dirty="0" smtClean="0">
                <a:solidFill>
                  <a:schemeClr val="hlink"/>
                </a:solidFill>
              </a:rPr>
              <a:t>Bottom Down (Backward)</a:t>
            </a:r>
            <a:endParaRPr lang="en-GB" altLang="en-US" sz="1600" i="1" dirty="0" smtClean="0">
              <a:solidFill>
                <a:schemeClr val="accent1"/>
              </a:solidFill>
            </a:endParaRPr>
          </a:p>
          <a:p>
            <a:pPr eaLnBrk="1" hangingPunct="1"/>
            <a:endParaRPr lang="en-GB" altLang="en-US" sz="1600" dirty="0" smtClean="0">
              <a:solidFill>
                <a:schemeClr val="accent1"/>
              </a:solidFill>
            </a:endParaRP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Start with </a:t>
            </a:r>
            <a:r>
              <a:rPr lang="en-GB" altLang="en-US" sz="1600" dirty="0" smtClean="0">
                <a:solidFill>
                  <a:schemeClr val="accent2"/>
                </a:solidFill>
              </a:rPr>
              <a:t>ALL</a:t>
            </a:r>
            <a:r>
              <a:rPr lang="en-GB" altLang="en-US" sz="1600" dirty="0" smtClean="0"/>
              <a:t> variables</a:t>
            </a:r>
          </a:p>
          <a:p>
            <a:pPr eaLnBrk="1" hangingPunct="1"/>
            <a:endParaRPr lang="en-GB" altLang="en-US" sz="1600" dirty="0" smtClean="0"/>
          </a:p>
          <a:p>
            <a:pPr eaLnBrk="1" hangingPunct="1"/>
            <a:r>
              <a:rPr lang="en-GB" altLang="en-US" sz="1600" dirty="0" smtClean="0"/>
              <a:t>Remove least important one-by-one</a:t>
            </a:r>
          </a:p>
          <a:p>
            <a:pPr eaLnBrk="1" hangingPunct="1"/>
            <a:endParaRPr lang="en-GB" altLang="en-US" sz="1600" dirty="0"/>
          </a:p>
          <a:p>
            <a:pPr eaLnBrk="1" hangingPunct="1"/>
            <a:r>
              <a:rPr lang="en-GB" altLang="en-US" sz="1600" dirty="0"/>
              <a:t>Backward less biased by strong correlations between predictors than forward</a:t>
            </a:r>
          </a:p>
          <a:p>
            <a:pPr marL="0" indent="0" eaLnBrk="1" hangingPunct="1">
              <a:buNone/>
            </a:pPr>
            <a:r>
              <a:rPr lang="en-GB" altLang="en-US" sz="1600" dirty="0"/>
              <a:t>    (</a:t>
            </a:r>
            <a:r>
              <a:rPr lang="en-GB" altLang="en-US" sz="1600" dirty="0" err="1"/>
              <a:t>Hutmacher</a:t>
            </a:r>
            <a:r>
              <a:rPr lang="en-GB" altLang="en-US" sz="1600"/>
              <a:t> and Kowalski, 2015) </a:t>
            </a:r>
          </a:p>
          <a:p>
            <a:pPr marL="0" indent="0" eaLnBrk="1" hangingPunct="1">
              <a:buNone/>
            </a:pPr>
            <a:endParaRPr lang="en-GB" altLang="en-US" sz="1600" smtClean="0"/>
          </a:p>
          <a:p>
            <a:pPr eaLnBrk="1" hangingPunct="1"/>
            <a:endParaRPr lang="en-GB" altLang="en-US" sz="1600" dirty="0" smtClean="0"/>
          </a:p>
          <a:p>
            <a:pPr lvl="2" eaLnBrk="1" hangingPunct="1"/>
            <a:endParaRPr lang="en-GB" altLang="en-US" sz="1400" dirty="0" smtClean="0"/>
          </a:p>
        </p:txBody>
      </p:sp>
      <p:sp>
        <p:nvSpPr>
          <p:cNvPr id="4506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191000" cy="4724400"/>
          </a:xfrm>
        </p:spPr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i="1" smtClean="0">
              <a:solidFill>
                <a:schemeClr val="hlink"/>
              </a:solidFill>
            </a:endParaRPr>
          </a:p>
          <a:p>
            <a:pPr eaLnBrk="1" hangingPunct="1"/>
            <a:r>
              <a:rPr lang="en-GB" altLang="en-US" sz="1600" i="1" smtClean="0">
                <a:solidFill>
                  <a:schemeClr val="hlink"/>
                </a:solidFill>
              </a:rPr>
              <a:t>Top up (Forward)</a:t>
            </a:r>
          </a:p>
          <a:p>
            <a:pPr eaLnBrk="1" hangingPunct="1"/>
            <a:endParaRPr lang="en-GB" altLang="en-US" sz="1600" smtClean="0">
              <a:solidFill>
                <a:schemeClr val="accent1"/>
              </a:solidFill>
            </a:endParaRP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Start with </a:t>
            </a:r>
            <a:r>
              <a:rPr lang="en-GB" altLang="en-US" sz="1600" smtClean="0">
                <a:solidFill>
                  <a:schemeClr val="accent2"/>
                </a:solidFill>
              </a:rPr>
              <a:t>NO</a:t>
            </a:r>
            <a:r>
              <a:rPr lang="en-GB" altLang="en-US" sz="1600" smtClean="0"/>
              <a:t> variables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Add most important one-by-one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What makes a good model?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b="1" smtClean="0"/>
              <a:t>  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b="1" smtClean="0"/>
              <a:t>There are various methods which are used to identify good model fits</a:t>
            </a:r>
          </a:p>
          <a:p>
            <a:pPr eaLnBrk="1" hangingPunct="1">
              <a:lnSpc>
                <a:spcPct val="80000"/>
              </a:lnSpc>
            </a:pPr>
            <a:endParaRPr lang="en-GB" altLang="en-US" b="1" smtClean="0"/>
          </a:p>
          <a:p>
            <a:pPr eaLnBrk="1" hangingPunct="1">
              <a:lnSpc>
                <a:spcPct val="80000"/>
              </a:lnSpc>
            </a:pPr>
            <a:r>
              <a:rPr lang="en-GB" altLang="en-US" b="1" smtClean="0"/>
              <a:t>F ratios 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z="1400" smtClean="0"/>
              <a:t>Stepwise regression option in SPSS: find best one-variable model (according to hypothesis test), then best two-variable model with that first variable included, etc., until no additional variables are significant.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400" smtClean="0"/>
          </a:p>
          <a:p>
            <a:pPr lvl="1" eaLnBrk="1" hangingPunct="1">
              <a:lnSpc>
                <a:spcPct val="80000"/>
              </a:lnSpc>
            </a:pPr>
            <a:r>
              <a:rPr lang="en-GB" altLang="en-US" sz="1400" smtClean="0"/>
              <a:t>Stepwise schemes do not necessarily find the best model among all the possible variable combinations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z="1400" smtClean="0"/>
          </a:p>
          <a:p>
            <a:pPr eaLnBrk="1" hangingPunct="1">
              <a:lnSpc>
                <a:spcPct val="80000"/>
              </a:lnSpc>
            </a:pPr>
            <a:r>
              <a:rPr lang="en-GB" altLang="en-US" b="1" smtClean="0"/>
              <a:t>Akaike’s Information Criterion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b="1" smtClean="0"/>
              <a:t>Mallows Cp</a:t>
            </a:r>
          </a:p>
          <a:p>
            <a:pPr lvl="1" eaLnBrk="1" hangingPunct="1">
              <a:lnSpc>
                <a:spcPct val="80000"/>
              </a:lnSpc>
            </a:pPr>
            <a:r>
              <a:rPr lang="en-GB" altLang="en-US" smtClean="0"/>
              <a:t>A good model if its Mallows Cp is close to p</a:t>
            </a:r>
          </a:p>
          <a:p>
            <a:pPr lvl="1" eaLnBrk="1" hangingPunct="1">
              <a:lnSpc>
                <a:spcPct val="80000"/>
              </a:lnSpc>
            </a:pPr>
            <a:endParaRPr lang="en-GB" altLang="en-US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 The difference between Mallows Cp and AIC  is explained in Venables &amp; Ripley(1999) Chapter 6 for linear models, and is usually not great.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What are these fit criteria?</a:t>
            </a:r>
            <a:br>
              <a:rPr lang="en-GB" altLang="en-US" smtClean="0"/>
            </a:br>
            <a:endParaRPr lang="en-GB" altLang="en-US" smtClean="0"/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In R Using lm() with Step():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AIC = n ln(RSS/n) + 2 number of terms in model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In SPSS using all possible subsets approach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Cp  =  [RSS / MSE(full model)] + 2 number of terms in model – 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Where RSS = unexplained variance (Residual Sum of Squares)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          MSE = RSS fitting all possible predictors / its df(error)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Both of form: model lack of fit term + number of terms in model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So want to minimize AIC and Cp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>
              <a:solidFill>
                <a:schemeClr val="accent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 tests vs model selection crit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AIC and </a:t>
            </a:r>
            <a:r>
              <a:rPr lang="en-GB" dirty="0" err="1" smtClean="0"/>
              <a:t>Cp</a:t>
            </a:r>
            <a:r>
              <a:rPr lang="en-GB" dirty="0" smtClean="0"/>
              <a:t> choose between models balancing goodness of fit with simplicity</a:t>
            </a:r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Stepwise F tests do not directly compare all models and focus on statistical significance and goodness of fit</a:t>
            </a:r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>
                <a:solidFill>
                  <a:schemeClr val="accent2"/>
                </a:solidFill>
              </a:rPr>
              <a:t>Kuiper, RM and </a:t>
            </a:r>
            <a:r>
              <a:rPr lang="en-GB" dirty="0" err="1" smtClean="0">
                <a:solidFill>
                  <a:schemeClr val="accent2"/>
                </a:solidFill>
              </a:rPr>
              <a:t>Hoijtink</a:t>
            </a:r>
            <a:r>
              <a:rPr lang="en-GB" dirty="0" smtClean="0">
                <a:solidFill>
                  <a:schemeClr val="accent2"/>
                </a:solidFill>
              </a:rPr>
              <a:t> (2010) Comparison of means using exploratory and confirmatory approaches. Psychological Methods 15(1) 69-86.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 smtClean="0">
                <a:solidFill>
                  <a:schemeClr val="accent2"/>
                </a:solidFill>
              </a:rPr>
              <a:t>    </a:t>
            </a:r>
            <a:r>
              <a:rPr lang="en-GB" dirty="0" err="1" smtClean="0">
                <a:solidFill>
                  <a:schemeClr val="accent2"/>
                </a:solidFill>
              </a:rPr>
              <a:t>Sterba</a:t>
            </a:r>
            <a:r>
              <a:rPr lang="en-GB" dirty="0" smtClean="0">
                <a:solidFill>
                  <a:schemeClr val="accent2"/>
                </a:solidFill>
              </a:rPr>
              <a:t> and </a:t>
            </a:r>
            <a:r>
              <a:rPr lang="en-GB" dirty="0" err="1" smtClean="0">
                <a:solidFill>
                  <a:schemeClr val="accent2"/>
                </a:solidFill>
              </a:rPr>
              <a:t>Pek</a:t>
            </a:r>
            <a:r>
              <a:rPr lang="en-GB" dirty="0" smtClean="0">
                <a:solidFill>
                  <a:schemeClr val="accent2"/>
                </a:solidFill>
              </a:rPr>
              <a:t> (2012) Individual Influence on model selection.  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 smtClean="0">
                <a:solidFill>
                  <a:schemeClr val="accent2"/>
                </a:solidFill>
              </a:rPr>
              <a:t>    Psychological Methods 17(4) 582-299</a:t>
            </a:r>
            <a:r>
              <a:rPr lang="en-GB" dirty="0" smtClean="0"/>
              <a:t>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AIC backward stepwise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dirty="0"/>
              <a:t>&gt; attach(x1,2)</a:t>
            </a:r>
          </a:p>
          <a:p>
            <a:pPr marL="0" indent="0">
              <a:buNone/>
            </a:pPr>
            <a:r>
              <a:rPr lang="en-GB" sz="1400" dirty="0"/>
              <a:t>&gt; m1 &lt;- lm(suicide ~ ., data=x1</a:t>
            </a:r>
            <a:r>
              <a:rPr lang="en-GB" sz="1400" dirty="0" smtClean="0"/>
              <a:t>)                    </a:t>
            </a:r>
            <a:endParaRPr lang="en-GB" sz="1400" dirty="0"/>
          </a:p>
          <a:p>
            <a:pPr marL="0" indent="0">
              <a:buNone/>
            </a:pPr>
            <a:r>
              <a:rPr lang="en-GB" sz="1400" dirty="0"/>
              <a:t>&gt; m2 &lt;- step(m1)</a:t>
            </a:r>
          </a:p>
          <a:p>
            <a:pPr marL="0" indent="0">
              <a:buNone/>
            </a:pPr>
            <a:r>
              <a:rPr lang="en-GB" sz="1400" dirty="0"/>
              <a:t>Start:  AIC=172.17</a:t>
            </a:r>
          </a:p>
          <a:p>
            <a:pPr marL="0" indent="0">
              <a:buNone/>
            </a:pPr>
            <a:r>
              <a:rPr lang="en-GB" sz="1400" dirty="0"/>
              <a:t>suicide ~ prestige + income + </a:t>
            </a:r>
            <a:r>
              <a:rPr lang="en-GB" sz="1400" dirty="0" err="1"/>
              <a:t>educatio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           </a:t>
            </a:r>
            <a:r>
              <a:rPr lang="en-GB" sz="1400" dirty="0" err="1"/>
              <a:t>Df</a:t>
            </a:r>
            <a:r>
              <a:rPr lang="en-GB" sz="1400" dirty="0"/>
              <a:t> Sum of </a:t>
            </a:r>
            <a:r>
              <a:rPr lang="en-GB" sz="1400" dirty="0" err="1"/>
              <a:t>Sq</a:t>
            </a:r>
            <a:r>
              <a:rPr lang="en-GB" sz="1400" dirty="0"/>
              <a:t>    RSS    AIC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0070C0"/>
                </a:solidFill>
              </a:rPr>
              <a:t>&lt;none&gt;                  3442.3 172.17</a:t>
            </a:r>
          </a:p>
          <a:p>
            <a:pPr marL="0" indent="0">
              <a:buNone/>
            </a:pPr>
            <a:r>
              <a:rPr lang="en-GB" sz="1400" dirty="0"/>
              <a:t>- prestige  1     253.7 3696.0 172.73</a:t>
            </a:r>
          </a:p>
          <a:p>
            <a:pPr marL="0" indent="0">
              <a:buNone/>
            </a:pPr>
            <a:r>
              <a:rPr lang="en-GB" sz="1400" dirty="0"/>
              <a:t>- income    1     306.3 3748.6 173.24</a:t>
            </a:r>
          </a:p>
          <a:p>
            <a:pPr marL="0" indent="0">
              <a:buNone/>
            </a:pPr>
            <a:r>
              <a:rPr lang="en-GB" sz="1400" dirty="0"/>
              <a:t>- </a:t>
            </a:r>
            <a:r>
              <a:rPr lang="en-GB" sz="1400" dirty="0" err="1"/>
              <a:t>educatio</a:t>
            </a:r>
            <a:r>
              <a:rPr lang="en-GB" sz="1400" dirty="0"/>
              <a:t>  1    1003.1 4445.4 179.38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194" y="1988840"/>
            <a:ext cx="4592105" cy="4016393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 bwMode="auto">
          <a:xfrm>
            <a:off x="6808525" y="3709004"/>
            <a:ext cx="1080120" cy="288032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4208" y="5412374"/>
            <a:ext cx="1091279" cy="30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270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i="1" smtClean="0">
                <a:solidFill>
                  <a:schemeClr val="bg2"/>
                </a:solidFill>
                <a:latin typeface="Tahoma" panose="020B0604030504040204" pitchFamily="34" charset="0"/>
              </a:rPr>
              <a:t>Facilitator Variables</a:t>
            </a:r>
            <a:endParaRPr lang="en-GB" altLang="en-US" smtClean="0"/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                                                (Median) Income (in dollars)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Male       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Suicide rates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(20-64 years)                 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(Hand,1994)                              (Median Years in) Education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/>
            <a:r>
              <a:rPr lang="en-GB" altLang="en-US" smtClean="0"/>
              <a:t>After removing effect of income a longer time in education has a lower rate; education has no effect on suicide rate on its own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/>
            <a:r>
              <a:rPr lang="en-GB" altLang="en-US" smtClean="0"/>
              <a:t>Need to take both income &amp; education into account when explaining suicide rate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Example of a </a:t>
            </a:r>
            <a:r>
              <a:rPr lang="en-GB" altLang="en-US" smtClean="0">
                <a:solidFill>
                  <a:schemeClr val="accent2"/>
                </a:solidFill>
              </a:rPr>
              <a:t>synergistic relationship</a:t>
            </a: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</p:txBody>
      </p:sp>
      <p:sp>
        <p:nvSpPr>
          <p:cNvPr id="49157" name="Line 4"/>
          <p:cNvSpPr>
            <a:spLocks noChangeShapeType="1"/>
          </p:cNvSpPr>
          <p:nvPr/>
        </p:nvSpPr>
        <p:spPr bwMode="auto">
          <a:xfrm flipH="1">
            <a:off x="2362200" y="2057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58" name="Line 5"/>
          <p:cNvSpPr>
            <a:spLocks noChangeShapeType="1"/>
          </p:cNvSpPr>
          <p:nvPr/>
        </p:nvSpPr>
        <p:spPr bwMode="auto">
          <a:xfrm flipH="1" flipV="1">
            <a:off x="2438400" y="2895600"/>
            <a:ext cx="1905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Synergy - verbal score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total verbal score = score left brain  + score right brain (deterministic); negative left,right brain correlation = -0.70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    </a:t>
            </a:r>
          </a:p>
          <a:p>
            <a:pPr eaLnBrk="1" hangingPunct="1"/>
            <a:r>
              <a:rPr lang="en-GB" altLang="en-US" smtClean="0"/>
              <a:t>left brain (score A)  right brain (score B)  total verbal score (A+B)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	      2                               4                                   6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         5                               6                                   11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         6                               5                                   11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         8                               2                                   10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        10                              1                                   11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score A </a:t>
            </a:r>
            <a:r>
              <a:rPr lang="en-GB" altLang="en-US" smtClean="0">
                <a:solidFill>
                  <a:schemeClr val="accent2"/>
                </a:solidFill>
              </a:rPr>
              <a:t>ONLY</a:t>
            </a:r>
            <a:r>
              <a:rPr lang="en-GB" altLang="en-US" smtClean="0"/>
              <a:t> - R</a:t>
            </a:r>
            <a:r>
              <a:rPr lang="en-GB" altLang="en-US" baseline="30000" smtClean="0"/>
              <a:t>2</a:t>
            </a:r>
            <a:r>
              <a:rPr lang="en-GB" altLang="en-US" smtClean="0"/>
              <a:t>=53%, score B </a:t>
            </a:r>
            <a:r>
              <a:rPr lang="en-GB" altLang="en-US" smtClean="0">
                <a:solidFill>
                  <a:schemeClr val="accent2"/>
                </a:solidFill>
              </a:rPr>
              <a:t>ONLY</a:t>
            </a:r>
            <a:r>
              <a:rPr lang="en-GB" altLang="en-US" smtClean="0"/>
              <a:t> - R</a:t>
            </a:r>
            <a:r>
              <a:rPr lang="en-GB" altLang="en-US" baseline="30000" smtClean="0"/>
              <a:t>2</a:t>
            </a:r>
            <a:r>
              <a:rPr lang="en-GB" altLang="en-US" smtClean="0"/>
              <a:t>=0%</a:t>
            </a:r>
          </a:p>
          <a:p>
            <a:pPr eaLnBrk="1" hangingPunct="1"/>
            <a:r>
              <a:rPr lang="en-GB" altLang="en-US" smtClean="0"/>
              <a:t>score A </a:t>
            </a:r>
            <a:r>
              <a:rPr lang="en-GB" altLang="en-US" smtClean="0">
                <a:solidFill>
                  <a:schemeClr val="accent2"/>
                </a:solidFill>
              </a:rPr>
              <a:t>AND</a:t>
            </a:r>
            <a:r>
              <a:rPr lang="en-GB" altLang="en-US" smtClean="0"/>
              <a:t> score B = 100%! </a:t>
            </a:r>
          </a:p>
          <a:p>
            <a:pPr eaLnBrk="1" hangingPunct="1"/>
            <a:r>
              <a:rPr lang="en-GB" altLang="en-US" smtClean="0"/>
              <a:t>0.03*INCOME-2.17*EDUCATION correlates with suicide rate</a:t>
            </a:r>
          </a:p>
          <a:p>
            <a:pPr eaLnBrk="1" hangingPunct="1"/>
            <a:r>
              <a:rPr lang="en-GB" altLang="en-US" smtClean="0"/>
              <a:t>INCOME, EDUCATION themselves do not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Mountain racing…..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grip of footwear, temperature predicting time to race up and down a mountain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temp (deg C)	grip (roughness coeff)	race time (minutes)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	10 			10.2			200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	20			  0.4			180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	15			  8.4			150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	  8			 16.8			120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	  9 			 16.0			 95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	12			 14.0			 90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Better gripping soles tended to be worn in lower temperatures…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r(temp,grip) = -0.93 	 (badly designed study!)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Zero correlation; 90 degree angle</a:t>
            </a:r>
            <a:endParaRPr lang="en-GB" altLang="en-US" smtClean="0"/>
          </a:p>
        </p:txBody>
      </p:sp>
      <p:pic>
        <p:nvPicPr>
          <p:cNvPr id="9220" name="Picture 3" descr="corrs_r=0"/>
          <p:cNvPicPr>
            <a:picLocks noGrp="1" noChangeAspect="1" noChangeArrowheads="1"/>
          </p:cNvPicPr>
          <p:nvPr>
            <p:ph type="dgm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600200"/>
            <a:ext cx="8077200" cy="4724400"/>
          </a:xfrm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Results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Temperature </a:t>
            </a:r>
            <a:r>
              <a:rPr lang="en-GB" altLang="en-US" smtClean="0">
                <a:solidFill>
                  <a:schemeClr val="accent2"/>
                </a:solidFill>
              </a:rPr>
              <a:t>ALONE</a:t>
            </a:r>
            <a:r>
              <a:rPr lang="en-GB" altLang="en-US" smtClean="0"/>
              <a:t>: t</a:t>
            </a:r>
            <a:r>
              <a:rPr lang="en-GB" altLang="en-US" baseline="-25000" smtClean="0"/>
              <a:t>4</a:t>
            </a:r>
            <a:r>
              <a:rPr lang="en-GB" altLang="en-US" smtClean="0"/>
              <a:t>=0.98, p=0.38, R</a:t>
            </a:r>
            <a:r>
              <a:rPr lang="en-GB" altLang="en-US" baseline="30000" smtClean="0"/>
              <a:t>2</a:t>
            </a:r>
            <a:r>
              <a:rPr lang="en-GB" altLang="en-US" smtClean="0"/>
              <a:t>=19%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Grip </a:t>
            </a:r>
            <a:r>
              <a:rPr lang="en-GB" altLang="en-US" smtClean="0">
                <a:solidFill>
                  <a:schemeClr val="accent2"/>
                </a:solidFill>
              </a:rPr>
              <a:t>ALONE</a:t>
            </a:r>
            <a:r>
              <a:rPr lang="en-GB" altLang="en-US" smtClean="0"/>
              <a:t>: t</a:t>
            </a:r>
            <a:r>
              <a:rPr lang="en-GB" altLang="en-US" baseline="-25000" smtClean="0"/>
              <a:t>4</a:t>
            </a:r>
            <a:r>
              <a:rPr lang="en-GB" altLang="en-US" smtClean="0"/>
              <a:t>=-2.04, p=0.11, R</a:t>
            </a:r>
            <a:r>
              <a:rPr lang="en-GB" altLang="en-US" baseline="30000" smtClean="0"/>
              <a:t>2</a:t>
            </a:r>
            <a:r>
              <a:rPr lang="en-GB" altLang="en-US" smtClean="0"/>
              <a:t>=51%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Temperature &amp; Grip </a:t>
            </a:r>
            <a:r>
              <a:rPr lang="en-GB" altLang="en-US" smtClean="0">
                <a:solidFill>
                  <a:schemeClr val="accent2"/>
                </a:solidFill>
              </a:rPr>
              <a:t>TOGETHER</a:t>
            </a:r>
            <a:r>
              <a:rPr lang="en-GB" altLang="en-US" smtClean="0"/>
              <a:t>: R</a:t>
            </a:r>
            <a:r>
              <a:rPr lang="en-GB" altLang="en-US" baseline="30000" smtClean="0"/>
              <a:t>2</a:t>
            </a:r>
            <a:r>
              <a:rPr lang="en-GB" altLang="en-US" smtClean="0"/>
              <a:t>=95%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Temperature: t</a:t>
            </a:r>
            <a:r>
              <a:rPr lang="en-GB" altLang="en-US" baseline="-25000" smtClean="0"/>
              <a:t>3</a:t>
            </a:r>
            <a:r>
              <a:rPr lang="en-GB" altLang="en-US" smtClean="0"/>
              <a:t>=-5.04, p=0.015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Grip: t</a:t>
            </a:r>
            <a:r>
              <a:rPr lang="en-GB" altLang="en-US" baseline="-25000" smtClean="0"/>
              <a:t>3</a:t>
            </a:r>
            <a:r>
              <a:rPr lang="en-GB" altLang="en-US" smtClean="0"/>
              <a:t>=-6.63, p=0.007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Temperature and grip predict race time together but not separately!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mtClean="0"/>
              <a:t>A synergistic relationship again!</a:t>
            </a:r>
          </a:p>
          <a:p>
            <a:pPr eaLnBrk="1" hangingPunct="1">
              <a:lnSpc>
                <a:spcPct val="90000"/>
              </a:lnSpc>
            </a:pPr>
            <a:endParaRPr lang="en-GB" altLang="en-US" baseline="30000" smtClean="0"/>
          </a:p>
          <a:p>
            <a:pPr eaLnBrk="1" hangingPunct="1">
              <a:lnSpc>
                <a:spcPct val="90000"/>
              </a:lnSpc>
            </a:pPr>
            <a:r>
              <a:rPr lang="en-GB" altLang="en-US" smtClean="0"/>
              <a:t>May not have occurred if greater range of grips used at each temperature</a:t>
            </a:r>
            <a:endParaRPr lang="en-GB" altLang="en-US" baseline="30000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Memory - collinearity example</a:t>
            </a:r>
            <a:endParaRPr lang="en-GB" altLang="en-US" smtClean="0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altLang="en-US" sz="1600" dirty="0" smtClean="0"/>
              <a:t>         </a:t>
            </a:r>
          </a:p>
          <a:p>
            <a:pPr eaLnBrk="1" hangingPunct="1"/>
            <a:r>
              <a:rPr lang="en-GB" altLang="en-US" sz="1400" dirty="0" smtClean="0"/>
              <a:t>Correlation in IQ: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dirty="0" smtClean="0"/>
              <a:t>     (time1, time2)=0.98; both  correlate &gt; 0.5 with memory (y)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400" dirty="0" smtClean="0"/>
          </a:p>
          <a:p>
            <a:pPr eaLnBrk="1" hangingPunct="1"/>
            <a:r>
              <a:rPr lang="en-GB" altLang="en-US" sz="1400" dirty="0" smtClean="0"/>
              <a:t>Collinearity (highly correlated predictors):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dirty="0" smtClean="0"/>
              <a:t>     Tolerance &lt; 0.1, VIF &gt; 10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dirty="0" smtClean="0"/>
              <a:t>     (Tolerance=1/VIF)</a:t>
            </a:r>
            <a:endParaRPr lang="en-GB" altLang="en-US" sz="14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dirty="0" smtClean="0"/>
              <a:t>Should combine times or use one time to predict memory score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400" dirty="0" smtClean="0"/>
          </a:p>
        </p:txBody>
      </p:sp>
      <p:sp>
        <p:nvSpPr>
          <p:cNvPr id="53253" name="Oval 4"/>
          <p:cNvSpPr>
            <a:spLocks noChangeArrowheads="1"/>
          </p:cNvSpPr>
          <p:nvPr/>
        </p:nvSpPr>
        <p:spPr bwMode="auto">
          <a:xfrm>
            <a:off x="4495800" y="1981200"/>
            <a:ext cx="3886200" cy="15240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53254" name="Text Box 5"/>
          <p:cNvSpPr txBox="1">
            <a:spLocks noChangeArrowheads="1"/>
          </p:cNvSpPr>
          <p:nvPr/>
        </p:nvSpPr>
        <p:spPr bwMode="auto">
          <a:xfrm>
            <a:off x="5410200" y="2438400"/>
            <a:ext cx="2362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chemeClr val="accent2"/>
                </a:solidFill>
                <a:latin typeface="Times New Roman" panose="02020603050405020304" pitchFamily="18" charset="0"/>
              </a:rPr>
              <a:t>Can give inflated Std errors, wrongly signed regression estimates</a:t>
            </a:r>
            <a:endParaRPr lang="en-GB" altLang="en-US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5470525" y="2022475"/>
            <a:ext cx="17363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mtClean="0">
                <a:solidFill>
                  <a:schemeClr val="accent2"/>
                </a:solidFill>
                <a:latin typeface="Times New Roman" panose="02020603050405020304" pitchFamily="18" charset="0"/>
              </a:rPr>
              <a:t>Collinearity</a:t>
            </a:r>
            <a:r>
              <a:rPr lang="en-GB" altLang="en-US" dirty="0">
                <a:solidFill>
                  <a:schemeClr val="accent2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4548554" y="436130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&gt; m1 &lt;- lm(MEMORY~TIME1+TIME2)</a:t>
            </a:r>
          </a:p>
          <a:p>
            <a:r>
              <a:rPr lang="en-GB" dirty="0"/>
              <a:t>&gt; </a:t>
            </a:r>
            <a:r>
              <a:rPr lang="en-GB" dirty="0" err="1"/>
              <a:t>vif</a:t>
            </a:r>
            <a:r>
              <a:rPr lang="en-GB" dirty="0"/>
              <a:t>(m1)</a:t>
            </a:r>
          </a:p>
          <a:p>
            <a:r>
              <a:rPr lang="en-GB" dirty="0"/>
              <a:t>   TIME1    TIME2 </a:t>
            </a:r>
          </a:p>
          <a:p>
            <a:r>
              <a:rPr lang="en-GB" dirty="0">
                <a:solidFill>
                  <a:srgbClr val="0070C0"/>
                </a:solidFill>
              </a:rPr>
              <a:t>55.55081 55.55081 </a:t>
            </a:r>
            <a:r>
              <a:rPr lang="en-GB" dirty="0" smtClean="0">
                <a:solidFill>
                  <a:srgbClr val="0070C0"/>
                </a:solidFill>
              </a:rPr>
              <a:t> &gt; 10</a:t>
            </a:r>
            <a:endParaRPr lang="en-GB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Collinearity and synergy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In mountains example tolerance = 0.12, VIF=8.2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So, just outside range indicative of collinearity.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In general synergy may result from highly correlated predictors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 smtClean="0"/>
              <a:t>but the correlations will usually not be high enough to cause collinearity problems.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But check!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Lasso and Ridge Regression can reduce collinearity</a:t>
            </a:r>
          </a:p>
          <a:p>
            <a:pPr eaLnBrk="1" hangingPunct="1"/>
            <a:endParaRPr lang="en-GB" alt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Handling Collinearity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/>
              <a:t>LASSO </a:t>
            </a:r>
            <a:r>
              <a:rPr lang="en-GB" dirty="0" smtClean="0"/>
              <a:t>regression (</a:t>
            </a:r>
            <a:r>
              <a:rPr lang="en-GB" dirty="0" err="1"/>
              <a:t>T</a:t>
            </a:r>
            <a:r>
              <a:rPr lang="en-GB" dirty="0" err="1" smtClean="0"/>
              <a:t>ibshirani</a:t>
            </a:r>
            <a:r>
              <a:rPr lang="en-GB" dirty="0" smtClean="0"/>
              <a:t>, 1996): minimised sum of regression coefficients so that sum tend to and reach zero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Ridge </a:t>
            </a:r>
            <a:r>
              <a:rPr lang="en-GB" dirty="0"/>
              <a:t>regression </a:t>
            </a:r>
            <a:r>
              <a:rPr lang="en-GB" dirty="0" smtClean="0"/>
              <a:t>(</a:t>
            </a:r>
            <a:r>
              <a:rPr lang="en-GB" dirty="0" err="1" smtClean="0"/>
              <a:t>Hoerl</a:t>
            </a:r>
            <a:r>
              <a:rPr lang="en-GB" dirty="0" smtClean="0"/>
              <a:t> </a:t>
            </a:r>
            <a:r>
              <a:rPr lang="en-GB" dirty="0"/>
              <a:t>and Kennard, 1970</a:t>
            </a:r>
            <a:r>
              <a:rPr lang="en-GB" dirty="0" smtClean="0"/>
              <a:t>) minimises the squares of the regression coefficients</a:t>
            </a:r>
          </a:p>
          <a:p>
            <a:endParaRPr lang="en-GB" dirty="0"/>
          </a:p>
          <a:p>
            <a:r>
              <a:rPr lang="en-GB" dirty="0"/>
              <a:t>Elastic net regression </a:t>
            </a:r>
            <a:r>
              <a:rPr lang="en-GB" dirty="0" smtClean="0"/>
              <a:t>(Zou </a:t>
            </a:r>
            <a:r>
              <a:rPr lang="en-GB" dirty="0"/>
              <a:t>and Hastie, 2005</a:t>
            </a:r>
            <a:r>
              <a:rPr lang="en-GB" dirty="0" smtClean="0"/>
              <a:t>) is a hybrid of LASSO </a:t>
            </a:r>
            <a:r>
              <a:rPr lang="en-GB" dirty="0" err="1" smtClean="0"/>
              <a:t>ans</a:t>
            </a:r>
            <a:r>
              <a:rPr lang="en-GB" dirty="0" smtClean="0"/>
              <a:t> Ridge regressions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864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 indices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Can assess regression models using fit indices such as</a:t>
            </a:r>
          </a:p>
          <a:p>
            <a:endParaRPr lang="en-GB" dirty="0" smtClean="0"/>
          </a:p>
          <a:p>
            <a:r>
              <a:rPr lang="en-GB" dirty="0" smtClean="0"/>
              <a:t>MSE = Sum (observed – predicted)^2</a:t>
            </a:r>
          </a:p>
          <a:p>
            <a:endParaRPr lang="en-GB" dirty="0" smtClean="0"/>
          </a:p>
          <a:p>
            <a:r>
              <a:rPr lang="en-GB" dirty="0" smtClean="0"/>
              <a:t>MAE = Sum Abs(observed – predicted)</a:t>
            </a:r>
          </a:p>
          <a:p>
            <a:endParaRPr lang="en-GB" dirty="0" smtClean="0"/>
          </a:p>
          <a:p>
            <a:r>
              <a:rPr lang="en-GB" dirty="0" smtClean="0"/>
              <a:t>MAPE = Sum( [observed – predicted]/predicted) * 100</a:t>
            </a:r>
          </a:p>
          <a:p>
            <a:endParaRPr lang="en-GB" dirty="0" smtClean="0"/>
          </a:p>
          <a:p>
            <a:r>
              <a:rPr lang="en-GB" dirty="0" smtClean="0"/>
              <a:t>R-squared = 1 - MSE / Total variance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/>
              <a:t>Glmnet</a:t>
            </a:r>
            <a:r>
              <a:rPr lang="en-GB" dirty="0"/>
              <a:t> in R parameter alpha=1 (LASSO), alpha=0 (Ridge) otherwise Elastic net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28773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Kovac</a:t>
            </a:r>
            <a:r>
              <a:rPr lang="en-GB" dirty="0"/>
              <a:t> et al </a:t>
            </a:r>
            <a:r>
              <a:rPr lang="en-GB" dirty="0" smtClean="0"/>
              <a:t>(2024)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Ridge</a:t>
            </a:r>
            <a:r>
              <a:rPr lang="en-GB" dirty="0"/>
              <a:t>, LASSO, and Elastic Net regression </a:t>
            </a:r>
            <a:r>
              <a:rPr lang="en-GB" dirty="0" smtClean="0"/>
              <a:t>gave very similar model fits on a linear regression of emotional </a:t>
            </a:r>
            <a:r>
              <a:rPr lang="en-GB" dirty="0"/>
              <a:t>competency (EC), </a:t>
            </a:r>
            <a:r>
              <a:rPr lang="en-GB" dirty="0" smtClean="0"/>
              <a:t>Distress tolerance, cognitive flexibility, </a:t>
            </a:r>
            <a:r>
              <a:rPr lang="en-GB" dirty="0"/>
              <a:t>alexithymia </a:t>
            </a:r>
            <a:r>
              <a:rPr lang="en-GB" dirty="0" smtClean="0"/>
              <a:t>and </a:t>
            </a:r>
            <a:r>
              <a:rPr lang="en-GB" dirty="0"/>
              <a:t>childhood trauma (TRAU</a:t>
            </a:r>
            <a:r>
              <a:rPr lang="en-GB" dirty="0" smtClean="0"/>
              <a:t>) to predict internal shame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791409"/>
              </p:ext>
            </p:extLst>
          </p:nvPr>
        </p:nvGraphicFramePr>
        <p:xfrm>
          <a:off x="1043608" y="3314951"/>
          <a:ext cx="6480720" cy="2988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259">
                  <a:extLst>
                    <a:ext uri="{9D8B030D-6E8A-4147-A177-3AD203B41FA5}">
                      <a16:colId xmlns:a16="http://schemas.microsoft.com/office/drawing/2014/main" val="633134342"/>
                    </a:ext>
                  </a:extLst>
                </a:gridCol>
                <a:gridCol w="1403101">
                  <a:extLst>
                    <a:ext uri="{9D8B030D-6E8A-4147-A177-3AD203B41FA5}">
                      <a16:colId xmlns:a16="http://schemas.microsoft.com/office/drawing/2014/main" val="2260447484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3237992824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1991820737"/>
                    </a:ext>
                  </a:extLst>
                </a:gridCol>
              </a:tblGrid>
              <a:tr h="763528">
                <a:tc>
                  <a:txBody>
                    <a:bodyPr/>
                    <a:lstStyle/>
                    <a:p>
                      <a:r>
                        <a:rPr lang="en-GB" dirty="0" smtClean="0"/>
                        <a:t>Perf.</a:t>
                      </a:r>
                      <a:r>
                        <a:rPr lang="en-GB" baseline="0" dirty="0" smtClean="0"/>
                        <a:t> metric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Ridge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LASSO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Elastic</a:t>
                      </a:r>
                      <a:r>
                        <a:rPr lang="en-GB" baseline="0" dirty="0" smtClean="0"/>
                        <a:t> Net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306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337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46.49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45.82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46.05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861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5.36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5.37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5.36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82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MAPE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7.29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7.29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7.28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941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72.39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72.78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72.65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739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668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5593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200" b="0" i="1" smtClean="0">
                <a:solidFill>
                  <a:schemeClr val="bg2"/>
                </a:solidFill>
                <a:latin typeface="Tahoma" panose="020B0604030504040204" pitchFamily="34" charset="0"/>
              </a:rPr>
              <a:t>Thanks</a:t>
            </a:r>
            <a:r>
              <a:rPr lang="en-GB" altLang="en-US" sz="3200" i="1" smtClean="0">
                <a:solidFill>
                  <a:schemeClr val="bg2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3200" b="0" i="1" smtClean="0">
                <a:solidFill>
                  <a:schemeClr val="bg2"/>
                </a:solidFill>
                <a:latin typeface="Tahoma" panose="020B0604030504040204" pitchFamily="34" charset="0"/>
              </a:rPr>
              <a:t>to</a:t>
            </a:r>
            <a:endParaRPr lang="en-GB" altLang="en-US" smtClean="0"/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Ian </a:t>
            </a:r>
            <a:r>
              <a:rPr lang="en-GB" altLang="en-US" dirty="0" err="1" smtClean="0"/>
              <a:t>Nimmo</a:t>
            </a:r>
            <a:r>
              <a:rPr lang="en-GB" altLang="en-US" dirty="0" smtClean="0"/>
              <a:t>-Smith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David Boniface &amp; Michaela Cottee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John Hall/ Joseph </a:t>
            </a:r>
            <a:r>
              <a:rPr lang="en-GB" altLang="en-US" dirty="0" err="1" smtClean="0"/>
              <a:t>Petrucelli</a:t>
            </a:r>
            <a:r>
              <a:rPr lang="en-GB" altLang="en-US" sz="1200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en-US" sz="1200" dirty="0" smtClean="0"/>
          </a:p>
          <a:p>
            <a:pPr eaLnBrk="1" hangingPunct="1">
              <a:lnSpc>
                <a:spcPct val="90000"/>
              </a:lnSpc>
            </a:pPr>
            <a:endParaRPr lang="en-GB" altLang="en-US" sz="12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1200" dirty="0" smtClean="0"/>
              <a:t>Ref: Hair JF, Anderson RE, Tatham RL, Black WC (1998, 2006)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1200" dirty="0" smtClean="0">
                <a:solidFill>
                  <a:schemeClr val="accent2"/>
                </a:solidFill>
              </a:rPr>
              <a:t>Multivariate Data Analysis Fifth, Sixth Editions</a:t>
            </a:r>
            <a:endParaRPr lang="en-GB" altLang="en-US" sz="12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1200" dirty="0" smtClean="0"/>
              <a:t>Both in CBU library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12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1200" dirty="0" smtClean="0"/>
              <a:t>(Good “rules of thumb”)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1200" dirty="0" smtClean="0">
                <a:hlinkClick r:id="rId2"/>
              </a:rPr>
              <a:t>John F Hall | Independent Researcher | Talks - Academia.edu</a:t>
            </a:r>
            <a:endParaRPr lang="en-GB" altLang="en-US" sz="12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1200" dirty="0" smtClean="0">
                <a:hlinkClick r:id="rId2"/>
              </a:rPr>
              <a:t>http://independent.academia.edu/JohnFHall/Talks</a:t>
            </a:r>
            <a:endParaRPr lang="en-GB" altLang="en-US" sz="12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12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1200" dirty="0" smtClean="0"/>
              <a:t>(“Crash Course in R”)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sz="1400" dirty="0" smtClean="0"/>
              <a:t>http://www.staff.ul.ie/mackenzieg/Assess/R_Integration_Tools/r_integration_tools.html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Next week…11am</a:t>
            </a:r>
            <a:endParaRPr lang="en-GB" altLang="en-US" dirty="0" smtClean="0"/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>
                <a:solidFill>
                  <a:schemeClr val="accent2"/>
                </a:solidFill>
              </a:rPr>
              <a:t>The General Linear Model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i="1" dirty="0" smtClean="0">
                <a:solidFill>
                  <a:schemeClr val="bg2"/>
                </a:solidFill>
                <a:latin typeface="Tahoma" panose="020B0604030504040204" pitchFamily="34" charset="0"/>
              </a:rPr>
              <a:t>Quadrants</a:t>
            </a:r>
            <a:endParaRPr lang="en-GB" altLang="en-US" dirty="0" smtClean="0"/>
          </a:p>
        </p:txBody>
      </p:sp>
      <p:sp>
        <p:nvSpPr>
          <p:cNvPr id="10245" name="Line 6"/>
          <p:cNvSpPr>
            <a:spLocks noChangeShapeType="1"/>
          </p:cNvSpPr>
          <p:nvPr/>
        </p:nvSpPr>
        <p:spPr bwMode="auto">
          <a:xfrm>
            <a:off x="3962400" y="2743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3962400" y="2895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>
                <a:latin typeface="Times New Roman" panose="02020603050405020304" pitchFamily="18" charset="0"/>
              </a:rPr>
              <a:t>RESIDUAL</a:t>
            </a:r>
          </a:p>
        </p:txBody>
      </p:sp>
      <p:pic>
        <p:nvPicPr>
          <p:cNvPr id="3" name="Chart Placeholder 2"/>
          <p:cNvPicPr>
            <a:picLocks noGrp="1" noChangeAspect="1"/>
          </p:cNvPicPr>
          <p:nvPr>
            <p:ph type="chart" idx="1"/>
          </p:nvPr>
        </p:nvPicPr>
        <p:blipFill>
          <a:blip r:embed="rId2"/>
          <a:stretch>
            <a:fillRect/>
          </a:stretch>
        </p:blipFill>
        <p:spPr>
          <a:xfrm>
            <a:off x="2411760" y="1752600"/>
            <a:ext cx="4731430" cy="47244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 bwMode="auto">
          <a:xfrm>
            <a:off x="1619672" y="4005064"/>
            <a:ext cx="590465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4806889" y="2103140"/>
            <a:ext cx="108011" cy="43738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Correlation - Need a range of values 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“The quantity of the correlation is inversely proportional to the density of the control (the fewer the facts, the smoother the curves).” 						</a:t>
            </a:r>
            <a:r>
              <a:rPr lang="en-GB" altLang="en-US" smtClean="0">
                <a:solidFill>
                  <a:schemeClr val="accent2"/>
                </a:solidFill>
              </a:rPr>
              <a:t>Anon.</a:t>
            </a:r>
          </a:p>
          <a:p>
            <a:pPr algn="r" eaLnBrk="1" hangingPunct="1">
              <a:buFont typeface="Wingdings" panose="05000000000000000000" pitchFamily="2" charset="2"/>
              <a:buNone/>
            </a:pPr>
            <a:endParaRPr lang="en-GB" altLang="en-US" smtClean="0">
              <a:solidFill>
                <a:schemeClr val="accent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Usually correlate pairs of continuous variables that can take a lot of values.</a:t>
            </a:r>
            <a:endParaRPr lang="en-GB" altLang="en-US" smtClean="0">
              <a:solidFill>
                <a:schemeClr val="accent2"/>
              </a:solidFill>
            </a:endParaRPr>
          </a:p>
          <a:p>
            <a:pPr algn="r" eaLnBrk="1" hangingPunct="1">
              <a:buFont typeface="Wingdings" panose="05000000000000000000" pitchFamily="2" charset="2"/>
              <a:buNone/>
            </a:pPr>
            <a:endParaRPr lang="en-GB" altLang="en-US" smtClean="0">
              <a:solidFill>
                <a:schemeClr val="accent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000" b="1" smtClean="0"/>
              <a:t>Missing variable</a:t>
            </a:r>
            <a:endParaRPr lang="en-GB" altLang="en-US" smtClean="0"/>
          </a:p>
          <a:p>
            <a:pPr eaLnBrk="1" hangingPunct="1"/>
            <a:r>
              <a:rPr lang="en-GB" altLang="en-US" smtClean="0"/>
              <a:t>Drowning &amp; ice cream consumption are positively correlated. </a:t>
            </a:r>
            <a:r>
              <a:rPr lang="en-GB" altLang="en-US" smtClean="0">
                <a:solidFill>
                  <a:schemeClr val="accent2"/>
                </a:solidFill>
              </a:rPr>
              <a:t>Why?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Restriction of range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Can underestimate a correlation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Full range of values 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  r = 0.86, p&lt;0.001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Comprehension values 34 or 35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(in blue)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  r = 0.38, p=0.25</a:t>
            </a:r>
          </a:p>
        </p:txBody>
      </p:sp>
      <p:graphicFrame>
        <p:nvGraphicFramePr>
          <p:cNvPr id="12293" name="Object 4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305050"/>
          <a:ext cx="40386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3" name="Picture" r:id="rId3" imgW="4435610" imgH="3639341" progId="StaticEnhancedMetafile">
                  <p:embed/>
                </p:oleObj>
              </mc:Choice>
              <mc:Fallback>
                <p:oleObj name="Picture" r:id="rId3" imgW="4435610" imgH="3639341" progId="StaticEnhancedMetafil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305050"/>
                        <a:ext cx="40386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400" i="1" smtClean="0">
                <a:solidFill>
                  <a:schemeClr val="bg2"/>
                </a:solidFill>
                <a:latin typeface="Tahoma" panose="020B0604030504040204" pitchFamily="34" charset="0"/>
              </a:rPr>
              <a:t>Scatterplots</a:t>
            </a:r>
            <a:endParaRPr lang="en-GB" altLang="en-US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Check the relationship between X and Y is </a:t>
            </a:r>
            <a:r>
              <a:rPr lang="en-GB" dirty="0" smtClean="0">
                <a:solidFill>
                  <a:schemeClr val="accent2"/>
                </a:solidFill>
              </a:rPr>
              <a:t>linear</a:t>
            </a:r>
          </a:p>
          <a:p>
            <a:pPr eaLnBrk="1" hangingPunct="1">
              <a:defRPr/>
            </a:pPr>
            <a:endParaRPr lang="en-GB" dirty="0" smtClean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r>
              <a:rPr lang="en-GB" dirty="0" smtClean="0"/>
              <a:t>Check for outliers</a:t>
            </a:r>
            <a:endParaRPr lang="en-GB" dirty="0" smtClean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Draw Scatterplots </a:t>
            </a:r>
            <a:r>
              <a:rPr lang="en-GB" dirty="0" smtClean="0">
                <a:solidFill>
                  <a:schemeClr val="accent2"/>
                </a:solidFill>
              </a:rPr>
              <a:t>before</a:t>
            </a:r>
            <a:r>
              <a:rPr lang="en-GB" dirty="0" smtClean="0"/>
              <a:t> you do a regression</a:t>
            </a:r>
          </a:p>
          <a:p>
            <a:pPr eaLnBrk="1" hangingPunct="1">
              <a:defRPr/>
            </a:pPr>
            <a:endParaRPr lang="en-GB" dirty="0" smtClean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GB" dirty="0" smtClean="0">
                <a:solidFill>
                  <a:schemeClr val="accent2"/>
                </a:solidFill>
              </a:rPr>
              <a:t>DEMO: ANSCOMBE.SPS</a:t>
            </a:r>
          </a:p>
          <a:p>
            <a:pPr eaLnBrk="1" hangingPunct="1">
              <a:defRPr/>
            </a:pPr>
            <a:endParaRPr lang="en-GB" dirty="0" smtClean="0">
              <a:solidFill>
                <a:schemeClr val="accent2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GB" dirty="0" err="1" smtClean="0"/>
              <a:t>Bishara</a:t>
            </a:r>
            <a:r>
              <a:rPr lang="en-GB" dirty="0" smtClean="0"/>
              <a:t> AJ and </a:t>
            </a:r>
            <a:r>
              <a:rPr lang="en-GB" dirty="0" err="1" smtClean="0"/>
              <a:t>Hittner</a:t>
            </a:r>
            <a:r>
              <a:rPr lang="en-GB" dirty="0" smtClean="0"/>
              <a:t> JB (2012) suggest a rank based transformation if outliers are a problem</a:t>
            </a:r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9A044B"/>
      </a:dk1>
      <a:lt1>
        <a:srgbClr val="FFFFCC"/>
      </a:lt1>
      <a:dk2>
        <a:srgbClr val="9A044B"/>
      </a:dk2>
      <a:lt2>
        <a:srgbClr val="BABABA"/>
      </a:lt2>
      <a:accent1>
        <a:srgbClr val="FF9900"/>
      </a:accent1>
      <a:accent2>
        <a:srgbClr val="3299CC"/>
      </a:accent2>
      <a:accent3>
        <a:srgbClr val="FFFFE2"/>
      </a:accent3>
      <a:accent4>
        <a:srgbClr val="83033F"/>
      </a:accent4>
      <a:accent5>
        <a:srgbClr val="FFCAAA"/>
      </a:accent5>
      <a:accent6>
        <a:srgbClr val="2C8AB9"/>
      </a:accent6>
      <a:hlink>
        <a:srgbClr val="FF00FF"/>
      </a:hlink>
      <a:folHlink>
        <a:srgbClr val="FFFF00"/>
      </a:folHlink>
    </a:clrScheme>
    <a:fontScheme name="Blank Presentation.po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.pot 1">
        <a:dk1>
          <a:srgbClr val="990033"/>
        </a:dk1>
        <a:lt1>
          <a:srgbClr val="FFFFCC"/>
        </a:lt1>
        <a:dk2>
          <a:srgbClr val="000000"/>
        </a:dk2>
        <a:lt2>
          <a:srgbClr val="FFFFFF"/>
        </a:lt2>
        <a:accent1>
          <a:srgbClr val="CC3300"/>
        </a:accent1>
        <a:accent2>
          <a:srgbClr val="FF9900"/>
        </a:accent2>
        <a:accent3>
          <a:srgbClr val="AAAAAA"/>
        </a:accent3>
        <a:accent4>
          <a:srgbClr val="DADAAE"/>
        </a:accent4>
        <a:accent5>
          <a:srgbClr val="E2ADAA"/>
        </a:accent5>
        <a:accent6>
          <a:srgbClr val="E78A00"/>
        </a:accent6>
        <a:hlink>
          <a:srgbClr val="FFCC0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7A5A00"/>
        </a:dk1>
        <a:lt1>
          <a:srgbClr val="FFFF99"/>
        </a:lt1>
        <a:dk2>
          <a:srgbClr val="000066"/>
        </a:dk2>
        <a:lt2>
          <a:srgbClr val="CCFF33"/>
        </a:lt2>
        <a:accent1>
          <a:srgbClr val="006600"/>
        </a:accent1>
        <a:accent2>
          <a:srgbClr val="4F0777"/>
        </a:accent2>
        <a:accent3>
          <a:srgbClr val="AAAAB8"/>
        </a:accent3>
        <a:accent4>
          <a:srgbClr val="DADA82"/>
        </a:accent4>
        <a:accent5>
          <a:srgbClr val="AAB8AA"/>
        </a:accent5>
        <a:accent6>
          <a:srgbClr val="47066B"/>
        </a:accent6>
        <a:hlink>
          <a:srgbClr val="CC99FF"/>
        </a:hlink>
        <a:folHlink>
          <a:srgbClr val="00589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CCCC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B9B900"/>
        </a:accent6>
        <a:hlink>
          <a:srgbClr val="0080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990</TotalTime>
  <Words>2914</Words>
  <Application>Microsoft Office PowerPoint</Application>
  <PresentationFormat>On-screen Show (4:3)</PresentationFormat>
  <Paragraphs>603</Paragraphs>
  <Slides>57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57</vt:i4>
      </vt:variant>
    </vt:vector>
  </HeadingPairs>
  <TitlesOfParts>
    <vt:vector size="69" baseType="lpstr">
      <vt:lpstr>Courier New</vt:lpstr>
      <vt:lpstr>Symbol</vt:lpstr>
      <vt:lpstr>Tahoma</vt:lpstr>
      <vt:lpstr>Times</vt:lpstr>
      <vt:lpstr>Times New Roman</vt:lpstr>
      <vt:lpstr>Verdana</vt:lpstr>
      <vt:lpstr>Wingdings</vt:lpstr>
      <vt:lpstr>Blank Presentation</vt:lpstr>
      <vt:lpstr>Clip</vt:lpstr>
      <vt:lpstr>Picture</vt:lpstr>
      <vt:lpstr>Document</vt:lpstr>
      <vt:lpstr>Chart</vt:lpstr>
      <vt:lpstr>2 REGRESSION ANALYSIS</vt:lpstr>
      <vt:lpstr>What is regression?</vt:lpstr>
      <vt:lpstr>Correlation of -1; 180 degrees</vt:lpstr>
      <vt:lpstr>Correlation +1; 0 degree angle</vt:lpstr>
      <vt:lpstr>Zero correlation; 90 degree angle</vt:lpstr>
      <vt:lpstr>Quadrants</vt:lpstr>
      <vt:lpstr>Correlation - Need a range of values </vt:lpstr>
      <vt:lpstr>Restriction of range</vt:lpstr>
      <vt:lpstr>Scatterplots</vt:lpstr>
      <vt:lpstr>FOUR DATA SETS (ANSCOMBE)</vt:lpstr>
      <vt:lpstr>DATA SET ONE</vt:lpstr>
      <vt:lpstr>DATA SET TWO</vt:lpstr>
      <vt:lpstr>DATA SET THREE</vt:lpstr>
      <vt:lpstr>DATA SET FOUR</vt:lpstr>
      <vt:lpstr>CHECK FOR GROUPS</vt:lpstr>
      <vt:lpstr>Ignoring groups can ignore a correlation</vt:lpstr>
      <vt:lpstr>Parcel strings (Joseph Petrucelli)</vt:lpstr>
      <vt:lpstr>Taking sequence into account (Days 1 &amp; 2)</vt:lpstr>
      <vt:lpstr>Day 3</vt:lpstr>
      <vt:lpstr>Assumptions (1)</vt:lpstr>
      <vt:lpstr>Assumptions (2)</vt:lpstr>
      <vt:lpstr>Percentile Bend r=0.24, (downweights outliers; Alternative to nonparametric correlations) Pearson r = -0.03</vt:lpstr>
      <vt:lpstr>Nonconstant variance (Funnel)</vt:lpstr>
      <vt:lpstr>Non-linear plot</vt:lpstr>
      <vt:lpstr>Unequal residual variances</vt:lpstr>
      <vt:lpstr>Comparing a pair of correlations</vt:lpstr>
      <vt:lpstr>Cocor in R: comparisons of zero order correlations</vt:lpstr>
      <vt:lpstr>Comparing regression coefficients in the same sample using a single  regression</vt:lpstr>
      <vt:lpstr>Interaction age*site of crime plot</vt:lpstr>
      <vt:lpstr>Regression assumptions</vt:lpstr>
      <vt:lpstr>Multiple Regression</vt:lpstr>
      <vt:lpstr>Where to draw the line</vt:lpstr>
      <vt:lpstr>How we fit the line</vt:lpstr>
      <vt:lpstr>Means are least squares estimates</vt:lpstr>
      <vt:lpstr>Scatterplotting the means</vt:lpstr>
      <vt:lpstr>Beta=correlation (one predictor)</vt:lpstr>
      <vt:lpstr>Venn Diagrams</vt:lpstr>
      <vt:lpstr>  SS(Reg)/SS(Total)=squared correlation   (Simple regression)</vt:lpstr>
      <vt:lpstr>Fit criteria </vt:lpstr>
      <vt:lpstr>Standardised residual plots</vt:lpstr>
      <vt:lpstr>Stepwise methods</vt:lpstr>
      <vt:lpstr>2 kinds of stepwise methods</vt:lpstr>
      <vt:lpstr>What makes a good model?</vt:lpstr>
      <vt:lpstr>What are these fit criteria? </vt:lpstr>
      <vt:lpstr>F tests vs model selection crit</vt:lpstr>
      <vt:lpstr>AIC backward stepwise</vt:lpstr>
      <vt:lpstr>Facilitator Variables</vt:lpstr>
      <vt:lpstr>Synergy - verbal score</vt:lpstr>
      <vt:lpstr>Mountain racing…..</vt:lpstr>
      <vt:lpstr>Results</vt:lpstr>
      <vt:lpstr>Memory - collinearity example</vt:lpstr>
      <vt:lpstr>Collinearity and synergy</vt:lpstr>
      <vt:lpstr>Handling Collinearity</vt:lpstr>
      <vt:lpstr>Fit indices</vt:lpstr>
      <vt:lpstr>Kovac et al (2024) </vt:lpstr>
      <vt:lpstr>Thanks to</vt:lpstr>
      <vt:lpstr>Next week…11am</vt:lpstr>
    </vt:vector>
  </TitlesOfParts>
  <Company>MRC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REGRESSION ANALYSIS</dc:title>
  <dc:creator>peter</dc:creator>
  <cp:lastModifiedBy>Peter Watson</cp:lastModifiedBy>
  <cp:revision>350</cp:revision>
  <dcterms:created xsi:type="dcterms:W3CDTF">2004-06-21T11:36:36Z</dcterms:created>
  <dcterms:modified xsi:type="dcterms:W3CDTF">2024-10-10T10:55:36Z</dcterms:modified>
</cp:coreProperties>
</file>