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52"/>
  </p:notesMasterIdLst>
  <p:handoutMasterIdLst>
    <p:handoutMasterId r:id="rId53"/>
  </p:handoutMasterIdLst>
  <p:sldIdLst>
    <p:sldId id="320" r:id="rId2"/>
    <p:sldId id="347" r:id="rId3"/>
    <p:sldId id="343" r:id="rId4"/>
    <p:sldId id="419" r:id="rId5"/>
    <p:sldId id="399" r:id="rId6"/>
    <p:sldId id="427" r:id="rId7"/>
    <p:sldId id="451" r:id="rId8"/>
    <p:sldId id="454" r:id="rId9"/>
    <p:sldId id="452" r:id="rId10"/>
    <p:sldId id="426" r:id="rId11"/>
    <p:sldId id="457" r:id="rId12"/>
    <p:sldId id="420" r:id="rId13"/>
    <p:sldId id="421" r:id="rId14"/>
    <p:sldId id="408" r:id="rId15"/>
    <p:sldId id="422" r:id="rId16"/>
    <p:sldId id="423" r:id="rId17"/>
    <p:sldId id="434" r:id="rId18"/>
    <p:sldId id="405" r:id="rId19"/>
    <p:sldId id="424" r:id="rId20"/>
    <p:sldId id="453" r:id="rId21"/>
    <p:sldId id="458" r:id="rId22"/>
    <p:sldId id="459" r:id="rId23"/>
    <p:sldId id="450" r:id="rId24"/>
    <p:sldId id="415" r:id="rId25"/>
    <p:sldId id="428" r:id="rId26"/>
    <p:sldId id="416" r:id="rId27"/>
    <p:sldId id="406" r:id="rId28"/>
    <p:sldId id="436" r:id="rId29"/>
    <p:sldId id="438" r:id="rId30"/>
    <p:sldId id="409" r:id="rId31"/>
    <p:sldId id="455" r:id="rId32"/>
    <p:sldId id="461" r:id="rId33"/>
    <p:sldId id="401" r:id="rId34"/>
    <p:sldId id="402" r:id="rId35"/>
    <p:sldId id="403" r:id="rId36"/>
    <p:sldId id="460" r:id="rId37"/>
    <p:sldId id="410" r:id="rId38"/>
    <p:sldId id="439" r:id="rId39"/>
    <p:sldId id="411" r:id="rId40"/>
    <p:sldId id="441" r:id="rId41"/>
    <p:sldId id="442" r:id="rId42"/>
    <p:sldId id="443" r:id="rId43"/>
    <p:sldId id="444" r:id="rId44"/>
    <p:sldId id="445" r:id="rId45"/>
    <p:sldId id="462" r:id="rId46"/>
    <p:sldId id="446" r:id="rId47"/>
    <p:sldId id="449" r:id="rId48"/>
    <p:sldId id="447" r:id="rId49"/>
    <p:sldId id="448" r:id="rId50"/>
    <p:sldId id="398" r:id="rId51"/>
  </p:sldIdLst>
  <p:sldSz cx="9902825" cy="6858000"/>
  <p:notesSz cx="6794500" cy="9918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lbertus Medium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CFAB6"/>
    <a:srgbClr val="FFFFB3"/>
    <a:srgbClr val="FFFFC3"/>
    <a:srgbClr val="FFFF99"/>
    <a:srgbClr val="FFFFCC"/>
    <a:srgbClr val="66FFFF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>
      <p:cViewPr varScale="1">
        <p:scale>
          <a:sx n="65" d="100"/>
          <a:sy n="65" d="100"/>
        </p:scale>
        <p:origin x="348" y="78"/>
      </p:cViewPr>
      <p:guideLst>
        <p:guide orient="horz" pos="2160"/>
        <p:guide pos="31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218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46" tIns="45772" rIns="91546" bIns="45772" numCol="1" anchor="t" anchorCtr="0" compatLnSpc="1">
            <a:prstTxWarp prst="textNoShape">
              <a:avLst/>
            </a:prstTxWarp>
          </a:bodyPr>
          <a:lstStyle>
            <a:lvl1pPr defTabSz="915988" eaLnBrk="1" hangingPunct="1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46" tIns="45772" rIns="91546" bIns="45772" numCol="1" anchor="t" anchorCtr="0" compatLnSpc="1">
            <a:prstTxWarp prst="textNoShape">
              <a:avLst/>
            </a:prstTxWarp>
          </a:bodyPr>
          <a:lstStyle>
            <a:lvl1pPr algn="r" defTabSz="915988" eaLnBrk="1" hangingPunct="1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7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340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46" tIns="45772" rIns="91546" bIns="45772" numCol="1" anchor="b" anchorCtr="0" compatLnSpc="1">
            <a:prstTxWarp prst="textNoShape">
              <a:avLst/>
            </a:prstTxWarp>
          </a:bodyPr>
          <a:lstStyle>
            <a:lvl1pPr defTabSz="915988" eaLnBrk="1" hangingPunct="1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7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340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46" tIns="45772" rIns="91546" bIns="45772" numCol="1" anchor="b" anchorCtr="0" compatLnSpc="1">
            <a:prstTxWarp prst="textNoShape">
              <a:avLst/>
            </a:prstTxWarp>
          </a:bodyPr>
          <a:lstStyle>
            <a:lvl1pPr algn="r" defTabSz="915988" eaLnBrk="1" hangingPunct="1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fld id="{8E2ADE81-3F65-4079-AF21-0052926EB4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29858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6" tIns="45772" rIns="91546" bIns="45772" numCol="1" anchor="t" anchorCtr="0" compatLnSpc="1">
            <a:prstTxWarp prst="textNoShape">
              <a:avLst/>
            </a:prstTxWarp>
          </a:bodyPr>
          <a:lstStyle>
            <a:lvl1pPr defTabSz="915988" eaLnBrk="1" hangingPunct="1">
              <a:spcBef>
                <a:spcPct val="0"/>
              </a:spcBef>
              <a:buClrTx/>
              <a:buSzTx/>
              <a:buFontTx/>
              <a:buNone/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6" tIns="45772" rIns="91546" bIns="45772" numCol="1" anchor="t" anchorCtr="0" compatLnSpc="1">
            <a:prstTxWarp prst="textNoShape">
              <a:avLst/>
            </a:prstTxWarp>
          </a:bodyPr>
          <a:lstStyle>
            <a:lvl1pPr algn="r" defTabSz="915988" eaLnBrk="1" hangingPunct="1">
              <a:spcBef>
                <a:spcPct val="0"/>
              </a:spcBef>
              <a:buClrTx/>
              <a:buSzTx/>
              <a:buFontTx/>
              <a:buNone/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2788" y="742950"/>
            <a:ext cx="5370512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0113"/>
            <a:ext cx="498157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6" tIns="45772" rIns="91546" bIns="4577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340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6" tIns="45772" rIns="91546" bIns="45772" numCol="1" anchor="b" anchorCtr="0" compatLnSpc="1">
            <a:prstTxWarp prst="textNoShape">
              <a:avLst/>
            </a:prstTxWarp>
          </a:bodyPr>
          <a:lstStyle>
            <a:lvl1pPr defTabSz="915988" eaLnBrk="1" hangingPunct="1">
              <a:spcBef>
                <a:spcPct val="0"/>
              </a:spcBef>
              <a:buClrTx/>
              <a:buSzTx/>
              <a:buFontTx/>
              <a:buNone/>
              <a:defRPr sz="1200"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340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46" tIns="45772" rIns="91546" bIns="45772" numCol="1" anchor="b" anchorCtr="0" compatLnSpc="1">
            <a:prstTxWarp prst="textNoShape">
              <a:avLst/>
            </a:prstTxWarp>
          </a:bodyPr>
          <a:lstStyle>
            <a:lvl1pPr algn="r" defTabSz="915988" eaLnBrk="1" hangingPunct="1">
              <a:spcBef>
                <a:spcPct val="0"/>
              </a:spcBef>
              <a:buClrTx/>
              <a:buSzTx/>
              <a:buFontTx/>
              <a:buNone/>
              <a:defRPr sz="12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AE9D43C1-B616-4789-BF10-2860DD6226C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462123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fld id="{96EDB114-59F8-4ACE-8317-75AE715F2F84}" type="slidenum">
              <a:rPr lang="en-GB" altLang="en-US" sz="1200" smtClean="0">
                <a:latin typeface="Tahoma" panose="020B0604030504040204" pitchFamily="34" charset="0"/>
              </a:rPr>
              <a:pPr/>
              <a:t>1</a:t>
            </a:fld>
            <a:endParaRPr lang="en-GB" altLang="en-US" sz="1200" smtClean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02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 defTabSz="915988">
              <a:defRPr sz="28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 defTabSz="915988">
              <a:defRPr sz="28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 defTabSz="915988">
              <a:defRPr sz="28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 defTabSz="915988">
              <a:defRPr sz="28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fld id="{C52C1866-9420-4687-A649-84CE197A5EDC}" type="slidenum">
              <a:rPr lang="en-GB" altLang="en-US" sz="1200" smtClean="0">
                <a:latin typeface="Tahoma" panose="020B0604030504040204" pitchFamily="34" charset="0"/>
              </a:rPr>
              <a:pPr/>
              <a:t>2</a:t>
            </a:fld>
            <a:endParaRPr lang="en-GB" altLang="en-US" sz="1200" smtClean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409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1025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2"/>
          </p:nvPr>
        </p:nvSpPr>
        <p:spPr>
          <a:xfrm>
            <a:off x="8551863" y="6597650"/>
            <a:ext cx="914400" cy="914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645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lbertus Medium" pitchFamily="34" charset="0"/>
              </a:defRPr>
            </a:lvl1pPr>
          </a:lstStyle>
          <a:p>
            <a:pPr>
              <a:defRPr/>
            </a:pPr>
            <a:fld id="{0DCA3770-91AA-4EC3-BD25-6214997AE0C8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32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85075" y="617538"/>
            <a:ext cx="2112963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46188" y="617538"/>
            <a:ext cx="6186487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lbertus Medium" pitchFamily="34" charset="0"/>
              </a:defRPr>
            </a:lvl1pPr>
          </a:lstStyle>
          <a:p>
            <a:pPr>
              <a:defRPr/>
            </a:pPr>
            <a:fld id="{8F1F28DD-CC15-41A5-A4F2-FE3B4405E2CB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945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6188" y="617538"/>
            <a:ext cx="84407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81113" y="2017713"/>
            <a:ext cx="413226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565775" y="2017713"/>
            <a:ext cx="4132263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lbertus Medium" pitchFamily="34" charset="0"/>
              </a:defRPr>
            </a:lvl1pPr>
          </a:lstStyle>
          <a:p>
            <a:pPr>
              <a:defRPr/>
            </a:pPr>
            <a:fld id="{C896C94D-CD15-4987-85A4-E66DF5CDF886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330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6188" y="617538"/>
            <a:ext cx="84407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281113" y="2017713"/>
            <a:ext cx="8416925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lbertus Medium" pitchFamily="34" charset="0"/>
              </a:defRPr>
            </a:lvl1pPr>
          </a:lstStyle>
          <a:p>
            <a:pPr>
              <a:defRPr/>
            </a:pPr>
            <a:fld id="{E5B555E5-BF38-48F8-83D4-C5D5CABD134D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316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6188" y="617538"/>
            <a:ext cx="84407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281113" y="2017713"/>
            <a:ext cx="8416925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lbertus Medium" pitchFamily="34" charset="0"/>
              </a:defRPr>
            </a:lvl1pPr>
          </a:lstStyle>
          <a:p>
            <a:pPr>
              <a:defRPr/>
            </a:pPr>
            <a:fld id="{D4795CB6-51F8-4C99-9CC9-8460F7F9A7BF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2014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6188" y="617538"/>
            <a:ext cx="84407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1281113" y="2017713"/>
            <a:ext cx="4132262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65775" y="2017713"/>
            <a:ext cx="4132263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lbertus Medium" pitchFamily="34" charset="0"/>
              </a:defRPr>
            </a:lvl1pPr>
          </a:lstStyle>
          <a:p>
            <a:pPr>
              <a:defRPr/>
            </a:pPr>
            <a:fld id="{4710B616-7536-4317-8CE1-E1C5F72126F9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093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6188" y="617538"/>
            <a:ext cx="84407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81113" y="2017713"/>
            <a:ext cx="4132262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565775" y="2017713"/>
            <a:ext cx="4132263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lbertus Medium" pitchFamily="34" charset="0"/>
              </a:defRPr>
            </a:lvl1pPr>
          </a:lstStyle>
          <a:p>
            <a:pPr>
              <a:defRPr/>
            </a:pPr>
            <a:fld id="{2D858CD4-FF04-41D8-A69B-88305EE940EE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26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6188" y="617538"/>
            <a:ext cx="84407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281113" y="2017713"/>
            <a:ext cx="8416925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lbertus Medium" pitchFamily="34" charset="0"/>
              </a:defRPr>
            </a:lvl1pPr>
          </a:lstStyle>
          <a:p>
            <a:pPr>
              <a:defRPr/>
            </a:pPr>
            <a:fld id="{45A4F03A-48DB-49DD-937F-F7D35EF5FDEF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305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</p:spTree>
    <p:extLst>
      <p:ext uri="{BB962C8B-B14F-4D97-AF65-F5344CB8AC3E}">
        <p14:creationId xmlns:p14="http://schemas.microsoft.com/office/powerpoint/2010/main" val="986867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169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1692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</p:spTree>
    <p:extLst>
      <p:ext uri="{BB962C8B-B14F-4D97-AF65-F5344CB8AC3E}">
        <p14:creationId xmlns:p14="http://schemas.microsoft.com/office/powerpoint/2010/main" val="290982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1113" y="2017713"/>
            <a:ext cx="413226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65775" y="2017713"/>
            <a:ext cx="4132263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lbertus Medium" pitchFamily="34" charset="0"/>
              </a:defRPr>
            </a:lvl1pPr>
          </a:lstStyle>
          <a:p>
            <a:pPr>
              <a:defRPr/>
            </a:pPr>
            <a:fld id="{A856727F-9C0B-4C79-9BC6-9050B9C53B26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735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2225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515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515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0788" y="1535113"/>
            <a:ext cx="43767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0788" y="2174875"/>
            <a:ext cx="43767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lbertus Medium" pitchFamily="34" charset="0"/>
              </a:defRPr>
            </a:lvl1pPr>
          </a:lstStyle>
          <a:p>
            <a:pPr>
              <a:defRPr/>
            </a:pPr>
            <a:fld id="{701B6818-A5DB-4EF3-BAF0-1A9A67EB8134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64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lbertus Medium" pitchFamily="34" charset="0"/>
              </a:defRPr>
            </a:lvl1pPr>
          </a:lstStyle>
          <a:p>
            <a:pPr>
              <a:defRPr/>
            </a:pPr>
            <a:fld id="{85B38CA5-5DFA-4901-A5F2-498E8310F16C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854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lbertus Medium" pitchFamily="34" charset="0"/>
              </a:defRPr>
            </a:lvl1pPr>
          </a:lstStyle>
          <a:p>
            <a:pPr>
              <a:defRPr/>
            </a:pPr>
            <a:fld id="{BA121B47-A5D1-408A-9D04-DAD17C5A16C0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187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7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1913" y="273050"/>
            <a:ext cx="553561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7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lbertus Medium" pitchFamily="34" charset="0"/>
              </a:defRPr>
            </a:lvl1pPr>
          </a:lstStyle>
          <a:p>
            <a:pPr>
              <a:defRPr/>
            </a:pPr>
            <a:fld id="{68776310-1F8B-479F-96F9-629F4913C538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44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0425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042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042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lbertus Medium" pitchFamily="34" charset="0"/>
              </a:defRPr>
            </a:lvl1pPr>
          </a:lstStyle>
          <a:p>
            <a:pPr>
              <a:defRPr/>
            </a:pPr>
            <a:fld id="{88D50584-AD58-48D0-A728-0F74F2E138B3}" type="slidenum">
              <a:rPr lang="en-GB" altLang="en-US"/>
              <a:pPr>
                <a:defRPr/>
              </a:pPr>
              <a:t>‹#›</a:t>
            </a:fld>
            <a:endParaRPr lang="en-GB" alt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088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cid:image004.png@01D7B519.9E61D320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246188" y="617538"/>
            <a:ext cx="84407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81113" y="2017713"/>
            <a:ext cx="841692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 smtClean="0"/>
              <a:t>Click to edit Master text styles</a:t>
            </a:r>
          </a:p>
          <a:p>
            <a:pPr lvl="1"/>
            <a:r>
              <a:rPr lang="en-GB" altLang="en-US" dirty="0" smtClean="0"/>
              <a:t>Second level</a:t>
            </a:r>
          </a:p>
          <a:p>
            <a:pPr lvl="2"/>
            <a:r>
              <a:rPr lang="en-GB" altLang="en-US" dirty="0" smtClean="0"/>
              <a:t>Third level</a:t>
            </a:r>
          </a:p>
          <a:p>
            <a:pPr lvl="3"/>
            <a:r>
              <a:rPr lang="en-GB" altLang="en-US" dirty="0" smtClean="0"/>
              <a:t>Fourth level</a:t>
            </a:r>
          </a:p>
          <a:p>
            <a:pPr lvl="4"/>
            <a:r>
              <a:rPr lang="en-GB" altLang="en-US" dirty="0" smtClean="0"/>
              <a:t>Fifth level</a:t>
            </a:r>
          </a:p>
        </p:txBody>
      </p:sp>
      <p:sp>
        <p:nvSpPr>
          <p:cNvPr id="6145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324600"/>
            <a:ext cx="1814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buSzTx/>
              <a:buFontTx/>
              <a:buNone/>
              <a:defRPr sz="9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5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87663" y="6324600"/>
            <a:ext cx="4868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r>
              <a:rPr lang="en-GB"/>
              <a:t>MRC CBU Graduate Statistics Lectures</a:t>
            </a:r>
          </a:p>
        </p:txBody>
      </p:sp>
      <p:sp>
        <p:nvSpPr>
          <p:cNvPr id="6145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39075" y="6324600"/>
            <a:ext cx="1816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sz="1000">
                <a:latin typeface="Tahom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grpSp>
        <p:nvGrpSpPr>
          <p:cNvPr id="1031" name="Group 29"/>
          <p:cNvGrpSpPr>
            <a:grpSpLocks/>
          </p:cNvGrpSpPr>
          <p:nvPr/>
        </p:nvGrpSpPr>
        <p:grpSpPr bwMode="auto">
          <a:xfrm>
            <a:off x="165100" y="1036638"/>
            <a:ext cx="9223375" cy="958850"/>
            <a:chOff x="96" y="653"/>
            <a:chExt cx="5365" cy="604"/>
          </a:xfrm>
        </p:grpSpPr>
        <p:sp>
          <p:nvSpPr>
            <p:cNvPr id="1033" name="Rectangle 30"/>
            <p:cNvSpPr>
              <a:spLocks noChangeArrowheads="1"/>
            </p:cNvSpPr>
            <p:nvPr/>
          </p:nvSpPr>
          <p:spPr bwMode="ltGray">
            <a:xfrm>
              <a:off x="192" y="768"/>
              <a:ext cx="276" cy="299"/>
            </a:xfrm>
            <a:prstGeom prst="rect">
              <a:avLst/>
            </a:prstGeom>
            <a:solidFill>
              <a:srgbClr val="FC3C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34" name="Rectangle 31"/>
            <p:cNvSpPr>
              <a:spLocks noChangeArrowheads="1"/>
            </p:cNvSpPr>
            <p:nvPr/>
          </p:nvSpPr>
          <p:spPr bwMode="ltGray">
            <a:xfrm>
              <a:off x="341" y="958"/>
              <a:ext cx="266" cy="299"/>
            </a:xfrm>
            <a:prstGeom prst="rect">
              <a:avLst/>
            </a:prstGeom>
            <a:solidFill>
              <a:srgbClr val="B236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35" name="Rectangle 32"/>
            <p:cNvSpPr>
              <a:spLocks noChangeArrowheads="1"/>
            </p:cNvSpPr>
            <p:nvPr/>
          </p:nvSpPr>
          <p:spPr bwMode="gray">
            <a:xfrm>
              <a:off x="432" y="789"/>
              <a:ext cx="11" cy="3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36" name="Rectangle 33"/>
            <p:cNvSpPr>
              <a:spLocks noChangeArrowheads="1"/>
            </p:cNvSpPr>
            <p:nvPr/>
          </p:nvSpPr>
          <p:spPr bwMode="gray">
            <a:xfrm>
              <a:off x="288" y="767"/>
              <a:ext cx="11" cy="38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37" name="Rectangle 34"/>
            <p:cNvSpPr>
              <a:spLocks noChangeArrowheads="1"/>
            </p:cNvSpPr>
            <p:nvPr/>
          </p:nvSpPr>
          <p:spPr bwMode="gray">
            <a:xfrm>
              <a:off x="336" y="699"/>
              <a:ext cx="11" cy="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38" name="Rectangle 35"/>
            <p:cNvSpPr>
              <a:spLocks noChangeArrowheads="1"/>
            </p:cNvSpPr>
            <p:nvPr/>
          </p:nvSpPr>
          <p:spPr bwMode="gray">
            <a:xfrm>
              <a:off x="384" y="653"/>
              <a:ext cx="11" cy="49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39" name="Rectangle 36"/>
            <p:cNvSpPr>
              <a:spLocks noChangeArrowheads="1"/>
            </p:cNvSpPr>
            <p:nvPr/>
          </p:nvSpPr>
          <p:spPr bwMode="gray">
            <a:xfrm>
              <a:off x="480" y="812"/>
              <a:ext cx="11" cy="3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0" name="Rectangle 37"/>
            <p:cNvSpPr>
              <a:spLocks noChangeArrowheads="1"/>
            </p:cNvSpPr>
            <p:nvPr/>
          </p:nvSpPr>
          <p:spPr bwMode="gray">
            <a:xfrm>
              <a:off x="528" y="835"/>
              <a:ext cx="11" cy="3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1" name="Rectangle 38"/>
            <p:cNvSpPr>
              <a:spLocks noChangeArrowheads="1"/>
            </p:cNvSpPr>
            <p:nvPr/>
          </p:nvSpPr>
          <p:spPr bwMode="gray">
            <a:xfrm>
              <a:off x="576" y="903"/>
              <a:ext cx="11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2" name="Rectangle 39"/>
            <p:cNvSpPr>
              <a:spLocks noChangeArrowheads="1"/>
            </p:cNvSpPr>
            <p:nvPr/>
          </p:nvSpPr>
          <p:spPr bwMode="gray">
            <a:xfrm>
              <a:off x="240" y="989"/>
              <a:ext cx="6" cy="1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3" name="Rectangle 40"/>
            <p:cNvSpPr>
              <a:spLocks noChangeArrowheads="1"/>
            </p:cNvSpPr>
            <p:nvPr/>
          </p:nvSpPr>
          <p:spPr bwMode="gray">
            <a:xfrm>
              <a:off x="144" y="1102"/>
              <a:ext cx="11" cy="5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4" name="Rectangle 41"/>
            <p:cNvSpPr>
              <a:spLocks noChangeArrowheads="1"/>
            </p:cNvSpPr>
            <p:nvPr/>
          </p:nvSpPr>
          <p:spPr bwMode="gray">
            <a:xfrm>
              <a:off x="192" y="1056"/>
              <a:ext cx="11" cy="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5" name="Rectangle 42"/>
            <p:cNvSpPr>
              <a:spLocks noChangeArrowheads="1"/>
            </p:cNvSpPr>
            <p:nvPr/>
          </p:nvSpPr>
          <p:spPr bwMode="gray">
            <a:xfrm>
              <a:off x="672" y="1084"/>
              <a:ext cx="11" cy="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6" name="Rectangle 43"/>
            <p:cNvSpPr>
              <a:spLocks noChangeArrowheads="1"/>
            </p:cNvSpPr>
            <p:nvPr/>
          </p:nvSpPr>
          <p:spPr bwMode="gray">
            <a:xfrm>
              <a:off x="624" y="1016"/>
              <a:ext cx="11" cy="1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  <p:sp>
          <p:nvSpPr>
            <p:cNvPr id="1047" name="Rectangle 44"/>
            <p:cNvSpPr>
              <a:spLocks noChangeArrowheads="1"/>
            </p:cNvSpPr>
            <p:nvPr/>
          </p:nvSpPr>
          <p:spPr bwMode="gray">
            <a:xfrm>
              <a:off x="96" y="1127"/>
              <a:ext cx="5365" cy="25"/>
            </a:xfrm>
            <a:prstGeom prst="rect">
              <a:avLst/>
            </a:prstGeom>
            <a:solidFill>
              <a:srgbClr val="993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en-GB" altLang="en-US" sz="2400" smtClean="0">
                <a:latin typeface="Tahoma" pitchFamily="34" charset="0"/>
              </a:endParaRPr>
            </a:p>
          </p:txBody>
        </p:sp>
      </p:grpSp>
      <p:pic>
        <p:nvPicPr>
          <p:cNvPr id="24" name="Picture 23" descr="cid:image004.png@01D7B519.9E61D320"/>
          <p:cNvPicPr/>
          <p:nvPr userDrawn="1"/>
        </p:nvPicPr>
        <p:blipFill>
          <a:blip r:embed="rId19" r:link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029" y="6389688"/>
            <a:ext cx="1676895" cy="23552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  <p:sldLayoutId id="2147484035" r:id="rId12"/>
    <p:sldLayoutId id="2147484036" r:id="rId13"/>
    <p:sldLayoutId id="2147484037" r:id="rId14"/>
    <p:sldLayoutId id="2147484038" r:id="rId15"/>
    <p:sldLayoutId id="2147484039" r:id="rId16"/>
    <p:sldLayoutId id="2147484040" r:id="rId17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lbertus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lbertus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lbertus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lbertus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lbertus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lbertus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lbertus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lbertus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imaging.mrc-cbu.cam.ac.uk/statswiki/FAQ/BinomialConfidence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6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7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imaging.mrc-cbu.cam.ac.uk/statswiki/FAQ/kappa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imaging.mrc-cbu.cam.ac.uk/statswiki/FAQ/BinomialConfidence/2gpp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150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4F88D5B-4B2C-4DAD-89A2-7601E19A8059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2150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438400"/>
            <a:ext cx="8416925" cy="1981200"/>
          </a:xfrm>
        </p:spPr>
        <p:txBody>
          <a:bodyPr/>
          <a:lstStyle/>
          <a:p>
            <a:pPr eaLnBrk="1" hangingPunct="1"/>
            <a:r>
              <a:rPr lang="en-GB" altLang="en-US" sz="3200" dirty="0" smtClean="0"/>
              <a:t>MRC Cognition and Brain Sciences Unit</a:t>
            </a:r>
            <a:r>
              <a:rPr lang="en-GB" altLang="en-US" dirty="0" smtClean="0"/>
              <a:t> </a:t>
            </a:r>
            <a:br>
              <a:rPr lang="en-GB" altLang="en-US" dirty="0" smtClean="0"/>
            </a:br>
            <a:r>
              <a:rPr lang="en-GB" altLang="en-US" dirty="0" smtClean="0">
                <a:solidFill>
                  <a:schemeClr val="tx1"/>
                </a:solidFill>
              </a:rPr>
              <a:t>Graduate Statistics Course 2024</a:t>
            </a:r>
            <a:br>
              <a:rPr lang="en-GB" altLang="en-US" dirty="0" smtClean="0">
                <a:solidFill>
                  <a:schemeClr val="tx1"/>
                </a:solidFill>
              </a:rPr>
            </a:br>
            <a:r>
              <a:rPr lang="en-US" altLang="en-US" sz="1800" dirty="0" smtClean="0">
                <a:latin typeface="Verdana" panose="020B0604030504040204" pitchFamily="34" charset="0"/>
              </a:rPr>
              <a:t>http://imaging.mrc-cbu.cam.ac.uk/statswiki/StatsCourse2024</a:t>
            </a:r>
            <a:endParaRPr lang="en-GB" alt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769" y="4757554"/>
            <a:ext cx="7803556" cy="426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3277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32772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E43F107-DE63-4DC1-88B2-F9C4ECD25C4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327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Frequency Tables </a:t>
            </a:r>
          </a:p>
        </p:txBody>
      </p:sp>
      <p:sp>
        <p:nvSpPr>
          <p:cNvPr id="3277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Observations are classified according to some scheme</a:t>
            </a:r>
          </a:p>
          <a:p>
            <a:pPr eaLnBrk="1" hangingPunct="1"/>
            <a:r>
              <a:rPr lang="en-US" altLang="en-US" smtClean="0"/>
              <a:t>The numbers of observations falling into each category of the classification are called the </a:t>
            </a:r>
            <a:r>
              <a:rPr lang="en-US" altLang="en-US" i="1" smtClean="0"/>
              <a:t>frequencies</a:t>
            </a: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3379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3379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F51FAD1-6E58-4F54-AE92-A30DFC08EBAD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337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Visual Field Deficit Problems in Hemiplegic Patients</a:t>
            </a:r>
            <a:endParaRPr lang="en-GB" altLang="en-US" sz="3200" smtClean="0"/>
          </a:p>
        </p:txBody>
      </p:sp>
      <p:pic>
        <p:nvPicPr>
          <p:cNvPr id="3379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1844675"/>
            <a:ext cx="3436938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34819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3482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15BA5FD-CB77-4F6F-BBAA-5F7FCA72E676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348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FREQUENCIES</a:t>
            </a:r>
          </a:p>
        </p:txBody>
      </p:sp>
      <p:sp>
        <p:nvSpPr>
          <p:cNvPr id="34822" name="Line 10"/>
          <p:cNvSpPr>
            <a:spLocks noChangeShapeType="1"/>
          </p:cNvSpPr>
          <p:nvPr/>
        </p:nvSpPr>
        <p:spPr bwMode="auto">
          <a:xfrm flipH="1" flipV="1">
            <a:off x="6437313" y="2895600"/>
            <a:ext cx="908050" cy="7620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4823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495300" y="2133600"/>
            <a:ext cx="5364163" cy="4114800"/>
          </a:xfrm>
        </p:spPr>
        <p:txBody>
          <a:bodyPr/>
          <a:lstStyle/>
          <a:p>
            <a:pPr eaLnBrk="1" hangingPunct="1">
              <a:buClr>
                <a:schemeClr val="hlink"/>
              </a:buClr>
              <a:buSzPct val="55000"/>
            </a:pPr>
            <a:r>
              <a:rPr lang="en-US" altLang="en-US" sz="2400" smtClean="0"/>
              <a:t>Analyze </a:t>
            </a:r>
            <a:r>
              <a:rPr lang="en-US" altLang="en-US" sz="2400" smtClean="0">
                <a:sym typeface="Symbol" panose="05050102010706020507" pitchFamily="18" charset="2"/>
              </a:rPr>
              <a:t> Descriptive Statistics</a:t>
            </a:r>
            <a:r>
              <a:rPr lang="en-US" altLang="en-US" sz="2400" smtClean="0"/>
              <a:t> </a:t>
            </a:r>
            <a:r>
              <a:rPr lang="en-US" altLang="en-US" sz="2400" smtClean="0">
                <a:sym typeface="Symbol" panose="05050102010706020507" pitchFamily="18" charset="2"/>
              </a:rPr>
              <a:t> Frequencies</a:t>
            </a:r>
          </a:p>
          <a:p>
            <a:pPr eaLnBrk="1" hangingPunct="1">
              <a:buClr>
                <a:schemeClr val="hlink"/>
              </a:buClr>
              <a:buSzPct val="55000"/>
            </a:pPr>
            <a:r>
              <a:rPr lang="en-US" altLang="en-US" sz="2400" smtClean="0">
                <a:sym typeface="Symbol" panose="05050102010706020507" pitchFamily="18" charset="2"/>
              </a:rPr>
              <a:t>Put the variable that holds the category information into the Variables(s) box</a:t>
            </a:r>
          </a:p>
          <a:p>
            <a:pPr eaLnBrk="1" hangingPunct="1">
              <a:buClr>
                <a:schemeClr val="hlink"/>
              </a:buClr>
              <a:buSzPct val="55000"/>
            </a:pPr>
            <a:r>
              <a:rPr lang="en-US" altLang="en-US" sz="2400" smtClean="0">
                <a:sym typeface="Symbol" panose="05050102010706020507" pitchFamily="18" charset="2"/>
              </a:rPr>
              <a:t>Press OK ...</a:t>
            </a:r>
            <a:endParaRPr lang="en-US" altLang="en-US" sz="2400" smtClean="0"/>
          </a:p>
        </p:txBody>
      </p:sp>
      <p:pic>
        <p:nvPicPr>
          <p:cNvPr id="34824" name="Picture 14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1813" y="2362200"/>
            <a:ext cx="4125912" cy="23336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3584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3584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7B728F5-4895-412E-819C-023EF87BB655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Frequency Table</a:t>
            </a:r>
          </a:p>
        </p:txBody>
      </p:sp>
      <p:pic>
        <p:nvPicPr>
          <p:cNvPr id="35846" name="Picture 4"/>
          <p:cNvPicPr>
            <a:picLocks noGrp="1" noChangeAspect="1" noChangeArrowheads="1"/>
          </p:cNvPicPr>
          <p:nvPr>
            <p:ph type="dgm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5700" y="1981200"/>
            <a:ext cx="8416925" cy="23304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36867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3686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35BCAB9-B99D-4EE2-AEA3-BF552DA18858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368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Bar charts</a:t>
            </a:r>
          </a:p>
        </p:txBody>
      </p:sp>
      <p:sp>
        <p:nvSpPr>
          <p:cNvPr id="36870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281113" y="2017713"/>
            <a:ext cx="4125912" cy="41148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Selecting ‘Bar Chart’ from the ‘</a:t>
            </a:r>
            <a:r>
              <a:rPr lang="en-US" altLang="en-US" sz="2400" u="sng" smtClean="0"/>
              <a:t>C</a:t>
            </a:r>
            <a:r>
              <a:rPr lang="en-US" altLang="en-US" sz="2400" smtClean="0"/>
              <a:t>harts’ options gives you a graphic which you can cut and paste ...</a:t>
            </a:r>
          </a:p>
        </p:txBody>
      </p:sp>
      <p:pic>
        <p:nvPicPr>
          <p:cNvPr id="36871" name="Picture 10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99063" y="2057400"/>
            <a:ext cx="4125912" cy="29257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3789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3789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FA73297-C7BE-4DBC-B019-EE506A611E98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378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Contingency Table	</a:t>
            </a:r>
          </a:p>
        </p:txBody>
      </p:sp>
      <p:sp>
        <p:nvSpPr>
          <p:cNvPr id="378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0200" y="2017713"/>
            <a:ext cx="5076825" cy="41148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Items are classified by two or more classifications simultaneously</a:t>
            </a:r>
          </a:p>
          <a:p>
            <a:pPr lvl="1" eaLnBrk="1" hangingPunct="1"/>
            <a:r>
              <a:rPr lang="en-US" altLang="en-US" sz="2000" smtClean="0"/>
              <a:t>E.g. </a:t>
            </a:r>
            <a:r>
              <a:rPr lang="en-US" altLang="en-US" sz="2000" u="sng" smtClean="0"/>
              <a:t>Side of Damage</a:t>
            </a:r>
            <a:r>
              <a:rPr lang="en-US" altLang="en-US" sz="2000" smtClean="0"/>
              <a:t> and </a:t>
            </a:r>
            <a:r>
              <a:rPr lang="en-US" altLang="en-US" sz="2000" u="sng" smtClean="0"/>
              <a:t>Severity of Visual Field Deficit</a:t>
            </a:r>
            <a:endParaRPr lang="en-US" altLang="en-US" sz="2000" smtClean="0"/>
          </a:p>
          <a:p>
            <a:pPr eaLnBrk="1" hangingPunct="1">
              <a:buClr>
                <a:schemeClr val="hlink"/>
              </a:buClr>
              <a:buSzPct val="55000"/>
            </a:pPr>
            <a:r>
              <a:rPr lang="en-US" altLang="en-US" sz="2400" smtClean="0"/>
              <a:t>Analyze </a:t>
            </a:r>
            <a:r>
              <a:rPr lang="en-US" altLang="en-US" sz="2400" smtClean="0">
                <a:sym typeface="Symbol" panose="05050102010706020507" pitchFamily="18" charset="2"/>
              </a:rPr>
              <a:t> Descriptive Statistics</a:t>
            </a:r>
            <a:r>
              <a:rPr lang="en-US" altLang="en-US" sz="2400" smtClean="0"/>
              <a:t> </a:t>
            </a:r>
            <a:r>
              <a:rPr lang="en-US" altLang="en-US" sz="2400" smtClean="0">
                <a:sym typeface="Symbol" panose="05050102010706020507" pitchFamily="18" charset="2"/>
              </a:rPr>
              <a:t> Crosstabs</a:t>
            </a:r>
          </a:p>
          <a:p>
            <a:pPr eaLnBrk="1" hangingPunct="1">
              <a:buClr>
                <a:schemeClr val="hlink"/>
              </a:buClr>
              <a:buSzPct val="55000"/>
            </a:pPr>
            <a:r>
              <a:rPr lang="en-US" altLang="en-US" sz="2400" smtClean="0">
                <a:sym typeface="Symbol" panose="05050102010706020507" pitchFamily="18" charset="2"/>
              </a:rPr>
              <a:t>Select ‘Side of Damage’ and ‘Visual Field Deficit’ to define the row/column categories</a:t>
            </a:r>
            <a:endParaRPr lang="en-US" altLang="en-US" sz="2400" smtClean="0"/>
          </a:p>
        </p:txBody>
      </p:sp>
      <p:pic>
        <p:nvPicPr>
          <p:cNvPr id="37895" name="Picture 4"/>
          <p:cNvPicPr>
            <a:picLocks noGrp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9113" y="2205038"/>
            <a:ext cx="4125912" cy="32908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3891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3891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394D291-2D8D-4114-A054-39DF9F7CE422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389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CROSSTABS</a:t>
            </a:r>
          </a:p>
        </p:txBody>
      </p:sp>
      <p:pic>
        <p:nvPicPr>
          <p:cNvPr id="38918" name="Picture 4"/>
          <p:cNvPicPr>
            <a:picLocks noGrp="1" noChangeAspect="1" noChangeArrowheads="1"/>
          </p:cNvPicPr>
          <p:nvPr>
            <p:ph type="chart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55700" y="2286000"/>
            <a:ext cx="8416925" cy="2262188"/>
          </a:xfrm>
          <a:noFill/>
        </p:spPr>
      </p:pic>
      <p:sp>
        <p:nvSpPr>
          <p:cNvPr id="38919" name="Text Box 6"/>
          <p:cNvSpPr txBox="1">
            <a:spLocks noChangeArrowheads="1"/>
          </p:cNvSpPr>
          <p:nvPr/>
        </p:nvSpPr>
        <p:spPr bwMode="auto">
          <a:xfrm>
            <a:off x="1238250" y="4876800"/>
            <a:ext cx="79216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None/>
            </a:pPr>
            <a:r>
              <a:rPr lang="en-US" altLang="en-US"/>
              <a:t>It looks as if there may be more VFD in RBD than in LBD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4301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4301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67EAE98-8564-4AD1-BBC7-AE0101EB423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430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Word Recognition Crosstabs</a:t>
            </a:r>
          </a:p>
        </p:txBody>
      </p:sp>
      <p:pic>
        <p:nvPicPr>
          <p:cNvPr id="430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613" y="2590800"/>
            <a:ext cx="39798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77850" y="2133600"/>
            <a:ext cx="4125913" cy="41148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Word recognition looks quite good (80%)</a:t>
            </a:r>
          </a:p>
          <a:p>
            <a:pPr eaLnBrk="1" hangingPunct="1"/>
            <a:r>
              <a:rPr lang="en-US" altLang="en-US" sz="2400" smtClean="0"/>
              <a:t>But Non-word rejection is low (50%)</a:t>
            </a:r>
          </a:p>
          <a:p>
            <a:pPr eaLnBrk="1" hangingPunct="1"/>
            <a:endParaRPr lang="en-US" alt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4403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4403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7D80E1E-9D54-4B5C-9061-23A0F53ED778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440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Goodness-of-Fit Chi-squared Test</a:t>
            </a:r>
          </a:p>
        </p:txBody>
      </p:sp>
      <p:sp>
        <p:nvSpPr>
          <p:cNvPr id="440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Suppose we have a Theory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i.e. a ‘model’ that predicts the expected frequencies (E) in each category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We actually observe the frequencies (O)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We measure how good a fit the data are to the theory by the formula: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>
                <a:sym typeface="Symbol" panose="05050102010706020507" pitchFamily="18" charset="2"/>
              </a:rPr>
              <a:t>X</a:t>
            </a:r>
            <a:r>
              <a:rPr lang="en-US" altLang="en-US" baseline="40000" smtClean="0">
                <a:sym typeface="Symbol" panose="05050102010706020507" pitchFamily="18" charset="2"/>
              </a:rPr>
              <a:t>2</a:t>
            </a:r>
            <a:r>
              <a:rPr lang="en-US" altLang="en-US" smtClean="0">
                <a:sym typeface="Symbol" panose="05050102010706020507" pitchFamily="18" charset="2"/>
              </a:rPr>
              <a:t> = </a:t>
            </a:r>
            <a:r>
              <a:rPr lang="en-US" altLang="en-US" sz="3200" smtClean="0">
                <a:sym typeface="Symbol" panose="05050102010706020507" pitchFamily="18" charset="2"/>
              </a:rPr>
              <a:t></a:t>
            </a:r>
            <a:r>
              <a:rPr lang="en-US" altLang="en-US" smtClean="0">
                <a:sym typeface="Symbol" panose="05050102010706020507" pitchFamily="18" charset="2"/>
              </a:rPr>
              <a:t>(O-E)</a:t>
            </a:r>
            <a:r>
              <a:rPr lang="en-US" altLang="en-US" baseline="40000" smtClean="0">
                <a:sym typeface="Symbol" panose="05050102010706020507" pitchFamily="18" charset="2"/>
              </a:rPr>
              <a:t>2</a:t>
            </a:r>
            <a:r>
              <a:rPr lang="en-US" altLang="en-US" smtClean="0">
                <a:sym typeface="Symbol" panose="05050102010706020507" pitchFamily="18" charset="2"/>
              </a:rPr>
              <a:t>/E where the sum is over all the categories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>
                <a:sym typeface="Symbol" panose="05050102010706020507" pitchFamily="18" charset="2"/>
              </a:rPr>
              <a:t>This is called Pearson’s Chi-Squared Statistic</a:t>
            </a:r>
          </a:p>
          <a:p>
            <a:pPr eaLnBrk="1" hangingPunct="1">
              <a:lnSpc>
                <a:spcPct val="90000"/>
              </a:lnSpc>
            </a:pPr>
            <a:endParaRPr lang="en-US" altLang="en-US" baseline="40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4505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45060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EDF1A89-FFF4-41E6-9ED9-D63C4DBC6D54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450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Significance</a:t>
            </a:r>
          </a:p>
        </p:txBody>
      </p:sp>
      <p:sp>
        <p:nvSpPr>
          <p:cNvPr id="450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Large values of </a:t>
            </a:r>
            <a:r>
              <a:rPr lang="en-US" altLang="en-US" smtClean="0">
                <a:sym typeface="Symbol" panose="05050102010706020507" pitchFamily="18" charset="2"/>
              </a:rPr>
              <a:t>X</a:t>
            </a:r>
            <a:r>
              <a:rPr lang="en-US" altLang="en-US" baseline="40000" smtClean="0">
                <a:sym typeface="Symbol" panose="05050102010706020507" pitchFamily="18" charset="2"/>
              </a:rPr>
              <a:t>2</a:t>
            </a:r>
            <a:r>
              <a:rPr lang="en-US" altLang="en-US" smtClean="0">
                <a:sym typeface="Symbol" panose="05050102010706020507" pitchFamily="18" charset="2"/>
              </a:rPr>
              <a:t> suggest the model doesn’t fit the data well</a:t>
            </a:r>
          </a:p>
          <a:p>
            <a:pPr lvl="1" eaLnBrk="1" hangingPunct="1"/>
            <a:r>
              <a:rPr lang="en-US" altLang="en-US" smtClean="0">
                <a:sym typeface="Symbol" panose="05050102010706020507" pitchFamily="18" charset="2"/>
              </a:rPr>
              <a:t>This leads to Goodness-of-fit tests</a:t>
            </a:r>
          </a:p>
          <a:p>
            <a:pPr eaLnBrk="1" hangingPunct="1"/>
            <a:r>
              <a:rPr lang="en-US" altLang="en-US" smtClean="0"/>
              <a:t>We look at the value of </a:t>
            </a:r>
            <a:r>
              <a:rPr lang="en-US" altLang="en-US" smtClean="0">
                <a:sym typeface="Symbol" panose="05050102010706020507" pitchFamily="18" charset="2"/>
              </a:rPr>
              <a:t>X</a:t>
            </a:r>
            <a:r>
              <a:rPr lang="en-US" altLang="en-US" baseline="40000" smtClean="0">
                <a:sym typeface="Symbol" panose="05050102010706020507" pitchFamily="18" charset="2"/>
              </a:rPr>
              <a:t>2</a:t>
            </a:r>
            <a:r>
              <a:rPr lang="en-US" altLang="en-US" smtClean="0">
                <a:sym typeface="Symbol" panose="05050102010706020507" pitchFamily="18" charset="2"/>
              </a:rPr>
              <a:t> and see whether it is unusually large</a:t>
            </a:r>
            <a:r>
              <a:rPr lang="en-US" altLang="en-US" smtClean="0"/>
              <a:t> by reference to a </a:t>
            </a:r>
            <a:r>
              <a:rPr lang="en-US" altLang="en-US" sz="3600" smtClean="0">
                <a:sym typeface="Symbol" panose="05050102010706020507" pitchFamily="18" charset="2"/>
              </a:rPr>
              <a:t></a:t>
            </a:r>
            <a:r>
              <a:rPr lang="en-US" altLang="en-US" sz="3200" baseline="38000" smtClean="0">
                <a:sym typeface="Symbol" panose="05050102010706020507" pitchFamily="18" charset="2"/>
              </a:rPr>
              <a:t>2</a:t>
            </a:r>
            <a:r>
              <a:rPr lang="en-US" altLang="en-US" sz="3200" smtClean="0">
                <a:sym typeface="Symbol" panose="05050102010706020507" pitchFamily="18" charset="2"/>
              </a:rPr>
              <a:t>-</a:t>
            </a:r>
            <a:r>
              <a:rPr lang="en-US" altLang="en-US" smtClean="0">
                <a:sym typeface="Symbol" panose="05050102010706020507" pitchFamily="18" charset="2"/>
              </a:rPr>
              <a:t>distribution with k-1 degrees-of-freedom where k is the number of categories in the classification</a:t>
            </a:r>
          </a:p>
          <a:p>
            <a:pPr eaLnBrk="1" hangingPunct="1"/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355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2355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C05536D-01FD-46C6-B70A-C1027CCA74D7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23557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4: Categorical Data Analysis</a:t>
            </a:r>
          </a:p>
        </p:txBody>
      </p:sp>
      <p:sp>
        <p:nvSpPr>
          <p:cNvPr id="23558" name="Text Box 1029"/>
          <p:cNvSpPr txBox="1">
            <a:spLocks noChangeArrowheads="1"/>
          </p:cNvSpPr>
          <p:nvPr/>
        </p:nvSpPr>
        <p:spPr bwMode="auto">
          <a:xfrm>
            <a:off x="1320800" y="2362200"/>
            <a:ext cx="81692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/>
              <a:t>Categorical Data, Contingency Tables and the Pearson Chi-Squared Statistic</a:t>
            </a:r>
            <a:endParaRPr lang="en-US" altLang="en-US" sz="2400"/>
          </a:p>
        </p:txBody>
      </p:sp>
      <p:sp>
        <p:nvSpPr>
          <p:cNvPr id="23559" name="Text Box 1030"/>
          <p:cNvSpPr txBox="1">
            <a:spLocks noChangeArrowheads="1"/>
          </p:cNvSpPr>
          <p:nvPr/>
        </p:nvSpPr>
        <p:spPr bwMode="auto">
          <a:xfrm>
            <a:off x="1485900" y="3505200"/>
            <a:ext cx="7839075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dirty="0"/>
              <a:t>Peter Watson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3200" dirty="0"/>
              <a:t>(with thanks to Ian </a:t>
            </a:r>
            <a:r>
              <a:rPr lang="en-US" altLang="en-US" sz="3200" dirty="0" err="1"/>
              <a:t>Nimmo</a:t>
            </a:r>
            <a:r>
              <a:rPr lang="en-US" altLang="en-US" sz="3200" dirty="0"/>
              <a:t>-Smith)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 smtClean="0"/>
              <a:t>31 </a:t>
            </a:r>
            <a:r>
              <a:rPr lang="en-US" altLang="en-US" sz="1600"/>
              <a:t>O</a:t>
            </a:r>
            <a:r>
              <a:rPr lang="en-US" altLang="en-US" sz="1600" smtClean="0"/>
              <a:t>ctober 2024</a:t>
            </a:r>
            <a:endParaRPr lang="en-US" altLang="en-US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174" y="5547907"/>
            <a:ext cx="7803556" cy="426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4608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4608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0747EF1-C9C4-4877-A9DF-7E9256B4AB7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460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‘Degrees of Freedom’</a:t>
            </a:r>
          </a:p>
        </p:txBody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000" smtClean="0"/>
              <a:t>An elusive concept that occurs throughout statistics. In essence it means the number of independent pieces of information in a sample relevant to the estimation of some parameters or calculation of a statistic.</a:t>
            </a:r>
          </a:p>
          <a:p>
            <a:pPr lvl="1" eaLnBrk="1" hangingPunct="1"/>
            <a:r>
              <a:rPr lang="en-US" altLang="en-US" sz="1800" smtClean="0"/>
              <a:t>For example in a two-by-two contingency table with a given set of marginal totals only 1 of the cells at a time is ‘free’ -- once it is specified all the others are determined -- and the table thus has a single degree of freedom.</a:t>
            </a:r>
          </a:p>
          <a:p>
            <a:pPr eaLnBrk="1" hangingPunct="1"/>
            <a:r>
              <a:rPr lang="en-US" altLang="en-US" sz="2000" smtClean="0"/>
              <a:t>The important point here is we can only interpret </a:t>
            </a:r>
            <a:r>
              <a:rPr lang="en-US" altLang="en-US" sz="2000" smtClean="0">
                <a:sym typeface="Symbol" panose="05050102010706020507" pitchFamily="18" charset="2"/>
              </a:rPr>
              <a:t>X</a:t>
            </a:r>
            <a:r>
              <a:rPr lang="en-US" altLang="en-US" sz="2000" baseline="40000" smtClean="0">
                <a:sym typeface="Symbol" panose="05050102010706020507" pitchFamily="18" charset="2"/>
              </a:rPr>
              <a:t>2 </a:t>
            </a:r>
            <a:r>
              <a:rPr lang="en-US" altLang="en-US" sz="2000" smtClean="0">
                <a:sym typeface="Symbol" panose="05050102010706020507" pitchFamily="18" charset="2"/>
              </a:rPr>
              <a:t>if we also know its degrees of freedom, as we see later when we look at the chi-squared distribution.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4710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4710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669C89C-82E6-43CF-9719-83E7F35128A0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471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Degrees of Freedom = 1</a:t>
            </a:r>
          </a:p>
        </p:txBody>
      </p:sp>
      <p:graphicFrame>
        <p:nvGraphicFramePr>
          <p:cNvPr id="303147" name="Group 43"/>
          <p:cNvGraphicFramePr>
            <a:graphicFrameLocks noGrp="1"/>
          </p:cNvGraphicFramePr>
          <p:nvPr>
            <p:ph idx="1"/>
          </p:nvPr>
        </p:nvGraphicFramePr>
        <p:xfrm>
          <a:off x="1281113" y="2017713"/>
          <a:ext cx="8416925" cy="4114800"/>
        </p:xfrm>
        <a:graphic>
          <a:graphicData uri="http://schemas.openxmlformats.org/drawingml/2006/table">
            <a:tbl>
              <a:tblPr/>
              <a:tblGrid>
                <a:gridCol w="2805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5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10-x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Row 1 Total = 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13-x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x-3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Row 2 Total = 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Column 1 Total = 13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Column 3 Total = 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Table Total = 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4813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4813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E2D63A4-F4D5-4D06-8C1B-B39B3693306B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481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z="2800" smtClean="0"/>
              <a:t>Degrees of Freedom = 4 (#rows-1) times (#cols -1)</a:t>
            </a:r>
          </a:p>
        </p:txBody>
      </p:sp>
      <p:graphicFrame>
        <p:nvGraphicFramePr>
          <p:cNvPr id="305196" name="Group 44"/>
          <p:cNvGraphicFramePr>
            <a:graphicFrameLocks noGrp="1"/>
          </p:cNvGraphicFramePr>
          <p:nvPr>
            <p:ph idx="1"/>
          </p:nvPr>
        </p:nvGraphicFramePr>
        <p:xfrm>
          <a:off x="487363" y="2017713"/>
          <a:ext cx="9210675" cy="4114800"/>
        </p:xfrm>
        <a:graphic>
          <a:graphicData uri="http://schemas.openxmlformats.org/drawingml/2006/table">
            <a:tbl>
              <a:tblPr/>
              <a:tblGrid>
                <a:gridCol w="23034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1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01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28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10-x-y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Row 1 Total = 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u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10-u-v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Row 2 Total = 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lbertus Medium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12-x-u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7-y-v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x+y+u+v-9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Row 3 Total = 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n-GB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lbertus Medium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Column 1 Total = 12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Column 2 Total = 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Column 3 Total = 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</a:rPr>
                        <a:t>Table Total = 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49155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4915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102ED6B-8CE1-4DC8-965A-65C52F1551E9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49157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Tolman, Ritchie and Kalish (1946)</a:t>
            </a:r>
          </a:p>
        </p:txBody>
      </p:sp>
      <p:sp>
        <p:nvSpPr>
          <p:cNvPr id="49158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905000"/>
            <a:ext cx="4132263" cy="6096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Place learning in rats</a:t>
            </a:r>
          </a:p>
        </p:txBody>
      </p:sp>
      <p:grpSp>
        <p:nvGrpSpPr>
          <p:cNvPr id="49159" name="Group 1062"/>
          <p:cNvGrpSpPr>
            <a:grpSpLocks/>
          </p:cNvGrpSpPr>
          <p:nvPr/>
        </p:nvGrpSpPr>
        <p:grpSpPr bwMode="auto">
          <a:xfrm>
            <a:off x="914400" y="2971800"/>
            <a:ext cx="3311525" cy="3262313"/>
            <a:chOff x="576" y="1872"/>
            <a:chExt cx="2086" cy="2055"/>
          </a:xfrm>
        </p:grpSpPr>
        <p:grpSp>
          <p:nvGrpSpPr>
            <p:cNvPr id="49181" name="Group 1058"/>
            <p:cNvGrpSpPr>
              <a:grpSpLocks/>
            </p:cNvGrpSpPr>
            <p:nvPr/>
          </p:nvGrpSpPr>
          <p:grpSpPr bwMode="auto">
            <a:xfrm>
              <a:off x="576" y="1872"/>
              <a:ext cx="2086" cy="1776"/>
              <a:chOff x="528" y="1488"/>
              <a:chExt cx="2086" cy="1776"/>
            </a:xfrm>
          </p:grpSpPr>
          <p:sp>
            <p:nvSpPr>
              <p:cNvPr id="49183" name="Oval 1033"/>
              <p:cNvSpPr>
                <a:spLocks noChangeArrowheads="1"/>
              </p:cNvSpPr>
              <p:nvPr/>
            </p:nvSpPr>
            <p:spPr bwMode="auto">
              <a:xfrm>
                <a:off x="528" y="2304"/>
                <a:ext cx="912" cy="960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lbertus Medium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lbertus Medium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lbertus Medium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1600">
                    <a:solidFill>
                      <a:schemeClr val="tx1"/>
                    </a:solidFill>
                    <a:latin typeface="Albertus Medium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9pPr>
              </a:lstStyle>
              <a:p>
                <a:pPr eaLnBrk="1" hangingPunct="1">
                  <a:buClr>
                    <a:schemeClr val="hlink"/>
                  </a:buClr>
                  <a:buSzPct val="55000"/>
                </a:pPr>
                <a:endParaRPr lang="en-GB" altLang="en-US"/>
              </a:p>
            </p:txBody>
          </p:sp>
          <p:sp>
            <p:nvSpPr>
              <p:cNvPr id="49184" name="AutoShape 1034"/>
              <p:cNvSpPr>
                <a:spLocks noChangeArrowheads="1"/>
              </p:cNvSpPr>
              <p:nvPr/>
            </p:nvSpPr>
            <p:spPr bwMode="auto">
              <a:xfrm>
                <a:off x="912" y="1488"/>
                <a:ext cx="1200" cy="81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17694720 60000 65536"/>
                  <a:gd name="T9" fmla="*/ 5898240 60000 65536"/>
                  <a:gd name="T10" fmla="*/ 5898240 60000 65536"/>
                  <a:gd name="T11" fmla="*/ 0 60000 65536"/>
                  <a:gd name="T12" fmla="*/ 12420 w 21600"/>
                  <a:gd name="T13" fmla="*/ 4844 h 21600"/>
                  <a:gd name="T14" fmla="*/ 20880 w 21600"/>
                  <a:gd name="T15" fmla="*/ 730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21600" y="6079"/>
                    </a:moveTo>
                    <a:lnTo>
                      <a:pt x="18078" y="0"/>
                    </a:lnTo>
                    <a:lnTo>
                      <a:pt x="18078" y="4846"/>
                    </a:lnTo>
                    <a:lnTo>
                      <a:pt x="12427" y="4846"/>
                    </a:lnTo>
                    <a:cubicBezTo>
                      <a:pt x="5564" y="4846"/>
                      <a:pt x="0" y="8120"/>
                      <a:pt x="0" y="12158"/>
                    </a:cubicBezTo>
                    <a:lnTo>
                      <a:pt x="0" y="21600"/>
                    </a:lnTo>
                    <a:lnTo>
                      <a:pt x="2521" y="21600"/>
                    </a:lnTo>
                    <a:lnTo>
                      <a:pt x="2521" y="12158"/>
                    </a:lnTo>
                    <a:cubicBezTo>
                      <a:pt x="2521" y="9482"/>
                      <a:pt x="6956" y="7312"/>
                      <a:pt x="12427" y="7312"/>
                    </a:cubicBezTo>
                    <a:lnTo>
                      <a:pt x="18078" y="7312"/>
                    </a:lnTo>
                    <a:lnTo>
                      <a:pt x="18078" y="12158"/>
                    </a:lnTo>
                    <a:lnTo>
                      <a:pt x="21600" y="6079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49185" name="Text Box 1035"/>
              <p:cNvSpPr txBox="1">
                <a:spLocks noChangeArrowheads="1"/>
              </p:cNvSpPr>
              <p:nvPr/>
            </p:nvSpPr>
            <p:spPr bwMode="auto">
              <a:xfrm>
                <a:off x="1920" y="1536"/>
                <a:ext cx="694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lbertus Medium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lbertus Medium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lbertus Medium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1600">
                    <a:solidFill>
                      <a:schemeClr val="tx1"/>
                    </a:solidFill>
                    <a:latin typeface="Albertus Medium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9pPr>
              </a:lstStyle>
              <a:p>
                <a:pPr eaLnBrk="1" hangingPunct="1">
                  <a:buClr>
                    <a:schemeClr val="hlink"/>
                  </a:buClr>
                  <a:buSzPct val="55000"/>
                </a:pPr>
                <a:r>
                  <a:rPr lang="en-US" altLang="en-US"/>
                  <a:t>Food</a:t>
                </a:r>
              </a:p>
            </p:txBody>
          </p:sp>
          <p:sp>
            <p:nvSpPr>
              <p:cNvPr id="49186" name="Text Box 1057"/>
              <p:cNvSpPr txBox="1">
                <a:spLocks noChangeArrowheads="1"/>
              </p:cNvSpPr>
              <p:nvPr/>
            </p:nvSpPr>
            <p:spPr bwMode="auto">
              <a:xfrm>
                <a:off x="864" y="1632"/>
                <a:ext cx="23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lbertus Medium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lbertus Medium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lbertus Medium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1600">
                    <a:solidFill>
                      <a:schemeClr val="tx1"/>
                    </a:solidFill>
                    <a:latin typeface="Albertus Medium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9pPr>
              </a:lstStyle>
              <a:p>
                <a:pPr eaLnBrk="1" hangingPunct="1"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None/>
                </a:pPr>
                <a:r>
                  <a:rPr lang="en-US" altLang="en-US" sz="1800"/>
                  <a:t>A</a:t>
                </a:r>
                <a:endParaRPr lang="en-US" altLang="en-US"/>
              </a:p>
            </p:txBody>
          </p:sp>
        </p:grpSp>
        <p:sp>
          <p:nvSpPr>
            <p:cNvPr id="49182" name="Text Box 1060"/>
            <p:cNvSpPr txBox="1">
              <a:spLocks noChangeArrowheads="1"/>
            </p:cNvSpPr>
            <p:nvPr/>
          </p:nvSpPr>
          <p:spPr bwMode="auto">
            <a:xfrm>
              <a:off x="1392" y="3600"/>
              <a:ext cx="9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16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eaLnBrk="1" hangingPunct="1">
                <a:buClr>
                  <a:schemeClr val="hlink"/>
                </a:buClr>
                <a:buSzPct val="55000"/>
              </a:pPr>
              <a:r>
                <a:rPr lang="en-US" altLang="en-US"/>
                <a:t>Phase 1</a:t>
              </a:r>
            </a:p>
          </p:txBody>
        </p:sp>
      </p:grpSp>
      <p:grpSp>
        <p:nvGrpSpPr>
          <p:cNvPr id="49160" name="Group 1067"/>
          <p:cNvGrpSpPr>
            <a:grpSpLocks/>
          </p:cNvGrpSpPr>
          <p:nvPr/>
        </p:nvGrpSpPr>
        <p:grpSpPr bwMode="auto">
          <a:xfrm>
            <a:off x="4479925" y="2590800"/>
            <a:ext cx="5118100" cy="3581400"/>
            <a:chOff x="2822" y="1632"/>
            <a:chExt cx="3224" cy="2256"/>
          </a:xfrm>
        </p:grpSpPr>
        <p:grpSp>
          <p:nvGrpSpPr>
            <p:cNvPr id="49161" name="Group 1064"/>
            <p:cNvGrpSpPr>
              <a:grpSpLocks/>
            </p:cNvGrpSpPr>
            <p:nvPr/>
          </p:nvGrpSpPr>
          <p:grpSpPr bwMode="auto">
            <a:xfrm>
              <a:off x="2880" y="1632"/>
              <a:ext cx="3166" cy="2256"/>
              <a:chOff x="2880" y="1632"/>
              <a:chExt cx="3166" cy="2256"/>
            </a:xfrm>
          </p:grpSpPr>
          <p:sp>
            <p:nvSpPr>
              <p:cNvPr id="49164" name="Text Box 1046"/>
              <p:cNvSpPr txBox="1">
                <a:spLocks noChangeArrowheads="1"/>
              </p:cNvSpPr>
              <p:nvPr/>
            </p:nvSpPr>
            <p:spPr bwMode="auto">
              <a:xfrm>
                <a:off x="4848" y="2448"/>
                <a:ext cx="1198" cy="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anose="05000000000000000000" pitchFamily="2" charset="2"/>
                  <a:buChar char="n"/>
                  <a:defRPr sz="2800">
                    <a:solidFill>
                      <a:schemeClr val="tx1"/>
                    </a:solidFill>
                    <a:latin typeface="Albertus Medium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Albertus Medium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Albertus Medium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anose="05000000000000000000" pitchFamily="2" charset="2"/>
                  <a:buChar char="n"/>
                  <a:defRPr sz="1600">
                    <a:solidFill>
                      <a:schemeClr val="tx1"/>
                    </a:solidFill>
                    <a:latin typeface="Albertus Medium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anose="05000000000000000000" pitchFamily="2" charset="2"/>
                  <a:buChar char="n"/>
                  <a:defRPr sz="1200">
                    <a:solidFill>
                      <a:schemeClr val="tx1"/>
                    </a:solidFill>
                    <a:latin typeface="Albertus Medium" pitchFamily="34" charset="0"/>
                  </a:defRPr>
                </a:lvl9pPr>
              </a:lstStyle>
              <a:p>
                <a:pPr eaLnBrk="1" hangingPunct="1">
                  <a:buClr>
                    <a:schemeClr val="hlink"/>
                  </a:buClr>
                  <a:buSzPct val="55000"/>
                  <a:buFont typeface="Wingdings" panose="05000000000000000000" pitchFamily="2" charset="2"/>
                  <a:buNone/>
                </a:pPr>
                <a:r>
                  <a:rPr lang="en-US" altLang="en-US" sz="1800"/>
                  <a:t>D: New alley to original food source</a:t>
                </a:r>
                <a:endParaRPr lang="en-US" altLang="en-US"/>
              </a:p>
            </p:txBody>
          </p:sp>
          <p:grpSp>
            <p:nvGrpSpPr>
              <p:cNvPr id="49165" name="Group 1063"/>
              <p:cNvGrpSpPr>
                <a:grpSpLocks/>
              </p:cNvGrpSpPr>
              <p:nvPr/>
            </p:nvGrpSpPr>
            <p:grpSpPr bwMode="auto">
              <a:xfrm>
                <a:off x="2880" y="1632"/>
                <a:ext cx="2374" cy="2256"/>
                <a:chOff x="2880" y="1632"/>
                <a:chExt cx="2374" cy="2256"/>
              </a:xfrm>
            </p:grpSpPr>
            <p:grpSp>
              <p:nvGrpSpPr>
                <p:cNvPr id="49166" name="Group 1059"/>
                <p:cNvGrpSpPr>
                  <a:grpSpLocks/>
                </p:cNvGrpSpPr>
                <p:nvPr/>
              </p:nvGrpSpPr>
              <p:grpSpPr bwMode="auto">
                <a:xfrm>
                  <a:off x="2880" y="1632"/>
                  <a:ext cx="2374" cy="2112"/>
                  <a:chOff x="2928" y="1200"/>
                  <a:chExt cx="2374" cy="2112"/>
                </a:xfrm>
              </p:grpSpPr>
              <p:sp>
                <p:nvSpPr>
                  <p:cNvPr id="49168" name="Oval 1038"/>
                  <p:cNvSpPr>
                    <a:spLocks noChangeArrowheads="1"/>
                  </p:cNvSpPr>
                  <p:nvPr/>
                </p:nvSpPr>
                <p:spPr bwMode="auto">
                  <a:xfrm>
                    <a:off x="3120" y="2352"/>
                    <a:ext cx="912" cy="960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9pPr>
                  </a:lstStyle>
                  <a:p>
                    <a:pPr eaLnBrk="1" hangingPunct="1">
                      <a:buClr>
                        <a:schemeClr val="hlink"/>
                      </a:buClr>
                      <a:buSzPct val="55000"/>
                    </a:pPr>
                    <a:endParaRPr lang="en-GB" altLang="en-US"/>
                  </a:p>
                </p:txBody>
              </p:sp>
              <p:sp>
                <p:nvSpPr>
                  <p:cNvPr id="49169" name="AutoShape 1040"/>
                  <p:cNvSpPr>
                    <a:spLocks noChangeArrowheads="1"/>
                  </p:cNvSpPr>
                  <p:nvPr/>
                </p:nvSpPr>
                <p:spPr bwMode="auto">
                  <a:xfrm rot="-1500000">
                    <a:off x="3168" y="1968"/>
                    <a:ext cx="240" cy="480"/>
                  </a:xfrm>
                  <a:prstGeom prst="upArrow">
                    <a:avLst>
                      <a:gd name="adj1" fmla="val 46259"/>
                      <a:gd name="adj2" fmla="val 0"/>
                    </a:avLst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9pPr>
                  </a:lstStyle>
                  <a:p>
                    <a:pPr eaLnBrk="1" hangingPunct="1">
                      <a:buClr>
                        <a:schemeClr val="hlink"/>
                      </a:buClr>
                      <a:buSzPct val="55000"/>
                    </a:pPr>
                    <a:endParaRPr lang="en-GB" altLang="en-US"/>
                  </a:p>
                </p:txBody>
              </p:sp>
              <p:sp>
                <p:nvSpPr>
                  <p:cNvPr id="49170" name="AutoShape 1041"/>
                  <p:cNvSpPr>
                    <a:spLocks noChangeArrowheads="1"/>
                  </p:cNvSpPr>
                  <p:nvPr/>
                </p:nvSpPr>
                <p:spPr bwMode="auto">
                  <a:xfrm rot="1500000">
                    <a:off x="3792" y="1968"/>
                    <a:ext cx="192" cy="480"/>
                  </a:xfrm>
                  <a:prstGeom prst="upArrow">
                    <a:avLst>
                      <a:gd name="adj1" fmla="val 60111"/>
                      <a:gd name="adj2" fmla="val 0"/>
                    </a:avLst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9pPr>
                  </a:lstStyle>
                  <a:p>
                    <a:pPr eaLnBrk="1" hangingPunct="1">
                      <a:buClr>
                        <a:schemeClr val="hlink"/>
                      </a:buClr>
                      <a:buSzPct val="55000"/>
                    </a:pPr>
                    <a:endParaRPr lang="en-GB" altLang="en-US"/>
                  </a:p>
                </p:txBody>
              </p:sp>
              <p:sp>
                <p:nvSpPr>
                  <p:cNvPr id="49171" name="AutoShape 1042"/>
                  <p:cNvSpPr>
                    <a:spLocks noChangeArrowheads="1"/>
                  </p:cNvSpPr>
                  <p:nvPr/>
                </p:nvSpPr>
                <p:spPr bwMode="auto">
                  <a:xfrm>
                    <a:off x="3492" y="1902"/>
                    <a:ext cx="192" cy="480"/>
                  </a:xfrm>
                  <a:prstGeom prst="upArrow">
                    <a:avLst>
                      <a:gd name="adj1" fmla="val 60111"/>
                      <a:gd name="adj2" fmla="val 0"/>
                    </a:avLst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9pPr>
                  </a:lstStyle>
                  <a:p>
                    <a:pPr eaLnBrk="1" hangingPunct="1">
                      <a:buClr>
                        <a:schemeClr val="hlink"/>
                      </a:buClr>
                      <a:buSzPct val="55000"/>
                    </a:pPr>
                    <a:endParaRPr lang="en-GB" altLang="en-US"/>
                  </a:p>
                </p:txBody>
              </p:sp>
              <p:sp>
                <p:nvSpPr>
                  <p:cNvPr id="49172" name="AutoShape 1043"/>
                  <p:cNvSpPr>
                    <a:spLocks noChangeArrowheads="1"/>
                  </p:cNvSpPr>
                  <p:nvPr/>
                </p:nvSpPr>
                <p:spPr bwMode="auto">
                  <a:xfrm rot="2700000">
                    <a:off x="4248" y="1512"/>
                    <a:ext cx="288" cy="1296"/>
                  </a:xfrm>
                  <a:prstGeom prst="upArrow">
                    <a:avLst>
                      <a:gd name="adj1" fmla="val 50000"/>
                      <a:gd name="adj2" fmla="val 112500"/>
                    </a:avLst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9pPr>
                  </a:lstStyle>
                  <a:p>
                    <a:pPr eaLnBrk="1" hangingPunct="1">
                      <a:buClr>
                        <a:schemeClr val="hlink"/>
                      </a:buClr>
                      <a:buSzPct val="55000"/>
                    </a:pPr>
                    <a:endParaRPr lang="en-GB" altLang="en-US"/>
                  </a:p>
                </p:txBody>
              </p:sp>
              <p:sp>
                <p:nvSpPr>
                  <p:cNvPr id="49173" name="Text Box 10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08" y="1680"/>
                    <a:ext cx="694" cy="32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9pPr>
                  </a:lstStyle>
                  <a:p>
                    <a:pPr eaLnBrk="1" hangingPunct="1">
                      <a:buClr>
                        <a:schemeClr val="hlink"/>
                      </a:buClr>
                      <a:buSzPct val="55000"/>
                    </a:pPr>
                    <a:r>
                      <a:rPr lang="en-US" altLang="en-US"/>
                      <a:t>Food</a:t>
                    </a:r>
                  </a:p>
                </p:txBody>
              </p:sp>
              <p:sp>
                <p:nvSpPr>
                  <p:cNvPr id="49174" name="Text Box 10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04" y="1632"/>
                    <a:ext cx="23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9pPr>
                  </a:lstStyle>
                  <a:p>
                    <a:pPr eaLnBrk="1" hangingPunct="1"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None/>
                    </a:pPr>
                    <a:r>
                      <a:rPr lang="en-US" altLang="en-US" sz="1800"/>
                      <a:t>A</a:t>
                    </a:r>
                    <a:endParaRPr lang="en-US" altLang="en-US"/>
                  </a:p>
                </p:txBody>
              </p:sp>
              <p:sp>
                <p:nvSpPr>
                  <p:cNvPr id="49175" name="Text Box 104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888" y="1776"/>
                    <a:ext cx="214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9pPr>
                  </a:lstStyle>
                  <a:p>
                    <a:pPr eaLnBrk="1" hangingPunct="1"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None/>
                    </a:pPr>
                    <a:r>
                      <a:rPr lang="en-US" altLang="en-US" sz="1800"/>
                      <a:t>C</a:t>
                    </a:r>
                    <a:endParaRPr lang="en-US" altLang="en-US"/>
                  </a:p>
                </p:txBody>
              </p:sp>
              <p:sp>
                <p:nvSpPr>
                  <p:cNvPr id="49176" name="Text Box 104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28" y="1776"/>
                    <a:ext cx="290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9pPr>
                  </a:lstStyle>
                  <a:p>
                    <a:pPr eaLnBrk="1" hangingPunct="1"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None/>
                    </a:pPr>
                    <a:r>
                      <a:rPr lang="en-US" altLang="en-US" sz="1800"/>
                      <a:t>B</a:t>
                    </a:r>
                    <a:endParaRPr lang="en-US" altLang="en-US"/>
                  </a:p>
                </p:txBody>
              </p:sp>
              <p:sp>
                <p:nvSpPr>
                  <p:cNvPr id="49177" name="Text Box 10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752" y="1488"/>
                    <a:ext cx="217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9pPr>
                  </a:lstStyle>
                  <a:p>
                    <a:pPr eaLnBrk="1" hangingPunct="1"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None/>
                    </a:pPr>
                    <a:r>
                      <a:rPr lang="en-US" altLang="en-US" sz="1800"/>
                      <a:t>D</a:t>
                    </a:r>
                    <a:endParaRPr lang="en-US" altLang="en-US"/>
                  </a:p>
                </p:txBody>
              </p:sp>
              <p:sp>
                <p:nvSpPr>
                  <p:cNvPr id="49178" name="Line 1053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4464" y="2160"/>
                    <a:ext cx="432" cy="33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GB"/>
                  </a:p>
                </p:txBody>
              </p:sp>
              <p:sp>
                <p:nvSpPr>
                  <p:cNvPr id="49179" name="Text Box 105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312" y="1200"/>
                    <a:ext cx="597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60000"/>
                      <a:buFont typeface="Wingdings" panose="05000000000000000000" pitchFamily="2" charset="2"/>
                      <a:buChar char="n"/>
                      <a:defRPr sz="28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Char char="n"/>
                      <a:defRPr sz="24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folHlink"/>
                      </a:buClr>
                      <a:buSzPct val="50000"/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accent2"/>
                      </a:buClr>
                      <a:buSzPct val="55000"/>
                      <a:buFont typeface="Wingdings" panose="05000000000000000000" pitchFamily="2" charset="2"/>
                      <a:buChar char="n"/>
                      <a:defRPr sz="16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50000"/>
                      <a:buFont typeface="Wingdings" panose="05000000000000000000" pitchFamily="2" charset="2"/>
                      <a:buChar char="n"/>
                      <a:defRPr sz="1200">
                        <a:solidFill>
                          <a:schemeClr val="tx1"/>
                        </a:solidFill>
                        <a:latin typeface="Albertus Medium" pitchFamily="34" charset="0"/>
                      </a:defRPr>
                    </a:lvl9pPr>
                  </a:lstStyle>
                  <a:p>
                    <a:pPr eaLnBrk="1" hangingPunct="1">
                      <a:buClr>
                        <a:schemeClr val="hlink"/>
                      </a:buClr>
                      <a:buSzPct val="55000"/>
                      <a:buFont typeface="Wingdings" panose="05000000000000000000" pitchFamily="2" charset="2"/>
                      <a:buNone/>
                    </a:pPr>
                    <a:r>
                      <a:rPr lang="en-US" altLang="en-US" sz="1800"/>
                      <a:t>Blocked</a:t>
                    </a:r>
                    <a:endParaRPr lang="en-US" altLang="en-US"/>
                  </a:p>
                </p:txBody>
              </p:sp>
              <p:sp>
                <p:nvSpPr>
                  <p:cNvPr id="49180" name="Line 1056"/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92"/>
                    <a:ext cx="144" cy="528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GB"/>
                  </a:p>
                </p:txBody>
              </p:sp>
            </p:grpSp>
            <p:sp>
              <p:nvSpPr>
                <p:cNvPr id="49167" name="Text Box 1061"/>
                <p:cNvSpPr txBox="1">
                  <a:spLocks noChangeArrowheads="1"/>
                </p:cNvSpPr>
                <p:nvPr/>
              </p:nvSpPr>
              <p:spPr bwMode="auto">
                <a:xfrm>
                  <a:off x="3955" y="3561"/>
                  <a:ext cx="941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60000"/>
                    <a:buFont typeface="Wingdings" panose="05000000000000000000" pitchFamily="2" charset="2"/>
                    <a:buChar char="n"/>
                    <a:defRPr sz="2800">
                      <a:solidFill>
                        <a:schemeClr val="tx1"/>
                      </a:solidFill>
                      <a:latin typeface="Albertus Medium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hlink"/>
                    </a:buClr>
                    <a:buSzPct val="5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Albertus Medium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folHlink"/>
                    </a:buClr>
                    <a:buSzPct val="50000"/>
                    <a:buFont typeface="Wingdings" panose="05000000000000000000" pitchFamily="2" charset="2"/>
                    <a:buChar char="n"/>
                    <a:defRPr sz="2000">
                      <a:solidFill>
                        <a:schemeClr val="tx1"/>
                      </a:solidFill>
                      <a:latin typeface="Albertus Medium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accent2"/>
                    </a:buClr>
                    <a:buSzPct val="55000"/>
                    <a:buFont typeface="Wingdings" panose="05000000000000000000" pitchFamily="2" charset="2"/>
                    <a:buChar char="n"/>
                    <a:defRPr sz="1600">
                      <a:solidFill>
                        <a:schemeClr val="tx1"/>
                      </a:solidFill>
                      <a:latin typeface="Albertus Medium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200">
                      <a:solidFill>
                        <a:schemeClr val="tx1"/>
                      </a:solidFill>
                      <a:latin typeface="Albertus Medium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200">
                      <a:solidFill>
                        <a:schemeClr val="tx1"/>
                      </a:solidFill>
                      <a:latin typeface="Albertus Medium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200">
                      <a:solidFill>
                        <a:schemeClr val="tx1"/>
                      </a:solidFill>
                      <a:latin typeface="Albertus Medium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200">
                      <a:solidFill>
                        <a:schemeClr val="tx1"/>
                      </a:solidFill>
                      <a:latin typeface="Albertus Medium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50000"/>
                    <a:buFont typeface="Wingdings" panose="05000000000000000000" pitchFamily="2" charset="2"/>
                    <a:buChar char="n"/>
                    <a:defRPr sz="1200">
                      <a:solidFill>
                        <a:schemeClr val="tx1"/>
                      </a:solidFill>
                      <a:latin typeface="Albertus Medium" pitchFamily="34" charset="0"/>
                    </a:defRPr>
                  </a:lvl9pPr>
                </a:lstStyle>
                <a:p>
                  <a:pPr eaLnBrk="1" hangingPunct="1">
                    <a:buClr>
                      <a:schemeClr val="hlink"/>
                    </a:buClr>
                    <a:buSzPct val="55000"/>
                  </a:pPr>
                  <a:r>
                    <a:rPr lang="en-US" altLang="en-US"/>
                    <a:t>Phase 2</a:t>
                  </a:r>
                </a:p>
              </p:txBody>
            </p:sp>
          </p:grpSp>
        </p:grpSp>
        <p:sp>
          <p:nvSpPr>
            <p:cNvPr id="49162" name="Text Box 1065"/>
            <p:cNvSpPr txBox="1">
              <a:spLocks noChangeArrowheads="1"/>
            </p:cNvSpPr>
            <p:nvPr/>
          </p:nvSpPr>
          <p:spPr bwMode="auto">
            <a:xfrm>
              <a:off x="2822" y="2007"/>
              <a:ext cx="37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16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eaLnBrk="1" hangingPunct="1">
                <a:buClr>
                  <a:schemeClr val="hlink"/>
                </a:buClr>
                <a:buSzPct val="55000"/>
                <a:buFont typeface="Wingdings" panose="05000000000000000000" pitchFamily="2" charset="2"/>
                <a:buNone/>
              </a:pPr>
              <a:r>
                <a:rPr lang="en-US" altLang="en-US" sz="1600"/>
                <a:t>New</a:t>
              </a:r>
              <a:endParaRPr lang="en-US" altLang="en-US"/>
            </a:p>
          </p:txBody>
        </p:sp>
        <p:sp>
          <p:nvSpPr>
            <p:cNvPr id="49163" name="Text Box 1066"/>
            <p:cNvSpPr txBox="1">
              <a:spLocks noChangeArrowheads="1"/>
            </p:cNvSpPr>
            <p:nvPr/>
          </p:nvSpPr>
          <p:spPr bwMode="auto">
            <a:xfrm>
              <a:off x="3757" y="2016"/>
              <a:ext cx="371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anose="05000000000000000000" pitchFamily="2" charset="2"/>
                <a:buChar char="n"/>
                <a:defRPr sz="2800">
                  <a:solidFill>
                    <a:schemeClr val="tx1"/>
                  </a:solidFill>
                  <a:latin typeface="Albertus Medium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Albertus Medium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Albertus Medium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anose="05000000000000000000" pitchFamily="2" charset="2"/>
                <a:buChar char="n"/>
                <a:defRPr sz="1600">
                  <a:solidFill>
                    <a:schemeClr val="tx1"/>
                  </a:solidFill>
                  <a:latin typeface="Albertus Medium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anose="05000000000000000000" pitchFamily="2" charset="2"/>
                <a:buChar char="n"/>
                <a:defRPr sz="1200">
                  <a:solidFill>
                    <a:schemeClr val="tx1"/>
                  </a:solidFill>
                  <a:latin typeface="Albertus Medium" pitchFamily="34" charset="0"/>
                </a:defRPr>
              </a:lvl9pPr>
            </a:lstStyle>
            <a:p>
              <a:pPr eaLnBrk="1" hangingPunct="1">
                <a:buClr>
                  <a:schemeClr val="hlink"/>
                </a:buClr>
                <a:buSzPct val="55000"/>
                <a:buFont typeface="Wingdings" panose="05000000000000000000" pitchFamily="2" charset="2"/>
                <a:buNone/>
              </a:pPr>
              <a:r>
                <a:rPr lang="en-US" altLang="en-US" sz="1600"/>
                <a:t>New</a:t>
              </a:r>
              <a:endParaRPr lang="en-US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50179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5018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281524D-6CC7-49E7-9712-82095BA0D9B7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50181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None/>
            </a:pPr>
            <a:r>
              <a:rPr lang="en-US" altLang="en-US" smtClean="0"/>
              <a:t>The Chi-Squared Goodness of Fit Test by hand</a:t>
            </a:r>
          </a:p>
        </p:txBody>
      </p:sp>
      <p:sp>
        <p:nvSpPr>
          <p:cNvPr id="50182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1281113" y="3124200"/>
            <a:ext cx="8126412" cy="3008313"/>
          </a:xfrm>
        </p:spPr>
        <p:txBody>
          <a:bodyPr/>
          <a:lstStyle/>
          <a:p>
            <a:pPr lvl="2" eaLnBrk="1" hangingPunct="1"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·"/>
            </a:pPr>
            <a:r>
              <a:rPr lang="en-US" altLang="en-US" sz="1800" smtClean="0"/>
              <a:t>Tolman, Ritchie and Kalish (1946)</a:t>
            </a:r>
          </a:p>
          <a:p>
            <a:pPr lvl="2" eaLnBrk="1" hangingPunct="1"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·"/>
            </a:pPr>
            <a:r>
              <a:rPr lang="en-US" altLang="en-US" sz="1800" smtClean="0"/>
              <a:t>X</a:t>
            </a:r>
            <a:r>
              <a:rPr lang="en-US" altLang="en-US" sz="1800" baseline="40000" smtClean="0"/>
              <a:t>2</a:t>
            </a:r>
            <a:r>
              <a:rPr lang="en-US" altLang="en-US" sz="1800" smtClean="0"/>
              <a:t>=(4-8)</a:t>
            </a:r>
            <a:r>
              <a:rPr lang="en-US" altLang="en-US" sz="1800" baseline="40000" smtClean="0"/>
              <a:t>2</a:t>
            </a:r>
            <a:r>
              <a:rPr lang="en-US" altLang="en-US" sz="1800" smtClean="0"/>
              <a:t>/8+(5-8)</a:t>
            </a:r>
            <a:r>
              <a:rPr lang="en-US" altLang="en-US" sz="1800" baseline="40000" smtClean="0"/>
              <a:t>2</a:t>
            </a:r>
            <a:r>
              <a:rPr lang="en-US" altLang="en-US" sz="1800" smtClean="0"/>
              <a:t>/8+(8-8)</a:t>
            </a:r>
            <a:r>
              <a:rPr lang="en-US" altLang="en-US" sz="1800" baseline="40000" smtClean="0"/>
              <a:t>2</a:t>
            </a:r>
            <a:r>
              <a:rPr lang="en-US" altLang="en-US" sz="1800" smtClean="0"/>
              <a:t>/8+(15-8)</a:t>
            </a:r>
            <a:r>
              <a:rPr lang="en-US" altLang="en-US" sz="1800" baseline="40000" smtClean="0"/>
              <a:t>2</a:t>
            </a:r>
            <a:r>
              <a:rPr lang="en-US" altLang="en-US" sz="1800" smtClean="0"/>
              <a:t>/8 = 9.25</a:t>
            </a:r>
          </a:p>
          <a:p>
            <a:pPr lvl="2" eaLnBrk="1" hangingPunct="1"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·"/>
            </a:pPr>
            <a:r>
              <a:rPr lang="en-US" altLang="en-US" sz="1800" smtClean="0"/>
              <a:t>The 95% percentile of the </a:t>
            </a:r>
            <a:r>
              <a:rPr lang="en-US" altLang="en-US" sz="1800" smtClean="0">
                <a:sym typeface="Symbol" panose="05050102010706020507" pitchFamily="18" charset="2"/>
              </a:rPr>
              <a:t></a:t>
            </a:r>
            <a:r>
              <a:rPr lang="en-US" altLang="en-US" sz="1800" baseline="40000" smtClean="0"/>
              <a:t>2</a:t>
            </a:r>
            <a:r>
              <a:rPr lang="en-US" altLang="en-US" sz="1800" smtClean="0"/>
              <a:t>(3) distribution is 7.82 (from tables)</a:t>
            </a:r>
          </a:p>
          <a:p>
            <a:pPr lvl="3" eaLnBrk="1" hangingPunct="1"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·"/>
            </a:pPr>
            <a:r>
              <a:rPr lang="en-US" altLang="en-US" sz="1400" smtClean="0"/>
              <a:t>P &lt; 0.05</a:t>
            </a:r>
          </a:p>
          <a:p>
            <a:pPr lvl="3" eaLnBrk="1" hangingPunct="1"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·"/>
            </a:pPr>
            <a:r>
              <a:rPr lang="en-US" altLang="en-US" sz="1400" smtClean="0"/>
              <a:t>Exact P = 0.0261</a:t>
            </a:r>
          </a:p>
          <a:p>
            <a:pPr lvl="4" eaLnBrk="1" hangingPunct="1"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·"/>
            </a:pPr>
            <a:r>
              <a:rPr lang="en-US" altLang="en-US" sz="1000" smtClean="0"/>
              <a:t>Via MATLAB: 1-chi2cdf(9.25,3)</a:t>
            </a:r>
          </a:p>
          <a:p>
            <a:pPr lvl="2" eaLnBrk="1" hangingPunct="1"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Char char="·"/>
            </a:pPr>
            <a:r>
              <a:rPr lang="en-US" altLang="en-US" sz="1800" smtClean="0"/>
              <a:t>We reject the Null Hypothesis that Alleys are chosen equiprobably.</a:t>
            </a:r>
          </a:p>
        </p:txBody>
      </p:sp>
      <p:graphicFrame>
        <p:nvGraphicFramePr>
          <p:cNvPr id="50183" name="Object 1030"/>
          <p:cNvGraphicFramePr>
            <a:graphicFrameLocks noGrp="1" noChangeAspect="1"/>
          </p:cNvGraphicFramePr>
          <p:nvPr>
            <p:ph type="chart" sz="half" idx="2"/>
          </p:nvPr>
        </p:nvGraphicFramePr>
        <p:xfrm>
          <a:off x="1733550" y="1981200"/>
          <a:ext cx="4125913" cy="2484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34" name="Document" r:id="rId3" imgW="6233160" imgH="4064508" progId="Word.Document.8">
                  <p:embed/>
                </p:oleObj>
              </mc:Choice>
              <mc:Fallback>
                <p:oleObj name="Document" r:id="rId3" imgW="6233160" imgH="4064508" progId="Word.Document.8">
                  <p:embed/>
                  <p:pic>
                    <p:nvPicPr>
                      <p:cNvPr id="0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3550" y="1981200"/>
                        <a:ext cx="4125913" cy="2484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5120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5120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844E7B8-2871-4E55-9411-84D55A922B74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51205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Chi-Square(d) Goodness of Fit Test by SPSS</a:t>
            </a:r>
          </a:p>
        </p:txBody>
      </p:sp>
      <p:sp>
        <p:nvSpPr>
          <p:cNvPr id="51206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1281113" y="2017713"/>
            <a:ext cx="4125912" cy="41148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Enter the data</a:t>
            </a:r>
          </a:p>
          <a:p>
            <a:pPr lvl="1" eaLnBrk="1" hangingPunct="1"/>
            <a:r>
              <a:rPr lang="en-US" altLang="en-US" sz="2000" smtClean="0"/>
              <a:t>‘alley’ </a:t>
            </a:r>
          </a:p>
          <a:p>
            <a:pPr lvl="2" eaLnBrk="1" hangingPunct="1"/>
            <a:r>
              <a:rPr lang="en-US" altLang="en-US" sz="1800" smtClean="0"/>
              <a:t>nominal</a:t>
            </a:r>
          </a:p>
          <a:p>
            <a:pPr lvl="3" eaLnBrk="1" hangingPunct="1"/>
            <a:r>
              <a:rPr lang="en-US" altLang="en-US" sz="1400" smtClean="0"/>
              <a:t>1,2,3,4</a:t>
            </a:r>
          </a:p>
          <a:p>
            <a:pPr lvl="1" eaLnBrk="1" hangingPunct="1"/>
            <a:r>
              <a:rPr lang="en-US" altLang="en-US" sz="2000" smtClean="0"/>
              <a:t>‘choices’</a:t>
            </a:r>
          </a:p>
          <a:p>
            <a:pPr lvl="2" eaLnBrk="1" hangingPunct="1"/>
            <a:r>
              <a:rPr lang="en-US" altLang="en-US" sz="1800" smtClean="0"/>
              <a:t>frequencies</a:t>
            </a:r>
          </a:p>
          <a:p>
            <a:pPr lvl="3" eaLnBrk="1" hangingPunct="1"/>
            <a:r>
              <a:rPr lang="en-US" altLang="en-US" sz="1400" smtClean="0"/>
              <a:t>4,5,8,15</a:t>
            </a:r>
          </a:p>
        </p:txBody>
      </p:sp>
      <p:sp>
        <p:nvSpPr>
          <p:cNvPr id="2" name="Rectangle 1"/>
          <p:cNvSpPr/>
          <p:nvPr/>
        </p:nvSpPr>
        <p:spPr>
          <a:xfrm>
            <a:off x="4519364" y="2348880"/>
            <a:ext cx="4949825" cy="200054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&gt; </a:t>
            </a:r>
            <a:r>
              <a:rPr lang="en-GB" sz="1600" dirty="0"/>
              <a:t>alley &lt;- rep(1:4, c(4, 5, 8, 15))</a:t>
            </a:r>
          </a:p>
          <a:p>
            <a:r>
              <a:rPr lang="en-GB" sz="1600" dirty="0"/>
              <a:t>&gt; </a:t>
            </a:r>
            <a:r>
              <a:rPr lang="en-GB" sz="1600" dirty="0" err="1"/>
              <a:t>chisq.test</a:t>
            </a:r>
            <a:r>
              <a:rPr lang="en-GB" sz="1600" dirty="0"/>
              <a:t>(table(alley))</a:t>
            </a:r>
          </a:p>
          <a:p>
            <a:endParaRPr lang="en-GB" sz="1600" dirty="0"/>
          </a:p>
          <a:p>
            <a:r>
              <a:rPr lang="en-GB" sz="1600" dirty="0"/>
              <a:t>        Chi-squared test for given probabilities</a:t>
            </a:r>
          </a:p>
          <a:p>
            <a:endParaRPr lang="en-GB" sz="1600" dirty="0"/>
          </a:p>
          <a:p>
            <a:r>
              <a:rPr lang="en-GB" sz="1600" dirty="0"/>
              <a:t>data:  table(alley)</a:t>
            </a:r>
          </a:p>
          <a:p>
            <a:r>
              <a:rPr lang="en-GB" sz="1600" dirty="0"/>
              <a:t>X-squared = 9.25, </a:t>
            </a:r>
            <a:r>
              <a:rPr lang="en-GB" sz="1600" dirty="0" err="1"/>
              <a:t>df</a:t>
            </a:r>
            <a:r>
              <a:rPr lang="en-GB" sz="1600" dirty="0"/>
              <a:t> = 3, p-value = 0.02615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5632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5632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FE102CB-8BF5-4F33-8C14-A477AAD48979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563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ts val="500"/>
              </a:spcBef>
              <a:spcAft>
                <a:spcPts val="500"/>
              </a:spcAft>
              <a:buFont typeface="Symbol" panose="05050102010706020507" pitchFamily="18" charset="2"/>
              <a:buNone/>
            </a:pPr>
            <a:r>
              <a:rPr lang="en-US" altLang="en-US" smtClean="0"/>
              <a:t>The Chi-Squared (</a:t>
            </a:r>
            <a:r>
              <a:rPr lang="en-US" altLang="en-US" sz="4400" smtClean="0">
                <a:sym typeface="Symbol" panose="05050102010706020507" pitchFamily="18" charset="2"/>
              </a:rPr>
              <a:t></a:t>
            </a:r>
            <a:r>
              <a:rPr lang="en-US" altLang="en-US" sz="4000" baseline="38000" smtClean="0">
                <a:sym typeface="Symbol" panose="05050102010706020507" pitchFamily="18" charset="2"/>
              </a:rPr>
              <a:t>2</a:t>
            </a:r>
            <a:r>
              <a:rPr lang="en-US" altLang="en-US" smtClean="0">
                <a:sym typeface="Symbol" panose="05050102010706020507" pitchFamily="18" charset="2"/>
              </a:rPr>
              <a:t>) Distribution</a:t>
            </a:r>
            <a:endParaRPr lang="en-US" altLang="en-US" smtClean="0"/>
          </a:p>
        </p:txBody>
      </p:sp>
      <p:pic>
        <p:nvPicPr>
          <p:cNvPr id="56326" name="Picture 7" descr="chisquared"/>
          <p:cNvPicPr>
            <a:picLocks noGrp="1"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03763" y="2057400"/>
            <a:ext cx="5010150" cy="3429000"/>
          </a:xfrm>
        </p:spPr>
      </p:pic>
      <p:sp>
        <p:nvSpPr>
          <p:cNvPr id="56327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412750" y="1981200"/>
            <a:ext cx="4125913" cy="41148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Shape determined by ‘degrees of freedom’ (df)</a:t>
            </a:r>
          </a:p>
          <a:p>
            <a:pPr eaLnBrk="1" hangingPunct="1"/>
            <a:r>
              <a:rPr lang="en-US" altLang="en-US" sz="2400" smtClean="0"/>
              <a:t>J-shaped for df = 1 or 2</a:t>
            </a:r>
          </a:p>
          <a:p>
            <a:pPr eaLnBrk="1" hangingPunct="1"/>
            <a:r>
              <a:rPr lang="en-US" altLang="en-US" sz="2400" smtClean="0"/>
              <a:t>Unimodal for df &gt; 2</a:t>
            </a:r>
          </a:p>
          <a:p>
            <a:pPr lvl="1" eaLnBrk="1" hangingPunct="1"/>
            <a:r>
              <a:rPr lang="en-US" altLang="en-US" sz="2000" smtClean="0"/>
              <a:t>Mode </a:t>
            </a:r>
            <a:r>
              <a:rPr lang="en-US" altLang="en-US" sz="2000" smtClean="0">
                <a:sym typeface="Symbol" panose="05050102010706020507" pitchFamily="18" charset="2"/>
              </a:rPr>
              <a:t>= df - 2</a:t>
            </a:r>
          </a:p>
          <a:p>
            <a:pPr eaLnBrk="1" hangingPunct="1"/>
            <a:r>
              <a:rPr lang="en-US" altLang="en-US" sz="2400" smtClean="0">
                <a:sym typeface="Symbol" panose="05050102010706020507" pitchFamily="18" charset="2"/>
              </a:rPr>
              <a:t>Mean = df</a:t>
            </a:r>
            <a:r>
              <a:rPr lang="en-US" altLang="en-US" sz="24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5734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5734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DE3C2ED-53D3-4A36-BCB7-3F3A42BE5A52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573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Chance performance and the Binomial Test</a:t>
            </a:r>
          </a:p>
        </p:txBody>
      </p:sp>
      <p:sp>
        <p:nvSpPr>
          <p:cNvPr id="573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 a multiple choice test</a:t>
            </a:r>
          </a:p>
          <a:p>
            <a:pPr lvl="1" eaLnBrk="1" hangingPunct="1"/>
            <a:r>
              <a:rPr lang="en-US" altLang="en-US" smtClean="0"/>
              <a:t>2-alternative forced choice (2AFC)</a:t>
            </a:r>
          </a:p>
          <a:p>
            <a:pPr lvl="2" eaLnBrk="1" hangingPunct="1"/>
            <a:r>
              <a:rPr lang="en-US" altLang="en-US" smtClean="0"/>
              <a:t>p(correct) = p(error) = 0.5</a:t>
            </a:r>
          </a:p>
          <a:p>
            <a:pPr lvl="1" eaLnBrk="1" hangingPunct="1"/>
            <a:r>
              <a:rPr lang="en-US" altLang="en-US" smtClean="0"/>
              <a:t>4AFC …</a:t>
            </a:r>
          </a:p>
          <a:p>
            <a:pPr lvl="2" eaLnBrk="1" hangingPunct="1"/>
            <a:r>
              <a:rPr lang="en-US" altLang="en-US" smtClean="0"/>
              <a:t>p(correct) = 0.25, p(error) = 0.75</a:t>
            </a:r>
          </a:p>
          <a:p>
            <a:pPr eaLnBrk="1" hangingPunct="1"/>
            <a:r>
              <a:rPr lang="en-US" altLang="en-US" smtClean="0"/>
              <a:t>Was the subject just guessing when she got 14/20 in a 2AFC test?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5837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5837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AC03D0-EA12-4F2C-867B-362369CE7B9A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583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Binomial Test</a:t>
            </a:r>
          </a:p>
        </p:txBody>
      </p:sp>
      <p:sp>
        <p:nvSpPr>
          <p:cNvPr id="5837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2750" y="2133600"/>
            <a:ext cx="4125913" cy="41148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Analyze </a:t>
            </a:r>
            <a:r>
              <a:rPr lang="en-US" altLang="en-US" sz="2400" smtClean="0">
                <a:sym typeface="Symbol" panose="05050102010706020507" pitchFamily="18" charset="2"/>
              </a:rPr>
              <a:t> Non-Parametric  Binomial Test </a:t>
            </a:r>
          </a:p>
        </p:txBody>
      </p:sp>
      <p:sp>
        <p:nvSpPr>
          <p:cNvPr id="2" name="Rectangle 1"/>
          <p:cNvSpPr/>
          <p:nvPr/>
        </p:nvSpPr>
        <p:spPr>
          <a:xfrm>
            <a:off x="4375348" y="2133600"/>
            <a:ext cx="4949825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/>
              <a:t>&gt; </a:t>
            </a:r>
            <a:r>
              <a:rPr lang="en-GB" sz="1600" dirty="0" err="1"/>
              <a:t>binom.test</a:t>
            </a:r>
            <a:r>
              <a:rPr lang="en-GB" sz="1600" dirty="0"/>
              <a:t>(14,20)</a:t>
            </a:r>
          </a:p>
          <a:p>
            <a:endParaRPr lang="en-GB" sz="1600" dirty="0"/>
          </a:p>
          <a:p>
            <a:r>
              <a:rPr lang="en-GB" sz="1600" dirty="0"/>
              <a:t>        Exact binomial test</a:t>
            </a:r>
          </a:p>
          <a:p>
            <a:endParaRPr lang="en-GB" sz="1600" dirty="0"/>
          </a:p>
          <a:p>
            <a:r>
              <a:rPr lang="en-GB" sz="1600" dirty="0"/>
              <a:t>data:  14 and 20</a:t>
            </a:r>
          </a:p>
          <a:p>
            <a:r>
              <a:rPr lang="en-GB" sz="1600" dirty="0"/>
              <a:t>number of successes = 14, number of trials = 20,</a:t>
            </a:r>
            <a:r>
              <a:rPr lang="en-GB" sz="1600" dirty="0">
                <a:solidFill>
                  <a:srgbClr val="0070C0"/>
                </a:solidFill>
              </a:rPr>
              <a:t> p-value = 0.1153</a:t>
            </a:r>
          </a:p>
          <a:p>
            <a:r>
              <a:rPr lang="en-GB" sz="1600" dirty="0"/>
              <a:t>alternative hypothesis: true probability of success is not equal to 0.5</a:t>
            </a:r>
          </a:p>
          <a:p>
            <a:r>
              <a:rPr lang="en-GB" sz="1600" dirty="0"/>
              <a:t>95 percent confidence interval:</a:t>
            </a:r>
          </a:p>
          <a:p>
            <a:r>
              <a:rPr lang="en-GB" sz="1600" dirty="0"/>
              <a:t> </a:t>
            </a:r>
            <a:r>
              <a:rPr lang="en-GB" sz="1600" dirty="0">
                <a:solidFill>
                  <a:srgbClr val="0070C0"/>
                </a:solidFill>
              </a:rPr>
              <a:t>0.4572108 0.8810684</a:t>
            </a:r>
          </a:p>
          <a:p>
            <a:r>
              <a:rPr lang="en-GB" sz="1600" dirty="0"/>
              <a:t>sample estimates:</a:t>
            </a:r>
          </a:p>
          <a:p>
            <a:r>
              <a:rPr lang="en-GB" sz="1600" dirty="0"/>
              <a:t>probability of success </a:t>
            </a:r>
          </a:p>
          <a:p>
            <a:r>
              <a:rPr lang="en-GB" sz="1600" dirty="0"/>
              <a:t>                   0.7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0419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6042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9B50067-4B49-4EE0-A590-9619F8EE5880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Confidence Intervals for Binomial Proportions</a:t>
            </a:r>
          </a:p>
        </p:txBody>
      </p:sp>
      <p:sp>
        <p:nvSpPr>
          <p:cNvPr id="60422" name="Text Box 4"/>
          <p:cNvSpPr txBox="1">
            <a:spLocks noChangeArrowheads="1"/>
          </p:cNvSpPr>
          <p:nvPr/>
        </p:nvSpPr>
        <p:spPr bwMode="auto">
          <a:xfrm>
            <a:off x="908050" y="2438400"/>
            <a:ext cx="7691438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</a:rPr>
              <a:t>X=14, N=20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b="1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</a:rPr>
              <a:t>95% CI (WALD)	(0.499,	0.901)	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b="1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</a:rPr>
              <a:t>95% CI (WILSON)	(0.481,	0.855)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b="1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>
                <a:solidFill>
                  <a:srgbClr val="000000"/>
                </a:solidFill>
              </a:rPr>
              <a:t>Consistent with the P values, the Confidence Interval only </a:t>
            </a:r>
            <a:r>
              <a:rPr lang="en-US" altLang="en-US" sz="2000" b="1" i="1">
                <a:solidFill>
                  <a:srgbClr val="000000"/>
                </a:solidFill>
              </a:rPr>
              <a:t>just</a:t>
            </a:r>
            <a:r>
              <a:rPr lang="en-US" altLang="en-US" sz="2000" b="1">
                <a:solidFill>
                  <a:srgbClr val="000000"/>
                </a:solidFill>
              </a:rPr>
              <a:t> includes 0.5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 b="1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rgbClr val="000000"/>
                </a:solidFill>
              </a:rPr>
              <a:t>(Calculated using a spreadsheet available on the CBU statistics website at </a:t>
            </a:r>
            <a:r>
              <a:rPr lang="en-US" altLang="en-US" sz="1600">
                <a:latin typeface="Times New Roman" panose="02020603050405020304" pitchFamily="18" charset="0"/>
                <a:hlinkClick r:id="rId2"/>
              </a:rPr>
              <a:t>http://imaging.mrc-cbu.cam.ac.uk/statswiki/FAQ/BinomialConfidence</a:t>
            </a:r>
            <a:r>
              <a:rPr lang="en-US" altLang="en-US" sz="1600" b="1">
                <a:solidFill>
                  <a:srgbClr val="000000"/>
                </a:solidFill>
              </a:rPr>
              <a:t>. which also features a similar solution to the difference in two (in)dependent proportions)</a:t>
            </a:r>
            <a:endParaRPr lang="en-US" altLang="en-US" sz="20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560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2560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67561A0-E5CA-499F-A9DE-043BA493B8B7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The Naming of Parts</a:t>
            </a:r>
          </a:p>
        </p:txBody>
      </p:sp>
      <p:sp>
        <p:nvSpPr>
          <p:cNvPr id="256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§"/>
            </a:pPr>
            <a:r>
              <a:rPr lang="en-GB" altLang="en-US" sz="2400" smtClean="0"/>
              <a:t>Categorical Data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GB" altLang="en-US" sz="2400" smtClean="0"/>
              <a:t>Frequency Tables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GB" altLang="en-US" sz="2400" smtClean="0"/>
              <a:t>The Chi-Squared Goodness-of-Fit Test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GB" altLang="en-US" sz="2400" smtClean="0"/>
              <a:t>The Chi-squared Distribution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GB" altLang="en-US" sz="2400" smtClean="0"/>
              <a:t>The Binomial Test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GB" altLang="en-US" sz="2400" smtClean="0"/>
              <a:t>The Chi-squared test for association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en-GB" altLang="en-US" sz="2400" smtClean="0"/>
              <a:t>Simpson, Cohen and McNemar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144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6144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1033BE5-CEC2-4EE5-BE04-AC34E4A90403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614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Noah’s Ark, </a:t>
            </a:r>
            <a:r>
              <a:rPr lang="en-US" altLang="en-US" sz="2000" smtClean="0"/>
              <a:t>or The World of Two by Two</a:t>
            </a:r>
            <a:endParaRPr lang="en-US" altLang="en-US" smtClean="0"/>
          </a:p>
        </p:txBody>
      </p:sp>
      <p:sp>
        <p:nvSpPr>
          <p:cNvPr id="6144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Pearson’s Chi-squared</a:t>
            </a:r>
          </a:p>
          <a:p>
            <a:pPr lvl="1" eaLnBrk="1" hangingPunct="1"/>
            <a:r>
              <a:rPr lang="en-US" altLang="en-US" smtClean="0"/>
              <a:t>Yates’ Continuity Correction</a:t>
            </a:r>
          </a:p>
          <a:p>
            <a:pPr eaLnBrk="1" hangingPunct="1"/>
            <a:r>
              <a:rPr lang="en-US" altLang="en-US" smtClean="0"/>
              <a:t>Fisher’s Exact Test</a:t>
            </a:r>
          </a:p>
          <a:p>
            <a:pPr eaLnBrk="1" hangingPunct="1"/>
            <a:r>
              <a:rPr lang="en-US" altLang="en-US" smtClean="0"/>
              <a:t>Odds and Odds Ratios</a:t>
            </a:r>
          </a:p>
          <a:p>
            <a:pPr lvl="1" eaLnBrk="1" hangingPunct="1"/>
            <a:r>
              <a:rPr lang="en-US" altLang="en-US" smtClean="0"/>
              <a:t>log odds and log odds ratios</a:t>
            </a:r>
          </a:p>
          <a:p>
            <a:pPr eaLnBrk="1" hangingPunct="1"/>
            <a:r>
              <a:rPr lang="en-US" altLang="en-US" smtClean="0"/>
              <a:t>Sensitivity and Specificity</a:t>
            </a:r>
          </a:p>
          <a:p>
            <a:pPr lvl="1" eaLnBrk="1" hangingPunct="1"/>
            <a:r>
              <a:rPr lang="en-US" altLang="en-US" smtClean="0"/>
              <a:t>Gerd Gigerenzer (2002). </a:t>
            </a:r>
            <a:r>
              <a:rPr lang="en-US" altLang="en-US" i="1" smtClean="0"/>
              <a:t>Reckoning with Risk</a:t>
            </a:r>
            <a:r>
              <a:rPr lang="en-US" altLang="en-US" smtClean="0"/>
              <a:t>, Penguin.</a:t>
            </a:r>
          </a:p>
          <a:p>
            <a:pPr lvl="1" eaLnBrk="1" hangingPunct="1"/>
            <a:r>
              <a:rPr lang="en-US" altLang="en-US" smtClean="0"/>
              <a:t>Signal Detection Theory</a:t>
            </a:r>
          </a:p>
        </p:txBody>
      </p:sp>
      <p:pic>
        <p:nvPicPr>
          <p:cNvPr id="6144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743200"/>
            <a:ext cx="1196975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Date Placeholder 2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2467" name="Footer Placeholder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6246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C601185-5390-4821-A03E-9A4F965F19D2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624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Signal Detection Theory</a:t>
            </a:r>
          </a:p>
        </p:txBody>
      </p:sp>
      <p:sp>
        <p:nvSpPr>
          <p:cNvPr id="62471" name="Text Box 4"/>
          <p:cNvSpPr txBox="1">
            <a:spLocks noChangeArrowheads="1"/>
          </p:cNvSpPr>
          <p:nvPr/>
        </p:nvSpPr>
        <p:spPr bwMode="auto">
          <a:xfrm>
            <a:off x="457200" y="2590800"/>
            <a:ext cx="32004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hlink"/>
              </a:buClr>
              <a:buSzPct val="55000"/>
            </a:pPr>
            <a:r>
              <a:rPr lang="en-US" altLang="en-US" sz="1400">
                <a:latin typeface="Verdana" panose="020B0604030504040204" pitchFamily="34" charset="0"/>
              </a:rPr>
              <a:t> Example 2a from Macmillan &amp; Creelman, 1991, p.31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372" y="1916831"/>
            <a:ext cx="3816424" cy="396044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349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63492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695F7EE-748F-40BB-94C9-97551F83F2D1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634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Sensitivity and Specificity</a:t>
            </a:r>
          </a:p>
        </p:txBody>
      </p:sp>
      <p:sp>
        <p:nvSpPr>
          <p:cNvPr id="634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sz="2400" smtClean="0"/>
              <a:t>Testing for the presence of a Disease in a person from a population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smtClean="0"/>
              <a:t>Sensitivity: Probability that a Positive result means when the Disease is present - P(+|D)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smtClean="0"/>
              <a:t>Specificity: Probability that a person who tests Positive has the Disease – P(D|+)</a:t>
            </a:r>
          </a:p>
          <a:p>
            <a:pPr lvl="1" eaLnBrk="1" hangingPunct="1">
              <a:lnSpc>
                <a:spcPct val="90000"/>
              </a:lnSpc>
            </a:pPr>
            <a:r>
              <a:rPr lang="en-GB" altLang="en-US" sz="2000" smtClean="0"/>
              <a:t>Influenced by the Prevalence of the Disease in the population: P(D).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1800" b="1" smtClean="0"/>
              <a:t>See Martin Bland: An Introduction to Medical Statistics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b="1" smtClean="0"/>
              <a:t>http://imaging.mrc-cbu.cam.ac.uk/statswiki/FAQ/Bayes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451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6451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4FDB4E7-742E-47AB-AAFA-583E04BF5237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645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Simpson’s Paradox: example (I)</a:t>
            </a:r>
            <a:endParaRPr lang="en-US" altLang="en-US" smtClean="0"/>
          </a:p>
        </p:txBody>
      </p:sp>
      <p:sp>
        <p:nvSpPr>
          <p:cNvPr id="645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Hospital I</a:t>
            </a:r>
          </a:p>
        </p:txBody>
      </p:sp>
      <p:graphicFrame>
        <p:nvGraphicFramePr>
          <p:cNvPr id="64519" name="Object 0"/>
          <p:cNvGraphicFramePr>
            <a:graphicFrameLocks noChangeAspect="1"/>
          </p:cNvGraphicFramePr>
          <p:nvPr/>
        </p:nvGraphicFramePr>
        <p:xfrm>
          <a:off x="3135313" y="2895600"/>
          <a:ext cx="4656137" cy="2630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71" name="Document" r:id="rId3" imgW="8092440" imgH="5398008" progId="Word.Document.8">
                  <p:embed/>
                </p:oleObj>
              </mc:Choice>
              <mc:Fallback>
                <p:oleObj name="Document" r:id="rId3" imgW="8092440" imgH="5398008" progId="Word.Document.8">
                  <p:embed/>
                  <p:pic>
                    <p:nvPicPr>
                      <p:cNvPr id="0" name="Object 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5313" y="2895600"/>
                        <a:ext cx="4656137" cy="2630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0" name="Text Box 5"/>
          <p:cNvSpPr txBox="1">
            <a:spLocks noChangeArrowheads="1"/>
          </p:cNvSpPr>
          <p:nvPr/>
        </p:nvSpPr>
        <p:spPr bwMode="auto">
          <a:xfrm>
            <a:off x="1403350" y="5105400"/>
            <a:ext cx="81549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55000"/>
              <a:buFont typeface="Wingdings" panose="05000000000000000000" pitchFamily="2" charset="2"/>
              <a:buNone/>
            </a:pPr>
            <a:r>
              <a:rPr lang="en-US" altLang="en-US" sz="2000"/>
              <a:t>The New treatment is positively associated with recovery (Recovery rate 10.6% vs 4.8%).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553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65540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955FE9F-9090-4CE9-A3DA-0868FEFA6A12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655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Simpson’s Paradox: example (II)</a:t>
            </a:r>
            <a:endParaRPr lang="en-US" altLang="en-US" smtClean="0"/>
          </a:p>
        </p:txBody>
      </p:sp>
      <p:sp>
        <p:nvSpPr>
          <p:cNvPr id="6554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Hospital II</a:t>
            </a:r>
          </a:p>
        </p:txBody>
      </p:sp>
      <p:graphicFrame>
        <p:nvGraphicFramePr>
          <p:cNvPr id="65543" name="Object 4"/>
          <p:cNvGraphicFramePr>
            <a:graphicFrameLocks noChangeAspect="1"/>
          </p:cNvGraphicFramePr>
          <p:nvPr/>
        </p:nvGraphicFramePr>
        <p:xfrm>
          <a:off x="3500438" y="2898775"/>
          <a:ext cx="4884737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95" name="Document" r:id="rId3" imgW="9869424" imgH="5311140" progId="Word.Document.8">
                  <p:embed/>
                </p:oleObj>
              </mc:Choice>
              <mc:Fallback>
                <p:oleObj name="Document" r:id="rId3" imgW="9869424" imgH="531114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0438" y="2898775"/>
                        <a:ext cx="4884737" cy="262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4" name="Text Box 5"/>
          <p:cNvSpPr txBox="1">
            <a:spLocks noChangeArrowheads="1"/>
          </p:cNvSpPr>
          <p:nvPr/>
        </p:nvSpPr>
        <p:spPr bwMode="auto">
          <a:xfrm>
            <a:off x="1403350" y="5181600"/>
            <a:ext cx="8154988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55000"/>
              <a:buFont typeface="Wingdings" panose="05000000000000000000" pitchFamily="2" charset="2"/>
              <a:buNone/>
            </a:pPr>
            <a:r>
              <a:rPr lang="en-US" altLang="en-US" sz="1800"/>
              <a:t>Again, the New treatment is positively associated with recovery (Recovery rate 98.8% vs 67.2%)</a:t>
            </a:r>
            <a:r>
              <a:rPr lang="en-US" altLang="en-US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656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6656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AFB0B3-68FB-4915-9656-56F3FCE7F0E1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665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Simpson’s Paradox: example (III)</a:t>
            </a:r>
            <a:endParaRPr lang="en-US" altLang="en-US" smtClean="0"/>
          </a:p>
        </p:txBody>
      </p:sp>
      <p:sp>
        <p:nvSpPr>
          <p:cNvPr id="665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Combined data</a:t>
            </a:r>
          </a:p>
        </p:txBody>
      </p:sp>
      <p:graphicFrame>
        <p:nvGraphicFramePr>
          <p:cNvPr id="66567" name="Object 4"/>
          <p:cNvGraphicFramePr>
            <a:graphicFrameLocks noChangeAspect="1"/>
          </p:cNvGraphicFramePr>
          <p:nvPr/>
        </p:nvGraphicFramePr>
        <p:xfrm>
          <a:off x="4381500" y="2819400"/>
          <a:ext cx="4113213" cy="311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19" name="Document" r:id="rId3" imgW="8234172" imgH="6239256" progId="Word.Document.8">
                  <p:embed/>
                </p:oleObj>
              </mc:Choice>
              <mc:Fallback>
                <p:oleObj name="Document" r:id="rId3" imgW="8234172" imgH="6239256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2819400"/>
                        <a:ext cx="4113213" cy="3116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8" name="Text Box 5"/>
          <p:cNvSpPr txBox="1">
            <a:spLocks noChangeArrowheads="1"/>
          </p:cNvSpPr>
          <p:nvPr/>
        </p:nvSpPr>
        <p:spPr bwMode="auto">
          <a:xfrm>
            <a:off x="1403350" y="5181600"/>
            <a:ext cx="81549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55000"/>
              <a:buFont typeface="Wingdings" panose="05000000000000000000" pitchFamily="2" charset="2"/>
              <a:buNone/>
            </a:pPr>
            <a:r>
              <a:rPr lang="en-US" altLang="en-US" sz="2000"/>
              <a:t>When combined, the New treatment is negatively associated with recovery (Recovery rate 35.8% vs 57.9%).</a:t>
            </a: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758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6758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0E6038C-0F02-4F4D-A9F6-D5B03853E947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6758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Simpson’s Paradox explained</a:t>
            </a:r>
          </a:p>
        </p:txBody>
      </p:sp>
      <p:graphicFrame>
        <p:nvGraphicFramePr>
          <p:cNvPr id="67590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342900" y="2133600"/>
          <a:ext cx="5016500" cy="381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42" name="Chart" r:id="rId3" imgW="3343656" imgH="2543556" progId="Excel.Chart.8">
                  <p:embed/>
                </p:oleObj>
              </mc:Choice>
              <mc:Fallback>
                <p:oleObj name="Chart" r:id="rId3" imgW="3343656" imgH="2543556" progId="Excel.Char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" y="2133600"/>
                        <a:ext cx="5016500" cy="381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91" name="Text Box 7"/>
          <p:cNvSpPr txBox="1">
            <a:spLocks noChangeArrowheads="1"/>
          </p:cNvSpPr>
          <p:nvPr/>
        </p:nvSpPr>
        <p:spPr bwMode="auto">
          <a:xfrm>
            <a:off x="5599113" y="2636838"/>
            <a:ext cx="3960812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55000"/>
            </a:pPr>
            <a:r>
              <a:rPr lang="en-GB" altLang="en-US"/>
              <a:t> The end points of the in-between line are differently weighted averages of the end points of the upper and lower lines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861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68612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F3DDF54-434D-45BA-A241-5475B539213F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686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Measuring agreement</a:t>
            </a:r>
          </a:p>
        </p:txBody>
      </p:sp>
      <p:sp>
        <p:nvSpPr>
          <p:cNvPr id="686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Kappa</a:t>
            </a:r>
          </a:p>
          <a:p>
            <a:pPr lvl="1" eaLnBrk="1" hangingPunct="1"/>
            <a:r>
              <a:rPr lang="en-US" altLang="en-US" smtClean="0"/>
              <a:t>Two judges rate items on the same categorical scale</a:t>
            </a:r>
          </a:p>
          <a:p>
            <a:pPr lvl="1" eaLnBrk="1" hangingPunct="1"/>
            <a:r>
              <a:rPr lang="en-US" altLang="en-US" smtClean="0"/>
              <a:t>How well do they agree?</a:t>
            </a:r>
          </a:p>
          <a:p>
            <a:pPr lvl="1" eaLnBrk="1" hangingPunct="1"/>
            <a:r>
              <a:rPr lang="en-US" altLang="en-US" smtClean="0"/>
              <a:t>Use Crosstabs with two classifying variable having the same categories</a:t>
            </a:r>
          </a:p>
          <a:p>
            <a:pPr lvl="1" eaLnBrk="1" hangingPunct="1"/>
            <a:r>
              <a:rPr lang="en-US" altLang="en-US" smtClean="0"/>
              <a:t>Select Kappa under the Statistics options </a:t>
            </a:r>
          </a:p>
          <a:p>
            <a:pPr lvl="1" eaLnBrk="1" hangingPunct="1"/>
            <a:endParaRPr lang="en-US" altLang="en-US" smtClean="0"/>
          </a:p>
          <a:p>
            <a:pPr lvl="1" eaLnBrk="1" hangingPunct="1"/>
            <a:r>
              <a:rPr lang="en-US" altLang="en-US" smtClean="0">
                <a:solidFill>
                  <a:srgbClr val="0099CC"/>
                </a:solidFill>
                <a:hlinkClick r:id="rId2"/>
              </a:rPr>
              <a:t>http://imaging.mrc-cbu.cam.ac.uk/statswiki/FAQ/kappa</a:t>
            </a:r>
            <a:endParaRPr lang="en-US" altLang="en-US" smtClean="0">
              <a:solidFill>
                <a:srgbClr val="0099CC"/>
              </a:solidFill>
            </a:endParaRPr>
          </a:p>
          <a:p>
            <a:pPr lvl="1" eaLnBrk="1" hangingPunct="1"/>
            <a:r>
              <a:rPr lang="en-US" altLang="en-US" smtClean="0">
                <a:solidFill>
                  <a:srgbClr val="0099CC"/>
                </a:solidFill>
              </a:rPr>
              <a:t>Alternative kappa (Brennan and Prediger, 1981)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69635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6963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C6F27F1-09C5-4584-B038-BD00A5619510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696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Agreement </a:t>
            </a:r>
          </a:p>
        </p:txBody>
      </p:sp>
      <p:sp>
        <p:nvSpPr>
          <p:cNvPr id="6963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0993" y="4072476"/>
            <a:ext cx="7300913" cy="914400"/>
          </a:xfrm>
        </p:spPr>
        <p:txBody>
          <a:bodyPr/>
          <a:lstStyle/>
          <a:p>
            <a:pPr marL="0" indent="0" eaLnBrk="1" hangingPunct="1">
              <a:buClr>
                <a:schemeClr val="hlink"/>
              </a:buClr>
              <a:buSzPct val="55000"/>
              <a:buNone/>
            </a:pPr>
            <a:r>
              <a:rPr lang="en-US" altLang="en-US" sz="1400" dirty="0" smtClean="0"/>
              <a:t>% Agreement is 21/30 = 70% but could be high due to chance</a:t>
            </a:r>
          </a:p>
          <a:p>
            <a:pPr eaLnBrk="1" hangingPunct="1"/>
            <a:endParaRPr lang="en-US" altLang="en-US" sz="2400" dirty="0" smtClean="0"/>
          </a:p>
        </p:txBody>
      </p:sp>
      <p:sp>
        <p:nvSpPr>
          <p:cNvPr id="69640" name="Oval 6"/>
          <p:cNvSpPr>
            <a:spLocks noChangeArrowheads="1"/>
          </p:cNvSpPr>
          <p:nvPr/>
        </p:nvSpPr>
        <p:spPr bwMode="auto">
          <a:xfrm>
            <a:off x="8915400" y="1219200"/>
            <a:ext cx="914400" cy="9144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55000"/>
            </a:pPr>
            <a:endParaRPr lang="en-GB" altLang="en-US"/>
          </a:p>
        </p:txBody>
      </p:sp>
      <p:sp>
        <p:nvSpPr>
          <p:cNvPr id="3" name="Rectangle 2"/>
          <p:cNvSpPr/>
          <p:nvPr/>
        </p:nvSpPr>
        <p:spPr>
          <a:xfrm>
            <a:off x="1306513" y="2133600"/>
            <a:ext cx="49498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600" dirty="0"/>
              <a:t>&gt; Z &lt;- cbind(c(15,2,3),c(1,3,2),c(0,1,3))</a:t>
            </a:r>
          </a:p>
          <a:p>
            <a:r>
              <a:rPr lang="pl-PL" sz="1600" dirty="0"/>
              <a:t>&gt; Z </a:t>
            </a:r>
          </a:p>
          <a:p>
            <a:r>
              <a:rPr lang="pl-PL" sz="1600" dirty="0"/>
              <a:t>     [,1] [,2] [,3]</a:t>
            </a:r>
          </a:p>
          <a:p>
            <a:r>
              <a:rPr lang="pl-PL" sz="1600" dirty="0"/>
              <a:t>[1,]   15    1    0</a:t>
            </a:r>
          </a:p>
          <a:p>
            <a:r>
              <a:rPr lang="pl-PL" sz="1600" dirty="0"/>
              <a:t>[2,]    2    3    1</a:t>
            </a:r>
          </a:p>
          <a:p>
            <a:r>
              <a:rPr lang="pl-PL" sz="1600" dirty="0"/>
              <a:t>[3,]    3    2    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268" y="2731815"/>
            <a:ext cx="2981202" cy="26215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5268" y="2204864"/>
            <a:ext cx="12682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 smtClean="0"/>
              <a:t>Kappa.test</a:t>
            </a:r>
            <a:r>
              <a:rPr lang="en-GB" sz="1400" dirty="0" smtClean="0"/>
              <a:t>(Z)</a:t>
            </a:r>
            <a:endParaRPr lang="en-GB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7168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7168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AB485FD-58F8-4C69-825B-1546AFA607AB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716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Measuring change</a:t>
            </a:r>
          </a:p>
        </p:txBody>
      </p:sp>
      <p:sp>
        <p:nvSpPr>
          <p:cNvPr id="716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0800" y="1981200"/>
            <a:ext cx="8416925" cy="1411288"/>
          </a:xfrm>
        </p:spPr>
        <p:txBody>
          <a:bodyPr/>
          <a:lstStyle/>
          <a:p>
            <a:pPr eaLnBrk="1" hangingPunct="1"/>
            <a:r>
              <a:rPr lang="en-US" altLang="en-US" smtClean="0"/>
              <a:t>A patient with acquired dyslexia does a 40 item picture naming task twice at a 6 month interval</a:t>
            </a:r>
          </a:p>
          <a:p>
            <a:pPr eaLnBrk="1" hangingPunct="1"/>
            <a:endParaRPr lang="en-US" altLang="en-US" smtClean="0"/>
          </a:p>
        </p:txBody>
      </p:sp>
      <p:sp>
        <p:nvSpPr>
          <p:cNvPr id="71687" name="Rectangle 5"/>
          <p:cNvSpPr>
            <a:spLocks noChangeArrowheads="1"/>
          </p:cNvSpPr>
          <p:nvPr/>
        </p:nvSpPr>
        <p:spPr bwMode="auto">
          <a:xfrm>
            <a:off x="1403350" y="4837113"/>
            <a:ext cx="8416925" cy="141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/>
            <a:r>
              <a:rPr lang="en-US" altLang="en-US"/>
              <a:t>Accuracy falls from 19/40 to 11/40</a:t>
            </a:r>
          </a:p>
          <a:p>
            <a:pPr eaLnBrk="1" hangingPunct="1"/>
            <a:r>
              <a:rPr lang="en-US" altLang="en-US"/>
              <a:t>Is this a real deterioration, noting that 28/40 items show no change across the two tests </a:t>
            </a:r>
          </a:p>
          <a:p>
            <a:pPr eaLnBrk="1" hangingPunct="1"/>
            <a:endParaRPr lang="en-US" altLang="en-US"/>
          </a:p>
        </p:txBody>
      </p:sp>
      <p:pic>
        <p:nvPicPr>
          <p:cNvPr id="7168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963" y="3352800"/>
            <a:ext cx="356552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9" name="Oval 7"/>
          <p:cNvSpPr>
            <a:spLocks noChangeArrowheads="1"/>
          </p:cNvSpPr>
          <p:nvPr/>
        </p:nvSpPr>
        <p:spPr bwMode="auto">
          <a:xfrm>
            <a:off x="5073650" y="4175125"/>
            <a:ext cx="152400" cy="152400"/>
          </a:xfrm>
          <a:prstGeom prst="ellipse">
            <a:avLst/>
          </a:prstGeom>
          <a:noFill/>
          <a:ln w="254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55000"/>
            </a:pPr>
            <a:endParaRPr lang="en-GB" altLang="en-US"/>
          </a:p>
        </p:txBody>
      </p:sp>
      <p:sp>
        <p:nvSpPr>
          <p:cNvPr id="71690" name="Oval 8"/>
          <p:cNvSpPr>
            <a:spLocks noChangeArrowheads="1"/>
          </p:cNvSpPr>
          <p:nvPr/>
        </p:nvSpPr>
        <p:spPr bwMode="auto">
          <a:xfrm>
            <a:off x="5765800" y="4335463"/>
            <a:ext cx="152400" cy="152400"/>
          </a:xfrm>
          <a:prstGeom prst="ellipse">
            <a:avLst/>
          </a:prstGeom>
          <a:noFill/>
          <a:ln w="2540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55000"/>
            </a:pPr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662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2662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F2D112E-CF2D-46F8-8F41-A2A14BE0712D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266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SPSS procedures that help</a:t>
            </a:r>
          </a:p>
        </p:txBody>
      </p:sp>
      <p:sp>
        <p:nvSpPr>
          <p:cNvPr id="266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smtClean="0"/>
              <a:t>FREQUENCIES</a:t>
            </a:r>
          </a:p>
          <a:p>
            <a:pPr lvl="1" eaLnBrk="1" hangingPunct="1"/>
            <a:r>
              <a:rPr lang="en-US" altLang="en-US" sz="1400" smtClean="0"/>
              <a:t>for information about one classification at a time</a:t>
            </a:r>
          </a:p>
          <a:p>
            <a:pPr eaLnBrk="1" hangingPunct="1"/>
            <a:r>
              <a:rPr lang="en-US" altLang="en-US" b="1" smtClean="0"/>
              <a:t>CROSSTABS</a:t>
            </a:r>
          </a:p>
          <a:p>
            <a:pPr lvl="1" eaLnBrk="1" hangingPunct="1"/>
            <a:r>
              <a:rPr lang="en-US" altLang="en-US" sz="1400" smtClean="0"/>
              <a:t>for combined information about more than one classification</a:t>
            </a:r>
          </a:p>
          <a:p>
            <a:pPr eaLnBrk="1" hangingPunct="1"/>
            <a:r>
              <a:rPr lang="en-US" altLang="en-US" b="1" smtClean="0"/>
              <a:t>CHI-SQUARE</a:t>
            </a:r>
          </a:p>
          <a:p>
            <a:pPr lvl="1" eaLnBrk="1" hangingPunct="1"/>
            <a:r>
              <a:rPr lang="en-US" altLang="en-US" sz="1400" smtClean="0"/>
              <a:t>for comparing observed frequencies with hypothetical ones</a:t>
            </a:r>
          </a:p>
          <a:p>
            <a:pPr eaLnBrk="1" hangingPunct="1"/>
            <a:r>
              <a:rPr lang="en-US" altLang="en-US" b="1" smtClean="0"/>
              <a:t>BINOMIAL</a:t>
            </a:r>
          </a:p>
          <a:p>
            <a:pPr lvl="1" eaLnBrk="1" hangingPunct="1"/>
            <a:r>
              <a:rPr lang="en-US" altLang="en-US" sz="1400" smtClean="0"/>
              <a:t>for testing whether performance differs from ‘chance’ </a:t>
            </a:r>
            <a:r>
              <a:rPr lang="en-US" altLang="en-US" sz="1400" i="1" smtClean="0"/>
              <a:t>(whatever that is)</a:t>
            </a:r>
            <a:endParaRPr lang="en-US" altLang="en-US" sz="1400" smtClean="0"/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7270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7270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D60EE65-4891-46C2-A4DE-E4D81434900F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727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McNemar’s Test</a:t>
            </a:r>
          </a:p>
        </p:txBody>
      </p:sp>
      <p:sp>
        <p:nvSpPr>
          <p:cNvPr id="72710" name="AutoShap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412750" y="1981200"/>
            <a:ext cx="4826000" cy="1752600"/>
          </a:xfrm>
        </p:spPr>
        <p:txBody>
          <a:bodyPr/>
          <a:lstStyle/>
          <a:p>
            <a:pPr eaLnBrk="1" hangingPunct="1"/>
            <a:r>
              <a:rPr lang="en-US" altLang="en-US" sz="1800" smtClean="0"/>
              <a:t>This is specifically designed for this type of hypothesis</a:t>
            </a:r>
          </a:p>
          <a:p>
            <a:pPr eaLnBrk="1" hangingPunct="1"/>
            <a:r>
              <a:rPr lang="en-US" altLang="en-US" sz="1800" smtClean="0"/>
              <a:t>Equivalent to a Binomial Test (with p=0.5) of Freq(Correct</a:t>
            </a:r>
            <a:r>
              <a:rPr lang="en-US" altLang="en-US" sz="1800" smtClean="0">
                <a:sym typeface="Symbol" panose="05050102010706020507" pitchFamily="18" charset="2"/>
              </a:rPr>
              <a:t>Error) vs. </a:t>
            </a:r>
            <a:r>
              <a:rPr lang="en-US" altLang="en-US" sz="1800" smtClean="0"/>
              <a:t>Freq(Error</a:t>
            </a:r>
            <a:r>
              <a:rPr lang="en-US" altLang="en-US" sz="1800" smtClean="0">
                <a:sym typeface="Symbol" panose="05050102010706020507" pitchFamily="18" charset="2"/>
              </a:rPr>
              <a:t>Correct)</a:t>
            </a:r>
          </a:p>
          <a:p>
            <a:pPr eaLnBrk="1" hangingPunct="1"/>
            <a:r>
              <a:rPr lang="en-US" altLang="en-US" sz="1800" smtClean="0">
                <a:sym typeface="Symbol" panose="05050102010706020507" pitchFamily="18" charset="2"/>
              </a:rPr>
              <a:t>In this case 10 vs. 2</a:t>
            </a:r>
          </a:p>
          <a:p>
            <a:pPr eaLnBrk="1" hangingPunct="1"/>
            <a:endParaRPr lang="en-US" altLang="en-US" smtClean="0"/>
          </a:p>
        </p:txBody>
      </p:sp>
      <p:pic>
        <p:nvPicPr>
          <p:cNvPr id="727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4191000"/>
            <a:ext cx="356552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3" name="Oval 7"/>
          <p:cNvSpPr>
            <a:spLocks noChangeArrowheads="1"/>
          </p:cNvSpPr>
          <p:nvPr/>
        </p:nvSpPr>
        <p:spPr bwMode="auto">
          <a:xfrm>
            <a:off x="3405188" y="4968875"/>
            <a:ext cx="228600" cy="2286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55000"/>
            </a:pPr>
            <a:endParaRPr lang="en-GB" altLang="en-US"/>
          </a:p>
        </p:txBody>
      </p:sp>
      <p:sp>
        <p:nvSpPr>
          <p:cNvPr id="72714" name="Oval 8"/>
          <p:cNvSpPr>
            <a:spLocks noChangeArrowheads="1"/>
          </p:cNvSpPr>
          <p:nvPr/>
        </p:nvSpPr>
        <p:spPr bwMode="auto">
          <a:xfrm>
            <a:off x="2717800" y="5132388"/>
            <a:ext cx="228600" cy="2286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55000"/>
            </a:pPr>
            <a:endParaRPr lang="en-GB" altLang="en-US"/>
          </a:p>
        </p:txBody>
      </p:sp>
      <p:sp>
        <p:nvSpPr>
          <p:cNvPr id="2" name="Rectangle 1"/>
          <p:cNvSpPr/>
          <p:nvPr/>
        </p:nvSpPr>
        <p:spPr>
          <a:xfrm>
            <a:off x="5364162" y="2421335"/>
            <a:ext cx="498785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&gt; X &lt;- </a:t>
            </a:r>
            <a:r>
              <a:rPr lang="en-GB" dirty="0" err="1"/>
              <a:t>cbind</a:t>
            </a:r>
            <a:r>
              <a:rPr lang="en-GB" dirty="0"/>
              <a:t>(c(19,2), c(10,9))</a:t>
            </a:r>
          </a:p>
          <a:p>
            <a:r>
              <a:rPr lang="en-GB" dirty="0"/>
              <a:t>&gt; X</a:t>
            </a:r>
          </a:p>
          <a:p>
            <a:r>
              <a:rPr lang="en-GB" dirty="0"/>
              <a:t>     [,1] [,2]</a:t>
            </a:r>
          </a:p>
          <a:p>
            <a:r>
              <a:rPr lang="en-GB" dirty="0"/>
              <a:t>[1,]   19   10</a:t>
            </a:r>
          </a:p>
          <a:p>
            <a:r>
              <a:rPr lang="en-GB" dirty="0"/>
              <a:t>[2,]    2    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7373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dirty="0" smtClean="0"/>
              <a:t>MRC CBU Graduate Statistics Lectures</a:t>
            </a:r>
          </a:p>
        </p:txBody>
      </p:sp>
      <p:sp>
        <p:nvSpPr>
          <p:cNvPr id="73732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5385D51-A08C-4C25-8281-CF9436DF9EDC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737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McNemar’s Test</a:t>
            </a:r>
          </a:p>
        </p:txBody>
      </p:sp>
      <p:sp>
        <p:nvSpPr>
          <p:cNvPr id="73734" name="AutoShap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412750" y="1981200"/>
            <a:ext cx="4826000" cy="4114800"/>
          </a:xfrm>
        </p:spPr>
        <p:txBody>
          <a:bodyPr/>
          <a:lstStyle/>
          <a:p>
            <a:pPr eaLnBrk="1" hangingPunct="1"/>
            <a:r>
              <a:rPr lang="en-US" altLang="en-US" smtClean="0"/>
              <a:t>In this case we can assert that there is evidence of deterioration</a:t>
            </a:r>
          </a:p>
        </p:txBody>
      </p:sp>
      <p:sp>
        <p:nvSpPr>
          <p:cNvPr id="73736" name="Rectangle 7"/>
          <p:cNvSpPr>
            <a:spLocks noChangeArrowheads="1"/>
          </p:cNvSpPr>
          <p:nvPr/>
        </p:nvSpPr>
        <p:spPr bwMode="auto">
          <a:xfrm>
            <a:off x="271463" y="4076700"/>
            <a:ext cx="861218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55000"/>
            </a:pPr>
            <a:r>
              <a:rPr lang="en-GB" altLang="en-US" sz="2000" dirty="0"/>
              <a:t>Can obtain confidence intervals for the difference in proportions: </a:t>
            </a:r>
            <a:r>
              <a:rPr lang="en-GB" altLang="en-US" sz="2000" dirty="0">
                <a:hlinkClick r:id="rId2"/>
              </a:rPr>
              <a:t>http://</a:t>
            </a:r>
            <a:r>
              <a:rPr lang="en-GB" altLang="en-US" sz="2000" dirty="0" smtClean="0">
                <a:hlinkClick r:id="rId2"/>
              </a:rPr>
              <a:t>imaging.mrc-cbu.cam.ac.uk/statswiki/FAQ/BinomialConfidence/2gpp</a:t>
            </a:r>
            <a:endParaRPr lang="en-GB" altLang="en-US" sz="2000" dirty="0" smtClean="0"/>
          </a:p>
          <a:p>
            <a:pPr eaLnBrk="1" hangingPunct="1">
              <a:buClr>
                <a:schemeClr val="hlink"/>
              </a:buClr>
              <a:buSzPct val="55000"/>
            </a:pPr>
            <a:endParaRPr lang="en-GB" altLang="en-US" sz="2000" dirty="0"/>
          </a:p>
          <a:p>
            <a:pPr eaLnBrk="1" hangingPunct="1">
              <a:buClr>
                <a:schemeClr val="hlink"/>
              </a:buClr>
              <a:buSzPct val="55000"/>
            </a:pPr>
            <a:r>
              <a:rPr lang="en-GB" altLang="en-US" sz="2000" dirty="0"/>
              <a:t>Also </a:t>
            </a:r>
            <a:r>
              <a:rPr lang="en-GB" altLang="en-US" sz="2000" dirty="0" err="1"/>
              <a:t>McNemar</a:t>
            </a:r>
            <a:r>
              <a:rPr lang="en-GB" altLang="en-US" sz="2000"/>
              <a:t>-Bowker tests for changes in times in a k x k table </a:t>
            </a:r>
          </a:p>
        </p:txBody>
      </p:sp>
      <p:sp>
        <p:nvSpPr>
          <p:cNvPr id="2" name="Rectangle 1"/>
          <p:cNvSpPr/>
          <p:nvPr/>
        </p:nvSpPr>
        <p:spPr>
          <a:xfrm>
            <a:off x="4953000" y="2008126"/>
            <a:ext cx="4949825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>
                <a:solidFill>
                  <a:srgbClr val="0070C0"/>
                </a:solidFill>
              </a:rPr>
              <a:t>&gt; </a:t>
            </a:r>
            <a:r>
              <a:rPr lang="en-GB" sz="1600" dirty="0" err="1">
                <a:solidFill>
                  <a:srgbClr val="0070C0"/>
                </a:solidFill>
              </a:rPr>
              <a:t>mcnemar.test</a:t>
            </a:r>
            <a:r>
              <a:rPr lang="en-GB" sz="1600" dirty="0">
                <a:solidFill>
                  <a:srgbClr val="0070C0"/>
                </a:solidFill>
              </a:rPr>
              <a:t>(X, correct=TRUE)</a:t>
            </a:r>
          </a:p>
          <a:p>
            <a:endParaRPr lang="en-GB" sz="1600" dirty="0">
              <a:solidFill>
                <a:srgbClr val="0070C0"/>
              </a:solidFill>
            </a:endParaRPr>
          </a:p>
          <a:p>
            <a:r>
              <a:rPr lang="en-GB" sz="1600" dirty="0">
                <a:solidFill>
                  <a:srgbClr val="0070C0"/>
                </a:solidFill>
              </a:rPr>
              <a:t>        </a:t>
            </a:r>
            <a:r>
              <a:rPr lang="en-GB" sz="1600" dirty="0" err="1">
                <a:solidFill>
                  <a:srgbClr val="0070C0"/>
                </a:solidFill>
              </a:rPr>
              <a:t>McNemar's</a:t>
            </a:r>
            <a:r>
              <a:rPr lang="en-GB" sz="1600" dirty="0">
                <a:solidFill>
                  <a:srgbClr val="0070C0"/>
                </a:solidFill>
              </a:rPr>
              <a:t> Chi-squared test with continuity correction</a:t>
            </a:r>
          </a:p>
          <a:p>
            <a:endParaRPr lang="en-GB" sz="1600" dirty="0">
              <a:solidFill>
                <a:srgbClr val="0070C0"/>
              </a:solidFill>
            </a:endParaRPr>
          </a:p>
          <a:p>
            <a:r>
              <a:rPr lang="en-GB" sz="1600" dirty="0">
                <a:solidFill>
                  <a:srgbClr val="0070C0"/>
                </a:solidFill>
              </a:rPr>
              <a:t>data:  X</a:t>
            </a:r>
          </a:p>
          <a:p>
            <a:r>
              <a:rPr lang="en-GB" sz="1600" dirty="0" err="1">
                <a:solidFill>
                  <a:srgbClr val="0070C0"/>
                </a:solidFill>
              </a:rPr>
              <a:t>McNemar's</a:t>
            </a:r>
            <a:r>
              <a:rPr lang="en-GB" sz="1600" dirty="0">
                <a:solidFill>
                  <a:srgbClr val="0070C0"/>
                </a:solidFill>
              </a:rPr>
              <a:t> chi-squared = 4.0833, </a:t>
            </a:r>
            <a:r>
              <a:rPr lang="en-GB" sz="1600" dirty="0" err="1">
                <a:solidFill>
                  <a:srgbClr val="0070C0"/>
                </a:solidFill>
              </a:rPr>
              <a:t>df</a:t>
            </a:r>
            <a:r>
              <a:rPr lang="en-GB" sz="1600" dirty="0">
                <a:solidFill>
                  <a:srgbClr val="0070C0"/>
                </a:solidFill>
              </a:rPr>
              <a:t> = 1, p-value = 0.04331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7475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7475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3227FA2-C97E-49F6-979D-C12A0F75A3B9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747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Association or Independence</a:t>
            </a:r>
          </a:p>
        </p:txBody>
      </p:sp>
      <p:sp>
        <p:nvSpPr>
          <p:cNvPr id="747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Chi-squared test of association</a:t>
            </a:r>
          </a:p>
          <a:p>
            <a:pPr eaLnBrk="1" hangingPunct="1"/>
            <a:r>
              <a:rPr lang="en-US" altLang="en-US" smtClean="0"/>
              <a:t>Comparing two or more classified samples</a:t>
            </a:r>
          </a:p>
          <a:p>
            <a:pPr eaLnBrk="1" hangingPunct="1"/>
            <a:r>
              <a:rPr lang="en-US" altLang="en-US" smtClean="0"/>
              <a:t>Testing whether the frequencies for one classification depend on the category of another classification</a:t>
            </a:r>
          </a:p>
          <a:p>
            <a:pPr eaLnBrk="1" hangingPunct="1"/>
            <a:r>
              <a:rPr lang="en-US" altLang="en-US" smtClean="0"/>
              <a:t>Only to be used when the numbers in the cells are frequencies, never with proportions, percentages or measurements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75779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7578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1D9947C-FABA-4EDC-B1C9-8382E07271E4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757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Association or Independence</a:t>
            </a:r>
          </a:p>
        </p:txBody>
      </p:sp>
      <p:sp>
        <p:nvSpPr>
          <p:cNvPr id="7578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2750" y="2209800"/>
            <a:ext cx="4125913" cy="41148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Is Side of Lesion associated with Sex of Patient?</a:t>
            </a:r>
          </a:p>
          <a:p>
            <a:pPr eaLnBrk="1" hangingPunct="1"/>
            <a:r>
              <a:rPr lang="en-US" altLang="en-US" sz="2400" dirty="0" smtClean="0"/>
              <a:t>Select Frequencies and then ‘Chi-square’ and ‘Phi’ under Statistics, and  ‘Exact’ under Exact…</a:t>
            </a:r>
          </a:p>
        </p:txBody>
      </p:sp>
      <p:pic>
        <p:nvPicPr>
          <p:cNvPr id="7578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863" y="2286000"/>
            <a:ext cx="495141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05350" y="4125382"/>
            <a:ext cx="4949825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sex &lt;- rep(1:2, c(30,34))</a:t>
            </a:r>
          </a:p>
          <a:p>
            <a:r>
              <a:rPr lang="en-GB" dirty="0">
                <a:solidFill>
                  <a:srgbClr val="0070C0"/>
                </a:solidFill>
              </a:rPr>
              <a:t>side &lt;- c(rep(1,8),rep(2,22),rep(1,14),rep(2,20))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76803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7680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03674E6-6031-47B5-91BD-9E19CEA3BE4A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768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The Output ...</a:t>
            </a:r>
          </a:p>
        </p:txBody>
      </p:sp>
      <p:sp>
        <p:nvSpPr>
          <p:cNvPr id="7680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0200" y="3962400"/>
            <a:ext cx="4125913" cy="1981200"/>
          </a:xfrm>
        </p:spPr>
        <p:txBody>
          <a:bodyPr/>
          <a:lstStyle/>
          <a:p>
            <a:pPr eaLnBrk="1" hangingPunct="1"/>
            <a:r>
              <a:rPr lang="en-US" altLang="en-US" sz="1600" dirty="0" smtClean="0"/>
              <a:t>No evidence of any above-chance association between Sex and Side of Lesion</a:t>
            </a:r>
          </a:p>
          <a:p>
            <a:pPr eaLnBrk="1" hangingPunct="1"/>
            <a:endParaRPr lang="en-US" altLang="en-US" sz="1600" dirty="0"/>
          </a:p>
          <a:p>
            <a:pPr eaLnBrk="1" hangingPunct="1"/>
            <a:r>
              <a:rPr lang="en-US" altLang="en-US" sz="1600" dirty="0" smtClean="0"/>
              <a:t>Phi = chi-square/</a:t>
            </a:r>
            <a:r>
              <a:rPr lang="en-US" altLang="en-US" sz="1600" dirty="0" err="1" smtClean="0"/>
              <a:t>sqrt</a:t>
            </a:r>
            <a:r>
              <a:rPr lang="en-US" altLang="en-US" sz="1600" dirty="0" smtClean="0"/>
              <a:t>(N)</a:t>
            </a:r>
          </a:p>
          <a:p>
            <a:pPr eaLnBrk="1" hangingPunct="1"/>
            <a:r>
              <a:rPr lang="en-US" altLang="en-US" sz="1600" dirty="0" smtClean="0"/>
              <a:t>(2x2 tables only)</a:t>
            </a:r>
          </a:p>
        </p:txBody>
      </p:sp>
      <p:sp>
        <p:nvSpPr>
          <p:cNvPr id="76809" name="Rectangle 7"/>
          <p:cNvSpPr>
            <a:spLocks noChangeArrowheads="1"/>
          </p:cNvSpPr>
          <p:nvPr/>
        </p:nvSpPr>
        <p:spPr bwMode="auto">
          <a:xfrm>
            <a:off x="703263" y="5734050"/>
            <a:ext cx="83661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 eaLnBrk="1" hangingPunct="1">
              <a:buClr>
                <a:schemeClr val="hlink"/>
              </a:buClr>
              <a:buSzPct val="55000"/>
            </a:pPr>
            <a:r>
              <a:rPr lang="en-GB" altLang="en-US" sz="2000"/>
              <a:t>Can derive confidence intervals for difference in proportions</a:t>
            </a:r>
          </a:p>
          <a:p>
            <a:pPr eaLnBrk="1" hangingPunct="1">
              <a:buClr>
                <a:schemeClr val="hlink"/>
              </a:buClr>
              <a:buSzPct val="55000"/>
              <a:buFont typeface="Wingdings" panose="05000000000000000000" pitchFamily="2" charset="2"/>
              <a:buNone/>
            </a:pPr>
            <a:r>
              <a:rPr lang="en-GB" altLang="en-US" sz="2000"/>
              <a:t>http://imaging.mrc-cbu.cam.ac.uk/statswiki/FAQ/BinomialConfidence/2gp</a:t>
            </a:r>
          </a:p>
        </p:txBody>
      </p:sp>
      <p:sp>
        <p:nvSpPr>
          <p:cNvPr id="2" name="Rectangle 1"/>
          <p:cNvSpPr/>
          <p:nvPr/>
        </p:nvSpPr>
        <p:spPr>
          <a:xfrm>
            <a:off x="4621213" y="1980465"/>
            <a:ext cx="4949825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smtClean="0"/>
              <a:t>&gt; result &lt;- chisq.test(table(sex,side))</a:t>
            </a:r>
          </a:p>
          <a:p>
            <a:r>
              <a:rPr lang="en-GB" sz="1600" smtClean="0"/>
              <a:t>&gt; result</a:t>
            </a:r>
          </a:p>
          <a:p>
            <a:endParaRPr lang="en-GB" sz="1600" smtClean="0"/>
          </a:p>
          <a:p>
            <a:r>
              <a:rPr lang="en-GB" sz="1600" smtClean="0"/>
              <a:t>        Pearson's Chi-squared test with Yates' continuity correction</a:t>
            </a:r>
          </a:p>
          <a:p>
            <a:endParaRPr lang="en-GB" sz="1600" smtClean="0"/>
          </a:p>
          <a:p>
            <a:r>
              <a:rPr lang="en-GB" sz="1600" smtClean="0"/>
              <a:t>data:  table(sex, side)</a:t>
            </a:r>
          </a:p>
          <a:p>
            <a:r>
              <a:rPr lang="en-GB" sz="1600" smtClean="0"/>
              <a:t>X-squared = 0.91374, df = 1, p-value = 0.3391</a:t>
            </a:r>
            <a:endParaRPr lang="en-GB" sz="1600" dirty="0"/>
          </a:p>
        </p:txBody>
      </p:sp>
      <p:sp>
        <p:nvSpPr>
          <p:cNvPr id="3" name="Rectangle 2"/>
          <p:cNvSpPr/>
          <p:nvPr/>
        </p:nvSpPr>
        <p:spPr>
          <a:xfrm>
            <a:off x="703263" y="2013932"/>
            <a:ext cx="4949825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 </a:t>
            </a:r>
            <a:r>
              <a:rPr lang="en-GB" sz="1600" dirty="0" err="1"/>
              <a:t>fisher.test</a:t>
            </a:r>
            <a:r>
              <a:rPr lang="en-GB" sz="1600" dirty="0"/>
              <a:t>(table(</a:t>
            </a:r>
            <a:r>
              <a:rPr lang="en-GB" sz="1600" dirty="0" err="1"/>
              <a:t>sex,side</a:t>
            </a:r>
            <a:r>
              <a:rPr lang="en-GB" sz="1600" dirty="0"/>
              <a:t>))</a:t>
            </a:r>
          </a:p>
          <a:p>
            <a:endParaRPr lang="en-GB" sz="1600" dirty="0"/>
          </a:p>
          <a:p>
            <a:r>
              <a:rPr lang="en-GB" sz="1600" dirty="0"/>
              <a:t>        Fisher's Exact Test for Count Data</a:t>
            </a:r>
          </a:p>
          <a:p>
            <a:endParaRPr lang="en-GB" sz="1600" dirty="0"/>
          </a:p>
          <a:p>
            <a:r>
              <a:rPr lang="en-GB" sz="1600" dirty="0"/>
              <a:t>data:  table(sex, side)</a:t>
            </a:r>
          </a:p>
          <a:p>
            <a:r>
              <a:rPr lang="en-GB" sz="1600" dirty="0"/>
              <a:t>p-value = 0.294</a:t>
            </a:r>
          </a:p>
        </p:txBody>
      </p:sp>
      <p:sp>
        <p:nvSpPr>
          <p:cNvPr id="4" name="Rectangle 3"/>
          <p:cNvSpPr/>
          <p:nvPr/>
        </p:nvSpPr>
        <p:spPr>
          <a:xfrm>
            <a:off x="4897884" y="4211653"/>
            <a:ext cx="4949825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/>
              <a:t>&gt; library(</a:t>
            </a:r>
            <a:r>
              <a:rPr lang="en-GB" sz="1600" dirty="0" err="1"/>
              <a:t>lsr</a:t>
            </a:r>
            <a:r>
              <a:rPr lang="en-GB" sz="1600" dirty="0"/>
              <a:t>)</a:t>
            </a:r>
          </a:p>
          <a:p>
            <a:r>
              <a:rPr lang="en-GB" sz="1600" dirty="0"/>
              <a:t>Warning message:</a:t>
            </a:r>
          </a:p>
          <a:p>
            <a:r>
              <a:rPr lang="en-GB" sz="1600" dirty="0"/>
              <a:t>package ‘</a:t>
            </a:r>
            <a:r>
              <a:rPr lang="en-GB" sz="1600" dirty="0" err="1"/>
              <a:t>lsr</a:t>
            </a:r>
            <a:r>
              <a:rPr lang="en-GB" sz="1600" dirty="0"/>
              <a:t>’ was built under R version 4.0.5 </a:t>
            </a:r>
          </a:p>
          <a:p>
            <a:r>
              <a:rPr lang="en-GB" sz="1600" dirty="0">
                <a:solidFill>
                  <a:srgbClr val="0070C0"/>
                </a:solidFill>
              </a:rPr>
              <a:t>&gt; </a:t>
            </a:r>
            <a:r>
              <a:rPr lang="en-GB" sz="1600" dirty="0" err="1">
                <a:solidFill>
                  <a:srgbClr val="0070C0"/>
                </a:solidFill>
              </a:rPr>
              <a:t>cramersV</a:t>
            </a:r>
            <a:r>
              <a:rPr lang="en-GB" sz="1600" dirty="0">
                <a:solidFill>
                  <a:srgbClr val="0070C0"/>
                </a:solidFill>
              </a:rPr>
              <a:t>(table(</a:t>
            </a:r>
            <a:r>
              <a:rPr lang="en-GB" sz="1600" dirty="0" err="1">
                <a:solidFill>
                  <a:srgbClr val="0070C0"/>
                </a:solidFill>
              </a:rPr>
              <a:t>sex,side</a:t>
            </a:r>
            <a:r>
              <a:rPr lang="en-GB" sz="1600" dirty="0">
                <a:solidFill>
                  <a:srgbClr val="0070C0"/>
                </a:solidFill>
              </a:rPr>
              <a:t>))</a:t>
            </a:r>
          </a:p>
          <a:p>
            <a:r>
              <a:rPr lang="en-GB" sz="1600" dirty="0">
                <a:solidFill>
                  <a:srgbClr val="0070C0"/>
                </a:solidFill>
              </a:rPr>
              <a:t>[1] 0.1194873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551792" y="1953480"/>
            <a:ext cx="4132262" cy="4114800"/>
          </a:xfrm>
        </p:spPr>
        <p:txBody>
          <a:bodyPr/>
          <a:lstStyle/>
          <a:p>
            <a:r>
              <a:rPr lang="en-GB" sz="1600" dirty="0" smtClean="0"/>
              <a:t>&gt; </a:t>
            </a:r>
            <a:r>
              <a:rPr lang="en-GB" sz="1600" dirty="0" err="1" smtClean="0"/>
              <a:t>result$expected</a:t>
            </a:r>
            <a:endParaRPr lang="en-GB" sz="1600" dirty="0" smtClean="0"/>
          </a:p>
          <a:p>
            <a:r>
              <a:rPr lang="en-GB" sz="1600" dirty="0" smtClean="0"/>
              <a:t>   side</a:t>
            </a:r>
          </a:p>
          <a:p>
            <a:r>
              <a:rPr lang="en-GB" sz="1600" dirty="0" smtClean="0"/>
              <a:t>sex       1       2</a:t>
            </a:r>
          </a:p>
          <a:p>
            <a:r>
              <a:rPr lang="en-GB" sz="1600" dirty="0" smtClean="0"/>
              <a:t>  1 10.3125 19.6875</a:t>
            </a:r>
          </a:p>
          <a:p>
            <a:r>
              <a:rPr lang="en-GB" sz="1600" dirty="0" smtClean="0"/>
              <a:t>  2 11.6875 22.3125</a:t>
            </a:r>
          </a:p>
          <a:p>
            <a:r>
              <a:rPr lang="en-GB" sz="1600" dirty="0" smtClean="0"/>
              <a:t>&gt; </a:t>
            </a:r>
            <a:r>
              <a:rPr lang="en-GB" sz="1600" dirty="0" err="1" smtClean="0"/>
              <a:t>result$observed</a:t>
            </a:r>
            <a:endParaRPr lang="en-GB" sz="1600" dirty="0" smtClean="0"/>
          </a:p>
          <a:p>
            <a:r>
              <a:rPr lang="en-GB" sz="1600" dirty="0" smtClean="0"/>
              <a:t>   side</a:t>
            </a:r>
          </a:p>
          <a:p>
            <a:r>
              <a:rPr lang="en-GB" sz="1600" dirty="0" smtClean="0"/>
              <a:t>sex  1  2</a:t>
            </a:r>
          </a:p>
          <a:p>
            <a:r>
              <a:rPr lang="en-GB" sz="1600" dirty="0" smtClean="0"/>
              <a:t>  1  8 22</a:t>
            </a:r>
          </a:p>
          <a:p>
            <a:r>
              <a:rPr lang="en-GB" sz="1600" dirty="0" smtClean="0"/>
              <a:t>  2 14 20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MRC CBU Graduate Statistics Lectures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858CD4-FF04-41D8-A69B-88305EE940EE}" type="slidenum">
              <a:rPr lang="en-GB" altLang="en-US" smtClean="0"/>
              <a:pPr>
                <a:defRPr/>
              </a:pPr>
              <a:t>45</a:t>
            </a:fld>
            <a:endParaRPr lang="en-GB" altLang="en-US">
              <a:latin typeface="Tahoma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2940" y="1949494"/>
            <a:ext cx="4949825" cy="49552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/>
              <a:t> </a:t>
            </a:r>
            <a:r>
              <a:rPr lang="en-GB" sz="1600" dirty="0">
                <a:solidFill>
                  <a:srgbClr val="0070C0"/>
                </a:solidFill>
              </a:rPr>
              <a:t>z &lt;- (</a:t>
            </a:r>
            <a:r>
              <a:rPr lang="en-GB" sz="1600" dirty="0" err="1">
                <a:solidFill>
                  <a:srgbClr val="0070C0"/>
                </a:solidFill>
              </a:rPr>
              <a:t>result$observed-result$expected</a:t>
            </a:r>
            <a:r>
              <a:rPr lang="en-GB" sz="1600" dirty="0">
                <a:solidFill>
                  <a:srgbClr val="0070C0"/>
                </a:solidFill>
              </a:rPr>
              <a:t>)/</a:t>
            </a:r>
            <a:r>
              <a:rPr lang="en-GB" sz="1600" dirty="0" err="1">
                <a:solidFill>
                  <a:srgbClr val="0070C0"/>
                </a:solidFill>
              </a:rPr>
              <a:t>sqrt</a:t>
            </a:r>
            <a:r>
              <a:rPr lang="en-GB" sz="1600" dirty="0">
                <a:solidFill>
                  <a:srgbClr val="0070C0"/>
                </a:solidFill>
              </a:rPr>
              <a:t>(</a:t>
            </a:r>
            <a:r>
              <a:rPr lang="en-GB" sz="1600" dirty="0" err="1">
                <a:solidFill>
                  <a:srgbClr val="0070C0"/>
                </a:solidFill>
              </a:rPr>
              <a:t>result$expected</a:t>
            </a:r>
            <a:r>
              <a:rPr lang="en-GB" sz="1600" dirty="0">
                <a:solidFill>
                  <a:srgbClr val="0070C0"/>
                </a:solidFill>
              </a:rPr>
              <a:t>)</a:t>
            </a:r>
          </a:p>
          <a:p>
            <a:r>
              <a:rPr lang="en-GB" sz="1600" dirty="0"/>
              <a:t>&gt; pout &lt;- 2*</a:t>
            </a:r>
            <a:r>
              <a:rPr lang="en-GB" sz="1600" dirty="0" err="1"/>
              <a:t>pnorm</a:t>
            </a:r>
            <a:r>
              <a:rPr lang="en-GB" sz="1600" dirty="0"/>
              <a:t>(-abs(z),0,1)</a:t>
            </a:r>
          </a:p>
          <a:p>
            <a:r>
              <a:rPr lang="en-GB" sz="1600" dirty="0"/>
              <a:t>&gt; z</a:t>
            </a:r>
          </a:p>
          <a:p>
            <a:r>
              <a:rPr lang="en-GB" sz="1600" dirty="0"/>
              <a:t>   side</a:t>
            </a:r>
          </a:p>
          <a:p>
            <a:r>
              <a:rPr lang="en-GB" sz="1600" dirty="0"/>
              <a:t>sex          1          2</a:t>
            </a:r>
          </a:p>
          <a:p>
            <a:r>
              <a:rPr lang="en-GB" sz="1600" dirty="0"/>
              <a:t>  1 -0.7201115  0.5211785</a:t>
            </a:r>
          </a:p>
          <a:p>
            <a:r>
              <a:rPr lang="en-GB" sz="1600" dirty="0"/>
              <a:t>  2  0.6764270 -0.4895619</a:t>
            </a:r>
          </a:p>
          <a:p>
            <a:r>
              <a:rPr lang="en-GB" sz="1600" dirty="0"/>
              <a:t>&gt; pout</a:t>
            </a:r>
          </a:p>
          <a:p>
            <a:r>
              <a:rPr lang="en-GB" sz="1600" dirty="0"/>
              <a:t>   side</a:t>
            </a:r>
          </a:p>
          <a:p>
            <a:r>
              <a:rPr lang="en-GB" sz="1600" dirty="0"/>
              <a:t>sex         1         2</a:t>
            </a:r>
          </a:p>
          <a:p>
            <a:r>
              <a:rPr lang="en-GB" sz="1600" dirty="0"/>
              <a:t>  1 0.4714563 0.6022425</a:t>
            </a:r>
          </a:p>
          <a:p>
            <a:r>
              <a:rPr lang="en-GB" sz="1600" dirty="0"/>
              <a:t>  2 0.4987696 0.6244439</a:t>
            </a:r>
          </a:p>
          <a:p>
            <a:r>
              <a:rPr lang="en-GB" sz="1600" dirty="0"/>
              <a:t>&gt; </a:t>
            </a:r>
            <a:r>
              <a:rPr lang="en-GB" sz="1600" dirty="0" err="1">
                <a:solidFill>
                  <a:srgbClr val="0070C0"/>
                </a:solidFill>
              </a:rPr>
              <a:t>chisq.test</a:t>
            </a:r>
            <a:r>
              <a:rPr lang="en-GB" sz="1600" dirty="0">
                <a:solidFill>
                  <a:srgbClr val="0070C0"/>
                </a:solidFill>
              </a:rPr>
              <a:t>(table(</a:t>
            </a:r>
            <a:r>
              <a:rPr lang="en-GB" sz="1600" dirty="0" err="1">
                <a:solidFill>
                  <a:srgbClr val="0070C0"/>
                </a:solidFill>
              </a:rPr>
              <a:t>sex,side</a:t>
            </a:r>
            <a:r>
              <a:rPr lang="en-GB" sz="1600" dirty="0">
                <a:solidFill>
                  <a:srgbClr val="0070C0"/>
                </a:solidFill>
              </a:rPr>
              <a:t>))$</a:t>
            </a:r>
            <a:r>
              <a:rPr lang="en-GB" sz="1600" dirty="0" err="1">
                <a:solidFill>
                  <a:srgbClr val="0070C0"/>
                </a:solidFill>
              </a:rPr>
              <a:t>stdres</a:t>
            </a:r>
            <a:endParaRPr lang="en-GB" sz="1600" dirty="0">
              <a:solidFill>
                <a:srgbClr val="0070C0"/>
              </a:solidFill>
            </a:endParaRPr>
          </a:p>
          <a:p>
            <a:r>
              <a:rPr lang="en-GB" sz="1600" dirty="0"/>
              <a:t>   side</a:t>
            </a:r>
          </a:p>
          <a:p>
            <a:r>
              <a:rPr lang="en-GB" sz="1600" dirty="0"/>
              <a:t>sex         1         2</a:t>
            </a:r>
          </a:p>
          <a:p>
            <a:r>
              <a:rPr lang="en-GB" sz="1600" dirty="0"/>
              <a:t>  1 -1.219595  1.219595</a:t>
            </a:r>
          </a:p>
          <a:p>
            <a:r>
              <a:rPr lang="en-GB" sz="1600" dirty="0"/>
              <a:t>  2  1.219595 -1.219595</a:t>
            </a:r>
          </a:p>
          <a:p>
            <a:r>
              <a:rPr lang="en-GB" dirty="0"/>
              <a:t>&gt;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2537" y="1068193"/>
            <a:ext cx="6556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2"/>
                </a:solidFill>
              </a:rPr>
              <a:t>Residuals for location of any differences</a:t>
            </a:r>
            <a:endParaRPr lang="en-GB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4920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7782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7782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5AEF8BC-618D-4668-B102-14E631C0F801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46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778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Larger tables</a:t>
            </a:r>
          </a:p>
        </p:txBody>
      </p:sp>
      <p:sp>
        <p:nvSpPr>
          <p:cNvPr id="778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Two way tables can be analysed the same way</a:t>
            </a:r>
          </a:p>
          <a:p>
            <a:pPr eaLnBrk="1" hangingPunct="1"/>
            <a:r>
              <a:rPr lang="en-US" altLang="en-US" smtClean="0"/>
              <a:t>Three- (or more)  way classifications need a more analytical approach such as Log Linear Modelling, available with the Loglinear procedure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Date Placeholder 4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78851" name="Footer Placeholder 5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7885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25C7B5A-75B2-4AEF-9A0B-AE2912F6CA7D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788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 3 x 3 Example</a:t>
            </a:r>
          </a:p>
        </p:txBody>
      </p:sp>
      <p:pic>
        <p:nvPicPr>
          <p:cNvPr id="7885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0" y="1914723"/>
            <a:ext cx="5010150" cy="163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466556" y="1760538"/>
            <a:ext cx="4949825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/>
              <a:t>&gt; Z1</a:t>
            </a:r>
          </a:p>
          <a:p>
            <a:r>
              <a:rPr lang="en-GB" sz="1600" dirty="0"/>
              <a:t>     [,1] [,2] [,3]</a:t>
            </a:r>
          </a:p>
          <a:p>
            <a:r>
              <a:rPr lang="en-GB" sz="1600" dirty="0"/>
              <a:t>[1,]  195  218   21</a:t>
            </a:r>
          </a:p>
          <a:p>
            <a:r>
              <a:rPr lang="en-GB" sz="1600" dirty="0"/>
              <a:t>[2,]   98  338   61</a:t>
            </a:r>
          </a:p>
          <a:p>
            <a:r>
              <a:rPr lang="en-GB" sz="1600" dirty="0"/>
              <a:t>[3,]    2   12   26</a:t>
            </a:r>
          </a:p>
          <a:p>
            <a:r>
              <a:rPr lang="en-GB" sz="1600" dirty="0"/>
              <a:t>&gt; result</a:t>
            </a:r>
          </a:p>
          <a:p>
            <a:endParaRPr lang="en-GB" sz="1600" dirty="0"/>
          </a:p>
          <a:p>
            <a:r>
              <a:rPr lang="en-GB" sz="1600" dirty="0"/>
              <a:t>        Pearson's Chi-squared test</a:t>
            </a:r>
          </a:p>
          <a:p>
            <a:endParaRPr lang="en-GB" sz="1600" dirty="0"/>
          </a:p>
          <a:p>
            <a:r>
              <a:rPr lang="en-GB" sz="1600" dirty="0"/>
              <a:t>data:  Z1</a:t>
            </a:r>
          </a:p>
          <a:p>
            <a:r>
              <a:rPr lang="en-GB" sz="1600" dirty="0">
                <a:solidFill>
                  <a:srgbClr val="0070C0"/>
                </a:solidFill>
              </a:rPr>
              <a:t>X-squared = 196.02, </a:t>
            </a:r>
            <a:r>
              <a:rPr lang="en-GB" sz="1600" dirty="0" err="1">
                <a:solidFill>
                  <a:srgbClr val="0070C0"/>
                </a:solidFill>
              </a:rPr>
              <a:t>df</a:t>
            </a:r>
            <a:r>
              <a:rPr lang="en-GB" sz="1600" dirty="0">
                <a:solidFill>
                  <a:srgbClr val="0070C0"/>
                </a:solidFill>
              </a:rPr>
              <a:t> = 4, p-value &lt; 2.2e-16</a:t>
            </a:r>
          </a:p>
        </p:txBody>
      </p:sp>
      <p:sp>
        <p:nvSpPr>
          <p:cNvPr id="3" name="Rectangle 2"/>
          <p:cNvSpPr/>
          <p:nvPr/>
        </p:nvSpPr>
        <p:spPr>
          <a:xfrm>
            <a:off x="2647156" y="4750198"/>
            <a:ext cx="4949825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/>
              <a:t>&gt; </a:t>
            </a:r>
            <a:r>
              <a:rPr lang="en-GB" sz="1600" dirty="0" err="1"/>
              <a:t>cramersV</a:t>
            </a:r>
            <a:r>
              <a:rPr lang="en-GB" sz="1600" dirty="0"/>
              <a:t>(Z1)</a:t>
            </a:r>
          </a:p>
          <a:p>
            <a:r>
              <a:rPr lang="en-GB" sz="1600" dirty="0"/>
              <a:t>[1] </a:t>
            </a:r>
            <a:r>
              <a:rPr lang="en-GB" sz="1600" dirty="0" smtClean="0"/>
              <a:t>0.3177086 </a:t>
            </a:r>
          </a:p>
          <a:p>
            <a:endParaRPr lang="en-GB" sz="1600"/>
          </a:p>
          <a:p>
            <a:r>
              <a:rPr lang="en-GB" sz="1600" smtClean="0"/>
              <a:t>Contingency </a:t>
            </a:r>
            <a:r>
              <a:rPr lang="en-GB" sz="1600" dirty="0" smtClean="0"/>
              <a:t>Coefficient also used </a:t>
            </a:r>
            <a:r>
              <a:rPr lang="en-GB" sz="1600" smtClean="0"/>
              <a:t>for tables larger </a:t>
            </a:r>
            <a:r>
              <a:rPr lang="en-GB" sz="1600" dirty="0" smtClean="0"/>
              <a:t>than 2x2</a:t>
            </a: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7987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7987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0011643-620B-425F-9FA5-7C6E37A1E1B1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798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Cautions (I)</a:t>
            </a:r>
          </a:p>
        </p:txBody>
      </p:sp>
      <p:sp>
        <p:nvSpPr>
          <p:cNvPr id="7987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Pooling of data can mislead, or even violate the assumptions of the tests (cf </a:t>
            </a:r>
            <a:r>
              <a:rPr lang="en-US" altLang="en-US" i="1" smtClean="0"/>
              <a:t>Simpson</a:t>
            </a:r>
            <a:r>
              <a:rPr lang="en-US" altLang="en-US" smtClean="0"/>
              <a:t>)</a:t>
            </a:r>
          </a:p>
          <a:p>
            <a:pPr eaLnBrk="1" hangingPunct="1"/>
            <a:r>
              <a:rPr lang="en-US" altLang="en-US" smtClean="0"/>
              <a:t>Each individual observation is supposed to be independent of the others</a:t>
            </a:r>
          </a:p>
          <a:p>
            <a:pPr eaLnBrk="1" hangingPunct="1"/>
            <a:r>
              <a:rPr lang="en-US" altLang="en-US" smtClean="0"/>
              <a:t>So pooling multiple observations across a group of subjects will typically violate this rule</a:t>
            </a:r>
          </a:p>
          <a:p>
            <a:pPr eaLnBrk="1" hangingPunct="1"/>
            <a:r>
              <a:rPr lang="en-US" altLang="en-US" smtClean="0"/>
              <a:t>This needs to be handled using either summary measures (e.g. Log Odds), Generalised Linear Mixed Models or Matched Pairs: </a:t>
            </a:r>
            <a:r>
              <a:rPr lang="en-US" altLang="en-US" sz="2400" smtClean="0"/>
              <a:t>http://imaging.mrc-cbu.cam.ac.uk/statswiki/FAQ/MatchedPairs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8089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80900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288E885-4BB9-4B36-8C43-00F2DD19A1F7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49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809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Cautions (II)</a:t>
            </a:r>
          </a:p>
        </p:txBody>
      </p:sp>
      <p:sp>
        <p:nvSpPr>
          <p:cNvPr id="809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It is conventional to be cautious if there are low  Expected values in any cell (e.g. E&lt;5). </a:t>
            </a:r>
          </a:p>
          <a:p>
            <a:pPr eaLnBrk="1" hangingPunct="1"/>
            <a:r>
              <a:rPr lang="en-US" altLang="en-US" smtClean="0"/>
              <a:t>Recent research suggest this is overcautious, though use of Fisher’s Exact Test is recommended in the general case. Campbell (2007) however suggests (N-1/N) x chi-square for 2x2 tables with Expected Values &gt; 1.</a:t>
            </a:r>
          </a:p>
          <a:p>
            <a:pPr eaLnBrk="1" hangingPunct="1"/>
            <a:r>
              <a:rPr lang="en-US" altLang="en-US" smtClean="0"/>
              <a:t>Alternatively one can amalgamate across two or more categories.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7651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27652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613F249-0E32-478A-A4D9-1A94379C28BB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Types of Data: Quantitative</a:t>
            </a:r>
          </a:p>
        </p:txBody>
      </p:sp>
      <p:sp>
        <p:nvSpPr>
          <p:cNvPr id="276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Numerical measurements or counts</a:t>
            </a:r>
          </a:p>
          <a:p>
            <a:pPr lvl="1" eaLnBrk="1" hangingPunct="1"/>
            <a:r>
              <a:rPr lang="en-US" altLang="en-US" smtClean="0"/>
              <a:t>Continuous measurements</a:t>
            </a:r>
          </a:p>
          <a:p>
            <a:pPr lvl="2" eaLnBrk="1" hangingPunct="1"/>
            <a:r>
              <a:rPr lang="en-US" altLang="en-US" smtClean="0"/>
              <a:t>Reaction time, BOLD signal, EEG signal, …</a:t>
            </a:r>
          </a:p>
          <a:p>
            <a:pPr lvl="1" eaLnBrk="1" hangingPunct="1"/>
            <a:r>
              <a:rPr lang="en-US" altLang="en-US" smtClean="0"/>
              <a:t>Discrete measurements</a:t>
            </a:r>
          </a:p>
          <a:p>
            <a:pPr lvl="2" eaLnBrk="1" hangingPunct="1"/>
            <a:r>
              <a:rPr lang="en-US" altLang="en-US" smtClean="0"/>
              <a:t>Whole numbers, like numbers of errors, marks in an exam 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8192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8192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14ABF32-B468-4D03-81D8-F112C403F67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50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819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Next week at </a:t>
            </a:r>
            <a:r>
              <a:rPr lang="en-US" altLang="en-US" dirty="0" smtClean="0"/>
              <a:t>11am</a:t>
            </a:r>
          </a:p>
        </p:txBody>
      </p:sp>
      <p:sp>
        <p:nvSpPr>
          <p:cNvPr id="8192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  <a:p>
            <a:pPr lvl="1" eaLnBrk="1" hangingPunct="1"/>
            <a:r>
              <a:rPr lang="en-GB" altLang="en-US" smtClean="0"/>
              <a:t>ANOVA of balanced multi-factorial designs: between subject designs, and single subject studies </a:t>
            </a:r>
            <a:r>
              <a:rPr lang="en-US" altLang="en-US" smtClean="0"/>
              <a:t>																						                                             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8675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2867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E529EE3-7585-4882-8E63-E630DAC6CB65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28677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Types of Data: Qualitative</a:t>
            </a:r>
          </a:p>
        </p:txBody>
      </p:sp>
      <p:sp>
        <p:nvSpPr>
          <p:cNvPr id="28678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Nominal</a:t>
            </a:r>
          </a:p>
          <a:p>
            <a:pPr eaLnBrk="1" hangingPunct="1"/>
            <a:r>
              <a:rPr lang="en-US" altLang="en-US" smtClean="0"/>
              <a:t>Ordinal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2969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29700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4FFFF24-DDB7-4387-9E8D-59D25C6306D0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297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Nominal </a:t>
            </a:r>
          </a:p>
        </p:txBody>
      </p:sp>
      <p:sp>
        <p:nvSpPr>
          <p:cNvPr id="297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categories are descriptive labels</a:t>
            </a:r>
          </a:p>
          <a:p>
            <a:pPr lvl="1" eaLnBrk="1" hangingPunct="1"/>
            <a:r>
              <a:rPr lang="en-US" altLang="en-US" smtClean="0"/>
              <a:t>Outcome: {</a:t>
            </a:r>
            <a:r>
              <a:rPr lang="en-US" altLang="en-US" i="1" u="sng" smtClean="0"/>
              <a:t>Error</a:t>
            </a:r>
            <a:r>
              <a:rPr lang="en-US" altLang="en-US" smtClean="0"/>
              <a:t>, </a:t>
            </a:r>
            <a:r>
              <a:rPr lang="en-US" altLang="en-US" i="1" u="sng" smtClean="0"/>
              <a:t>Correct</a:t>
            </a:r>
            <a:r>
              <a:rPr lang="en-US" altLang="en-US" smtClean="0"/>
              <a:t>}</a:t>
            </a:r>
          </a:p>
          <a:p>
            <a:pPr lvl="1" eaLnBrk="1" hangingPunct="1"/>
            <a:r>
              <a:rPr lang="en-US" altLang="en-US" smtClean="0"/>
              <a:t>Sex: {</a:t>
            </a:r>
            <a:r>
              <a:rPr lang="en-US" altLang="en-US" i="1" u="sng" smtClean="0"/>
              <a:t>Female</a:t>
            </a:r>
            <a:r>
              <a:rPr lang="en-US" altLang="en-US" smtClean="0"/>
              <a:t>, </a:t>
            </a:r>
            <a:r>
              <a:rPr lang="en-US" altLang="en-US" i="1" u="sng" smtClean="0"/>
              <a:t>Male</a:t>
            </a:r>
            <a:r>
              <a:rPr lang="en-US" altLang="en-US" smtClean="0"/>
              <a:t>}</a:t>
            </a:r>
          </a:p>
          <a:p>
            <a:pPr lvl="1" eaLnBrk="1" hangingPunct="1"/>
            <a:r>
              <a:rPr lang="en-US" altLang="en-US" smtClean="0"/>
              <a:t>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3072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30724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D6BE930-FA31-42B2-A5E2-DF7FA6CDD4C6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3072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000" smtClean="0"/>
              <a:t>From ICD-10: Chapter V: Mental and behavioural disorders</a:t>
            </a:r>
            <a:br>
              <a:rPr lang="en-US" altLang="en-US" sz="2000" smtClean="0"/>
            </a:br>
            <a:r>
              <a:rPr lang="en-US" altLang="en-US" sz="1400" smtClean="0"/>
              <a:t>(International Statistical Classification of Diseases and Related Health Problems)</a:t>
            </a:r>
            <a:endParaRPr lang="en-US" altLang="en-US" smtClean="0"/>
          </a:p>
        </p:txBody>
      </p:sp>
      <p:sp>
        <p:nvSpPr>
          <p:cNvPr id="3072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1400" smtClean="0"/>
              <a:t>F00-F99 - Mental and behavioural disorders</a:t>
            </a:r>
          </a:p>
          <a:p>
            <a:pPr lvl="1" eaLnBrk="1" hangingPunct="1"/>
            <a:r>
              <a:rPr lang="en-US" altLang="en-US" sz="1400" smtClean="0"/>
              <a:t>(F00-F09) Organic, including symptomatic, mental disorders</a:t>
            </a:r>
          </a:p>
          <a:p>
            <a:pPr lvl="1" eaLnBrk="1" hangingPunct="1"/>
            <a:r>
              <a:rPr lang="en-US" altLang="en-US" sz="1400" smtClean="0"/>
              <a:t>(F00.) Dementia in Alzheimer's disease</a:t>
            </a:r>
          </a:p>
          <a:p>
            <a:pPr lvl="1" eaLnBrk="1" hangingPunct="1"/>
            <a:r>
              <a:rPr lang="en-US" altLang="en-US" sz="1400" smtClean="0"/>
              <a:t>(F01.) Vascular dementia</a:t>
            </a:r>
          </a:p>
          <a:p>
            <a:pPr lvl="2" eaLnBrk="1" hangingPunct="1"/>
            <a:r>
              <a:rPr lang="en-US" altLang="en-US" sz="1400" smtClean="0"/>
              <a:t>(F01.1) Multi-infarct dementia</a:t>
            </a:r>
          </a:p>
          <a:p>
            <a:pPr lvl="1" eaLnBrk="1" hangingPunct="1"/>
            <a:r>
              <a:rPr lang="en-US" altLang="en-US" sz="1400" smtClean="0"/>
              <a:t>(F02.) Dementia in other diseases classified elsewhere</a:t>
            </a:r>
          </a:p>
          <a:p>
            <a:pPr lvl="2" eaLnBrk="1" hangingPunct="1"/>
            <a:r>
              <a:rPr lang="en-US" altLang="en-US" sz="1400" smtClean="0"/>
              <a:t>(F02.0) Dementia in Pick's disease</a:t>
            </a:r>
          </a:p>
          <a:p>
            <a:pPr lvl="2" eaLnBrk="1" hangingPunct="1"/>
            <a:r>
              <a:rPr lang="en-US" altLang="en-US" sz="1400" smtClean="0"/>
              <a:t>(F02.1) Dementia in Creutzfeldt-Jakob disease</a:t>
            </a:r>
          </a:p>
          <a:p>
            <a:pPr lvl="2" eaLnBrk="1" hangingPunct="1"/>
            <a:r>
              <a:rPr lang="en-US" altLang="en-US" sz="1400" smtClean="0"/>
              <a:t>(F02.2) Dementia in Huntington's disease</a:t>
            </a:r>
          </a:p>
          <a:p>
            <a:pPr lvl="2" eaLnBrk="1" hangingPunct="1"/>
            <a:r>
              <a:rPr lang="en-US" altLang="en-US" sz="1400" smtClean="0"/>
              <a:t>(F02.3) Dementia in Parkinson's disease</a:t>
            </a:r>
          </a:p>
          <a:p>
            <a:pPr lvl="2" eaLnBrk="1" hangingPunct="1"/>
            <a:r>
              <a:rPr lang="en-US" altLang="en-US" sz="1400" smtClean="0"/>
              <a:t>(F02.4) Dementia in human immunodeficiency virus (HIV) disease</a:t>
            </a:r>
          </a:p>
          <a:p>
            <a:pPr lvl="1" eaLnBrk="1" hangingPunct="1"/>
            <a:r>
              <a:rPr lang="en-US" altLang="en-US" sz="1400" smtClean="0"/>
              <a:t>(F03.) Unspecified dementia</a:t>
            </a:r>
          </a:p>
          <a:p>
            <a:pPr lvl="1" eaLnBrk="1" hangingPunct="1"/>
            <a:r>
              <a:rPr lang="en-US" altLang="en-US" sz="1400" smtClean="0"/>
              <a:t>(F04.) Organic amnesic syndrome, not induced by alcohol and other psychoactive substances</a:t>
            </a:r>
          </a:p>
          <a:p>
            <a:pPr lvl="1" eaLnBrk="1" hangingPunct="1"/>
            <a:r>
              <a:rPr lang="en-US" altLang="en-US" sz="1400" smtClean="0"/>
              <a:t>(F05.) Delirium, not induced by alcohol and other psychoactive substances</a:t>
            </a:r>
          </a:p>
          <a:p>
            <a:pPr lvl="1" eaLnBrk="1" hangingPunct="1"/>
            <a:r>
              <a:rPr lang="en-US" altLang="en-US" sz="1400" smtClean="0"/>
              <a:t>(F06.) Other mental disorders due to brain damage and dysfunction and to physical disease</a:t>
            </a:r>
          </a:p>
          <a:p>
            <a:pPr lvl="1" eaLnBrk="1" hangingPunct="1"/>
            <a:r>
              <a:rPr lang="en-US" altLang="en-US" sz="1400" smtClean="0"/>
              <a:t>(F07.) Personality and behavioural disorders due to brain disease, damage and dysfunction</a:t>
            </a:r>
          </a:p>
          <a:p>
            <a:pPr lvl="1" eaLnBrk="1" hangingPunct="1"/>
            <a:r>
              <a:rPr lang="en-US" altLang="en-US" sz="1400" smtClean="0"/>
              <a:t>(F09.) Unspecified organic or symptomatic mental disorder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900"/>
          </a:p>
        </p:txBody>
      </p:sp>
      <p:sp>
        <p:nvSpPr>
          <p:cNvPr id="31747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200" smtClean="0"/>
              <a:t>MRC CBU Graduate Statistics Lectures</a:t>
            </a:r>
          </a:p>
        </p:txBody>
      </p:sp>
      <p:sp>
        <p:nvSpPr>
          <p:cNvPr id="31748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839075" y="6324600"/>
            <a:ext cx="18161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lbertus Medium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lbertus Medium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lbertus Medium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Albertus Medium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200">
                <a:solidFill>
                  <a:schemeClr val="tx1"/>
                </a:solidFill>
                <a:latin typeface="Albertus Medium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378A256-9625-4626-A67D-ACEE03BE6F50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GB" altLang="en-US" sz="1000" smtClean="0">
              <a:latin typeface="Tahoma" panose="020B0604030504040204" pitchFamily="34" charset="0"/>
            </a:endParaRPr>
          </a:p>
        </p:txBody>
      </p:sp>
      <p:sp>
        <p:nvSpPr>
          <p:cNvPr id="317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Ordinal</a:t>
            </a:r>
          </a:p>
        </p:txBody>
      </p:sp>
      <p:sp>
        <p:nvSpPr>
          <p:cNvPr id="3175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categories are ranged in an order</a:t>
            </a:r>
          </a:p>
          <a:p>
            <a:pPr lvl="1" eaLnBrk="1" hangingPunct="1"/>
            <a:r>
              <a:rPr lang="en-US" altLang="en-US" smtClean="0"/>
              <a:t>Rating scale: </a:t>
            </a:r>
          </a:p>
          <a:p>
            <a:pPr lvl="2" eaLnBrk="1" hangingPunct="1"/>
            <a:r>
              <a:rPr lang="en-US" altLang="en-US" smtClean="0"/>
              <a:t>Endorsement of a statement: {</a:t>
            </a:r>
            <a:r>
              <a:rPr lang="en-US" altLang="en-US" i="1" u="sng" smtClean="0"/>
              <a:t>Strongly agree</a:t>
            </a:r>
            <a:r>
              <a:rPr lang="en-US" altLang="en-US" i="1" smtClean="0"/>
              <a:t>, </a:t>
            </a:r>
            <a:r>
              <a:rPr lang="en-US" altLang="en-US" i="1" u="sng" smtClean="0"/>
              <a:t>Agree</a:t>
            </a:r>
            <a:r>
              <a:rPr lang="en-US" altLang="en-US" i="1" smtClean="0"/>
              <a:t>, </a:t>
            </a:r>
            <a:r>
              <a:rPr lang="en-US" altLang="en-US" i="1" u="sng" smtClean="0"/>
              <a:t>Neutral</a:t>
            </a:r>
            <a:r>
              <a:rPr lang="en-US" altLang="en-US" i="1" smtClean="0"/>
              <a:t>, </a:t>
            </a:r>
            <a:r>
              <a:rPr lang="en-US" altLang="en-US" i="1" u="sng" smtClean="0"/>
              <a:t>Disagree</a:t>
            </a:r>
            <a:r>
              <a:rPr lang="en-US" altLang="en-US" i="1" smtClean="0"/>
              <a:t>, </a:t>
            </a:r>
            <a:r>
              <a:rPr lang="en-US" altLang="en-US" i="1" u="sng" smtClean="0"/>
              <a:t>Strongly disagree</a:t>
            </a:r>
            <a:r>
              <a:rPr lang="en-US" altLang="en-US" smtClean="0"/>
              <a:t>}</a:t>
            </a:r>
          </a:p>
          <a:p>
            <a:pPr lvl="1" eaLnBrk="1" hangingPunct="1"/>
            <a:r>
              <a:rPr lang="en-US" altLang="en-US" smtClean="0"/>
              <a:t>Age: </a:t>
            </a:r>
          </a:p>
          <a:p>
            <a:pPr lvl="2" eaLnBrk="1" hangingPunct="1"/>
            <a:r>
              <a:rPr lang="en-US" altLang="en-US" smtClean="0"/>
              <a:t>Age Group: {20+ to 30, 30+ to 40, 40+}</a:t>
            </a:r>
          </a:p>
          <a:p>
            <a:pPr lvl="1" eaLnBrk="1" hangingPunct="1"/>
            <a:r>
              <a:rPr lang="en-US" altLang="en-US" smtClean="0"/>
              <a:t>Position</a:t>
            </a:r>
          </a:p>
          <a:p>
            <a:pPr lvl="2" eaLnBrk="1" hangingPunct="1"/>
            <a:r>
              <a:rPr lang="en-US" altLang="en-US" smtClean="0"/>
              <a:t>Birth order: {1st, 2nd, 3rd, 4th, ...}</a:t>
            </a:r>
          </a:p>
          <a:p>
            <a:pPr lvl="2" eaLnBrk="1" hangingPunct="1"/>
            <a:r>
              <a:rPr lang="en-US" altLang="en-US" smtClean="0"/>
              <a:t>Target position: {Left, Central, Right}</a:t>
            </a:r>
          </a:p>
          <a:p>
            <a:pPr lvl="2" eaLnBrk="1" hangingPunct="1"/>
            <a:r>
              <a:rPr lang="en-US" altLang="en-US" smtClean="0"/>
              <a:t>Trial block: {1st, 2nd, 3rd, …}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8F210B"/>
      </a:dk1>
      <a:lt1>
        <a:srgbClr val="FFFFFF"/>
      </a:lt1>
      <a:dk2>
        <a:srgbClr val="515F7B"/>
      </a:dk2>
      <a:lt2>
        <a:srgbClr val="808080"/>
      </a:lt2>
      <a:accent1>
        <a:srgbClr val="A3DC96"/>
      </a:accent1>
      <a:accent2>
        <a:srgbClr val="EE92B7"/>
      </a:accent2>
      <a:accent3>
        <a:srgbClr val="FFFFFF"/>
      </a:accent3>
      <a:accent4>
        <a:srgbClr val="791B08"/>
      </a:accent4>
      <a:accent5>
        <a:srgbClr val="CEEBC9"/>
      </a:accent5>
      <a:accent6>
        <a:srgbClr val="D884A6"/>
      </a:accent6>
      <a:hlink>
        <a:srgbClr val="A3CE82"/>
      </a:hlink>
      <a:folHlink>
        <a:srgbClr val="ECEAAC"/>
      </a:folHlink>
    </a:clrScheme>
    <a:fontScheme name="Default Design">
      <a:majorFont>
        <a:latin typeface="Albertus Medium"/>
        <a:ea typeface=""/>
        <a:cs typeface=""/>
      </a:majorFont>
      <a:minorFont>
        <a:latin typeface="Albertus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55000"/>
          <a:buFont typeface="Wingdings" pitchFamily="2" charset="2"/>
          <a:buChar char="n"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lbertus Medium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55000"/>
          <a:buFont typeface="Wingdings" pitchFamily="2" charset="2"/>
          <a:buChar char="n"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lbertus Medium" pitchFamily="34" charset="0"/>
          </a:defRPr>
        </a:defPPr>
      </a:lstStyle>
    </a:lnDef>
  </a:objectDefaults>
  <a:extraClrSchemeLst>
    <a:extraClrScheme>
      <a:clrScheme name="Default Design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6314</TotalTime>
  <Words>2739</Words>
  <Application>Microsoft Office PowerPoint</Application>
  <PresentationFormat>Custom</PresentationFormat>
  <Paragraphs>472</Paragraphs>
  <Slides>50</Slides>
  <Notes>2</Notes>
  <HiddenSlides>1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59" baseType="lpstr">
      <vt:lpstr>Albertus Medium</vt:lpstr>
      <vt:lpstr>Symbol</vt:lpstr>
      <vt:lpstr>Tahoma</vt:lpstr>
      <vt:lpstr>Times New Roman</vt:lpstr>
      <vt:lpstr>Verdana</vt:lpstr>
      <vt:lpstr>Wingdings</vt:lpstr>
      <vt:lpstr>Default Design</vt:lpstr>
      <vt:lpstr>Document</vt:lpstr>
      <vt:lpstr>Chart</vt:lpstr>
      <vt:lpstr>MRC Cognition and Brain Sciences Unit  Graduate Statistics Course 2024 http://imaging.mrc-cbu.cam.ac.uk/statswiki/StatsCourse2024</vt:lpstr>
      <vt:lpstr>4: Categorical Data Analysis</vt:lpstr>
      <vt:lpstr>The Naming of Parts</vt:lpstr>
      <vt:lpstr>SPSS procedures that help</vt:lpstr>
      <vt:lpstr>Types of Data: Quantitative</vt:lpstr>
      <vt:lpstr>Types of Data: Qualitative</vt:lpstr>
      <vt:lpstr>Nominal </vt:lpstr>
      <vt:lpstr>From ICD-10: Chapter V: Mental and behavioural disorders (International Statistical Classification of Diseases and Related Health Problems)</vt:lpstr>
      <vt:lpstr>Ordinal</vt:lpstr>
      <vt:lpstr>Frequency Tables </vt:lpstr>
      <vt:lpstr>Visual Field Deficit Problems in Hemiplegic Patients</vt:lpstr>
      <vt:lpstr>FREQUENCIES</vt:lpstr>
      <vt:lpstr>Frequency Table</vt:lpstr>
      <vt:lpstr>Bar charts</vt:lpstr>
      <vt:lpstr>Contingency Table </vt:lpstr>
      <vt:lpstr>CROSSTABS</vt:lpstr>
      <vt:lpstr>Word Recognition Crosstabs</vt:lpstr>
      <vt:lpstr>Goodness-of-Fit Chi-squared Test</vt:lpstr>
      <vt:lpstr>Significance</vt:lpstr>
      <vt:lpstr>‘Degrees of Freedom’</vt:lpstr>
      <vt:lpstr>Degrees of Freedom = 1</vt:lpstr>
      <vt:lpstr>Degrees of Freedom = 4 (#rows-1) times (#cols -1)</vt:lpstr>
      <vt:lpstr>Tolman, Ritchie and Kalish (1946)</vt:lpstr>
      <vt:lpstr>The Chi-Squared Goodness of Fit Test by hand</vt:lpstr>
      <vt:lpstr>The Chi-Square(d) Goodness of Fit Test by SPSS</vt:lpstr>
      <vt:lpstr>The Chi-Squared (2) Distribution</vt:lpstr>
      <vt:lpstr>Chance performance and the Binomial Test</vt:lpstr>
      <vt:lpstr>The Binomial Test</vt:lpstr>
      <vt:lpstr>Confidence Intervals for Binomial Proportions</vt:lpstr>
      <vt:lpstr>Noah’s Ark, or The World of Two by Two</vt:lpstr>
      <vt:lpstr>Signal Detection Theory</vt:lpstr>
      <vt:lpstr>Sensitivity and Specificity</vt:lpstr>
      <vt:lpstr>Simpson’s Paradox: example (I)</vt:lpstr>
      <vt:lpstr>Simpson’s Paradox: example (II)</vt:lpstr>
      <vt:lpstr>Simpson’s Paradox: example (III)</vt:lpstr>
      <vt:lpstr>Simpson’s Paradox explained</vt:lpstr>
      <vt:lpstr>Measuring agreement</vt:lpstr>
      <vt:lpstr>Agreement </vt:lpstr>
      <vt:lpstr>Measuring change</vt:lpstr>
      <vt:lpstr>McNemar’s Test</vt:lpstr>
      <vt:lpstr>McNemar’s Test</vt:lpstr>
      <vt:lpstr>Association or Independence</vt:lpstr>
      <vt:lpstr>Association or Independence</vt:lpstr>
      <vt:lpstr>The Output ...</vt:lpstr>
      <vt:lpstr> </vt:lpstr>
      <vt:lpstr>Larger tables</vt:lpstr>
      <vt:lpstr>A 3 x 3 Example</vt:lpstr>
      <vt:lpstr>Cautions (I)</vt:lpstr>
      <vt:lpstr>Cautions (II)</vt:lpstr>
      <vt:lpstr>Next week at 11am</vt:lpstr>
    </vt:vector>
  </TitlesOfParts>
  <Company>MRC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Aims and Objectives</dc:title>
  <dc:creator>CBU</dc:creator>
  <cp:lastModifiedBy>Peter Watson</cp:lastModifiedBy>
  <cp:revision>154</cp:revision>
  <cp:lastPrinted>2004-10-20T13:39:49Z</cp:lastPrinted>
  <dcterms:created xsi:type="dcterms:W3CDTF">2001-12-05T17:30:56Z</dcterms:created>
  <dcterms:modified xsi:type="dcterms:W3CDTF">2024-10-03T09:08:00Z</dcterms:modified>
</cp:coreProperties>
</file>