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3"/>
  </p:notesMasterIdLst>
  <p:sldIdLst>
    <p:sldId id="256" r:id="rId2"/>
    <p:sldId id="309" r:id="rId3"/>
    <p:sldId id="300" r:id="rId4"/>
    <p:sldId id="308" r:id="rId5"/>
    <p:sldId id="257" r:id="rId6"/>
    <p:sldId id="258" r:id="rId7"/>
    <p:sldId id="276" r:id="rId8"/>
    <p:sldId id="318" r:id="rId9"/>
    <p:sldId id="310" r:id="rId10"/>
    <p:sldId id="283" r:id="rId11"/>
    <p:sldId id="312" r:id="rId12"/>
    <p:sldId id="259" r:id="rId13"/>
    <p:sldId id="279" r:id="rId14"/>
    <p:sldId id="271" r:id="rId15"/>
    <p:sldId id="285" r:id="rId16"/>
    <p:sldId id="286" r:id="rId17"/>
    <p:sldId id="332" r:id="rId18"/>
    <p:sldId id="322" r:id="rId19"/>
    <p:sldId id="324" r:id="rId20"/>
    <p:sldId id="301" r:id="rId21"/>
    <p:sldId id="262" r:id="rId22"/>
    <p:sldId id="277" r:id="rId23"/>
    <p:sldId id="278" r:id="rId24"/>
    <p:sldId id="288" r:id="rId25"/>
    <p:sldId id="275" r:id="rId26"/>
    <p:sldId id="268" r:id="rId27"/>
    <p:sldId id="270" r:id="rId28"/>
    <p:sldId id="313" r:id="rId29"/>
    <p:sldId id="314" r:id="rId30"/>
    <p:sldId id="329" r:id="rId31"/>
    <p:sldId id="267" r:id="rId32"/>
    <p:sldId id="261" r:id="rId33"/>
    <p:sldId id="326" r:id="rId34"/>
    <p:sldId id="298" r:id="rId35"/>
    <p:sldId id="331" r:id="rId36"/>
    <p:sldId id="303" r:id="rId37"/>
    <p:sldId id="305" r:id="rId38"/>
    <p:sldId id="306" r:id="rId39"/>
    <p:sldId id="272" r:id="rId40"/>
    <p:sldId id="273" r:id="rId41"/>
    <p:sldId id="289" r:id="rId42"/>
    <p:sldId id="290" r:id="rId43"/>
    <p:sldId id="291" r:id="rId44"/>
    <p:sldId id="292" r:id="rId45"/>
    <p:sldId id="293" r:id="rId46"/>
    <p:sldId id="330" r:id="rId47"/>
    <p:sldId id="294" r:id="rId48"/>
    <p:sldId id="295" r:id="rId49"/>
    <p:sldId id="296" r:id="rId50"/>
    <p:sldId id="297" r:id="rId51"/>
    <p:sldId id="321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FFFFCC"/>
    <a:srgbClr val="FFFF99"/>
    <a:srgbClr val="9A0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20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EE5E285-4DCA-415E-AF95-BB44551D9F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6933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fld id="{1358015E-4418-4D36-B398-4FCFE450FAEF}" type="slidenum">
              <a:rPr lang="en-GB" altLang="en-US" sz="1200">
                <a:latin typeface="Times New Roman" panose="02020603050405020304" pitchFamily="18" charset="0"/>
              </a:rPr>
              <a:pPr algn="r"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245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1"/>
          <p:cNvGrpSpPr>
            <a:grpSpLocks/>
          </p:cNvGrpSpPr>
          <p:nvPr userDrawn="1"/>
        </p:nvGrpSpPr>
        <p:grpSpPr bwMode="auto">
          <a:xfrm>
            <a:off x="165100" y="1036638"/>
            <a:ext cx="9223375" cy="958850"/>
            <a:chOff x="96" y="653"/>
            <a:chExt cx="5365" cy="604"/>
          </a:xfrm>
        </p:grpSpPr>
        <p:sp>
          <p:nvSpPr>
            <p:cNvPr id="5" name="Rectangle 52"/>
            <p:cNvSpPr>
              <a:spLocks noChangeArrowheads="1"/>
            </p:cNvSpPr>
            <p:nvPr/>
          </p:nvSpPr>
          <p:spPr bwMode="ltGray">
            <a:xfrm>
              <a:off x="192" y="768"/>
              <a:ext cx="276" cy="299"/>
            </a:xfrm>
            <a:prstGeom prst="rect">
              <a:avLst/>
            </a:prstGeom>
            <a:solidFill>
              <a:srgbClr val="FC3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6" name="Rectangle 53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rgbClr val="B23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7" name="Rectangle 54"/>
            <p:cNvSpPr>
              <a:spLocks noChangeArrowheads="1"/>
            </p:cNvSpPr>
            <p:nvPr/>
          </p:nvSpPr>
          <p:spPr bwMode="gray">
            <a:xfrm>
              <a:off x="432" y="789"/>
              <a:ext cx="11" cy="3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8" name="Rectangle 55"/>
            <p:cNvSpPr>
              <a:spLocks noChangeArrowheads="1"/>
            </p:cNvSpPr>
            <p:nvPr/>
          </p:nvSpPr>
          <p:spPr bwMode="gray">
            <a:xfrm>
              <a:off x="288" y="767"/>
              <a:ext cx="11" cy="3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9" name="Rectangle 56"/>
            <p:cNvSpPr>
              <a:spLocks noChangeArrowheads="1"/>
            </p:cNvSpPr>
            <p:nvPr/>
          </p:nvSpPr>
          <p:spPr bwMode="gray">
            <a:xfrm>
              <a:off x="336" y="699"/>
              <a:ext cx="11" cy="4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" name="Rectangle 57"/>
            <p:cNvSpPr>
              <a:spLocks noChangeArrowheads="1"/>
            </p:cNvSpPr>
            <p:nvPr/>
          </p:nvSpPr>
          <p:spPr bwMode="gray">
            <a:xfrm>
              <a:off x="384" y="653"/>
              <a:ext cx="11" cy="49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1" name="Rectangle 58"/>
            <p:cNvSpPr>
              <a:spLocks noChangeArrowheads="1"/>
            </p:cNvSpPr>
            <p:nvPr/>
          </p:nvSpPr>
          <p:spPr bwMode="gray">
            <a:xfrm>
              <a:off x="480" y="812"/>
              <a:ext cx="11" cy="3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2" name="Rectangle 59"/>
            <p:cNvSpPr>
              <a:spLocks noChangeArrowheads="1"/>
            </p:cNvSpPr>
            <p:nvPr/>
          </p:nvSpPr>
          <p:spPr bwMode="gray">
            <a:xfrm>
              <a:off x="528" y="835"/>
              <a:ext cx="11" cy="3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3" name="Rectangle 60"/>
            <p:cNvSpPr>
              <a:spLocks noChangeArrowheads="1"/>
            </p:cNvSpPr>
            <p:nvPr/>
          </p:nvSpPr>
          <p:spPr bwMode="gray">
            <a:xfrm>
              <a:off x="576" y="903"/>
              <a:ext cx="11" cy="2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4" name="Rectangle 61"/>
            <p:cNvSpPr>
              <a:spLocks noChangeArrowheads="1"/>
            </p:cNvSpPr>
            <p:nvPr/>
          </p:nvSpPr>
          <p:spPr bwMode="gray">
            <a:xfrm>
              <a:off x="240" y="989"/>
              <a:ext cx="6" cy="1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5" name="Rectangle 62"/>
            <p:cNvSpPr>
              <a:spLocks noChangeArrowheads="1"/>
            </p:cNvSpPr>
            <p:nvPr/>
          </p:nvSpPr>
          <p:spPr bwMode="gray">
            <a:xfrm>
              <a:off x="144" y="1102"/>
              <a:ext cx="11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6" name="Rectangle 63"/>
            <p:cNvSpPr>
              <a:spLocks noChangeArrowheads="1"/>
            </p:cNvSpPr>
            <p:nvPr/>
          </p:nvSpPr>
          <p:spPr bwMode="gray">
            <a:xfrm>
              <a:off x="192" y="1056"/>
              <a:ext cx="11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7" name="Rectangle 64"/>
            <p:cNvSpPr>
              <a:spLocks noChangeArrowheads="1"/>
            </p:cNvSpPr>
            <p:nvPr/>
          </p:nvSpPr>
          <p:spPr bwMode="gray">
            <a:xfrm>
              <a:off x="672" y="1084"/>
              <a:ext cx="11" cy="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8" name="Rectangle 65"/>
            <p:cNvSpPr>
              <a:spLocks noChangeArrowheads="1"/>
            </p:cNvSpPr>
            <p:nvPr/>
          </p:nvSpPr>
          <p:spPr bwMode="gray">
            <a:xfrm>
              <a:off x="624" y="1016"/>
              <a:ext cx="11" cy="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9" name="Rectangle 66"/>
            <p:cNvSpPr>
              <a:spLocks noChangeArrowheads="1"/>
            </p:cNvSpPr>
            <p:nvPr/>
          </p:nvSpPr>
          <p:spPr bwMode="gray">
            <a:xfrm>
              <a:off x="96" y="1127"/>
              <a:ext cx="5365" cy="25"/>
            </a:xfrm>
            <a:prstGeom prst="rect">
              <a:avLst/>
            </a:pr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</p:grpSp>
      <p:sp>
        <p:nvSpPr>
          <p:cNvPr id="414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1600200" y="1905000"/>
            <a:ext cx="6192838" cy="1066800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0"/>
            <a:ext cx="6197600" cy="1498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Rectangle 45"/>
          <p:cNvSpPr>
            <a:spLocks noGrp="1" noChangeArrowheads="1"/>
          </p:cNvSpPr>
          <p:nvPr>
            <p:ph type="ftr" sz="quarter" idx="10"/>
          </p:nvPr>
        </p:nvSpPr>
        <p:spPr>
          <a:xfrm>
            <a:off x="838200" y="6477000"/>
            <a:ext cx="5181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2" name="Rectangle 4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77000"/>
            <a:ext cx="2209800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049996B9-8363-4C4F-9AC5-53AB9C55296C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AAE61DA9-6F44-4081-B87B-F1640E14C7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33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70239233-0590-4F2A-9548-15F76A92D9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237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F9F940F1-27B9-4872-8D05-46B00DBEFE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496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181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A04990CC-2FCB-475A-9216-3251F21A33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761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181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4E17A39A-4FD9-41C9-937E-C479CD1E61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66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A03FE87D-26D5-499B-B087-AA74E391E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583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02DDA25D-7C3B-4971-B254-CA8E1997AA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29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255EC8A3-BC4F-4D76-A6BC-837AEA915B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74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1510FE38-A778-4ABD-99BE-118027B066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07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D3C34FB6-DA6F-4EA5-AFB1-C9404FA4C9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2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98B45146-66B7-4A61-ADA6-6E7A7707C1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583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D7FC8FEC-1DE1-499E-A993-C38EEA90F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448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BCD0D311-960E-4964-9A2B-FDEF64336B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33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cid:image004.png@01D7B519.9E61D320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518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2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4770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12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2238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 </a:t>
            </a:r>
            <a:fld id="{F1006526-0494-4EC1-B02F-447D16A3D9C1}" type="datetime1">
              <a:rPr lang="en-US" altLang="en-US"/>
              <a:pPr>
                <a:defRPr/>
              </a:pPr>
              <a:t>10/7/2024</a:t>
            </a:fld>
            <a:r>
              <a:rPr lang="en-US" altLang="en-US"/>
              <a:t> </a:t>
            </a:r>
            <a:fld id="{FF338D1C-48C0-4DE4-BB00-F06822D27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0" name="Group 51"/>
          <p:cNvGrpSpPr>
            <a:grpSpLocks/>
          </p:cNvGrpSpPr>
          <p:nvPr userDrawn="1"/>
        </p:nvGrpSpPr>
        <p:grpSpPr bwMode="auto">
          <a:xfrm>
            <a:off x="165100" y="1036638"/>
            <a:ext cx="9223375" cy="958850"/>
            <a:chOff x="96" y="653"/>
            <a:chExt cx="5365" cy="604"/>
          </a:xfrm>
        </p:grpSpPr>
        <p:sp>
          <p:nvSpPr>
            <p:cNvPr id="1032" name="Rectangle 52"/>
            <p:cNvSpPr>
              <a:spLocks noChangeArrowheads="1"/>
            </p:cNvSpPr>
            <p:nvPr/>
          </p:nvSpPr>
          <p:spPr bwMode="ltGray">
            <a:xfrm>
              <a:off x="192" y="768"/>
              <a:ext cx="276" cy="299"/>
            </a:xfrm>
            <a:prstGeom prst="rect">
              <a:avLst/>
            </a:prstGeom>
            <a:solidFill>
              <a:srgbClr val="FC3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3" name="Rectangle 53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rgbClr val="B23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4" name="Rectangle 54"/>
            <p:cNvSpPr>
              <a:spLocks noChangeArrowheads="1"/>
            </p:cNvSpPr>
            <p:nvPr/>
          </p:nvSpPr>
          <p:spPr bwMode="gray">
            <a:xfrm>
              <a:off x="432" y="789"/>
              <a:ext cx="11" cy="3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5" name="Rectangle 55"/>
            <p:cNvSpPr>
              <a:spLocks noChangeArrowheads="1"/>
            </p:cNvSpPr>
            <p:nvPr/>
          </p:nvSpPr>
          <p:spPr bwMode="gray">
            <a:xfrm>
              <a:off x="288" y="767"/>
              <a:ext cx="11" cy="3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6" name="Rectangle 56"/>
            <p:cNvSpPr>
              <a:spLocks noChangeArrowheads="1"/>
            </p:cNvSpPr>
            <p:nvPr/>
          </p:nvSpPr>
          <p:spPr bwMode="gray">
            <a:xfrm>
              <a:off x="336" y="699"/>
              <a:ext cx="11" cy="4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7" name="Rectangle 57"/>
            <p:cNvSpPr>
              <a:spLocks noChangeArrowheads="1"/>
            </p:cNvSpPr>
            <p:nvPr/>
          </p:nvSpPr>
          <p:spPr bwMode="gray">
            <a:xfrm>
              <a:off x="384" y="653"/>
              <a:ext cx="11" cy="49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8" name="Rectangle 58"/>
            <p:cNvSpPr>
              <a:spLocks noChangeArrowheads="1"/>
            </p:cNvSpPr>
            <p:nvPr/>
          </p:nvSpPr>
          <p:spPr bwMode="gray">
            <a:xfrm>
              <a:off x="480" y="812"/>
              <a:ext cx="11" cy="3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9" name="Rectangle 59"/>
            <p:cNvSpPr>
              <a:spLocks noChangeArrowheads="1"/>
            </p:cNvSpPr>
            <p:nvPr/>
          </p:nvSpPr>
          <p:spPr bwMode="gray">
            <a:xfrm>
              <a:off x="528" y="835"/>
              <a:ext cx="11" cy="3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0" name="Rectangle 60"/>
            <p:cNvSpPr>
              <a:spLocks noChangeArrowheads="1"/>
            </p:cNvSpPr>
            <p:nvPr/>
          </p:nvSpPr>
          <p:spPr bwMode="gray">
            <a:xfrm>
              <a:off x="576" y="903"/>
              <a:ext cx="11" cy="2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1" name="Rectangle 61"/>
            <p:cNvSpPr>
              <a:spLocks noChangeArrowheads="1"/>
            </p:cNvSpPr>
            <p:nvPr/>
          </p:nvSpPr>
          <p:spPr bwMode="gray">
            <a:xfrm>
              <a:off x="240" y="989"/>
              <a:ext cx="6" cy="1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2" name="Rectangle 62"/>
            <p:cNvSpPr>
              <a:spLocks noChangeArrowheads="1"/>
            </p:cNvSpPr>
            <p:nvPr/>
          </p:nvSpPr>
          <p:spPr bwMode="gray">
            <a:xfrm>
              <a:off x="144" y="1102"/>
              <a:ext cx="11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3" name="Rectangle 63"/>
            <p:cNvSpPr>
              <a:spLocks noChangeArrowheads="1"/>
            </p:cNvSpPr>
            <p:nvPr/>
          </p:nvSpPr>
          <p:spPr bwMode="gray">
            <a:xfrm>
              <a:off x="192" y="1056"/>
              <a:ext cx="11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4" name="Rectangle 64"/>
            <p:cNvSpPr>
              <a:spLocks noChangeArrowheads="1"/>
            </p:cNvSpPr>
            <p:nvPr/>
          </p:nvSpPr>
          <p:spPr bwMode="gray">
            <a:xfrm>
              <a:off x="672" y="1084"/>
              <a:ext cx="11" cy="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5" name="Rectangle 65"/>
            <p:cNvSpPr>
              <a:spLocks noChangeArrowheads="1"/>
            </p:cNvSpPr>
            <p:nvPr/>
          </p:nvSpPr>
          <p:spPr bwMode="gray">
            <a:xfrm>
              <a:off x="624" y="1016"/>
              <a:ext cx="11" cy="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6" name="Rectangle 66"/>
            <p:cNvSpPr>
              <a:spLocks noChangeArrowheads="1"/>
            </p:cNvSpPr>
            <p:nvPr/>
          </p:nvSpPr>
          <p:spPr bwMode="gray">
            <a:xfrm>
              <a:off x="96" y="1127"/>
              <a:ext cx="5365" cy="25"/>
            </a:xfrm>
            <a:prstGeom prst="rect">
              <a:avLst/>
            </a:pr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32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</p:grpSp>
      <p:pic>
        <p:nvPicPr>
          <p:cNvPr id="23" name="Picture 22" descr="cid:image004.png@01D7B519.9E61D320"/>
          <p:cNvPicPr/>
          <p:nvPr userDrawn="1"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52277"/>
            <a:ext cx="5581650" cy="6667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lang/eng/hans_rosling_shows_the_best_stats_you_ve_ever_seen.html" TargetMode="Externa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6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7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9.e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2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3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3200" i="1" smtClean="0">
                <a:solidFill>
                  <a:schemeClr val="tx1"/>
                </a:solidFill>
              </a:rPr>
              <a:t/>
            </a:r>
            <a:br>
              <a:rPr lang="en-GB" altLang="en-US" sz="3200" i="1" smtClean="0">
                <a:solidFill>
                  <a:schemeClr val="tx1"/>
                </a:solidFill>
              </a:rPr>
            </a:br>
            <a:r>
              <a:rPr lang="en-GB" altLang="en-US" sz="3200" i="1" smtClean="0">
                <a:solidFill>
                  <a:schemeClr val="tx1"/>
                </a:solidFill>
              </a:rPr>
              <a:t/>
            </a:r>
            <a:br>
              <a:rPr lang="en-GB" altLang="en-US" sz="3200" i="1" smtClean="0">
                <a:solidFill>
                  <a:schemeClr val="tx1"/>
                </a:solidFill>
              </a:rPr>
            </a:br>
            <a:r>
              <a:rPr lang="en-GB" altLang="en-US" sz="3200" i="1" smtClean="0">
                <a:solidFill>
                  <a:schemeClr val="tx1"/>
                </a:solidFill>
              </a:rPr>
              <a:t/>
            </a:r>
            <a:br>
              <a:rPr lang="en-GB" altLang="en-US" sz="3200" i="1" smtClean="0">
                <a:solidFill>
                  <a:schemeClr val="tx1"/>
                </a:solidFill>
              </a:rPr>
            </a:br>
            <a:r>
              <a:rPr lang="en-GB" altLang="en-US" sz="3200" i="1" smtClean="0">
                <a:solidFill>
                  <a:schemeClr val="tx1"/>
                </a:solidFill>
              </a:rPr>
              <a:t/>
            </a:r>
            <a:br>
              <a:rPr lang="en-GB" altLang="en-US" sz="3200" i="1" smtClean="0">
                <a:solidFill>
                  <a:schemeClr val="tx1"/>
                </a:solidFill>
              </a:rPr>
            </a:br>
            <a:r>
              <a:rPr lang="en-GB" altLang="en-US" sz="3200" i="1" smtClean="0">
                <a:solidFill>
                  <a:schemeClr val="tx1"/>
                </a:solidFill>
              </a:rPr>
              <a:t>1. </a:t>
            </a:r>
            <a:r>
              <a:rPr lang="en-GB" altLang="en-US" sz="2800" i="1" smtClean="0">
                <a:solidFill>
                  <a:schemeClr val="tx1"/>
                </a:solidFill>
              </a:rPr>
              <a:t>Exploratory Data Analysis</a:t>
            </a:r>
            <a:endParaRPr lang="en-GB" altLang="en-US" b="0" i="1" smtClean="0">
              <a:solidFill>
                <a:srgbClr val="080808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2554671"/>
            <a:ext cx="6197600" cy="317500"/>
          </a:xfrm>
        </p:spPr>
        <p:txBody>
          <a:bodyPr/>
          <a:lstStyle/>
          <a:p>
            <a:pPr algn="ctr" eaLnBrk="1" hangingPunct="1"/>
            <a:endParaRPr lang="en-GB" altLang="en-US" sz="3200" dirty="0" smtClean="0"/>
          </a:p>
          <a:p>
            <a:pPr algn="ctr" eaLnBrk="1" hangingPunct="1"/>
            <a:endParaRPr lang="en-GB" altLang="en-US" sz="3200" dirty="0" smtClean="0"/>
          </a:p>
          <a:p>
            <a:pPr algn="ctr" eaLnBrk="1" hangingPunct="1"/>
            <a:r>
              <a:rPr lang="en-GB" altLang="en-US" sz="3200" dirty="0" smtClean="0"/>
              <a:t>OR </a:t>
            </a:r>
            <a:r>
              <a:rPr lang="en-GB" altLang="en-US" sz="3200" i="1" dirty="0" smtClean="0"/>
              <a:t>An ABC of EDA</a:t>
            </a:r>
          </a:p>
          <a:p>
            <a:pPr algn="ctr" eaLnBrk="1" hangingPunct="1"/>
            <a:r>
              <a:rPr lang="en-GB" altLang="en-US" sz="3200" dirty="0" smtClean="0"/>
              <a:t>Peter Watson</a:t>
            </a:r>
          </a:p>
          <a:p>
            <a:pPr algn="ctr" eaLnBrk="1" hangingPunct="1"/>
            <a:endParaRPr lang="en-GB" altLang="en-US" sz="3200" dirty="0" smtClean="0"/>
          </a:p>
          <a:p>
            <a:pPr algn="ctr" eaLnBrk="1" hangingPunct="1"/>
            <a:r>
              <a:rPr lang="en-GB" altLang="en-US" sz="1600" dirty="0" smtClean="0">
                <a:solidFill>
                  <a:srgbClr val="FF0000"/>
                </a:solidFill>
              </a:rPr>
              <a:t>COMPLETE TALK SURVEY AT https</a:t>
            </a:r>
            <a:r>
              <a:rPr lang="en-GB" altLang="en-US" sz="1600" dirty="0">
                <a:solidFill>
                  <a:srgbClr val="FF0000"/>
                </a:solidFill>
              </a:rPr>
              <a:t>://</a:t>
            </a:r>
            <a:r>
              <a:rPr lang="en-GB" altLang="en-US" sz="1600" dirty="0" smtClean="0">
                <a:solidFill>
                  <a:srgbClr val="FF0000"/>
                </a:solidFill>
              </a:rPr>
              <a:t>www.surveymonkey.com/r/ZCXQT36</a:t>
            </a:r>
            <a:endParaRPr lang="en-GB" alt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4101" name="Object 4"/>
          <p:cNvGraphicFramePr>
            <a:graphicFrameLocks noChangeAspect="1"/>
          </p:cNvGraphicFramePr>
          <p:nvPr/>
        </p:nvGraphicFramePr>
        <p:xfrm>
          <a:off x="457200" y="228600"/>
          <a:ext cx="28956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Clip" r:id="rId4" imgW="1791310" imgH="3632911" progId="MS_ClipArt_Gallery.2">
                  <p:embed/>
                </p:oleObj>
              </mc:Choice>
              <mc:Fallback>
                <p:oleObj name="Clip" r:id="rId4" imgW="1791310" imgH="3632911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"/>
                        <a:ext cx="28956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Beck Score</a:t>
            </a:r>
            <a:endParaRPr lang="en-GB" alt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Positive skew (&gt;1.0)</a:t>
            </a:r>
          </a:p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Most scores around zero</a:t>
            </a:r>
          </a:p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Scores above 13 - clinically depressed</a:t>
            </a:r>
          </a:p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One score of 46!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sz="1600" smtClean="0"/>
              <a:t>    (Max=63</a:t>
            </a:r>
            <a:r>
              <a:rPr lang="en-GB" sz="1600" dirty="0" smtClean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644008" y="177281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 err="1" smtClean="0"/>
              <a:t>install.packages</a:t>
            </a:r>
            <a:r>
              <a:rPr lang="en-GB" sz="1600" dirty="0" smtClean="0"/>
              <a:t>("moments","e1071")</a:t>
            </a:r>
          </a:p>
          <a:p>
            <a:r>
              <a:rPr lang="en-GB" sz="1600" dirty="0" smtClean="0"/>
              <a:t>&gt; </a:t>
            </a:r>
          </a:p>
          <a:p>
            <a:r>
              <a:rPr lang="en-GB" sz="1600" dirty="0" smtClean="0"/>
              <a:t>&gt; library(moments)</a:t>
            </a:r>
          </a:p>
          <a:p>
            <a:r>
              <a:rPr lang="en-GB" sz="1600" dirty="0" smtClean="0"/>
              <a:t>&gt; kurtosis(x1$beck,na.rm=T)</a:t>
            </a:r>
          </a:p>
          <a:p>
            <a:r>
              <a:rPr lang="en-GB" sz="1600" dirty="0" smtClean="0"/>
              <a:t>[1] </a:t>
            </a:r>
            <a:r>
              <a:rPr lang="en-GB" sz="1600" dirty="0" smtClean="0">
                <a:solidFill>
                  <a:srgbClr val="0070C0"/>
                </a:solidFill>
              </a:rPr>
              <a:t>6.599262 compare to 6</a:t>
            </a:r>
          </a:p>
          <a:p>
            <a:r>
              <a:rPr lang="en-GB" sz="1600" dirty="0" smtClean="0"/>
              <a:t>&gt; skewness(x1$beck,na.rm=T)</a:t>
            </a:r>
          </a:p>
          <a:p>
            <a:r>
              <a:rPr lang="en-GB" sz="1600" dirty="0" smtClean="0"/>
              <a:t>[1] 1.497913</a:t>
            </a:r>
            <a:endParaRPr lang="en-GB" sz="1600" dirty="0"/>
          </a:p>
        </p:txBody>
      </p:sp>
      <p:sp>
        <p:nvSpPr>
          <p:cNvPr id="4" name="Rectangle 3"/>
          <p:cNvSpPr/>
          <p:nvPr/>
        </p:nvSpPr>
        <p:spPr>
          <a:xfrm>
            <a:off x="4716016" y="390047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&gt; library(e1071)                    </a:t>
            </a:r>
          </a:p>
          <a:p>
            <a:r>
              <a:rPr lang="en-GB" sz="1600" dirty="0" smtClean="0"/>
              <a:t>&gt; </a:t>
            </a:r>
            <a:r>
              <a:rPr lang="en-GB" sz="1600" dirty="0"/>
              <a:t>skewness(x1$beck,na.rm=T)  </a:t>
            </a:r>
          </a:p>
          <a:p>
            <a:r>
              <a:rPr lang="en-GB" sz="1600" dirty="0"/>
              <a:t>[1] 1.496713</a:t>
            </a:r>
          </a:p>
          <a:p>
            <a:endParaRPr lang="en-GB" sz="1600" dirty="0"/>
          </a:p>
          <a:p>
            <a:r>
              <a:rPr lang="en-GB" sz="1600" dirty="0"/>
              <a:t>&gt; kurtosis(x1$beck,na.rm=T)</a:t>
            </a:r>
          </a:p>
          <a:p>
            <a:r>
              <a:rPr lang="en-GB" sz="1600" dirty="0"/>
              <a:t>[1] </a:t>
            </a:r>
            <a:r>
              <a:rPr lang="en-GB" sz="1600" dirty="0" smtClean="0">
                <a:solidFill>
                  <a:srgbClr val="0070C0"/>
                </a:solidFill>
              </a:rPr>
              <a:t>3.592214 compare to 3</a:t>
            </a:r>
            <a:endParaRPr lang="en-GB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2"/>
                </a:solidFill>
              </a:rPr>
              <a:t>Boxplots</a:t>
            </a:r>
            <a:endParaRPr lang="en-GB" altLang="en-US" smtClean="0"/>
          </a:p>
        </p:txBody>
      </p:sp>
      <p:pic>
        <p:nvPicPr>
          <p:cNvPr id="16388" name="Picture 1027" descr="boxplot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5038" y="1600200"/>
            <a:ext cx="7273925" cy="4724400"/>
          </a:xfr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2"/>
                </a:solidFill>
              </a:rPr>
              <a:t>Boxplots</a:t>
            </a:r>
            <a:endParaRPr lang="en-GB" altLang="en-US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median = line in red box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Middle half in red box (=1.3 sds)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Outliers = circles and stars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Shape of data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</p:txBody>
      </p:sp>
      <p:pic>
        <p:nvPicPr>
          <p:cNvPr id="7" name="Chart Placeholder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00" y="1946100"/>
            <a:ext cx="4038600" cy="4032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Outliers in boxplots</a:t>
            </a:r>
            <a:endParaRPr lang="en-GB" altLang="en-US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b="1" dirty="0" smtClean="0">
              <a:solidFill>
                <a:schemeClr val="accent1"/>
              </a:solidFill>
            </a:endParaRPr>
          </a:p>
          <a:p>
            <a:pPr eaLnBrk="1" hangingPunct="1"/>
            <a:endParaRPr lang="en-GB" altLang="en-US" b="1" dirty="0" smtClean="0">
              <a:solidFill>
                <a:schemeClr val="accent1"/>
              </a:solidFill>
            </a:endParaRPr>
          </a:p>
          <a:p>
            <a:pPr eaLnBrk="1" hangingPunct="1"/>
            <a:endParaRPr lang="en-GB" altLang="en-US" b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b="1" dirty="0" smtClean="0">
                <a:solidFill>
                  <a:schemeClr val="tx2"/>
                </a:solidFill>
              </a:rPr>
              <a:t>Inner fence</a:t>
            </a:r>
            <a:r>
              <a:rPr lang="en-GB" altLang="en-US" dirty="0" smtClean="0">
                <a:solidFill>
                  <a:schemeClr val="tx2"/>
                </a:solidFill>
              </a:rPr>
              <a:t> - moderately weird. Over 1.5 </a:t>
            </a:r>
            <a:r>
              <a:rPr lang="en-GB" altLang="en-US" dirty="0" err="1" smtClean="0">
                <a:solidFill>
                  <a:schemeClr val="tx2"/>
                </a:solidFill>
              </a:rPr>
              <a:t>boxlengths</a:t>
            </a:r>
            <a:r>
              <a:rPr lang="en-GB" altLang="en-US" dirty="0" smtClean="0">
                <a:solidFill>
                  <a:schemeClr val="tx2"/>
                </a:solidFill>
              </a:rPr>
              <a:t> from upper/lower quartiles; Circles in R and SPSS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tx2"/>
                </a:solidFill>
              </a:rPr>
              <a:t>(2.67 </a:t>
            </a:r>
            <a:r>
              <a:rPr lang="en-GB" altLang="en-US" dirty="0" err="1" smtClean="0">
                <a:solidFill>
                  <a:schemeClr val="tx2"/>
                </a:solidFill>
              </a:rPr>
              <a:t>sds</a:t>
            </a:r>
            <a:r>
              <a:rPr lang="en-GB" altLang="en-US" dirty="0" smtClean="0">
                <a:solidFill>
                  <a:schemeClr val="tx2"/>
                </a:solidFill>
              </a:rPr>
              <a:t> from mean in normal data)</a:t>
            </a:r>
          </a:p>
          <a:p>
            <a:pPr eaLnBrk="1" hangingPunct="1"/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b="1" dirty="0" smtClean="0">
                <a:solidFill>
                  <a:schemeClr val="tx2"/>
                </a:solidFill>
              </a:rPr>
              <a:t>Outer fence</a:t>
            </a:r>
            <a:r>
              <a:rPr lang="en-GB" altLang="en-US" dirty="0" smtClean="0">
                <a:solidFill>
                  <a:schemeClr val="tx2"/>
                </a:solidFill>
              </a:rPr>
              <a:t> - decidedly weird. Over 3 </a:t>
            </a:r>
            <a:r>
              <a:rPr lang="en-GB" altLang="en-US" dirty="0" err="1" smtClean="0">
                <a:solidFill>
                  <a:schemeClr val="tx2"/>
                </a:solidFill>
              </a:rPr>
              <a:t>boxlengths</a:t>
            </a:r>
            <a:r>
              <a:rPr lang="en-GB" altLang="en-US" dirty="0" smtClean="0">
                <a:solidFill>
                  <a:schemeClr val="tx2"/>
                </a:solidFill>
              </a:rPr>
              <a:t> from upper/lower quartiles; Asterisks in SPSS, not used by R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tx2"/>
                </a:solidFill>
              </a:rPr>
              <a:t> (4.67 </a:t>
            </a:r>
            <a:r>
              <a:rPr lang="en-GB" altLang="en-US" dirty="0" err="1" smtClean="0">
                <a:solidFill>
                  <a:schemeClr val="tx2"/>
                </a:solidFill>
              </a:rPr>
              <a:t>sds</a:t>
            </a:r>
            <a:r>
              <a:rPr lang="en-GB" altLang="en-US" dirty="0" smtClean="0">
                <a:solidFill>
                  <a:schemeClr val="tx2"/>
                </a:solidFill>
              </a:rPr>
              <a:t> from mean in normal data)</a:t>
            </a:r>
          </a:p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2"/>
                </a:solidFill>
              </a:rPr>
              <a:t>Boxplot of Beck score</a:t>
            </a:r>
            <a:endParaRPr lang="en-GB" altLang="en-US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Positive skew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Concentration of outliers above median score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endParaRPr lang="en-GB" altLang="en-US" sz="1600" b="1" dirty="0" smtClean="0">
              <a:solidFill>
                <a:schemeClr val="accent2"/>
              </a:solidFill>
            </a:endParaRPr>
          </a:p>
        </p:txBody>
      </p:sp>
      <p:pic>
        <p:nvPicPr>
          <p:cNvPr id="3" name="Chart Placeholder 2"/>
          <p:cNvPicPr>
            <a:picLocks noGrp="1" noChangeAspect="1"/>
          </p:cNvPicPr>
          <p:nvPr>
            <p:ph type="chart"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946100"/>
            <a:ext cx="4038600" cy="403259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Effect of an outlier</a:t>
            </a:r>
            <a:endParaRPr lang="en-GB" altLang="en-US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biases mean (green line)</a:t>
            </a:r>
          </a:p>
          <a:p>
            <a:pPr eaLnBrk="1" hangingPunct="1"/>
            <a:r>
              <a:rPr lang="en-GB" altLang="en-US" sz="1600" smtClean="0"/>
              <a:t>inflates variance of mean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median more robust</a:t>
            </a:r>
          </a:p>
        </p:txBody>
      </p:sp>
      <p:graphicFrame>
        <p:nvGraphicFramePr>
          <p:cNvPr id="20485" name="Object 6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0505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0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0505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Robustness to outliers</a:t>
            </a:r>
            <a:endParaRPr lang="en-GB" altLang="en-US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altLang="en-US" sz="1600" smtClean="0"/>
          </a:p>
          <a:p>
            <a:pPr eaLnBrk="1" hangingPunct="1">
              <a:lnSpc>
                <a:spcPct val="80000"/>
              </a:lnSpc>
            </a:pPr>
            <a:r>
              <a:rPr lang="en-GB" altLang="en-US" sz="1600" smtClean="0"/>
              <a:t>Number of positive responses (max=6)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600" smtClean="0"/>
              <a:t>     0,0,0,4,4,5,5,5,6,6,6,6,6,6,6</a:t>
            </a:r>
          </a:p>
          <a:p>
            <a:pPr eaLnBrk="1" hangingPunct="1">
              <a:lnSpc>
                <a:spcPct val="80000"/>
              </a:lnSpc>
            </a:pPr>
            <a:endParaRPr lang="en-GB" altLang="en-US" sz="1600" smtClean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 smtClean="0">
                <a:latin typeface="Times New Roman" panose="02020603050405020304" pitchFamily="18" charset="0"/>
              </a:rPr>
              <a:t>1000 random samples of size equal to original sample (N=15)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GB" altLang="en-US" sz="2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GB" altLang="en-US" sz="2000" u="sng" smtClean="0">
                <a:latin typeface="Times New Roman" panose="02020603050405020304" pitchFamily="18" charset="0"/>
              </a:rPr>
              <a:t>Results</a:t>
            </a:r>
            <a:endParaRPr lang="en-GB" altLang="en-US" sz="2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 smtClean="0">
                <a:latin typeface="Times New Roman" panose="02020603050405020304" pitchFamily="18" charset="0"/>
              </a:rPr>
              <a:t>Point estimates :Mean=4.37; Median=5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 smtClean="0">
                <a:latin typeface="Times New Roman" panose="02020603050405020304" pitchFamily="18" charset="0"/>
              </a:rPr>
              <a:t>95% CIs: Mean [3.07, 5.40];  Median [4, 6]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GB" altLang="en-US" sz="2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 smtClean="0">
                <a:latin typeface="Times New Roman" panose="02020603050405020304" pitchFamily="18" charset="0"/>
              </a:rPr>
              <a:t>Outliers exerting undue influence on the mean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en-GB" altLang="en-US" sz="20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GB" altLang="en-US" sz="2000" smtClean="0">
                <a:latin typeface="Times New Roman" panose="02020603050405020304" pitchFamily="18" charset="0"/>
              </a:rPr>
              <a:t>See: </a:t>
            </a:r>
            <a:r>
              <a:rPr lang="en-GB" altLang="en-US" sz="1600" smtClean="0"/>
              <a:t>http://imaging.mrc-cbu.cam.ac.uk/statswiki/FAQ/boot</a:t>
            </a:r>
            <a:endParaRPr lang="en-GB" altLang="en-US" sz="20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Bootstrap Cis for median and mean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 code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20861" y="2174875"/>
            <a:ext cx="3112865" cy="395128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R output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86772" y="2174875"/>
            <a:ext cx="3958281" cy="2838301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00631" y="5021640"/>
            <a:ext cx="31305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Quantile[boot[,1],</a:t>
            </a:r>
            <a:r>
              <a:rPr lang="en-GB" sz="1600" dirty="0" err="1" smtClean="0"/>
              <a:t>probs</a:t>
            </a:r>
            <a:r>
              <a:rPr lang="en-GB" sz="1600" dirty="0" smtClean="0"/>
              <a:t>=0.025)</a:t>
            </a:r>
          </a:p>
          <a:p>
            <a:r>
              <a:rPr lang="en-GB" sz="1600" dirty="0" smtClean="0"/>
              <a:t>2.5% 4</a:t>
            </a:r>
          </a:p>
          <a:p>
            <a:r>
              <a:rPr lang="en-GB" sz="1600" dirty="0" smtClean="0"/>
              <a:t>Quantile[boot,1],</a:t>
            </a:r>
            <a:r>
              <a:rPr lang="en-GB" sz="1600" dirty="0" err="1" smtClean="0"/>
              <a:t>probs</a:t>
            </a:r>
            <a:r>
              <a:rPr lang="en-GB" sz="1600" dirty="0" smtClean="0"/>
              <a:t>=0.975)</a:t>
            </a:r>
          </a:p>
          <a:p>
            <a:r>
              <a:rPr lang="en-GB" sz="1600" dirty="0" smtClean="0"/>
              <a:t>97.5% 6</a:t>
            </a:r>
          </a:p>
          <a:p>
            <a:r>
              <a:rPr lang="en-GB" sz="1600" dirty="0" smtClean="0"/>
              <a:t>(similarly for mean)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383066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Obtaining 95% CIs for skewed data: Bootstrapping (Efron &amp; Tibshirani, 1993)</a:t>
            </a:r>
          </a:p>
        </p:txBody>
      </p:sp>
      <p:pic>
        <p:nvPicPr>
          <p:cNvPr id="22532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1905000"/>
            <a:ext cx="3581400" cy="3657600"/>
          </a:xfrm>
        </p:spPr>
      </p:pic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37338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3810000" y="32004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62000" y="548640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900113" y="5876925"/>
            <a:ext cx="70564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Times" panose="02020603050405020304" pitchFamily="18" charset="0"/>
              </a:rPr>
              <a:t>See </a:t>
            </a:r>
            <a:r>
              <a:rPr lang="en-GB" altLang="en-US" sz="1800" dirty="0" err="1">
                <a:latin typeface="Times" panose="02020603050405020304" pitchFamily="18" charset="0"/>
              </a:rPr>
              <a:t>also:http</a:t>
            </a:r>
            <a:r>
              <a:rPr lang="en-GB" altLang="en-US" sz="1800" dirty="0">
                <a:latin typeface="Times" panose="02020603050405020304" pitchFamily="18" charset="0"/>
              </a:rPr>
              <a:t>://onlinestatbook.com/</a:t>
            </a:r>
            <a:r>
              <a:rPr lang="en-GB" altLang="en-US" sz="1800" dirty="0" err="1">
                <a:latin typeface="Times" panose="02020603050405020304" pitchFamily="18" charset="0"/>
              </a:rPr>
              <a:t>stat_sim</a:t>
            </a:r>
            <a:r>
              <a:rPr lang="en-GB" altLang="en-US" sz="1800" dirty="0">
                <a:latin typeface="Times" panose="02020603050405020304" pitchFamily="18" charset="0"/>
              </a:rPr>
              <a:t>/</a:t>
            </a:r>
            <a:r>
              <a:rPr lang="en-GB" altLang="en-US" sz="1800" dirty="0" err="1">
                <a:latin typeface="Times" panose="02020603050405020304" pitchFamily="18" charset="0"/>
              </a:rPr>
              <a:t>sampling_dist</a:t>
            </a:r>
            <a:r>
              <a:rPr lang="en-GB" altLang="en-US" sz="1800">
                <a:latin typeface="Times" panose="02020603050405020304" pitchFamily="18" charset="0"/>
              </a:rPr>
              <a:t>/</a:t>
            </a:r>
            <a:endParaRPr lang="en-GB" altLang="en-US" sz="1800" dirty="0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1800" smtClean="0"/>
              <a:t>The sampling distribution of the variance follows a chisquare which tends to N(n-1,2(n-1)) as n increases</a:t>
            </a:r>
          </a:p>
        </p:txBody>
      </p:sp>
      <p:pic>
        <p:nvPicPr>
          <p:cNvPr id="23556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3557" name="Oval 4"/>
          <p:cNvSpPr>
            <a:spLocks noChangeArrowheads="1"/>
          </p:cNvSpPr>
          <p:nvPr/>
        </p:nvSpPr>
        <p:spPr bwMode="auto">
          <a:xfrm>
            <a:off x="6588125" y="5084763"/>
            <a:ext cx="1655763" cy="10080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23558" name="Oval 5"/>
          <p:cNvSpPr>
            <a:spLocks noChangeArrowheads="1"/>
          </p:cNvSpPr>
          <p:nvPr/>
        </p:nvSpPr>
        <p:spPr bwMode="auto">
          <a:xfrm>
            <a:off x="539750" y="5300663"/>
            <a:ext cx="1439863" cy="1444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23559" name="Oval 6"/>
          <p:cNvSpPr>
            <a:spLocks noChangeArrowheads="1"/>
          </p:cNvSpPr>
          <p:nvPr/>
        </p:nvSpPr>
        <p:spPr bwMode="auto">
          <a:xfrm>
            <a:off x="611188" y="5516563"/>
            <a:ext cx="1439862" cy="2889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771775" y="3141663"/>
            <a:ext cx="33115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imes" panose="02020603050405020304" pitchFamily="18" charset="0"/>
              </a:rPr>
              <a:t>N=25; normal(24,48); observed mean is 23.75, observed variance=6.82*6.82=46.5</a:t>
            </a:r>
          </a:p>
        </p:txBody>
      </p:sp>
      <p:sp>
        <p:nvSpPr>
          <p:cNvPr id="23561" name="Oval 10"/>
          <p:cNvSpPr>
            <a:spLocks noChangeArrowheads="1"/>
          </p:cNvSpPr>
          <p:nvPr/>
        </p:nvSpPr>
        <p:spPr bwMode="auto">
          <a:xfrm>
            <a:off x="611188" y="4365625"/>
            <a:ext cx="1223962" cy="3587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>
            <a:off x="1116013" y="314166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395288" y="2924175"/>
            <a:ext cx="19446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Times" panose="02020603050405020304" pitchFamily="18" charset="0"/>
              </a:rPr>
              <a:t>should=s.e.(mean) =5/sqrt(25)=1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3203575" y="3357563"/>
            <a:ext cx="3673475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1835150" y="3357563"/>
            <a:ext cx="3744913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6" name="Line 15"/>
          <p:cNvSpPr>
            <a:spLocks noChangeShapeType="1"/>
          </p:cNvSpPr>
          <p:nvPr/>
        </p:nvSpPr>
        <p:spPr bwMode="auto">
          <a:xfrm flipH="1">
            <a:off x="1835150" y="3573463"/>
            <a:ext cx="295275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67" name="Oval 16"/>
          <p:cNvSpPr>
            <a:spLocks noChangeArrowheads="1"/>
          </p:cNvSpPr>
          <p:nvPr/>
        </p:nvSpPr>
        <p:spPr bwMode="auto">
          <a:xfrm>
            <a:off x="6877050" y="3500438"/>
            <a:ext cx="1223963" cy="3603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1125538"/>
            <a:ext cx="5181600" cy="579437"/>
          </a:xfrm>
        </p:spPr>
        <p:txBody>
          <a:bodyPr/>
          <a:lstStyle/>
          <a:p>
            <a:pPr eaLnBrk="1" hangingPunct="1"/>
            <a:r>
              <a:rPr lang="en-GB" altLang="en-US" smtClean="0"/>
              <a:t>No apriori ideas (model) in EDA!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altLang="en-US" smtClean="0"/>
              <a:t>For </a:t>
            </a:r>
            <a:r>
              <a:rPr lang="en-GB" altLang="en-US" smtClean="0">
                <a:solidFill>
                  <a:schemeClr val="accent2"/>
                </a:solidFill>
              </a:rPr>
              <a:t>classical analysis</a:t>
            </a:r>
            <a:r>
              <a:rPr lang="en-GB" altLang="en-US" smtClean="0"/>
              <a:t>, the sequence is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endParaRPr lang="en-GB" altLang="en-US" smtClean="0"/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altLang="en-US" smtClean="0"/>
              <a:t>Problem =&gt; Data =&gt; Model =&gt; Analysis =&gt; Conclusions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</a:pPr>
            <a:endParaRPr lang="en-GB" altLang="en-US" smtClean="0"/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</a:pPr>
            <a:endParaRPr lang="en-GB" altLang="en-US" smtClean="0"/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altLang="en-US" smtClean="0"/>
              <a:t>For </a:t>
            </a:r>
            <a:r>
              <a:rPr lang="en-GB" altLang="en-US" smtClean="0">
                <a:solidFill>
                  <a:schemeClr val="accent2"/>
                </a:solidFill>
              </a:rPr>
              <a:t>EDA</a:t>
            </a:r>
            <a:r>
              <a:rPr lang="en-GB" altLang="en-US" smtClean="0"/>
              <a:t>, the sequence is 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</a:pPr>
            <a:r>
              <a:rPr lang="en-GB" altLang="en-US" smtClean="0"/>
              <a:t>Problem =&gt; Data =&gt; Analysis =&gt; Model =&gt; Conclusions 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Other approaches to identifying outliers (besides boxplots)</a:t>
            </a:r>
            <a:endParaRPr lang="en-GB" altLang="en-US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Cases with z-scores exceeding 2.5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	(z-score subtracts mean and divides by s.d.)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/>
            <a:r>
              <a:rPr lang="en-GB" altLang="en-US" smtClean="0"/>
              <a:t>Grubb’s test (http://imaging.mrc-cbu.cam.ac.uk/statswiki/FAQ/RegressionOutliers)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Quantile Plots</a:t>
            </a:r>
            <a:endParaRPr lang="en-GB" alt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Raw beck score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deviates from straight line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Substantial skew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Limits choice of statistical tests we can use to analyse beck score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Bump above line = positive skew</a:t>
            </a:r>
          </a:p>
          <a:p>
            <a:pPr eaLnBrk="1" hangingPunct="1"/>
            <a:endParaRPr lang="en-GB" altLang="en-US" sz="1600" dirty="0" smtClean="0"/>
          </a:p>
        </p:txBody>
      </p:sp>
      <p:pic>
        <p:nvPicPr>
          <p:cNvPr id="3" name="Chart Placeholder 2"/>
          <p:cNvPicPr>
            <a:picLocks noGrp="1" noChangeAspect="1"/>
          </p:cNvPicPr>
          <p:nvPr>
            <p:ph type="chart"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946100"/>
            <a:ext cx="4038600" cy="40325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11560" y="52292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 err="1">
                <a:solidFill>
                  <a:srgbClr val="0070C0"/>
                </a:solidFill>
              </a:rPr>
              <a:t>qqplot</a:t>
            </a:r>
            <a:r>
              <a:rPr lang="en-GB" sz="1200" dirty="0">
                <a:solidFill>
                  <a:srgbClr val="0070C0"/>
                </a:solidFill>
              </a:rPr>
              <a:t>(x1$beck,qnorm(</a:t>
            </a:r>
            <a:r>
              <a:rPr lang="en-GB" sz="1200" dirty="0" err="1">
                <a:solidFill>
                  <a:srgbClr val="0070C0"/>
                </a:solidFill>
              </a:rPr>
              <a:t>ppoints</a:t>
            </a:r>
            <a:r>
              <a:rPr lang="en-GB" sz="1200" dirty="0">
                <a:solidFill>
                  <a:srgbClr val="0070C0"/>
                </a:solidFill>
              </a:rPr>
              <a:t>(x1$beck)))</a:t>
            </a:r>
          </a:p>
          <a:p>
            <a:r>
              <a:rPr lang="en-GB" sz="1200" dirty="0" err="1">
                <a:solidFill>
                  <a:srgbClr val="0070C0"/>
                </a:solidFill>
              </a:rPr>
              <a:t>qqline</a:t>
            </a:r>
            <a:r>
              <a:rPr lang="en-GB" sz="1200" dirty="0">
                <a:solidFill>
                  <a:srgbClr val="0070C0"/>
                </a:solidFill>
              </a:rPr>
              <a:t>(x1$beck,qnorm(</a:t>
            </a:r>
            <a:r>
              <a:rPr lang="en-GB" sz="1200" dirty="0" err="1">
                <a:solidFill>
                  <a:srgbClr val="0070C0"/>
                </a:solidFill>
              </a:rPr>
              <a:t>ppoints</a:t>
            </a:r>
            <a:r>
              <a:rPr lang="en-GB" sz="1200" dirty="0">
                <a:solidFill>
                  <a:srgbClr val="0070C0"/>
                </a:solidFill>
              </a:rPr>
              <a:t>(x1$beck)))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Reverse scored Beck</a:t>
            </a:r>
            <a:endParaRPr lang="en-GB" altLang="en-US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beck is now </a:t>
            </a:r>
            <a:r>
              <a:rPr lang="en-GB" altLang="en-US" sz="1600" b="1" smtClean="0"/>
              <a:t>negative</a:t>
            </a:r>
            <a:r>
              <a:rPr lang="en-GB" altLang="en-US" sz="1600" smtClean="0"/>
              <a:t> skewed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the bump is now </a:t>
            </a:r>
            <a:r>
              <a:rPr lang="en-GB" altLang="en-US" sz="1600" b="1" smtClean="0"/>
              <a:t>under</a:t>
            </a:r>
            <a:r>
              <a:rPr lang="en-GB" altLang="en-US" sz="1600" smtClean="0"/>
              <a:t> the line</a:t>
            </a:r>
          </a:p>
        </p:txBody>
      </p:sp>
      <p:pic>
        <p:nvPicPr>
          <p:cNvPr id="3" name="Chart Placeholder 2"/>
          <p:cNvPicPr>
            <a:picLocks noGrp="1" noChangeAspect="1"/>
          </p:cNvPicPr>
          <p:nvPr>
            <p:ph type="chart"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946100"/>
            <a:ext cx="4038600" cy="403259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S shapes</a:t>
            </a:r>
            <a:endParaRPr lang="en-GB" altLang="en-US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Symptoms of Kurtosis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uniformity</a:t>
            </a:r>
          </a:p>
          <a:p>
            <a:pPr eaLnBrk="1" hangingPunct="1"/>
            <a:r>
              <a:rPr lang="en-GB" altLang="en-US" sz="1600" smtClean="0"/>
              <a:t>peakedness</a:t>
            </a:r>
          </a:p>
        </p:txBody>
      </p:sp>
      <p:graphicFrame>
        <p:nvGraphicFramePr>
          <p:cNvPr id="28677" name="Object 4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14575"/>
          <a:ext cx="4038600" cy="329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2" name="Picture" r:id="rId3" imgW="4572238" imgH="3730943" progId="StaticEnhancedMetafile">
                  <p:embed/>
                </p:oleObj>
              </mc:Choice>
              <mc:Fallback>
                <p:oleObj name="Picture" r:id="rId3" imgW="4572238" imgH="3730943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14575"/>
                        <a:ext cx="4038600" cy="329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Testing normality more formally</a:t>
            </a:r>
            <a:endParaRPr lang="en-GB" altLang="en-US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400" dirty="0" smtClean="0"/>
          </a:p>
          <a:p>
            <a:pPr eaLnBrk="1" hangingPunct="1"/>
            <a:r>
              <a:rPr lang="en-GB" altLang="en-US" sz="1400" dirty="0" smtClean="0"/>
              <a:t>Kolmogorov-Smirnov test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      </a:t>
            </a:r>
            <a:r>
              <a:rPr lang="en-GB" altLang="en-US" sz="1400" dirty="0" err="1" smtClean="0"/>
              <a:t>Micceri</a:t>
            </a:r>
            <a:r>
              <a:rPr lang="en-GB" altLang="en-US" sz="1400" dirty="0" smtClean="0"/>
              <a:t> (1989) "The unicorn, the normal distribution, and other mythical beasts". Psych Bulletin 105(1) 156-166 says if you have a sample of over 200, you will NEVER pass the K-S test of normality, in a real dataset.</a:t>
            </a:r>
          </a:p>
          <a:p>
            <a:pPr eaLnBrk="1" hangingPunct="1"/>
            <a:endParaRPr lang="en-GB" altLang="en-US" sz="1400" dirty="0" smtClean="0"/>
          </a:p>
          <a:p>
            <a:pPr eaLnBrk="1" hangingPunct="1"/>
            <a:r>
              <a:rPr lang="en-GB" altLang="en-US" sz="1400" dirty="0" smtClean="0"/>
              <a:t>Shapiro-Wilks</a:t>
            </a:r>
          </a:p>
          <a:p>
            <a:pPr eaLnBrk="1" hangingPunct="1"/>
            <a:endParaRPr lang="en-GB" altLang="en-US" sz="1400" dirty="0" smtClean="0"/>
          </a:p>
          <a:p>
            <a:pPr eaLnBrk="1" hangingPunct="1"/>
            <a:r>
              <a:rPr lang="en-GB" altLang="en-US" sz="1400" dirty="0" smtClean="0"/>
              <a:t>Overly sensitive for large samples</a:t>
            </a:r>
          </a:p>
          <a:p>
            <a:pPr eaLnBrk="1" hangingPunct="1"/>
            <a:endParaRPr lang="en-GB" altLang="en-US" sz="14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en-GB" altLang="en-US" sz="1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en-GB" altLang="en-US" sz="1400" dirty="0" smtClean="0"/>
          </a:p>
          <a:p>
            <a:pPr eaLnBrk="1" hangingPunct="1"/>
            <a:endParaRPr lang="en-GB" altLang="en-US" sz="1400" dirty="0" smtClean="0"/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H="1" flipV="1">
            <a:off x="6705231" y="4177850"/>
            <a:ext cx="45720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 flipV="1">
            <a:off x="3435539" y="5810250"/>
            <a:ext cx="1212475" cy="74601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6929519" y="5120481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Non-Normal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pic>
        <p:nvPicPr>
          <p:cNvPr id="4" name="Chart Placeholder 3"/>
          <p:cNvPicPr>
            <a:picLocks noGrp="1" noChangeAspect="1"/>
          </p:cNvPicPr>
          <p:nvPr>
            <p:ph type="chart" sz="half" idx="2"/>
          </p:nvPr>
        </p:nvPicPr>
        <p:blipFill>
          <a:blip r:embed="rId2"/>
          <a:stretch>
            <a:fillRect/>
          </a:stretch>
        </p:blipFill>
        <p:spPr>
          <a:xfrm>
            <a:off x="4685931" y="2101079"/>
            <a:ext cx="4038600" cy="393702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 bwMode="auto">
          <a:xfrm>
            <a:off x="4660404" y="3139827"/>
            <a:ext cx="2176264" cy="91440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014" y="5236583"/>
            <a:ext cx="2188654" cy="9266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29519" y="3333138"/>
            <a:ext cx="1882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accent6"/>
                </a:solidFill>
              </a:rPr>
              <a:t>Similar for raw beck</a:t>
            </a:r>
            <a:endParaRPr lang="en-GB" sz="16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smtClean="0">
                <a:solidFill>
                  <a:schemeClr val="bg2"/>
                </a:solidFill>
              </a:rPr>
              <a:t>Stem and Leaf of Beck Score</a:t>
            </a:r>
            <a:endParaRPr lang="en-GB" altLang="en-US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dirty="0" smtClean="0"/>
          </a:p>
          <a:p>
            <a:pPr eaLnBrk="1" hangingPunct="1"/>
            <a:endParaRPr lang="en-GB" altLang="en-US" sz="1600" dirty="0" smtClean="0"/>
          </a:p>
          <a:p>
            <a:pPr eaLnBrk="1" hangingPunct="1"/>
            <a:endParaRPr lang="en-GB" altLang="en-US" sz="1600" dirty="0" smtClean="0"/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Stem   Leaf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      6      .   0        =6.0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>
                <a:solidFill>
                  <a:srgbClr val="0070C0"/>
                </a:solidFill>
              </a:rPr>
              <a:t>s</a:t>
            </a:r>
            <a:r>
              <a:rPr lang="en-GB" altLang="en-US" sz="1600" dirty="0" smtClean="0">
                <a:solidFill>
                  <a:srgbClr val="0070C0"/>
                </a:solidFill>
              </a:rPr>
              <a:t>tem(beck)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1840" y="-2119123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endParaRPr lang="en-GB" sz="1600" dirty="0"/>
          </a:p>
          <a:p>
            <a:r>
              <a:rPr lang="en-GB" sz="1600" dirty="0"/>
              <a:t>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570" y="2348879"/>
            <a:ext cx="5482655" cy="397597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2"/>
                </a:solidFill>
              </a:rPr>
              <a:t>Temperature</a:t>
            </a:r>
            <a:endParaRPr lang="en-GB" altLang="en-US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What is unusual about this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  distribution? (Exercise)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Clue: spacing.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Each leaf=two temperatures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STEM LEAF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   -6      6     = -6.6 Degrees C</a:t>
            </a:r>
          </a:p>
        </p:txBody>
      </p:sp>
      <p:sp>
        <p:nvSpPr>
          <p:cNvPr id="3174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33600"/>
            <a:ext cx="4038600" cy="4038600"/>
          </a:xfrm>
          <a:solidFill>
            <a:srgbClr val="CC99FF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Frequency    Stem &amp;  Leaf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 2.00       -6 .  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 4.00       -5 .  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10.00       -4 .  44444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 6.00       -3 .  338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14.00       -2 .  2227777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14.00       -1 .  1116666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 8.00       -0 .  0055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12.00        0 .  005555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 6.00        1 .  616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14.00        2 .  7777777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16.00        3 . 33333888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14.00        4 .  4444444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13.00        5 .  555555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11.00        7 .  22227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 7.00        8 .  888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200" smtClean="0">
                <a:solidFill>
                  <a:srgbClr val="191919"/>
                </a:solidFill>
                <a:latin typeface="Courier New" panose="02070309020205020404" pitchFamily="49" charset="0"/>
              </a:rPr>
              <a:t>     6.00        9 .  444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20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2"/>
                </a:solidFill>
              </a:rPr>
              <a:t>Error Bar Charts</a:t>
            </a:r>
            <a:endParaRPr lang="en-GB" altLang="en-US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b="1" dirty="0" smtClean="0"/>
              <a:t>Interactive</a:t>
            </a:r>
            <a:r>
              <a:rPr lang="en-GB" altLang="en-US" sz="1600" dirty="0" smtClean="0"/>
              <a:t> Bar charts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Bar length represents Standard error of the mean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females have higher depression scores than males</a:t>
            </a:r>
          </a:p>
          <a:p>
            <a:pPr eaLnBrk="1" hangingPunct="1"/>
            <a:endParaRPr lang="en-GB" altLang="en-US" sz="1600" dirty="0" smtClean="0"/>
          </a:p>
        </p:txBody>
      </p:sp>
      <p:pic>
        <p:nvPicPr>
          <p:cNvPr id="3" name="Chart Placeholder 2"/>
          <p:cNvPicPr>
            <a:picLocks noGrp="1" noChangeAspect="1"/>
          </p:cNvPicPr>
          <p:nvPr>
            <p:ph type="chart" sz="half" idx="2"/>
          </p:nvPr>
        </p:nvPicPr>
        <p:blipFill>
          <a:blip r:embed="rId2"/>
          <a:stretch>
            <a:fillRect/>
          </a:stretch>
        </p:blipFill>
        <p:spPr>
          <a:xfrm>
            <a:off x="4799330" y="2026418"/>
            <a:ext cx="4038600" cy="40314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0622" y="4282976"/>
            <a:ext cx="66680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70C0"/>
                </a:solidFill>
              </a:rPr>
              <a:t>y &lt;- </a:t>
            </a:r>
            <a:r>
              <a:rPr lang="en-GB" sz="1600" dirty="0" err="1">
                <a:solidFill>
                  <a:srgbClr val="0070C0"/>
                </a:solidFill>
              </a:rPr>
              <a:t>data.frame</a:t>
            </a:r>
            <a:r>
              <a:rPr lang="en-GB" sz="1600" dirty="0">
                <a:solidFill>
                  <a:srgbClr val="0070C0"/>
                </a:solidFill>
              </a:rPr>
              <a:t>(y)</a:t>
            </a:r>
          </a:p>
          <a:p>
            <a:r>
              <a:rPr lang="en-GB" sz="1600" dirty="0">
                <a:solidFill>
                  <a:srgbClr val="0070C0"/>
                </a:solidFill>
              </a:rPr>
              <a:t>attach(y)</a:t>
            </a:r>
          </a:p>
          <a:p>
            <a:r>
              <a:rPr lang="en-GB" sz="1600" dirty="0" smtClean="0">
                <a:solidFill>
                  <a:srgbClr val="0070C0"/>
                </a:solidFill>
              </a:rPr>
              <a:t>sex </a:t>
            </a:r>
            <a:r>
              <a:rPr lang="en-GB" sz="1600" dirty="0">
                <a:solidFill>
                  <a:srgbClr val="0070C0"/>
                </a:solidFill>
              </a:rPr>
              <a:t>&lt;- factor(sex)</a:t>
            </a:r>
          </a:p>
          <a:p>
            <a:r>
              <a:rPr lang="en-GB" sz="1600" dirty="0" smtClean="0">
                <a:solidFill>
                  <a:srgbClr val="0070C0"/>
                </a:solidFill>
              </a:rPr>
              <a:t>se=</a:t>
            </a:r>
            <a:r>
              <a:rPr lang="en-GB" sz="1600" dirty="0" err="1" smtClean="0">
                <a:solidFill>
                  <a:srgbClr val="0070C0"/>
                </a:solidFill>
              </a:rPr>
              <a:t>sd</a:t>
            </a:r>
            <a:r>
              <a:rPr lang="en-GB" sz="1600" dirty="0" smtClean="0">
                <a:solidFill>
                  <a:srgbClr val="0070C0"/>
                </a:solidFill>
              </a:rPr>
              <a:t>/</a:t>
            </a:r>
            <a:r>
              <a:rPr lang="en-GB" sz="1600" dirty="0" err="1" smtClean="0">
                <a:solidFill>
                  <a:srgbClr val="0070C0"/>
                </a:solidFill>
              </a:rPr>
              <a:t>sqrt</a:t>
            </a:r>
            <a:r>
              <a:rPr lang="en-GB" sz="1600" dirty="0" smtClean="0">
                <a:solidFill>
                  <a:srgbClr val="0070C0"/>
                </a:solidFill>
              </a:rPr>
              <a:t>(n</a:t>
            </a:r>
            <a:r>
              <a:rPr lang="en-GB" sz="1600" dirty="0">
                <a:solidFill>
                  <a:srgbClr val="0070C0"/>
                </a:solidFill>
              </a:rPr>
              <a:t>)</a:t>
            </a:r>
          </a:p>
          <a:p>
            <a:endParaRPr lang="en-GB" sz="1600" dirty="0">
              <a:solidFill>
                <a:srgbClr val="0070C0"/>
              </a:solidFill>
            </a:endParaRPr>
          </a:p>
          <a:p>
            <a:r>
              <a:rPr lang="en-GB" sz="1600" dirty="0" err="1">
                <a:solidFill>
                  <a:srgbClr val="0070C0"/>
                </a:solidFill>
              </a:rPr>
              <a:t>ggplot</a:t>
            </a:r>
            <a:r>
              <a:rPr lang="en-GB" sz="1600" dirty="0">
                <a:solidFill>
                  <a:srgbClr val="0070C0"/>
                </a:solidFill>
              </a:rPr>
              <a:t>(y, </a:t>
            </a:r>
            <a:r>
              <a:rPr lang="en-GB" sz="1600" dirty="0" err="1">
                <a:solidFill>
                  <a:srgbClr val="0070C0"/>
                </a:solidFill>
              </a:rPr>
              <a:t>aes</a:t>
            </a:r>
            <a:r>
              <a:rPr lang="en-GB" sz="1600" dirty="0">
                <a:solidFill>
                  <a:srgbClr val="0070C0"/>
                </a:solidFill>
              </a:rPr>
              <a:t>(x=sex, y=</a:t>
            </a:r>
            <a:r>
              <a:rPr lang="en-GB" sz="1600" dirty="0" err="1">
                <a:solidFill>
                  <a:srgbClr val="0070C0"/>
                </a:solidFill>
              </a:rPr>
              <a:t>lnbeck</a:t>
            </a:r>
            <a:r>
              <a:rPr lang="en-GB" sz="1600" dirty="0">
                <a:solidFill>
                  <a:srgbClr val="0070C0"/>
                </a:solidFill>
              </a:rPr>
              <a:t>, fill="red")) + </a:t>
            </a:r>
          </a:p>
          <a:p>
            <a:r>
              <a:rPr lang="en-GB" sz="1600" dirty="0" err="1">
                <a:solidFill>
                  <a:srgbClr val="0070C0"/>
                </a:solidFill>
              </a:rPr>
              <a:t>geom_bar</a:t>
            </a:r>
            <a:r>
              <a:rPr lang="en-GB" sz="1600" dirty="0">
                <a:solidFill>
                  <a:srgbClr val="0070C0"/>
                </a:solidFill>
              </a:rPr>
              <a:t>(position=</a:t>
            </a:r>
            <a:r>
              <a:rPr lang="en-GB" sz="1600" dirty="0" err="1">
                <a:solidFill>
                  <a:srgbClr val="0070C0"/>
                </a:solidFill>
              </a:rPr>
              <a:t>position_dodge</a:t>
            </a:r>
            <a:r>
              <a:rPr lang="en-GB" sz="1600" dirty="0">
                <a:solidFill>
                  <a:srgbClr val="0070C0"/>
                </a:solidFill>
              </a:rPr>
              <a:t>(), stat="identity") +</a:t>
            </a:r>
          </a:p>
          <a:p>
            <a:r>
              <a:rPr lang="en-GB" sz="1600" dirty="0">
                <a:solidFill>
                  <a:srgbClr val="0070C0"/>
                </a:solidFill>
              </a:rPr>
              <a:t>    </a:t>
            </a:r>
            <a:r>
              <a:rPr lang="en-GB" sz="1600" dirty="0" err="1">
                <a:solidFill>
                  <a:srgbClr val="0070C0"/>
                </a:solidFill>
              </a:rPr>
              <a:t>geom_errorbar</a:t>
            </a:r>
            <a:r>
              <a:rPr lang="en-GB" sz="1600" dirty="0">
                <a:solidFill>
                  <a:srgbClr val="0070C0"/>
                </a:solidFill>
              </a:rPr>
              <a:t>(</a:t>
            </a:r>
            <a:r>
              <a:rPr lang="en-GB" sz="1600" dirty="0" err="1">
                <a:solidFill>
                  <a:srgbClr val="0070C0"/>
                </a:solidFill>
              </a:rPr>
              <a:t>aes</a:t>
            </a:r>
            <a:r>
              <a:rPr lang="en-GB" sz="1600" dirty="0">
                <a:solidFill>
                  <a:srgbClr val="0070C0"/>
                </a:solidFill>
              </a:rPr>
              <a:t>(</a:t>
            </a:r>
            <a:r>
              <a:rPr lang="en-GB" sz="1600" dirty="0" err="1">
                <a:solidFill>
                  <a:srgbClr val="0070C0"/>
                </a:solidFill>
              </a:rPr>
              <a:t>ymin</a:t>
            </a:r>
            <a:r>
              <a:rPr lang="en-GB" sz="1600" dirty="0">
                <a:solidFill>
                  <a:srgbClr val="0070C0"/>
                </a:solidFill>
              </a:rPr>
              <a:t>=</a:t>
            </a:r>
            <a:r>
              <a:rPr lang="en-GB" sz="1600" dirty="0" err="1">
                <a:solidFill>
                  <a:srgbClr val="0070C0"/>
                </a:solidFill>
              </a:rPr>
              <a:t>lnbeck</a:t>
            </a:r>
            <a:r>
              <a:rPr lang="en-GB" sz="1600" dirty="0">
                <a:solidFill>
                  <a:srgbClr val="0070C0"/>
                </a:solidFill>
              </a:rPr>
              <a:t>-se, </a:t>
            </a:r>
            <a:r>
              <a:rPr lang="en-GB" sz="1600" dirty="0" err="1">
                <a:solidFill>
                  <a:srgbClr val="0070C0"/>
                </a:solidFill>
              </a:rPr>
              <a:t>ymax</a:t>
            </a:r>
            <a:r>
              <a:rPr lang="en-GB" sz="1600" dirty="0">
                <a:solidFill>
                  <a:srgbClr val="0070C0"/>
                </a:solidFill>
              </a:rPr>
              <a:t>=</a:t>
            </a:r>
            <a:r>
              <a:rPr lang="en-GB" sz="1600" dirty="0" err="1">
                <a:solidFill>
                  <a:srgbClr val="0070C0"/>
                </a:solidFill>
              </a:rPr>
              <a:t>lnbeck+se</a:t>
            </a:r>
            <a:r>
              <a:rPr lang="en-GB" sz="1600" dirty="0">
                <a:solidFill>
                  <a:srgbClr val="0070C0"/>
                </a:solidFill>
              </a:rPr>
              <a:t>),width=0.2, </a:t>
            </a:r>
          </a:p>
          <a:p>
            <a:r>
              <a:rPr lang="en-GB" sz="1600" dirty="0">
                <a:solidFill>
                  <a:srgbClr val="0070C0"/>
                </a:solidFill>
              </a:rPr>
              <a:t>position=</a:t>
            </a:r>
            <a:r>
              <a:rPr lang="en-GB" sz="1600" dirty="0" err="1">
                <a:solidFill>
                  <a:srgbClr val="0070C0"/>
                </a:solidFill>
              </a:rPr>
              <a:t>position_dodge</a:t>
            </a:r>
            <a:r>
              <a:rPr lang="en-GB" sz="1600" dirty="0">
                <a:solidFill>
                  <a:srgbClr val="0070C0"/>
                </a:solidFill>
              </a:rPr>
              <a:t>(.9))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5943600" cy="914400"/>
          </a:xfrm>
        </p:spPr>
        <p:txBody>
          <a:bodyPr/>
          <a:lstStyle/>
          <a:p>
            <a:pPr eaLnBrk="1" hangingPunct="1"/>
            <a:r>
              <a:rPr lang="en-GB" altLang="en-US" sz="1800" smtClean="0"/>
              <a:t>Bubble Plots (in R) years in education related to income/prestige</a:t>
            </a:r>
            <a:br>
              <a:rPr lang="en-GB" altLang="en-US" sz="1800" smtClean="0"/>
            </a:br>
            <a:r>
              <a:rPr lang="en-GB" altLang="en-US" sz="1800" smtClean="0"/>
              <a:t>Hans Rosling – bubble plots over years (</a:t>
            </a:r>
            <a:r>
              <a:rPr lang="en-GB" altLang="en-US" sz="1800" smtClean="0">
                <a:hlinkClick r:id="rId3"/>
              </a:rPr>
              <a:t>http://www.ted.com/talks/lang/eng/hans_rosling_shows_the_best_stats_you_ve_ever_seen.html</a:t>
            </a:r>
            <a:r>
              <a:rPr lang="en-GB" altLang="en-US" sz="1800" smtClean="0"/>
              <a:t>) </a:t>
            </a:r>
          </a:p>
        </p:txBody>
      </p:sp>
      <p:graphicFrame>
        <p:nvGraphicFramePr>
          <p:cNvPr id="33796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206418579"/>
              </p:ext>
            </p:extLst>
          </p:nvPr>
        </p:nvGraphicFramePr>
        <p:xfrm>
          <a:off x="3635896" y="1409474"/>
          <a:ext cx="6113463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1" name="Graph Sheet" r:id="rId4" imgW="446147" imgH="2576151" progId="SPLUSGraphSheetFileType">
                  <p:embed/>
                </p:oleObj>
              </mc:Choice>
              <mc:Fallback>
                <p:oleObj name="Graph Sheet" r:id="rId4" imgW="446147" imgH="2576151" progId="SPLUSGraphSheetFileTyp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409474"/>
                        <a:ext cx="6113463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51520" y="414908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>
                <a:solidFill>
                  <a:srgbClr val="0070C0"/>
                </a:solidFill>
              </a:rPr>
              <a:t>plot(x1$income ~ x1$prestige, data=x1, </a:t>
            </a:r>
            <a:r>
              <a:rPr lang="en-GB" sz="1600" dirty="0" err="1">
                <a:solidFill>
                  <a:srgbClr val="0070C0"/>
                </a:solidFill>
              </a:rPr>
              <a:t>xlab</a:t>
            </a:r>
            <a:r>
              <a:rPr lang="en-GB" sz="1600" dirty="0">
                <a:solidFill>
                  <a:srgbClr val="0070C0"/>
                </a:solidFill>
              </a:rPr>
              <a:t>='Prestige', </a:t>
            </a:r>
            <a:r>
              <a:rPr lang="en-GB" sz="1600" dirty="0" err="1">
                <a:solidFill>
                  <a:srgbClr val="0070C0"/>
                </a:solidFill>
              </a:rPr>
              <a:t>ylab</a:t>
            </a:r>
            <a:r>
              <a:rPr lang="en-GB" sz="1600" dirty="0">
                <a:solidFill>
                  <a:srgbClr val="0070C0"/>
                </a:solidFill>
              </a:rPr>
              <a:t>='Income', main='Years in education', </a:t>
            </a:r>
            <a:r>
              <a:rPr lang="en-GB" sz="1600" dirty="0" err="1">
                <a:solidFill>
                  <a:srgbClr val="0070C0"/>
                </a:solidFill>
              </a:rPr>
              <a:t>xlim</a:t>
            </a:r>
            <a:r>
              <a:rPr lang="en-GB" sz="1600" dirty="0">
                <a:solidFill>
                  <a:srgbClr val="0070C0"/>
                </a:solidFill>
              </a:rPr>
              <a:t>=c(0,100), </a:t>
            </a:r>
            <a:r>
              <a:rPr lang="en-GB" sz="1600" dirty="0" err="1">
                <a:solidFill>
                  <a:srgbClr val="0070C0"/>
                </a:solidFill>
              </a:rPr>
              <a:t>ylim</a:t>
            </a:r>
            <a:r>
              <a:rPr lang="en-GB" sz="1600" dirty="0">
                <a:solidFill>
                  <a:srgbClr val="0070C0"/>
                </a:solidFill>
              </a:rPr>
              <a:t>=c(1000,10000), </a:t>
            </a:r>
            <a:r>
              <a:rPr lang="en-GB" sz="1600" dirty="0" err="1">
                <a:solidFill>
                  <a:srgbClr val="0070C0"/>
                </a:solidFill>
              </a:rPr>
              <a:t>pch</a:t>
            </a:r>
            <a:r>
              <a:rPr lang="en-GB" sz="1600" dirty="0">
                <a:solidFill>
                  <a:srgbClr val="0070C0"/>
                </a:solidFill>
              </a:rPr>
              <a:t>=".")</a:t>
            </a:r>
          </a:p>
          <a:p>
            <a:r>
              <a:rPr lang="en-GB" sz="1600" dirty="0">
                <a:solidFill>
                  <a:srgbClr val="0070C0"/>
                </a:solidFill>
              </a:rPr>
              <a:t>symbols(x1$prestige, x1$income,  circles=x1$educatio, inches=0.2, add=TRUE)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Multiple scatter plots (R)</a:t>
            </a:r>
          </a:p>
        </p:txBody>
      </p:sp>
      <p:graphicFrame>
        <p:nvGraphicFramePr>
          <p:cNvPr id="34820" name="Object 0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514475" y="1600200"/>
          <a:ext cx="6113463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7" name="Graph Sheet" r:id="rId3" imgW="446147" imgH="2576151" progId="SPLUSGraphSheetFileType">
                  <p:embed/>
                </p:oleObj>
              </mc:Choice>
              <mc:Fallback>
                <p:oleObj name="Graph Sheet" r:id="rId3" imgW="446147" imgH="2576151" progId="SPLUSGraphSheetFileType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1600200"/>
                        <a:ext cx="6113463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1828800" y="3810000"/>
            <a:ext cx="1524000" cy="1295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5867400" y="3581400"/>
            <a:ext cx="1600200" cy="1676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1206" y="97031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800" dirty="0">
                <a:solidFill>
                  <a:srgbClr val="0070C0"/>
                </a:solidFill>
              </a:rPr>
              <a:t>x1 &lt;- </a:t>
            </a:r>
            <a:r>
              <a:rPr lang="en-GB" sz="1800" dirty="0" err="1">
                <a:solidFill>
                  <a:srgbClr val="0070C0"/>
                </a:solidFill>
              </a:rPr>
              <a:t>data.frame</a:t>
            </a:r>
            <a:r>
              <a:rPr lang="en-GB" sz="1800" dirty="0">
                <a:solidFill>
                  <a:srgbClr val="0070C0"/>
                </a:solidFill>
              </a:rPr>
              <a:t>(x</a:t>
            </a:r>
            <a:r>
              <a:rPr lang="en-GB" sz="1800" dirty="0" smtClean="0">
                <a:solidFill>
                  <a:srgbClr val="0070C0"/>
                </a:solidFill>
              </a:rPr>
              <a:t>)</a:t>
            </a:r>
            <a:endParaRPr lang="en-GB" sz="1800" dirty="0">
              <a:solidFill>
                <a:srgbClr val="0070C0"/>
              </a:solidFill>
            </a:endParaRPr>
          </a:p>
          <a:p>
            <a:r>
              <a:rPr lang="en-GB" sz="1800" dirty="0">
                <a:solidFill>
                  <a:srgbClr val="0070C0"/>
                </a:solidFill>
              </a:rPr>
              <a:t>pairs(x1)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717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EDA - Exploratory data analysis</a:t>
            </a:r>
          </a:p>
        </p:txBody>
      </p:sp>
      <p:sp>
        <p:nvSpPr>
          <p:cNvPr id="7172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Informal graphical techniques (Tukey, 1977) which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look at underlying structure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identify outliers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check assumptions in later formal analyses (Normality, equality of variance)</a:t>
            </a:r>
          </a:p>
          <a:p>
            <a:pPr eaLnBrk="1" hangingPunct="1"/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Most of the EDA techniques are graphical and quite simple</a:t>
            </a:r>
          </a:p>
          <a:p>
            <a:pPr eaLnBrk="1" hangingPunct="1"/>
            <a:endParaRPr lang="en-GB" altLang="en-US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GB" altLang="en-US" i="1" smtClean="0">
                <a:solidFill>
                  <a:schemeClr val="accent2"/>
                </a:solidFill>
              </a:rPr>
              <a:t>“A picture is worth more than ten thousand words” Chinese proverb</a:t>
            </a:r>
            <a:endParaRPr lang="en-GB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GB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1800" smtClean="0"/>
              <a:t>Done using PRISM software (Thanks to Kate McAlister)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 </a:t>
            </a:r>
          </a:p>
        </p:txBody>
      </p:sp>
      <p:pic>
        <p:nvPicPr>
          <p:cNvPr id="35845" name="Picture 5" descr="Eyefitting_SI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063" y="1600200"/>
            <a:ext cx="2554287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Ladder of Powers (Marsh,1988)</a:t>
            </a:r>
            <a:endParaRPr lang="en-GB" alt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Powers (double star function in SPSS COMPUTE) e.g. 3**2=9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</a:t>
            </a:r>
            <a:r>
              <a:rPr lang="en-GB" altLang="en-US" sz="2400" smtClean="0"/>
              <a:t>2     square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 1     untransformed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 0.5  square root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 0     (natural) log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-0.5  inverse square root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-1     reciprocal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-2     inverse square</a:t>
            </a:r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bg2"/>
                </a:solidFill>
              </a:rPr>
              <a:t>Choosing a power</a:t>
            </a:r>
            <a:endParaRPr lang="en-GB" altLang="en-US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z="2400" dirty="0" smtClean="0"/>
          </a:p>
          <a:p>
            <a:pPr eaLnBrk="1" hangingPunct="1"/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Trial and Error</a:t>
            </a:r>
          </a:p>
          <a:p>
            <a:pPr eaLnBrk="1" hangingPunct="1"/>
            <a:endParaRPr lang="en-GB" altLang="en-US" sz="2400" dirty="0" smtClean="0"/>
          </a:p>
          <a:p>
            <a:pPr eaLnBrk="1" hangingPunct="1"/>
            <a:r>
              <a:rPr lang="en-GB" altLang="en-US" sz="2400" dirty="0" smtClean="0"/>
              <a:t>Box-Cox transformation</a:t>
            </a:r>
          </a:p>
          <a:p>
            <a:pPr eaLnBrk="1" hangingPunct="1"/>
            <a:endParaRPr lang="en-GB" altLang="en-US" sz="2400" dirty="0" smtClean="0"/>
          </a:p>
          <a:p>
            <a:pPr eaLnBrk="1" hangingPunct="1"/>
            <a:endParaRPr lang="en-GB" altLang="en-US" sz="24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Box-Cox rationale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Log likelihood for regression with predictor weights, B and error variance </a:t>
            </a:r>
            <a:r>
              <a:rPr lang="en-GB" altLang="en-US" smtClean="0">
                <a:latin typeface="Symbol" panose="05050102010706020507" pitchFamily="18" charset="2"/>
              </a:rPr>
              <a:t>s</a:t>
            </a:r>
            <a:r>
              <a:rPr lang="en-GB" altLang="en-US" baseline="30000" smtClean="0">
                <a:latin typeface="Symbol" panose="05050102010706020507" pitchFamily="18" charset="2"/>
              </a:rPr>
              <a:t>2 </a:t>
            </a:r>
            <a:r>
              <a:rPr lang="en-GB" altLang="en-US" smtClean="0">
                <a:latin typeface="Symbol" panose="05050102010706020507" pitchFamily="18" charset="2"/>
              </a:rPr>
              <a:t>= </a:t>
            </a:r>
            <a:r>
              <a:rPr lang="en-GB" altLang="en-US" smtClean="0"/>
              <a:t>(Y-XB)</a:t>
            </a:r>
            <a:r>
              <a:rPr lang="en-GB" altLang="en-US" baseline="30000" smtClean="0"/>
              <a:t>2</a:t>
            </a:r>
            <a:r>
              <a:rPr lang="en-GB" altLang="en-US" smtClean="0"/>
              <a:t>/n</a:t>
            </a:r>
            <a:r>
              <a:rPr lang="en-GB" altLang="en-US" smtClean="0">
                <a:latin typeface="Symbol" panose="05050102010706020507" pitchFamily="18" charset="2"/>
              </a:rPr>
              <a:t>  </a:t>
            </a:r>
            <a:r>
              <a:rPr lang="en-GB" altLang="en-US" smtClean="0"/>
              <a:t>if </a:t>
            </a:r>
            <a:r>
              <a:rPr lang="en-GB" altLang="en-US" smtClean="0">
                <a:latin typeface="Symbol" panose="05050102010706020507" pitchFamily="18" charset="2"/>
              </a:rPr>
              <a:t>s</a:t>
            </a:r>
            <a:r>
              <a:rPr lang="en-GB" altLang="en-US" baseline="30000" smtClean="0">
                <a:latin typeface="Symbol" panose="05050102010706020507" pitchFamily="18" charset="2"/>
              </a:rPr>
              <a:t>2  </a:t>
            </a:r>
            <a:r>
              <a:rPr lang="en-GB" altLang="en-US" smtClean="0"/>
              <a:t>is</a:t>
            </a:r>
            <a:r>
              <a:rPr lang="en-GB" altLang="en-US" baseline="30000" smtClean="0">
                <a:latin typeface="Symbol" panose="05050102010706020507" pitchFamily="18" charset="2"/>
              </a:rPr>
              <a:t> </a:t>
            </a:r>
            <a:r>
              <a:rPr lang="en-GB" altLang="en-US" smtClean="0"/>
              <a:t>not known</a:t>
            </a:r>
            <a:r>
              <a:rPr lang="en-GB" altLang="en-US" baseline="30000" smtClean="0">
                <a:latin typeface="Symbol" panose="05050102010706020507" pitchFamily="18" charset="2"/>
              </a:rPr>
              <a:t> </a:t>
            </a:r>
            <a:r>
              <a:rPr lang="en-GB" altLang="en-US" smtClean="0"/>
              <a:t>, predictors X and outcome Y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log L(B, </a:t>
            </a:r>
            <a:r>
              <a:rPr lang="en-GB" altLang="en-US" smtClean="0">
                <a:latin typeface="Symbol" panose="05050102010706020507" pitchFamily="18" charset="2"/>
              </a:rPr>
              <a:t>s</a:t>
            </a:r>
            <a:r>
              <a:rPr lang="en-GB" altLang="en-US" baseline="30000" smtClean="0">
                <a:latin typeface="Symbol" panose="05050102010706020507" pitchFamily="18" charset="2"/>
              </a:rPr>
              <a:t>2</a:t>
            </a:r>
            <a:r>
              <a:rPr lang="en-GB" altLang="en-US" smtClean="0"/>
              <a:t> | X; Y ) = - n/2 (log(2</a:t>
            </a:r>
            <a:r>
              <a:rPr lang="en-GB" altLang="en-US" smtClean="0">
                <a:latin typeface="Symbol" panose="05050102010706020507" pitchFamily="18" charset="2"/>
              </a:rPr>
              <a:t>p</a:t>
            </a:r>
            <a:r>
              <a:rPr lang="en-GB" altLang="en-US" smtClean="0"/>
              <a:t>) + log </a:t>
            </a:r>
            <a:r>
              <a:rPr lang="en-GB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s</a:t>
            </a:r>
            <a:r>
              <a:rPr lang="en-GB" altLang="en-US" baseline="30000" smtClean="0">
                <a:solidFill>
                  <a:schemeClr val="accent2"/>
                </a:solidFill>
              </a:rPr>
              <a:t>2</a:t>
            </a:r>
            <a:r>
              <a:rPr lang="en-GB" altLang="en-US" smtClean="0"/>
              <a:t>) – 1/2</a:t>
            </a:r>
            <a:r>
              <a:rPr lang="en-GB" altLang="en-US" smtClean="0">
                <a:latin typeface="Symbol" panose="05050102010706020507" pitchFamily="18" charset="2"/>
              </a:rPr>
              <a:t>s</a:t>
            </a:r>
            <a:r>
              <a:rPr lang="en-GB" altLang="en-US" baseline="30000" smtClean="0"/>
              <a:t>2 </a:t>
            </a:r>
            <a:r>
              <a:rPr lang="en-GB" altLang="en-US" smtClean="0">
                <a:solidFill>
                  <a:schemeClr val="accent2"/>
                </a:solidFill>
              </a:rPr>
              <a:t>(Y-XB)</a:t>
            </a:r>
            <a:r>
              <a:rPr lang="en-GB" altLang="en-US" baseline="30000" smtClean="0">
                <a:solidFill>
                  <a:schemeClr val="accent2"/>
                </a:solidFill>
              </a:rPr>
              <a:t>2</a:t>
            </a:r>
          </a:p>
          <a:p>
            <a:pPr eaLnBrk="1" hangingPunct="1"/>
            <a:endParaRPr lang="en-GB" altLang="en-US" baseline="30000" smtClean="0"/>
          </a:p>
          <a:p>
            <a:pPr eaLnBrk="1" hangingPunct="1"/>
            <a:r>
              <a:rPr lang="en-GB" altLang="en-US" smtClean="0"/>
              <a:t>Minimizing the error variance increases the likelihood of it being normally distributed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We also assume the errors Y-BX are random (Normally distributed with a mean of zero and constant variance)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Box-Cox applied to Beck score</a:t>
            </a:r>
            <a:endParaRPr lang="en-GB" altLang="en-US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r>
              <a:rPr lang="en-GB" altLang="en-US" smtClean="0"/>
              <a:t>Looks for a power that minimises Beck score variance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Suggests a power of 0.3 (near to log transform (power=0))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Regression: improve fit of a covariate to predict a test score   Box-Cox can flag up a non-linear relationship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Can be used to help determine z-scores and means but can be misleading for very skewed data e.g. when floor and ceiling effects are present</a:t>
            </a:r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Box-Cox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beck1 </a:t>
            </a:r>
            <a:r>
              <a:rPr lang="en-GB" dirty="0"/>
              <a:t>&lt;- beck+1</a:t>
            </a:r>
          </a:p>
          <a:p>
            <a:pPr marL="0" indent="0">
              <a:buNone/>
            </a:pPr>
            <a:r>
              <a:rPr lang="en-GB" dirty="0" err="1" smtClean="0"/>
              <a:t>bc</a:t>
            </a:r>
            <a:r>
              <a:rPr lang="en-GB" dirty="0" smtClean="0"/>
              <a:t> </a:t>
            </a:r>
            <a:r>
              <a:rPr lang="en-GB" dirty="0"/>
              <a:t>&lt;- </a:t>
            </a:r>
            <a:r>
              <a:rPr lang="en-GB" dirty="0" err="1"/>
              <a:t>boxcox</a:t>
            </a:r>
            <a:r>
              <a:rPr lang="en-GB" dirty="0"/>
              <a:t>(beck1 ~ 1)</a:t>
            </a:r>
          </a:p>
          <a:p>
            <a:pPr marL="0" indent="0">
              <a:buNone/>
            </a:pPr>
            <a:r>
              <a:rPr lang="en-GB" dirty="0"/>
              <a:t>(lambda &lt;- </a:t>
            </a:r>
            <a:r>
              <a:rPr lang="en-GB" dirty="0" err="1"/>
              <a:t>bc$x</a:t>
            </a:r>
            <a:r>
              <a:rPr lang="en-GB" dirty="0"/>
              <a:t>[</a:t>
            </a:r>
            <a:r>
              <a:rPr lang="en-GB" dirty="0" err="1"/>
              <a:t>which.max</a:t>
            </a:r>
            <a:r>
              <a:rPr lang="en-GB" dirty="0"/>
              <a:t>(</a:t>
            </a:r>
            <a:r>
              <a:rPr lang="en-GB" dirty="0" err="1"/>
              <a:t>bc$y</a:t>
            </a:r>
            <a:r>
              <a:rPr lang="en-GB" dirty="0" smtClean="0"/>
              <a:t>)])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lambda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[1] 0.3030303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320" y="1794148"/>
            <a:ext cx="4537194" cy="453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4131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Box Cox on residual variance</a:t>
            </a:r>
            <a:endParaRPr lang="en-GB" altLang="en-US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400" smtClean="0"/>
          </a:p>
          <a:p>
            <a:pPr eaLnBrk="1" hangingPunct="1"/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test score = constant + A*item score + residual</a:t>
            </a:r>
          </a:p>
          <a:p>
            <a:pPr eaLnBrk="1" hangingPunct="1"/>
            <a:endParaRPr lang="en-GB" altLang="en-US" sz="1400" smtClean="0"/>
          </a:p>
          <a:p>
            <a:pPr eaLnBrk="1" hangingPunct="1"/>
            <a:r>
              <a:rPr lang="en-GB" altLang="en-US" sz="1400" smtClean="0"/>
              <a:t>Can use boxcox on residuals of fitting item score on test score</a:t>
            </a:r>
          </a:p>
          <a:p>
            <a:pPr eaLnBrk="1" hangingPunct="1"/>
            <a:endParaRPr lang="en-GB" altLang="en-US" sz="1400" smtClean="0"/>
          </a:p>
          <a:p>
            <a:pPr eaLnBrk="1" hangingPunct="1"/>
            <a:r>
              <a:rPr lang="en-GB" altLang="en-US" sz="1400" smtClean="0"/>
              <a:t>suggests using square root of y</a:t>
            </a:r>
          </a:p>
          <a:p>
            <a:pPr eaLnBrk="1" hangingPunct="1"/>
            <a:endParaRPr lang="en-GB" altLang="en-US" sz="1400" smtClean="0"/>
          </a:p>
          <a:p>
            <a:pPr eaLnBrk="1" hangingPunct="1"/>
            <a:r>
              <a:rPr lang="en-GB" altLang="en-US" sz="1400" smtClean="0"/>
              <a:t>This is the transform of test score which minimizes the residual variance</a:t>
            </a:r>
          </a:p>
          <a:p>
            <a:pPr eaLnBrk="1" hangingPunct="1"/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b="1" smtClean="0">
                <a:solidFill>
                  <a:schemeClr val="accent2"/>
                </a:solidFill>
              </a:rPr>
              <a:t>      DEMO: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b="1" smtClean="0">
                <a:solidFill>
                  <a:schemeClr val="accent2"/>
                </a:solidFill>
              </a:rPr>
              <a:t>      BOXCOX.SPS </a:t>
            </a:r>
          </a:p>
          <a:p>
            <a:pPr eaLnBrk="1" hangingPunct="1"/>
            <a:endParaRPr lang="en-GB" altLang="en-US" sz="1400" b="1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    </a:t>
            </a:r>
          </a:p>
        </p:txBody>
      </p:sp>
      <p:graphicFrame>
        <p:nvGraphicFramePr>
          <p:cNvPr id="41989" name="Object 0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419600" y="2362200"/>
          <a:ext cx="4038600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5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362200"/>
                        <a:ext cx="4038600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Line 11"/>
          <p:cNvSpPr>
            <a:spLocks noChangeShapeType="1"/>
          </p:cNvSpPr>
          <p:nvPr/>
        </p:nvSpPr>
        <p:spPr bwMode="auto">
          <a:xfrm>
            <a:off x="3505200" y="3200400"/>
            <a:ext cx="381000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096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Predicted test score using a covariate vs actual test score (raw and square rooted)</a:t>
            </a:r>
            <a:endParaRPr lang="en-GB" altLang="en-US" smtClean="0"/>
          </a:p>
        </p:txBody>
      </p:sp>
      <p:graphicFrame>
        <p:nvGraphicFramePr>
          <p:cNvPr id="40964" name="Object 1024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724400" y="205740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5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05740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1025"/>
          <p:cNvGraphicFramePr>
            <a:graphicFrameLocks noGrp="1" noChangeAspect="1"/>
          </p:cNvGraphicFramePr>
          <p:nvPr>
            <p:ph type="body" sz="half" idx="1"/>
          </p:nvPr>
        </p:nvGraphicFramePr>
        <p:xfrm>
          <a:off x="381000" y="205740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6" name="Picture" r:id="rId5" imgW="4435610" imgH="3639341" progId="StaticEnhancedMetafile">
                  <p:embed/>
                </p:oleObj>
              </mc:Choice>
              <mc:Fallback>
                <p:oleObj name="Picture" r:id="rId5" imgW="4435610" imgH="3639341" progId="StaticEnhancedMetafile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1030"/>
          <p:cNvSpPr txBox="1">
            <a:spLocks noChangeArrowheads="1"/>
          </p:cNvSpPr>
          <p:nvPr/>
        </p:nvSpPr>
        <p:spPr bwMode="auto">
          <a:xfrm>
            <a:off x="228600" y="5486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>
                <a:latin typeface="Times New Roman" panose="02020603050405020304" pitchFamily="18" charset="0"/>
              </a:rPr>
              <a:t>More linear relationship taking square root (right hand side picture)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Exponential</a:t>
            </a:r>
            <a:endParaRPr lang="en-GB" altLang="en-US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Clicks = AE</a:t>
            </a:r>
            <a:r>
              <a:rPr lang="en-GB" altLang="en-US" sz="1600" baseline="30000" smtClean="0"/>
              <a:t>-B Age</a:t>
            </a:r>
          </a:p>
          <a:p>
            <a:pPr eaLnBrk="1" hangingPunct="1"/>
            <a:endParaRPr lang="en-GB" altLang="en-US" sz="1600" baseline="30000" smtClean="0"/>
          </a:p>
          <a:p>
            <a:pPr eaLnBrk="1" hangingPunct="1"/>
            <a:r>
              <a:rPr lang="en-GB" altLang="en-US" sz="1600" baseline="30000" smtClean="0"/>
              <a:t>(</a:t>
            </a:r>
            <a:r>
              <a:rPr lang="en-GB" altLang="en-US" sz="1600" smtClean="0"/>
              <a:t>log Clicks = log A – B Age)</a:t>
            </a:r>
          </a:p>
          <a:p>
            <a:pPr eaLnBrk="1" hangingPunct="1"/>
            <a:endParaRPr lang="en-GB" altLang="en-US" sz="1600" baseline="30000" smtClean="0"/>
          </a:p>
          <a:p>
            <a:pPr eaLnBrk="1" hangingPunct="1"/>
            <a:r>
              <a:rPr lang="en-GB" altLang="en-US" sz="1600" smtClean="0"/>
              <a:t>Another type of non-linear relationship. Characterised by  ever increasing rates of changes as you get older</a:t>
            </a:r>
          </a:p>
        </p:txBody>
      </p:sp>
      <p:graphicFrame>
        <p:nvGraphicFramePr>
          <p:cNvPr id="43013" name="Object 5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0505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78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0505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2"/>
                </a:solidFill>
              </a:rPr>
              <a:t>Log Beck</a:t>
            </a:r>
            <a:endParaRPr lang="en-GB" altLang="en-US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Skew=0.60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Kurtosis=-0.06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Acceptable using rule of thumb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1843063"/>
            <a:ext cx="4214775" cy="42085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Graphical displays</a:t>
            </a:r>
            <a:endParaRPr lang="en-GB" altLang="en-US" smtClean="0"/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50825" y="2133600"/>
            <a:ext cx="8229600" cy="4724400"/>
          </a:xfrm>
        </p:spPr>
        <p:txBody>
          <a:bodyPr/>
          <a:lstStyle/>
          <a:p>
            <a:pPr eaLnBrk="1" hangingPunct="1"/>
            <a:r>
              <a:rPr lang="en-GB" altLang="en-US" smtClean="0"/>
              <a:t>Histograms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Boxplots 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Error Bar plots (groups)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Stem and Leaf Displays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Scatterplots (especially for checking linearity of correlations, residual plots from regressions)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	(see also regression talk)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Under SPSS EXPLORE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Quantile plot - log Beck</a:t>
            </a:r>
            <a:endParaRPr lang="en-GB" altLang="en-US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Fits closer to a straight line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Log transform has made the distribution more Normal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Log transform enables the use of more powerful statistical tests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763" y="1558339"/>
            <a:ext cx="4214775" cy="42085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3568" y="538153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 err="1">
                <a:solidFill>
                  <a:srgbClr val="0070C0"/>
                </a:solidFill>
              </a:rPr>
              <a:t>qqplot</a:t>
            </a:r>
            <a:r>
              <a:rPr lang="en-GB" sz="1600" dirty="0">
                <a:solidFill>
                  <a:srgbClr val="0070C0"/>
                </a:solidFill>
              </a:rPr>
              <a:t>(x1$log_beck,qnorm(</a:t>
            </a:r>
            <a:r>
              <a:rPr lang="en-GB" sz="1600" dirty="0" err="1">
                <a:solidFill>
                  <a:srgbClr val="0070C0"/>
                </a:solidFill>
              </a:rPr>
              <a:t>ppoints</a:t>
            </a:r>
            <a:r>
              <a:rPr lang="en-GB" sz="1600" dirty="0">
                <a:solidFill>
                  <a:srgbClr val="0070C0"/>
                </a:solidFill>
              </a:rPr>
              <a:t>(x1$log_beck)))</a:t>
            </a:r>
          </a:p>
          <a:p>
            <a:r>
              <a:rPr lang="en-GB" sz="1600" dirty="0" err="1">
                <a:solidFill>
                  <a:srgbClr val="0070C0"/>
                </a:solidFill>
              </a:rPr>
              <a:t>qqline</a:t>
            </a:r>
            <a:r>
              <a:rPr lang="en-GB" sz="1600" dirty="0">
                <a:solidFill>
                  <a:srgbClr val="0070C0"/>
                </a:solidFill>
              </a:rPr>
              <a:t>(x1$log_beck,qnorm(</a:t>
            </a:r>
            <a:r>
              <a:rPr lang="en-GB" sz="1600" dirty="0" err="1">
                <a:solidFill>
                  <a:srgbClr val="0070C0"/>
                </a:solidFill>
              </a:rPr>
              <a:t>ppoints</a:t>
            </a:r>
            <a:r>
              <a:rPr lang="en-GB" sz="1600" dirty="0">
                <a:solidFill>
                  <a:srgbClr val="0070C0"/>
                </a:solidFill>
              </a:rPr>
              <a:t>(x1$log_beck)))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Rank transform</a:t>
            </a:r>
            <a:endParaRPr lang="en-GB" altLang="en-US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Downweight outliers 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Useful if power transformations fail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Useful summary measures</a:t>
            </a:r>
          </a:p>
          <a:p>
            <a:pPr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Medians</a:t>
            </a:r>
          </a:p>
          <a:p>
            <a:pPr lvl="1" eaLnBrk="1" hangingPunct="1"/>
            <a:r>
              <a:rPr lang="en-GB" altLang="en-US" smtClean="0"/>
              <a:t>Interquartile ranges (Boxplots)</a:t>
            </a:r>
          </a:p>
          <a:p>
            <a:pPr lvl="1" eaLnBrk="1" hangingPunct="1"/>
            <a:r>
              <a:rPr lang="en-GB" altLang="en-US" smtClean="0"/>
              <a:t>Rank sums </a:t>
            </a:r>
            <a:r>
              <a:rPr lang="en-GB" altLang="en-US" smtClean="0">
                <a:solidFill>
                  <a:schemeClr val="accent2"/>
                </a:solidFill>
              </a:rPr>
              <a:t>(Non-parametric tests)</a:t>
            </a:r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Using ranks - example</a:t>
            </a:r>
            <a:endParaRPr lang="en-GB" altLang="en-US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Compare cost (in £) of two care centres</a:t>
            </a:r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r>
              <a:rPr lang="en-GB" altLang="en-US" smtClean="0"/>
              <a:t>Care Centres O &amp; R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Any patient cost saving?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Centre O stem &amp; leaf display</a:t>
            </a:r>
            <a:endParaRPr lang="en-GB" altLang="en-US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z="1600" smtClean="0">
              <a:solidFill>
                <a:schemeClr val="bg2"/>
              </a:solidFill>
            </a:endParaRPr>
          </a:p>
          <a:p>
            <a:pPr eaLnBrk="1" hangingPunct="1"/>
            <a:r>
              <a:rPr lang="en-GB" altLang="en-US" sz="1600" smtClean="0"/>
              <a:t>STEM WIDTH=200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2 EXTREMES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POSITIVE SKEW</a:t>
            </a:r>
            <a:endParaRPr lang="en-GB" altLang="en-US" sz="1600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z="1600" smtClean="0"/>
          </a:p>
        </p:txBody>
      </p:sp>
      <p:graphicFrame>
        <p:nvGraphicFramePr>
          <p:cNvPr id="48133" name="Object 5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209800"/>
          <a:ext cx="40386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8" name="Document" r:id="rId3" imgW="5486400" imgH="2657856" progId="Word.Document.8">
                  <p:embed/>
                </p:oleObj>
              </mc:Choice>
              <mc:Fallback>
                <p:oleObj name="Document" r:id="rId3" imgW="5486400" imgH="2657856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09800"/>
                        <a:ext cx="4038600" cy="3581400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>
                <a:solidFill>
                  <a:schemeClr val="bg2"/>
                </a:solidFill>
              </a:rPr>
              <a:t>Centre R - Stem and Leaf</a:t>
            </a:r>
            <a:endParaRPr lang="en-GB" altLang="en-US" b="0" i="1" smtClean="0">
              <a:solidFill>
                <a:schemeClr val="bg2"/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(stem width=100)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outliers present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positive skew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rank test needed</a:t>
            </a:r>
          </a:p>
        </p:txBody>
      </p:sp>
      <p:graphicFrame>
        <p:nvGraphicFramePr>
          <p:cNvPr id="49157" name="Object 5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057400"/>
          <a:ext cx="40386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2" name="Document" r:id="rId3" imgW="4258056" imgH="2045208" progId="Word.Document.8">
                  <p:embed/>
                </p:oleObj>
              </mc:Choice>
              <mc:Fallback>
                <p:oleObj name="Document" r:id="rId3" imgW="4258056" imgH="204520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057400"/>
                        <a:ext cx="4038600" cy="3810000"/>
                      </a:xfrm>
                      <a:prstGeom prst="rect">
                        <a:avLst/>
                      </a:prstGeom>
                      <a:solidFill>
                        <a:srgbClr val="CC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>
                <a:solidFill>
                  <a:schemeClr val="bg2"/>
                </a:solidFill>
              </a:rPr>
              <a:t>RESULTS</a:t>
            </a:r>
            <a:endParaRPr lang="en-GB" altLang="en-US" b="0" i="1" smtClean="0">
              <a:solidFill>
                <a:schemeClr val="bg2"/>
              </a:solidFill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UNRANKED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t(147) = 0.30, p=.76</a:t>
            </a:r>
          </a:p>
          <a:p>
            <a:pPr eaLnBrk="1" hangingPunct="1"/>
            <a:endParaRPr lang="en-GB" altLang="en-US" sz="1600" dirty="0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>
                <a:solidFill>
                  <a:schemeClr val="accent2"/>
                </a:solidFill>
              </a:rPr>
              <a:t>centre costs the same</a:t>
            </a:r>
            <a:endParaRPr lang="en-GB" altLang="en-US" sz="1600" dirty="0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>
              <a:solidFill>
                <a:schemeClr val="bg2"/>
              </a:solidFill>
            </a:endParaRPr>
          </a:p>
          <a:p>
            <a:pPr eaLnBrk="1" hangingPunct="1"/>
            <a:r>
              <a:rPr lang="en-GB" altLang="en-US" sz="1600" dirty="0" smtClean="0"/>
              <a:t>Uses</a:t>
            </a:r>
            <a:r>
              <a:rPr lang="en-GB" altLang="en-US" sz="1600" dirty="0" smtClean="0">
                <a:solidFill>
                  <a:schemeClr val="bg2"/>
                </a:solidFill>
              </a:rPr>
              <a:t> </a:t>
            </a:r>
            <a:r>
              <a:rPr lang="en-GB" altLang="en-US" sz="1600" dirty="0" smtClean="0">
                <a:solidFill>
                  <a:schemeClr val="accent2"/>
                </a:solidFill>
              </a:rPr>
              <a:t>means</a:t>
            </a:r>
          </a:p>
          <a:p>
            <a:pPr eaLnBrk="1" hangingPunct="1"/>
            <a:endParaRPr lang="en-GB" altLang="en-US" sz="1600" b="1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&gt; </a:t>
            </a:r>
            <a:r>
              <a:rPr lang="en-GB" altLang="en-US" sz="1600" dirty="0" err="1">
                <a:solidFill>
                  <a:srgbClr val="FF0000"/>
                </a:solidFill>
              </a:rPr>
              <a:t>t.test</a:t>
            </a:r>
            <a:r>
              <a:rPr lang="en-GB" altLang="en-US" sz="1600" dirty="0">
                <a:solidFill>
                  <a:srgbClr val="FF0000"/>
                </a:solidFill>
              </a:rPr>
              <a:t>(x1$cost~x1$centre)</a:t>
            </a:r>
          </a:p>
          <a:p>
            <a:pPr marL="0" indent="0" eaLnBrk="1" hangingPunct="1">
              <a:buNone/>
            </a:pPr>
            <a:endParaRPr lang="en-GB" altLang="en-US" sz="16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data:  x1$cost by x1$centre</a:t>
            </a:r>
          </a:p>
          <a:p>
            <a:pPr marL="0" indent="0" eaLnBrk="1" hangingPunct="1">
              <a:buNone/>
            </a:pPr>
            <a:r>
              <a:rPr lang="en-GB" altLang="en-US" sz="1600" dirty="0">
                <a:solidFill>
                  <a:srgbClr val="FF0000"/>
                </a:solidFill>
              </a:rPr>
              <a:t>t = 0.30984, </a:t>
            </a:r>
            <a:r>
              <a:rPr lang="en-GB" altLang="en-US" sz="1600" dirty="0" err="1">
                <a:solidFill>
                  <a:srgbClr val="FF0000"/>
                </a:solidFill>
              </a:rPr>
              <a:t>df</a:t>
            </a:r>
            <a:r>
              <a:rPr lang="en-GB" altLang="en-US" sz="1600" dirty="0">
                <a:solidFill>
                  <a:srgbClr val="FF0000"/>
                </a:solidFill>
              </a:rPr>
              <a:t> = 83.755, </a:t>
            </a:r>
            <a:endParaRPr lang="en-GB" altLang="en-US" sz="16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GB" altLang="en-US" sz="1600" dirty="0" smtClean="0">
                <a:solidFill>
                  <a:srgbClr val="FF0000"/>
                </a:solidFill>
              </a:rPr>
              <a:t>p-value </a:t>
            </a:r>
            <a:r>
              <a:rPr lang="en-GB" altLang="en-US" sz="1600" dirty="0">
                <a:solidFill>
                  <a:srgbClr val="FF0000"/>
                </a:solidFill>
              </a:rPr>
              <a:t>= 0.7575</a:t>
            </a:r>
          </a:p>
          <a:p>
            <a:pPr eaLnBrk="1" hangingPunct="1"/>
            <a:endParaRPr lang="en-GB" altLang="en-US" sz="1600" dirty="0" smtClean="0"/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RANKED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              mean Rank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Study O       65.11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Study R       85.58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M-W: Z=-2.94,p=.003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>
                <a:solidFill>
                  <a:schemeClr val="accent2"/>
                </a:solidFill>
              </a:rPr>
              <a:t>Centre R costlier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Uses</a:t>
            </a:r>
            <a:r>
              <a:rPr lang="en-GB" altLang="en-US" sz="1600" dirty="0" smtClean="0">
                <a:solidFill>
                  <a:schemeClr val="bg2"/>
                </a:solidFill>
              </a:rPr>
              <a:t> </a:t>
            </a:r>
            <a:r>
              <a:rPr lang="en-GB" altLang="en-US" sz="1600" dirty="0" smtClean="0">
                <a:solidFill>
                  <a:schemeClr val="accent2"/>
                </a:solidFill>
              </a:rPr>
              <a:t>ranks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dirty="0" smtClean="0">
              <a:solidFill>
                <a:schemeClr val="accent2"/>
              </a:solidFill>
            </a:endParaRPr>
          </a:p>
          <a:p>
            <a:pPr eaLnBrk="1" hangingPunct="1"/>
            <a:endParaRPr lang="en-GB" altLang="en-US" sz="1600" b="1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21304" y="5153561"/>
            <a:ext cx="33843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&gt; </a:t>
            </a:r>
            <a:r>
              <a:rPr lang="en-GB" sz="1600" dirty="0" err="1">
                <a:solidFill>
                  <a:srgbClr val="FF0000"/>
                </a:solidFill>
              </a:rPr>
              <a:t>wilcox.test</a:t>
            </a:r>
            <a:r>
              <a:rPr lang="en-GB" sz="1600" dirty="0">
                <a:solidFill>
                  <a:srgbClr val="FF0000"/>
                </a:solidFill>
              </a:rPr>
              <a:t>(x1$cost ~ x1$centre)</a:t>
            </a:r>
          </a:p>
          <a:p>
            <a:endParaRPr lang="en-GB" sz="1600" dirty="0">
              <a:solidFill>
                <a:srgbClr val="FF0000"/>
              </a:solidFill>
            </a:endParaRPr>
          </a:p>
          <a:p>
            <a:endParaRPr lang="en-GB" sz="1600" dirty="0">
              <a:solidFill>
                <a:srgbClr val="FF0000"/>
              </a:solidFill>
            </a:endParaRPr>
          </a:p>
          <a:p>
            <a:r>
              <a:rPr lang="en-GB" sz="1600" dirty="0">
                <a:solidFill>
                  <a:srgbClr val="FF0000"/>
                </a:solidFill>
              </a:rPr>
              <a:t>data:  x1$cost by x1$centre</a:t>
            </a:r>
          </a:p>
          <a:p>
            <a:r>
              <a:rPr lang="en-GB" sz="1600" dirty="0">
                <a:solidFill>
                  <a:srgbClr val="FF0000"/>
                </a:solidFill>
              </a:rPr>
              <a:t>W = 2010.5, p-value = </a:t>
            </a:r>
            <a:r>
              <a:rPr lang="en-GB" sz="1600" dirty="0" smtClean="0">
                <a:solidFill>
                  <a:srgbClr val="FF0000"/>
                </a:solidFill>
              </a:rPr>
              <a:t>0.003282</a:t>
            </a:r>
            <a:endParaRPr lang="en-GB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Randomisation p-value for Cost Centre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sz="1800" dirty="0" smtClean="0"/>
              <a:t>Mann-Whitney</a:t>
            </a:r>
          </a:p>
          <a:p>
            <a:pPr marL="0" indent="0">
              <a:buNone/>
            </a:pPr>
            <a:r>
              <a:rPr lang="en-GB" sz="1800" dirty="0" smtClean="0"/>
              <a:t>W= 2010.5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In far left </a:t>
            </a:r>
            <a:r>
              <a:rPr lang="en-GB" sz="1800" smtClean="0"/>
              <a:t>of distribution</a:t>
            </a:r>
            <a:endParaRPr lang="en-GB" sz="1800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9549" y="1944449"/>
            <a:ext cx="4035902" cy="403590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533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Nonparametric tests</a:t>
            </a:r>
            <a:endParaRPr lang="en-GB" altLang="en-US" smtClean="0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PROS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Downweight outliers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Fewer assumptions 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Useful for skewed distributions (See Lantz (2013) for Kruskal-Wallis for three or more groups)</a:t>
            </a:r>
          </a:p>
          <a:p>
            <a:pPr eaLnBrk="1" hangingPunct="1"/>
            <a:endParaRPr lang="en-GB" altLang="en-US" sz="1600" smtClean="0"/>
          </a:p>
        </p:txBody>
      </p:sp>
      <p:sp>
        <p:nvSpPr>
          <p:cNvPr id="5120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CONS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Less powerful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Lose information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Limited range of tests</a:t>
            </a:r>
            <a:r>
              <a:rPr lang="en-GB" altLang="en-US" sz="1600" smtClean="0">
                <a:solidFill>
                  <a:schemeClr val="bg2"/>
                </a:solidFill>
              </a:rPr>
              <a:t> </a:t>
            </a:r>
          </a:p>
          <a:p>
            <a:pPr eaLnBrk="1" hangingPunct="1"/>
            <a:endParaRPr lang="en-GB" altLang="en-US" sz="160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Equal Group Variances</a:t>
            </a:r>
            <a:endParaRPr lang="en-GB" altLang="en-US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r>
              <a:rPr lang="en-GB" altLang="en-US" smtClean="0"/>
              <a:t>Important for t-tests and ANOVAs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No covariate by group interaction in ANCOVA; Quade’s (1967) method is a nonparametric equivalent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May need to transform outcome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Tests available to identify problems  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Levene’s test</a:t>
            </a:r>
            <a:endParaRPr lang="en-GB" altLang="en-US" smtClean="0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Are group variances equal?</a:t>
            </a:r>
          </a:p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Gets slope of spread </a:t>
            </a:r>
            <a:r>
              <a:rPr lang="en-GB" sz="1600" dirty="0" err="1" smtClean="0"/>
              <a:t>vs</a:t>
            </a:r>
            <a:r>
              <a:rPr lang="en-GB" sz="1600" dirty="0" smtClean="0"/>
              <a:t> location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Compares slope to 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1600" dirty="0" smtClean="0"/>
          </a:p>
          <a:p>
            <a:pPr lvl="2" eaLnBrk="1" hangingPunct="1">
              <a:defRPr/>
            </a:pPr>
            <a:r>
              <a:rPr lang="en-GB" sz="1400" dirty="0" smtClean="0"/>
              <a:t>produces F-test</a:t>
            </a:r>
          </a:p>
          <a:p>
            <a:pPr marL="914400" lvl="2" indent="0" eaLnBrk="1" hangingPunct="1">
              <a:buFont typeface="Wingdings" panose="05000000000000000000" pitchFamily="2" charset="2"/>
              <a:buNone/>
              <a:defRPr/>
            </a:pPr>
            <a:endParaRPr lang="en-GB" sz="1400" dirty="0" smtClean="0"/>
          </a:p>
          <a:p>
            <a:pPr marL="514350" lvl="1" indent="0" eaLnBrk="1" hangingPunct="1">
              <a:buFont typeface="Wingdings" panose="05000000000000000000" pitchFamily="2" charset="2"/>
              <a:buNone/>
              <a:defRPr/>
            </a:pPr>
            <a:r>
              <a:rPr lang="en-GB" dirty="0" err="1" smtClean="0"/>
              <a:t>Cribbie</a:t>
            </a:r>
            <a:r>
              <a:rPr lang="en-GB" dirty="0" smtClean="0"/>
              <a:t> et al (2012) in Br J Math Stat Psych suggest a variety of adjusted tests including Welch’s (1951) adjustment for use with one-way ANOVAs</a:t>
            </a:r>
          </a:p>
          <a:p>
            <a:pPr eaLnBrk="1" hangingPunct="1">
              <a:defRPr/>
            </a:pPr>
            <a:endParaRPr lang="en-GB" sz="1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02406" y="5913091"/>
            <a:ext cx="8804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Bland JM, Altman DG. Statistical methods for assessing agreement between two methods of </a:t>
            </a:r>
            <a:endParaRPr lang="en-GB" sz="1600" dirty="0" smtClean="0"/>
          </a:p>
          <a:p>
            <a:r>
              <a:rPr lang="en-GB" sz="1600" dirty="0" smtClean="0"/>
              <a:t>clinical </a:t>
            </a:r>
            <a:r>
              <a:rPr lang="en-GB" sz="1600" dirty="0"/>
              <a:t>measurement. </a:t>
            </a:r>
            <a:r>
              <a:rPr lang="en-GB" sz="1600" i="1" dirty="0"/>
              <a:t>Lancet</a:t>
            </a:r>
            <a:r>
              <a:rPr lang="en-GB" sz="1600" dirty="0"/>
              <a:t> 1986; </a:t>
            </a:r>
            <a:r>
              <a:rPr lang="en-GB" sz="1600" b="1" dirty="0"/>
              <a:t>i</a:t>
            </a:r>
            <a:r>
              <a:rPr lang="en-GB" sz="1600" dirty="0"/>
              <a:t>: 307-10</a:t>
            </a:r>
            <a:r>
              <a:rPr lang="en-GB" sz="1600" dirty="0" smtClean="0"/>
              <a:t>. </a:t>
            </a:r>
            <a:r>
              <a:rPr lang="en-GB" sz="1600" dirty="0" smtClean="0">
                <a:solidFill>
                  <a:srgbClr val="0070C0"/>
                </a:solidFill>
              </a:rPr>
              <a:t>Comparing within subject using paired t-test on deviations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34419" y="238809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&gt; </a:t>
            </a:r>
            <a:r>
              <a:rPr lang="en-GB" sz="1600" dirty="0" smtClean="0"/>
              <a:t>library(car)</a:t>
            </a:r>
          </a:p>
          <a:p>
            <a:r>
              <a:rPr lang="en-GB" sz="1600" dirty="0" smtClean="0"/>
              <a:t>&gt; </a:t>
            </a:r>
            <a:r>
              <a:rPr lang="en-GB" sz="1600" dirty="0" err="1" smtClean="0"/>
              <a:t>leveneTest</a:t>
            </a:r>
            <a:r>
              <a:rPr lang="en-GB" sz="1600" dirty="0" smtClean="0"/>
              <a:t>(x1$beck </a:t>
            </a:r>
            <a:r>
              <a:rPr lang="en-GB" sz="1600" dirty="0"/>
              <a:t>~ x1$sex, data = x1)</a:t>
            </a:r>
          </a:p>
          <a:p>
            <a:endParaRPr lang="en-GB" sz="1600" dirty="0" smtClean="0"/>
          </a:p>
          <a:p>
            <a:r>
              <a:rPr lang="en-GB" sz="1600" dirty="0" err="1" smtClean="0"/>
              <a:t>Levene's</a:t>
            </a:r>
            <a:r>
              <a:rPr lang="en-GB" sz="1600" dirty="0" smtClean="0"/>
              <a:t> </a:t>
            </a:r>
            <a:r>
              <a:rPr lang="en-GB" sz="1600" dirty="0"/>
              <a:t>Test for Homogeneity of Variance (</a:t>
            </a:r>
            <a:r>
              <a:rPr lang="en-GB" sz="1600" dirty="0" err="1"/>
              <a:t>center</a:t>
            </a:r>
            <a:r>
              <a:rPr lang="en-GB" sz="1600" dirty="0"/>
              <a:t> = median)</a:t>
            </a:r>
          </a:p>
          <a:p>
            <a:r>
              <a:rPr lang="en-GB" sz="1600" dirty="0"/>
              <a:t>        </a:t>
            </a:r>
            <a:r>
              <a:rPr lang="en-GB" sz="1600" dirty="0" err="1"/>
              <a:t>Df</a:t>
            </a:r>
            <a:r>
              <a:rPr lang="en-GB" sz="1600" dirty="0"/>
              <a:t> F value  </a:t>
            </a:r>
            <a:r>
              <a:rPr lang="en-GB" sz="1600" dirty="0" err="1"/>
              <a:t>Pr</a:t>
            </a:r>
            <a:r>
              <a:rPr lang="en-GB" sz="1600" dirty="0"/>
              <a:t>(&gt;F)  </a:t>
            </a:r>
          </a:p>
          <a:p>
            <a:r>
              <a:rPr lang="en-GB" sz="1600" dirty="0"/>
              <a:t>group    1  5.4955</a:t>
            </a:r>
            <a:r>
              <a:rPr lang="en-GB" sz="1600" dirty="0">
                <a:solidFill>
                  <a:srgbClr val="0070C0"/>
                </a:solidFill>
              </a:rPr>
              <a:t> 0.01917 *</a:t>
            </a:r>
          </a:p>
          <a:p>
            <a:r>
              <a:rPr lang="en-GB" sz="1600" dirty="0"/>
              <a:t>      1870                  </a:t>
            </a:r>
          </a:p>
          <a:p>
            <a:r>
              <a:rPr lang="en-GB" sz="1600" dirty="0"/>
              <a:t>---</a:t>
            </a:r>
          </a:p>
          <a:p>
            <a:r>
              <a:rPr lang="en-GB" sz="1600" dirty="0" err="1"/>
              <a:t>Signif</a:t>
            </a:r>
            <a:r>
              <a:rPr lang="en-GB" sz="1600" dirty="0"/>
              <a:t>. codes:  0 ‘***’ 0.001 ‘**’ 0.01 ‘*’ 0.05 </a:t>
            </a:r>
            <a:r>
              <a:rPr lang="en-GB" sz="1600" dirty="0" smtClean="0"/>
              <a:t>‘.’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smtClean="0">
                <a:solidFill>
                  <a:schemeClr val="bg2"/>
                </a:solidFill>
              </a:rPr>
              <a:t>Symmetry</a:t>
            </a:r>
            <a:endParaRPr lang="en-GB" altLang="en-US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2400" smtClean="0"/>
              <a:t>Clustered around median</a:t>
            </a:r>
          </a:p>
          <a:p>
            <a:pPr eaLnBrk="1" hangingPunct="1"/>
            <a:endParaRPr lang="en-GB" altLang="en-US" sz="2400" smtClean="0"/>
          </a:p>
          <a:p>
            <a:pPr eaLnBrk="1" hangingPunct="1"/>
            <a:r>
              <a:rPr lang="en-GB" altLang="en-US" sz="2400" smtClean="0"/>
              <a:t> median=mean=mode</a:t>
            </a:r>
          </a:p>
          <a:p>
            <a:pPr eaLnBrk="1" hangingPunct="1"/>
            <a:endParaRPr lang="en-GB" altLang="en-US" sz="2400" smtClean="0"/>
          </a:p>
          <a:p>
            <a:pPr eaLnBrk="1" hangingPunct="1"/>
            <a:r>
              <a:rPr lang="en-GB" altLang="en-US" sz="2400" smtClean="0"/>
              <a:t> no skewness</a:t>
            </a:r>
          </a:p>
          <a:p>
            <a:pPr eaLnBrk="1" hangingPunct="1"/>
            <a:endParaRPr lang="en-GB" altLang="en-US" sz="2400" smtClean="0"/>
          </a:p>
          <a:p>
            <a:pPr eaLnBrk="1" hangingPunct="1"/>
            <a:r>
              <a:rPr lang="en-GB" altLang="en-US" sz="2400" smtClean="0"/>
              <a:t>CIs of mean assume symmetry</a:t>
            </a:r>
          </a:p>
          <a:p>
            <a:pPr eaLnBrk="1" hangingPunct="1"/>
            <a:endParaRPr lang="en-GB" altLang="en-US" sz="2400" smtClean="0"/>
          </a:p>
          <a:p>
            <a:pPr eaLnBrk="1" hangingPunct="1"/>
            <a:endParaRPr lang="en-GB" altLang="en-US" sz="1600" smtClean="0"/>
          </a:p>
        </p:txBody>
      </p:sp>
      <p:graphicFrame>
        <p:nvGraphicFramePr>
          <p:cNvPr id="9221" name="Object 5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44738"/>
          <a:ext cx="4038600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name="Document" r:id="rId3" imgW="3551682" imgH="2845308" progId="Word.Document.8">
                  <p:embed/>
                </p:oleObj>
              </mc:Choice>
              <mc:Fallback>
                <p:oleObj name="Document" r:id="rId3" imgW="3551682" imgH="284530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44738"/>
                        <a:ext cx="4038600" cy="323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Proportions</a:t>
            </a:r>
            <a:endParaRPr lang="en-GB" altLang="en-US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Variance of a proportion depends on value of proportion! 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Arcsine transform resolves this: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 smtClean="0"/>
              <a:t>In </a:t>
            </a:r>
            <a:r>
              <a:rPr lang="en-GB" dirty="0"/>
              <a:t>R</a:t>
            </a:r>
            <a:r>
              <a:rPr lang="en-GB" dirty="0" smtClean="0"/>
              <a:t> use : 2 * </a:t>
            </a:r>
            <a:r>
              <a:rPr lang="en-GB" dirty="0" err="1" smtClean="0"/>
              <a:t>asin</a:t>
            </a:r>
            <a:r>
              <a:rPr lang="en-GB" dirty="0" smtClean="0"/>
              <a:t>(</a:t>
            </a:r>
            <a:r>
              <a:rPr lang="en-GB" dirty="0" err="1" smtClean="0"/>
              <a:t>sqrt</a:t>
            </a:r>
            <a:r>
              <a:rPr lang="en-GB" dirty="0" smtClean="0"/>
              <a:t>(p))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 smtClean="0">
                <a:solidFill>
                  <a:schemeClr val="accent6"/>
                </a:solidFill>
              </a:rPr>
              <a:t>however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 smtClean="0"/>
              <a:t>Jaeger TF (2008) Categorical data </a:t>
            </a:r>
            <a:r>
              <a:rPr lang="en-GB" dirty="0" err="1" smtClean="0"/>
              <a:t>analysis:away</a:t>
            </a:r>
            <a:r>
              <a:rPr lang="en-GB" dirty="0" smtClean="0"/>
              <a:t> from ANOVAs.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 smtClean="0"/>
              <a:t>J </a:t>
            </a:r>
            <a:r>
              <a:rPr lang="en-GB" dirty="0" err="1" smtClean="0"/>
              <a:t>Mem</a:t>
            </a:r>
            <a:r>
              <a:rPr lang="en-GB" dirty="0" smtClean="0"/>
              <a:t> Lang 59(4) 434-446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 smtClean="0"/>
              <a:t>suggests difficulties using arcsines on proportions near 0 or 1.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(arcsine also may be used when correlating proportions)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And Finally...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“ A Statistician is someone who can have their head in an oven and their feet in an ice box and say that on the whole they are feeling perfectly normal”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smtClean="0"/>
          </a:p>
          <a:p>
            <a:pPr eaLnBrk="1" hangingPunct="1"/>
            <a:r>
              <a:rPr lang="en-GB" altLang="en-US" sz="1400" smtClean="0"/>
              <a:t>Check you are using appropriate summary measures</a:t>
            </a:r>
          </a:p>
          <a:p>
            <a:pPr eaLnBrk="1" hangingPunct="1"/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Boxplot illustrations:</a:t>
            </a:r>
          </a:p>
          <a:p>
            <a:pPr eaLnBrk="1" hangingPunct="1"/>
            <a:r>
              <a:rPr lang="en-GB" altLang="en-US" sz="1400" smtClean="0"/>
              <a:t>Lane, DM and Sandor, A (2009) Designing better graphs by including distributional information and integrating words, numbers and images. Psychological Methods 14(3) 239-257.</a:t>
            </a:r>
            <a:endParaRPr lang="en-GB" altLang="en-US" sz="1400" smtClean="0">
              <a:solidFill>
                <a:schemeClr val="accent2"/>
              </a:solidFill>
            </a:endParaRPr>
          </a:p>
          <a:p>
            <a:pPr eaLnBrk="1" hangingPunct="1"/>
            <a:endParaRPr lang="en-GB" altLang="en-US" sz="1400" smtClean="0"/>
          </a:p>
        </p:txBody>
      </p:sp>
      <p:sp>
        <p:nvSpPr>
          <p:cNvPr id="5530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600200"/>
            <a:ext cx="4495800" cy="4724400"/>
          </a:xfrm>
        </p:spPr>
        <p:txBody>
          <a:bodyPr/>
          <a:lstStyle/>
          <a:p>
            <a:pPr eaLnBrk="1" hangingPunct="1"/>
            <a:endParaRPr lang="en-GB" altLang="en-US" sz="1400" smtClean="0"/>
          </a:p>
          <a:p>
            <a:pPr eaLnBrk="1" hangingPunct="1"/>
            <a:endParaRPr lang="en-GB" altLang="en-US" sz="1400" smtClean="0"/>
          </a:p>
          <a:p>
            <a:pPr eaLnBrk="1" hangingPunct="1"/>
            <a:r>
              <a:rPr lang="en-GB" altLang="en-US" sz="1400" smtClean="0"/>
              <a:t>Further details including references on EDA at: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http://www.itl.nist.gov/div898/handbook/eda/eda.htm</a:t>
            </a:r>
          </a:p>
          <a:p>
            <a:pPr eaLnBrk="1" hangingPunct="1"/>
            <a:endParaRPr lang="en-GB" altLang="en-US" sz="1400" smtClean="0"/>
          </a:p>
          <a:p>
            <a:pPr eaLnBrk="1" hangingPunct="1"/>
            <a:r>
              <a:rPr lang="en-GB" altLang="en-US" sz="1400" smtClean="0">
                <a:solidFill>
                  <a:schemeClr val="accent2"/>
                </a:solidFill>
              </a:rPr>
              <a:t>Thanks to Frank Duckworth [RSS News article on scales]</a:t>
            </a:r>
          </a:p>
          <a:p>
            <a:pPr eaLnBrk="1" hangingPunct="1"/>
            <a:r>
              <a:rPr lang="en-GB" altLang="en-US" sz="1400" smtClean="0">
                <a:solidFill>
                  <a:schemeClr val="accent2"/>
                </a:solidFill>
              </a:rPr>
              <a:t>Allan Reese (CEFAS, graphical comments)</a:t>
            </a:r>
          </a:p>
          <a:p>
            <a:pPr eaLnBrk="1" hangingPunct="1"/>
            <a:r>
              <a:rPr lang="en-GB" altLang="en-US" sz="1400" smtClean="0">
                <a:solidFill>
                  <a:schemeClr val="accent2"/>
                </a:solidFill>
              </a:rPr>
              <a:t>Barney Dunn (Bimodality)</a:t>
            </a:r>
          </a:p>
          <a:p>
            <a:pPr eaLnBrk="1" hangingPunct="1"/>
            <a:endParaRPr lang="en-GB" altLang="en-US" sz="1400" smtClean="0"/>
          </a:p>
          <a:p>
            <a:pPr eaLnBrk="1" hangingPunct="1"/>
            <a:r>
              <a:rPr lang="en-GB" altLang="en-US" sz="1800" smtClean="0"/>
              <a:t>Next week (Thursday)…11am</a:t>
            </a:r>
          </a:p>
          <a:p>
            <a:pPr eaLnBrk="1" hangingPunct="1"/>
            <a:r>
              <a:rPr lang="en-GB" altLang="en-US" sz="1800" smtClean="0">
                <a:solidFill>
                  <a:schemeClr val="accent2"/>
                </a:solidFill>
              </a:rPr>
              <a:t>Simple and Multiple Linear Regression</a:t>
            </a:r>
          </a:p>
          <a:p>
            <a:pPr eaLnBrk="1" hangingPunct="1"/>
            <a:endParaRPr lang="en-GB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bg2"/>
                </a:solidFill>
                <a:latin typeface="Tahoma" panose="020B0604030504040204" pitchFamily="34" charset="0"/>
              </a:rPr>
              <a:t>Skew and kurtosis</a:t>
            </a:r>
            <a:endParaRPr lang="en-GB" alt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800" smtClean="0"/>
              <a:t>Skew</a:t>
            </a:r>
          </a:p>
          <a:p>
            <a:pPr lvl="1" eaLnBrk="1" hangingPunct="1"/>
            <a:r>
              <a:rPr lang="en-GB" altLang="en-US" sz="1800" smtClean="0"/>
              <a:t>&lt;0 upper straggle</a:t>
            </a:r>
          </a:p>
          <a:p>
            <a:pPr lvl="1" eaLnBrk="1" hangingPunct="1"/>
            <a:r>
              <a:rPr lang="en-GB" altLang="en-US" sz="1800" smtClean="0"/>
              <a:t>=0 symmetric</a:t>
            </a:r>
          </a:p>
          <a:p>
            <a:pPr lvl="1" eaLnBrk="1" hangingPunct="1"/>
            <a:r>
              <a:rPr lang="en-GB" altLang="en-US" sz="1800" smtClean="0"/>
              <a:t>&gt;0 downward straggle</a:t>
            </a:r>
          </a:p>
          <a:p>
            <a:pPr eaLnBrk="1" hangingPunct="1"/>
            <a:endParaRPr lang="en-GB" altLang="en-US" sz="1800" smtClean="0"/>
          </a:p>
          <a:p>
            <a:pPr eaLnBrk="1" hangingPunct="1"/>
            <a:endParaRPr lang="en-GB" altLang="en-US" sz="1800" smtClean="0"/>
          </a:p>
          <a:p>
            <a:pPr eaLnBrk="1" hangingPunct="1"/>
            <a:r>
              <a:rPr lang="en-GB" altLang="en-US" sz="1800" smtClean="0"/>
              <a:t>Rules of Thumb (Hair et al,1998;Simon,2002): </a:t>
            </a:r>
          </a:p>
          <a:p>
            <a:pPr eaLnBrk="1" hangingPunct="1"/>
            <a:endParaRPr lang="en-GB" altLang="en-US" sz="18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800" smtClean="0"/>
              <a:t>     Negative skew &lt;-1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800" smtClean="0"/>
              <a:t>     Positive Skew &gt; 1</a:t>
            </a: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1800" smtClean="0"/>
          </a:p>
          <a:p>
            <a:pPr eaLnBrk="1" hangingPunct="1"/>
            <a:r>
              <a:rPr lang="en-GB" altLang="en-US" sz="1800" smtClean="0"/>
              <a:t>Kurtosis</a:t>
            </a:r>
          </a:p>
          <a:p>
            <a:pPr lvl="1" eaLnBrk="1" hangingPunct="1"/>
            <a:r>
              <a:rPr lang="en-GB" altLang="en-US" sz="1800" smtClean="0"/>
              <a:t>&lt;0 flat (Platikurtic)</a:t>
            </a:r>
          </a:p>
          <a:p>
            <a:pPr lvl="1" eaLnBrk="1" hangingPunct="1"/>
            <a:r>
              <a:rPr lang="en-GB" altLang="en-US" sz="1800" smtClean="0"/>
              <a:t>=0 normal peak</a:t>
            </a:r>
          </a:p>
          <a:p>
            <a:pPr lvl="1" eaLnBrk="1" hangingPunct="1"/>
            <a:r>
              <a:rPr lang="en-GB" altLang="en-US" sz="1800" smtClean="0"/>
              <a:t>&gt;0 peaked about mean (Leptokurtic)</a:t>
            </a:r>
          </a:p>
          <a:p>
            <a:pPr lvl="1" eaLnBrk="1" hangingPunct="1"/>
            <a:endParaRPr lang="en-GB" altLang="en-US" sz="1800" smtClean="0"/>
          </a:p>
          <a:p>
            <a:pPr eaLnBrk="1" hangingPunct="1"/>
            <a:r>
              <a:rPr lang="en-GB" altLang="en-US" sz="1800" smtClean="0"/>
              <a:t>Rules of Thumb (Simon, 2002)</a:t>
            </a:r>
          </a:p>
          <a:p>
            <a:pPr eaLnBrk="1" hangingPunct="1"/>
            <a:endParaRPr lang="en-GB" altLang="en-US" sz="1800" smtClean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1800" smtClean="0"/>
              <a:t>Positive Kurtosis   &gt;  3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1800" smtClean="0"/>
              <a:t>Negative Kurtosis &lt; -3</a:t>
            </a:r>
          </a:p>
          <a:p>
            <a:pPr eaLnBrk="1" hangingPunct="1"/>
            <a:endParaRPr lang="en-GB" altLang="en-US" sz="1600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z="16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bg2"/>
                </a:solidFill>
                <a:latin typeface="Tahoma" panose="020B0604030504040204" pitchFamily="34" charset="0"/>
              </a:rPr>
              <a:t>Peakedness</a:t>
            </a:r>
            <a:endParaRPr lang="en-GB" altLang="en-US" smtClean="0"/>
          </a:p>
        </p:txBody>
      </p:sp>
      <p:sp>
        <p:nvSpPr>
          <p:cNvPr id="11268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Kurtosis measures peakedness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DeCarlo in his 1997 Psychological Methods paper shows kurtosis influenced by the tails of the distribution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Don’t want too peaked or too uniform distributions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Too peaked -no variation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Too flat - no one ‘typical’ value</a:t>
            </a:r>
          </a:p>
        </p:txBody>
      </p:sp>
      <p:graphicFrame>
        <p:nvGraphicFramePr>
          <p:cNvPr id="11269" name="Object 1029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14575"/>
          <a:ext cx="4038600" cy="329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Picture" r:id="rId3" imgW="4572238" imgH="3730943" progId="StaticEnhancedMetafile">
                  <p:embed/>
                </p:oleObj>
              </mc:Choice>
              <mc:Fallback>
                <p:oleObj name="Picture" r:id="rId3" imgW="4572238" imgH="3730943" progId="StaticEnhancedMetafile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14575"/>
                        <a:ext cx="4038600" cy="329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229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Types of Kurtosis (Miles &amp; Shevlin, 2001)</a:t>
            </a:r>
          </a:p>
        </p:txBody>
      </p:sp>
      <p:graphicFrame>
        <p:nvGraphicFramePr>
          <p:cNvPr id="12292" name="Object 2051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95288" y="1844675"/>
          <a:ext cx="8228012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7" name="Chart" r:id="rId3" imgW="8229889" imgH="4724587" progId="MSGraph.Chart.8">
                  <p:embed followColorScheme="full"/>
                </p:oleObj>
              </mc:Choice>
              <mc:Fallback>
                <p:oleObj name="Chart" r:id="rId3" imgW="8229889" imgH="4724587" progId="MSGraph.Chart.8">
                  <p:embed followColorScheme="full"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844675"/>
                        <a:ext cx="8228012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331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Bimodality</a:t>
            </a:r>
          </a:p>
        </p:txBody>
      </p:sp>
      <p:sp>
        <p:nvSpPr>
          <p:cNvPr id="13316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This is a mixture of two distributions (clear dip around the middle; multipeaked)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Histograms are usually good at spotting this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Suggests modelling the first half and second half separately</a:t>
            </a:r>
          </a:p>
          <a:p>
            <a:pPr eaLnBrk="1" hangingPunct="1"/>
            <a:endParaRPr lang="en-GB" altLang="en-US" sz="1600" smtClean="0"/>
          </a:p>
        </p:txBody>
      </p:sp>
      <p:pic>
        <p:nvPicPr>
          <p:cNvPr id="13317" name="Picture 1031" descr="BIMOD~BS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447925"/>
            <a:ext cx="4038600" cy="30273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0">
      <a:dk1>
        <a:srgbClr val="9A044B"/>
      </a:dk1>
      <a:lt1>
        <a:srgbClr val="FFFF00"/>
      </a:lt1>
      <a:dk2>
        <a:srgbClr val="9A044B"/>
      </a:dk2>
      <a:lt2>
        <a:srgbClr val="BABABA"/>
      </a:lt2>
      <a:accent1>
        <a:srgbClr val="FF9900"/>
      </a:accent1>
      <a:accent2>
        <a:srgbClr val="3299CC"/>
      </a:accent2>
      <a:accent3>
        <a:srgbClr val="FFFFAA"/>
      </a:accent3>
      <a:accent4>
        <a:srgbClr val="83033F"/>
      </a:accent4>
      <a:accent5>
        <a:srgbClr val="FFCAAA"/>
      </a:accent5>
      <a:accent6>
        <a:srgbClr val="2C8AB9"/>
      </a:accent6>
      <a:hlink>
        <a:srgbClr val="FF00FF"/>
      </a:hlink>
      <a:folHlink>
        <a:srgbClr val="FFFF00"/>
      </a:folHlink>
    </a:clrScheme>
    <a:fontScheme name="Blank Presentation.po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.pot 1">
        <a:dk1>
          <a:srgbClr val="990033"/>
        </a:dk1>
        <a:lt1>
          <a:srgbClr val="FFFFCC"/>
        </a:lt1>
        <a:dk2>
          <a:srgbClr val="000000"/>
        </a:dk2>
        <a:lt2>
          <a:srgbClr val="FFFFFF"/>
        </a:lt2>
        <a:accent1>
          <a:srgbClr val="CC3300"/>
        </a:accent1>
        <a:accent2>
          <a:srgbClr val="FF9900"/>
        </a:accent2>
        <a:accent3>
          <a:srgbClr val="AAAAAA"/>
        </a:accent3>
        <a:accent4>
          <a:srgbClr val="DADAAE"/>
        </a:accent4>
        <a:accent5>
          <a:srgbClr val="E2ADAA"/>
        </a:accent5>
        <a:accent6>
          <a:srgbClr val="E78A00"/>
        </a:accent6>
        <a:hlink>
          <a:srgbClr val="FFCC0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7A5A00"/>
        </a:dk1>
        <a:lt1>
          <a:srgbClr val="FFFF99"/>
        </a:lt1>
        <a:dk2>
          <a:srgbClr val="000066"/>
        </a:dk2>
        <a:lt2>
          <a:srgbClr val="CCFF33"/>
        </a:lt2>
        <a:accent1>
          <a:srgbClr val="006600"/>
        </a:accent1>
        <a:accent2>
          <a:srgbClr val="4F0777"/>
        </a:accent2>
        <a:accent3>
          <a:srgbClr val="AAAAB8"/>
        </a:accent3>
        <a:accent4>
          <a:srgbClr val="DADA82"/>
        </a:accent4>
        <a:accent5>
          <a:srgbClr val="AAB8AA"/>
        </a:accent5>
        <a:accent6>
          <a:srgbClr val="47066B"/>
        </a:accent6>
        <a:hlink>
          <a:srgbClr val="CC99FF"/>
        </a:hlink>
        <a:folHlink>
          <a:srgbClr val="00589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CCCC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B9B900"/>
        </a:accent6>
        <a:hlink>
          <a:srgbClr val="0080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10">
        <a:dk1>
          <a:srgbClr val="9A044B"/>
        </a:dk1>
        <a:lt1>
          <a:srgbClr val="FFFF00"/>
        </a:lt1>
        <a:dk2>
          <a:srgbClr val="9A044B"/>
        </a:dk2>
        <a:lt2>
          <a:srgbClr val="BABABA"/>
        </a:lt2>
        <a:accent1>
          <a:srgbClr val="FF9900"/>
        </a:accent1>
        <a:accent2>
          <a:srgbClr val="3299CC"/>
        </a:accent2>
        <a:accent3>
          <a:srgbClr val="FFFFAA"/>
        </a:accent3>
        <a:accent4>
          <a:srgbClr val="83033F"/>
        </a:accent4>
        <a:accent5>
          <a:srgbClr val="FFCAAA"/>
        </a:accent5>
        <a:accent6>
          <a:srgbClr val="2C8AB9"/>
        </a:accent6>
        <a:hlink>
          <a:srgbClr val="FF00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1431</TotalTime>
  <Words>2291</Words>
  <Application>Microsoft Office PowerPoint</Application>
  <PresentationFormat>On-screen Show (4:3)</PresentationFormat>
  <Paragraphs>598</Paragraphs>
  <Slides>51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51</vt:i4>
      </vt:variant>
    </vt:vector>
  </HeadingPairs>
  <TitlesOfParts>
    <vt:vector size="64" baseType="lpstr">
      <vt:lpstr>Courier New</vt:lpstr>
      <vt:lpstr>Symbol</vt:lpstr>
      <vt:lpstr>Tahoma</vt:lpstr>
      <vt:lpstr>Times</vt:lpstr>
      <vt:lpstr>Times New Roman</vt:lpstr>
      <vt:lpstr>Verdana</vt:lpstr>
      <vt:lpstr>Wingdings</vt:lpstr>
      <vt:lpstr>Blank Presentation</vt:lpstr>
      <vt:lpstr>Clip</vt:lpstr>
      <vt:lpstr>Document</vt:lpstr>
      <vt:lpstr>Picture</vt:lpstr>
      <vt:lpstr>Chart</vt:lpstr>
      <vt:lpstr>Graph Sheet</vt:lpstr>
      <vt:lpstr>    1. Exploratory Data Analysis</vt:lpstr>
      <vt:lpstr>No apriori ideas (model) in EDA!</vt:lpstr>
      <vt:lpstr>EDA - Exploratory data analysis</vt:lpstr>
      <vt:lpstr>Graphical displays</vt:lpstr>
      <vt:lpstr>Symmetry</vt:lpstr>
      <vt:lpstr>Skew and kurtosis</vt:lpstr>
      <vt:lpstr>Peakedness</vt:lpstr>
      <vt:lpstr>Types of Kurtosis (Miles &amp; Shevlin, 2001)</vt:lpstr>
      <vt:lpstr>Bimodality</vt:lpstr>
      <vt:lpstr>Beck Score</vt:lpstr>
      <vt:lpstr>Boxplots</vt:lpstr>
      <vt:lpstr>Boxplots</vt:lpstr>
      <vt:lpstr>Outliers in boxplots</vt:lpstr>
      <vt:lpstr>Boxplot of Beck score</vt:lpstr>
      <vt:lpstr>Effect of an outlier</vt:lpstr>
      <vt:lpstr>Robustness to outliers</vt:lpstr>
      <vt:lpstr>Bootstrap Cis for median and mean</vt:lpstr>
      <vt:lpstr>Obtaining 95% CIs for skewed data: Bootstrapping (Efron &amp; Tibshirani, 1993)</vt:lpstr>
      <vt:lpstr>The sampling distribution of the variance follows a chisquare which tends to N(n-1,2(n-1)) as n increases</vt:lpstr>
      <vt:lpstr>Other approaches to identifying outliers (besides boxplots)</vt:lpstr>
      <vt:lpstr>Quantile Plots</vt:lpstr>
      <vt:lpstr>Reverse scored Beck</vt:lpstr>
      <vt:lpstr>S shapes</vt:lpstr>
      <vt:lpstr>Testing normality more formally</vt:lpstr>
      <vt:lpstr>Stem and Leaf of Beck Score</vt:lpstr>
      <vt:lpstr>Temperature</vt:lpstr>
      <vt:lpstr>Error Bar Charts</vt:lpstr>
      <vt:lpstr>Bubble Plots (in R) years in education related to income/prestige Hans Rosling – bubble plots over years (http://www.ted.com/talks/lang/eng/hans_rosling_shows_the_best_stats_you_ve_ever_seen.html) </vt:lpstr>
      <vt:lpstr>Multiple scatter plots (R)</vt:lpstr>
      <vt:lpstr>Done using PRISM software (Thanks to Kate McAlister)</vt:lpstr>
      <vt:lpstr>Ladder of Powers (Marsh,1988)</vt:lpstr>
      <vt:lpstr>Choosing a power</vt:lpstr>
      <vt:lpstr>Box-Cox rationale</vt:lpstr>
      <vt:lpstr>Box-Cox applied to Beck score</vt:lpstr>
      <vt:lpstr>Box-Cox solution</vt:lpstr>
      <vt:lpstr>Box Cox on residual variance</vt:lpstr>
      <vt:lpstr>Predicted test score using a covariate vs actual test score (raw and square rooted)</vt:lpstr>
      <vt:lpstr>Exponential</vt:lpstr>
      <vt:lpstr>Log Beck</vt:lpstr>
      <vt:lpstr>Quantile plot - log Beck</vt:lpstr>
      <vt:lpstr>Rank transform</vt:lpstr>
      <vt:lpstr>Using ranks - example</vt:lpstr>
      <vt:lpstr>Centre O stem &amp; leaf display</vt:lpstr>
      <vt:lpstr>Centre R - Stem and Leaf</vt:lpstr>
      <vt:lpstr>RESULTS</vt:lpstr>
      <vt:lpstr>Randomisation p-value for Cost Centre data</vt:lpstr>
      <vt:lpstr>Nonparametric tests</vt:lpstr>
      <vt:lpstr>Equal Group Variances</vt:lpstr>
      <vt:lpstr>Levene’s test</vt:lpstr>
      <vt:lpstr>Proportions</vt:lpstr>
      <vt:lpstr>And Finally...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Exploratory Data Analysis</dc:title>
  <dc:creator>peter</dc:creator>
  <cp:lastModifiedBy>Peter Watson</cp:lastModifiedBy>
  <cp:revision>397</cp:revision>
  <dcterms:created xsi:type="dcterms:W3CDTF">2004-06-22T13:07:24Z</dcterms:created>
  <dcterms:modified xsi:type="dcterms:W3CDTF">2024-10-07T09:07:41Z</dcterms:modified>
</cp:coreProperties>
</file>