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66"/>
  </p:notesMasterIdLst>
  <p:handoutMasterIdLst>
    <p:handoutMasterId r:id="rId67"/>
  </p:handoutMasterIdLst>
  <p:sldIdLst>
    <p:sldId id="350" r:id="rId2"/>
    <p:sldId id="284" r:id="rId3"/>
    <p:sldId id="320" r:id="rId4"/>
    <p:sldId id="318" r:id="rId5"/>
    <p:sldId id="345" r:id="rId6"/>
    <p:sldId id="257" r:id="rId7"/>
    <p:sldId id="274" r:id="rId8"/>
    <p:sldId id="321" r:id="rId9"/>
    <p:sldId id="340" r:id="rId10"/>
    <p:sldId id="346" r:id="rId11"/>
    <p:sldId id="347" r:id="rId12"/>
    <p:sldId id="348" r:id="rId13"/>
    <p:sldId id="322" r:id="rId14"/>
    <p:sldId id="360" r:id="rId15"/>
    <p:sldId id="330" r:id="rId16"/>
    <p:sldId id="352" r:id="rId17"/>
    <p:sldId id="323" r:id="rId18"/>
    <p:sldId id="357" r:id="rId19"/>
    <p:sldId id="281" r:id="rId20"/>
    <p:sldId id="336" r:id="rId21"/>
    <p:sldId id="282" r:id="rId22"/>
    <p:sldId id="259" r:id="rId23"/>
    <p:sldId id="260" r:id="rId24"/>
    <p:sldId id="261" r:id="rId25"/>
    <p:sldId id="262" r:id="rId26"/>
    <p:sldId id="325" r:id="rId27"/>
    <p:sldId id="324" r:id="rId28"/>
    <p:sldId id="266" r:id="rId29"/>
    <p:sldId id="285" r:id="rId30"/>
    <p:sldId id="267" r:id="rId31"/>
    <p:sldId id="332" r:id="rId32"/>
    <p:sldId id="333" r:id="rId33"/>
    <p:sldId id="334" r:id="rId34"/>
    <p:sldId id="335" r:id="rId35"/>
    <p:sldId id="337" r:id="rId36"/>
    <p:sldId id="268" r:id="rId37"/>
    <p:sldId id="293" r:id="rId38"/>
    <p:sldId id="339" r:id="rId39"/>
    <p:sldId id="294" r:id="rId40"/>
    <p:sldId id="298" r:id="rId41"/>
    <p:sldId id="299" r:id="rId42"/>
    <p:sldId id="301" r:id="rId43"/>
    <p:sldId id="349" r:id="rId44"/>
    <p:sldId id="359" r:id="rId45"/>
    <p:sldId id="362" r:id="rId46"/>
    <p:sldId id="372" r:id="rId47"/>
    <p:sldId id="370" r:id="rId48"/>
    <p:sldId id="303" r:id="rId49"/>
    <p:sldId id="304" r:id="rId50"/>
    <p:sldId id="305" r:id="rId51"/>
    <p:sldId id="306" r:id="rId52"/>
    <p:sldId id="358" r:id="rId53"/>
    <p:sldId id="373" r:id="rId54"/>
    <p:sldId id="369" r:id="rId55"/>
    <p:sldId id="353" r:id="rId56"/>
    <p:sldId id="354" r:id="rId57"/>
    <p:sldId id="361" r:id="rId58"/>
    <p:sldId id="371" r:id="rId59"/>
    <p:sldId id="367" r:id="rId60"/>
    <p:sldId id="328" r:id="rId61"/>
    <p:sldId id="366" r:id="rId62"/>
    <p:sldId id="329" r:id="rId63"/>
    <p:sldId id="341" r:id="rId64"/>
    <p:sldId id="342" r:id="rId65"/>
  </p:sldIdLst>
  <p:sldSz cx="9144000" cy="6858000" type="screen4x3"/>
  <p:notesSz cx="68453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lbertus Medium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lbertus Medium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lbertus Medium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lbertus Medium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lbertus Medium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lbertus Medium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lbertus Medium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lbertus Medium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lbertus Medium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5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F32705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348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2130" y="-84"/>
      </p:cViewPr>
      <p:guideLst>
        <p:guide orient="horz" pos="3120"/>
        <p:guide pos="215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6513" y="0"/>
            <a:ext cx="30003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3000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6513" y="9444038"/>
            <a:ext cx="3000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E4E7CA8-3646-40B8-AC2F-A14A046A4F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6513" y="0"/>
            <a:ext cx="30003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5038" y="762000"/>
            <a:ext cx="4976812" cy="3732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1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22813"/>
            <a:ext cx="4999038" cy="441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1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3000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1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6513" y="9444038"/>
            <a:ext cx="3000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BCF5EE9-8D0E-40D8-B310-AAE2A4AE2B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2C86E0E-ECE6-495B-933F-7F9CCAB732C3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20530FD-9636-4850-97FE-7418DFC248B4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AF8269A-8638-4431-81D6-F40D4F3DF4A8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E769113-8798-45AE-8989-7AACCA925A26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86A023A-68F6-40B0-AEE2-4FA93C3E54CA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E0059D6-B48B-47BF-A39E-8E303520F682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F70F1B4-0312-49CE-9BE6-7AC5DF2DE355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15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E7FA4A4-08C4-49BE-A41C-2EC436007B50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17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3AF93F7-8215-4EDD-930E-2C0CDE413543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AF4D5A4-36FD-42F0-A771-6F4EFC24675A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20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3BCDF30-753E-49AB-807B-354804CDFD9B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926D2B7-93D1-4645-80DA-0D6918A6EDDF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8A772C0-99A7-47CD-946B-CC9269D202C7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22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3471142-7ACE-4688-B567-8C24C7388DFD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23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6A151E5-E71E-4954-BC02-F783EAF28A09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24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D1F7C45-E61C-49D0-A466-BCE85AE7125D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25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62F240A-7AE9-461B-87E1-8680BFDF5E2C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26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11F5B9C-B0E1-4C42-A67B-4D96C3AD1DCA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27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6016794-D454-4B36-BBA4-B8CCB09D33D2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28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03D7B51-1258-4DE9-8C75-551C5B14E9BF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29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5DB52B7-0FF7-4187-A28D-CA8E5ADF461F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30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16E7541-C622-4E7A-A9B0-22D3716B90E5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31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06B5D3B-D68E-4132-8DDD-D5EEE4ED4A1E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6C8ECDA-2C34-4666-B034-ACCD54A7E28C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32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BA721F0-C48C-413E-B509-8763FAAC5766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33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BD5CE14-14E7-435B-A0F2-2139586B3EFD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34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375F70C-751C-4A7F-A7DD-96EA325FBDAB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35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C8C801C-8BBD-4308-BB7E-1DF0C3E2C71B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36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8CC7298-5E3A-4626-847B-3881394D8F0D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37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5B5E24C-94C0-4A14-AEF7-459C4F085BDA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38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E1D00EB-6C35-40D0-A5F4-A6E7A4E907C9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39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2B318AA-33E7-4700-AA80-E86D0353FC02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40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53B0092-0DC2-469D-AF4F-B3356FE479D9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41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2123FF1-978C-461C-8B92-354A0C113804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1086C04-7F99-4ADD-8DD8-EF794914D833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42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B69BD87-E95F-4859-B7DA-3DE4A7CB5A9C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48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72DC54C-3EEF-45DC-B254-AF128564107F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49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C5459DD-1F44-429F-BB04-7841422B7CF0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50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489B516-1CBC-4371-ACA1-67DF84323EA0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51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A9C8CCA-4CE1-4E1D-8D4B-413A5D9BA178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52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0D4A43B-16C9-4367-989B-15E512AE7F67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60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C910EB9-4B97-4762-9957-1E8125C41FEC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62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977774B-579D-4902-8820-C524B0319879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63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9CB6B63-9467-4EBF-BB5B-AA04A8C45121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64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F523ADC-FE12-4161-8C6F-5CC5263C79A7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97EE6EB-878F-47BB-B528-615B0C51423D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65AEB9B-FC76-4529-8141-F5C0D0007254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C408E99-5959-4FBD-8B85-AB542CE431B0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947E6F6-C7EA-4F7F-A675-4A9558878CA3}" type="slidenum">
              <a:rPr lang="en-US" altLang="en-US" smtClean="0">
                <a:latin typeface="Albertus Medium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latin typeface="Albertus Medium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MRC CBU Graduate Statistics Lectures</a:t>
            </a:r>
          </a:p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2C495-D323-40C6-8F9D-67136B34169E}" type="slidenum">
              <a:rPr lang="en-GB" altLang="en-US"/>
              <a:pPr>
                <a:defRPr/>
              </a:pPr>
              <a:t>‹#›</a:t>
            </a:fld>
            <a:endParaRPr lang="en-GB" altLang="en-US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750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MRC CBU Graduate Statistics Lectures</a:t>
            </a:r>
          </a:p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E3528-D2BD-4734-8EC3-E686FC8865BA}" type="slidenum">
              <a:rPr lang="en-GB" altLang="en-US"/>
              <a:pPr>
                <a:defRPr/>
              </a:pPr>
              <a:t>‹#›</a:t>
            </a:fld>
            <a:endParaRPr lang="en-GB" altLang="en-US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011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76200"/>
            <a:ext cx="1951038" cy="60563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76200"/>
            <a:ext cx="5700712" cy="60563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MRC CBU Graduate Statistics Lectures</a:t>
            </a:r>
          </a:p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82626-E9F6-431E-A3D0-1998CD9D27FE}" type="slidenum">
              <a:rPr lang="en-GB" altLang="en-US"/>
              <a:pPr>
                <a:defRPr/>
              </a:pPr>
              <a:t>‹#›</a:t>
            </a:fld>
            <a:endParaRPr lang="en-GB" altLang="en-US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525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76200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1182688" y="1447800"/>
            <a:ext cx="3810000" cy="468471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1447800"/>
            <a:ext cx="3810000" cy="46847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MRC CBU Graduate Statistics Lectures</a:t>
            </a:r>
          </a:p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543D4-DAA2-44FD-BD5A-D976D016C0E3}" type="slidenum">
              <a:rPr lang="en-GB" altLang="en-US"/>
              <a:pPr>
                <a:defRPr/>
              </a:pPr>
              <a:t>‹#›</a:t>
            </a:fld>
            <a:endParaRPr lang="en-GB" altLang="en-US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82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76200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47800"/>
            <a:ext cx="3810000" cy="46847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5145088" y="1447800"/>
            <a:ext cx="3810000" cy="468471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MRC CBU Graduate Statistics Lectures</a:t>
            </a:r>
          </a:p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B1B05-1FD6-4485-B741-6763E8B945B2}" type="slidenum">
              <a:rPr lang="en-GB" altLang="en-US"/>
              <a:pPr>
                <a:defRPr/>
              </a:pPr>
              <a:t>‹#›</a:t>
            </a:fld>
            <a:endParaRPr lang="en-GB" altLang="en-US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7796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76200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1182688" y="1447800"/>
            <a:ext cx="7772400" cy="468471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MRC CBU Graduate Statistics Lectures</a:t>
            </a:r>
          </a:p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4217E-E2D7-4C3A-AC18-526FABF34806}" type="slidenum">
              <a:rPr lang="en-GB" altLang="en-US"/>
              <a:pPr>
                <a:defRPr/>
              </a:pPr>
              <a:t>‹#›</a:t>
            </a:fld>
            <a:endParaRPr lang="en-GB" altLang="en-US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570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MRC CBU Graduate Statistics Lectures</a:t>
            </a:r>
          </a:p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8473F-A349-4122-A8CC-5795491B7C55}" type="slidenum">
              <a:rPr lang="en-GB" altLang="en-US"/>
              <a:pPr>
                <a:defRPr/>
              </a:pPr>
              <a:t>‹#›</a:t>
            </a:fld>
            <a:endParaRPr lang="en-GB" altLang="en-US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266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MRC CBU Graduate Statistics Lectures</a:t>
            </a:r>
          </a:p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61DA1-3F3A-46EC-A395-FBDA459059FB}" type="slidenum">
              <a:rPr lang="en-GB" altLang="en-US"/>
              <a:pPr>
                <a:defRPr/>
              </a:pPr>
              <a:t>‹#›</a:t>
            </a:fld>
            <a:endParaRPr lang="en-GB" altLang="en-US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063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47800"/>
            <a:ext cx="3810000" cy="4684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47800"/>
            <a:ext cx="3810000" cy="4684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MRC CBU Graduate Statistics Lectures</a:t>
            </a:r>
          </a:p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95CB3-4292-4B89-A34E-0829F593F1F3}" type="slidenum">
              <a:rPr lang="en-GB" altLang="en-US"/>
              <a:pPr>
                <a:defRPr/>
              </a:pPr>
              <a:t>‹#›</a:t>
            </a:fld>
            <a:endParaRPr lang="en-GB" altLang="en-US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268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MRC CBU Graduate Statistics Lectures</a:t>
            </a:r>
          </a:p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79637-C278-4AD2-A8E2-9F6030C28744}" type="slidenum">
              <a:rPr lang="en-GB" altLang="en-US"/>
              <a:pPr>
                <a:defRPr/>
              </a:pPr>
              <a:t>‹#›</a:t>
            </a:fld>
            <a:endParaRPr lang="en-GB" altLang="en-US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586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MRC CBU Graduate Statistics Lectures</a:t>
            </a:r>
          </a:p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757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MRC CBU Graduate Statistics Lectures</a:t>
            </a:r>
          </a:p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357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MRC CBU Graduate Statistics Lectures</a:t>
            </a:r>
          </a:p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0BF10-A5AE-4F6F-B245-4AEF9CA8D41D}" type="slidenum">
              <a:rPr lang="en-GB" altLang="en-US"/>
              <a:pPr>
                <a:defRPr/>
              </a:pPr>
              <a:t>‹#›</a:t>
            </a:fld>
            <a:endParaRPr lang="en-GB" altLang="en-US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977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MRC CBU Graduate Statistics Lectures</a:t>
            </a:r>
          </a:p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B4C0CE-9740-42AD-9B90-F3DECF2947AA}" type="slidenum">
              <a:rPr lang="en-GB" altLang="en-US"/>
              <a:pPr>
                <a:defRPr/>
              </a:pPr>
              <a:t>‹#›</a:t>
            </a:fld>
            <a:endParaRPr lang="en-GB" altLang="en-US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875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AB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76200"/>
            <a:ext cx="77930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47800"/>
            <a:ext cx="7772400" cy="468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65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5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67000" y="63246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r>
              <a:rPr lang="en-GB"/>
              <a:t>MRC CBU Graduate Statistics Lectures</a:t>
            </a:r>
          </a:p>
          <a:p>
            <a:pPr>
              <a:defRPr/>
            </a:pPr>
            <a:endParaRPr lang="en-GB"/>
          </a:p>
        </p:txBody>
      </p:sp>
      <p:sp>
        <p:nvSpPr>
          <p:cNvPr id="265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3246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24519903-BF48-4CB6-878F-6B29EB85DA6C}" type="slidenum">
              <a:rPr lang="en-GB" altLang="en-US"/>
              <a:pPr>
                <a:defRPr/>
              </a:pPr>
              <a:t>‹#›</a:t>
            </a:fld>
            <a:endParaRPr lang="en-GB" altLang="en-US">
              <a:latin typeface="Tahoma" panose="020B0604030504040204" pitchFamily="34" charset="0"/>
            </a:endParaRPr>
          </a:p>
        </p:txBody>
      </p:sp>
      <p:sp>
        <p:nvSpPr>
          <p:cNvPr id="1031" name="Rectangle 8"/>
          <p:cNvSpPr>
            <a:spLocks noChangeArrowheads="1"/>
          </p:cNvSpPr>
          <p:nvPr/>
        </p:nvSpPr>
        <p:spPr bwMode="ltGray">
          <a:xfrm>
            <a:off x="304800" y="720725"/>
            <a:ext cx="438150" cy="474663"/>
          </a:xfrm>
          <a:prstGeom prst="rect">
            <a:avLst/>
          </a:prstGeom>
          <a:solidFill>
            <a:srgbClr val="8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algn="ctr" eaLnBrk="1" hangingPunct="1">
              <a:defRPr/>
            </a:pPr>
            <a:endParaRPr kumimoji="1" lang="en-GB" altLang="en-US" sz="2400" smtClean="0">
              <a:latin typeface="Tahoma" pitchFamily="34" charset="0"/>
            </a:endParaRPr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ltGray">
          <a:xfrm>
            <a:off x="541338" y="1022350"/>
            <a:ext cx="422275" cy="474663"/>
          </a:xfrm>
          <a:prstGeom prst="rect">
            <a:avLst/>
          </a:prstGeom>
          <a:solidFill>
            <a:srgbClr val="ED1D4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algn="ctr" eaLnBrk="1" hangingPunct="1">
              <a:defRPr/>
            </a:pPr>
            <a:endParaRPr kumimoji="1" lang="en-GB" altLang="en-US" sz="2400" smtClean="0">
              <a:solidFill>
                <a:srgbClr val="FF5166"/>
              </a:solidFill>
              <a:latin typeface="Tahoma" pitchFamily="34" charset="0"/>
            </a:endParaRPr>
          </a:p>
        </p:txBody>
      </p:sp>
      <p:sp>
        <p:nvSpPr>
          <p:cNvPr id="1033" name="Rectangle 10"/>
          <p:cNvSpPr>
            <a:spLocks noChangeArrowheads="1"/>
          </p:cNvSpPr>
          <p:nvPr/>
        </p:nvSpPr>
        <p:spPr bwMode="gray">
          <a:xfrm>
            <a:off x="685800" y="754063"/>
            <a:ext cx="17463" cy="57626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algn="ctr" eaLnBrk="1" hangingPunct="1">
              <a:defRPr/>
            </a:pPr>
            <a:endParaRPr kumimoji="1" lang="en-GB" altLang="en-US" sz="2400" smtClean="0">
              <a:latin typeface="Tahoma" pitchFamily="34" charset="0"/>
            </a:endParaRPr>
          </a:p>
        </p:txBody>
      </p:sp>
      <p:sp>
        <p:nvSpPr>
          <p:cNvPr id="1034" name="Rectangle 11"/>
          <p:cNvSpPr>
            <a:spLocks noChangeArrowheads="1"/>
          </p:cNvSpPr>
          <p:nvPr/>
        </p:nvSpPr>
        <p:spPr bwMode="gray">
          <a:xfrm>
            <a:off x="457200" y="719138"/>
            <a:ext cx="17463" cy="6111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algn="ctr" eaLnBrk="1" hangingPunct="1">
              <a:defRPr/>
            </a:pPr>
            <a:endParaRPr kumimoji="1" lang="en-GB" altLang="en-US" sz="2400" smtClean="0">
              <a:latin typeface="Tahoma" pitchFamily="34" charset="0"/>
            </a:endParaRPr>
          </a:p>
          <a:p>
            <a:pPr algn="ctr" eaLnBrk="1" hangingPunct="1">
              <a:defRPr/>
            </a:pPr>
            <a:endParaRPr kumimoji="1" lang="en-GB" altLang="en-US" sz="2400" smtClean="0">
              <a:latin typeface="Tahoma" pitchFamily="34" charset="0"/>
            </a:endParaRPr>
          </a:p>
        </p:txBody>
      </p:sp>
      <p:sp>
        <p:nvSpPr>
          <p:cNvPr id="1035" name="Rectangle 12"/>
          <p:cNvSpPr>
            <a:spLocks noChangeArrowheads="1"/>
          </p:cNvSpPr>
          <p:nvPr/>
        </p:nvSpPr>
        <p:spPr bwMode="gray">
          <a:xfrm>
            <a:off x="533400" y="611188"/>
            <a:ext cx="17463" cy="7191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algn="ctr" eaLnBrk="1" hangingPunct="1">
              <a:defRPr/>
            </a:pPr>
            <a:endParaRPr kumimoji="1" lang="en-GB" altLang="en-US" sz="2400" smtClean="0">
              <a:latin typeface="Tahoma" pitchFamily="34" charset="0"/>
            </a:endParaRPr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gray">
          <a:xfrm>
            <a:off x="609600" y="538163"/>
            <a:ext cx="17463" cy="79216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algn="ctr" eaLnBrk="1" hangingPunct="1">
              <a:defRPr/>
            </a:pPr>
            <a:endParaRPr kumimoji="1" lang="en-GB" altLang="en-US" sz="2400" smtClean="0">
              <a:latin typeface="Tahoma" pitchFamily="34" charset="0"/>
            </a:endParaRPr>
          </a:p>
        </p:txBody>
      </p:sp>
      <p:sp>
        <p:nvSpPr>
          <p:cNvPr id="1037" name="Rectangle 14"/>
          <p:cNvSpPr>
            <a:spLocks noChangeArrowheads="1"/>
          </p:cNvSpPr>
          <p:nvPr/>
        </p:nvSpPr>
        <p:spPr bwMode="gray">
          <a:xfrm>
            <a:off x="762000" y="790575"/>
            <a:ext cx="17463" cy="5397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algn="ctr" eaLnBrk="1" hangingPunct="1">
              <a:defRPr/>
            </a:pPr>
            <a:endParaRPr kumimoji="1" lang="en-GB" altLang="en-US" sz="2400" smtClean="0">
              <a:latin typeface="Tahoma" pitchFamily="34" charset="0"/>
            </a:endParaRPr>
          </a:p>
        </p:txBody>
      </p:sp>
      <p:sp>
        <p:nvSpPr>
          <p:cNvPr id="1038" name="Rectangle 15"/>
          <p:cNvSpPr>
            <a:spLocks noChangeArrowheads="1"/>
          </p:cNvSpPr>
          <p:nvPr/>
        </p:nvSpPr>
        <p:spPr bwMode="gray">
          <a:xfrm>
            <a:off x="838200" y="827088"/>
            <a:ext cx="17463" cy="5032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algn="ctr" eaLnBrk="1" hangingPunct="1">
              <a:defRPr/>
            </a:pPr>
            <a:endParaRPr kumimoji="1" lang="en-GB" altLang="en-US" sz="2400" smtClean="0">
              <a:latin typeface="Tahoma" pitchFamily="34" charset="0"/>
            </a:endParaRPr>
          </a:p>
        </p:txBody>
      </p:sp>
      <p:sp>
        <p:nvSpPr>
          <p:cNvPr id="1039" name="Rectangle 16"/>
          <p:cNvSpPr>
            <a:spLocks noChangeArrowheads="1"/>
          </p:cNvSpPr>
          <p:nvPr/>
        </p:nvSpPr>
        <p:spPr bwMode="gray">
          <a:xfrm>
            <a:off x="914400" y="935038"/>
            <a:ext cx="17463" cy="3952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algn="ctr" eaLnBrk="1" hangingPunct="1">
              <a:defRPr/>
            </a:pPr>
            <a:endParaRPr kumimoji="1" lang="en-GB" altLang="en-US" sz="2400" smtClean="0">
              <a:latin typeface="Tahoma" pitchFamily="34" charset="0"/>
            </a:endParaRPr>
          </a:p>
        </p:txBody>
      </p:sp>
      <p:sp>
        <p:nvSpPr>
          <p:cNvPr id="1040" name="Rectangle 17"/>
          <p:cNvSpPr>
            <a:spLocks noChangeArrowheads="1"/>
          </p:cNvSpPr>
          <p:nvPr/>
        </p:nvSpPr>
        <p:spPr bwMode="gray">
          <a:xfrm>
            <a:off x="381000" y="1071563"/>
            <a:ext cx="9525" cy="25876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algn="ctr" eaLnBrk="1" hangingPunct="1">
              <a:defRPr/>
            </a:pPr>
            <a:endParaRPr kumimoji="1" lang="en-GB" altLang="en-US" sz="2400" smtClean="0">
              <a:latin typeface="Tahoma" pitchFamily="34" charset="0"/>
            </a:endParaRPr>
          </a:p>
        </p:txBody>
      </p:sp>
      <p:sp>
        <p:nvSpPr>
          <p:cNvPr id="1041" name="Rectangle 18"/>
          <p:cNvSpPr>
            <a:spLocks noChangeArrowheads="1"/>
          </p:cNvSpPr>
          <p:nvPr/>
        </p:nvSpPr>
        <p:spPr bwMode="gray">
          <a:xfrm>
            <a:off x="228600" y="1250950"/>
            <a:ext cx="17463" cy="793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algn="ctr" eaLnBrk="1" hangingPunct="1">
              <a:defRPr/>
            </a:pPr>
            <a:endParaRPr kumimoji="1" lang="en-GB" altLang="en-US" sz="2400" smtClean="0">
              <a:latin typeface="Tahoma" pitchFamily="34" charset="0"/>
            </a:endParaRPr>
          </a:p>
        </p:txBody>
      </p:sp>
      <p:sp>
        <p:nvSpPr>
          <p:cNvPr id="1042" name="Rectangle 19"/>
          <p:cNvSpPr>
            <a:spLocks noChangeArrowheads="1"/>
          </p:cNvSpPr>
          <p:nvPr/>
        </p:nvSpPr>
        <p:spPr bwMode="gray">
          <a:xfrm>
            <a:off x="304800" y="1177925"/>
            <a:ext cx="17463" cy="1508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algn="ctr" eaLnBrk="1" hangingPunct="1">
              <a:defRPr/>
            </a:pPr>
            <a:endParaRPr kumimoji="1" lang="en-GB" altLang="en-US" sz="2400" smtClean="0">
              <a:latin typeface="Tahoma" pitchFamily="34" charset="0"/>
            </a:endParaRPr>
          </a:p>
        </p:txBody>
      </p:sp>
      <p:sp>
        <p:nvSpPr>
          <p:cNvPr id="1043" name="Rectangle 20"/>
          <p:cNvSpPr>
            <a:spLocks noChangeArrowheads="1"/>
          </p:cNvSpPr>
          <p:nvPr/>
        </p:nvSpPr>
        <p:spPr bwMode="gray">
          <a:xfrm>
            <a:off x="1066800" y="1222375"/>
            <a:ext cx="17463" cy="1079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algn="ctr" eaLnBrk="1" hangingPunct="1">
              <a:defRPr/>
            </a:pPr>
            <a:endParaRPr kumimoji="1" lang="en-GB" altLang="en-US" sz="2400" smtClean="0">
              <a:latin typeface="Tahoma" pitchFamily="34" charset="0"/>
            </a:endParaRPr>
          </a:p>
        </p:txBody>
      </p:sp>
      <p:sp>
        <p:nvSpPr>
          <p:cNvPr id="1044" name="Rectangle 21"/>
          <p:cNvSpPr>
            <a:spLocks noChangeArrowheads="1"/>
          </p:cNvSpPr>
          <p:nvPr/>
        </p:nvSpPr>
        <p:spPr bwMode="gray">
          <a:xfrm>
            <a:off x="990600" y="1114425"/>
            <a:ext cx="17463" cy="2159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algn="ctr" eaLnBrk="1" hangingPunct="1">
              <a:defRPr/>
            </a:pPr>
            <a:endParaRPr kumimoji="1" lang="en-GB" altLang="en-US" sz="2400" smtClean="0">
              <a:latin typeface="Tahoma" pitchFamily="34" charset="0"/>
            </a:endParaRPr>
          </a:p>
        </p:txBody>
      </p:sp>
      <p:sp>
        <p:nvSpPr>
          <p:cNvPr id="1045" name="Rectangle 22"/>
          <p:cNvSpPr>
            <a:spLocks noChangeArrowheads="1"/>
          </p:cNvSpPr>
          <p:nvPr/>
        </p:nvSpPr>
        <p:spPr bwMode="gray">
          <a:xfrm>
            <a:off x="152400" y="1290638"/>
            <a:ext cx="8516938" cy="39687"/>
          </a:xfrm>
          <a:prstGeom prst="rect">
            <a:avLst/>
          </a:prstGeom>
          <a:solidFill>
            <a:srgbClr val="99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algn="ctr" eaLnBrk="1" hangingPunct="1">
              <a:defRPr/>
            </a:pPr>
            <a:endParaRPr kumimoji="1" lang="en-GB" altLang="en-US" sz="2400" smtClean="0">
              <a:latin typeface="Tahoma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7144339" y="6430148"/>
            <a:ext cx="1999661" cy="28653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44" r:id="rId6"/>
    <p:sldLayoutId id="2147483745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lbertus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lbertus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lbertus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lbertus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lbertus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lbertus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lbertus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lbertus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6.bin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://imaging.mrc-cbu.cam.ac.uk/statswiki/FAQ/SpssBonferroni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6147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395536" y="1700808"/>
            <a:ext cx="8305800" cy="2439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3200" dirty="0"/>
              <a:t>MRC Cognition and Brain Sciences Unit </a:t>
            </a:r>
            <a:br>
              <a:rPr lang="en-GB" altLang="en-US" sz="3200" dirty="0"/>
            </a:br>
            <a:r>
              <a:rPr lang="en-GB" altLang="en-US" sz="3200" dirty="0">
                <a:solidFill>
                  <a:srgbClr val="0099CC"/>
                </a:solidFill>
              </a:rPr>
              <a:t>Graduate Statistics Course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2000" b="1" dirty="0"/>
              <a:t>http</a:t>
            </a:r>
            <a:r>
              <a:rPr lang="en-US" altLang="en-US" sz="2000" b="1"/>
              <a:t>://</a:t>
            </a:r>
            <a:r>
              <a:rPr lang="en-US" altLang="en-US" sz="2000" b="1" smtClean="0"/>
              <a:t>imaging.mrc-cbu.cam.ac.uk/statswiki/StatsCourse2024</a:t>
            </a:r>
            <a:endParaRPr lang="en-GB" altLang="en-US" sz="2000" dirty="0"/>
          </a:p>
          <a:p>
            <a:pPr algn="ctr" eaLnBrk="1" hangingPunct="1">
              <a:buFont typeface="Wingdings" panose="05000000000000000000" pitchFamily="2" charset="2"/>
              <a:buNone/>
            </a:pPr>
            <a:endParaRPr lang="en-GB" altLang="en-US" sz="3200" dirty="0">
              <a:solidFill>
                <a:srgbClr val="66FFF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4574869"/>
            <a:ext cx="7803556" cy="4267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24579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A: Plotting Standard Errors</a:t>
            </a:r>
          </a:p>
        </p:txBody>
      </p:sp>
      <p:graphicFrame>
        <p:nvGraphicFramePr>
          <p:cNvPr id="24581" name="Object 4"/>
          <p:cNvGraphicFramePr>
            <a:graphicFrameLocks noChangeAspect="1"/>
          </p:cNvGraphicFramePr>
          <p:nvPr/>
        </p:nvGraphicFramePr>
        <p:xfrm>
          <a:off x="1752600" y="1981200"/>
          <a:ext cx="5473700" cy="422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7" name="SPW 8.0 Graph" r:id="rId4" imgW="5472360" imgH="4227840" progId="SigmaPlotGraphicObject.7">
                  <p:embed/>
                </p:oleObj>
              </mc:Choice>
              <mc:Fallback>
                <p:oleObj name="SPW 8.0 Graph" r:id="rId4" imgW="5472360" imgH="4227840" progId="SigmaPlotGraphicObject.7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981200"/>
                        <a:ext cx="5473700" cy="422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2" name="Text Box 5"/>
          <p:cNvSpPr txBox="1">
            <a:spLocks noChangeArrowheads="1"/>
          </p:cNvSpPr>
          <p:nvPr/>
        </p:nvSpPr>
        <p:spPr bwMode="auto">
          <a:xfrm>
            <a:off x="3184525" y="1981200"/>
            <a:ext cx="306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Means +/- 1 SEM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26627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graphicFrame>
        <p:nvGraphicFramePr>
          <p:cNvPr id="26628" name="Object 1029"/>
          <p:cNvGraphicFramePr>
            <a:graphicFrameLocks noChangeAspect="1"/>
          </p:cNvGraphicFramePr>
          <p:nvPr/>
        </p:nvGraphicFramePr>
        <p:xfrm>
          <a:off x="1905000" y="1981200"/>
          <a:ext cx="5473700" cy="422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5" name="SPW 8.0 Graph" r:id="rId4" imgW="5472360" imgH="4227840" progId="SigmaPlotGraphicObject.7">
                  <p:embed/>
                </p:oleObj>
              </mc:Choice>
              <mc:Fallback>
                <p:oleObj name="SPW 8.0 Graph" r:id="rId4" imgW="5472360" imgH="4227840" progId="SigmaPlotGraphicObject.7">
                  <p:embed/>
                  <p:pic>
                    <p:nvPicPr>
                      <p:cNvPr id="0" name="Object 10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981200"/>
                        <a:ext cx="5473700" cy="422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150938" y="76200"/>
            <a:ext cx="7793037" cy="1697038"/>
          </a:xfrm>
        </p:spPr>
        <p:txBody>
          <a:bodyPr/>
          <a:lstStyle/>
          <a:p>
            <a:pPr eaLnBrk="1" hangingPunct="1"/>
            <a:r>
              <a:rPr lang="en-GB" altLang="en-US" smtClean="0"/>
              <a:t>A: Plotting Standard Errors of the Differences</a:t>
            </a:r>
            <a:br>
              <a:rPr lang="en-GB" altLang="en-US" smtClean="0"/>
            </a:br>
            <a:r>
              <a:rPr lang="en-GB" altLang="en-US" smtClean="0"/>
              <a:t>http://seriousstats.wordpress.com/</a:t>
            </a:r>
          </a:p>
        </p:txBody>
      </p:sp>
      <p:sp>
        <p:nvSpPr>
          <p:cNvPr id="26630" name="Text Box 1028"/>
          <p:cNvSpPr txBox="1">
            <a:spLocks noChangeArrowheads="1"/>
          </p:cNvSpPr>
          <p:nvPr/>
        </p:nvSpPr>
        <p:spPr bwMode="auto">
          <a:xfrm>
            <a:off x="3184525" y="1981200"/>
            <a:ext cx="306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Means +/- 1 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28675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graphicFrame>
        <p:nvGraphicFramePr>
          <p:cNvPr id="28676" name="Object 1029"/>
          <p:cNvGraphicFramePr>
            <a:graphicFrameLocks noChangeAspect="1"/>
          </p:cNvGraphicFramePr>
          <p:nvPr/>
        </p:nvGraphicFramePr>
        <p:xfrm>
          <a:off x="2057400" y="2057400"/>
          <a:ext cx="5543550" cy="422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3" name="SPW 8.0 Graph" r:id="rId4" imgW="5542920" imgH="4227840" progId="SigmaPlotGraphicObject.7">
                  <p:embed/>
                </p:oleObj>
              </mc:Choice>
              <mc:Fallback>
                <p:oleObj name="SPW 8.0 Graph" r:id="rId4" imgW="5542920" imgH="4227840" progId="SigmaPlotGraphicObject.7">
                  <p:embed/>
                  <p:pic>
                    <p:nvPicPr>
                      <p:cNvPr id="0" name="Object 10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057400"/>
                        <a:ext cx="5543550" cy="422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7" name="Rectangle 10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A: Plotting 95% Confidence Intevals of Differences</a:t>
            </a:r>
          </a:p>
        </p:txBody>
      </p:sp>
      <p:sp>
        <p:nvSpPr>
          <p:cNvPr id="28678" name="Text Box 1028"/>
          <p:cNvSpPr txBox="1">
            <a:spLocks noChangeArrowheads="1"/>
          </p:cNvSpPr>
          <p:nvPr/>
        </p:nvSpPr>
        <p:spPr bwMode="auto">
          <a:xfrm>
            <a:off x="2286000" y="2133600"/>
            <a:ext cx="5638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/>
              <a:t>Means +/- 95% CI for Differences of Means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B: ‘LSD’</a:t>
            </a:r>
            <a:r>
              <a:rPr lang="en-GB" altLang="en-US" i="1" smtClean="0"/>
              <a:t> </a:t>
            </a:r>
            <a:r>
              <a:rPr lang="en-GB" altLang="en-US" smtClean="0"/>
              <a:t>option</a:t>
            </a:r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 flipH="1" flipV="1">
            <a:off x="6019800" y="5715000"/>
            <a:ext cx="121920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7315200" y="5562600"/>
            <a:ext cx="1141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400"/>
              <a:t>But NB</a:t>
            </a: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6708775" y="2819400"/>
            <a:ext cx="20256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/>
              <a:t>C&gt;L,P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/>
              <a:t>S&gt;P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/>
              <a:t>(all p&lt;.05)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dirty="0"/>
          </a:p>
        </p:txBody>
      </p:sp>
      <p:sp>
        <p:nvSpPr>
          <p:cNvPr id="32777" name="AutoShape 9"/>
          <p:cNvSpPr>
            <a:spLocks noChangeArrowheads="1"/>
          </p:cNvSpPr>
          <p:nvPr/>
        </p:nvSpPr>
        <p:spPr bwMode="auto">
          <a:xfrm>
            <a:off x="914400" y="5562600"/>
            <a:ext cx="4989513" cy="1524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/>
          </a:p>
        </p:txBody>
      </p:sp>
      <p:sp>
        <p:nvSpPr>
          <p:cNvPr id="2" name="Rectangle 1"/>
          <p:cNvSpPr/>
          <p:nvPr/>
        </p:nvSpPr>
        <p:spPr>
          <a:xfrm>
            <a:off x="2286000" y="-279707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 with(</a:t>
            </a:r>
            <a:r>
              <a:rPr lang="en-GB" dirty="0" err="1"/>
              <a:t>mdata</a:t>
            </a:r>
            <a:r>
              <a:rPr lang="en-GB" dirty="0"/>
              <a:t>, 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979" y="1371303"/>
            <a:ext cx="5292353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dirty="0" err="1">
                <a:solidFill>
                  <a:srgbClr val="8F210B"/>
                </a:solidFill>
              </a:rPr>
              <a:t>pairwise.t.test</a:t>
            </a:r>
            <a:r>
              <a:rPr lang="en-GB" dirty="0">
                <a:solidFill>
                  <a:srgbClr val="8F210B"/>
                </a:solidFill>
              </a:rPr>
              <a:t>(score, mood, </a:t>
            </a:r>
            <a:r>
              <a:rPr lang="en-GB" dirty="0" err="1">
                <a:solidFill>
                  <a:srgbClr val="8F210B"/>
                </a:solidFill>
              </a:rPr>
              <a:t>p.adjust.method</a:t>
            </a:r>
            <a:r>
              <a:rPr lang="en-GB" dirty="0">
                <a:solidFill>
                  <a:srgbClr val="8F210B"/>
                </a:solidFill>
              </a:rPr>
              <a:t>="none", paired=T))</a:t>
            </a:r>
          </a:p>
          <a:p>
            <a:pPr lvl="0"/>
            <a:endParaRPr lang="en-GB" dirty="0">
              <a:solidFill>
                <a:srgbClr val="8F210B"/>
              </a:solidFill>
            </a:endParaRPr>
          </a:p>
          <a:p>
            <a:pPr lvl="0"/>
            <a:r>
              <a:rPr lang="en-GB" sz="1600" dirty="0">
                <a:solidFill>
                  <a:srgbClr val="8F210B"/>
                </a:solidFill>
              </a:rPr>
              <a:t>        Pairwise comparisons using paired t tests </a:t>
            </a:r>
          </a:p>
          <a:p>
            <a:pPr lvl="0"/>
            <a:endParaRPr lang="en-GB" sz="1600" dirty="0">
              <a:solidFill>
                <a:srgbClr val="8F210B"/>
              </a:solidFill>
            </a:endParaRPr>
          </a:p>
          <a:p>
            <a:pPr lvl="0"/>
            <a:r>
              <a:rPr lang="en-GB" sz="1600" dirty="0">
                <a:solidFill>
                  <a:srgbClr val="8F210B"/>
                </a:solidFill>
              </a:rPr>
              <a:t>data:  score and mood </a:t>
            </a:r>
          </a:p>
          <a:p>
            <a:pPr lvl="0"/>
            <a:endParaRPr lang="en-GB" sz="1600" dirty="0">
              <a:solidFill>
                <a:srgbClr val="8F210B"/>
              </a:solidFill>
            </a:endParaRPr>
          </a:p>
          <a:p>
            <a:pPr lvl="0"/>
            <a:r>
              <a:rPr lang="en-GB" sz="1600" dirty="0">
                <a:solidFill>
                  <a:srgbClr val="8F210B"/>
                </a:solidFill>
              </a:rPr>
              <a:t>  1       2      3     </a:t>
            </a:r>
          </a:p>
          <a:p>
            <a:pPr lvl="0"/>
            <a:r>
              <a:rPr lang="en-GB" sz="1600" dirty="0">
                <a:solidFill>
                  <a:srgbClr val="8F210B"/>
                </a:solidFill>
              </a:rPr>
              <a:t>2 0.1323  -      -     </a:t>
            </a:r>
          </a:p>
          <a:p>
            <a:pPr lvl="0"/>
            <a:r>
              <a:rPr lang="en-GB" sz="1600" dirty="0">
                <a:solidFill>
                  <a:srgbClr val="8F210B"/>
                </a:solidFill>
              </a:rPr>
              <a:t>3</a:t>
            </a:r>
            <a:r>
              <a:rPr lang="en-GB" sz="1600" dirty="0">
                <a:solidFill>
                  <a:srgbClr val="FF0000"/>
                </a:solidFill>
              </a:rPr>
              <a:t> 0.0043  </a:t>
            </a:r>
            <a:r>
              <a:rPr lang="en-GB" sz="1600" dirty="0">
                <a:solidFill>
                  <a:srgbClr val="8F210B"/>
                </a:solidFill>
              </a:rPr>
              <a:t>0.1066 -     </a:t>
            </a:r>
          </a:p>
          <a:p>
            <a:pPr lvl="0"/>
            <a:r>
              <a:rPr lang="en-GB" sz="1600" dirty="0">
                <a:solidFill>
                  <a:srgbClr val="8F210B"/>
                </a:solidFill>
              </a:rPr>
              <a:t>4 </a:t>
            </a:r>
            <a:r>
              <a:rPr lang="en-GB" sz="1600" dirty="0">
                <a:solidFill>
                  <a:srgbClr val="FF0000"/>
                </a:solidFill>
              </a:rPr>
              <a:t>9.2e-07 0.0044 </a:t>
            </a:r>
            <a:r>
              <a:rPr lang="en-GB" sz="1600" dirty="0">
                <a:solidFill>
                  <a:srgbClr val="8F210B"/>
                </a:solidFill>
              </a:rPr>
              <a:t>0.1212</a:t>
            </a:r>
          </a:p>
          <a:p>
            <a:pPr lvl="0"/>
            <a:endParaRPr lang="en-GB" dirty="0">
              <a:solidFill>
                <a:srgbClr val="8F210B"/>
              </a:solidFill>
            </a:endParaRPr>
          </a:p>
          <a:p>
            <a:pPr lvl="0"/>
            <a:r>
              <a:rPr lang="en-GB" sz="1600" dirty="0">
                <a:solidFill>
                  <a:srgbClr val="8F210B"/>
                </a:solidFill>
              </a:rPr>
              <a:t>P value adjustment method: none </a:t>
            </a:r>
            <a:endParaRPr lang="en-GB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5900968" y="1789302"/>
            <a:ext cx="30620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1=C,2=S,3=L,4=P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B: ‘LSD’</a:t>
            </a:r>
            <a:r>
              <a:rPr lang="en-GB" altLang="en-US" i="1" smtClean="0"/>
              <a:t> </a:t>
            </a:r>
            <a:r>
              <a:rPr lang="en-GB" altLang="en-US" smtClean="0"/>
              <a:t>option</a:t>
            </a:r>
          </a:p>
        </p:txBody>
      </p:sp>
      <p:sp>
        <p:nvSpPr>
          <p:cNvPr id="34821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The problem with doing several null-hypothesis tests</a:t>
            </a:r>
          </a:p>
          <a:p>
            <a:pPr lvl="1" eaLnBrk="1" hangingPunct="1"/>
            <a:r>
              <a:rPr lang="en-GB" altLang="en-US" smtClean="0"/>
              <a:t>Each test is watching out for a rare event with prevalence</a:t>
            </a:r>
            <a:r>
              <a:rPr lang="en-GB" altLang="en-US" smtClean="0">
                <a:latin typeface="Symbol" panose="05050102010706020507" pitchFamily="18" charset="2"/>
              </a:rPr>
              <a:t> a </a:t>
            </a:r>
            <a:r>
              <a:rPr lang="en-GB" altLang="en-US" smtClean="0"/>
              <a:t>[Type I Error Rate].</a:t>
            </a:r>
          </a:p>
          <a:p>
            <a:pPr lvl="1" eaLnBrk="1" hangingPunct="1"/>
            <a:r>
              <a:rPr lang="en-GB" altLang="en-US" smtClean="0"/>
              <a:t>The more tests you do the more likely you are to observe a rare event.</a:t>
            </a:r>
          </a:p>
          <a:p>
            <a:pPr lvl="2" eaLnBrk="1" hangingPunct="1"/>
            <a:r>
              <a:rPr lang="en-GB" altLang="en-US" smtClean="0"/>
              <a:t>If there are N tests of Size</a:t>
            </a:r>
            <a:r>
              <a:rPr lang="en-GB" altLang="en-US" smtClean="0">
                <a:latin typeface="Symbol" panose="05050102010706020507" pitchFamily="18" charset="2"/>
              </a:rPr>
              <a:t> a</a:t>
            </a:r>
            <a:r>
              <a:rPr lang="en-GB" altLang="en-US" smtClean="0"/>
              <a:t> then the expected number of Type I Errors is N.</a:t>
            </a:r>
            <a:r>
              <a:rPr lang="en-GB" altLang="en-US" smtClean="0">
                <a:latin typeface="Symbol" panose="05050102010706020507" pitchFamily="18" charset="2"/>
              </a:rPr>
              <a:t>a</a:t>
            </a:r>
          </a:p>
          <a:p>
            <a:pPr lvl="2" eaLnBrk="1" hangingPunct="1"/>
            <a:r>
              <a:rPr lang="en-GB" altLang="en-US" smtClean="0"/>
              <a:t>With </a:t>
            </a:r>
            <a:r>
              <a:rPr lang="en-GB" altLang="en-US" smtClean="0">
                <a:latin typeface="Symbol" panose="05050102010706020507" pitchFamily="18" charset="2"/>
              </a:rPr>
              <a:t>a = 0.05</a:t>
            </a:r>
            <a:r>
              <a:rPr lang="en-GB" altLang="en-US" smtClean="0"/>
              <a:t> we can expect 5/100 tests will reject their Null Hypotheses ‘by chance’.</a:t>
            </a:r>
            <a:r>
              <a:rPr lang="en-GB" altLang="en-US" smtClean="0">
                <a:latin typeface="Symbol" panose="05050102010706020507" pitchFamily="18" charset="2"/>
              </a:rPr>
              <a:t>  </a:t>
            </a:r>
            <a:r>
              <a:rPr lang="en-GB" altLang="en-US" smtClean="0"/>
              <a:t> </a:t>
            </a:r>
          </a:p>
          <a:p>
            <a:pPr lvl="1" eaLnBrk="1" hangingPunct="1"/>
            <a:r>
              <a:rPr lang="en-GB" altLang="en-US" smtClean="0"/>
              <a:t>This phenomenon is known as Error Rate Inflation.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Multiple Comparisons:</a:t>
            </a:r>
            <a:r>
              <a:rPr lang="en-GB" altLang="en-US" sz="2000" smtClean="0"/>
              <a:t> Watch your Error Rate!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GB" altLang="en-US" i="1" smtClean="0"/>
              <a:t>Various ways of thinking about comparisons</a:t>
            </a:r>
          </a:p>
          <a:p>
            <a:pPr lvl="1" eaLnBrk="1" hangingPunct="1">
              <a:buClr>
                <a:schemeClr val="tx1"/>
              </a:buClr>
            </a:pPr>
            <a:r>
              <a:rPr lang="en-GB" altLang="en-US" i="1" smtClean="0"/>
              <a:t>Relating to Post-Hoc</a:t>
            </a:r>
            <a:r>
              <a:rPr lang="en-GB" altLang="en-US" smtClean="0"/>
              <a:t> vs </a:t>
            </a:r>
            <a:r>
              <a:rPr lang="en-GB" altLang="en-US" i="1" smtClean="0"/>
              <a:t>A Priori</a:t>
            </a:r>
            <a:r>
              <a:rPr lang="en-GB" altLang="en-US" smtClean="0"/>
              <a:t> Hypotheses?</a:t>
            </a:r>
          </a:p>
          <a:p>
            <a:pPr lvl="1" eaLnBrk="1" hangingPunct="1">
              <a:buClr>
                <a:schemeClr val="tx1"/>
              </a:buClr>
            </a:pPr>
            <a:r>
              <a:rPr lang="en-GB" altLang="en-US" smtClean="0"/>
              <a:t>Comparison?</a:t>
            </a:r>
          </a:p>
          <a:p>
            <a:pPr lvl="2" eaLnBrk="1" hangingPunct="1">
              <a:buClr>
                <a:schemeClr val="tx1"/>
              </a:buClr>
            </a:pPr>
            <a:r>
              <a:rPr lang="en-GB" altLang="en-US" smtClean="0"/>
              <a:t>between a pair of conditions/means</a:t>
            </a:r>
          </a:p>
          <a:p>
            <a:pPr lvl="1" eaLnBrk="1" hangingPunct="1">
              <a:buClr>
                <a:schemeClr val="tx1"/>
              </a:buClr>
            </a:pPr>
            <a:r>
              <a:rPr lang="en-GB" altLang="en-US" smtClean="0"/>
              <a:t>Contrast?</a:t>
            </a:r>
          </a:p>
          <a:p>
            <a:pPr lvl="2" eaLnBrk="1" hangingPunct="1">
              <a:buClr>
                <a:schemeClr val="tx1"/>
              </a:buClr>
            </a:pPr>
            <a:r>
              <a:rPr lang="en-GB" altLang="en-US" smtClean="0"/>
              <a:t>between two or more conditions/means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389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mtClean="0"/>
              <a:t>	Type I Error Rates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US" altLang="en-US" u="sng" smtClean="0"/>
              <a:t>Per Comparison</a:t>
            </a:r>
            <a:r>
              <a:rPr lang="en-US" altLang="en-US" smtClean="0"/>
              <a:t> (PC) error rate (</a:t>
            </a:r>
            <a:r>
              <a:rPr lang="en-US" altLang="en-US" smtClean="0">
                <a:sym typeface="Symbol" panose="05050102010706020507" pitchFamily="18" charset="2"/>
              </a:rPr>
              <a:t></a:t>
            </a:r>
            <a:r>
              <a:rPr lang="en-US" altLang="en-US" smtClean="0"/>
              <a:t>)</a:t>
            </a:r>
          </a:p>
          <a:p>
            <a:pPr lvl="1" eaLnBrk="1" hangingPunct="1">
              <a:buClr>
                <a:schemeClr val="tx1"/>
              </a:buClr>
            </a:pPr>
            <a:r>
              <a:rPr lang="en-US" altLang="en-US" smtClean="0"/>
              <a:t>probability of making a Type I Error on a single Comparison</a:t>
            </a:r>
          </a:p>
          <a:p>
            <a:pPr eaLnBrk="1" hangingPunct="1">
              <a:buClr>
                <a:schemeClr val="tx1"/>
              </a:buClr>
            </a:pPr>
            <a:r>
              <a:rPr lang="en-US" altLang="en-US" u="sng" smtClean="0"/>
              <a:t>Family-wise</a:t>
            </a:r>
            <a:r>
              <a:rPr lang="en-US" altLang="en-US" smtClean="0"/>
              <a:t> (FW) error rate</a:t>
            </a:r>
          </a:p>
          <a:p>
            <a:pPr lvl="1" eaLnBrk="1" hangingPunct="1">
              <a:buClr>
                <a:schemeClr val="tx1"/>
              </a:buClr>
            </a:pPr>
            <a:r>
              <a:rPr lang="en-US" altLang="en-US" smtClean="0"/>
              <a:t>probability of making at least one Type I error in a family (or set) of comparisons (also known as </a:t>
            </a:r>
            <a:r>
              <a:rPr lang="en-US" altLang="en-US" u="sng" smtClean="0"/>
              <a:t>Experiment-wise</a:t>
            </a:r>
            <a:r>
              <a:rPr lang="en-US" altLang="en-US" smtClean="0"/>
              <a:t> error rate)</a:t>
            </a:r>
          </a:p>
          <a:p>
            <a:pPr eaLnBrk="1" hangingPunct="1">
              <a:buClr>
                <a:schemeClr val="tx1"/>
              </a:buClr>
            </a:pPr>
            <a:r>
              <a:rPr lang="en-US" altLang="en-US" smtClean="0"/>
              <a:t>PC </a:t>
            </a:r>
            <a:r>
              <a:rPr lang="en-US" altLang="en-US" smtClean="0">
                <a:sym typeface="Symbol" panose="05050102010706020507" pitchFamily="18" charset="2"/>
              </a:rPr>
              <a:t> FW  </a:t>
            </a:r>
            <a:r>
              <a:rPr lang="en-US" altLang="en-US" i="1" smtClean="0">
                <a:sym typeface="Symbol" panose="05050102010706020507" pitchFamily="18" charset="2"/>
              </a:rPr>
              <a:t>c</a:t>
            </a:r>
            <a:r>
              <a:rPr lang="en-US" altLang="en-US" smtClean="0">
                <a:sym typeface="Symbol" panose="05050102010706020507" pitchFamily="18" charset="2"/>
              </a:rPr>
              <a:t> </a:t>
            </a:r>
            <a:r>
              <a:rPr lang="en-US" altLang="en-US" sz="1800" smtClean="0">
                <a:sym typeface="Symbol" panose="05050102010706020507" pitchFamily="18" charset="2"/>
              </a:rPr>
              <a:t>or</a:t>
            </a:r>
            <a:r>
              <a:rPr lang="en-US" altLang="en-US" smtClean="0">
                <a:sym typeface="Symbol" panose="05050102010706020507" pitchFamily="18" charset="2"/>
              </a:rPr>
              <a:t> </a:t>
            </a:r>
            <a:r>
              <a:rPr lang="en-US" altLang="en-US" sz="1800" smtClean="0">
                <a:sym typeface="Symbol" panose="05050102010706020507" pitchFamily="18" charset="2"/>
              </a:rPr>
              <a:t>1-(1-</a:t>
            </a:r>
            <a:r>
              <a:rPr lang="en-US" altLang="en-US" smtClean="0">
                <a:sym typeface="Symbol" panose="05050102010706020507" pitchFamily="18" charset="2"/>
              </a:rPr>
              <a:t></a:t>
            </a:r>
            <a:r>
              <a:rPr lang="en-US" altLang="en-US" sz="1800" smtClean="0">
                <a:sym typeface="Symbol" panose="05050102010706020507" pitchFamily="18" charset="2"/>
              </a:rPr>
              <a:t>)</a:t>
            </a:r>
            <a:r>
              <a:rPr lang="en-US" altLang="en-US" sz="1800" baseline="50000" smtClean="0">
                <a:sym typeface="Symbol" panose="05050102010706020507" pitchFamily="18" charset="2"/>
              </a:rPr>
              <a:t>c</a:t>
            </a:r>
            <a:endParaRPr lang="en-US" altLang="en-US" smtClean="0">
              <a:sym typeface="Symbol" panose="05050102010706020507" pitchFamily="18" charset="2"/>
            </a:endParaRPr>
          </a:p>
          <a:p>
            <a:pPr lvl="1" eaLnBrk="1" hangingPunct="1">
              <a:buClr>
                <a:schemeClr val="tx1"/>
              </a:buClr>
            </a:pPr>
            <a:r>
              <a:rPr lang="en-US" altLang="en-US" smtClean="0"/>
              <a:t>where </a:t>
            </a:r>
            <a:r>
              <a:rPr lang="en-US" altLang="en-US" i="1" smtClean="0"/>
              <a:t>c</a:t>
            </a:r>
            <a:r>
              <a:rPr lang="en-US" altLang="en-US" smtClean="0"/>
              <a:t> is the number of comparisons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2800" smtClean="0"/>
              <a:t>Problem of Multiple Comparisons</a:t>
            </a:r>
            <a:endParaRPr lang="en-GB" altLang="en-US" smtClean="0"/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GB" altLang="en-US" i="1" smtClean="0"/>
              <a:t>A numerical example of Error Rate inflation</a:t>
            </a:r>
          </a:p>
          <a:p>
            <a:pPr lvl="1" eaLnBrk="1" hangingPunct="1">
              <a:buClr>
                <a:schemeClr val="tx1"/>
              </a:buClr>
            </a:pPr>
            <a:r>
              <a:rPr lang="en-GB" altLang="en-US" i="1" smtClean="0"/>
              <a:t>Suppose C </a:t>
            </a:r>
            <a:r>
              <a:rPr lang="en-GB" altLang="en-US" smtClean="0"/>
              <a:t>independent significant tests with size </a:t>
            </a:r>
            <a:r>
              <a:rPr lang="en-GB" altLang="en-US" smtClean="0">
                <a:sym typeface="Symbol" panose="05050102010706020507" pitchFamily="18" charset="2"/>
              </a:rPr>
              <a:t>.</a:t>
            </a:r>
          </a:p>
          <a:p>
            <a:pPr lvl="1" eaLnBrk="1" hangingPunct="1">
              <a:buClr>
                <a:schemeClr val="tx1"/>
              </a:buClr>
            </a:pPr>
            <a:r>
              <a:rPr lang="en-GB" altLang="en-US" smtClean="0">
                <a:sym typeface="Symbol" panose="05050102010706020507" pitchFamily="18" charset="2"/>
              </a:rPr>
              <a:t>And suppose all the null hypotheses are true.</a:t>
            </a:r>
          </a:p>
          <a:p>
            <a:pPr lvl="1" eaLnBrk="1" hangingPunct="1">
              <a:buClr>
                <a:schemeClr val="tx1"/>
              </a:buClr>
            </a:pPr>
            <a:r>
              <a:rPr lang="en-GB" altLang="en-US" smtClean="0">
                <a:sym typeface="Symbol" panose="05050102010706020507" pitchFamily="18" charset="2"/>
              </a:rPr>
              <a:t>The probability (*) of at least one significant result (Type I error) is bigger.</a:t>
            </a:r>
          </a:p>
          <a:p>
            <a:pPr lvl="2" eaLnBrk="1" hangingPunct="1"/>
            <a:r>
              <a:rPr lang="en-GB" altLang="en-US" smtClean="0">
                <a:sym typeface="Symbol" panose="05050102010706020507" pitchFamily="18" charset="2"/>
              </a:rPr>
              <a:t>*=1-(1- )</a:t>
            </a:r>
            <a:r>
              <a:rPr lang="en-GB" altLang="en-US" i="1" baseline="30000" smtClean="0">
                <a:sym typeface="Symbol" panose="05050102010706020507" pitchFamily="18" charset="2"/>
              </a:rPr>
              <a:t>C</a:t>
            </a:r>
          </a:p>
          <a:p>
            <a:pPr lvl="3" eaLnBrk="1" hangingPunct="1"/>
            <a:r>
              <a:rPr lang="en-GB" altLang="en-US" smtClean="0">
                <a:sym typeface="Symbol" panose="05050102010706020507" pitchFamily="18" charset="2"/>
              </a:rPr>
              <a:t>=0.05</a:t>
            </a:r>
          </a:p>
          <a:p>
            <a:pPr lvl="3" eaLnBrk="1" hangingPunct="1"/>
            <a:r>
              <a:rPr lang="en-GB" altLang="en-US" i="1" smtClean="0">
                <a:sym typeface="Symbol" panose="05050102010706020507" pitchFamily="18" charset="2"/>
              </a:rPr>
              <a:t>C</a:t>
            </a:r>
            <a:r>
              <a:rPr lang="en-GB" altLang="en-US" smtClean="0">
                <a:sym typeface="Symbol" panose="05050102010706020507" pitchFamily="18" charset="2"/>
              </a:rPr>
              <a:t>=6 (Say, comparable to all contrasts between 4 conditions)</a:t>
            </a:r>
          </a:p>
          <a:p>
            <a:pPr lvl="2" eaLnBrk="1" hangingPunct="1"/>
            <a:r>
              <a:rPr lang="en-GB" altLang="en-US" smtClean="0">
                <a:sym typeface="Symbol" panose="05050102010706020507" pitchFamily="18" charset="2"/>
              </a:rPr>
              <a:t>*=0.26 !!!</a:t>
            </a:r>
          </a:p>
          <a:p>
            <a:pPr lvl="2" eaLnBrk="1" hangingPunct="1"/>
            <a:r>
              <a:rPr lang="en-GB" altLang="en-US" smtClean="0">
                <a:sym typeface="Symbol" panose="05050102010706020507" pitchFamily="18" charset="2"/>
              </a:rPr>
              <a:t>So the Familywise Error Rate is 26%, though each individual test has Error Rate 5%.</a:t>
            </a:r>
          </a:p>
          <a:p>
            <a:pPr lvl="1" eaLnBrk="1" hangingPunct="1">
              <a:buClr>
                <a:schemeClr val="tx1"/>
              </a:buClr>
            </a:pPr>
            <a:r>
              <a:rPr lang="en-GB" altLang="en-US" smtClean="0">
                <a:sym typeface="Symbol" panose="05050102010706020507" pitchFamily="18" charset="2"/>
              </a:rPr>
              <a:t>What is to be done?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Various Approaches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209800"/>
            <a:ext cx="7772400" cy="3922713"/>
          </a:xfrm>
        </p:spPr>
        <p:txBody>
          <a:bodyPr/>
          <a:lstStyle/>
          <a:p>
            <a:pPr lvl="1" eaLnBrk="1" hangingPunct="1">
              <a:defRPr/>
            </a:pPr>
            <a:r>
              <a:rPr lang="en-US" dirty="0" smtClean="0"/>
              <a:t>Orthogonal Contrasts or Comparisons</a:t>
            </a:r>
          </a:p>
          <a:p>
            <a:pPr lvl="1" eaLnBrk="1" hangingPunct="1">
              <a:defRPr/>
            </a:pPr>
            <a:r>
              <a:rPr lang="en-US" dirty="0" smtClean="0"/>
              <a:t>Planned Comparisons vs. Post Hoc Comparisons</a:t>
            </a:r>
          </a:p>
          <a:p>
            <a:pPr lvl="1" eaLnBrk="1" hangingPunct="1">
              <a:defRPr/>
            </a:pPr>
            <a:endParaRPr lang="en-US" dirty="0" smtClean="0"/>
          </a:p>
          <a:p>
            <a:pPr marL="457200" lvl="1" indent="0"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(See also Boniface(1995, p.80) and Howell 1997 (p.350-1,354) for discussion of </a:t>
            </a:r>
            <a:r>
              <a:rPr lang="en-US" dirty="0" err="1" smtClean="0"/>
              <a:t>apriori</a:t>
            </a:r>
            <a:r>
              <a:rPr lang="en-US" dirty="0" smtClean="0"/>
              <a:t> tests). Field (2005, page 336)  using a “more conservative probability level” when using non-orthogonal </a:t>
            </a:r>
            <a:r>
              <a:rPr lang="en-US" smtClean="0"/>
              <a:t>planned comparisons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Orthogonal Contrasts/Comparisons</a:t>
            </a:r>
            <a:endParaRPr lang="en-GB" altLang="en-US" sz="4000" smtClean="0"/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GB" altLang="en-US" smtClean="0"/>
              <a:t>Hypothesis driven</a:t>
            </a:r>
          </a:p>
          <a:p>
            <a:pPr lvl="1" eaLnBrk="1" hangingPunct="1"/>
            <a:r>
              <a:rPr lang="en-GB" altLang="en-US" smtClean="0"/>
              <a:t>Planned </a:t>
            </a:r>
            <a:r>
              <a:rPr lang="en-GB" altLang="en-US" i="1" smtClean="0"/>
              <a:t>a priori</a:t>
            </a:r>
          </a:p>
          <a:p>
            <a:pPr lvl="1" eaLnBrk="1" hangingPunct="1"/>
            <a:r>
              <a:rPr lang="en-GB" altLang="en-US" smtClean="0"/>
              <a:t>Usually accepted that nominal significance can be followed (i.e. no need for adjustment)</a:t>
            </a:r>
          </a:p>
          <a:p>
            <a:pPr lvl="1" eaLnBrk="1" hangingPunct="1"/>
            <a:r>
              <a:rPr lang="en-GB" altLang="en-US" smtClean="0"/>
              <a:t>Rationale: we are really interested in each comparison/contrast on its own merits. We have no wish to make pronouncements at the Family-wise level.</a:t>
            </a:r>
            <a:endParaRPr lang="en-GB" altLang="en-US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GB" altLang="en-US" sz="2400" smtClean="0"/>
              <a:t>7: Post-hoc tests, Multiple comparisons, Contrasts and handling Interactions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733800"/>
            <a:ext cx="739140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dirty="0" smtClean="0">
                <a:solidFill>
                  <a:srgbClr val="0099CC"/>
                </a:solidFill>
              </a:rPr>
              <a:t>What to do following an ANOVA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 dirty="0" smtClean="0"/>
              <a:t>Peter Watson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 dirty="0" smtClean="0"/>
              <a:t>(with thanks to Ian </a:t>
            </a:r>
            <a:r>
              <a:rPr lang="en-GB" altLang="en-US" sz="2400" dirty="0" err="1" smtClean="0"/>
              <a:t>Nimmo</a:t>
            </a:r>
            <a:r>
              <a:rPr lang="en-GB" altLang="en-US" sz="2400" dirty="0" smtClean="0"/>
              <a:t>-Smith)</a:t>
            </a:r>
          </a:p>
          <a:p>
            <a:pPr eaLnBrk="1" hangingPunct="1">
              <a:lnSpc>
                <a:spcPct val="90000"/>
              </a:lnSpc>
            </a:pPr>
            <a:endParaRPr lang="en-GB" altLang="en-US" sz="2400" dirty="0" smtClean="0">
              <a:solidFill>
                <a:srgbClr val="0099CC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25" y="5051467"/>
            <a:ext cx="780415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 b="1" i="1" smtClean="0"/>
              <a:t>A Priori</a:t>
            </a:r>
            <a:r>
              <a:rPr lang="en-GB" altLang="en-US" smtClean="0"/>
              <a:t> (= Planned)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Typically there is a rationale which identifies a small number of (sub)-hypotheses which led to the formulation and design of the experiment.</a:t>
            </a:r>
          </a:p>
          <a:p>
            <a:pPr eaLnBrk="1" hangingPunct="1"/>
            <a:r>
              <a:rPr lang="en-GB" altLang="en-US" smtClean="0"/>
              <a:t>These correspond to </a:t>
            </a:r>
            <a:r>
              <a:rPr lang="en-GB" altLang="en-US" smtClean="0">
                <a:solidFill>
                  <a:srgbClr val="0099CC"/>
                </a:solidFill>
              </a:rPr>
              <a:t>Planned</a:t>
            </a:r>
            <a:r>
              <a:rPr lang="en-GB" altLang="en-US" smtClean="0"/>
              <a:t> or </a:t>
            </a:r>
            <a:r>
              <a:rPr lang="en-GB" altLang="en-US" i="1" smtClean="0">
                <a:solidFill>
                  <a:srgbClr val="0099CC"/>
                </a:solidFill>
              </a:rPr>
              <a:t>A Priori</a:t>
            </a:r>
            <a:r>
              <a:rPr lang="en-GB" altLang="en-US" smtClean="0"/>
              <a:t> comparisons</a:t>
            </a:r>
          </a:p>
          <a:p>
            <a:pPr eaLnBrk="1" hangingPunct="1"/>
            <a:r>
              <a:rPr lang="en-GB" altLang="en-US" smtClean="0"/>
              <a:t>So long as there is no overlap (non-orthogonality) between the comparisons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471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i="1" smtClean="0"/>
              <a:t>Post Hoc</a:t>
            </a:r>
            <a:r>
              <a:rPr lang="en-GB" altLang="en-US" smtClean="0"/>
              <a:t> Tests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Not Planned (no hypothesis) </a:t>
            </a:r>
          </a:p>
          <a:p>
            <a:pPr lvl="1" eaLnBrk="1" hangingPunct="1"/>
            <a:r>
              <a:rPr lang="en-GB" altLang="en-US" smtClean="0"/>
              <a:t>also known as </a:t>
            </a:r>
            <a:r>
              <a:rPr lang="en-GB" altLang="en-US" i="1" smtClean="0">
                <a:solidFill>
                  <a:srgbClr val="0099CC"/>
                </a:solidFill>
              </a:rPr>
              <a:t>a posteriori tests</a:t>
            </a:r>
            <a:endParaRPr lang="en-GB" altLang="en-US" smtClean="0">
              <a:solidFill>
                <a:srgbClr val="0099CC"/>
              </a:solidFill>
            </a:endParaRPr>
          </a:p>
          <a:p>
            <a:pPr eaLnBrk="1" hangingPunct="1"/>
            <a:r>
              <a:rPr lang="en-GB" altLang="en-US" smtClean="0"/>
              <a:t>E.g. Compare all pairs of means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491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Planned Comparisons or Contrasts</a:t>
            </a:r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z="2400" smtClean="0"/>
              <a:t>Basic Idea: </a:t>
            </a:r>
          </a:p>
          <a:p>
            <a:pPr lvl="1" eaLnBrk="1" hangingPunct="1"/>
            <a:r>
              <a:rPr lang="en-GB" altLang="en-US" sz="2000" smtClean="0"/>
              <a:t>The variability explained by the Model is due to subjects being assigned to different groups. </a:t>
            </a:r>
          </a:p>
          <a:p>
            <a:pPr lvl="1" eaLnBrk="1" hangingPunct="1"/>
            <a:r>
              <a:rPr lang="en-GB" altLang="en-US" sz="2000" smtClean="0"/>
              <a:t>This variability can be broken down further to test specific hypotheses about ways in which groups might differ. </a:t>
            </a:r>
          </a:p>
          <a:p>
            <a:pPr lvl="1" eaLnBrk="1" hangingPunct="1"/>
            <a:r>
              <a:rPr lang="en-GB" altLang="en-US" sz="2000" smtClean="0"/>
              <a:t>We break down the variance according to hypotheses made </a:t>
            </a:r>
            <a:r>
              <a:rPr lang="en-GB" altLang="en-US" sz="2000" i="1" smtClean="0"/>
              <a:t>a priori </a:t>
            </a:r>
            <a:r>
              <a:rPr lang="en-GB" altLang="en-US" sz="2000" smtClean="0"/>
              <a:t>(before the experiment).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Rules When Choosing Contrasts</a:t>
            </a:r>
          </a:p>
        </p:txBody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z="2400" smtClean="0"/>
              <a:t>Independent: contrasts must not interfere with each other (they must test unique hypotheses).</a:t>
            </a:r>
          </a:p>
          <a:p>
            <a:pPr eaLnBrk="1" hangingPunct="1"/>
            <a:r>
              <a:rPr lang="en-GB" altLang="en-US" sz="2400" smtClean="0"/>
              <a:t>Simplest approach compares one chunk of groups with another chunk</a:t>
            </a:r>
          </a:p>
          <a:p>
            <a:pPr eaLnBrk="1" hangingPunct="1"/>
            <a:r>
              <a:rPr lang="en-GB" altLang="en-US" sz="2400" smtClean="0"/>
              <a:t>At most</a:t>
            </a:r>
            <a:r>
              <a:rPr lang="en-GB" altLang="en-US" sz="2400" i="1" smtClean="0"/>
              <a:t> K</a:t>
            </a:r>
            <a:r>
              <a:rPr lang="en-GB" altLang="en-US" sz="2400" smtClean="0"/>
              <a:t>-1: You should always end up with one less contrast than the number of groups.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532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altLang="en-US" smtClean="0"/>
              <a:t>How to choose Contrasts?</a:t>
            </a: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mtClean="0"/>
              <a:t>In many experiments we have one or more control groups.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mtClean="0"/>
              <a:t>The logic of control groups dictates that we expect them to be different from some of the groups that we’ve manipulated.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mtClean="0"/>
              <a:t>The first contrast will often be to compare any control groups (chunk 1) with any experimental conditions (chunk 2).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552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Contrast 1</a:t>
            </a:r>
          </a:p>
        </p:txBody>
      </p:sp>
      <p:sp>
        <p:nvSpPr>
          <p:cNvPr id="553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z="1800" dirty="0" smtClean="0"/>
              <a:t>Between subject experiment</a:t>
            </a:r>
          </a:p>
          <a:p>
            <a:pPr lvl="1" eaLnBrk="1" hangingPunct="1"/>
            <a:r>
              <a:rPr lang="en-GB" altLang="en-US" sz="1600" dirty="0" smtClean="0"/>
              <a:t>One-way ANOVA</a:t>
            </a:r>
          </a:p>
          <a:p>
            <a:pPr eaLnBrk="1" hangingPunct="1"/>
            <a:r>
              <a:rPr lang="en-GB" altLang="en-US" sz="1800" dirty="0" smtClean="0"/>
              <a:t>Control vs. Experimental</a:t>
            </a:r>
          </a:p>
          <a:p>
            <a:pPr eaLnBrk="1" hangingPunct="1"/>
            <a:r>
              <a:rPr lang="en-GB" altLang="en-US" sz="1800" dirty="0" smtClean="0"/>
              <a:t>Control - (</a:t>
            </a:r>
            <a:r>
              <a:rPr lang="en-GB" altLang="en-US" sz="1800" dirty="0" err="1" smtClean="0"/>
              <a:t>Semantic+Lexical+Phobic</a:t>
            </a:r>
            <a:r>
              <a:rPr lang="en-GB" altLang="en-US" sz="1800" dirty="0" smtClean="0"/>
              <a:t>)/3</a:t>
            </a:r>
          </a:p>
          <a:p>
            <a:pPr eaLnBrk="1" hangingPunct="1"/>
            <a:r>
              <a:rPr lang="en-GB" altLang="en-US" sz="1800" dirty="0" smtClean="0"/>
              <a:t>(1,-1/3,-1/3,-1/3) or (3,-1,-1,-1)</a:t>
            </a:r>
          </a:p>
          <a:p>
            <a:pPr eaLnBrk="1" hangingPunct="1"/>
            <a:endParaRPr lang="en-GB" alt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1403648" y="3096271"/>
            <a:ext cx="655272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</a:rPr>
              <a:t>&gt; </a:t>
            </a:r>
            <a:r>
              <a:rPr lang="en-GB" sz="1600" dirty="0" err="1">
                <a:solidFill>
                  <a:srgbClr val="FF0000"/>
                </a:solidFill>
              </a:rPr>
              <a:t>lin</a:t>
            </a:r>
            <a:r>
              <a:rPr lang="en-GB" sz="1600" dirty="0">
                <a:solidFill>
                  <a:srgbClr val="FF0000"/>
                </a:solidFill>
              </a:rPr>
              <a:t> &lt;- -3*y$control-y$semantic+y$lexical+3*</a:t>
            </a:r>
            <a:r>
              <a:rPr lang="en-GB" sz="1600" dirty="0" err="1">
                <a:solidFill>
                  <a:srgbClr val="FF0000"/>
                </a:solidFill>
              </a:rPr>
              <a:t>y$phobic</a:t>
            </a:r>
            <a:endParaRPr lang="en-GB" sz="1600" dirty="0">
              <a:solidFill>
                <a:srgbClr val="FF0000"/>
              </a:solidFill>
            </a:endParaRPr>
          </a:p>
          <a:p>
            <a:r>
              <a:rPr lang="en-GB" sz="1600" dirty="0">
                <a:solidFill>
                  <a:srgbClr val="FF0000"/>
                </a:solidFill>
              </a:rPr>
              <a:t>&gt; </a:t>
            </a:r>
            <a:r>
              <a:rPr lang="en-GB" sz="1600" dirty="0" err="1">
                <a:solidFill>
                  <a:srgbClr val="FF0000"/>
                </a:solidFill>
              </a:rPr>
              <a:t>t.test</a:t>
            </a:r>
            <a:r>
              <a:rPr lang="en-GB" sz="1600" dirty="0">
                <a:solidFill>
                  <a:srgbClr val="FF0000"/>
                </a:solidFill>
              </a:rPr>
              <a:t>(</a:t>
            </a:r>
            <a:r>
              <a:rPr lang="en-GB" sz="1600" dirty="0" err="1">
                <a:solidFill>
                  <a:srgbClr val="FF0000"/>
                </a:solidFill>
              </a:rPr>
              <a:t>lin,mu</a:t>
            </a:r>
            <a:r>
              <a:rPr lang="en-GB" sz="1600" dirty="0">
                <a:solidFill>
                  <a:srgbClr val="FF0000"/>
                </a:solidFill>
              </a:rPr>
              <a:t>=0)</a:t>
            </a:r>
          </a:p>
          <a:p>
            <a:endParaRPr lang="en-GB" sz="1600" dirty="0">
              <a:solidFill>
                <a:srgbClr val="FF0000"/>
              </a:solidFill>
            </a:endParaRPr>
          </a:p>
          <a:p>
            <a:r>
              <a:rPr lang="en-GB" sz="1600" dirty="0">
                <a:solidFill>
                  <a:srgbClr val="FF0000"/>
                </a:solidFill>
              </a:rPr>
              <a:t>        One Sample t-test</a:t>
            </a:r>
          </a:p>
          <a:p>
            <a:endParaRPr lang="en-GB" sz="1600" dirty="0">
              <a:solidFill>
                <a:srgbClr val="FF0000"/>
              </a:solidFill>
            </a:endParaRPr>
          </a:p>
          <a:p>
            <a:r>
              <a:rPr lang="en-GB" sz="1600" dirty="0">
                <a:solidFill>
                  <a:srgbClr val="FF0000"/>
                </a:solidFill>
              </a:rPr>
              <a:t>data:  </a:t>
            </a:r>
            <a:r>
              <a:rPr lang="en-GB" sz="1600" dirty="0" err="1">
                <a:solidFill>
                  <a:srgbClr val="FF0000"/>
                </a:solidFill>
              </a:rPr>
              <a:t>lin</a:t>
            </a:r>
            <a:endParaRPr lang="en-GB" sz="1600" dirty="0">
              <a:solidFill>
                <a:srgbClr val="FF0000"/>
              </a:solidFill>
            </a:endParaRPr>
          </a:p>
          <a:p>
            <a:r>
              <a:rPr lang="en-GB" sz="1600" dirty="0">
                <a:solidFill>
                  <a:srgbClr val="0070C0"/>
                </a:solidFill>
              </a:rPr>
              <a:t>t = -10.154, </a:t>
            </a:r>
            <a:r>
              <a:rPr lang="en-GB" sz="1600" dirty="0" err="1">
                <a:solidFill>
                  <a:srgbClr val="0070C0"/>
                </a:solidFill>
              </a:rPr>
              <a:t>df</a:t>
            </a:r>
            <a:r>
              <a:rPr lang="en-GB" sz="1600" dirty="0">
                <a:solidFill>
                  <a:srgbClr val="0070C0"/>
                </a:solidFill>
              </a:rPr>
              <a:t> = 9, p-value = 3.151e-06</a:t>
            </a:r>
          </a:p>
          <a:p>
            <a:r>
              <a:rPr lang="en-GB" sz="1600" dirty="0">
                <a:solidFill>
                  <a:srgbClr val="FF0000"/>
                </a:solidFill>
              </a:rPr>
              <a:t>alternative hypothesis: true mean is not equal to 0</a:t>
            </a:r>
          </a:p>
          <a:p>
            <a:r>
              <a:rPr lang="en-GB" sz="1600" dirty="0">
                <a:solidFill>
                  <a:srgbClr val="FF0000"/>
                </a:solidFill>
              </a:rPr>
              <a:t>95 percent confidence interval:</a:t>
            </a:r>
          </a:p>
          <a:p>
            <a:r>
              <a:rPr lang="en-GB" sz="1600" dirty="0">
                <a:solidFill>
                  <a:srgbClr val="FF0000"/>
                </a:solidFill>
              </a:rPr>
              <a:t> -10.760536  -6.839464</a:t>
            </a:r>
          </a:p>
          <a:p>
            <a:r>
              <a:rPr lang="en-GB" sz="1600" dirty="0">
                <a:solidFill>
                  <a:srgbClr val="FF0000"/>
                </a:solidFill>
              </a:rPr>
              <a:t>sample estimates:</a:t>
            </a:r>
          </a:p>
          <a:p>
            <a:r>
              <a:rPr lang="en-GB" sz="1600" dirty="0">
                <a:solidFill>
                  <a:srgbClr val="FF0000"/>
                </a:solidFill>
              </a:rPr>
              <a:t>mean of x </a:t>
            </a:r>
          </a:p>
          <a:p>
            <a:r>
              <a:rPr lang="en-GB" sz="1600" dirty="0">
                <a:solidFill>
                  <a:srgbClr val="FF0000"/>
                </a:solidFill>
              </a:rPr>
              <a:t>     -8.8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573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Contrasts 2 and 3</a:t>
            </a:r>
          </a:p>
        </p:txBody>
      </p:sp>
      <p:sp>
        <p:nvSpPr>
          <p:cNvPr id="573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Phobic versus Non-phobic priming</a:t>
            </a:r>
          </a:p>
          <a:p>
            <a:pPr lvl="1" eaLnBrk="1" hangingPunct="1"/>
            <a:r>
              <a:rPr lang="en-GB" altLang="en-US" smtClean="0"/>
              <a:t>(Semantic+Lexical)/2 - Phobic</a:t>
            </a:r>
          </a:p>
          <a:p>
            <a:pPr lvl="1" eaLnBrk="1" hangingPunct="1"/>
            <a:r>
              <a:rPr lang="en-GB" altLang="en-US" smtClean="0"/>
              <a:t>(0,1,1,-2)</a:t>
            </a:r>
          </a:p>
          <a:p>
            <a:pPr eaLnBrk="1" hangingPunct="1"/>
            <a:r>
              <a:rPr lang="en-GB" altLang="en-US" smtClean="0"/>
              <a:t>Semantic vs Lexical</a:t>
            </a:r>
          </a:p>
          <a:p>
            <a:pPr lvl="1" eaLnBrk="1" hangingPunct="1"/>
            <a:r>
              <a:rPr lang="en-GB" altLang="en-US" smtClean="0"/>
              <a:t>Semantic - Lexical</a:t>
            </a:r>
          </a:p>
          <a:p>
            <a:pPr lvl="1" eaLnBrk="1" hangingPunct="1"/>
            <a:r>
              <a:rPr lang="en-GB" altLang="en-US" smtClean="0"/>
              <a:t>(0,1,-1,0)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59395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2400" dirty="0" smtClean="0"/>
              <a:t>One-way ANOVA contrasts (one sample t)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6732240" y="1916832"/>
            <a:ext cx="1624034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/>
              <a:t>C &gt; </a:t>
            </a:r>
            <a:r>
              <a:rPr lang="en-US" altLang="en-US" sz="1600" dirty="0" err="1"/>
              <a:t>ave</a:t>
            </a:r>
            <a:r>
              <a:rPr lang="en-US" altLang="en-US" sz="1600" dirty="0"/>
              <a:t>(S,L,P)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 dirty="0" smtClean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 dirty="0" smtClean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 dirty="0" smtClean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 err="1" smtClean="0"/>
              <a:t>ave</a:t>
            </a:r>
            <a:r>
              <a:rPr lang="en-US" altLang="en-US" sz="1600" dirty="0" smtClean="0"/>
              <a:t>(S,L</a:t>
            </a:r>
            <a:r>
              <a:rPr lang="en-US" altLang="en-US" sz="1600" dirty="0"/>
              <a:t>)&gt;P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 dirty="0" smtClean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 dirty="0" smtClean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 dirty="0" smtClean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 dirty="0" smtClean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/>
              <a:t>S</a:t>
            </a:r>
            <a:r>
              <a:rPr lang="en-US" altLang="en-US" sz="1600" dirty="0" smtClean="0"/>
              <a:t>,L </a:t>
            </a:r>
            <a:r>
              <a:rPr lang="en-US" altLang="en-US" sz="1600" dirty="0"/>
              <a:t>do not differ</a:t>
            </a:r>
          </a:p>
        </p:txBody>
      </p:sp>
      <p:sp>
        <p:nvSpPr>
          <p:cNvPr id="5943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1773238" algn="ctr"/>
              </a:tabLst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tabLst>
                <a:tab pos="1773238" algn="ctr"/>
              </a:tabLst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tabLst>
                <a:tab pos="1773238" algn="ctr"/>
              </a:tabLst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1773238" algn="ctr"/>
              </a:tabLst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1773238" algn="ctr"/>
              </a:tabLst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1773238" algn="ctr"/>
              </a:tabLst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1773238" algn="ctr"/>
              </a:tabLst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1773238" algn="ctr"/>
              </a:tabLst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1773238" algn="ctr"/>
              </a:tabLst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900" b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Contrast Coefficients</a:t>
            </a:r>
            <a:endParaRPr lang="en-GB" altLang="en-US" sz="90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755" y="1295400"/>
            <a:ext cx="6326470" cy="45906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655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655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2400" smtClean="0"/>
              <a:t>Rules for Coding Planned Contrasts</a:t>
            </a:r>
          </a:p>
        </p:txBody>
      </p:sp>
      <p:sp>
        <p:nvSpPr>
          <p:cNvPr id="655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Rule 1</a:t>
            </a:r>
          </a:p>
          <a:p>
            <a:pPr lvl="1" eaLnBrk="1" hangingPunct="1"/>
            <a:r>
              <a:rPr lang="en-GB" altLang="en-US" smtClean="0"/>
              <a:t>Groups coded with positive weights will be compared to groups coded with negative weights.</a:t>
            </a:r>
          </a:p>
          <a:p>
            <a:pPr eaLnBrk="1" hangingPunct="1"/>
            <a:r>
              <a:rPr lang="en-GB" altLang="en-US" smtClean="0"/>
              <a:t>Rule 2</a:t>
            </a:r>
          </a:p>
          <a:p>
            <a:pPr lvl="1" eaLnBrk="1" hangingPunct="1"/>
            <a:r>
              <a:rPr lang="en-GB" altLang="en-US" smtClean="0"/>
              <a:t>The sum of weights for a contrast must be zero.</a:t>
            </a:r>
          </a:p>
          <a:p>
            <a:pPr eaLnBrk="1" hangingPunct="1"/>
            <a:r>
              <a:rPr lang="en-GB" altLang="en-US" smtClean="0"/>
              <a:t>Rule 3</a:t>
            </a:r>
          </a:p>
          <a:p>
            <a:pPr lvl="1" eaLnBrk="1" hangingPunct="1"/>
            <a:r>
              <a:rPr lang="en-GB" altLang="en-US" smtClean="0"/>
              <a:t>If a group is not involved in a contrast, assign it a weight of zero.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675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675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More Rules …</a:t>
            </a:r>
          </a:p>
        </p:txBody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Rule 4</a:t>
            </a:r>
          </a:p>
          <a:p>
            <a:pPr lvl="1" eaLnBrk="1" hangingPunct="1"/>
            <a:r>
              <a:rPr lang="en-GB" altLang="en-US" smtClean="0"/>
              <a:t>For a given contrast, the weights assigned to the group(s) in one chunk of variation should be equal to the number of groups in the opposite chunk of variation.</a:t>
            </a:r>
          </a:p>
          <a:p>
            <a:pPr eaLnBrk="1" hangingPunct="1"/>
            <a:r>
              <a:rPr lang="en-GB" altLang="en-US" smtClean="0"/>
              <a:t>Rule 5</a:t>
            </a:r>
          </a:p>
          <a:p>
            <a:pPr lvl="1" eaLnBrk="1" hangingPunct="1"/>
            <a:r>
              <a:rPr lang="en-GB" altLang="en-US" smtClean="0"/>
              <a:t>If a group is singled out in a comparison, then that group should not be used in any subsequent contrasts.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Aims and Objectives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Why do we use follow-up tests?</a:t>
            </a:r>
          </a:p>
          <a:p>
            <a:pPr eaLnBrk="1" hangingPunct="1"/>
            <a:r>
              <a:rPr lang="en-GB" altLang="en-US" smtClean="0"/>
              <a:t>Different ways to follow up an ANOVA</a:t>
            </a:r>
          </a:p>
          <a:p>
            <a:pPr lvl="1" eaLnBrk="1" hangingPunct="1"/>
            <a:r>
              <a:rPr lang="en-GB" altLang="en-US" smtClean="0"/>
              <a:t>Planned vs. Post Hoc Tests</a:t>
            </a:r>
          </a:p>
          <a:p>
            <a:pPr lvl="1" eaLnBrk="1" hangingPunct="1"/>
            <a:r>
              <a:rPr lang="en-GB" altLang="en-US" smtClean="0"/>
              <a:t>Contrasts and Comparisons</a:t>
            </a:r>
          </a:p>
          <a:p>
            <a:pPr lvl="1" eaLnBrk="1" hangingPunct="1"/>
            <a:r>
              <a:rPr lang="en-GB" altLang="en-US" smtClean="0"/>
              <a:t>Choosing and Coding Contrasts</a:t>
            </a:r>
          </a:p>
          <a:p>
            <a:pPr lvl="1" eaLnBrk="1" hangingPunct="1"/>
            <a:r>
              <a:rPr lang="en-GB" altLang="en-US" smtClean="0"/>
              <a:t>Handling Interactions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696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696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Partitioning the Variance</a:t>
            </a:r>
          </a:p>
        </p:txBody>
      </p:sp>
      <p:graphicFrame>
        <p:nvGraphicFramePr>
          <p:cNvPr id="69637" name="Object 0"/>
          <p:cNvGraphicFramePr>
            <a:graphicFrameLocks noGrp="1" noChangeAspect="1"/>
          </p:cNvGraphicFramePr>
          <p:nvPr>
            <p:ph type="dgm" idx="1"/>
          </p:nvPr>
        </p:nvGraphicFramePr>
        <p:xfrm>
          <a:off x="1631950" y="2317750"/>
          <a:ext cx="5878513" cy="194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73" name="MS Org Chart" r:id="rId4" imgW="5867400" imgH="1711569" progId="OrgPlusWOPX.4">
                  <p:embed followColorScheme="full"/>
                </p:oleObj>
              </mc:Choice>
              <mc:Fallback>
                <p:oleObj name="MS Org Chart" r:id="rId4" imgW="5867400" imgH="1711569" progId="OrgPlusWOPX.4">
                  <p:embed followColorScheme="full"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1950" y="2317750"/>
                        <a:ext cx="5878513" cy="1944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38" name="Text Box 5"/>
          <p:cNvSpPr txBox="1">
            <a:spLocks noChangeArrowheads="1"/>
          </p:cNvSpPr>
          <p:nvPr/>
        </p:nvSpPr>
        <p:spPr bwMode="auto">
          <a:xfrm>
            <a:off x="1504950" y="4572000"/>
            <a:ext cx="6248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400"/>
              <a:t>38.90 = 20.83 + 14.02 + 4.05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/>
              <a:t>This additivity is a consequence of insisting on orthogonal contrasts</a:t>
            </a:r>
            <a:endParaRPr lang="en-GB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716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716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Contrasts in GLM (I)</a:t>
            </a:r>
          </a:p>
        </p:txBody>
      </p:sp>
      <p:sp>
        <p:nvSpPr>
          <p:cNvPr id="716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Only particular ‘off-the-shelf’ sets of contrasts are provided via the menus</a:t>
            </a:r>
          </a:p>
          <a:p>
            <a:pPr lvl="1" eaLnBrk="1" hangingPunct="1"/>
            <a:r>
              <a:rPr lang="en-GB" altLang="en-US" smtClean="0"/>
              <a:t>but can generate bespoke contrasts by using ‘Special’ </a:t>
            </a:r>
            <a:r>
              <a:rPr lang="en-GB" altLang="en-US" i="1" smtClean="0"/>
              <a:t>via</a:t>
            </a:r>
            <a:r>
              <a:rPr lang="en-GB" altLang="en-US" smtClean="0"/>
              <a:t> syntax</a:t>
            </a:r>
          </a:p>
          <a:p>
            <a:pPr eaLnBrk="1" hangingPunct="1"/>
            <a:r>
              <a:rPr lang="en-GB" altLang="en-US" i="1" smtClean="0"/>
              <a:t>‘Deviation’</a:t>
            </a:r>
            <a:endParaRPr lang="en-GB" altLang="en-US" smtClean="0"/>
          </a:p>
          <a:p>
            <a:pPr lvl="1" eaLnBrk="1" hangingPunct="1"/>
            <a:r>
              <a:rPr lang="en-GB" altLang="en-US" smtClean="0"/>
              <a:t>compare each level with average of preceding</a:t>
            </a:r>
          </a:p>
          <a:p>
            <a:pPr lvl="2" eaLnBrk="1" hangingPunct="1"/>
            <a:r>
              <a:rPr lang="en-GB" altLang="en-US" smtClean="0"/>
              <a:t>(1,-1,0,0)</a:t>
            </a:r>
          </a:p>
          <a:p>
            <a:pPr lvl="2" eaLnBrk="1" hangingPunct="1"/>
            <a:r>
              <a:rPr lang="en-GB" altLang="en-US" smtClean="0"/>
              <a:t>(1,1,-2,0)</a:t>
            </a:r>
          </a:p>
          <a:p>
            <a:pPr lvl="2" eaLnBrk="1" hangingPunct="1"/>
            <a:r>
              <a:rPr lang="en-GB" altLang="en-US" smtClean="0"/>
              <a:t>(1,1,1,-3)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737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Contrasts in GLM (II)</a:t>
            </a:r>
          </a:p>
        </p:txBody>
      </p:sp>
      <p:sp>
        <p:nvSpPr>
          <p:cNvPr id="737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i="1" smtClean="0"/>
              <a:t>‘Simple’</a:t>
            </a:r>
          </a:p>
          <a:p>
            <a:pPr lvl="1" eaLnBrk="1" hangingPunct="1"/>
            <a:r>
              <a:rPr lang="en-GB" altLang="en-US" smtClean="0"/>
              <a:t>compare each level with either the first or the last</a:t>
            </a:r>
          </a:p>
          <a:p>
            <a:pPr lvl="2" eaLnBrk="1" hangingPunct="1"/>
            <a:r>
              <a:rPr lang="en-GB" altLang="en-US" smtClean="0"/>
              <a:t>(1,-1,0,0)		(1,0,0,-1)</a:t>
            </a:r>
          </a:p>
          <a:p>
            <a:pPr lvl="2" eaLnBrk="1" hangingPunct="1"/>
            <a:r>
              <a:rPr lang="en-GB" altLang="en-US" smtClean="0"/>
              <a:t>(1,0,-1,0)	or	(0,1,0,-1)</a:t>
            </a:r>
          </a:p>
          <a:p>
            <a:pPr lvl="2" eaLnBrk="1" hangingPunct="1"/>
            <a:r>
              <a:rPr lang="en-GB" altLang="en-US" smtClean="0"/>
              <a:t>(1,0,0,-1)   		(0,0,1,-1)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757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Contrasts in GLM (III)</a:t>
            </a:r>
          </a:p>
        </p:txBody>
      </p:sp>
      <p:sp>
        <p:nvSpPr>
          <p:cNvPr id="757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i="1" smtClean="0"/>
              <a:t>‘Helmert’</a:t>
            </a:r>
            <a:r>
              <a:rPr lang="en-GB" altLang="en-US" smtClean="0"/>
              <a:t> and ‘</a:t>
            </a:r>
            <a:r>
              <a:rPr lang="en-GB" altLang="en-US" i="1" smtClean="0"/>
              <a:t>Repeated’</a:t>
            </a:r>
            <a:endParaRPr lang="en-GB" altLang="en-US" smtClean="0"/>
          </a:p>
          <a:p>
            <a:pPr eaLnBrk="1" hangingPunct="1"/>
            <a:r>
              <a:rPr lang="en-GB" altLang="en-US" smtClean="0"/>
              <a:t>compare each level with mean of previous or subsequent levels</a:t>
            </a:r>
          </a:p>
          <a:p>
            <a:pPr lvl="1" eaLnBrk="1" hangingPunct="1"/>
            <a:r>
              <a:rPr lang="en-GB" altLang="en-US" smtClean="0"/>
              <a:t>(1,-1,0, 0)		(3,-1,-1,-1)</a:t>
            </a:r>
          </a:p>
          <a:p>
            <a:pPr lvl="1" eaLnBrk="1" hangingPunct="1"/>
            <a:r>
              <a:rPr lang="en-GB" altLang="en-US" smtClean="0"/>
              <a:t>(2,-1,-1,0)	or	(0,2,-1,-1)</a:t>
            </a:r>
          </a:p>
          <a:p>
            <a:pPr lvl="1" eaLnBrk="1" hangingPunct="1"/>
            <a:r>
              <a:rPr lang="en-GB" altLang="en-US" smtClean="0"/>
              <a:t>(3,-1,-1,-1)   		(0,0,1,-1)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778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778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Contrasts in GLM (IV)</a:t>
            </a:r>
          </a:p>
        </p:txBody>
      </p:sp>
      <p:sp>
        <p:nvSpPr>
          <p:cNvPr id="778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i="1" smtClean="0"/>
              <a:t>‘Polynomial’</a:t>
            </a:r>
            <a:endParaRPr lang="en-GB" altLang="en-US" smtClean="0"/>
          </a:p>
          <a:p>
            <a:pPr lvl="1" eaLnBrk="1" hangingPunct="1"/>
            <a:r>
              <a:rPr lang="en-GB" altLang="en-US" smtClean="0"/>
              <a:t>Divide up effects into Linear, Quadratic, Cubic … contrasts</a:t>
            </a:r>
          </a:p>
          <a:p>
            <a:pPr lvl="1" eaLnBrk="1" hangingPunct="1"/>
            <a:r>
              <a:rPr lang="en-GB" altLang="en-US" smtClean="0"/>
              <a:t>Appropriate when considering a </a:t>
            </a:r>
            <a:r>
              <a:rPr lang="en-GB" altLang="en-US" smtClean="0">
                <a:solidFill>
                  <a:srgbClr val="0099CC"/>
                </a:solidFill>
              </a:rPr>
              <a:t>Trend Analysis</a:t>
            </a:r>
            <a:r>
              <a:rPr lang="en-GB" altLang="en-US" smtClean="0"/>
              <a:t> over time or some other covariate factor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798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798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2800" smtClean="0"/>
              <a:t>Non-orthogonal </a:t>
            </a:r>
            <a:r>
              <a:rPr lang="en-GB" altLang="en-US" sz="2800" i="1" smtClean="0"/>
              <a:t>a priori</a:t>
            </a:r>
            <a:r>
              <a:rPr lang="en-GB" altLang="en-US" sz="2800" smtClean="0"/>
              <a:t> contrasts</a:t>
            </a:r>
            <a:endParaRPr lang="en-GB" altLang="en-US" smtClean="0"/>
          </a:p>
        </p:txBody>
      </p:sp>
      <p:sp>
        <p:nvSpPr>
          <p:cNvPr id="798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To correct or not to correct?</a:t>
            </a:r>
          </a:p>
          <a:p>
            <a:pPr eaLnBrk="1" hangingPunct="1"/>
            <a:r>
              <a:rPr lang="en-GB" altLang="en-US" smtClean="0"/>
              <a:t>Typically, if the number of planned comparisons is small (up to K-1), Bonferroni type corrections are not applied.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819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819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i="1" smtClean="0"/>
              <a:t>Post Hoc</a:t>
            </a:r>
            <a:r>
              <a:rPr lang="en-GB" altLang="en-US" smtClean="0"/>
              <a:t> Tests (I)</a:t>
            </a:r>
          </a:p>
        </p:txBody>
      </p:sp>
      <p:sp>
        <p:nvSpPr>
          <p:cNvPr id="819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Compare each mean against all others.</a:t>
            </a:r>
          </a:p>
          <a:p>
            <a:pPr lvl="1" eaLnBrk="1" hangingPunct="1"/>
            <a:r>
              <a:rPr lang="en-GB" altLang="en-US" smtClean="0"/>
              <a:t>In general terms they use a stricter criterion to accept an effect as significant.</a:t>
            </a:r>
          </a:p>
          <a:p>
            <a:pPr lvl="1" eaLnBrk="1" hangingPunct="1"/>
            <a:r>
              <a:rPr lang="en-GB" altLang="en-US" smtClean="0"/>
              <a:t>Hence, control the </a:t>
            </a:r>
            <a:r>
              <a:rPr lang="en-GB" altLang="en-US" i="1" smtClean="0"/>
              <a:t>Familywise</a:t>
            </a:r>
            <a:r>
              <a:rPr lang="en-GB" altLang="en-US" smtClean="0"/>
              <a:t> error rate.</a:t>
            </a:r>
          </a:p>
          <a:p>
            <a:pPr lvl="1" eaLnBrk="1" hangingPunct="1"/>
            <a:r>
              <a:rPr lang="en-GB" altLang="en-US" smtClean="0"/>
              <a:t>Simplest example is the Bonferroni method: </a:t>
            </a:r>
          </a:p>
          <a:p>
            <a:pPr lvl="2" eaLnBrk="1" hangingPunct="1"/>
            <a:r>
              <a:rPr lang="en-GB" altLang="en-US" b="1" smtClean="0"/>
              <a:t>divide the desired Familywise Error Rate </a:t>
            </a:r>
            <a:r>
              <a:rPr lang="en-GB" altLang="en-US" b="1" smtClean="0">
                <a:latin typeface="Symbol" panose="05050102010706020507" pitchFamily="18" charset="2"/>
              </a:rPr>
              <a:t>a</a:t>
            </a:r>
            <a:r>
              <a:rPr lang="en-GB" altLang="en-US" b="1" smtClean="0"/>
              <a:t> by the number of comparisons c and use </a:t>
            </a:r>
            <a:r>
              <a:rPr lang="en-GB" altLang="en-US" b="1" smtClean="0">
                <a:latin typeface="Symbol" panose="05050102010706020507" pitchFamily="18" charset="2"/>
              </a:rPr>
              <a:t>a/</a:t>
            </a:r>
            <a:r>
              <a:rPr lang="en-GB" altLang="en-US" b="1" smtClean="0"/>
              <a:t>c as the Bonferroni Corrected Per Comparison Error Rate </a:t>
            </a:r>
            <a:r>
              <a:rPr lang="en-GB" altLang="en-US" b="1" smtClean="0">
                <a:latin typeface="Symbol" panose="05050102010706020507" pitchFamily="18" charset="2"/>
              </a:rPr>
              <a:t>a*. </a:t>
            </a:r>
          </a:p>
          <a:p>
            <a:pPr lvl="2" eaLnBrk="1" hangingPunct="1"/>
            <a:r>
              <a:rPr lang="en-GB" altLang="en-US" smtClean="0"/>
              <a:t>With 2 means, </a:t>
            </a:r>
            <a:r>
              <a:rPr lang="en-GB" altLang="en-US" smtClean="0">
                <a:latin typeface="Symbol" panose="05050102010706020507" pitchFamily="18" charset="2"/>
              </a:rPr>
              <a:t>a=0.05, </a:t>
            </a:r>
            <a:r>
              <a:rPr lang="en-GB" altLang="en-US" smtClean="0"/>
              <a:t>c=1 then </a:t>
            </a:r>
            <a:r>
              <a:rPr lang="en-GB" altLang="en-US" smtClean="0">
                <a:latin typeface="Symbol" panose="05050102010706020507" pitchFamily="18" charset="2"/>
              </a:rPr>
              <a:t>a*=0.050</a:t>
            </a:r>
            <a:endParaRPr lang="en-GB" altLang="en-US" smtClean="0"/>
          </a:p>
          <a:p>
            <a:pPr lvl="2" eaLnBrk="1" hangingPunct="1"/>
            <a:r>
              <a:rPr lang="en-GB" altLang="en-US" smtClean="0"/>
              <a:t>With 3 means, </a:t>
            </a:r>
            <a:r>
              <a:rPr lang="en-GB" altLang="en-US" smtClean="0">
                <a:latin typeface="Symbol" panose="05050102010706020507" pitchFamily="18" charset="2"/>
              </a:rPr>
              <a:t>a=0.05,</a:t>
            </a:r>
            <a:r>
              <a:rPr lang="en-GB" altLang="en-US" smtClean="0"/>
              <a:t> c=3 then </a:t>
            </a:r>
            <a:r>
              <a:rPr lang="en-GB" altLang="en-US" smtClean="0">
                <a:latin typeface="Symbol" panose="05050102010706020507" pitchFamily="18" charset="2"/>
              </a:rPr>
              <a:t>a*=0.017</a:t>
            </a:r>
            <a:endParaRPr lang="en-GB" altLang="en-US" smtClean="0"/>
          </a:p>
          <a:p>
            <a:pPr lvl="2" eaLnBrk="1" hangingPunct="1"/>
            <a:r>
              <a:rPr lang="en-GB" altLang="en-US" smtClean="0"/>
              <a:t>With 4 mean, </a:t>
            </a:r>
            <a:r>
              <a:rPr lang="en-GB" altLang="en-US" smtClean="0">
                <a:latin typeface="Symbol" panose="05050102010706020507" pitchFamily="18" charset="2"/>
              </a:rPr>
              <a:t>a=0.05,</a:t>
            </a:r>
            <a:r>
              <a:rPr lang="en-GB" altLang="en-US" smtClean="0"/>
              <a:t> c=6 then </a:t>
            </a:r>
            <a:r>
              <a:rPr lang="en-GB" altLang="en-US" smtClean="0">
                <a:latin typeface="Symbol" panose="05050102010706020507" pitchFamily="18" charset="2"/>
              </a:rPr>
              <a:t>a*=0.008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839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i="1" smtClean="0"/>
              <a:t>Post Hoc </a:t>
            </a:r>
            <a:r>
              <a:rPr lang="en-GB" altLang="en-US" smtClean="0"/>
              <a:t>Tests (II)</a:t>
            </a:r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What to include?</a:t>
            </a:r>
          </a:p>
          <a:p>
            <a:pPr lvl="1" eaLnBrk="1" hangingPunct="1"/>
            <a:r>
              <a:rPr lang="en-GB" altLang="en-US" smtClean="0"/>
              <a:t>All experimental treatments vs. a control treatment</a:t>
            </a:r>
          </a:p>
          <a:p>
            <a:pPr lvl="1" eaLnBrk="1" hangingPunct="1"/>
            <a:r>
              <a:rPr lang="en-GB" altLang="en-US" smtClean="0"/>
              <a:t>All possible pairwise comparisons</a:t>
            </a:r>
          </a:p>
          <a:p>
            <a:pPr lvl="1" eaLnBrk="1" hangingPunct="1"/>
            <a:r>
              <a:rPr lang="en-GB" altLang="en-US" smtClean="0"/>
              <a:t>All possible contrasts</a:t>
            </a:r>
          </a:p>
          <a:p>
            <a:pPr eaLnBrk="1" hangingPunct="1"/>
            <a:r>
              <a:rPr lang="en-GB" altLang="en-US" smtClean="0"/>
              <a:t>These all need different handling.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860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860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Simple t</a:t>
            </a:r>
          </a:p>
        </p:txBody>
      </p:sp>
      <p:sp>
        <p:nvSpPr>
          <p:cNvPr id="860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Fisher's Least Significant Difference: LSD</a:t>
            </a:r>
          </a:p>
          <a:p>
            <a:pPr lvl="1" eaLnBrk="1" hangingPunct="1"/>
            <a:r>
              <a:rPr lang="en-GB" altLang="en-US" smtClean="0"/>
              <a:t>unprotected</a:t>
            </a:r>
          </a:p>
          <a:p>
            <a:pPr eaLnBrk="1" hangingPunct="1"/>
            <a:r>
              <a:rPr lang="en-GB" altLang="en-US" smtClean="0"/>
              <a:t>Fisher's protected t</a:t>
            </a:r>
          </a:p>
          <a:p>
            <a:pPr lvl="1" eaLnBrk="1" hangingPunct="1"/>
            <a:r>
              <a:rPr lang="en-GB" altLang="en-US" smtClean="0"/>
              <a:t>Only proceed if the omnibus F test is significant.</a:t>
            </a:r>
          </a:p>
          <a:p>
            <a:pPr lvl="1" eaLnBrk="1" hangingPunct="1"/>
            <a:r>
              <a:rPr lang="en-GB" altLang="en-US" smtClean="0"/>
              <a:t>Controls familywise error rate, but may miss out needles in the haystack.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880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2800" smtClean="0"/>
              <a:t>The significance of the overall F</a:t>
            </a:r>
            <a:endParaRPr lang="en-GB" altLang="en-US" smtClean="0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z="2400" smtClean="0"/>
              <a:t>An overall significant F test is not a pre-requisite for doing planned comparisons.</a:t>
            </a:r>
          </a:p>
          <a:p>
            <a:pPr eaLnBrk="1" hangingPunct="1"/>
            <a:r>
              <a:rPr lang="en-GB" altLang="en-US" sz="2400" smtClean="0"/>
              <a:t>There still remains a considerable amount of confusion arising from earlier statements to the contrary.</a:t>
            </a:r>
          </a:p>
          <a:p>
            <a:pPr eaLnBrk="1" hangingPunct="1"/>
            <a:r>
              <a:rPr lang="en-GB" altLang="en-US" sz="2400" smtClean="0"/>
              <a:t>Not least in the minds of some reviewers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12291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Example: Priming experiment</a:t>
            </a:r>
          </a:p>
        </p:txBody>
      </p:sp>
      <p:sp>
        <p:nvSpPr>
          <p:cNvPr id="1229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132138" y="4459288"/>
            <a:ext cx="5097462" cy="2398712"/>
          </a:xfrm>
        </p:spPr>
        <p:txBody>
          <a:bodyPr/>
          <a:lstStyle/>
          <a:p>
            <a:pPr eaLnBrk="1" hangingPunct="1"/>
            <a:r>
              <a:rPr lang="en-GB" altLang="en-US" sz="2000" smtClean="0"/>
              <a:t>Between subjects design</a:t>
            </a:r>
          </a:p>
          <a:p>
            <a:pPr eaLnBrk="1" hangingPunct="1"/>
            <a:r>
              <a:rPr lang="en-GB" altLang="en-US" sz="2000" smtClean="0"/>
              <a:t>Grouping Factor: </a:t>
            </a:r>
            <a:r>
              <a:rPr lang="en-GB" altLang="en-US" sz="2000" i="1" smtClean="0"/>
              <a:t>Priming</a:t>
            </a:r>
          </a:p>
          <a:p>
            <a:pPr eaLnBrk="1" hangingPunct="1"/>
            <a:r>
              <a:rPr lang="en-GB" altLang="en-US" sz="2000" smtClean="0"/>
              <a:t>Dependent variable: </a:t>
            </a:r>
            <a:r>
              <a:rPr lang="en-GB" altLang="en-US" sz="2000" i="1" smtClean="0"/>
              <a:t>Number correct</a:t>
            </a:r>
          </a:p>
        </p:txBody>
      </p:sp>
      <p:graphicFrame>
        <p:nvGraphicFramePr>
          <p:cNvPr id="12294" name="Object 5"/>
          <p:cNvGraphicFramePr>
            <a:graphicFrameLocks noChangeAspect="1"/>
          </p:cNvGraphicFramePr>
          <p:nvPr/>
        </p:nvGraphicFramePr>
        <p:xfrm>
          <a:off x="1143000" y="2133600"/>
          <a:ext cx="5429250" cy="198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9" name="Worksheet" r:id="rId4" imgW="4886775" imgH="1790976" progId="Excel.Sheet.8">
                  <p:embed/>
                </p:oleObj>
              </mc:Choice>
              <mc:Fallback>
                <p:oleObj name="Worksheet" r:id="rId4" imgW="4886775" imgH="1790976" progId="Excel.Shee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133600"/>
                        <a:ext cx="5429250" cy="198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901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Bonferroni formulae</a:t>
            </a:r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2057400"/>
            <a:ext cx="6437313" cy="4151313"/>
          </a:xfrm>
        </p:spPr>
        <p:txBody>
          <a:bodyPr/>
          <a:lstStyle/>
          <a:p>
            <a:pPr eaLnBrk="1" hangingPunct="1"/>
            <a:r>
              <a:rPr lang="en-GB" altLang="en-US" smtClean="0"/>
              <a:t>Seeking </a:t>
            </a:r>
            <a:r>
              <a:rPr lang="en-GB" altLang="en-US" smtClean="0">
                <a:sym typeface="Symbol" panose="05050102010706020507" pitchFamily="18" charset="2"/>
              </a:rPr>
              <a:t>-familywise of </a:t>
            </a:r>
            <a:endParaRPr lang="en-GB" altLang="en-US" smtClean="0"/>
          </a:p>
          <a:p>
            <a:pPr eaLnBrk="1" hangingPunct="1"/>
            <a:r>
              <a:rPr lang="en-GB" altLang="en-US" smtClean="0"/>
              <a:t>Bonferroni t or Dunn's test </a:t>
            </a:r>
          </a:p>
          <a:p>
            <a:pPr lvl="1" eaLnBrk="1" hangingPunct="1"/>
            <a:r>
              <a:rPr lang="en-GB" altLang="en-US" smtClean="0">
                <a:sym typeface="Symbol" panose="05050102010706020507" pitchFamily="18" charset="2"/>
              </a:rPr>
              <a:t>Set -per-comparison = /c</a:t>
            </a:r>
          </a:p>
          <a:p>
            <a:pPr lvl="2" eaLnBrk="1" hangingPunct="1"/>
            <a:r>
              <a:rPr lang="en-GB" altLang="en-US" smtClean="0">
                <a:sym typeface="Symbol" panose="05050102010706020507" pitchFamily="18" charset="2"/>
              </a:rPr>
              <a:t>Bonferroni correction</a:t>
            </a:r>
          </a:p>
          <a:p>
            <a:pPr lvl="2" eaLnBrk="1" hangingPunct="1"/>
            <a:r>
              <a:rPr lang="en-GB" altLang="en-US" smtClean="0">
                <a:sym typeface="Symbol" panose="05050102010706020507" pitchFamily="18" charset="2"/>
              </a:rPr>
              <a:t>conservative</a:t>
            </a:r>
            <a:endParaRPr lang="en-GB" altLang="en-US" smtClean="0"/>
          </a:p>
          <a:p>
            <a:pPr eaLnBrk="1" hangingPunct="1"/>
            <a:r>
              <a:rPr lang="en-GB" altLang="en-US" smtClean="0"/>
              <a:t>Dunn-Sidak</a:t>
            </a:r>
          </a:p>
          <a:p>
            <a:pPr lvl="1" eaLnBrk="1" hangingPunct="1"/>
            <a:r>
              <a:rPr lang="en-GB" altLang="en-US" smtClean="0">
                <a:sym typeface="Symbol" panose="05050102010706020507" pitchFamily="18" charset="2"/>
              </a:rPr>
              <a:t>Set -per-comparison = 1-(1-)</a:t>
            </a:r>
            <a:r>
              <a:rPr lang="en-GB" altLang="en-US" baseline="30000" smtClean="0">
                <a:sym typeface="Symbol" panose="05050102010706020507" pitchFamily="18" charset="2"/>
              </a:rPr>
              <a:t>1/c</a:t>
            </a:r>
          </a:p>
          <a:p>
            <a:pPr lvl="2" eaLnBrk="1" hangingPunct="1"/>
            <a:r>
              <a:rPr lang="en-GB" altLang="en-US" smtClean="0">
                <a:sym typeface="Symbol" panose="05050102010706020507" pitchFamily="18" charset="2"/>
              </a:rPr>
              <a:t>improved (exact, less conservative) Bonferroni correction which usually makes very little difference</a:t>
            </a:r>
          </a:p>
        </p:txBody>
      </p:sp>
      <p:sp>
        <p:nvSpPr>
          <p:cNvPr id="90118" name="Text Box 6"/>
          <p:cNvSpPr txBox="1">
            <a:spLocks noChangeArrowheads="1"/>
          </p:cNvSpPr>
          <p:nvPr/>
        </p:nvSpPr>
        <p:spPr bwMode="auto">
          <a:xfrm>
            <a:off x="5943600" y="3733800"/>
            <a:ext cx="304800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E.g. to achieve FWER of 0.05 with all 6 possible comparisons of 4 means use </a:t>
            </a:r>
            <a:r>
              <a:rPr lang="en-GB" altLang="en-US" sz="1600">
                <a:latin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altLang="en-US" sz="1600"/>
              <a:t>*=0.05/6=0.0083 </a:t>
            </a:r>
          </a:p>
        </p:txBody>
      </p:sp>
      <p:sp>
        <p:nvSpPr>
          <p:cNvPr id="90119" name="Text Box 7"/>
          <p:cNvSpPr txBox="1">
            <a:spLocks noChangeArrowheads="1"/>
          </p:cNvSpPr>
          <p:nvPr/>
        </p:nvSpPr>
        <p:spPr bwMode="auto">
          <a:xfrm>
            <a:off x="6096000" y="5867400"/>
            <a:ext cx="3048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latin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altLang="en-US" sz="1400"/>
              <a:t>*=1-(1-0.05)^(1/6)=0.0085</a:t>
            </a:r>
            <a:r>
              <a:rPr lang="en-US" altLang="en-US" sz="16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921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Multi-stage Bonferroni procedures (I)</a:t>
            </a:r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For controlling family-wise error rate with a set of comparisons less than all pairwise comparisons.</a:t>
            </a:r>
          </a:p>
          <a:p>
            <a:pPr eaLnBrk="1" hangingPunct="1"/>
            <a:r>
              <a:rPr lang="en-GB" altLang="en-US" smtClean="0"/>
              <a:t>Partitions target family-wise </a:t>
            </a:r>
            <a:r>
              <a:rPr lang="en-GB" altLang="en-US" smtClean="0">
                <a:sym typeface="Symbol" panose="05050102010706020507" pitchFamily="18" charset="2"/>
              </a:rPr>
              <a:t></a:t>
            </a:r>
            <a:r>
              <a:rPr lang="en-GB" altLang="en-US" smtClean="0"/>
              <a:t> in different ways amongst the comparisons.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942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942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Multi-stage Bonferroni procedures (II)</a:t>
            </a:r>
          </a:p>
        </p:txBody>
      </p:sp>
      <p:sp>
        <p:nvSpPr>
          <p:cNvPr id="9421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Holm procedure</a:t>
            </a:r>
          </a:p>
          <a:p>
            <a:pPr eaLnBrk="1" hangingPunct="1"/>
            <a:r>
              <a:rPr lang="en-GB" altLang="en-US" smtClean="0">
                <a:solidFill>
                  <a:srgbClr val="0099CC"/>
                </a:solidFill>
              </a:rPr>
              <a:t>http://www.sagebrushpress.com/PEPI.html</a:t>
            </a:r>
            <a:endParaRPr lang="en-GB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(adjustp.exe); also in R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mtClean="0"/>
          </a:p>
          <a:p>
            <a:pPr eaLnBrk="1" hangingPunct="1"/>
            <a:r>
              <a:rPr lang="en-GB" altLang="en-US" smtClean="0"/>
              <a:t>Larzelere and Mulaik procedure</a:t>
            </a:r>
          </a:p>
          <a:p>
            <a:pPr eaLnBrk="1" hangingPunct="1"/>
            <a:r>
              <a:rPr lang="en-GB" altLang="en-US" smtClean="0"/>
              <a:t>Can be applied to subsets of correlation from a correlation matrix.</a:t>
            </a:r>
          </a:p>
          <a:p>
            <a:pPr eaLnBrk="1" hangingPunct="1"/>
            <a:r>
              <a:rPr lang="en-GB" altLang="en-US" smtClean="0">
                <a:solidFill>
                  <a:srgbClr val="0099CC"/>
                </a:solidFill>
              </a:rPr>
              <a:t>http://imaging.mrc-cbu.cam.ac.uk/statswiki/FAQ/pvs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962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962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Limitations of Bonferroni</a:t>
            </a:r>
          </a:p>
        </p:txBody>
      </p:sp>
      <p:sp>
        <p:nvSpPr>
          <p:cNvPr id="962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These procedures are based on ‘worst case’ assumption that all the tests are independent.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972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972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Beware SPSS’s ‘Bonferroni adjusted’ P value</a:t>
            </a:r>
          </a:p>
        </p:txBody>
      </p:sp>
      <p:sp>
        <p:nvSpPr>
          <p:cNvPr id="972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b="1" u="sng" smtClean="0">
                <a:latin typeface="Courier New" panose="02070309020205020404" pitchFamily="49" charset="0"/>
                <a:hlinkClick r:id="rId2"/>
              </a:rPr>
              <a:t>http://imaging.mrc-cbu.cam.ac.uk/statswiki/FAQ/SpssBonferroni</a:t>
            </a:r>
            <a:endParaRPr lang="en-US" altLang="en-US" sz="2400" b="1" u="sng" smtClean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2400" b="1" smtClean="0"/>
              <a:t>The problem</a:t>
            </a:r>
          </a:p>
          <a:p>
            <a:pPr lvl="1" eaLnBrk="1" hangingPunct="1"/>
            <a:r>
              <a:rPr lang="en-US" altLang="en-US" sz="2000" b="1" smtClean="0"/>
              <a:t>SPSS has sought to preserve the ‘Look at the P Value to find out if the Test indicates the Null Hypothesis should be rejected’ routine</a:t>
            </a:r>
          </a:p>
          <a:p>
            <a:pPr lvl="1" eaLnBrk="1" hangingPunct="1"/>
            <a:r>
              <a:rPr lang="en-US" altLang="en-US" sz="2000" b="1" smtClean="0"/>
              <a:t>So SPSS quotes artificial ‘Bonferroni Adjusted P Values’ rather than advising of the appropriate Bonferroni Corrected </a:t>
            </a:r>
            <a:r>
              <a:rPr lang="en-US" altLang="en-US" sz="2000" b="1" smtClean="0">
                <a:latin typeface="Symbol" panose="05050102010706020507" pitchFamily="18" charset="2"/>
              </a:rPr>
              <a:t>a</a:t>
            </a:r>
          </a:p>
          <a:p>
            <a:pPr lvl="1" eaLnBrk="1" hangingPunct="1"/>
            <a:r>
              <a:rPr lang="en-US" altLang="en-US" sz="2000" b="1" smtClean="0"/>
              <a:t>Can end up with oddities like P=1!!!!</a:t>
            </a:r>
          </a:p>
          <a:p>
            <a:pPr lvl="1" eaLnBrk="1" hangingPunct="1"/>
            <a:r>
              <a:rPr lang="en-US" altLang="en-US" sz="2000" b="1" smtClean="0"/>
              <a:t>(if </a:t>
            </a:r>
            <a:r>
              <a:rPr lang="en-GB" altLang="en-US" sz="2000" smtClean="0">
                <a:sym typeface="Symbol" panose="05050102010706020507" pitchFamily="18" charset="2"/>
              </a:rPr>
              <a:t>c&gt;1 then SPSS Bonferroni Adjusted P is set to 1)</a:t>
            </a:r>
            <a:endParaRPr lang="en-US" altLang="en-US" smtClean="0"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983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983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to do about SPSS and Bonferroni t</a:t>
            </a:r>
          </a:p>
        </p:txBody>
      </p:sp>
      <p:sp>
        <p:nvSpPr>
          <p:cNvPr id="983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Avoid!</a:t>
            </a:r>
          </a:p>
          <a:p>
            <a:pPr eaLnBrk="1" hangingPunct="1"/>
            <a:r>
              <a:rPr lang="en-US" altLang="en-US" smtClean="0"/>
              <a:t>Either</a:t>
            </a:r>
          </a:p>
          <a:p>
            <a:pPr lvl="1" eaLnBrk="1" hangingPunct="1"/>
            <a:r>
              <a:rPr lang="en-US" altLang="en-US" smtClean="0"/>
              <a:t>use LSD (ie pairwise t tests regardless of significant F)  and work out the Bonferroni corrected </a:t>
            </a:r>
            <a:r>
              <a:rPr lang="en-US" altLang="en-US" smtClean="0">
                <a:latin typeface="Symbol" panose="05050102010706020507" pitchFamily="18" charset="2"/>
              </a:rPr>
              <a:t>a </a:t>
            </a:r>
            <a:r>
              <a:rPr lang="en-US" altLang="en-US" smtClean="0"/>
              <a:t>yourself</a:t>
            </a:r>
          </a:p>
          <a:p>
            <a:pPr eaLnBrk="1" hangingPunct="1"/>
            <a:r>
              <a:rPr lang="en-US" altLang="en-US" smtClean="0"/>
              <a:t>Or</a:t>
            </a:r>
          </a:p>
          <a:p>
            <a:pPr lvl="1" eaLnBrk="1" hangingPunct="1"/>
            <a:r>
              <a:rPr lang="en-US" altLang="en-US" smtClean="0"/>
              <a:t>use Sidak adjusted P’s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Priming multiple comparisons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No adjustment</a:t>
            </a:r>
            <a:endParaRPr lang="en-GB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0" y="2564903"/>
            <a:ext cx="4040188" cy="2926259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Adjustment</a:t>
            </a:r>
            <a:endParaRPr lang="en-GB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645025" y="2564903"/>
            <a:ext cx="4041775" cy="3002459"/>
          </a:xfrm>
          <a:prstGeom prst="rect">
            <a:avLst/>
          </a:prstGeom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MRC CBU Graduate Statistics Lectures</a:t>
            </a:r>
          </a:p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1634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Sidak</a:t>
            </a:r>
            <a:r>
              <a:rPr lang="en-GB" dirty="0" smtClean="0"/>
              <a:t> adjusted p-values in 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600" dirty="0" smtClean="0"/>
              <a:t>library(</a:t>
            </a:r>
            <a:r>
              <a:rPr lang="en-GB" sz="1600" dirty="0" err="1" smtClean="0"/>
              <a:t>MHTdiscrete</a:t>
            </a:r>
            <a:r>
              <a:rPr lang="en-GB" sz="1600" dirty="0" smtClean="0"/>
              <a:t>)</a:t>
            </a:r>
          </a:p>
          <a:p>
            <a:pPr marL="0" indent="0">
              <a:buNone/>
            </a:pPr>
            <a:r>
              <a:rPr lang="en-GB" sz="1600" dirty="0"/>
              <a:t>&gt;</a:t>
            </a:r>
            <a:r>
              <a:rPr lang="en-GB" sz="1600" dirty="0" err="1" smtClean="0"/>
              <a:t>Sidak.p.adjust</a:t>
            </a:r>
            <a:r>
              <a:rPr lang="en-GB" sz="1600" dirty="0" smtClean="0"/>
              <a:t>(c(0.132,0.0043,0.1066,0.0000092,0.0044,0.1212))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r>
              <a:rPr lang="en-GB" sz="1600" dirty="0"/>
              <a:t>[1] 5.723206e-01 2.552424e-02 4.915179e-01 5.519873e-05 2.611130e-02</a:t>
            </a:r>
          </a:p>
          <a:p>
            <a:pPr marL="0" indent="0">
              <a:buNone/>
            </a:pPr>
            <a:r>
              <a:rPr lang="en-GB" sz="1600" dirty="0"/>
              <a:t>[6] 5.393827e-01</a:t>
            </a:r>
          </a:p>
          <a:p>
            <a:pPr marL="0" indent="0">
              <a:buNone/>
            </a:pPr>
            <a:endParaRPr lang="en-GB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MRC CBU Graduate Statistics Lectures</a:t>
            </a:r>
          </a:p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60110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1013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Studentized Range Statistic</a:t>
            </a:r>
          </a:p>
        </p:txBody>
      </p:sp>
      <p:sp>
        <p:nvSpPr>
          <p:cNvPr id="10138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z="2400" smtClean="0"/>
              <a:t>Based on dependence of the ‘range’ of a set of means on the number of means that are being considered.</a:t>
            </a:r>
          </a:p>
          <a:p>
            <a:pPr lvl="1" eaLnBrk="1" hangingPunct="1"/>
            <a:r>
              <a:rPr lang="en-GB" altLang="en-US" sz="2000" smtClean="0"/>
              <a:t>Expect a wider range with a larger number of means</a:t>
            </a:r>
          </a:p>
          <a:p>
            <a:pPr eaLnBrk="1" hangingPunct="1"/>
            <a:r>
              <a:rPr lang="en-GB" altLang="en-US" sz="2400" smtClean="0"/>
              <a:t>Tables of Q(r, k, df)</a:t>
            </a:r>
          </a:p>
          <a:p>
            <a:pPr lvl="1" eaLnBrk="1" hangingPunct="1"/>
            <a:r>
              <a:rPr lang="en-GB" altLang="en-US" sz="2000" smtClean="0"/>
              <a:t>r = number of means current range</a:t>
            </a:r>
          </a:p>
          <a:p>
            <a:pPr lvl="1" eaLnBrk="1" hangingPunct="1"/>
            <a:r>
              <a:rPr lang="en-GB" altLang="en-US" sz="2000" smtClean="0"/>
              <a:t>k = number of means overall</a:t>
            </a:r>
          </a:p>
          <a:p>
            <a:pPr lvl="1" eaLnBrk="1" hangingPunct="1"/>
            <a:r>
              <a:rPr lang="en-GB" altLang="en-US" sz="2000" smtClean="0"/>
              <a:t>df = degrees of freedom in mean square error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1034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Newman-Keuls Procedure</a:t>
            </a:r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z="2400" i="1" smtClean="0"/>
              <a:t>Critical difference</a:t>
            </a:r>
            <a:r>
              <a:rPr lang="en-GB" altLang="en-US" sz="2400" smtClean="0"/>
              <a:t> is a function of r and k (and the degrees of freedom)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 smtClean="0"/>
              <a:t>Strong tradition but some recent controversy.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 smtClean="0"/>
              <a:t>A 'layered' test which adjusts the critical distance as a function of the number of means in the range being considered at each stage.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 smtClean="0"/>
              <a:t>The nominal family-wise error rate </a:t>
            </a:r>
            <a:r>
              <a:rPr lang="en-GB" altLang="en-US" smtClean="0">
                <a:sym typeface="Symbol" panose="05050102010706020507" pitchFamily="18" charset="2"/>
              </a:rPr>
              <a:t> </a:t>
            </a:r>
            <a:r>
              <a:rPr lang="en-GB" altLang="en-US" sz="2400" smtClean="0"/>
              <a:t>may not actually be achieved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14339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Example: Priming experiment (II)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995863" y="3257550"/>
            <a:ext cx="3810000" cy="1789113"/>
          </a:xfrm>
        </p:spPr>
        <p:txBody>
          <a:bodyPr/>
          <a:lstStyle/>
          <a:p>
            <a:pPr eaLnBrk="1" hangingPunct="1"/>
            <a:r>
              <a:rPr lang="en-GB" altLang="en-US" sz="1800" smtClean="0"/>
              <a:t>ANOVA: F(3,36)=6.062</a:t>
            </a:r>
          </a:p>
          <a:p>
            <a:pPr eaLnBrk="1" hangingPunct="1"/>
            <a:r>
              <a:rPr lang="en-GB" altLang="en-US" sz="1800" smtClean="0"/>
              <a:t>P=0.002**</a:t>
            </a:r>
          </a:p>
          <a:p>
            <a:pPr eaLnBrk="1" hangingPunct="1"/>
            <a:r>
              <a:rPr lang="en-GB" altLang="en-US" sz="1800" smtClean="0">
                <a:solidFill>
                  <a:srgbClr val="0099CC"/>
                </a:solidFill>
              </a:rPr>
              <a:t>So what?</a:t>
            </a:r>
          </a:p>
        </p:txBody>
      </p:sp>
      <p:pic>
        <p:nvPicPr>
          <p:cNvPr id="1434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09800"/>
            <a:ext cx="4983163" cy="215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AutoShape 6"/>
          <p:cNvSpPr>
            <a:spLocks noChangeArrowheads="1"/>
          </p:cNvSpPr>
          <p:nvPr/>
        </p:nvSpPr>
        <p:spPr bwMode="auto">
          <a:xfrm>
            <a:off x="3967163" y="3352800"/>
            <a:ext cx="457200" cy="152400"/>
          </a:xfrm>
          <a:prstGeom prst="roundRect">
            <a:avLst>
              <a:gd name="adj" fmla="val 16667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/>
          </a:p>
        </p:txBody>
      </p:sp>
      <p:sp>
        <p:nvSpPr>
          <p:cNvPr id="14344" name="AutoShape 7"/>
          <p:cNvSpPr>
            <a:spLocks noChangeArrowheads="1"/>
          </p:cNvSpPr>
          <p:nvPr/>
        </p:nvSpPr>
        <p:spPr bwMode="auto">
          <a:xfrm>
            <a:off x="4619625" y="3352800"/>
            <a:ext cx="457200" cy="152400"/>
          </a:xfrm>
          <a:prstGeom prst="roundRect">
            <a:avLst>
              <a:gd name="adj" fmla="val 16667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/>
          </a:p>
        </p:txBody>
      </p:sp>
      <p:sp>
        <p:nvSpPr>
          <p:cNvPr id="14345" name="AutoShape 8"/>
          <p:cNvSpPr>
            <a:spLocks noChangeArrowheads="1"/>
          </p:cNvSpPr>
          <p:nvPr/>
        </p:nvSpPr>
        <p:spPr bwMode="auto">
          <a:xfrm>
            <a:off x="2486025" y="3357563"/>
            <a:ext cx="457200" cy="152400"/>
          </a:xfrm>
          <a:prstGeom prst="roundRect">
            <a:avLst>
              <a:gd name="adj" fmla="val 16667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/>
          </a:p>
        </p:txBody>
      </p:sp>
      <p:sp>
        <p:nvSpPr>
          <p:cNvPr id="14346" name="AutoShape 9"/>
          <p:cNvSpPr>
            <a:spLocks noChangeArrowheads="1"/>
          </p:cNvSpPr>
          <p:nvPr/>
        </p:nvSpPr>
        <p:spPr bwMode="auto">
          <a:xfrm>
            <a:off x="2481263" y="3509963"/>
            <a:ext cx="457200" cy="152400"/>
          </a:xfrm>
          <a:prstGeom prst="roundRect">
            <a:avLst>
              <a:gd name="adj" fmla="val 16667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/>
          </a:p>
        </p:txBody>
      </p:sp>
      <p:sp>
        <p:nvSpPr>
          <p:cNvPr id="14347" name="Text Box 10"/>
          <p:cNvSpPr txBox="1">
            <a:spLocks noChangeArrowheads="1"/>
          </p:cNvSpPr>
          <p:nvPr/>
        </p:nvSpPr>
        <p:spPr bwMode="auto">
          <a:xfrm>
            <a:off x="1371600" y="1600200"/>
            <a:ext cx="29511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/>
              <a:t>One-way ANOVA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1054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Critical distance procedures</a:t>
            </a:r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dirty="0" smtClean="0"/>
              <a:t>Tukey's Test: HSD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 smtClean="0"/>
              <a:t>Honestly Significant Difference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 smtClean="0"/>
              <a:t>Unlike Newman-</a:t>
            </a:r>
            <a:r>
              <a:rPr lang="en-GB" altLang="en-US" dirty="0" err="1" smtClean="0"/>
              <a:t>Keuls</a:t>
            </a:r>
            <a:r>
              <a:rPr lang="en-GB" altLang="en-US" dirty="0" smtClean="0"/>
              <a:t>, only uses the largest (outmost) critical distance throughout.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dirty="0" smtClean="0"/>
              <a:t>Ryan's Procedure: REGWQ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mtClean="0"/>
              <a:t>Ryan: </a:t>
            </a:r>
            <a:r>
              <a:rPr lang="en-GB" altLang="en-US" smtClean="0">
                <a:sym typeface="Symbol" panose="05050102010706020507" pitchFamily="18" charset="2"/>
              </a:rPr>
              <a:t></a:t>
            </a:r>
            <a:r>
              <a:rPr lang="en-GB" altLang="en-US" baseline="-25000" smtClean="0"/>
              <a:t>r</a:t>
            </a:r>
            <a:r>
              <a:rPr lang="en-GB" altLang="en-US" smtClean="0"/>
              <a:t>= r </a:t>
            </a:r>
            <a:r>
              <a:rPr lang="en-GB" altLang="en-US" smtClean="0">
                <a:sym typeface="Symbol" panose="05050102010706020507" pitchFamily="18" charset="2"/>
              </a:rPr>
              <a:t></a:t>
            </a:r>
            <a:r>
              <a:rPr lang="en-GB" altLang="en-US" smtClean="0"/>
              <a:t>/k  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dirty="0" err="1" smtClean="0"/>
              <a:t>Einot</a:t>
            </a:r>
            <a:r>
              <a:rPr lang="en-GB" altLang="en-US" dirty="0" smtClean="0"/>
              <a:t> and Gabriel: </a:t>
            </a:r>
            <a:r>
              <a:rPr lang="en-GB" altLang="en-US" dirty="0" smtClean="0">
                <a:sym typeface="Symbol" panose="05050102010706020507" pitchFamily="18" charset="2"/>
              </a:rPr>
              <a:t></a:t>
            </a:r>
            <a:r>
              <a:rPr lang="en-GB" altLang="en-US" baseline="-25000" dirty="0" smtClean="0"/>
              <a:t>r</a:t>
            </a:r>
            <a:r>
              <a:rPr lang="en-GB" altLang="en-US" dirty="0" smtClean="0"/>
              <a:t>=1-(1- </a:t>
            </a:r>
            <a:r>
              <a:rPr lang="en-GB" altLang="en-US" dirty="0" smtClean="0">
                <a:sym typeface="Symbol" panose="05050102010706020507" pitchFamily="18" charset="2"/>
              </a:rPr>
              <a:t></a:t>
            </a:r>
            <a:r>
              <a:rPr lang="en-GB" altLang="en-US" dirty="0" smtClean="0"/>
              <a:t>)</a:t>
            </a:r>
            <a:r>
              <a:rPr lang="en-GB" altLang="en-US" baseline="30000" dirty="0" smtClean="0"/>
              <a:t>r/k</a:t>
            </a:r>
            <a:endParaRPr lang="en-GB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1075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Scheffé's test</a:t>
            </a:r>
          </a:p>
        </p:txBody>
      </p:sp>
      <p:sp>
        <p:nvSpPr>
          <p:cNvPr id="10752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All possible comparisons</a:t>
            </a:r>
          </a:p>
          <a:p>
            <a:pPr eaLnBrk="1" hangingPunct="1"/>
            <a:r>
              <a:rPr lang="en-GB" altLang="en-US" smtClean="0"/>
              <a:t>Most conservative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1116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1116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2400" i="1" smtClean="0"/>
              <a:t>Post Hoc</a:t>
            </a:r>
            <a:r>
              <a:rPr lang="en-GB" altLang="en-US" sz="2400" smtClean="0"/>
              <a:t> Tests: Recommendations</a:t>
            </a:r>
          </a:p>
        </p:txBody>
      </p:sp>
      <p:sp>
        <p:nvSpPr>
          <p:cNvPr id="1116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z="2400" smtClean="0"/>
              <a:t>Field (2000):</a:t>
            </a:r>
          </a:p>
          <a:p>
            <a:pPr lvl="1" eaLnBrk="1" hangingPunct="1"/>
            <a:r>
              <a:rPr lang="en-GB" altLang="en-US" sz="2000" smtClean="0"/>
              <a:t>Assumptions met &amp; large number of comparisons: REGWQ or </a:t>
            </a:r>
            <a:r>
              <a:rPr lang="en-GB" altLang="en-US" sz="2000" smtClean="0">
                <a:solidFill>
                  <a:srgbClr val="0099CC"/>
                </a:solidFill>
              </a:rPr>
              <a:t>Tukey HSD; </a:t>
            </a:r>
            <a:r>
              <a:rPr lang="en-GB" altLang="en-US" sz="2000" smtClean="0"/>
              <a:t>can also type ‘mc’ at a Unix prompt</a:t>
            </a:r>
          </a:p>
          <a:p>
            <a:pPr lvl="1" eaLnBrk="1" hangingPunct="1"/>
            <a:r>
              <a:rPr lang="en-GB" altLang="en-US" sz="2000" smtClean="0"/>
              <a:t>(Ramsey &amp; Ramsey (2008) suggest </a:t>
            </a:r>
            <a:r>
              <a:rPr lang="en-GB" altLang="en-US" sz="2000" smtClean="0">
                <a:solidFill>
                  <a:srgbClr val="0099CC"/>
                </a:solidFill>
              </a:rPr>
              <a:t>Tukey-Kramer HSD</a:t>
            </a:r>
            <a:r>
              <a:rPr lang="en-GB" altLang="en-US" sz="2000" smtClean="0"/>
              <a:t> as Tukey HSD analogue for unequal group sizes). Can also type ‘mcneq’ at a Unix prompt</a:t>
            </a:r>
          </a:p>
          <a:p>
            <a:pPr lvl="1" eaLnBrk="1" hangingPunct="1"/>
            <a:r>
              <a:rPr lang="en-GB" altLang="en-US" sz="2000" smtClean="0"/>
              <a:t>Safe Option &amp; few comparisons: </a:t>
            </a:r>
            <a:r>
              <a:rPr lang="en-GB" altLang="en-US" sz="2000" smtClean="0">
                <a:solidFill>
                  <a:srgbClr val="0099CC"/>
                </a:solidFill>
              </a:rPr>
              <a:t>Bonferroni </a:t>
            </a:r>
            <a:r>
              <a:rPr lang="en-GB" altLang="en-US" sz="2000" smtClean="0"/>
              <a:t>(but note the problem with SPSS’s approach to </a:t>
            </a:r>
            <a:r>
              <a:rPr lang="en-GB" altLang="en-US" sz="2000" i="1" smtClean="0"/>
              <a:t>adjusted P values)</a:t>
            </a:r>
            <a:r>
              <a:rPr lang="en-GB" altLang="en-US" sz="2000" smtClean="0"/>
              <a:t>.</a:t>
            </a:r>
          </a:p>
          <a:p>
            <a:pPr lvl="1" eaLnBrk="1" hangingPunct="1"/>
            <a:r>
              <a:rPr lang="en-GB" altLang="en-US" sz="2000" smtClean="0"/>
              <a:t>Unequal Sample Sizes: Gabriel’s (small), Hochberg’s GT2 (large).</a:t>
            </a:r>
          </a:p>
          <a:p>
            <a:pPr lvl="1" eaLnBrk="1" hangingPunct="1"/>
            <a:r>
              <a:rPr lang="en-GB" altLang="en-US" sz="2000" smtClean="0"/>
              <a:t>Unequal Variances: </a:t>
            </a:r>
            <a:r>
              <a:rPr lang="en-GB" altLang="en-US" sz="2000" smtClean="0">
                <a:solidFill>
                  <a:srgbClr val="00B0F0"/>
                </a:solidFill>
              </a:rPr>
              <a:t>Games-Howell. </a:t>
            </a:r>
          </a:p>
          <a:p>
            <a:pPr lvl="1" eaLnBrk="1" hangingPunct="1"/>
            <a:endParaRPr lang="en-GB" altLang="en-US" sz="2000" smtClean="0"/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GB" altLang="en-US" sz="2000" smtClean="0"/>
              <a:t>(spreadsheet programmes available for tests in blue)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Tukey example RM data</a:t>
            </a:r>
            <a:endParaRPr lang="en-GB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63087" y="1447800"/>
            <a:ext cx="3011601" cy="4684713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MRC CBU Graduate Statistics Lectures</a:t>
            </a:r>
          </a:p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40930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Tukey HSD on Priming scores</a:t>
            </a:r>
            <a:endParaRPr lang="en-GB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5588" y="1447800"/>
            <a:ext cx="5292187" cy="4429125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MRC CBU Graduate Statistics Lectures</a:t>
            </a:r>
          </a:p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74422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1136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1136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Control of False Discovery Rate (FDR)</a:t>
            </a:r>
          </a:p>
        </p:txBody>
      </p:sp>
      <p:sp>
        <p:nvSpPr>
          <p:cNvPr id="1136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Recent alternative to controlling FW error rate</a:t>
            </a:r>
          </a:p>
          <a:p>
            <a:pPr eaLnBrk="1" hangingPunct="1"/>
            <a:r>
              <a:rPr lang="en-US" altLang="en-US" smtClean="0"/>
              <a:t>FDR is the expected proportion of false rejections among the rejected null hypotheses</a:t>
            </a:r>
          </a:p>
          <a:p>
            <a:pPr lvl="1" eaLnBrk="1" hangingPunct="1"/>
            <a:r>
              <a:rPr lang="en-US" altLang="en-US" smtClean="0"/>
              <a:t>If we have rejected a set of R null hypotheses, and V of these are wrongly rejected, then the FDR= V/R (FDR=0 if R=0).</a:t>
            </a:r>
          </a:p>
          <a:p>
            <a:pPr lvl="1" eaLnBrk="1" hangingPunct="1"/>
            <a:r>
              <a:rPr lang="en-US" altLang="en-US" smtClean="0"/>
              <a:t>We will know R but don’t know V.</a:t>
            </a:r>
          </a:p>
          <a:p>
            <a:pPr lvl="1" eaLnBrk="1" hangingPunct="1"/>
            <a:r>
              <a:rPr lang="en-US" altLang="en-US" smtClean="0"/>
              <a:t>Good power – See Lix and Sajobi (2010) Psychological Methods who look at a related procedure </a:t>
            </a:r>
          </a:p>
          <a:p>
            <a:pPr lvl="1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1146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1146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False Discovery Rate (FDR)</a:t>
            </a:r>
          </a:p>
        </p:txBody>
      </p:sp>
      <p:sp>
        <p:nvSpPr>
          <p:cNvPr id="1146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 alternative approach to the trade-off between Type I and Type II errors</a:t>
            </a:r>
          </a:p>
          <a:p>
            <a:pPr eaLnBrk="1" hangingPunct="1"/>
            <a:r>
              <a:rPr lang="en-US" altLang="en-US" smtClean="0"/>
              <a:t>Logic</a:t>
            </a:r>
          </a:p>
          <a:p>
            <a:pPr lvl="1" eaLnBrk="1" hangingPunct="1"/>
            <a:r>
              <a:rPr lang="en-US" altLang="en-US" smtClean="0"/>
              <a:t>a type I error becomes less serious the more the number of genuine effects there are in the family of tests</a:t>
            </a:r>
          </a:p>
          <a:p>
            <a:pPr eaLnBrk="1" hangingPunct="1"/>
            <a:r>
              <a:rPr lang="en-US" altLang="en-US" smtClean="0"/>
              <a:t>Now being used in imaging and ERP studies</a:t>
            </a:r>
          </a:p>
          <a:p>
            <a:pPr eaLnBrk="1" hangingPunct="1"/>
            <a:r>
              <a:rPr lang="en-US" altLang="en-US" smtClean="0"/>
              <a:t>See </a:t>
            </a:r>
            <a:r>
              <a:rPr lang="en-US" altLang="en-US" smtClean="0">
                <a:solidFill>
                  <a:srgbClr val="F32705"/>
                </a:solidFill>
              </a:rPr>
              <a:t>http://imaging.mrc-cbu.cam.ac.uk/statswiki/FAQ/FDR</a:t>
            </a:r>
            <a:r>
              <a:rPr lang="en-US" altLang="en-US" smtClean="0"/>
              <a:t> for </a:t>
            </a:r>
            <a:r>
              <a:rPr lang="en-US" altLang="en-US" i="1" smtClean="0"/>
              <a:t>SPSS </a:t>
            </a:r>
            <a:r>
              <a:rPr lang="en-US" altLang="en-US" smtClean="0"/>
              <a:t>and </a:t>
            </a:r>
            <a:r>
              <a:rPr lang="en-US" altLang="en-US" i="1" smtClean="0"/>
              <a:t>R</a:t>
            </a:r>
            <a:r>
              <a:rPr lang="en-US" altLang="en-US" smtClean="0"/>
              <a:t> scripts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1157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11571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FDR Example</a:t>
            </a:r>
          </a:p>
        </p:txBody>
      </p:sp>
      <p:sp>
        <p:nvSpPr>
          <p:cNvPr id="11571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mtClean="0"/>
              <a:t>Suppose we do 10 t-tests and observe their P values: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1600" b="1" smtClean="0"/>
              <a:t>0.021, 0.001, 0.017, 0.041, 0.005, 0.036, 0.042, 0.023, 0.07, 0.1 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1600" smtClean="0"/>
              <a:t>Sort P values in ascending order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1600" b="1" smtClean="0"/>
              <a:t>0.001, 0.005, 0.017, 0.021, </a:t>
            </a:r>
            <a:r>
              <a:rPr lang="en-GB" altLang="en-US" sz="1600" b="1" smtClean="0">
                <a:solidFill>
                  <a:srgbClr val="F32705"/>
                </a:solidFill>
              </a:rPr>
              <a:t>0.023</a:t>
            </a:r>
            <a:r>
              <a:rPr lang="en-GB" altLang="en-US" sz="1600" b="1" smtClean="0"/>
              <a:t>, 0.036, 0.041, 0.042, 0.07, 0.1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1600" b="1" smtClean="0"/>
              <a:t>Compare with 10 the prototypical P-values scaled to </a:t>
            </a:r>
            <a:r>
              <a:rPr lang="en-GB" altLang="en-US" sz="1600" b="1" smtClean="0">
                <a:latin typeface="Symbol" panose="05050102010706020507" pitchFamily="18" charset="2"/>
              </a:rPr>
              <a:t>a</a:t>
            </a:r>
            <a:r>
              <a:rPr lang="en-GB" altLang="en-US" sz="1600" b="1" smtClean="0"/>
              <a:t> namely (1/10)</a:t>
            </a:r>
            <a:r>
              <a:rPr lang="en-GB" altLang="en-US" sz="1600" b="1" smtClean="0">
                <a:latin typeface="Symbol" panose="05050102010706020507" pitchFamily="18" charset="2"/>
              </a:rPr>
              <a:t>a, </a:t>
            </a:r>
            <a:r>
              <a:rPr lang="en-GB" altLang="en-US" sz="1600" b="1" smtClean="0"/>
              <a:t>(2/10)</a:t>
            </a:r>
            <a:r>
              <a:rPr lang="en-GB" altLang="en-US" sz="1600" b="1" smtClean="0">
                <a:latin typeface="Symbol" panose="05050102010706020507" pitchFamily="18" charset="2"/>
              </a:rPr>
              <a:t>a, ..., </a:t>
            </a:r>
            <a:r>
              <a:rPr lang="en-GB" altLang="en-US" sz="1600" b="1" smtClean="0"/>
              <a:t>(10/10)</a:t>
            </a:r>
            <a:r>
              <a:rPr lang="en-GB" altLang="en-US" sz="1600" b="1" smtClean="0">
                <a:latin typeface="Symbol" panose="05050102010706020507" pitchFamily="18" charset="2"/>
              </a:rPr>
              <a:t>a, </a:t>
            </a:r>
            <a:endParaRPr lang="en-GB" altLang="en-US" sz="1600" b="1" smtClean="0"/>
          </a:p>
          <a:p>
            <a:pPr lvl="1" eaLnBrk="1" hangingPunct="1">
              <a:lnSpc>
                <a:spcPct val="90000"/>
              </a:lnSpc>
            </a:pPr>
            <a:r>
              <a:rPr lang="en-GB" altLang="en-US" sz="1600" b="1" smtClean="0"/>
              <a:t> 0.005 0.010 0.015 0.020 0.025 0.030 0.035 0.040 0.045 0.050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1800" b="1" smtClean="0"/>
              <a:t> Get the differences: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1600" b="1" smtClean="0"/>
              <a:t> -0.004 -0.005  0.002  0.001 </a:t>
            </a:r>
            <a:r>
              <a:rPr lang="en-GB" altLang="en-US" sz="1600" b="1" smtClean="0">
                <a:solidFill>
                  <a:srgbClr val="F32705"/>
                </a:solidFill>
              </a:rPr>
              <a:t>-0.002</a:t>
            </a:r>
            <a:r>
              <a:rPr lang="en-GB" altLang="en-US" sz="1600" b="1" smtClean="0"/>
              <a:t>  0.006  0.006  0.002  0.025  0.050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1800" b="1" smtClean="0"/>
              <a:t>The largest observed P-value which is smaller than its corresponding prototype (last negative) is 0.023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1600" b="1" u="sng" smtClean="0"/>
              <a:t>0.021</a:t>
            </a:r>
            <a:r>
              <a:rPr lang="en-GB" altLang="en-US" sz="1600" b="1" smtClean="0"/>
              <a:t>, </a:t>
            </a:r>
            <a:r>
              <a:rPr lang="en-GB" altLang="en-US" sz="1600" b="1" u="sng" smtClean="0"/>
              <a:t>0.001</a:t>
            </a:r>
            <a:r>
              <a:rPr lang="en-GB" altLang="en-US" sz="1600" b="1" smtClean="0"/>
              <a:t>, </a:t>
            </a:r>
            <a:r>
              <a:rPr lang="en-GB" altLang="en-US" sz="1600" b="1" u="sng" smtClean="0"/>
              <a:t>0.017</a:t>
            </a:r>
            <a:r>
              <a:rPr lang="en-GB" altLang="en-US" sz="1600" b="1" smtClean="0"/>
              <a:t>, 0.041, </a:t>
            </a:r>
            <a:r>
              <a:rPr lang="en-GB" altLang="en-US" sz="1600" b="1" u="sng" smtClean="0"/>
              <a:t>0.005</a:t>
            </a:r>
            <a:r>
              <a:rPr lang="en-GB" altLang="en-US" sz="1600" b="1" smtClean="0"/>
              <a:t>, 0.036, 0.042, </a:t>
            </a:r>
            <a:r>
              <a:rPr lang="en-GB" altLang="en-US" sz="1600" b="1" u="sng" smtClean="0"/>
              <a:t>0.023</a:t>
            </a:r>
            <a:r>
              <a:rPr lang="en-GB" altLang="en-US" sz="1600" b="1" smtClean="0"/>
              <a:t>, 0.07, 0.1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1800" b="1" smtClean="0"/>
              <a:t>The five underlined tests for which P&lt;0.023 are declared significant with FDR </a:t>
            </a:r>
            <a:r>
              <a:rPr lang="en-GB" altLang="en-US" sz="1800" b="1" smtClean="0">
                <a:latin typeface="Symbol" panose="05050102010706020507" pitchFamily="18" charset="2"/>
              </a:rPr>
              <a:t>a=0.05.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FDR output: p=0.023 highest p with adjusted p&lt;0.05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sz="2000" dirty="0" smtClean="0"/>
              <a:t>p </a:t>
            </a:r>
            <a:r>
              <a:rPr lang="en-GB" sz="2000" dirty="0"/>
              <a:t>&lt;- c(0.021,0.001,0.017,0.041,0.005,0.036,0.042,</a:t>
            </a:r>
            <a:r>
              <a:rPr lang="en-GB" sz="2000" dirty="0">
                <a:solidFill>
                  <a:srgbClr val="0070C0"/>
                </a:solidFill>
              </a:rPr>
              <a:t>0.023</a:t>
            </a:r>
            <a:r>
              <a:rPr lang="en-GB" sz="2000" dirty="0"/>
              <a:t>,0.07,0.1</a:t>
            </a:r>
            <a:r>
              <a:rPr lang="en-GB" sz="2000" dirty="0" smtClean="0"/>
              <a:t>)</a:t>
            </a:r>
          </a:p>
          <a:p>
            <a:endParaRPr lang="en-GB" dirty="0"/>
          </a:p>
          <a:p>
            <a:r>
              <a:rPr lang="en-GB" sz="2000" dirty="0" err="1"/>
              <a:t>p.adjust</a:t>
            </a:r>
            <a:r>
              <a:rPr lang="en-GB" sz="2000" dirty="0"/>
              <a:t>(</a:t>
            </a:r>
            <a:r>
              <a:rPr lang="en-GB" sz="2000" dirty="0" err="1"/>
              <a:t>p,method</a:t>
            </a:r>
            <a:r>
              <a:rPr lang="en-GB" sz="2000" dirty="0"/>
              <a:t>="</a:t>
            </a:r>
            <a:r>
              <a:rPr lang="en-GB" sz="2000" dirty="0" err="1"/>
              <a:t>fdr</a:t>
            </a:r>
            <a:r>
              <a:rPr lang="en-GB" sz="2000" dirty="0"/>
              <a:t>",n=10</a:t>
            </a:r>
            <a:r>
              <a:rPr lang="en-GB" sz="2000" dirty="0" smtClean="0"/>
              <a:t>)</a:t>
            </a:r>
          </a:p>
          <a:p>
            <a:endParaRPr lang="en-GB" sz="2000" dirty="0" smtClean="0"/>
          </a:p>
          <a:p>
            <a:r>
              <a:rPr lang="en-GB" sz="2000" dirty="0"/>
              <a:t>[1] 0.04600000 0.01000000 0.04600000 0.05250000 0.02500000 0.05250000</a:t>
            </a:r>
          </a:p>
          <a:p>
            <a:r>
              <a:rPr lang="en-GB" sz="2000" dirty="0"/>
              <a:t> [7] 0.05250000 </a:t>
            </a:r>
            <a:r>
              <a:rPr lang="en-GB" sz="2000" dirty="0">
                <a:solidFill>
                  <a:srgbClr val="0070C0"/>
                </a:solidFill>
              </a:rPr>
              <a:t>0.04600000</a:t>
            </a:r>
            <a:r>
              <a:rPr lang="en-GB" sz="2000" dirty="0"/>
              <a:t> 0.07777778 0.10000000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MRC CBU Graduate Statistics Lectures</a:t>
            </a:r>
          </a:p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23767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Westfall &amp; Young Minimum p</a:t>
            </a:r>
          </a:p>
        </p:txBody>
      </p:sp>
      <p:sp>
        <p:nvSpPr>
          <p:cNvPr id="1167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Approach to multiple testing used in genetics more powerful than </a:t>
            </a:r>
            <a:r>
              <a:rPr lang="en-GB" altLang="en-US" dirty="0" err="1" smtClean="0"/>
              <a:t>Bonferroni</a:t>
            </a:r>
            <a:r>
              <a:rPr lang="en-GB" altLang="en-US" dirty="0" smtClean="0"/>
              <a:t> approaches when lots of comparisons</a:t>
            </a:r>
          </a:p>
          <a:p>
            <a:endParaRPr lang="en-GB" altLang="en-US" dirty="0" smtClean="0"/>
          </a:p>
          <a:p>
            <a:r>
              <a:rPr lang="en-GB" altLang="en-US" dirty="0" smtClean="0"/>
              <a:t>Compares obtained p-value with minimum of p-values obtained in data sets obtained by randomly allocating people in original data set into groups (bootstrapping); Repeat</a:t>
            </a:r>
          </a:p>
          <a:p>
            <a:endParaRPr lang="en-GB" altLang="en-US" dirty="0" smtClean="0"/>
          </a:p>
          <a:p>
            <a:r>
              <a:rPr lang="en-GB" altLang="en-US" dirty="0" smtClean="0"/>
              <a:t>Adjusted p-value </a:t>
            </a:r>
            <a:r>
              <a:rPr lang="en-GB" altLang="en-US" smtClean="0"/>
              <a:t>equals proportion </a:t>
            </a:r>
            <a:r>
              <a:rPr lang="en-GB" altLang="en-US" dirty="0" smtClean="0"/>
              <a:t>of minimum p-values &lt; observed p (Available in R &amp; SAS)</a:t>
            </a:r>
          </a:p>
          <a:p>
            <a:endParaRPr lang="en-GB" altLang="en-US" dirty="0" smtClean="0"/>
          </a:p>
        </p:txBody>
      </p:sp>
      <p:sp>
        <p:nvSpPr>
          <p:cNvPr id="11674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11674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2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Why Use Follow-Up Tests?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0413" y="1447800"/>
            <a:ext cx="7772400" cy="4684713"/>
          </a:xfrm>
        </p:spPr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GB" altLang="en-US" smtClean="0"/>
              <a:t>The </a:t>
            </a:r>
            <a:r>
              <a:rPr lang="en-GB" altLang="en-US" i="1" smtClean="0"/>
              <a:t>F</a:t>
            </a:r>
            <a:r>
              <a:rPr lang="en-GB" altLang="en-US" smtClean="0"/>
              <a:t>-ratio tells us only that the experiment had a positive outcome</a:t>
            </a:r>
          </a:p>
          <a:p>
            <a:pPr lvl="1" eaLnBrk="1" hangingPunct="1">
              <a:buClr>
                <a:schemeClr val="tx1"/>
              </a:buClr>
            </a:pPr>
            <a:r>
              <a:rPr lang="en-GB" altLang="en-US" smtClean="0"/>
              <a:t>i.e. group means were different</a:t>
            </a:r>
          </a:p>
          <a:p>
            <a:pPr lvl="2" eaLnBrk="1" hangingPunct="1">
              <a:buClr>
                <a:schemeClr val="tx1"/>
              </a:buClr>
            </a:pPr>
            <a:r>
              <a:rPr lang="en-GB" altLang="en-US" sz="1800" u="sng" smtClean="0"/>
              <a:t>or, more precisely, are not all equal</a:t>
            </a:r>
          </a:p>
          <a:p>
            <a:pPr eaLnBrk="1" hangingPunct="1">
              <a:buClr>
                <a:schemeClr val="tx1"/>
              </a:buClr>
            </a:pPr>
            <a:r>
              <a:rPr lang="en-GB" altLang="en-US" smtClean="0"/>
              <a:t>It does not tell us specifically which group mean differ from which.</a:t>
            </a:r>
          </a:p>
          <a:p>
            <a:pPr eaLnBrk="1" hangingPunct="1">
              <a:buClr>
                <a:schemeClr val="tx1"/>
              </a:buClr>
            </a:pPr>
            <a:r>
              <a:rPr lang="en-GB" altLang="en-US" smtClean="0"/>
              <a:t>We need additional tests to find out where the group differences lie.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1177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1177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Unpacking Interactions</a:t>
            </a:r>
          </a:p>
        </p:txBody>
      </p:sp>
      <p:sp>
        <p:nvSpPr>
          <p:cNvPr id="1177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mtClean="0"/>
              <a:t>Components of Interaction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mtClean="0"/>
              <a:t>doing sub-ANOVA or contrasts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mtClean="0"/>
              <a:t>E.g. if factors A and B interact, then look at 2 by 2 ANOVA for a pair of levels of A combined with a pair of levels of B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mtClean="0"/>
              <a:t>Simple Main Effects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mtClean="0"/>
              <a:t>by doing sub-ANOVAs followed up by multiple comparisons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mtClean="0"/>
              <a:t>Cannot use reverse argument to claim presence of interaction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mtClean="0"/>
              <a:t>Can use EMMEANS/COMPARE in SPSS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A caveat on higher order interactions</a:t>
            </a:r>
          </a:p>
        </p:txBody>
      </p:sp>
      <p:sp>
        <p:nvSpPr>
          <p:cNvPr id="1198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altLang="en-US" smtClean="0"/>
          </a:p>
          <a:p>
            <a:r>
              <a:rPr lang="en-GB" altLang="en-US" smtClean="0"/>
              <a:t>Stevens J (1999) Intermediate statistics: a modern approach. P.182 recommends using a Sidak corrected alpha for unpacking unplanned higher order interactions </a:t>
            </a:r>
          </a:p>
          <a:p>
            <a:r>
              <a:rPr lang="en-GB" altLang="en-US" smtClean="0"/>
              <a:t>The number of comparisons increases with the order of interaction. May be so many possible comparisons that post-hoc testing becomes infeasible.</a:t>
            </a:r>
          </a:p>
        </p:txBody>
      </p:sp>
      <p:sp>
        <p:nvSpPr>
          <p:cNvPr id="1198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1198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1208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1208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Within Subject Factors? (I)</a:t>
            </a:r>
          </a:p>
        </p:txBody>
      </p:sp>
      <p:sp>
        <p:nvSpPr>
          <p:cNvPr id="1208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Problems of ‘sphericity’ re-emerge</a:t>
            </a:r>
          </a:p>
          <a:p>
            <a:pPr eaLnBrk="1" hangingPunct="1"/>
            <a:r>
              <a:rPr lang="en-GB" altLang="en-US" smtClean="0"/>
              <a:t>Need for hand-calculations as SPSS has an attitude problem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>
                <a:solidFill>
                  <a:srgbClr val="0099CC"/>
                </a:solidFill>
              </a:rPr>
              <a:t>http://imaging.mrc-cbu.cam.ac.uk/statswiki/FAQ/TukeyKramer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1228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1228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Within Subject Factors? (II)</a:t>
            </a:r>
          </a:p>
        </p:txBody>
      </p:sp>
      <p:sp>
        <p:nvSpPr>
          <p:cNvPr id="1228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Calculate new variables from within-subject contrasts and analyse them separately</a:t>
            </a:r>
          </a:p>
          <a:p>
            <a:pPr eaLnBrk="1" hangingPunct="1"/>
            <a:r>
              <a:rPr lang="en-GB" altLang="en-US" smtClean="0"/>
              <a:t>Extends the idea of doing lots of paired t-tests</a:t>
            </a:r>
          </a:p>
          <a:p>
            <a:pPr eaLnBrk="1" hangingPunct="1"/>
            <a:r>
              <a:rPr lang="en-GB" altLang="en-US" smtClean="0"/>
              <a:t>In SPSS can be done by MMATRIX option in GLM using Syntax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1269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1269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Next week</a:t>
            </a:r>
          </a:p>
        </p:txBody>
      </p:sp>
      <p:sp>
        <p:nvSpPr>
          <p:cNvPr id="1269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057400"/>
            <a:ext cx="5446713" cy="4114800"/>
          </a:xfrm>
        </p:spPr>
        <p:txBody>
          <a:bodyPr/>
          <a:lstStyle/>
          <a:p>
            <a:pPr eaLnBrk="1" hangingPunct="1"/>
            <a:r>
              <a:rPr lang="en-GB" altLang="en-US" sz="2000" smtClean="0"/>
              <a:t> Power Analysis</a:t>
            </a:r>
          </a:p>
          <a:p>
            <a:pPr eaLnBrk="1" hangingPunct="1"/>
            <a:endParaRPr lang="en-GB" altLang="en-US" sz="2000" smtClean="0"/>
          </a:p>
          <a:p>
            <a:pPr eaLnBrk="1" hangingPunct="1"/>
            <a:endParaRPr lang="en-GB" altLang="en-US" sz="2000" smtClean="0"/>
          </a:p>
          <a:p>
            <a:pPr eaLnBrk="1" hangingPunct="1"/>
            <a:endParaRPr lang="en-GB" altLang="en-US" sz="2000" smtClean="0"/>
          </a:p>
          <a:p>
            <a:pPr eaLnBrk="1" hangingPunct="1"/>
            <a:endParaRPr lang="en-GB" altLang="en-US" sz="2000" smtClean="0"/>
          </a:p>
          <a:p>
            <a:pPr eaLnBrk="1" hangingPunct="1"/>
            <a:endParaRPr lang="en-GB" altLang="en-US" sz="2000" smtClean="0"/>
          </a:p>
          <a:p>
            <a:pPr eaLnBrk="1" hangingPunct="1"/>
            <a:r>
              <a:rPr lang="en-GB" altLang="en-US" sz="2000" smtClean="0"/>
              <a:t>Andy Field:</a:t>
            </a:r>
          </a:p>
          <a:p>
            <a:pPr lvl="1" eaLnBrk="1" hangingPunct="1"/>
            <a:r>
              <a:rPr lang="en-GB" altLang="en-US" sz="1200" smtClean="0"/>
              <a:t>http://www.cogs.sussex.ac.uk/users/andyf/teaching/statistics.htm </a:t>
            </a:r>
          </a:p>
        </p:txBody>
      </p:sp>
      <p:pic>
        <p:nvPicPr>
          <p:cNvPr id="126982" name="Picture 12" descr="C:\Users\peterw\Desktop\ANDY F BOO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4550" y="2757488"/>
            <a:ext cx="2857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How?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GB" altLang="en-US" smtClean="0"/>
              <a:t>A full toolkit </a:t>
            </a:r>
          </a:p>
          <a:p>
            <a:pPr lvl="1" eaLnBrk="1" hangingPunct="1">
              <a:buClr>
                <a:schemeClr val="tx1"/>
              </a:buClr>
            </a:pPr>
            <a:r>
              <a:rPr lang="en-GB" altLang="en-US" smtClean="0"/>
              <a:t>A: Standard Errors of Differences</a:t>
            </a:r>
          </a:p>
          <a:p>
            <a:pPr lvl="1" eaLnBrk="1" hangingPunct="1">
              <a:buClr>
                <a:schemeClr val="tx1"/>
              </a:buClr>
            </a:pPr>
            <a:r>
              <a:rPr lang="en-GB" altLang="en-US" smtClean="0"/>
              <a:t>B: Multiple </a:t>
            </a:r>
            <a:r>
              <a:rPr lang="en-GB" altLang="en-US" i="1" smtClean="0"/>
              <a:t>t</a:t>
            </a:r>
            <a:r>
              <a:rPr lang="en-GB" altLang="en-US" smtClean="0"/>
              <a:t>-tests</a:t>
            </a:r>
          </a:p>
          <a:p>
            <a:pPr lvl="1" eaLnBrk="1" hangingPunct="1">
              <a:buClr>
                <a:schemeClr val="tx1"/>
              </a:buClr>
            </a:pPr>
            <a:r>
              <a:rPr lang="en-GB" altLang="en-US" smtClean="0"/>
              <a:t>C: Orthogonal Contrasts/Comparisons</a:t>
            </a:r>
          </a:p>
          <a:p>
            <a:pPr lvl="1" eaLnBrk="1" hangingPunct="1">
              <a:buClr>
                <a:schemeClr val="tx1"/>
              </a:buClr>
            </a:pPr>
            <a:r>
              <a:rPr lang="en-GB" altLang="en-US" smtClean="0"/>
              <a:t>D:</a:t>
            </a:r>
            <a:r>
              <a:rPr lang="en-GB" altLang="en-US" i="1" smtClean="0"/>
              <a:t> Post Hoc</a:t>
            </a:r>
            <a:r>
              <a:rPr lang="en-GB" altLang="en-US" smtClean="0"/>
              <a:t> Tests</a:t>
            </a:r>
          </a:p>
          <a:p>
            <a:pPr lvl="1" eaLnBrk="1" hangingPunct="1">
              <a:buClr>
                <a:schemeClr val="tx1"/>
              </a:buClr>
            </a:pPr>
            <a:r>
              <a:rPr lang="en-GB" altLang="en-US" smtClean="0"/>
              <a:t>E: Trend Analysis</a:t>
            </a:r>
          </a:p>
          <a:p>
            <a:pPr lvl="1" eaLnBrk="1" hangingPunct="1">
              <a:buClr>
                <a:schemeClr val="tx1"/>
              </a:buClr>
            </a:pPr>
            <a:r>
              <a:rPr lang="en-GB" altLang="en-US" smtClean="0"/>
              <a:t>F: Unpacking interactions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20483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2800" smtClean="0"/>
              <a:t>A: Standard Errors are the basic Yardsticks</a:t>
            </a:r>
          </a:p>
        </p:txBody>
      </p:sp>
      <p:graphicFrame>
        <p:nvGraphicFramePr>
          <p:cNvPr id="20485" name="Object 3"/>
          <p:cNvGraphicFramePr>
            <a:graphicFrameLocks noGrp="1" noChangeAspect="1"/>
          </p:cNvGraphicFramePr>
          <p:nvPr>
            <p:ph type="chart" sz="half" idx="1"/>
          </p:nvPr>
        </p:nvGraphicFramePr>
        <p:xfrm>
          <a:off x="152400" y="2019300"/>
          <a:ext cx="3808413" cy="411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1" name="Chart" r:id="rId4" imgW="3581862" imgH="3867648" progId="MSGraph.Chart.8">
                  <p:embed followColorScheme="full"/>
                </p:oleObj>
              </mc:Choice>
              <mc:Fallback>
                <p:oleObj name="Chart" r:id="rId4" imgW="3581862" imgH="3867648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019300"/>
                        <a:ext cx="3808413" cy="411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3581400" y="2057400"/>
            <a:ext cx="5297488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000"/>
              <a:t>Between subjects ANOVA with a constant number </a:t>
            </a:r>
            <a:r>
              <a:rPr lang="en-GB" altLang="en-US" sz="2000" i="1"/>
              <a:t>n</a:t>
            </a:r>
            <a:r>
              <a:rPr lang="en-GB" altLang="en-US" sz="2000"/>
              <a:t> of subjects per cell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000"/>
              <a:t>Standard Error of the Mean (SEM)</a:t>
            </a:r>
          </a:p>
          <a:p>
            <a:pPr lvl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/>
              <a:t>SEM  </a:t>
            </a:r>
            <a:r>
              <a:rPr lang="en-GB" altLang="en-US" sz="1800" i="1"/>
              <a:t>= SE / </a:t>
            </a:r>
            <a:r>
              <a:rPr lang="en-GB" altLang="en-US" sz="1800" i="1">
                <a:sym typeface="Symbol" panose="05050102010706020507" pitchFamily="18" charset="2"/>
              </a:rPr>
              <a:t> n </a:t>
            </a:r>
            <a:r>
              <a:rPr lang="en-GB" altLang="en-US" sz="1800"/>
              <a:t>= </a:t>
            </a:r>
            <a:r>
              <a:rPr lang="en-GB" altLang="en-US" sz="1800">
                <a:sym typeface="Symbol" panose="05050102010706020507" pitchFamily="18" charset="2"/>
              </a:rPr>
              <a:t></a:t>
            </a:r>
            <a:r>
              <a:rPr lang="en-GB" altLang="en-US" sz="1800"/>
              <a:t> (MS(Error)/</a:t>
            </a:r>
            <a:r>
              <a:rPr lang="en-GB" altLang="en-US" sz="1800" i="1"/>
              <a:t>n)</a:t>
            </a:r>
          </a:p>
          <a:p>
            <a:pPr lvl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000"/>
              <a:t>SEM =</a:t>
            </a:r>
            <a:r>
              <a:rPr lang="en-GB" altLang="en-US" sz="1800">
                <a:sym typeface="Symbol" panose="05050102010706020507" pitchFamily="18" charset="2"/>
              </a:rPr>
              <a:t></a:t>
            </a:r>
            <a:r>
              <a:rPr lang="en-GB" altLang="en-US" sz="2000"/>
              <a:t> (2.139/10)=0.46</a:t>
            </a:r>
            <a:endParaRPr lang="en-GB" altLang="en-US" sz="1800"/>
          </a:p>
          <a:p>
            <a:pPr lvl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/>
              <a:t>N.B. we are using the same SEM for all mean based on (pooled) error term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000"/>
              <a:t>Standard Error of the Difference of Means</a:t>
            </a:r>
          </a:p>
          <a:p>
            <a:pPr lvl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ym typeface="Symbol" panose="05050102010706020507" pitchFamily="18" charset="2"/>
              </a:rPr>
              <a:t>SED = </a:t>
            </a:r>
            <a:r>
              <a:rPr lang="en-GB" altLang="en-US" sz="1800"/>
              <a:t>2 </a:t>
            </a:r>
            <a:r>
              <a:rPr lang="en-GB" altLang="en-US" sz="1800">
                <a:sym typeface="Symbol" panose="05050102010706020507" pitchFamily="18" charset="2"/>
              </a:rPr>
              <a:t> SEM =0.65</a:t>
            </a:r>
            <a:endParaRPr lang="en-GB" altLang="en-US" sz="1800"/>
          </a:p>
          <a:p>
            <a:pPr lvl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/>
              <a:t>E.g. Semantic-Phobic=6-5.1=0.9=1.38</a:t>
            </a:r>
            <a:r>
              <a:rPr lang="en-GB" altLang="en-US" sz="1600">
                <a:sym typeface="Symbol" panose="05050102010706020507" pitchFamily="18" charset="2"/>
              </a:rPr>
              <a:t>SED</a:t>
            </a:r>
          </a:p>
          <a:p>
            <a:pPr lvl="2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ym typeface="Symbol" panose="05050102010706020507" pitchFamily="18" charset="2"/>
              </a:rPr>
              <a:t>Unlikely to be significant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smtClean="0"/>
          </a:p>
        </p:txBody>
      </p:sp>
      <p:sp>
        <p:nvSpPr>
          <p:cNvPr id="22531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smtClean="0"/>
          </a:p>
        </p:txBody>
      </p:sp>
      <p:sp>
        <p:nvSpPr>
          <p:cNvPr id="2253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A: Standard Errors from SPSS</a:t>
            </a:r>
          </a:p>
        </p:txBody>
      </p:sp>
      <p:pic>
        <p:nvPicPr>
          <p:cNvPr id="22533" name="Picture 10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667000"/>
            <a:ext cx="5703888" cy="213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tstalks04-INS">
  <a:themeElements>
    <a:clrScheme name="">
      <a:dk1>
        <a:srgbClr val="8F210B"/>
      </a:dk1>
      <a:lt1>
        <a:srgbClr val="FFFFFF"/>
      </a:lt1>
      <a:dk2>
        <a:srgbClr val="515F7B"/>
      </a:dk2>
      <a:lt2>
        <a:srgbClr val="808080"/>
      </a:lt2>
      <a:accent1>
        <a:srgbClr val="A3DC96"/>
      </a:accent1>
      <a:accent2>
        <a:srgbClr val="EE92B7"/>
      </a:accent2>
      <a:accent3>
        <a:srgbClr val="FFFFFF"/>
      </a:accent3>
      <a:accent4>
        <a:srgbClr val="791B08"/>
      </a:accent4>
      <a:accent5>
        <a:srgbClr val="CEEBC9"/>
      </a:accent5>
      <a:accent6>
        <a:srgbClr val="D884A6"/>
      </a:accent6>
      <a:hlink>
        <a:srgbClr val="A3CE82"/>
      </a:hlink>
      <a:folHlink>
        <a:srgbClr val="ECEAAC"/>
      </a:folHlink>
    </a:clrScheme>
    <a:fontScheme name="statstalks04-INS">
      <a:majorFont>
        <a:latin typeface="Albertus Medium"/>
        <a:ea typeface=""/>
        <a:cs typeface=""/>
      </a:majorFont>
      <a:minorFont>
        <a:latin typeface="Albertus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miter lim="800000"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lbertus Medium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miter lim="800000"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lbertus Medium" pitchFamily="34" charset="0"/>
          </a:defRPr>
        </a:defPPr>
      </a:lstStyle>
    </a:lnDef>
  </a:objectDefaults>
  <a:extraClrSchemeLst>
    <a:extraClrScheme>
      <a:clrScheme name="statstalks04-IN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tstalks04-IN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tstalks04-IN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tstalks04-IN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tstalks04-IN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tstalks04-IN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tstalks04-IN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Office\Templates\statstalks04-INS.pot</Template>
  <TotalTime>4559</TotalTime>
  <Words>3369</Words>
  <Application>Microsoft Office PowerPoint</Application>
  <PresentationFormat>On-screen Show (4:3)</PresentationFormat>
  <Paragraphs>510</Paragraphs>
  <Slides>64</Slides>
  <Notes>49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64</vt:i4>
      </vt:variant>
    </vt:vector>
  </HeadingPairs>
  <TitlesOfParts>
    <vt:vector size="77" baseType="lpstr">
      <vt:lpstr>Albertus Medium</vt:lpstr>
      <vt:lpstr>Arial</vt:lpstr>
      <vt:lpstr>Calibri</vt:lpstr>
      <vt:lpstr>Courier New</vt:lpstr>
      <vt:lpstr>Symbol</vt:lpstr>
      <vt:lpstr>Tahoma</vt:lpstr>
      <vt:lpstr>Times New Roman</vt:lpstr>
      <vt:lpstr>Wingdings</vt:lpstr>
      <vt:lpstr>statstalks04-INS</vt:lpstr>
      <vt:lpstr>Worksheet</vt:lpstr>
      <vt:lpstr>Chart</vt:lpstr>
      <vt:lpstr>SPW 8.0 Graph</vt:lpstr>
      <vt:lpstr>MS Org Chart</vt:lpstr>
      <vt:lpstr>PowerPoint Presentation</vt:lpstr>
      <vt:lpstr>7: Post-hoc tests, Multiple comparisons, Contrasts and handling Interactions</vt:lpstr>
      <vt:lpstr>Aims and Objectives</vt:lpstr>
      <vt:lpstr>Example: Priming experiment</vt:lpstr>
      <vt:lpstr>Example: Priming experiment (II)</vt:lpstr>
      <vt:lpstr>Why Use Follow-Up Tests?</vt:lpstr>
      <vt:lpstr>How?</vt:lpstr>
      <vt:lpstr>A: Standard Errors are the basic Yardsticks</vt:lpstr>
      <vt:lpstr>A: Standard Errors from SPSS</vt:lpstr>
      <vt:lpstr>A: Plotting Standard Errors</vt:lpstr>
      <vt:lpstr>A: Plotting Standard Errors of the Differences http://seriousstats.wordpress.com/</vt:lpstr>
      <vt:lpstr>A: Plotting 95% Confidence Intevals of Differences</vt:lpstr>
      <vt:lpstr>B: ‘LSD’ option</vt:lpstr>
      <vt:lpstr>B: ‘LSD’ option</vt:lpstr>
      <vt:lpstr>Multiple Comparisons: Watch your Error Rate!</vt:lpstr>
      <vt:lpstr> Type I Error Rates</vt:lpstr>
      <vt:lpstr>Problem of Multiple Comparisons</vt:lpstr>
      <vt:lpstr>Various Approaches</vt:lpstr>
      <vt:lpstr>Orthogonal Contrasts/Comparisons</vt:lpstr>
      <vt:lpstr>A Priori (= Planned)</vt:lpstr>
      <vt:lpstr>Post Hoc Tests</vt:lpstr>
      <vt:lpstr>Planned Comparisons or Contrasts</vt:lpstr>
      <vt:lpstr>Rules When Choosing Contrasts</vt:lpstr>
      <vt:lpstr>How to choose Contrasts?</vt:lpstr>
      <vt:lpstr>Contrast 1</vt:lpstr>
      <vt:lpstr>Contrasts 2 and 3</vt:lpstr>
      <vt:lpstr>One-way ANOVA contrasts (one sample t)</vt:lpstr>
      <vt:lpstr>Rules for Coding Planned Contrasts</vt:lpstr>
      <vt:lpstr>More Rules …</vt:lpstr>
      <vt:lpstr>Partitioning the Variance</vt:lpstr>
      <vt:lpstr>Contrasts in GLM (I)</vt:lpstr>
      <vt:lpstr>Contrasts in GLM (II)</vt:lpstr>
      <vt:lpstr>Contrasts in GLM (III)</vt:lpstr>
      <vt:lpstr>Contrasts in GLM (IV)</vt:lpstr>
      <vt:lpstr>Non-orthogonal a priori contrasts</vt:lpstr>
      <vt:lpstr>Post Hoc Tests (I)</vt:lpstr>
      <vt:lpstr>Post Hoc Tests (II)</vt:lpstr>
      <vt:lpstr>Simple t</vt:lpstr>
      <vt:lpstr>The significance of the overall F</vt:lpstr>
      <vt:lpstr>Bonferroni formulae</vt:lpstr>
      <vt:lpstr>Multi-stage Bonferroni procedures (I)</vt:lpstr>
      <vt:lpstr>Multi-stage Bonferroni procedures (II)</vt:lpstr>
      <vt:lpstr>Limitations of Bonferroni</vt:lpstr>
      <vt:lpstr>Beware SPSS’s ‘Bonferroni adjusted’ P value</vt:lpstr>
      <vt:lpstr>What to do about SPSS and Bonferroni t</vt:lpstr>
      <vt:lpstr>Priming multiple comparisons</vt:lpstr>
      <vt:lpstr>Sidak adjusted p-values in R</vt:lpstr>
      <vt:lpstr>Studentized Range Statistic</vt:lpstr>
      <vt:lpstr>Newman-Keuls Procedure</vt:lpstr>
      <vt:lpstr>Critical distance procedures</vt:lpstr>
      <vt:lpstr>Scheffé's test</vt:lpstr>
      <vt:lpstr>Post Hoc Tests: Recommendations</vt:lpstr>
      <vt:lpstr>Tukey example RM data</vt:lpstr>
      <vt:lpstr>Tukey HSD on Priming scores</vt:lpstr>
      <vt:lpstr>Control of False Discovery Rate (FDR)</vt:lpstr>
      <vt:lpstr>False Discovery Rate (FDR)</vt:lpstr>
      <vt:lpstr>FDR Example</vt:lpstr>
      <vt:lpstr>FDR output: p=0.023 highest p with adjusted p&lt;0.05</vt:lpstr>
      <vt:lpstr>Westfall &amp; Young Minimum p</vt:lpstr>
      <vt:lpstr>Unpacking Interactions</vt:lpstr>
      <vt:lpstr>A caveat on higher order interactions</vt:lpstr>
      <vt:lpstr>Within Subject Factors? (I)</vt:lpstr>
      <vt:lpstr>Within Subject Factors? (II)</vt:lpstr>
      <vt:lpstr>Next week</vt:lpstr>
    </vt:vector>
  </TitlesOfParts>
  <Company>MRC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Aims and Objectives</dc:title>
  <dc:creator>CBU</dc:creator>
  <cp:lastModifiedBy>Peter Watson</cp:lastModifiedBy>
  <cp:revision>145</cp:revision>
  <cp:lastPrinted>2006-12-06T15:25:19Z</cp:lastPrinted>
  <dcterms:created xsi:type="dcterms:W3CDTF">2001-12-05T17:30:56Z</dcterms:created>
  <dcterms:modified xsi:type="dcterms:W3CDTF">2024-10-03T09:14:09Z</dcterms:modified>
</cp:coreProperties>
</file>