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53"/>
  </p:notesMasterIdLst>
  <p:handoutMasterIdLst>
    <p:handoutMasterId r:id="rId54"/>
  </p:handoutMasterIdLst>
  <p:sldIdLst>
    <p:sldId id="256" r:id="rId2"/>
    <p:sldId id="264" r:id="rId3"/>
    <p:sldId id="258" r:id="rId4"/>
    <p:sldId id="259" r:id="rId5"/>
    <p:sldId id="261" r:id="rId6"/>
    <p:sldId id="262" r:id="rId7"/>
    <p:sldId id="305" r:id="rId8"/>
    <p:sldId id="322" r:id="rId9"/>
    <p:sldId id="290" r:id="rId10"/>
    <p:sldId id="273" r:id="rId11"/>
    <p:sldId id="269" r:id="rId12"/>
    <p:sldId id="270" r:id="rId13"/>
    <p:sldId id="271" r:id="rId14"/>
    <p:sldId id="272" r:id="rId15"/>
    <p:sldId id="274" r:id="rId16"/>
    <p:sldId id="306" r:id="rId17"/>
    <p:sldId id="320" r:id="rId18"/>
    <p:sldId id="318" r:id="rId19"/>
    <p:sldId id="319" r:id="rId20"/>
    <p:sldId id="291" r:id="rId21"/>
    <p:sldId id="292" r:id="rId22"/>
    <p:sldId id="327" r:id="rId23"/>
    <p:sldId id="275" r:id="rId24"/>
    <p:sldId id="276" r:id="rId25"/>
    <p:sldId id="277" r:id="rId26"/>
    <p:sldId id="308" r:id="rId27"/>
    <p:sldId id="326" r:id="rId28"/>
    <p:sldId id="279" r:id="rId29"/>
    <p:sldId id="311" r:id="rId30"/>
    <p:sldId id="293" r:id="rId31"/>
    <p:sldId id="294" r:id="rId32"/>
    <p:sldId id="295" r:id="rId33"/>
    <p:sldId id="315" r:id="rId34"/>
    <p:sldId id="316" r:id="rId35"/>
    <p:sldId id="286" r:id="rId36"/>
    <p:sldId id="287" r:id="rId37"/>
    <p:sldId id="288" r:id="rId38"/>
    <p:sldId id="289" r:id="rId39"/>
    <p:sldId id="321" r:id="rId40"/>
    <p:sldId id="281" r:id="rId41"/>
    <p:sldId id="323" r:id="rId42"/>
    <p:sldId id="324" r:id="rId43"/>
    <p:sldId id="325" r:id="rId44"/>
    <p:sldId id="297" r:id="rId45"/>
    <p:sldId id="300" r:id="rId46"/>
    <p:sldId id="302" r:id="rId47"/>
    <p:sldId id="303" r:id="rId48"/>
    <p:sldId id="298" r:id="rId49"/>
    <p:sldId id="304" r:id="rId50"/>
    <p:sldId id="263" r:id="rId51"/>
    <p:sldId id="299" r:id="rId5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9A04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43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1986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image" Target="../media/image15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F2D1640E-9E29-44D4-BEC1-50AD156A53B7}" type="datetimeFigureOut">
              <a:rPr lang="en-GB"/>
              <a:pPr>
                <a:defRPr/>
              </a:pPr>
              <a:t>08/10/2020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A43966E-CDBB-499A-921B-70E4C4A6B541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051689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A88B510E-F248-4D50-9E1B-AE6D14DC38E4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4307346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3" name="Rectangle 47"/>
          <p:cNvSpPr>
            <a:spLocks noGrp="1" noChangeArrowheads="1"/>
          </p:cNvSpPr>
          <p:nvPr>
            <p:ph type="ctrTitle"/>
          </p:nvPr>
        </p:nvSpPr>
        <p:spPr>
          <a:xfrm>
            <a:off x="1600200" y="1905000"/>
            <a:ext cx="6192838" cy="1066800"/>
          </a:xfrm>
        </p:spPr>
        <p:txBody>
          <a:bodyPr/>
          <a:lstStyle>
            <a:lvl1pPr>
              <a:defRPr sz="2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44" name="Rectangle 48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3048000"/>
            <a:ext cx="6197600" cy="1498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0"/>
          </p:nvPr>
        </p:nvSpPr>
        <p:spPr>
          <a:xfrm>
            <a:off x="838200" y="6477000"/>
            <a:ext cx="51816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53200" y="6477000"/>
            <a:ext cx="22098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02E2F7FC-52E7-4B90-B8AA-E0C231216B9C}" type="datetime1">
              <a:rPr lang="en-US" altLang="en-US"/>
              <a:pPr>
                <a:defRPr/>
              </a:pPr>
              <a:t>10/8/2020</a:t>
            </a:fld>
            <a:r>
              <a:rPr lang="en-US" altLang="en-US"/>
              <a:t> </a:t>
            </a:r>
            <a:fld id="{6AF53AD7-6447-4680-85B9-4949C3F2FA1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724128" y="519140"/>
            <a:ext cx="2615355" cy="420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23937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EB049F3B-D368-4EDD-94C4-D628E4DBA6E6}" type="datetime1">
              <a:rPr lang="en-US" altLang="en-US"/>
              <a:pPr>
                <a:defRPr/>
              </a:pPr>
              <a:t>10/8/2020</a:t>
            </a:fld>
            <a:r>
              <a:rPr lang="en-US" altLang="en-US"/>
              <a:t> </a:t>
            </a:r>
            <a:fld id="{649AE44F-D13A-4104-A444-3B07A2F5077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45376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838200"/>
            <a:ext cx="20574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838200"/>
            <a:ext cx="60198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EB049F3B-D368-4EDD-94C4-D628E4DBA6E6}" type="datetime1">
              <a:rPr lang="en-US" altLang="en-US"/>
              <a:pPr>
                <a:defRPr/>
              </a:pPr>
              <a:t>10/8/2020</a:t>
            </a:fld>
            <a:r>
              <a:rPr lang="en-US" altLang="en-US"/>
              <a:t> </a:t>
            </a:r>
            <a:fld id="{1F31E349-87D0-4F7A-931B-62CC03C55CA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49750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838200"/>
            <a:ext cx="5181600" cy="5794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724400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EB049F3B-D368-4EDD-94C4-D628E4DBA6E6}" type="datetime1">
              <a:rPr lang="en-US" altLang="en-US"/>
              <a:pPr>
                <a:defRPr/>
              </a:pPr>
              <a:t>10/8/2020</a:t>
            </a:fld>
            <a:r>
              <a:rPr lang="en-US" altLang="en-US"/>
              <a:t> </a:t>
            </a:r>
            <a:fld id="{213803C2-8AF7-48F2-99F6-F4F6BDCC590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456192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838200"/>
            <a:ext cx="5181600" cy="5794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724400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EB049F3B-D368-4EDD-94C4-D628E4DBA6E6}" type="datetime1">
              <a:rPr lang="en-US" altLang="en-US"/>
              <a:pPr>
                <a:defRPr/>
              </a:pPr>
              <a:t>10/8/2020</a:t>
            </a:fld>
            <a:r>
              <a:rPr lang="en-US" altLang="en-US"/>
              <a:t> </a:t>
            </a:r>
            <a:fld id="{97B54B94-AA80-4CCC-8C4F-5DE18DE734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775349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838200"/>
            <a:ext cx="5181600" cy="5794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648200" y="1600200"/>
            <a:ext cx="4038600" cy="4724400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EB049F3B-D368-4EDD-94C4-D628E4DBA6E6}" type="datetime1">
              <a:rPr lang="en-US" altLang="en-US"/>
              <a:pPr>
                <a:defRPr/>
              </a:pPr>
              <a:t>10/8/2020</a:t>
            </a:fld>
            <a:r>
              <a:rPr lang="en-US" altLang="en-US"/>
              <a:t> </a:t>
            </a:r>
            <a:fld id="{A6AA91BB-40E4-4D82-B318-0A5B636AA0A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992752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EB049F3B-D368-4EDD-94C4-D628E4DBA6E6}" type="datetime1">
              <a:rPr lang="en-US" altLang="en-US"/>
              <a:pPr>
                <a:defRPr/>
              </a:pPr>
              <a:t>10/8/2020</a:t>
            </a:fld>
            <a:r>
              <a:rPr lang="en-US" altLang="en-US"/>
              <a:t> </a:t>
            </a:r>
            <a:fld id="{09B9682E-33A7-402E-A93D-123B693374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037128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EB049F3B-D368-4EDD-94C4-D628E4DBA6E6}" type="datetime1">
              <a:rPr lang="en-US" altLang="en-US"/>
              <a:pPr>
                <a:defRPr/>
              </a:pPr>
              <a:t>10/8/2020</a:t>
            </a:fld>
            <a:r>
              <a:rPr lang="en-US" altLang="en-US"/>
              <a:t> </a:t>
            </a:r>
            <a:fld id="{772D6772-A1DF-4360-BD4F-0B4E629BF80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070869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EB049F3B-D368-4EDD-94C4-D628E4DBA6E6}" type="datetime1">
              <a:rPr lang="en-US" altLang="en-US"/>
              <a:pPr>
                <a:defRPr/>
              </a:pPr>
              <a:t>10/8/2020</a:t>
            </a:fld>
            <a:r>
              <a:rPr lang="en-US" altLang="en-US"/>
              <a:t> </a:t>
            </a:r>
            <a:fld id="{F864AD53-D45A-4094-A37A-13B6A326795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988199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8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EB049F3B-D368-4EDD-94C4-D628E4DBA6E6}" type="datetime1">
              <a:rPr lang="en-US" altLang="en-US"/>
              <a:pPr>
                <a:defRPr/>
              </a:pPr>
              <a:t>10/8/2020</a:t>
            </a:fld>
            <a:r>
              <a:rPr lang="en-US" altLang="en-US"/>
              <a:t> </a:t>
            </a:r>
            <a:fld id="{945E5F5C-E9EF-40BC-AC5F-496D20F15A6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051280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4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EB049F3B-D368-4EDD-94C4-D628E4DBA6E6}" type="datetime1">
              <a:rPr lang="en-US" altLang="en-US"/>
              <a:pPr>
                <a:defRPr/>
              </a:pPr>
              <a:t>10/8/2020</a:t>
            </a:fld>
            <a:r>
              <a:rPr lang="en-US" altLang="en-US"/>
              <a:t> </a:t>
            </a:r>
            <a:fld id="{B9CF12E5-5BEA-420C-9233-B1CD98B23E4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02975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EB049F3B-D368-4EDD-94C4-D628E4DBA6E6}" type="datetime1">
              <a:rPr lang="en-US" altLang="en-US"/>
              <a:pPr>
                <a:defRPr/>
              </a:pPr>
              <a:t>10/8/2020</a:t>
            </a:fld>
            <a:r>
              <a:rPr lang="en-US" altLang="en-US"/>
              <a:t> </a:t>
            </a:r>
            <a:fld id="{EC42BD1D-8066-444F-871E-69E7404A14D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119809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EB049F3B-D368-4EDD-94C4-D628E4DBA6E6}" type="datetime1">
              <a:rPr lang="en-US" altLang="en-US"/>
              <a:pPr>
                <a:defRPr/>
              </a:pPr>
              <a:t>10/8/2020</a:t>
            </a:fld>
            <a:r>
              <a:rPr lang="en-US" altLang="en-US"/>
              <a:t> </a:t>
            </a:r>
            <a:fld id="{83A900FE-D148-493D-B76C-381928AA971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590398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EB049F3B-D368-4EDD-94C4-D628E4DBA6E6}" type="datetime1">
              <a:rPr lang="en-US" altLang="en-US"/>
              <a:pPr>
                <a:defRPr/>
              </a:pPr>
              <a:t>10/8/2020</a:t>
            </a:fld>
            <a:r>
              <a:rPr lang="en-US" altLang="en-US"/>
              <a:t> </a:t>
            </a:r>
            <a:fld id="{B7FDA467-7AB0-431D-8458-25FE59C0E6B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728808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45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838200"/>
            <a:ext cx="51816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4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3120" name="Rectangle 4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914400" y="6477000"/>
            <a:ext cx="5105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121" name="Rectangle 4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72238"/>
            <a:ext cx="2133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Verdana" panose="020B0604030504040204" pitchFamily="34" charset="0"/>
              </a:defRPr>
            </a:lvl1pPr>
          </a:lstStyle>
          <a:p>
            <a:pPr>
              <a:defRPr/>
            </a:pPr>
            <a:r>
              <a:rPr lang="en-US" altLang="en-US"/>
              <a:t> </a:t>
            </a:r>
            <a:fld id="{EB049F3B-D368-4EDD-94C4-D628E4DBA6E6}" type="datetime1">
              <a:rPr lang="en-US" altLang="en-US"/>
              <a:pPr>
                <a:defRPr/>
              </a:pPr>
              <a:t>10/8/2020</a:t>
            </a:fld>
            <a:r>
              <a:rPr lang="en-US" altLang="en-US"/>
              <a:t> </a:t>
            </a:r>
            <a:fld id="{6FCDC0DF-2344-43A4-8185-74BCC206C46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grpSp>
        <p:nvGrpSpPr>
          <p:cNvPr id="1030" name="Group 51"/>
          <p:cNvGrpSpPr>
            <a:grpSpLocks/>
          </p:cNvGrpSpPr>
          <p:nvPr userDrawn="1"/>
        </p:nvGrpSpPr>
        <p:grpSpPr bwMode="auto">
          <a:xfrm>
            <a:off x="165100" y="1036638"/>
            <a:ext cx="9223375" cy="958850"/>
            <a:chOff x="96" y="653"/>
            <a:chExt cx="5365" cy="604"/>
          </a:xfrm>
        </p:grpSpPr>
        <p:sp>
          <p:nvSpPr>
            <p:cNvPr id="1032" name="Rectangle 52"/>
            <p:cNvSpPr>
              <a:spLocks noChangeArrowheads="1"/>
            </p:cNvSpPr>
            <p:nvPr/>
          </p:nvSpPr>
          <p:spPr bwMode="ltGray">
            <a:xfrm>
              <a:off x="192" y="768"/>
              <a:ext cx="276" cy="299"/>
            </a:xfrm>
            <a:prstGeom prst="rect">
              <a:avLst/>
            </a:prstGeom>
            <a:solidFill>
              <a:srgbClr val="FC3C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33" name="Rectangle 53"/>
            <p:cNvSpPr>
              <a:spLocks noChangeArrowheads="1"/>
            </p:cNvSpPr>
            <p:nvPr/>
          </p:nvSpPr>
          <p:spPr bwMode="ltGray">
            <a:xfrm>
              <a:off x="341" y="958"/>
              <a:ext cx="266" cy="299"/>
            </a:xfrm>
            <a:prstGeom prst="rect">
              <a:avLst/>
            </a:prstGeom>
            <a:solidFill>
              <a:srgbClr val="B236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34" name="Rectangle 54"/>
            <p:cNvSpPr>
              <a:spLocks noChangeArrowheads="1"/>
            </p:cNvSpPr>
            <p:nvPr/>
          </p:nvSpPr>
          <p:spPr bwMode="gray">
            <a:xfrm>
              <a:off x="432" y="789"/>
              <a:ext cx="11" cy="36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35" name="Rectangle 55"/>
            <p:cNvSpPr>
              <a:spLocks noChangeArrowheads="1"/>
            </p:cNvSpPr>
            <p:nvPr/>
          </p:nvSpPr>
          <p:spPr bwMode="gray">
            <a:xfrm>
              <a:off x="288" y="767"/>
              <a:ext cx="11" cy="38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>
                <a:defRPr/>
              </a:pPr>
              <a:endParaRPr lang="en-GB" altLang="en-US" smtClean="0">
                <a:latin typeface="Tahoma" pitchFamily="34" charset="0"/>
              </a:endParaRPr>
            </a:p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36" name="Rectangle 56"/>
            <p:cNvSpPr>
              <a:spLocks noChangeArrowheads="1"/>
            </p:cNvSpPr>
            <p:nvPr/>
          </p:nvSpPr>
          <p:spPr bwMode="gray">
            <a:xfrm>
              <a:off x="336" y="699"/>
              <a:ext cx="11" cy="45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37" name="Rectangle 57"/>
            <p:cNvSpPr>
              <a:spLocks noChangeArrowheads="1"/>
            </p:cNvSpPr>
            <p:nvPr/>
          </p:nvSpPr>
          <p:spPr bwMode="gray">
            <a:xfrm>
              <a:off x="384" y="653"/>
              <a:ext cx="11" cy="49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38" name="Rectangle 58"/>
            <p:cNvSpPr>
              <a:spLocks noChangeArrowheads="1"/>
            </p:cNvSpPr>
            <p:nvPr/>
          </p:nvSpPr>
          <p:spPr bwMode="gray">
            <a:xfrm>
              <a:off x="480" y="812"/>
              <a:ext cx="11" cy="34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39" name="Rectangle 59"/>
            <p:cNvSpPr>
              <a:spLocks noChangeArrowheads="1"/>
            </p:cNvSpPr>
            <p:nvPr/>
          </p:nvSpPr>
          <p:spPr bwMode="gray">
            <a:xfrm>
              <a:off x="528" y="835"/>
              <a:ext cx="11" cy="31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40" name="Rectangle 60"/>
            <p:cNvSpPr>
              <a:spLocks noChangeArrowheads="1"/>
            </p:cNvSpPr>
            <p:nvPr/>
          </p:nvSpPr>
          <p:spPr bwMode="gray">
            <a:xfrm>
              <a:off x="576" y="903"/>
              <a:ext cx="11" cy="24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41" name="Rectangle 61"/>
            <p:cNvSpPr>
              <a:spLocks noChangeArrowheads="1"/>
            </p:cNvSpPr>
            <p:nvPr/>
          </p:nvSpPr>
          <p:spPr bwMode="gray">
            <a:xfrm>
              <a:off x="240" y="989"/>
              <a:ext cx="6" cy="16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42" name="Rectangle 62"/>
            <p:cNvSpPr>
              <a:spLocks noChangeArrowheads="1"/>
            </p:cNvSpPr>
            <p:nvPr/>
          </p:nvSpPr>
          <p:spPr bwMode="gray">
            <a:xfrm>
              <a:off x="144" y="1102"/>
              <a:ext cx="11" cy="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43" name="Rectangle 63"/>
            <p:cNvSpPr>
              <a:spLocks noChangeArrowheads="1"/>
            </p:cNvSpPr>
            <p:nvPr/>
          </p:nvSpPr>
          <p:spPr bwMode="gray">
            <a:xfrm>
              <a:off x="192" y="1056"/>
              <a:ext cx="11" cy="9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44" name="Rectangle 64"/>
            <p:cNvSpPr>
              <a:spLocks noChangeArrowheads="1"/>
            </p:cNvSpPr>
            <p:nvPr/>
          </p:nvSpPr>
          <p:spPr bwMode="gray">
            <a:xfrm>
              <a:off x="672" y="1084"/>
              <a:ext cx="11" cy="6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45" name="Rectangle 65"/>
            <p:cNvSpPr>
              <a:spLocks noChangeArrowheads="1"/>
            </p:cNvSpPr>
            <p:nvPr/>
          </p:nvSpPr>
          <p:spPr bwMode="gray">
            <a:xfrm>
              <a:off x="624" y="1016"/>
              <a:ext cx="11" cy="13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46" name="Rectangle 66"/>
            <p:cNvSpPr>
              <a:spLocks noChangeArrowheads="1"/>
            </p:cNvSpPr>
            <p:nvPr/>
          </p:nvSpPr>
          <p:spPr bwMode="gray">
            <a:xfrm>
              <a:off x="96" y="1127"/>
              <a:ext cx="5365" cy="25"/>
            </a:xfrm>
            <a:prstGeom prst="rect">
              <a:avLst/>
            </a:prstGeom>
            <a:solidFill>
              <a:srgbClr val="9933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</p:grp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5652120" y="260648"/>
            <a:ext cx="2687363" cy="42066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48" r:id="rId1"/>
    <p:sldLayoutId id="2147483935" r:id="rId2"/>
    <p:sldLayoutId id="2147483936" r:id="rId3"/>
    <p:sldLayoutId id="2147483937" r:id="rId4"/>
    <p:sldLayoutId id="2147483938" r:id="rId5"/>
    <p:sldLayoutId id="2147483939" r:id="rId6"/>
    <p:sldLayoutId id="2147483940" r:id="rId7"/>
    <p:sldLayoutId id="2147483941" r:id="rId8"/>
    <p:sldLayoutId id="2147483942" r:id="rId9"/>
    <p:sldLayoutId id="2147483943" r:id="rId10"/>
    <p:sldLayoutId id="2147483944" r:id="rId11"/>
    <p:sldLayoutId id="2147483945" r:id="rId12"/>
    <p:sldLayoutId id="2147483946" r:id="rId13"/>
    <p:sldLayoutId id="2147483947" r:id="rId14"/>
  </p:sldLayoutIdLst>
  <p:hf sldNum="0"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Verdana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Verdana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Verdana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Verdana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Verdana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Verdana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Verdana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w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8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9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0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11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12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13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14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16.emf"/><Relationship Id="rId5" Type="http://schemas.openxmlformats.org/officeDocument/2006/relationships/oleObject" Target="../embeddings/oleObject11.bin"/><Relationship Id="rId4" Type="http://schemas.openxmlformats.org/officeDocument/2006/relationships/image" Target="../media/image15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17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2.vml"/><Relationship Id="rId4" Type="http://schemas.openxmlformats.org/officeDocument/2006/relationships/image" Target="../media/image19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3.vml"/><Relationship Id="rId4" Type="http://schemas.openxmlformats.org/officeDocument/2006/relationships/image" Target="../media/image20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4.vml"/><Relationship Id="rId4" Type="http://schemas.openxmlformats.org/officeDocument/2006/relationships/image" Target="../media/image21.wmf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://www-class.unl.edu/psycrs/statpage/comp.html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5.vml"/><Relationship Id="rId4" Type="http://schemas.openxmlformats.org/officeDocument/2006/relationships/image" Target="../media/image22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6.vml"/><Relationship Id="rId4" Type="http://schemas.openxmlformats.org/officeDocument/2006/relationships/image" Target="../media/image24.e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7.vml"/><Relationship Id="rId4" Type="http://schemas.openxmlformats.org/officeDocument/2006/relationships/image" Target="../media/image25.w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8.vml"/><Relationship Id="rId4" Type="http://schemas.openxmlformats.org/officeDocument/2006/relationships/image" Target="../media/image26.wm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9.vml"/><Relationship Id="rId4" Type="http://schemas.openxmlformats.org/officeDocument/2006/relationships/image" Target="../media/image27.wmf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wmf"/><Relationship Id="rId1" Type="http://schemas.openxmlformats.org/officeDocument/2006/relationships/slideLayout" Target="../slideLayouts/slideLayout14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hyperlink" Target="http://independent.academia.edu/JohnFHall/Talks" TargetMode="Externa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7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 eaLnBrk="1" hangingPunct="1"/>
            <a:r>
              <a:rPr lang="en-GB" altLang="en-US" sz="3200" i="1" smtClean="0">
                <a:solidFill>
                  <a:schemeClr val="bg2"/>
                </a:solidFill>
              </a:rPr>
              <a:t>2 REGRESSION ANALYSIS</a:t>
            </a:r>
            <a:endParaRPr lang="en-GB" altLang="en-US" b="0" i="1" smtClean="0">
              <a:solidFill>
                <a:schemeClr val="bg2"/>
              </a:solidFill>
            </a:endParaRP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3048000"/>
            <a:ext cx="6197600" cy="317500"/>
          </a:xfrm>
        </p:spPr>
        <p:txBody>
          <a:bodyPr/>
          <a:lstStyle/>
          <a:p>
            <a:pPr algn="ctr" eaLnBrk="1" hangingPunct="1"/>
            <a:r>
              <a:rPr lang="en-GB" altLang="en-US" sz="2400" b="1" i="1" smtClean="0">
                <a:solidFill>
                  <a:schemeClr val="tx2"/>
                </a:solidFill>
                <a:latin typeface="Tahoma" panose="020B0604030504040204" pitchFamily="34" charset="0"/>
              </a:rPr>
              <a:t>OR Mixing the ingredients</a:t>
            </a:r>
            <a:endParaRPr lang="en-GB" altLang="en-US" sz="2400" b="1" smtClean="0">
              <a:solidFill>
                <a:schemeClr val="tx2"/>
              </a:solidFill>
              <a:latin typeface="Tahoma" panose="020B0604030504040204" pitchFamily="34" charset="0"/>
            </a:endParaRPr>
          </a:p>
          <a:p>
            <a:pPr algn="ctr" eaLnBrk="1" hangingPunct="1"/>
            <a:endParaRPr lang="en-GB" altLang="en-US" sz="2400" b="1" smtClean="0">
              <a:solidFill>
                <a:schemeClr val="tx2"/>
              </a:solidFill>
              <a:latin typeface="Tahoma" panose="020B0604030504040204" pitchFamily="34" charset="0"/>
            </a:endParaRPr>
          </a:p>
          <a:p>
            <a:pPr algn="ctr" eaLnBrk="1" hangingPunct="1"/>
            <a:r>
              <a:rPr lang="en-GB" altLang="en-US" sz="2400" b="1" smtClean="0">
                <a:solidFill>
                  <a:schemeClr val="tx2"/>
                </a:solidFill>
                <a:latin typeface="Tahoma" panose="020B0604030504040204" pitchFamily="34" charset="0"/>
              </a:rPr>
              <a:t>Peter Watson</a:t>
            </a:r>
          </a:p>
          <a:p>
            <a:pPr algn="ctr" eaLnBrk="1" hangingPunct="1"/>
            <a:endParaRPr lang="en-GB" altLang="en-US" sz="2400" b="1" smtClean="0">
              <a:solidFill>
                <a:schemeClr val="tx2"/>
              </a:solidFill>
              <a:latin typeface="Tahoma" panose="020B0604030504040204" pitchFamily="34" charset="0"/>
            </a:endParaRPr>
          </a:p>
          <a:p>
            <a:pPr algn="ctr" eaLnBrk="1" hangingPunct="1"/>
            <a:r>
              <a:rPr lang="en-GB" altLang="en-US" sz="1400" smtClean="0"/>
              <a:t>http://imaging.mrc-cbu.cam.ac.uk/statswiki/FAQ/regFAQ</a:t>
            </a:r>
            <a:endParaRPr lang="en-GB" altLang="en-US" sz="2400" b="1" smtClean="0">
              <a:solidFill>
                <a:schemeClr val="tx2"/>
              </a:solidFill>
              <a:latin typeface="Tahoma" panose="020B0604030504040204" pitchFamily="34" charset="0"/>
            </a:endParaRPr>
          </a:p>
          <a:p>
            <a:pPr eaLnBrk="1" hangingPunct="1"/>
            <a:endParaRPr lang="en-GB" altLang="en-US" smtClean="0"/>
          </a:p>
        </p:txBody>
      </p:sp>
      <p:graphicFrame>
        <p:nvGraphicFramePr>
          <p:cNvPr id="5125" name="Object 4"/>
          <p:cNvGraphicFramePr>
            <a:graphicFrameLocks noChangeAspect="1"/>
          </p:cNvGraphicFramePr>
          <p:nvPr/>
        </p:nvGraphicFramePr>
        <p:xfrm>
          <a:off x="1143000" y="381000"/>
          <a:ext cx="1677988" cy="180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0" name="Clip" r:id="rId3" imgW="1678838" imgH="1803197" progId="MS_ClipArt_Gallery.2">
                  <p:embed/>
                </p:oleObj>
              </mc:Choice>
              <mc:Fallback>
                <p:oleObj name="Clip" r:id="rId3" imgW="1678838" imgH="1803197" progId="MS_ClipArt_Gallery.2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381000"/>
                        <a:ext cx="1677988" cy="180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FOUR DATA SETS (ANSCOMBE)</a:t>
            </a:r>
            <a:endParaRPr lang="en-GB" altLang="en-US" smtClean="0"/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Each has outcome, Y and a predictor, X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For all four: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	Y = 3.002  +   1.124*X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Correlation between X and Y=0.82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Scatter of points very important - don’t be fooled by a regression line!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DATA SET ONE</a:t>
            </a:r>
            <a:endParaRPr lang="en-GB" altLang="en-US" smtClean="0"/>
          </a:p>
        </p:txBody>
      </p:sp>
      <p:graphicFrame>
        <p:nvGraphicFramePr>
          <p:cNvPr id="15364" name="Object 4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1187450" y="1844675"/>
          <a:ext cx="7543800" cy="472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9" name="Picture" r:id="rId3" imgW="4572238" imgH="3730943" progId="StaticEnhancedMetafile">
                  <p:embed/>
                </p:oleObj>
              </mc:Choice>
              <mc:Fallback>
                <p:oleObj name="Picture" r:id="rId3" imgW="4572238" imgH="3730943" progId="StaticEnhancedMetafile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450" y="1844675"/>
                        <a:ext cx="7543800" cy="472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DATA SET TWO</a:t>
            </a:r>
            <a:endParaRPr lang="en-GB" altLang="en-US" smtClean="0"/>
          </a:p>
        </p:txBody>
      </p:sp>
      <p:graphicFrame>
        <p:nvGraphicFramePr>
          <p:cNvPr id="16388" name="Object 4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1116013" y="1628775"/>
          <a:ext cx="7772400" cy="472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3" name="Picture" r:id="rId3" imgW="4572238" imgH="3730943" progId="StaticEnhancedMetafile">
                  <p:embed/>
                </p:oleObj>
              </mc:Choice>
              <mc:Fallback>
                <p:oleObj name="Picture" r:id="rId3" imgW="4572238" imgH="3730943" progId="StaticEnhancedMetafile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6013" y="1628775"/>
                        <a:ext cx="7772400" cy="472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DATA SET THREE</a:t>
            </a:r>
            <a:endParaRPr lang="en-GB" altLang="en-US" smtClean="0"/>
          </a:p>
        </p:txBody>
      </p:sp>
      <p:graphicFrame>
        <p:nvGraphicFramePr>
          <p:cNvPr id="17412" name="Object 4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1042988" y="1628775"/>
          <a:ext cx="7924800" cy="472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7" name="Picture" r:id="rId3" imgW="4572238" imgH="3730943" progId="StaticEnhancedMetafile">
                  <p:embed/>
                </p:oleObj>
              </mc:Choice>
              <mc:Fallback>
                <p:oleObj name="Picture" r:id="rId3" imgW="4572238" imgH="3730943" progId="StaticEnhancedMetafile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2988" y="1628775"/>
                        <a:ext cx="7924800" cy="472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DATA SET FOUR</a:t>
            </a:r>
            <a:endParaRPr lang="en-GB" altLang="en-US" smtClean="0"/>
          </a:p>
        </p:txBody>
      </p:sp>
      <p:graphicFrame>
        <p:nvGraphicFramePr>
          <p:cNvPr id="18436" name="Object 4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1187450" y="1773238"/>
          <a:ext cx="7696200" cy="472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41" name="Picture" r:id="rId3" imgW="4572238" imgH="3730943" progId="StaticEnhancedMetafile">
                  <p:embed/>
                </p:oleObj>
              </mc:Choice>
              <mc:Fallback>
                <p:oleObj name="Picture" r:id="rId3" imgW="4572238" imgH="3730943" progId="StaticEnhancedMetafile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450" y="1773238"/>
                        <a:ext cx="7696200" cy="472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CHECK FOR GROUPS</a:t>
            </a:r>
            <a:endParaRPr lang="en-GB" altLang="en-US" smtClean="0"/>
          </a:p>
        </p:txBody>
      </p:sp>
      <p:sp>
        <p:nvSpPr>
          <p:cNvPr id="19460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Correlation = 0.87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Y=-0.05 + 0.96*X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Scatterplot shows existence of groups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</p:txBody>
      </p:sp>
      <p:graphicFrame>
        <p:nvGraphicFramePr>
          <p:cNvPr id="19461" name="Object 5"/>
          <p:cNvGraphicFramePr>
            <a:graphicFrameLocks noGrp="1" noChangeAspect="1"/>
          </p:cNvGraphicFramePr>
          <p:nvPr>
            <p:ph type="chart" sz="half" idx="2"/>
          </p:nvPr>
        </p:nvGraphicFramePr>
        <p:xfrm>
          <a:off x="4648200" y="1981200"/>
          <a:ext cx="4038600" cy="419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6" name="Picture" r:id="rId3" imgW="4572238" imgH="3730943" progId="StaticEnhancedMetafile">
                  <p:embed/>
                </p:oleObj>
              </mc:Choice>
              <mc:Fallback>
                <p:oleObj name="Picture" r:id="rId3" imgW="4572238" imgH="3730943" progId="StaticEnhancedMetafile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1981200"/>
                        <a:ext cx="4038600" cy="4191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20483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Ignoring groups can ignore a correlation</a:t>
            </a:r>
          </a:p>
        </p:txBody>
      </p:sp>
      <p:sp>
        <p:nvSpPr>
          <p:cNvPr id="20484" name="Rectangle 1027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r(Y,X1) = 0.01, p=0.98 (N=11)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Using Groups:</a:t>
            </a:r>
          </a:p>
          <a:p>
            <a:pPr eaLnBrk="1" hangingPunct="1"/>
            <a:endParaRPr lang="en-GB" altLang="en-US" sz="16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Group 1: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r(Y,X1) = 0.99, p&lt;0.01 (N=5)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6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Group 2: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r(Y,X1) = 0.98, p&lt;0.001 (N=6)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include group as a “third party” in explaining Y, X1 correlation</a:t>
            </a:r>
          </a:p>
          <a:p>
            <a:pPr eaLnBrk="1" hangingPunct="1"/>
            <a:endParaRPr lang="en-GB" altLang="en-US" sz="1600" smtClean="0"/>
          </a:p>
        </p:txBody>
      </p:sp>
      <p:graphicFrame>
        <p:nvGraphicFramePr>
          <p:cNvPr id="20485" name="Object 1028"/>
          <p:cNvGraphicFramePr>
            <a:graphicFrameLocks noGrp="1" noChangeAspect="1"/>
          </p:cNvGraphicFramePr>
          <p:nvPr>
            <p:ph type="chart" sz="half" idx="2"/>
          </p:nvPr>
        </p:nvGraphicFramePr>
        <p:xfrm>
          <a:off x="4648200" y="2305050"/>
          <a:ext cx="4038600" cy="3314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0" name="Picture" r:id="rId3" imgW="4435610" imgH="3639341" progId="StaticEnhancedMetafile">
                  <p:embed/>
                </p:oleObj>
              </mc:Choice>
              <mc:Fallback>
                <p:oleObj name="Picture" r:id="rId3" imgW="4435610" imgH="3639341" progId="StaticEnhancedMetafile">
                  <p:embed/>
                  <p:pic>
                    <p:nvPicPr>
                      <p:cNvPr id="0" name="Object 10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2305050"/>
                        <a:ext cx="4038600" cy="3314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21507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Parcel strings (Joseph Petrucelli)</a:t>
            </a:r>
          </a:p>
        </p:txBody>
      </p:sp>
      <p:sp>
        <p:nvSpPr>
          <p:cNvPr id="21508" name="Rectangle 1027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Quality control (breaking strengths of strings) Manufacturers claim that breaking strengths of strings are 20lbs.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Parcel string tested every five minutes consecutively on each of 3 days</a:t>
            </a:r>
          </a:p>
          <a:p>
            <a:pPr eaLnBrk="1" hangingPunct="1"/>
            <a:endParaRPr lang="en-GB" altLang="en-US" sz="1600" smtClean="0"/>
          </a:p>
        </p:txBody>
      </p:sp>
      <p:graphicFrame>
        <p:nvGraphicFramePr>
          <p:cNvPr id="21509" name="Object 1029"/>
          <p:cNvGraphicFramePr>
            <a:graphicFrameLocks noGrp="1" noChangeAspect="1"/>
          </p:cNvGraphicFramePr>
          <p:nvPr>
            <p:ph type="chart" sz="half" idx="2"/>
          </p:nvPr>
        </p:nvGraphicFramePr>
        <p:xfrm>
          <a:off x="4648200" y="2305050"/>
          <a:ext cx="4038600" cy="3314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4" name="Picture" r:id="rId3" imgW="4435610" imgH="3639341" progId="StaticEnhancedMetafile">
                  <p:embed/>
                </p:oleObj>
              </mc:Choice>
              <mc:Fallback>
                <p:oleObj name="Picture" r:id="rId3" imgW="4435610" imgH="3639341" progId="StaticEnhancedMetafile">
                  <p:embed/>
                  <p:pic>
                    <p:nvPicPr>
                      <p:cNvPr id="0" name="Object 10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2305050"/>
                        <a:ext cx="4038600" cy="3314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Taking sequence into account (Days 1 &amp; 2)</a:t>
            </a:r>
          </a:p>
        </p:txBody>
      </p:sp>
      <p:sp>
        <p:nvSpPr>
          <p:cNvPr id="22532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 </a:t>
            </a:r>
          </a:p>
        </p:txBody>
      </p:sp>
      <p:sp>
        <p:nvSpPr>
          <p:cNvPr id="22533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 </a:t>
            </a:r>
          </a:p>
        </p:txBody>
      </p:sp>
      <p:graphicFrame>
        <p:nvGraphicFramePr>
          <p:cNvPr id="22534" name="Object 5"/>
          <p:cNvGraphicFramePr>
            <a:graphicFrameLocks noChangeAspect="1"/>
          </p:cNvGraphicFramePr>
          <p:nvPr/>
        </p:nvGraphicFramePr>
        <p:xfrm>
          <a:off x="0" y="2133600"/>
          <a:ext cx="4435475" cy="3581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44" name="Picture" r:id="rId3" imgW="4435610" imgH="3639341" progId="StaticEnhancedMetafile">
                  <p:embed/>
                </p:oleObj>
              </mc:Choice>
              <mc:Fallback>
                <p:oleObj name="Picture" r:id="rId3" imgW="4435610" imgH="3639341" progId="StaticEnhancedMetafile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2133600"/>
                        <a:ext cx="4435475" cy="3581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5" name="Object 6"/>
          <p:cNvGraphicFramePr>
            <a:graphicFrameLocks noChangeAspect="1"/>
          </p:cNvGraphicFramePr>
          <p:nvPr/>
        </p:nvGraphicFramePr>
        <p:xfrm>
          <a:off x="4419600" y="2209800"/>
          <a:ext cx="4435475" cy="3640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45" name="Picture" r:id="rId5" imgW="4435610" imgH="3639341" progId="StaticEnhancedMetafile">
                  <p:embed/>
                </p:oleObj>
              </mc:Choice>
              <mc:Fallback>
                <p:oleObj name="Picture" r:id="rId5" imgW="4435610" imgH="3639341" progId="StaticEnhancedMetafile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9600" y="2209800"/>
                        <a:ext cx="4435475" cy="3640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Day 3</a:t>
            </a:r>
          </a:p>
        </p:txBody>
      </p:sp>
      <p:sp>
        <p:nvSpPr>
          <p:cNvPr id="23556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Conclude - breaking strengths vary differently over time on each day</a:t>
            </a:r>
          </a:p>
        </p:txBody>
      </p:sp>
      <p:graphicFrame>
        <p:nvGraphicFramePr>
          <p:cNvPr id="23557" name="Object 0"/>
          <p:cNvGraphicFramePr>
            <a:graphicFrameLocks noGrp="1" noChangeAspect="1"/>
          </p:cNvGraphicFramePr>
          <p:nvPr>
            <p:ph type="chart" sz="half" idx="2"/>
          </p:nvPr>
        </p:nvGraphicFramePr>
        <p:xfrm>
          <a:off x="4648200" y="2305050"/>
          <a:ext cx="4038600" cy="3314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62" name="Picture" r:id="rId3" imgW="4435610" imgH="3639341" progId="StaticEnhancedMetafile">
                  <p:embed/>
                </p:oleObj>
              </mc:Choice>
              <mc:Fallback>
                <p:oleObj name="Picture" r:id="rId3" imgW="4435610" imgH="3639341" progId="StaticEnhancedMetafile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2305050"/>
                        <a:ext cx="4038600" cy="3314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6147" name="Rectangle 205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4400" b="0" i="1" smtClean="0">
                <a:solidFill>
                  <a:schemeClr val="bg2"/>
                </a:solidFill>
                <a:latin typeface="Tahoma" panose="020B0604030504040204" pitchFamily="34" charset="0"/>
              </a:rPr>
              <a:t>What is regression?</a:t>
            </a:r>
            <a:endParaRPr lang="en-GB" altLang="en-US" b="0" i="1" smtClean="0">
              <a:solidFill>
                <a:schemeClr val="bg2"/>
              </a:solidFill>
            </a:endParaRPr>
          </a:p>
        </p:txBody>
      </p:sp>
      <p:sp>
        <p:nvSpPr>
          <p:cNvPr id="6148" name="Rectangle 2051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>
              <a:lnSpc>
                <a:spcPct val="120000"/>
              </a:lnSpc>
            </a:pPr>
            <a:r>
              <a:rPr lang="en-GB" altLang="en-US" sz="2400" smtClean="0">
                <a:latin typeface="Tahoma" panose="020B0604030504040204" pitchFamily="34" charset="0"/>
              </a:rPr>
              <a:t>Regression is a common technique in behavioural and social sciences</a:t>
            </a:r>
          </a:p>
          <a:p>
            <a:pPr eaLnBrk="1" hangingPunct="1"/>
            <a:endParaRPr lang="en-GB" altLang="en-US" sz="2400" smtClean="0">
              <a:latin typeface="Tahoma" panose="020B0604030504040204" pitchFamily="34" charset="0"/>
            </a:endParaRPr>
          </a:p>
          <a:p>
            <a:pPr eaLnBrk="1" hangingPunct="1"/>
            <a:r>
              <a:rPr lang="en-GB" altLang="en-US" sz="2400" smtClean="0">
                <a:latin typeface="Tahoma" panose="020B0604030504040204" pitchFamily="34" charset="0"/>
              </a:rPr>
              <a:t>Explores relationship between 2 or more variables</a:t>
            </a:r>
          </a:p>
          <a:p>
            <a:pPr eaLnBrk="1" hangingPunct="1"/>
            <a:endParaRPr lang="en-GB" altLang="en-US" sz="2400" smtClean="0">
              <a:latin typeface="Tahoma" panose="020B0604030504040204" pitchFamily="34" charset="0"/>
            </a:endParaRPr>
          </a:p>
          <a:p>
            <a:pPr eaLnBrk="1" hangingPunct="1"/>
            <a:r>
              <a:rPr lang="en-GB" altLang="en-US" sz="2400" smtClean="0">
                <a:latin typeface="Tahoma" panose="020B0604030504040204" pitchFamily="34" charset="0"/>
              </a:rPr>
              <a:t>Aim is to find best fitting model</a:t>
            </a:r>
          </a:p>
          <a:p>
            <a:pPr eaLnBrk="1" hangingPunct="1"/>
            <a:endParaRPr lang="en-GB" altLang="en-US" sz="2400" smtClean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Assumptions (1)</a:t>
            </a:r>
            <a:endParaRPr lang="en-GB" altLang="en-US" smtClean="0"/>
          </a:p>
        </p:txBody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Continuous outcome</a:t>
            </a:r>
          </a:p>
          <a:p>
            <a:pPr lvl="1" eaLnBrk="1" hangingPunct="1"/>
            <a:r>
              <a:rPr lang="en-GB" altLang="en-US" smtClean="0"/>
              <a:t>methods available for categorical outcome</a:t>
            </a:r>
          </a:p>
          <a:p>
            <a:pPr lvl="1" eaLnBrk="1" hangingPunct="1"/>
            <a:r>
              <a:rPr lang="en-GB" altLang="en-US" smtClean="0"/>
              <a:t>categorical predictors need special coding</a:t>
            </a:r>
          </a:p>
          <a:p>
            <a:pPr lvl="1" eaLnBrk="1" hangingPunct="1"/>
            <a:endParaRPr lang="en-GB" altLang="en-US" smtClean="0"/>
          </a:p>
          <a:p>
            <a:pPr lvl="1"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Linearity of relationships</a:t>
            </a:r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Assumptions (2)</a:t>
            </a:r>
            <a:endParaRPr lang="en-GB" altLang="en-US" smtClean="0"/>
          </a:p>
        </p:txBody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Random error </a:t>
            </a:r>
          </a:p>
          <a:p>
            <a:pPr lvl="1" eaLnBrk="1" hangingPunct="1"/>
            <a:r>
              <a:rPr lang="en-GB" altLang="en-US" smtClean="0"/>
              <a:t>Ball shaped centred around zero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Variance of outcome the same for all x</a:t>
            </a:r>
          </a:p>
          <a:p>
            <a:pPr eaLnBrk="1" hangingPunct="1"/>
            <a:endParaRPr lang="en-GB" altLang="en-US" smtClean="0"/>
          </a:p>
          <a:p>
            <a:pPr lvl="1" eaLnBrk="1" hangingPunct="1"/>
            <a:r>
              <a:rPr lang="en-GB" altLang="en-US" smtClean="0"/>
              <a:t>(homoscedasticity) </a:t>
            </a:r>
          </a:p>
          <a:p>
            <a:pPr lvl="1" eaLnBrk="1" hangingPunct="1"/>
            <a:r>
              <a:rPr lang="en-GB" altLang="en-US" smtClean="0"/>
              <a:t>equal precision of model for all x</a:t>
            </a:r>
          </a:p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Percentile Bend r=0.24, (downweights outliers; Alternative to nonparametric correlations)</a:t>
            </a:r>
            <a:br>
              <a:rPr lang="en-GB" altLang="en-US" smtClean="0"/>
            </a:br>
            <a:r>
              <a:rPr lang="en-GB" altLang="en-US" smtClean="0"/>
              <a:t>Pearson r = -0.03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MRC CBSU Graduate Statistics Lectures</a:t>
            </a:r>
            <a:endParaRPr lang="en-US"/>
          </a:p>
        </p:txBody>
      </p:sp>
      <p:pic>
        <p:nvPicPr>
          <p:cNvPr id="26628" name="Picture 5" descr="U:\My Documents\PERCENTAGE BEND R\pbdat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2133600"/>
            <a:ext cx="6408738" cy="4138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Nonconstant variance (Funnel)</a:t>
            </a:r>
            <a:endParaRPr lang="en-GB" altLang="en-US" smtClean="0"/>
          </a:p>
        </p:txBody>
      </p:sp>
      <p:graphicFrame>
        <p:nvGraphicFramePr>
          <p:cNvPr id="27652" name="Object 0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1403350" y="1700213"/>
          <a:ext cx="6688138" cy="472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59" name="Document" r:id="rId3" imgW="4260342" imgH="3009900" progId="Word.Document.8">
                  <p:embed/>
                </p:oleObj>
              </mc:Choice>
              <mc:Fallback>
                <p:oleObj name="Document" r:id="rId3" imgW="4260342" imgH="3009900" progId="Word.Document.8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3350" y="1700213"/>
                        <a:ext cx="6688138" cy="472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653" name="Line 5"/>
          <p:cNvSpPr>
            <a:spLocks noChangeShapeType="1"/>
          </p:cNvSpPr>
          <p:nvPr/>
        </p:nvSpPr>
        <p:spPr bwMode="auto">
          <a:xfrm flipV="1">
            <a:off x="3059113" y="1557338"/>
            <a:ext cx="3124200" cy="1524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7654" name="Line 6"/>
          <p:cNvSpPr>
            <a:spLocks noChangeShapeType="1"/>
          </p:cNvSpPr>
          <p:nvPr/>
        </p:nvSpPr>
        <p:spPr bwMode="auto">
          <a:xfrm>
            <a:off x="2771775" y="4076700"/>
            <a:ext cx="3276600" cy="1524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Non-linear plot</a:t>
            </a:r>
            <a:endParaRPr lang="en-GB" altLang="en-US" smtClean="0"/>
          </a:p>
        </p:txBody>
      </p:sp>
      <p:sp>
        <p:nvSpPr>
          <p:cNvPr id="28676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Suggests: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Transform predictor or response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to give a random plot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Fit a curve</a:t>
            </a:r>
          </a:p>
        </p:txBody>
      </p:sp>
      <p:graphicFrame>
        <p:nvGraphicFramePr>
          <p:cNvPr id="28677" name="Object 0"/>
          <p:cNvGraphicFramePr>
            <a:graphicFrameLocks noGrp="1" noChangeAspect="1"/>
          </p:cNvGraphicFramePr>
          <p:nvPr>
            <p:ph type="chart" sz="half" idx="2"/>
          </p:nvPr>
        </p:nvGraphicFramePr>
        <p:xfrm>
          <a:off x="4648200" y="2344738"/>
          <a:ext cx="4038600" cy="3235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82" name="Document" r:id="rId3" imgW="5266182" imgH="4219194" progId="Word.Document.8">
                  <p:embed/>
                </p:oleObj>
              </mc:Choice>
              <mc:Fallback>
                <p:oleObj name="Document" r:id="rId3" imgW="5266182" imgH="4219194" progId="Word.Document.8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2344738"/>
                        <a:ext cx="4038600" cy="3235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296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Unequal residual variances</a:t>
            </a:r>
            <a:endParaRPr lang="en-GB" altLang="en-US" smtClean="0"/>
          </a:p>
        </p:txBody>
      </p:sp>
      <p:sp>
        <p:nvSpPr>
          <p:cNvPr id="29700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Residual is observed - expected value</a:t>
            </a:r>
          </a:p>
          <a:p>
            <a:pPr eaLnBrk="1" hangingPunct="1"/>
            <a:endParaRPr lang="en-GB" altLang="en-US" sz="16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	(or difference between regression line and actual value)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Try a log transform</a:t>
            </a:r>
          </a:p>
          <a:p>
            <a:pPr eaLnBrk="1" hangingPunct="1"/>
            <a:endParaRPr lang="en-GB" altLang="en-US" sz="16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b="1" smtClean="0">
                <a:solidFill>
                  <a:schemeClr val="accent2"/>
                </a:solidFill>
              </a:rPr>
              <a:t>DEMO :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b="1" smtClean="0">
                <a:solidFill>
                  <a:schemeClr val="accent2"/>
                </a:solidFill>
              </a:rPr>
              <a:t>REGRESSION CRITERIA.SPS</a:t>
            </a:r>
          </a:p>
        </p:txBody>
      </p:sp>
      <p:graphicFrame>
        <p:nvGraphicFramePr>
          <p:cNvPr id="29701" name="Object 5"/>
          <p:cNvGraphicFramePr>
            <a:graphicFrameLocks noGrp="1" noChangeAspect="1"/>
          </p:cNvGraphicFramePr>
          <p:nvPr>
            <p:ph type="chart" sz="half" idx="2"/>
          </p:nvPr>
        </p:nvGraphicFramePr>
        <p:xfrm>
          <a:off x="4648200" y="2341563"/>
          <a:ext cx="4038600" cy="3240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06" name="Document" r:id="rId3" imgW="4237482" imgH="3397758" progId="Word.Document.8">
                  <p:embed/>
                </p:oleObj>
              </mc:Choice>
              <mc:Fallback>
                <p:oleObj name="Document" r:id="rId3" imgW="4237482" imgH="3397758" progId="Word.Document.8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2341563"/>
                        <a:ext cx="4038600" cy="32400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Comparing a pair of correlations</a:t>
            </a:r>
          </a:p>
        </p:txBody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28775"/>
            <a:ext cx="8507413" cy="482441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altLang="en-US" smtClean="0"/>
              <a:t>			</a:t>
            </a:r>
          </a:p>
          <a:p>
            <a:pPr lvl="4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             Zero-order 	                 Semi-Partial***</a:t>
            </a:r>
          </a:p>
          <a:p>
            <a:pPr eaLnBrk="1" hangingPunct="1">
              <a:lnSpc>
                <a:spcPct val="90000"/>
              </a:lnSpc>
            </a:pPr>
            <a:endParaRPr lang="en-GB" altLang="en-US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Independent samples	Fisher’s test</a:t>
            </a:r>
            <a:r>
              <a:rPr lang="en-GB" altLang="en-US" baseline="30000" smtClean="0"/>
              <a:t>*</a:t>
            </a:r>
            <a:r>
              <a:rPr lang="en-GB" altLang="en-US" smtClean="0"/>
              <a:t>	       	Interaction test					                  	      (e.g. SPSS REGRESSION)	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							 t-test / path analysis	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Same sample	     Williams-Hotelling test</a:t>
            </a:r>
            <a:r>
              <a:rPr lang="en-GB" altLang="en-US" baseline="30000" smtClean="0"/>
              <a:t>**</a:t>
            </a:r>
            <a:r>
              <a:rPr lang="en-GB" altLang="en-US" smtClean="0"/>
              <a:t>	     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				Pearson-Filon	             t-test/ SPSS MANOVA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baseline="30000" smtClean="0"/>
              <a:t>*</a:t>
            </a:r>
            <a:r>
              <a:rPr lang="en-GB" altLang="en-US" smtClean="0"/>
              <a:t> Available using ‘equalcor’ UNIX program or a downloadable program, FZT.EXE, at </a:t>
            </a:r>
            <a:r>
              <a:rPr lang="en-GB" altLang="en-US" u="sng" smtClean="0">
                <a:solidFill>
                  <a:srgbClr val="0000FF"/>
                </a:solidFill>
                <a:hlinkClick r:id="rId2"/>
              </a:rPr>
              <a:t>http://www-class.unl.edu/psycrs/statpage/comp.html</a:t>
            </a:r>
            <a:r>
              <a:rPr lang="en-GB" altLang="en-US" smtClean="0"/>
              <a:t> which also does an alternative to Williams test due to Steiger(1980)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**SPSS syntax for Williams-Hotelling test (rAX=rAY), Pearson-Filon (rAB=rXY) and Fisher’s test at </a:t>
            </a:r>
            <a:r>
              <a:rPr lang="en-GB" altLang="en-US" smtClean="0">
                <a:solidFill>
                  <a:schemeClr val="accent2"/>
                </a:solidFill>
              </a:rPr>
              <a:t>http://imaging.mrc- cbu.cam.ac.uk/statswiki/FAQ/WilliamsSPSS  </a:t>
            </a:r>
            <a:r>
              <a:rPr lang="en-GB" altLang="en-US" b="1" smtClean="0">
                <a:solidFill>
                  <a:schemeClr val="accent2"/>
                </a:solidFill>
              </a:rPr>
              <a:t>DEMO WILLIAMS.XLS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*** Partials may also be used (Dugard, Todman &amp; Staines, 2010)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b="1" smtClean="0">
              <a:solidFill>
                <a:schemeClr val="accent2"/>
              </a:solidFill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b="1" smtClean="0"/>
          </a:p>
          <a:p>
            <a:pPr eaLnBrk="1" hangingPunct="1">
              <a:lnSpc>
                <a:spcPct val="90000"/>
              </a:lnSpc>
            </a:pPr>
            <a:endParaRPr lang="en-GB" altLang="en-US" smtClean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1800" smtClean="0"/>
              <a:t>Comparing regression coefficients in the same sample using a single  regression</a:t>
            </a:r>
          </a:p>
        </p:txBody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en-GB" altLang="en-US" smtClean="0"/>
          </a:p>
          <a:p>
            <a:pPr eaLnBrk="1" hangingPunct="1">
              <a:lnSpc>
                <a:spcPct val="90000"/>
              </a:lnSpc>
            </a:pPr>
            <a:r>
              <a:rPr lang="en-GB" altLang="en-US" smtClean="0"/>
              <a:t>Comparing semi-partial correlations is equivalent to comparing regression coefficients (Cohen, 1983)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E.g….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mtClean="0"/>
              <a:t>Site 1: Dep=Crime rate; Indep=age, education get B(Cr1,A|E)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mtClean="0"/>
              <a:t>Site 2: Dep=Crime rate; Indep=age, education get B(Cr2,A|E) </a:t>
            </a:r>
          </a:p>
          <a:p>
            <a:pPr eaLnBrk="1" hangingPunct="1">
              <a:lnSpc>
                <a:spcPct val="90000"/>
              </a:lnSpc>
            </a:pPr>
            <a:endParaRPr lang="en-GB" altLang="en-US" smtClean="0"/>
          </a:p>
          <a:p>
            <a:pPr eaLnBrk="1" hangingPunct="1">
              <a:lnSpc>
                <a:spcPct val="90000"/>
              </a:lnSpc>
            </a:pPr>
            <a:r>
              <a:rPr lang="en-GB" altLang="en-US" smtClean="0"/>
              <a:t>Test of coefficients B(Cr1, A|E) = B(Cr2, A|E) is test of</a:t>
            </a:r>
          </a:p>
          <a:p>
            <a:pPr eaLnBrk="1" hangingPunct="1">
              <a:lnSpc>
                <a:spcPct val="90000"/>
              </a:lnSpc>
            </a:pPr>
            <a:endParaRPr lang="en-GB" altLang="en-US" smtClean="0"/>
          </a:p>
          <a:p>
            <a:pPr eaLnBrk="1" hangingPunct="1">
              <a:lnSpc>
                <a:spcPct val="90000"/>
              </a:lnSpc>
            </a:pPr>
            <a:r>
              <a:rPr lang="en-GB" altLang="en-US" u="sng" smtClean="0"/>
              <a:t>Interaction (site x age) given site, age and education</a:t>
            </a:r>
            <a:endParaRPr lang="en-GB" altLang="en-US" smtClean="0"/>
          </a:p>
          <a:p>
            <a:pPr eaLnBrk="1" hangingPunct="1">
              <a:lnSpc>
                <a:spcPct val="90000"/>
              </a:lnSpc>
            </a:pPr>
            <a:r>
              <a:rPr lang="en-GB" altLang="en-US" smtClean="0"/>
              <a:t>Compares the correlation of Crime rate and age adjusted for years in education in the two locations</a:t>
            </a:r>
          </a:p>
          <a:p>
            <a:pPr eaLnBrk="1" hangingPunct="1">
              <a:lnSpc>
                <a:spcPct val="90000"/>
              </a:lnSpc>
            </a:pPr>
            <a:endParaRPr lang="en-GB" altLang="en-US" smtClean="0"/>
          </a:p>
          <a:p>
            <a:pPr eaLnBrk="1" hangingPunct="1">
              <a:lnSpc>
                <a:spcPct val="90000"/>
              </a:lnSpc>
            </a:pPr>
            <a:r>
              <a:rPr lang="en-GB" altLang="en-US" smtClean="0"/>
              <a:t>Do age and education have similar effects on crime rate when adjusted for each other?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    t(df) = (Difference in Bs) / </a:t>
            </a:r>
            <a:r>
              <a:rPr lang="en-GB" altLang="en-US" smtClean="0">
                <a:sym typeface="Symbol" panose="05050102010706020507" pitchFamily="18" charset="2"/>
              </a:rPr>
              <a:t></a:t>
            </a:r>
            <a:r>
              <a:rPr lang="en-GB" altLang="en-US" smtClean="0"/>
              <a:t>[V(B1) + V(B2) – 2Cov(B1,B2))]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lnSpc>
                <a:spcPct val="90000"/>
              </a:lnSpc>
            </a:pPr>
            <a:endParaRPr lang="en-GB" altLang="en-US" smtClean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Regression assumptions</a:t>
            </a:r>
            <a:endParaRPr lang="en-GB" altLang="en-US" smtClean="0"/>
          </a:p>
        </p:txBody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Correlation does not imply causality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Handles linear relationships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May not apply outside range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At least </a:t>
            </a:r>
            <a:r>
              <a:rPr lang="en-GB" altLang="en-US" smtClean="0">
                <a:solidFill>
                  <a:schemeClr val="accent2"/>
                </a:solidFill>
              </a:rPr>
              <a:t>5 times</a:t>
            </a:r>
            <a:r>
              <a:rPr lang="en-GB" altLang="en-US" smtClean="0"/>
              <a:t> as many subjects as variables (Hair et al,1998)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Must make psychological sense</a:t>
            </a:r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37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Multiple Regression</a:t>
            </a:r>
            <a:endParaRPr lang="en-GB" altLang="en-US" smtClean="0"/>
          </a:p>
        </p:txBody>
      </p:sp>
      <p:sp>
        <p:nvSpPr>
          <p:cNvPr id="33796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more than one predictor 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Squared semi-partial correlations (R-squareds)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Fit criterion: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GB" altLang="en-US" sz="1400" smtClean="0"/>
              <a:t>0&lt;= R-squared &lt;= 1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endParaRPr lang="en-GB" altLang="en-US" sz="14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400" smtClean="0"/>
              <a:t>e.g. R-sq(X2, Y | X1, X3) = A/area of Y circle</a:t>
            </a:r>
          </a:p>
          <a:p>
            <a:pPr eaLnBrk="1" hangingPunct="1"/>
            <a:endParaRPr lang="en-GB" altLang="en-US" sz="1400" smtClean="0"/>
          </a:p>
        </p:txBody>
      </p:sp>
      <p:graphicFrame>
        <p:nvGraphicFramePr>
          <p:cNvPr id="33797" name="Object 4"/>
          <p:cNvGraphicFramePr>
            <a:graphicFrameLocks noGrp="1" noChangeAspect="1"/>
          </p:cNvGraphicFramePr>
          <p:nvPr>
            <p:ph type="chart" sz="half" idx="2"/>
          </p:nvPr>
        </p:nvGraphicFramePr>
        <p:xfrm>
          <a:off x="4572000" y="1916113"/>
          <a:ext cx="4038600" cy="3657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03" name="Chart" r:id="rId3" imgW="6963013" imgH="4134088" progId="MSGraph.Chart.8">
                  <p:embed followColorScheme="full"/>
                </p:oleObj>
              </mc:Choice>
              <mc:Fallback>
                <p:oleObj name="Chart" r:id="rId3" imgW="6963013" imgH="4134088" progId="MSGraph.Chart.8">
                  <p:embed followColorScheme="full"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1916113"/>
                        <a:ext cx="4038600" cy="3657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798" name="Text Box 5"/>
          <p:cNvSpPr txBox="1">
            <a:spLocks noChangeArrowheads="1"/>
          </p:cNvSpPr>
          <p:nvPr/>
        </p:nvSpPr>
        <p:spPr bwMode="auto">
          <a:xfrm>
            <a:off x="6516688" y="2852738"/>
            <a:ext cx="3603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latin typeface="Times" panose="02020603050405020304" pitchFamily="18" charset="0"/>
              </a:rPr>
              <a:t>A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Correlation of -1; 180 degrees</a:t>
            </a:r>
            <a:endParaRPr lang="en-GB" altLang="en-US" smtClean="0"/>
          </a:p>
        </p:txBody>
      </p:sp>
      <p:pic>
        <p:nvPicPr>
          <p:cNvPr id="7172" name="Picture 5" descr="corrs_r=-1"/>
          <p:cNvPicPr>
            <a:picLocks noGrp="1" noChangeAspect="1" noChangeArrowheads="1"/>
          </p:cNvPicPr>
          <p:nvPr>
            <p:ph type="chart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19250" y="1600200"/>
            <a:ext cx="5905500" cy="4724400"/>
          </a:xfr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48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Where to draw the line</a:t>
            </a:r>
            <a:endParaRPr lang="en-GB" altLang="en-US" smtClean="0"/>
          </a:p>
        </p:txBody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Prediction of y at x =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b="1" smtClean="0">
                <a:solidFill>
                  <a:schemeClr val="accent2"/>
                </a:solidFill>
              </a:rPr>
              <a:t>intercept</a:t>
            </a:r>
            <a:r>
              <a:rPr lang="en-GB" altLang="en-US" smtClean="0"/>
              <a:t> + </a:t>
            </a:r>
            <a:r>
              <a:rPr lang="en-GB" altLang="en-US" b="1" smtClean="0">
                <a:solidFill>
                  <a:schemeClr val="accent2"/>
                </a:solidFill>
              </a:rPr>
              <a:t>slope</a:t>
            </a:r>
            <a:r>
              <a:rPr lang="en-GB" altLang="en-US" smtClean="0"/>
              <a:t> * x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where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GB" altLang="en-US" b="1" smtClean="0">
                <a:solidFill>
                  <a:schemeClr val="accent2"/>
                </a:solidFill>
              </a:rPr>
              <a:t>intercept</a:t>
            </a:r>
            <a:r>
              <a:rPr lang="en-GB" altLang="en-US" smtClean="0"/>
              <a:t>=value of y when x=0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y=</a:t>
            </a:r>
            <a:r>
              <a:rPr lang="en-GB" altLang="en-US" b="1" smtClean="0">
                <a:solidFill>
                  <a:schemeClr val="accent2"/>
                </a:solidFill>
              </a:rPr>
              <a:t>dependent</a:t>
            </a:r>
            <a:r>
              <a:rPr lang="en-GB" altLang="en-US" smtClean="0"/>
              <a:t> variable (plotted on y axis)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x=</a:t>
            </a:r>
            <a:r>
              <a:rPr lang="en-GB" altLang="en-US" b="1" smtClean="0">
                <a:solidFill>
                  <a:schemeClr val="accent2"/>
                </a:solidFill>
              </a:rPr>
              <a:t>independent</a:t>
            </a:r>
            <a:r>
              <a:rPr lang="en-GB" altLang="en-US" smtClean="0">
                <a:solidFill>
                  <a:schemeClr val="accent1"/>
                </a:solidFill>
              </a:rPr>
              <a:t> </a:t>
            </a:r>
            <a:r>
              <a:rPr lang="en-GB" altLang="en-US" smtClean="0"/>
              <a:t>variable (plotted on  x axis)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endParaRPr lang="en-GB" altLang="en-US" smtClean="0"/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In general : slope = Pearson correlation * sd(y) / sd(x)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How we fit the line</a:t>
            </a:r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y estimated from x by Least Squares</a:t>
            </a:r>
          </a:p>
          <a:p>
            <a:pPr eaLnBrk="1" hangingPunct="1"/>
            <a:endParaRPr lang="en-GB" altLang="en-US" smtClean="0"/>
          </a:p>
          <a:p>
            <a:pPr lvl="1" eaLnBrk="1" hangingPunct="1"/>
            <a:r>
              <a:rPr lang="en-GB" altLang="en-US" smtClean="0"/>
              <a:t>minimizes sum of </a:t>
            </a:r>
            <a:r>
              <a:rPr lang="en-GB" altLang="en-US" i="1" smtClean="0">
                <a:solidFill>
                  <a:schemeClr val="accent2"/>
                </a:solidFill>
              </a:rPr>
              <a:t>squared</a:t>
            </a:r>
            <a:r>
              <a:rPr lang="en-GB" altLang="en-US" i="1" smtClean="0">
                <a:solidFill>
                  <a:schemeClr val="accent1"/>
                </a:solidFill>
              </a:rPr>
              <a:t> </a:t>
            </a:r>
            <a:r>
              <a:rPr lang="en-GB" altLang="en-US" smtClean="0"/>
              <a:t> differences between observed y and predicted y</a:t>
            </a:r>
          </a:p>
          <a:p>
            <a:pPr lvl="1" eaLnBrk="1" hangingPunct="1"/>
            <a:endParaRPr lang="en-GB" altLang="en-US" smtClean="0"/>
          </a:p>
          <a:p>
            <a:pPr lvl="1" eaLnBrk="1" hangingPunct="1"/>
            <a:r>
              <a:rPr lang="en-GB" altLang="en-US" smtClean="0"/>
              <a:t>maximizes r(predicted y, observed y)</a:t>
            </a:r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68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Means are least squares estimates</a:t>
            </a:r>
            <a:endParaRPr lang="en-GB" altLang="en-US" smtClean="0"/>
          </a:p>
        </p:txBody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4 Scores of Y with values 1,2,4,9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Sum of Squared distances (D) from the </a:t>
            </a:r>
            <a:r>
              <a:rPr lang="en-GB" altLang="en-US" smtClean="0">
                <a:solidFill>
                  <a:schemeClr val="accent2"/>
                </a:solidFill>
              </a:rPr>
              <a:t>mean</a:t>
            </a:r>
            <a:r>
              <a:rPr lang="en-GB" altLang="en-US" smtClean="0"/>
              <a:t> is always a </a:t>
            </a:r>
            <a:r>
              <a:rPr lang="en-GB" altLang="en-US" smtClean="0">
                <a:solidFill>
                  <a:schemeClr val="accent2"/>
                </a:solidFill>
              </a:rPr>
              <a:t>minimum</a:t>
            </a:r>
            <a:r>
              <a:rPr lang="en-GB" altLang="en-US" smtClean="0">
                <a:solidFill>
                  <a:schemeClr val="accent1"/>
                </a:solidFill>
              </a:rPr>
              <a:t> </a:t>
            </a:r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Mean = 16/4=4; D=(4-1)</a:t>
            </a:r>
            <a:r>
              <a:rPr lang="en-GB" altLang="en-US" baseline="30000" smtClean="0"/>
              <a:t>2</a:t>
            </a:r>
            <a:r>
              <a:rPr lang="en-GB" altLang="en-US" smtClean="0"/>
              <a:t>+(4-2)</a:t>
            </a:r>
            <a:r>
              <a:rPr lang="en-GB" altLang="en-US" baseline="30000" smtClean="0"/>
              <a:t>2</a:t>
            </a:r>
            <a:r>
              <a:rPr lang="en-GB" altLang="en-US" smtClean="0"/>
              <a:t>+(4-9)</a:t>
            </a:r>
            <a:r>
              <a:rPr lang="en-GB" altLang="en-US" baseline="30000" smtClean="0"/>
              <a:t>2</a:t>
            </a:r>
            <a:r>
              <a:rPr lang="en-GB" altLang="en-US" smtClean="0"/>
              <a:t>=38</a:t>
            </a:r>
          </a:p>
          <a:p>
            <a:pPr eaLnBrk="1" hangingPunct="1"/>
            <a:r>
              <a:rPr lang="en-GB" altLang="en-US" smtClean="0"/>
              <a:t>Median = (2+4)/2=3; D=42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78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Scatterplotting the means</a:t>
            </a:r>
          </a:p>
        </p:txBody>
      </p:sp>
      <p:sp>
        <p:nvSpPr>
          <p:cNvPr id="37892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X,Y means marked by cross minimize total length of red lines and total length of green lines</a:t>
            </a:r>
          </a:p>
        </p:txBody>
      </p:sp>
      <p:pic>
        <p:nvPicPr>
          <p:cNvPr id="37893" name="Picture 4" descr="means"/>
          <p:cNvPicPr>
            <a:picLocks noGrp="1" noChangeAspect="1" noChangeArrowheads="1"/>
          </p:cNvPicPr>
          <p:nvPr>
            <p:ph type="chart"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2014538"/>
            <a:ext cx="4038600" cy="3894137"/>
          </a:xfrm>
          <a:noFill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89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Beta=correlation (one predictor)</a:t>
            </a:r>
          </a:p>
        </p:txBody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en-GB" altLang="en-US" smtClean="0"/>
          </a:p>
          <a:p>
            <a:pPr eaLnBrk="1" hangingPunct="1">
              <a:lnSpc>
                <a:spcPct val="90000"/>
              </a:lnSpc>
            </a:pPr>
            <a:r>
              <a:rPr lang="en-GB" altLang="en-US" smtClean="0"/>
              <a:t>(</a:t>
            </a:r>
            <a:r>
              <a:rPr lang="en-GB" altLang="en-US" sz="1600" b="1" smtClean="0"/>
              <a:t>Standardised</a:t>
            </a:r>
            <a:r>
              <a:rPr lang="en-GB" altLang="en-US" sz="1600" smtClean="0"/>
              <a:t>) outcome = beta x (</a:t>
            </a:r>
            <a:r>
              <a:rPr lang="en-GB" altLang="en-US" sz="1600" b="1" smtClean="0"/>
              <a:t>standardised</a:t>
            </a:r>
            <a:r>
              <a:rPr lang="en-GB" altLang="en-US" sz="1600" smtClean="0"/>
              <a:t>) predictor + residual</a:t>
            </a:r>
            <a:endParaRPr lang="en-GB" altLang="en-US" smtClean="0"/>
          </a:p>
          <a:p>
            <a:pPr eaLnBrk="1" hangingPunct="1">
              <a:lnSpc>
                <a:spcPct val="90000"/>
              </a:lnSpc>
            </a:pPr>
            <a:endParaRPr lang="en-GB" altLang="en-US" smtClean="0"/>
          </a:p>
          <a:p>
            <a:pPr eaLnBrk="1" hangingPunct="1">
              <a:lnSpc>
                <a:spcPct val="90000"/>
              </a:lnSpc>
            </a:pPr>
            <a:r>
              <a:rPr lang="en-GB" altLang="en-US" smtClean="0"/>
              <a:t>Find beta to minimize sum of squared residuals                                                                                                                                                         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     Min </a:t>
            </a:r>
            <a:r>
              <a:rPr lang="en-GB" altLang="en-US" smtClean="0">
                <a:sym typeface="Symbol" panose="05050102010706020507" pitchFamily="18" charset="2"/>
              </a:rPr>
              <a:t></a:t>
            </a:r>
            <a:r>
              <a:rPr lang="en-GB" altLang="en-US" baseline="-25000" smtClean="0">
                <a:sym typeface="Symbol" panose="05050102010706020507" pitchFamily="18" charset="2"/>
              </a:rPr>
              <a:t>i</a:t>
            </a:r>
            <a:r>
              <a:rPr lang="en-GB" altLang="en-US" smtClean="0"/>
              <a:t> (outcome i - Beta x predictor i)</a:t>
            </a:r>
            <a:r>
              <a:rPr lang="en-GB" altLang="en-US" baseline="30000" smtClean="0"/>
              <a:t>2</a:t>
            </a:r>
            <a:r>
              <a:rPr lang="en-GB" altLang="en-US" smtClean="0"/>
              <a:t>    (observations i=1 to n)</a:t>
            </a:r>
          </a:p>
          <a:p>
            <a:pPr eaLnBrk="1" hangingPunct="1">
              <a:lnSpc>
                <a:spcPct val="90000"/>
              </a:lnSpc>
            </a:pPr>
            <a:endParaRPr lang="en-GB" altLang="en-US" smtClean="0"/>
          </a:p>
          <a:p>
            <a:pPr eaLnBrk="1" hangingPunct="1">
              <a:lnSpc>
                <a:spcPct val="90000"/>
              </a:lnSpc>
            </a:pPr>
            <a:r>
              <a:rPr lang="en-GB" altLang="en-US" smtClean="0"/>
              <a:t>beta                                     ( for observations i = 1 to n)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  = </a:t>
            </a:r>
            <a:r>
              <a:rPr lang="en-GB" altLang="en-US" smtClean="0">
                <a:sym typeface="Symbol" panose="05050102010706020507" pitchFamily="18" charset="2"/>
              </a:rPr>
              <a:t></a:t>
            </a:r>
            <a:r>
              <a:rPr lang="en-GB" altLang="en-US" baseline="-25000" smtClean="0">
                <a:sym typeface="Symbol" panose="05050102010706020507" pitchFamily="18" charset="2"/>
              </a:rPr>
              <a:t>i</a:t>
            </a:r>
            <a:r>
              <a:rPr lang="en-GB" altLang="en-US" smtClean="0"/>
              <a:t>    </a:t>
            </a:r>
            <a:r>
              <a:rPr lang="en-GB" altLang="en-US" u="sng" smtClean="0"/>
              <a:t>outcome i x predictor i</a:t>
            </a:r>
            <a:endParaRPr lang="en-GB" altLang="en-US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            predictor i x predictor i</a:t>
            </a:r>
          </a:p>
          <a:p>
            <a:pPr eaLnBrk="1" hangingPunct="1">
              <a:lnSpc>
                <a:spcPct val="90000"/>
              </a:lnSpc>
            </a:pPr>
            <a:endParaRPr lang="en-GB" altLang="en-US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  = </a:t>
            </a:r>
            <a:r>
              <a:rPr lang="en-GB" altLang="en-US" smtClean="0">
                <a:sym typeface="Symbol" panose="05050102010706020507" pitchFamily="18" charset="2"/>
              </a:rPr>
              <a:t></a:t>
            </a:r>
            <a:r>
              <a:rPr lang="en-GB" altLang="en-US" baseline="-25000" smtClean="0">
                <a:sym typeface="Symbol" panose="05050102010706020507" pitchFamily="18" charset="2"/>
              </a:rPr>
              <a:t>i</a:t>
            </a:r>
            <a:r>
              <a:rPr lang="en-GB" altLang="en-US" smtClean="0"/>
              <a:t>      { </a:t>
            </a:r>
            <a:r>
              <a:rPr lang="en-GB" altLang="en-US" u="sng" smtClean="0"/>
              <a:t>outcome i x predictor i }</a:t>
            </a:r>
            <a:endParaRPr lang="en-GB" altLang="en-US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    </a:t>
            </a:r>
            <a:r>
              <a:rPr lang="en-GB" altLang="en-US" smtClean="0">
                <a:sym typeface="Symbol" panose="05050102010706020507" pitchFamily="18" charset="2"/>
              </a:rPr>
              <a:t> (</a:t>
            </a:r>
            <a:r>
              <a:rPr lang="en-GB" altLang="en-US" baseline="-25000" smtClean="0">
                <a:sym typeface="Symbol" panose="05050102010706020507" pitchFamily="18" charset="2"/>
              </a:rPr>
              <a:t>i</a:t>
            </a:r>
            <a:r>
              <a:rPr lang="en-GB" altLang="en-US" smtClean="0"/>
              <a:t> {predictor i x predictor i} x {outcome i x outcome i} )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  = Pearson Correlation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      (because </a:t>
            </a:r>
            <a:r>
              <a:rPr lang="en-GB" altLang="en-US" smtClean="0">
                <a:sym typeface="Symbol" panose="05050102010706020507" pitchFamily="18" charset="2"/>
              </a:rPr>
              <a:t></a:t>
            </a:r>
            <a:r>
              <a:rPr lang="en-GB" altLang="en-US" baseline="-25000" smtClean="0">
                <a:sym typeface="Symbol" panose="05050102010706020507" pitchFamily="18" charset="2"/>
              </a:rPr>
              <a:t>i</a:t>
            </a:r>
            <a:r>
              <a:rPr lang="en-GB" altLang="en-US" smtClean="0"/>
              <a:t> (predictor i) </a:t>
            </a:r>
            <a:r>
              <a:rPr lang="en-GB" altLang="en-US" baseline="30000" smtClean="0"/>
              <a:t>2  </a:t>
            </a:r>
            <a:r>
              <a:rPr lang="en-GB" altLang="en-US" smtClean="0"/>
              <a:t>= </a:t>
            </a:r>
            <a:r>
              <a:rPr lang="en-GB" altLang="en-US" smtClean="0">
                <a:sym typeface="Symbol" panose="05050102010706020507" pitchFamily="18" charset="2"/>
              </a:rPr>
              <a:t></a:t>
            </a:r>
            <a:r>
              <a:rPr lang="en-GB" altLang="en-US" baseline="-25000" smtClean="0">
                <a:sym typeface="Symbol" panose="05050102010706020507" pitchFamily="18" charset="2"/>
              </a:rPr>
              <a:t>i</a:t>
            </a:r>
            <a:r>
              <a:rPr lang="en-GB" altLang="en-US" smtClean="0"/>
              <a:t> (outcome i) </a:t>
            </a:r>
            <a:r>
              <a:rPr lang="en-GB" altLang="en-US" baseline="30000" smtClean="0"/>
              <a:t>2 </a:t>
            </a:r>
            <a:r>
              <a:rPr lang="en-GB" altLang="en-US" smtClean="0"/>
              <a:t>= n</a:t>
            </a:r>
            <a:r>
              <a:rPr lang="en-GB" altLang="en-US" baseline="30000" smtClean="0"/>
              <a:t> </a:t>
            </a:r>
            <a:r>
              <a:rPr lang="en-GB" altLang="en-US" smtClean="0"/>
              <a:t>)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99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Venn Diagrams</a:t>
            </a:r>
            <a:endParaRPr lang="en-GB" altLang="en-US" smtClean="0"/>
          </a:p>
        </p:txBody>
      </p:sp>
      <p:sp>
        <p:nvSpPr>
          <p:cNvPr id="39940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SS Total =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 SS Reg(ression) + SS Res(idual)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6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R</a:t>
            </a:r>
            <a:r>
              <a:rPr lang="en-GB" altLang="en-US" sz="1600" baseline="30000" smtClean="0"/>
              <a:t>2</a:t>
            </a:r>
            <a:r>
              <a:rPr lang="en-GB" altLang="en-US" sz="1600" smtClean="0"/>
              <a:t>=SS Reg / SS Total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(From ANOVA table)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600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6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0% &lt;= R</a:t>
            </a:r>
            <a:r>
              <a:rPr lang="en-GB" altLang="en-US" sz="1600" baseline="30000" smtClean="0"/>
              <a:t>2 </a:t>
            </a:r>
            <a:r>
              <a:rPr lang="en-GB" altLang="en-US" sz="1600" smtClean="0"/>
              <a:t>&lt;= 100%</a:t>
            </a:r>
          </a:p>
          <a:p>
            <a:pPr eaLnBrk="1" hangingPunct="1"/>
            <a:endParaRPr lang="en-GB" altLang="en-US" sz="1600" smtClean="0"/>
          </a:p>
        </p:txBody>
      </p:sp>
      <p:graphicFrame>
        <p:nvGraphicFramePr>
          <p:cNvPr id="39941" name="Object 5"/>
          <p:cNvGraphicFramePr>
            <a:graphicFrameLocks noGrp="1" noChangeAspect="1"/>
          </p:cNvGraphicFramePr>
          <p:nvPr>
            <p:ph type="chart" sz="half" idx="2"/>
          </p:nvPr>
        </p:nvGraphicFramePr>
        <p:xfrm>
          <a:off x="4648200" y="1676400"/>
          <a:ext cx="4267200" cy="464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46" name="Chart" r:id="rId3" imgW="5134213" imgH="4134088" progId="MSGraph.Chart.8">
                  <p:embed followColorScheme="full"/>
                </p:oleObj>
              </mc:Choice>
              <mc:Fallback>
                <p:oleObj name="Chart" r:id="rId3" imgW="5134213" imgH="4134088" progId="MSGraph.Chart.8">
                  <p:embed followColorScheme="full"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1676400"/>
                        <a:ext cx="4267200" cy="4648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40963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450" y="1196975"/>
            <a:ext cx="8305800" cy="914400"/>
          </a:xfrm>
        </p:spPr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/>
            </a:r>
            <a:br>
              <a:rPr lang="en-GB" altLang="en-US" smtClean="0">
                <a:solidFill>
                  <a:schemeClr val="bg2"/>
                </a:solidFill>
              </a:rPr>
            </a:br>
            <a:r>
              <a:rPr lang="en-GB" altLang="en-US" smtClean="0">
                <a:solidFill>
                  <a:schemeClr val="bg2"/>
                </a:solidFill>
              </a:rPr>
              <a:t/>
            </a:r>
            <a:br>
              <a:rPr lang="en-GB" altLang="en-US" smtClean="0">
                <a:solidFill>
                  <a:schemeClr val="bg2"/>
                </a:solidFill>
              </a:rPr>
            </a:br>
            <a:r>
              <a:rPr lang="en-GB" altLang="en-US" sz="2400" i="1" smtClean="0">
                <a:solidFill>
                  <a:schemeClr val="bg2"/>
                </a:solidFill>
              </a:rPr>
              <a:t>SS(Reg)/SS(Total)=squared correlation </a:t>
            </a:r>
            <a:br>
              <a:rPr lang="en-GB" altLang="en-US" sz="2400" i="1" smtClean="0">
                <a:solidFill>
                  <a:schemeClr val="bg2"/>
                </a:solidFill>
              </a:rPr>
            </a:br>
            <a:r>
              <a:rPr lang="en-GB" altLang="en-US" sz="2400" i="1" smtClean="0">
                <a:solidFill>
                  <a:schemeClr val="bg2"/>
                </a:solidFill>
              </a:rPr>
              <a:t/>
            </a:r>
            <a:br>
              <a:rPr lang="en-GB" altLang="en-US" sz="2400" i="1" smtClean="0">
                <a:solidFill>
                  <a:schemeClr val="bg2"/>
                </a:solidFill>
              </a:rPr>
            </a:br>
            <a:r>
              <a:rPr lang="en-GB" altLang="en-US" sz="2400" i="1" smtClean="0">
                <a:solidFill>
                  <a:schemeClr val="bg2"/>
                </a:solidFill>
              </a:rPr>
              <a:t>(Simple regression)</a:t>
            </a:r>
            <a:endParaRPr lang="en-GB" altLang="en-US" smtClean="0"/>
          </a:p>
        </p:txBody>
      </p:sp>
      <p:graphicFrame>
        <p:nvGraphicFramePr>
          <p:cNvPr id="40964" name="Object 4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457200" y="2617788"/>
          <a:ext cx="8229600" cy="2687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74" name="Document" r:id="rId3" imgW="5071872" imgH="1658112" progId="Word.Document.8">
                  <p:embed/>
                </p:oleObj>
              </mc:Choice>
              <mc:Fallback>
                <p:oleObj name="Document" r:id="rId3" imgW="5071872" imgH="1658112" progId="Word.Documen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2617788"/>
                        <a:ext cx="8229600" cy="26876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965" name="Oval 5"/>
          <p:cNvSpPr>
            <a:spLocks noChangeArrowheads="1"/>
          </p:cNvSpPr>
          <p:nvPr/>
        </p:nvSpPr>
        <p:spPr bwMode="auto">
          <a:xfrm>
            <a:off x="2590800" y="3581400"/>
            <a:ext cx="1295400" cy="457200"/>
          </a:xfrm>
          <a:prstGeom prst="ellips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latin typeface="Times" panose="02020603050405020304" pitchFamily="18" charset="0"/>
            </a:endParaRPr>
          </a:p>
        </p:txBody>
      </p:sp>
      <p:sp>
        <p:nvSpPr>
          <p:cNvPr id="40966" name="Oval 6"/>
          <p:cNvSpPr>
            <a:spLocks noChangeArrowheads="1"/>
          </p:cNvSpPr>
          <p:nvPr/>
        </p:nvSpPr>
        <p:spPr bwMode="auto">
          <a:xfrm>
            <a:off x="2514600" y="4191000"/>
            <a:ext cx="1295400" cy="457200"/>
          </a:xfrm>
          <a:prstGeom prst="ellips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latin typeface="Times" panose="02020603050405020304" pitchFamily="18" charset="0"/>
            </a:endParaRPr>
          </a:p>
        </p:txBody>
      </p:sp>
      <p:sp>
        <p:nvSpPr>
          <p:cNvPr id="40967" name="Rectangle 7"/>
          <p:cNvSpPr>
            <a:spLocks noChangeArrowheads="1"/>
          </p:cNvSpPr>
          <p:nvPr/>
        </p:nvSpPr>
        <p:spPr bwMode="auto">
          <a:xfrm>
            <a:off x="4495800" y="5410200"/>
            <a:ext cx="28209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>
                <a:solidFill>
                  <a:schemeClr val="accent2"/>
                </a:solidFill>
                <a:latin typeface="Times New Roman" panose="02020603050405020304" pitchFamily="18" charset="0"/>
              </a:rPr>
              <a:t>t(14) =6.76, p&lt;0.001)</a:t>
            </a:r>
          </a:p>
        </p:txBody>
      </p:sp>
      <p:sp>
        <p:nvSpPr>
          <p:cNvPr id="40968" name="Oval 8"/>
          <p:cNvSpPr>
            <a:spLocks noChangeArrowheads="1"/>
          </p:cNvSpPr>
          <p:nvPr/>
        </p:nvSpPr>
        <p:spPr bwMode="auto">
          <a:xfrm>
            <a:off x="4495800" y="3886200"/>
            <a:ext cx="381000" cy="381000"/>
          </a:xfrm>
          <a:prstGeom prst="ellips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latin typeface="Times" panose="02020603050405020304" pitchFamily="18" charset="0"/>
            </a:endParaRPr>
          </a:p>
        </p:txBody>
      </p:sp>
      <p:sp>
        <p:nvSpPr>
          <p:cNvPr id="40969" name="Line 10"/>
          <p:cNvSpPr>
            <a:spLocks noChangeShapeType="1"/>
          </p:cNvSpPr>
          <p:nvPr/>
        </p:nvSpPr>
        <p:spPr bwMode="auto">
          <a:xfrm>
            <a:off x="4648200" y="4114800"/>
            <a:ext cx="304800" cy="12954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419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Fit criteria</a:t>
            </a:r>
            <a:r>
              <a:rPr lang="en-GB" altLang="en-US" smtClean="0"/>
              <a:t> </a:t>
            </a:r>
          </a:p>
        </p:txBody>
      </p:sp>
      <p:graphicFrame>
        <p:nvGraphicFramePr>
          <p:cNvPr id="41988" name="Object 4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457200" y="2362200"/>
          <a:ext cx="8229600" cy="300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00" name="Document" r:id="rId3" imgW="3596640" imgH="1315212" progId="Word.Document.8">
                  <p:embed/>
                </p:oleObj>
              </mc:Choice>
              <mc:Fallback>
                <p:oleObj name="Document" r:id="rId3" imgW="3596640" imgH="1315212" progId="Word.Documen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2362200"/>
                        <a:ext cx="8229600" cy="3006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989" name="Oval 6"/>
          <p:cNvSpPr>
            <a:spLocks noChangeArrowheads="1"/>
          </p:cNvSpPr>
          <p:nvPr/>
        </p:nvSpPr>
        <p:spPr bwMode="auto">
          <a:xfrm>
            <a:off x="2057400" y="3352800"/>
            <a:ext cx="1600200" cy="1447800"/>
          </a:xfrm>
          <a:prstGeom prst="ellips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latin typeface="Times" panose="02020603050405020304" pitchFamily="18" charset="0"/>
            </a:endParaRPr>
          </a:p>
        </p:txBody>
      </p:sp>
      <p:sp>
        <p:nvSpPr>
          <p:cNvPr id="41990" name="Line 7"/>
          <p:cNvSpPr>
            <a:spLocks noChangeShapeType="1"/>
          </p:cNvSpPr>
          <p:nvPr/>
        </p:nvSpPr>
        <p:spPr bwMode="auto">
          <a:xfrm flipH="1" flipV="1">
            <a:off x="2895600" y="4419600"/>
            <a:ext cx="228600" cy="14478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1991" name="Text Box 8"/>
          <p:cNvSpPr txBox="1">
            <a:spLocks noChangeArrowheads="1"/>
          </p:cNvSpPr>
          <p:nvPr/>
        </p:nvSpPr>
        <p:spPr bwMode="auto">
          <a:xfrm>
            <a:off x="1905000" y="5486400"/>
            <a:ext cx="251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chemeClr val="accent2"/>
                </a:solidFill>
                <a:latin typeface="Times New Roman" panose="02020603050405020304" pitchFamily="18" charset="0"/>
              </a:rPr>
              <a:t>= Correlation</a:t>
            </a:r>
            <a:endParaRPr lang="en-GB" altLang="en-US">
              <a:latin typeface="Times New Roman" panose="02020603050405020304" pitchFamily="18" charset="0"/>
            </a:endParaRPr>
          </a:p>
        </p:txBody>
      </p:sp>
      <p:sp>
        <p:nvSpPr>
          <p:cNvPr id="41992" name="Line 12"/>
          <p:cNvSpPr>
            <a:spLocks noChangeShapeType="1"/>
          </p:cNvSpPr>
          <p:nvPr/>
        </p:nvSpPr>
        <p:spPr bwMode="auto">
          <a:xfrm flipV="1">
            <a:off x="4419600" y="4114800"/>
            <a:ext cx="0" cy="13716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1993" name="Line 13"/>
          <p:cNvSpPr>
            <a:spLocks noChangeShapeType="1"/>
          </p:cNvSpPr>
          <p:nvPr/>
        </p:nvSpPr>
        <p:spPr bwMode="auto">
          <a:xfrm flipV="1">
            <a:off x="6172200" y="4038600"/>
            <a:ext cx="0" cy="13716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1994" name="Text Box 15"/>
          <p:cNvSpPr txBox="1">
            <a:spLocks noChangeArrowheads="1"/>
          </p:cNvSpPr>
          <p:nvPr/>
        </p:nvSpPr>
        <p:spPr bwMode="auto">
          <a:xfrm>
            <a:off x="3810000" y="5334000"/>
            <a:ext cx="19050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chemeClr val="accent2"/>
                </a:solidFill>
                <a:latin typeface="Times New Roman" panose="02020603050405020304" pitchFamily="18" charset="0"/>
              </a:rPr>
              <a:t>Squared correlation</a:t>
            </a:r>
            <a:endParaRPr lang="en-GB" altLang="en-US">
              <a:latin typeface="Times New Roman" panose="02020603050405020304" pitchFamily="18" charset="0"/>
            </a:endParaRPr>
          </a:p>
        </p:txBody>
      </p:sp>
      <p:sp>
        <p:nvSpPr>
          <p:cNvPr id="41995" name="Text Box 16"/>
          <p:cNvSpPr txBox="1">
            <a:spLocks noChangeArrowheads="1"/>
          </p:cNvSpPr>
          <p:nvPr/>
        </p:nvSpPr>
        <p:spPr bwMode="auto">
          <a:xfrm>
            <a:off x="5562600" y="5334000"/>
            <a:ext cx="29718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chemeClr val="accent2"/>
                </a:solidFill>
                <a:latin typeface="Times New Roman" panose="02020603050405020304" pitchFamily="18" charset="0"/>
              </a:rPr>
              <a:t>Checks predictors are pulling their weight</a:t>
            </a:r>
            <a:endParaRPr lang="en-GB" altLang="en-US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430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Standardised residual plots</a:t>
            </a:r>
            <a:endParaRPr lang="en-GB" altLang="en-US" smtClean="0"/>
          </a:p>
        </p:txBody>
      </p:sp>
      <p:graphicFrame>
        <p:nvGraphicFramePr>
          <p:cNvPr id="43012" name="Object 0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2484438" y="1628775"/>
          <a:ext cx="5902325" cy="472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20" name="Document" r:id="rId3" imgW="4908042" imgH="3928872" progId="Word.Document.8">
                  <p:embed/>
                </p:oleObj>
              </mc:Choice>
              <mc:Fallback>
                <p:oleObj name="Document" r:id="rId3" imgW="4908042" imgH="3928872" progId="Word.Document.8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4438" y="1628775"/>
                        <a:ext cx="5902325" cy="472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013" name="Line 5"/>
          <p:cNvSpPr>
            <a:spLocks noChangeShapeType="1"/>
          </p:cNvSpPr>
          <p:nvPr/>
        </p:nvSpPr>
        <p:spPr bwMode="auto">
          <a:xfrm flipV="1">
            <a:off x="2411413" y="1989138"/>
            <a:ext cx="914400" cy="228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3014" name="Text Box 6"/>
          <p:cNvSpPr txBox="1">
            <a:spLocks noChangeArrowheads="1"/>
          </p:cNvSpPr>
          <p:nvPr/>
        </p:nvSpPr>
        <p:spPr bwMode="auto">
          <a:xfrm>
            <a:off x="0" y="2057400"/>
            <a:ext cx="19812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latin typeface="Times New Roman" panose="02020603050405020304" pitchFamily="18" charset="0"/>
              </a:rPr>
              <a:t>Abs(SR) &gt; 2 - influential</a:t>
            </a:r>
          </a:p>
        </p:txBody>
      </p:sp>
      <p:sp>
        <p:nvSpPr>
          <p:cNvPr id="43015" name="Line 7"/>
          <p:cNvSpPr>
            <a:spLocks noChangeShapeType="1"/>
          </p:cNvSpPr>
          <p:nvPr/>
        </p:nvSpPr>
        <p:spPr bwMode="auto">
          <a:xfrm>
            <a:off x="1547813" y="2852738"/>
            <a:ext cx="1371600" cy="2514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440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Stepwise methods</a:t>
            </a:r>
            <a:endParaRPr lang="en-GB" altLang="en-US" smtClean="0"/>
          </a:p>
        </p:txBody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b="1" smtClean="0">
              <a:solidFill>
                <a:schemeClr val="accent1"/>
              </a:solidFill>
            </a:endParaRPr>
          </a:p>
          <a:p>
            <a:pPr eaLnBrk="1" hangingPunct="1"/>
            <a:r>
              <a:rPr lang="en-GB" altLang="en-US" b="1" smtClean="0">
                <a:solidFill>
                  <a:schemeClr val="accent2"/>
                </a:solidFill>
              </a:rPr>
              <a:t>Parsimony</a:t>
            </a:r>
            <a:r>
              <a:rPr lang="en-GB" altLang="en-US" smtClean="0">
                <a:solidFill>
                  <a:schemeClr val="accent1"/>
                </a:solidFill>
              </a:rPr>
              <a:t> </a:t>
            </a:r>
            <a:r>
              <a:rPr lang="en-GB" altLang="en-US" smtClean="0"/>
              <a:t>- obtain fewest number of important features </a:t>
            </a:r>
          </a:p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b="1" smtClean="0">
                <a:solidFill>
                  <a:schemeClr val="accent2"/>
                </a:solidFill>
              </a:rPr>
              <a:t>ALL</a:t>
            </a:r>
            <a:r>
              <a:rPr lang="en-GB" altLang="en-US" smtClean="0"/>
              <a:t> variables in a model independently associated with outcome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>
                <a:solidFill>
                  <a:srgbClr val="008000"/>
                </a:solidFill>
              </a:rPr>
              <a:t>Shtatland ES et al(2003)</a:t>
            </a:r>
            <a:r>
              <a:rPr lang="en-GB" altLang="en-US" smtClean="0">
                <a:solidFill>
                  <a:srgbClr val="008000"/>
                </a:solidFill>
                <a:latin typeface="Courier New" panose="02070309020205020404" pitchFamily="49" charset="0"/>
              </a:rPr>
              <a:t> </a:t>
            </a:r>
            <a:r>
              <a:rPr lang="en-GB" altLang="en-US" smtClean="0"/>
              <a:t>criticise the over-reliance of stepwise on p-values and suggest a best subsets approach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LARS (Least Angle regression) available in R is another alternative to stepwise choosing the most parsimonious model</a:t>
            </a:r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Correlation +1; 0 degree angle</a:t>
            </a:r>
            <a:endParaRPr lang="en-GB" altLang="en-US" smtClean="0"/>
          </a:p>
        </p:txBody>
      </p:sp>
      <p:pic>
        <p:nvPicPr>
          <p:cNvPr id="8196" name="Picture 5" descr="corrs_r=1"/>
          <p:cNvPicPr>
            <a:picLocks noGrp="1" noChangeAspect="1" noChangeArrowheads="1"/>
          </p:cNvPicPr>
          <p:nvPr>
            <p:ph type="chart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19250" y="1600200"/>
            <a:ext cx="5905500" cy="4724400"/>
          </a:xfrm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450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2 kinds of stepwise methods</a:t>
            </a:r>
            <a:endParaRPr lang="en-GB" altLang="en-US" smtClean="0"/>
          </a:p>
        </p:txBody>
      </p:sp>
      <p:sp>
        <p:nvSpPr>
          <p:cNvPr id="45060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dirty="0" smtClean="0"/>
          </a:p>
          <a:p>
            <a:pPr eaLnBrk="1" hangingPunct="1"/>
            <a:endParaRPr lang="en-GB" altLang="en-US" sz="1600" i="1" dirty="0" smtClean="0">
              <a:solidFill>
                <a:schemeClr val="hlink"/>
              </a:solidFill>
            </a:endParaRPr>
          </a:p>
          <a:p>
            <a:pPr eaLnBrk="1" hangingPunct="1"/>
            <a:r>
              <a:rPr lang="en-GB" altLang="en-US" sz="1600" i="1" dirty="0" smtClean="0">
                <a:solidFill>
                  <a:schemeClr val="hlink"/>
                </a:solidFill>
              </a:rPr>
              <a:t>Bottom Down (Backward)</a:t>
            </a:r>
            <a:endParaRPr lang="en-GB" altLang="en-US" sz="1600" i="1" dirty="0" smtClean="0">
              <a:solidFill>
                <a:schemeClr val="accent1"/>
              </a:solidFill>
            </a:endParaRPr>
          </a:p>
          <a:p>
            <a:pPr eaLnBrk="1" hangingPunct="1"/>
            <a:endParaRPr lang="en-GB" altLang="en-US" sz="1600" dirty="0" smtClean="0">
              <a:solidFill>
                <a:schemeClr val="accent1"/>
              </a:solidFill>
            </a:endParaRPr>
          </a:p>
          <a:p>
            <a:pPr eaLnBrk="1" hangingPunct="1"/>
            <a:endParaRPr lang="en-GB" altLang="en-US" sz="1600" dirty="0" smtClean="0"/>
          </a:p>
          <a:p>
            <a:pPr eaLnBrk="1" hangingPunct="1"/>
            <a:r>
              <a:rPr lang="en-GB" altLang="en-US" sz="1600" dirty="0" smtClean="0"/>
              <a:t>Start with </a:t>
            </a:r>
            <a:r>
              <a:rPr lang="en-GB" altLang="en-US" sz="1600" dirty="0" smtClean="0">
                <a:solidFill>
                  <a:schemeClr val="accent2"/>
                </a:solidFill>
              </a:rPr>
              <a:t>ALL</a:t>
            </a:r>
            <a:r>
              <a:rPr lang="en-GB" altLang="en-US" sz="1600" dirty="0" smtClean="0"/>
              <a:t> variables</a:t>
            </a:r>
          </a:p>
          <a:p>
            <a:pPr eaLnBrk="1" hangingPunct="1"/>
            <a:endParaRPr lang="en-GB" altLang="en-US" sz="1600" dirty="0" smtClean="0"/>
          </a:p>
          <a:p>
            <a:pPr eaLnBrk="1" hangingPunct="1"/>
            <a:r>
              <a:rPr lang="en-GB" altLang="en-US" sz="1600" dirty="0" smtClean="0"/>
              <a:t>Remove least important one-by-one</a:t>
            </a:r>
          </a:p>
          <a:p>
            <a:pPr eaLnBrk="1" hangingPunct="1"/>
            <a:endParaRPr lang="en-GB" altLang="en-US" sz="1600" dirty="0"/>
          </a:p>
          <a:p>
            <a:pPr eaLnBrk="1" hangingPunct="1"/>
            <a:r>
              <a:rPr lang="en-GB" altLang="en-US" sz="1600" dirty="0"/>
              <a:t>Backward less biased by strong correlations between predictors than forward</a:t>
            </a:r>
          </a:p>
          <a:p>
            <a:pPr marL="0" indent="0" eaLnBrk="1" hangingPunct="1">
              <a:buNone/>
            </a:pPr>
            <a:r>
              <a:rPr lang="en-GB" altLang="en-US" sz="1600" dirty="0"/>
              <a:t>    (</a:t>
            </a:r>
            <a:r>
              <a:rPr lang="en-GB" altLang="en-US" sz="1600" dirty="0" err="1"/>
              <a:t>Hutmacher</a:t>
            </a:r>
            <a:r>
              <a:rPr lang="en-GB" altLang="en-US" sz="1600"/>
              <a:t> and Kowalski, 2015) </a:t>
            </a:r>
          </a:p>
          <a:p>
            <a:pPr marL="0" indent="0" eaLnBrk="1" hangingPunct="1">
              <a:buNone/>
            </a:pPr>
            <a:endParaRPr lang="en-GB" altLang="en-US" sz="1600" smtClean="0"/>
          </a:p>
          <a:p>
            <a:pPr eaLnBrk="1" hangingPunct="1"/>
            <a:endParaRPr lang="en-GB" altLang="en-US" sz="1600" dirty="0" smtClean="0"/>
          </a:p>
          <a:p>
            <a:pPr lvl="2" eaLnBrk="1" hangingPunct="1"/>
            <a:endParaRPr lang="en-GB" altLang="en-US" sz="1400" dirty="0" smtClean="0"/>
          </a:p>
        </p:txBody>
      </p:sp>
      <p:sp>
        <p:nvSpPr>
          <p:cNvPr id="45061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495800" y="1600200"/>
            <a:ext cx="4191000" cy="4724400"/>
          </a:xfrm>
        </p:spPr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i="1" smtClean="0">
              <a:solidFill>
                <a:schemeClr val="hlink"/>
              </a:solidFill>
            </a:endParaRPr>
          </a:p>
          <a:p>
            <a:pPr eaLnBrk="1" hangingPunct="1"/>
            <a:r>
              <a:rPr lang="en-GB" altLang="en-US" sz="1600" i="1" smtClean="0">
                <a:solidFill>
                  <a:schemeClr val="hlink"/>
                </a:solidFill>
              </a:rPr>
              <a:t>Top up (Forward)</a:t>
            </a:r>
          </a:p>
          <a:p>
            <a:pPr eaLnBrk="1" hangingPunct="1"/>
            <a:endParaRPr lang="en-GB" altLang="en-US" sz="1600" smtClean="0">
              <a:solidFill>
                <a:schemeClr val="accent1"/>
              </a:solidFill>
            </a:endParaRP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Start with </a:t>
            </a:r>
            <a:r>
              <a:rPr lang="en-GB" altLang="en-US" sz="1600" smtClean="0">
                <a:solidFill>
                  <a:schemeClr val="accent2"/>
                </a:solidFill>
              </a:rPr>
              <a:t>NO</a:t>
            </a:r>
            <a:r>
              <a:rPr lang="en-GB" altLang="en-US" sz="1600" smtClean="0"/>
              <a:t> variables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Add most important one-by-one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  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600" smtClean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460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What makes a good model?</a:t>
            </a:r>
          </a:p>
        </p:txBody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GB" altLang="en-US" b="1" smtClean="0"/>
              <a:t>      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GB" altLang="en-US" b="1" smtClean="0"/>
              <a:t>There are various methods which are used to identify good model fits</a:t>
            </a:r>
          </a:p>
          <a:p>
            <a:pPr eaLnBrk="1" hangingPunct="1">
              <a:lnSpc>
                <a:spcPct val="80000"/>
              </a:lnSpc>
            </a:pPr>
            <a:endParaRPr lang="en-GB" altLang="en-US" b="1" smtClean="0"/>
          </a:p>
          <a:p>
            <a:pPr eaLnBrk="1" hangingPunct="1">
              <a:lnSpc>
                <a:spcPct val="80000"/>
              </a:lnSpc>
            </a:pPr>
            <a:r>
              <a:rPr lang="en-GB" altLang="en-US" b="1" smtClean="0"/>
              <a:t>F ratios </a:t>
            </a:r>
          </a:p>
          <a:p>
            <a:pPr lvl="1" eaLnBrk="1" hangingPunct="1">
              <a:lnSpc>
                <a:spcPct val="80000"/>
              </a:lnSpc>
            </a:pPr>
            <a:r>
              <a:rPr lang="en-GB" altLang="en-US" sz="1400" smtClean="0"/>
              <a:t>Stepwise regression option in SPSS: find best one-variable model (according to hypothesis test), then best two-variable model with that first variable included, etc., until no additional variables are significant.</a:t>
            </a:r>
          </a:p>
          <a:p>
            <a:pPr lvl="1" eaLnBrk="1" hangingPunct="1">
              <a:lnSpc>
                <a:spcPct val="80000"/>
              </a:lnSpc>
            </a:pPr>
            <a:endParaRPr lang="en-GB" altLang="en-US" sz="1400" smtClean="0"/>
          </a:p>
          <a:p>
            <a:pPr lvl="1" eaLnBrk="1" hangingPunct="1">
              <a:lnSpc>
                <a:spcPct val="80000"/>
              </a:lnSpc>
            </a:pPr>
            <a:r>
              <a:rPr lang="en-GB" altLang="en-US" sz="1400" smtClean="0"/>
              <a:t>Stepwise schemes do not necessarily find the best model among all the possible variable combinations</a:t>
            </a:r>
          </a:p>
          <a:p>
            <a:pPr lvl="1" eaLnBrk="1" hangingPunct="1">
              <a:lnSpc>
                <a:spcPct val="80000"/>
              </a:lnSpc>
            </a:pPr>
            <a:endParaRPr lang="en-GB" altLang="en-US" sz="1400" smtClean="0"/>
          </a:p>
          <a:p>
            <a:pPr eaLnBrk="1" hangingPunct="1">
              <a:lnSpc>
                <a:spcPct val="80000"/>
              </a:lnSpc>
            </a:pPr>
            <a:r>
              <a:rPr lang="en-GB" altLang="en-US" b="1" smtClean="0"/>
              <a:t>Akaike’s Information Criterion</a:t>
            </a:r>
          </a:p>
          <a:p>
            <a:pPr eaLnBrk="1" hangingPunct="1">
              <a:lnSpc>
                <a:spcPct val="80000"/>
              </a:lnSpc>
            </a:pPr>
            <a:r>
              <a:rPr lang="en-GB" altLang="en-US" b="1" smtClean="0"/>
              <a:t>Mallows Cp</a:t>
            </a:r>
          </a:p>
          <a:p>
            <a:pPr lvl="1" eaLnBrk="1" hangingPunct="1">
              <a:lnSpc>
                <a:spcPct val="80000"/>
              </a:lnSpc>
            </a:pPr>
            <a:r>
              <a:rPr lang="en-GB" altLang="en-US" smtClean="0"/>
              <a:t>A good model if its Mallows Cp is close to p</a:t>
            </a:r>
          </a:p>
          <a:p>
            <a:pPr lvl="1" eaLnBrk="1" hangingPunct="1">
              <a:lnSpc>
                <a:spcPct val="80000"/>
              </a:lnSpc>
            </a:pPr>
            <a:endParaRPr lang="en-GB" altLang="en-US" smtClean="0"/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 The difference between Mallows Cp and AIC  is explained in Venables &amp; Ripley(1999) Chapter 6 for linear models, and is usually not great. 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471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What are these fit criteria?</a:t>
            </a:r>
            <a:br>
              <a:rPr lang="en-GB" altLang="en-US" smtClean="0"/>
            </a:br>
            <a:endParaRPr lang="en-GB" altLang="en-US" smtClean="0"/>
          </a:p>
        </p:txBody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In R Using lm() with Step():     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AIC = n ln(RSS/n) + 2 number of terms in model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In SPSS using all possible subsets approach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Cp  =  [RSS / MSE(full model)] + 2 number of terms in model – n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Where RSS = unexplained variance (Residual Sum of Squares)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           MSE = RSS fitting all possible predictors / its df(error)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Both of form: model lack of fit term + number of terms in model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So want to minimize AIC and Cp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>
              <a:solidFill>
                <a:schemeClr val="accent2"/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481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F tests vs model selection crit</a:t>
            </a:r>
          </a:p>
        </p:txBody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GB" dirty="0" smtClean="0"/>
          </a:p>
          <a:p>
            <a:pPr eaLnBrk="1" hangingPunct="1">
              <a:defRPr/>
            </a:pPr>
            <a:endParaRPr lang="en-GB" dirty="0" smtClean="0"/>
          </a:p>
          <a:p>
            <a:pPr eaLnBrk="1" hangingPunct="1">
              <a:defRPr/>
            </a:pPr>
            <a:r>
              <a:rPr lang="en-GB" dirty="0" smtClean="0"/>
              <a:t>AIC and </a:t>
            </a:r>
            <a:r>
              <a:rPr lang="en-GB" dirty="0" err="1" smtClean="0"/>
              <a:t>Cp</a:t>
            </a:r>
            <a:r>
              <a:rPr lang="en-GB" dirty="0" smtClean="0"/>
              <a:t> choose between models balancing goodness of fit with simplicity</a:t>
            </a:r>
          </a:p>
          <a:p>
            <a:pPr eaLnBrk="1" hangingPunct="1">
              <a:defRPr/>
            </a:pPr>
            <a:endParaRPr lang="en-GB" dirty="0" smtClean="0"/>
          </a:p>
          <a:p>
            <a:pPr eaLnBrk="1" hangingPunct="1">
              <a:defRPr/>
            </a:pPr>
            <a:r>
              <a:rPr lang="en-GB" dirty="0" smtClean="0"/>
              <a:t>Stepwise F tests do not directly compare all models and focus on statistical significance and goodness of fit</a:t>
            </a:r>
          </a:p>
          <a:p>
            <a:pPr eaLnBrk="1" hangingPunct="1">
              <a:defRPr/>
            </a:pPr>
            <a:endParaRPr lang="en-GB" dirty="0" smtClean="0"/>
          </a:p>
          <a:p>
            <a:pPr eaLnBrk="1" hangingPunct="1">
              <a:defRPr/>
            </a:pPr>
            <a:r>
              <a:rPr lang="en-GB" dirty="0" smtClean="0">
                <a:solidFill>
                  <a:schemeClr val="accent2"/>
                </a:solidFill>
              </a:rPr>
              <a:t>DEMO WITH REGRESSION LINE.SPS, ALL POSSIBLE 13.SPS AND MODEL SELECTION.TXT </a:t>
            </a:r>
          </a:p>
          <a:p>
            <a:pPr eaLnBrk="1" hangingPunct="1">
              <a:defRPr/>
            </a:pPr>
            <a:r>
              <a:rPr lang="en-GB" dirty="0" smtClean="0">
                <a:solidFill>
                  <a:schemeClr val="accent2"/>
                </a:solidFill>
              </a:rPr>
              <a:t>Kuiper, RM and </a:t>
            </a:r>
            <a:r>
              <a:rPr lang="en-GB" dirty="0" err="1" smtClean="0">
                <a:solidFill>
                  <a:schemeClr val="accent2"/>
                </a:solidFill>
              </a:rPr>
              <a:t>Hoijtink</a:t>
            </a:r>
            <a:r>
              <a:rPr lang="en-GB" dirty="0" smtClean="0">
                <a:solidFill>
                  <a:schemeClr val="accent2"/>
                </a:solidFill>
              </a:rPr>
              <a:t> (2010) Comparison of means using exploratory and confirmatory approaches. Psychological Methods 15(1) 69-86.</a:t>
            </a:r>
          </a:p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r>
              <a:rPr lang="en-GB" dirty="0">
                <a:solidFill>
                  <a:schemeClr val="accent2"/>
                </a:solidFill>
              </a:rPr>
              <a:t> </a:t>
            </a:r>
            <a:r>
              <a:rPr lang="en-GB" dirty="0" smtClean="0">
                <a:solidFill>
                  <a:schemeClr val="accent2"/>
                </a:solidFill>
              </a:rPr>
              <a:t>    </a:t>
            </a:r>
            <a:r>
              <a:rPr lang="en-GB" dirty="0" err="1" smtClean="0">
                <a:solidFill>
                  <a:schemeClr val="accent2"/>
                </a:solidFill>
              </a:rPr>
              <a:t>Sterba</a:t>
            </a:r>
            <a:r>
              <a:rPr lang="en-GB" dirty="0" smtClean="0">
                <a:solidFill>
                  <a:schemeClr val="accent2"/>
                </a:solidFill>
              </a:rPr>
              <a:t> and </a:t>
            </a:r>
            <a:r>
              <a:rPr lang="en-GB" dirty="0" err="1" smtClean="0">
                <a:solidFill>
                  <a:schemeClr val="accent2"/>
                </a:solidFill>
              </a:rPr>
              <a:t>Pek</a:t>
            </a:r>
            <a:r>
              <a:rPr lang="en-GB" dirty="0" smtClean="0">
                <a:solidFill>
                  <a:schemeClr val="accent2"/>
                </a:solidFill>
              </a:rPr>
              <a:t> (2012) Individual Influence on model selection.   </a:t>
            </a:r>
          </a:p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r>
              <a:rPr lang="en-GB">
                <a:solidFill>
                  <a:schemeClr val="accent2"/>
                </a:solidFill>
              </a:rPr>
              <a:t> </a:t>
            </a:r>
            <a:r>
              <a:rPr lang="en-GB" smtClean="0">
                <a:solidFill>
                  <a:schemeClr val="accent2"/>
                </a:solidFill>
              </a:rPr>
              <a:t>    Psychological </a:t>
            </a:r>
            <a:r>
              <a:rPr lang="en-GB" dirty="0" smtClean="0">
                <a:solidFill>
                  <a:schemeClr val="accent2"/>
                </a:solidFill>
              </a:rPr>
              <a:t>Methods 17(4) 582-299</a:t>
            </a:r>
            <a:r>
              <a:rPr lang="en-GB" dirty="0" smtClean="0"/>
              <a:t>.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491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3200" i="1" smtClean="0">
                <a:solidFill>
                  <a:schemeClr val="bg2"/>
                </a:solidFill>
                <a:latin typeface="Tahoma" panose="020B0604030504040204" pitchFamily="34" charset="0"/>
              </a:rPr>
              <a:t>Facilitator Variables</a:t>
            </a:r>
            <a:endParaRPr lang="en-GB" altLang="en-US" smtClean="0"/>
          </a:p>
        </p:txBody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                                                 (Median) Income (in dollars)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Male                                      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Suicide rates                             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(20-64 years)                                                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 (Hand,1994)                              (Median Years in) Education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/>
            <a:r>
              <a:rPr lang="en-GB" altLang="en-US" smtClean="0"/>
              <a:t>After removing effect of income a longer time in education has a lower rate; education has no effect on suicide rate on its own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/>
            <a:r>
              <a:rPr lang="en-GB" altLang="en-US" smtClean="0"/>
              <a:t>Need to take both income &amp; education into account when explaining suicide rate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Example of a </a:t>
            </a:r>
            <a:r>
              <a:rPr lang="en-GB" altLang="en-US" smtClean="0">
                <a:solidFill>
                  <a:schemeClr val="accent2"/>
                </a:solidFill>
              </a:rPr>
              <a:t>synergistic relationship</a:t>
            </a:r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 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/>
          </a:p>
        </p:txBody>
      </p:sp>
      <p:sp>
        <p:nvSpPr>
          <p:cNvPr id="49157" name="Line 4"/>
          <p:cNvSpPr>
            <a:spLocks noChangeShapeType="1"/>
          </p:cNvSpPr>
          <p:nvPr/>
        </p:nvSpPr>
        <p:spPr bwMode="auto">
          <a:xfrm flipH="1">
            <a:off x="2362200" y="2057400"/>
            <a:ext cx="1905000" cy="685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9158" name="Line 5"/>
          <p:cNvSpPr>
            <a:spLocks noChangeShapeType="1"/>
          </p:cNvSpPr>
          <p:nvPr/>
        </p:nvSpPr>
        <p:spPr bwMode="auto">
          <a:xfrm flipH="1" flipV="1">
            <a:off x="2438400" y="2895600"/>
            <a:ext cx="1905000" cy="533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01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Synergy - verbal score</a:t>
            </a:r>
          </a:p>
        </p:txBody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total verbal score = score left brain  + score right brain (deterministic); negative left,right brain correlation = -0.70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     </a:t>
            </a:r>
          </a:p>
          <a:p>
            <a:pPr eaLnBrk="1" hangingPunct="1"/>
            <a:r>
              <a:rPr lang="en-GB" altLang="en-US" smtClean="0"/>
              <a:t>left brain (score A)  right brain (score B)  total verbal score (A+B)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 	      2                               4                                   6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          5                               6                                   11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          6                               5                                   11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          8                               2                                   10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         10                              1                                   11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score A </a:t>
            </a:r>
            <a:r>
              <a:rPr lang="en-GB" altLang="en-US" smtClean="0">
                <a:solidFill>
                  <a:schemeClr val="accent2"/>
                </a:solidFill>
              </a:rPr>
              <a:t>ONLY</a:t>
            </a:r>
            <a:r>
              <a:rPr lang="en-GB" altLang="en-US" smtClean="0"/>
              <a:t> - R</a:t>
            </a:r>
            <a:r>
              <a:rPr lang="en-GB" altLang="en-US" baseline="30000" smtClean="0"/>
              <a:t>2</a:t>
            </a:r>
            <a:r>
              <a:rPr lang="en-GB" altLang="en-US" smtClean="0"/>
              <a:t>=53%, score B </a:t>
            </a:r>
            <a:r>
              <a:rPr lang="en-GB" altLang="en-US" smtClean="0">
                <a:solidFill>
                  <a:schemeClr val="accent2"/>
                </a:solidFill>
              </a:rPr>
              <a:t>ONLY</a:t>
            </a:r>
            <a:r>
              <a:rPr lang="en-GB" altLang="en-US" smtClean="0"/>
              <a:t> - R</a:t>
            </a:r>
            <a:r>
              <a:rPr lang="en-GB" altLang="en-US" baseline="30000" smtClean="0"/>
              <a:t>2</a:t>
            </a:r>
            <a:r>
              <a:rPr lang="en-GB" altLang="en-US" smtClean="0"/>
              <a:t>=0%</a:t>
            </a:r>
          </a:p>
          <a:p>
            <a:pPr eaLnBrk="1" hangingPunct="1"/>
            <a:r>
              <a:rPr lang="en-GB" altLang="en-US" smtClean="0"/>
              <a:t>score A </a:t>
            </a:r>
            <a:r>
              <a:rPr lang="en-GB" altLang="en-US" smtClean="0">
                <a:solidFill>
                  <a:schemeClr val="accent2"/>
                </a:solidFill>
              </a:rPr>
              <a:t>AND</a:t>
            </a:r>
            <a:r>
              <a:rPr lang="en-GB" altLang="en-US" smtClean="0"/>
              <a:t> score B = 100%! </a:t>
            </a:r>
          </a:p>
          <a:p>
            <a:pPr eaLnBrk="1" hangingPunct="1"/>
            <a:r>
              <a:rPr lang="en-GB" altLang="en-US" smtClean="0"/>
              <a:t>0.03*INCOME-2.17*EDUCATION correlates with suicide rate</a:t>
            </a:r>
          </a:p>
          <a:p>
            <a:pPr eaLnBrk="1" hangingPunct="1"/>
            <a:r>
              <a:rPr lang="en-GB" altLang="en-US" smtClean="0"/>
              <a:t>INCOME, EDUCATION themselves do not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12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Mountain racing…..</a:t>
            </a:r>
          </a:p>
        </p:txBody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en-GB" altLang="en-US" smtClean="0"/>
          </a:p>
          <a:p>
            <a:pPr eaLnBrk="1" hangingPunct="1">
              <a:lnSpc>
                <a:spcPct val="90000"/>
              </a:lnSpc>
            </a:pPr>
            <a:r>
              <a:rPr lang="en-GB" altLang="en-US" smtClean="0"/>
              <a:t>grip of footwear, temperature predicting time to race up and down a mountain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mtClean="0"/>
              <a:t>temp (deg C)	grip (roughness coeff)	race time (minutes)</a:t>
            </a:r>
          </a:p>
          <a:p>
            <a:pPr eaLnBrk="1" hangingPunct="1">
              <a:lnSpc>
                <a:spcPct val="90000"/>
              </a:lnSpc>
            </a:pPr>
            <a:endParaRPr lang="en-GB" altLang="en-US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	10 			10.2			200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	20			  0.4			180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	15			  8.4			150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	  8			 16.8			120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	  9 			 16.0			 95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	12			 14.0			 90	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Better gripping soles tended to be worn in lower temperatures…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r(temp,grip) = -0.93 	 (badly designed study!) 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22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Results</a:t>
            </a:r>
          </a:p>
        </p:txBody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en-GB" altLang="en-US" smtClean="0"/>
          </a:p>
          <a:p>
            <a:pPr eaLnBrk="1" hangingPunct="1">
              <a:lnSpc>
                <a:spcPct val="90000"/>
              </a:lnSpc>
            </a:pPr>
            <a:r>
              <a:rPr lang="en-GB" altLang="en-US" smtClean="0"/>
              <a:t>Temperature </a:t>
            </a:r>
            <a:r>
              <a:rPr lang="en-GB" altLang="en-US" smtClean="0">
                <a:solidFill>
                  <a:schemeClr val="accent2"/>
                </a:solidFill>
              </a:rPr>
              <a:t>ALONE</a:t>
            </a:r>
            <a:r>
              <a:rPr lang="en-GB" altLang="en-US" smtClean="0"/>
              <a:t>: t</a:t>
            </a:r>
            <a:r>
              <a:rPr lang="en-GB" altLang="en-US" baseline="-25000" smtClean="0"/>
              <a:t>4</a:t>
            </a:r>
            <a:r>
              <a:rPr lang="en-GB" altLang="en-US" smtClean="0"/>
              <a:t>=0.98, p=0.38, R</a:t>
            </a:r>
            <a:r>
              <a:rPr lang="en-GB" altLang="en-US" baseline="30000" smtClean="0"/>
              <a:t>2</a:t>
            </a:r>
            <a:r>
              <a:rPr lang="en-GB" altLang="en-US" smtClean="0"/>
              <a:t>=19%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mtClean="0"/>
              <a:t>Grip </a:t>
            </a:r>
            <a:r>
              <a:rPr lang="en-GB" altLang="en-US" smtClean="0">
                <a:solidFill>
                  <a:schemeClr val="accent2"/>
                </a:solidFill>
              </a:rPr>
              <a:t>ALONE</a:t>
            </a:r>
            <a:r>
              <a:rPr lang="en-GB" altLang="en-US" smtClean="0"/>
              <a:t>: t</a:t>
            </a:r>
            <a:r>
              <a:rPr lang="en-GB" altLang="en-US" baseline="-25000" smtClean="0"/>
              <a:t>4</a:t>
            </a:r>
            <a:r>
              <a:rPr lang="en-GB" altLang="en-US" smtClean="0"/>
              <a:t>=-2.04, p=0.11, R</a:t>
            </a:r>
            <a:r>
              <a:rPr lang="en-GB" altLang="en-US" baseline="30000" smtClean="0"/>
              <a:t>2</a:t>
            </a:r>
            <a:r>
              <a:rPr lang="en-GB" altLang="en-US" smtClean="0"/>
              <a:t>=51%</a:t>
            </a:r>
          </a:p>
          <a:p>
            <a:pPr eaLnBrk="1" hangingPunct="1">
              <a:lnSpc>
                <a:spcPct val="90000"/>
              </a:lnSpc>
            </a:pPr>
            <a:endParaRPr lang="en-GB" altLang="en-US" smtClean="0"/>
          </a:p>
          <a:p>
            <a:pPr eaLnBrk="1" hangingPunct="1">
              <a:lnSpc>
                <a:spcPct val="90000"/>
              </a:lnSpc>
            </a:pPr>
            <a:r>
              <a:rPr lang="en-GB" altLang="en-US" smtClean="0"/>
              <a:t>Temperature &amp; Grip </a:t>
            </a:r>
            <a:r>
              <a:rPr lang="en-GB" altLang="en-US" smtClean="0">
                <a:solidFill>
                  <a:schemeClr val="accent2"/>
                </a:solidFill>
              </a:rPr>
              <a:t>TOGETHER</a:t>
            </a:r>
            <a:r>
              <a:rPr lang="en-GB" altLang="en-US" smtClean="0"/>
              <a:t>: R</a:t>
            </a:r>
            <a:r>
              <a:rPr lang="en-GB" altLang="en-US" baseline="30000" smtClean="0"/>
              <a:t>2</a:t>
            </a:r>
            <a:r>
              <a:rPr lang="en-GB" altLang="en-US" smtClean="0"/>
              <a:t>=95%</a:t>
            </a:r>
          </a:p>
          <a:p>
            <a:pPr eaLnBrk="1" hangingPunct="1">
              <a:lnSpc>
                <a:spcPct val="90000"/>
              </a:lnSpc>
            </a:pPr>
            <a:endParaRPr lang="en-GB" altLang="en-US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Temperature: t</a:t>
            </a:r>
            <a:r>
              <a:rPr lang="en-GB" altLang="en-US" baseline="-25000" smtClean="0"/>
              <a:t>3</a:t>
            </a:r>
            <a:r>
              <a:rPr lang="en-GB" altLang="en-US" smtClean="0"/>
              <a:t>=-5.04, p=0.015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Grip: t</a:t>
            </a:r>
            <a:r>
              <a:rPr lang="en-GB" altLang="en-US" baseline="-25000" smtClean="0"/>
              <a:t>3</a:t>
            </a:r>
            <a:r>
              <a:rPr lang="en-GB" altLang="en-US" smtClean="0"/>
              <a:t>=-6.63, p=0.007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Temperature and grip predict race time together but not separately!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A synergistic relationship again!</a:t>
            </a:r>
          </a:p>
          <a:p>
            <a:pPr eaLnBrk="1" hangingPunct="1">
              <a:lnSpc>
                <a:spcPct val="90000"/>
              </a:lnSpc>
            </a:pPr>
            <a:endParaRPr lang="en-GB" altLang="en-US" baseline="30000" smtClean="0"/>
          </a:p>
          <a:p>
            <a:pPr eaLnBrk="1" hangingPunct="1">
              <a:lnSpc>
                <a:spcPct val="90000"/>
              </a:lnSpc>
            </a:pPr>
            <a:r>
              <a:rPr lang="en-GB" altLang="en-US" smtClean="0"/>
              <a:t>May not have occurred if greater range of grips used at each temperature</a:t>
            </a:r>
            <a:endParaRPr lang="en-GB" altLang="en-US" baseline="30000" smtClean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32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Memory - collinearity example</a:t>
            </a:r>
            <a:endParaRPr lang="en-GB" altLang="en-US" smtClean="0"/>
          </a:p>
        </p:txBody>
      </p:sp>
      <p:sp>
        <p:nvSpPr>
          <p:cNvPr id="53252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en-GB" altLang="en-US" sz="1600" smtClean="0"/>
              <a:t>         </a:t>
            </a:r>
          </a:p>
          <a:p>
            <a:pPr eaLnBrk="1" hangingPunct="1"/>
            <a:r>
              <a:rPr lang="en-GB" altLang="en-US" sz="1400" smtClean="0"/>
              <a:t>Correlation in IQ: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400" smtClean="0"/>
              <a:t>     (time1, time2)=0.98; both  correlate &gt; 0.5 with memory (y) 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400" smtClean="0"/>
          </a:p>
          <a:p>
            <a:pPr eaLnBrk="1" hangingPunct="1"/>
            <a:r>
              <a:rPr lang="en-GB" altLang="en-US" sz="1400" smtClean="0"/>
              <a:t>Collinearity (highly correlated predictors):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400" smtClean="0"/>
              <a:t>     Tolerance &lt; 0.1, VIF &gt; 10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4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400" smtClean="0"/>
              <a:t>Should combine times or use one time to predict memory score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400" smtClean="0"/>
          </a:p>
        </p:txBody>
      </p:sp>
      <p:sp>
        <p:nvSpPr>
          <p:cNvPr id="53253" name="Oval 4"/>
          <p:cNvSpPr>
            <a:spLocks noChangeArrowheads="1"/>
          </p:cNvSpPr>
          <p:nvPr/>
        </p:nvSpPr>
        <p:spPr bwMode="auto">
          <a:xfrm>
            <a:off x="4495800" y="1981200"/>
            <a:ext cx="3886200" cy="1524000"/>
          </a:xfrm>
          <a:prstGeom prst="ellips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GB" altLang="en-US">
              <a:latin typeface="Times New Roman" panose="02020603050405020304" pitchFamily="18" charset="0"/>
            </a:endParaRPr>
          </a:p>
        </p:txBody>
      </p:sp>
      <p:sp>
        <p:nvSpPr>
          <p:cNvPr id="53254" name="Text Box 5"/>
          <p:cNvSpPr txBox="1">
            <a:spLocks noChangeArrowheads="1"/>
          </p:cNvSpPr>
          <p:nvPr/>
        </p:nvSpPr>
        <p:spPr bwMode="auto">
          <a:xfrm>
            <a:off x="5410200" y="2438400"/>
            <a:ext cx="2362200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sz="1800">
                <a:solidFill>
                  <a:schemeClr val="accent2"/>
                </a:solidFill>
                <a:latin typeface="Times New Roman" panose="02020603050405020304" pitchFamily="18" charset="0"/>
              </a:rPr>
              <a:t>Can give inflated Std errors, wrongly signed regression estimates</a:t>
            </a:r>
            <a:endParaRPr lang="en-GB" altLang="en-US">
              <a:solidFill>
                <a:schemeClr val="accent2"/>
              </a:solidFill>
              <a:latin typeface="Times New Roman" panose="02020603050405020304" pitchFamily="18" charset="0"/>
            </a:endParaRPr>
          </a:p>
        </p:txBody>
      </p:sp>
      <p:sp>
        <p:nvSpPr>
          <p:cNvPr id="53255" name="Text Box 6"/>
          <p:cNvSpPr txBox="1">
            <a:spLocks noChangeArrowheads="1"/>
          </p:cNvSpPr>
          <p:nvPr/>
        </p:nvSpPr>
        <p:spPr bwMode="auto">
          <a:xfrm>
            <a:off x="5470525" y="2022475"/>
            <a:ext cx="17208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>
                <a:solidFill>
                  <a:schemeClr val="accent2"/>
                </a:solidFill>
                <a:latin typeface="Times New Roman" panose="02020603050405020304" pitchFamily="18" charset="0"/>
              </a:rPr>
              <a:t>Collinearity:</a:t>
            </a:r>
          </a:p>
        </p:txBody>
      </p:sp>
      <p:pic>
        <p:nvPicPr>
          <p:cNvPr id="53256" name="Picture 7"/>
          <p:cNvPicPr>
            <a:picLocks noGrp="1" noChangeAspect="1" noChangeArrowheads="1"/>
          </p:cNvPicPr>
          <p:nvPr>
            <p:ph type="chart"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4419600"/>
            <a:ext cx="8458200" cy="1905000"/>
          </a:xfrm>
          <a:noFill/>
        </p:spPr>
      </p:pic>
      <p:sp>
        <p:nvSpPr>
          <p:cNvPr id="53257" name="Oval 8"/>
          <p:cNvSpPr>
            <a:spLocks noChangeArrowheads="1"/>
          </p:cNvSpPr>
          <p:nvPr/>
        </p:nvSpPr>
        <p:spPr bwMode="auto">
          <a:xfrm>
            <a:off x="6781800" y="4191000"/>
            <a:ext cx="1905000" cy="2286000"/>
          </a:xfrm>
          <a:prstGeom prst="ellips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latin typeface="Times" panose="02020603050405020304" pitchFamily="18" charset="0"/>
            </a:endParaRPr>
          </a:p>
        </p:txBody>
      </p:sp>
      <p:sp>
        <p:nvSpPr>
          <p:cNvPr id="53258" name="Oval 9"/>
          <p:cNvSpPr>
            <a:spLocks noChangeArrowheads="1"/>
          </p:cNvSpPr>
          <p:nvPr/>
        </p:nvSpPr>
        <p:spPr bwMode="auto">
          <a:xfrm>
            <a:off x="2133600" y="5029200"/>
            <a:ext cx="1981200" cy="1295400"/>
          </a:xfrm>
          <a:prstGeom prst="ellips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latin typeface="Times" panose="02020603050405020304" pitchFamily="18" charset="0"/>
            </a:endParaRPr>
          </a:p>
        </p:txBody>
      </p:sp>
      <p:sp>
        <p:nvSpPr>
          <p:cNvPr id="53259" name="Line 10"/>
          <p:cNvSpPr>
            <a:spLocks noChangeShapeType="1"/>
          </p:cNvSpPr>
          <p:nvPr/>
        </p:nvSpPr>
        <p:spPr bwMode="auto">
          <a:xfrm>
            <a:off x="3657600" y="3200400"/>
            <a:ext cx="3352800" cy="16764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3260" name="Line 11"/>
          <p:cNvSpPr>
            <a:spLocks noChangeShapeType="1"/>
          </p:cNvSpPr>
          <p:nvPr/>
        </p:nvSpPr>
        <p:spPr bwMode="auto">
          <a:xfrm flipH="1">
            <a:off x="3733800" y="3352800"/>
            <a:ext cx="1600200" cy="21336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42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Collinearity and synergy</a:t>
            </a:r>
          </a:p>
        </p:txBody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In mountains example tolerance = 0.12, VIF=8.2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So, just outside range indicative of collinearity.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In general synergy may result from highly correlated predictors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but the correlations will usually not be high enough to cause collinearity problems.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But check!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>
                <a:solidFill>
                  <a:schemeClr val="accent2"/>
                </a:solidFill>
              </a:rPr>
              <a:t>DEMO WITH COLLINEARITY.SPS</a:t>
            </a:r>
          </a:p>
          <a:p>
            <a:pPr eaLnBrk="1" hangingPunct="1"/>
            <a:r>
              <a:rPr lang="en-GB" altLang="en-US" smtClean="0"/>
              <a:t>Lasso and Ridge Regression can reduce collinearity</a:t>
            </a:r>
          </a:p>
          <a:p>
            <a:pPr eaLnBrk="1" hangingPunct="1"/>
            <a:endParaRPr lang="en-GB" altLang="en-US" smtClean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Zero correlation; 90 degree angle</a:t>
            </a:r>
            <a:endParaRPr lang="en-GB" altLang="en-US" smtClean="0"/>
          </a:p>
        </p:txBody>
      </p:sp>
      <p:pic>
        <p:nvPicPr>
          <p:cNvPr id="9220" name="Picture 3" descr="corrs_r=0"/>
          <p:cNvPicPr>
            <a:picLocks noGrp="1" noChangeAspect="1" noChangeArrowheads="1"/>
          </p:cNvPicPr>
          <p:nvPr>
            <p:ph type="dgm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1600200"/>
            <a:ext cx="8077200" cy="4724400"/>
          </a:xfrm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52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3200" b="0" i="1" smtClean="0">
                <a:solidFill>
                  <a:schemeClr val="bg2"/>
                </a:solidFill>
                <a:latin typeface="Tahoma" panose="020B0604030504040204" pitchFamily="34" charset="0"/>
              </a:rPr>
              <a:t>Thanks</a:t>
            </a:r>
            <a:r>
              <a:rPr lang="en-GB" altLang="en-US" sz="3200" i="1" smtClean="0">
                <a:solidFill>
                  <a:schemeClr val="bg2"/>
                </a:solidFill>
                <a:latin typeface="Tahoma" panose="020B0604030504040204" pitchFamily="34" charset="0"/>
              </a:rPr>
              <a:t> </a:t>
            </a:r>
            <a:r>
              <a:rPr lang="en-GB" altLang="en-US" sz="3200" b="0" i="1" smtClean="0">
                <a:solidFill>
                  <a:schemeClr val="bg2"/>
                </a:solidFill>
                <a:latin typeface="Tahoma" panose="020B0604030504040204" pitchFamily="34" charset="0"/>
              </a:rPr>
              <a:t>to</a:t>
            </a:r>
            <a:endParaRPr lang="en-GB" altLang="en-US" smtClean="0"/>
          </a:p>
        </p:txBody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en-GB" altLang="en-US" smtClean="0"/>
          </a:p>
          <a:p>
            <a:pPr eaLnBrk="1" hangingPunct="1">
              <a:lnSpc>
                <a:spcPct val="90000"/>
              </a:lnSpc>
            </a:pPr>
            <a:endParaRPr lang="en-GB" altLang="en-US" smtClean="0"/>
          </a:p>
          <a:p>
            <a:pPr eaLnBrk="1" hangingPunct="1">
              <a:lnSpc>
                <a:spcPct val="90000"/>
              </a:lnSpc>
            </a:pPr>
            <a:r>
              <a:rPr lang="en-GB" altLang="en-US" smtClean="0"/>
              <a:t>Ian Nimmo-Smith</a:t>
            </a:r>
          </a:p>
          <a:p>
            <a:pPr eaLnBrk="1" hangingPunct="1">
              <a:lnSpc>
                <a:spcPct val="90000"/>
              </a:lnSpc>
            </a:pPr>
            <a:endParaRPr lang="en-GB" altLang="en-US" smtClean="0"/>
          </a:p>
          <a:p>
            <a:pPr eaLnBrk="1" hangingPunct="1">
              <a:lnSpc>
                <a:spcPct val="90000"/>
              </a:lnSpc>
            </a:pPr>
            <a:r>
              <a:rPr lang="en-GB" altLang="en-US" smtClean="0"/>
              <a:t>David Boniface &amp; Michaela Cottee</a:t>
            </a:r>
          </a:p>
          <a:p>
            <a:pPr eaLnBrk="1" hangingPunct="1">
              <a:lnSpc>
                <a:spcPct val="90000"/>
              </a:lnSpc>
            </a:pPr>
            <a:endParaRPr lang="en-GB" altLang="en-US" smtClean="0"/>
          </a:p>
          <a:p>
            <a:pPr eaLnBrk="1" hangingPunct="1">
              <a:lnSpc>
                <a:spcPct val="90000"/>
              </a:lnSpc>
            </a:pPr>
            <a:r>
              <a:rPr lang="en-GB" altLang="en-US" smtClean="0"/>
              <a:t>John Hall/ Joseph Petrucelli</a:t>
            </a:r>
            <a:r>
              <a:rPr lang="en-GB" altLang="en-US" sz="1200" smtClean="0"/>
              <a:t> </a:t>
            </a:r>
          </a:p>
          <a:p>
            <a:pPr eaLnBrk="1" hangingPunct="1">
              <a:lnSpc>
                <a:spcPct val="90000"/>
              </a:lnSpc>
            </a:pPr>
            <a:endParaRPr lang="en-GB" altLang="en-US" sz="1200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z="1200" smtClean="0"/>
              <a:t>Ref: Hair JF, Anderson RE, Tatham RL, Black WC (1998, 2006)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z="1200" smtClean="0">
                <a:solidFill>
                  <a:schemeClr val="accent2"/>
                </a:solidFill>
              </a:rPr>
              <a:t>Multivariate Data Analysis Fifth, Sixth Editions</a:t>
            </a:r>
            <a:endParaRPr lang="en-GB" altLang="en-US" sz="1200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z="1200" smtClean="0"/>
              <a:t>Both in CBU library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z="1200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z="1200" smtClean="0"/>
              <a:t>(Good “rules of thumb”)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z="1200" smtClean="0">
                <a:hlinkClick r:id="rId2"/>
              </a:rPr>
              <a:t>John F Hall | Independent Researcher | Talks - Academia.edu</a:t>
            </a:r>
            <a:endParaRPr lang="en-GB" altLang="en-US" sz="1200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z="1200" smtClean="0">
                <a:hlinkClick r:id="rId2"/>
              </a:rPr>
              <a:t>http://independent.academia.edu/JohnFHall/Talks</a:t>
            </a:r>
            <a:endParaRPr lang="en-GB" altLang="en-US" sz="1200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z="1200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z="1200" smtClean="0"/>
              <a:t>(“Crash Course in R”)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z="1400" smtClean="0"/>
              <a:t>http://www.staff.ul.ie/mackenzieg/Assess/R_Integration_Tools/r_integration_tools.html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63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Next </a:t>
            </a:r>
            <a:r>
              <a:rPr lang="en-GB" altLang="en-US" smtClean="0"/>
              <a:t>week…11am</a:t>
            </a:r>
            <a:endParaRPr lang="en-GB" altLang="en-US" dirty="0" smtClean="0"/>
          </a:p>
        </p:txBody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>
                <a:solidFill>
                  <a:schemeClr val="accent2"/>
                </a:solidFill>
              </a:rPr>
              <a:t>The General Linear Model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2800" i="1" smtClean="0">
                <a:solidFill>
                  <a:schemeClr val="bg2"/>
                </a:solidFill>
                <a:latin typeface="Tahoma" panose="020B0604030504040204" pitchFamily="34" charset="0"/>
              </a:rPr>
              <a:t>Quadrants</a:t>
            </a:r>
            <a:endParaRPr lang="en-GB" altLang="en-US" smtClean="0"/>
          </a:p>
        </p:txBody>
      </p:sp>
      <p:pic>
        <p:nvPicPr>
          <p:cNvPr id="10244" name="Picture 3" descr="quadrant"/>
          <p:cNvPicPr>
            <a:picLocks noGrp="1" noChangeAspect="1" noChangeArrowheads="1"/>
          </p:cNvPicPr>
          <p:nvPr>
            <p:ph type="chart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5288" y="1989138"/>
            <a:ext cx="8229600" cy="4400550"/>
          </a:xfrm>
          <a:noFill/>
        </p:spPr>
      </p:pic>
      <p:sp>
        <p:nvSpPr>
          <p:cNvPr id="10245" name="Line 6"/>
          <p:cNvSpPr>
            <a:spLocks noChangeShapeType="1"/>
          </p:cNvSpPr>
          <p:nvPr/>
        </p:nvSpPr>
        <p:spPr bwMode="auto">
          <a:xfrm>
            <a:off x="3962400" y="2743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246" name="Text Box 7"/>
          <p:cNvSpPr txBox="1">
            <a:spLocks noChangeArrowheads="1"/>
          </p:cNvSpPr>
          <p:nvPr/>
        </p:nvSpPr>
        <p:spPr bwMode="auto">
          <a:xfrm>
            <a:off x="3962400" y="28956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latin typeface="Times New Roman" panose="02020603050405020304" pitchFamily="18" charset="0"/>
              </a:rPr>
              <a:t>RESIDUAL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Correlation - Need a range of values </a:t>
            </a:r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“The quantity of the correlation is inversely proportional to the density of the control (the fewer the facts, the smoother the curves).” 						</a:t>
            </a:r>
            <a:r>
              <a:rPr lang="en-GB" altLang="en-US" smtClean="0">
                <a:solidFill>
                  <a:schemeClr val="accent2"/>
                </a:solidFill>
              </a:rPr>
              <a:t>Anon.</a:t>
            </a:r>
          </a:p>
          <a:p>
            <a:pPr algn="r" eaLnBrk="1" hangingPunct="1">
              <a:buFont typeface="Wingdings" panose="05000000000000000000" pitchFamily="2" charset="2"/>
              <a:buNone/>
            </a:pPr>
            <a:endParaRPr lang="en-GB" altLang="en-US" smtClean="0">
              <a:solidFill>
                <a:schemeClr val="accent2"/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Usually correlate pairs of continuous variables that can take a lot of values.</a:t>
            </a:r>
            <a:endParaRPr lang="en-GB" altLang="en-US" smtClean="0">
              <a:solidFill>
                <a:schemeClr val="accent2"/>
              </a:solidFill>
            </a:endParaRPr>
          </a:p>
          <a:p>
            <a:pPr algn="r" eaLnBrk="1" hangingPunct="1">
              <a:buFont typeface="Wingdings" panose="05000000000000000000" pitchFamily="2" charset="2"/>
              <a:buNone/>
            </a:pPr>
            <a:endParaRPr lang="en-GB" altLang="en-US" smtClean="0">
              <a:solidFill>
                <a:schemeClr val="accent2"/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2000" b="1" smtClean="0"/>
              <a:t>Missing variable</a:t>
            </a:r>
            <a:endParaRPr lang="en-GB" altLang="en-US" smtClean="0"/>
          </a:p>
          <a:p>
            <a:pPr eaLnBrk="1" hangingPunct="1"/>
            <a:r>
              <a:rPr lang="en-GB" altLang="en-US" smtClean="0"/>
              <a:t>Drowning &amp; ice cream consumption are positively correlated. </a:t>
            </a:r>
            <a:r>
              <a:rPr lang="en-GB" altLang="en-US" smtClean="0">
                <a:solidFill>
                  <a:schemeClr val="accent2"/>
                </a:solidFill>
              </a:rPr>
              <a:t>Why?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Restriction of range</a:t>
            </a:r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Can underestimate a correlation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Full range of values :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     r = 0.86, p&lt;0.001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Comprehension values 34 or 35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(in blue)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     r = 0.38, p=0.25</a:t>
            </a:r>
          </a:p>
        </p:txBody>
      </p:sp>
      <p:graphicFrame>
        <p:nvGraphicFramePr>
          <p:cNvPr id="12293" name="Object 4"/>
          <p:cNvGraphicFramePr>
            <a:graphicFrameLocks noGrp="1" noChangeAspect="1"/>
          </p:cNvGraphicFramePr>
          <p:nvPr>
            <p:ph type="chart" sz="half" idx="2"/>
          </p:nvPr>
        </p:nvGraphicFramePr>
        <p:xfrm>
          <a:off x="4648200" y="2305050"/>
          <a:ext cx="4038600" cy="3314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8" name="Picture" r:id="rId3" imgW="4435610" imgH="3639341" progId="StaticEnhancedMetafile">
                  <p:embed/>
                </p:oleObj>
              </mc:Choice>
              <mc:Fallback>
                <p:oleObj name="Picture" r:id="rId3" imgW="4435610" imgH="3639341" progId="StaticEnhancedMetafile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2305050"/>
                        <a:ext cx="4038600" cy="3314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2400" i="1" smtClean="0">
                <a:solidFill>
                  <a:schemeClr val="bg2"/>
                </a:solidFill>
                <a:latin typeface="Tahoma" panose="020B0604030504040204" pitchFamily="34" charset="0"/>
              </a:rPr>
              <a:t>Scatterplots</a:t>
            </a:r>
            <a:endParaRPr lang="en-GB" altLang="en-US" smtClean="0"/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GB" dirty="0" smtClean="0"/>
          </a:p>
          <a:p>
            <a:pPr eaLnBrk="1" hangingPunct="1">
              <a:defRPr/>
            </a:pPr>
            <a:endParaRPr lang="en-GB" dirty="0" smtClean="0"/>
          </a:p>
          <a:p>
            <a:pPr eaLnBrk="1" hangingPunct="1">
              <a:defRPr/>
            </a:pPr>
            <a:endParaRPr lang="en-GB" dirty="0" smtClean="0"/>
          </a:p>
          <a:p>
            <a:pPr eaLnBrk="1" hangingPunct="1">
              <a:defRPr/>
            </a:pPr>
            <a:r>
              <a:rPr lang="en-GB" dirty="0" smtClean="0"/>
              <a:t>Check the relationship between X and Y is </a:t>
            </a:r>
            <a:r>
              <a:rPr lang="en-GB" dirty="0" smtClean="0">
                <a:solidFill>
                  <a:schemeClr val="accent2"/>
                </a:solidFill>
              </a:rPr>
              <a:t>linear</a:t>
            </a:r>
          </a:p>
          <a:p>
            <a:pPr eaLnBrk="1" hangingPunct="1">
              <a:defRPr/>
            </a:pPr>
            <a:endParaRPr lang="en-GB" dirty="0" smtClean="0">
              <a:solidFill>
                <a:schemeClr val="accent2"/>
              </a:solidFill>
            </a:endParaRPr>
          </a:p>
          <a:p>
            <a:pPr eaLnBrk="1" hangingPunct="1">
              <a:defRPr/>
            </a:pPr>
            <a:r>
              <a:rPr lang="en-GB" dirty="0" smtClean="0"/>
              <a:t>Check for outliers</a:t>
            </a:r>
            <a:endParaRPr lang="en-GB" dirty="0" smtClean="0">
              <a:solidFill>
                <a:schemeClr val="accent2"/>
              </a:solidFill>
            </a:endParaRPr>
          </a:p>
          <a:p>
            <a:pPr eaLnBrk="1" hangingPunct="1">
              <a:defRPr/>
            </a:pPr>
            <a:endParaRPr lang="en-GB" dirty="0" smtClean="0"/>
          </a:p>
          <a:p>
            <a:pPr eaLnBrk="1" hangingPunct="1">
              <a:defRPr/>
            </a:pPr>
            <a:r>
              <a:rPr lang="en-GB" dirty="0" smtClean="0"/>
              <a:t>Draw Scatterplots </a:t>
            </a:r>
            <a:r>
              <a:rPr lang="en-GB" dirty="0" smtClean="0">
                <a:solidFill>
                  <a:schemeClr val="accent2"/>
                </a:solidFill>
              </a:rPr>
              <a:t>before</a:t>
            </a:r>
            <a:r>
              <a:rPr lang="en-GB" dirty="0" smtClean="0"/>
              <a:t> you do a regression</a:t>
            </a:r>
          </a:p>
          <a:p>
            <a:pPr eaLnBrk="1" hangingPunct="1">
              <a:defRPr/>
            </a:pPr>
            <a:endParaRPr lang="en-GB" dirty="0" smtClean="0"/>
          </a:p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en-GB" dirty="0" smtClean="0">
                <a:solidFill>
                  <a:schemeClr val="accent2"/>
                </a:solidFill>
              </a:rPr>
              <a:t>DEMO: ANSCOMBE.SPS</a:t>
            </a:r>
          </a:p>
          <a:p>
            <a:pPr eaLnBrk="1" hangingPunct="1">
              <a:defRPr/>
            </a:pPr>
            <a:endParaRPr lang="en-GB" dirty="0" smtClean="0">
              <a:solidFill>
                <a:schemeClr val="accent2"/>
              </a:solidFill>
            </a:endParaRPr>
          </a:p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r>
              <a:rPr lang="en-GB" dirty="0" err="1" smtClean="0"/>
              <a:t>Bishara</a:t>
            </a:r>
            <a:r>
              <a:rPr lang="en-GB" dirty="0" smtClean="0"/>
              <a:t> AJ and </a:t>
            </a:r>
            <a:r>
              <a:rPr lang="en-GB" dirty="0" err="1" smtClean="0"/>
              <a:t>Hittner</a:t>
            </a:r>
            <a:r>
              <a:rPr lang="en-GB" dirty="0" smtClean="0"/>
              <a:t> JB (2012) suggest a rank based transformation if outliers are a problem</a:t>
            </a:r>
          </a:p>
          <a:p>
            <a:pPr eaLnBrk="1" hangingPunct="1">
              <a:defRPr/>
            </a:pPr>
            <a:endParaRPr lang="en-GB" dirty="0" smtClean="0"/>
          </a:p>
          <a:p>
            <a:pPr eaLnBrk="1" hangingPunct="1">
              <a:defRPr/>
            </a:pPr>
            <a:endParaRPr lang="en-GB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">
      <a:dk1>
        <a:srgbClr val="9A044B"/>
      </a:dk1>
      <a:lt1>
        <a:srgbClr val="FFFFCC"/>
      </a:lt1>
      <a:dk2>
        <a:srgbClr val="9A044B"/>
      </a:dk2>
      <a:lt2>
        <a:srgbClr val="BABABA"/>
      </a:lt2>
      <a:accent1>
        <a:srgbClr val="FF9900"/>
      </a:accent1>
      <a:accent2>
        <a:srgbClr val="3299CC"/>
      </a:accent2>
      <a:accent3>
        <a:srgbClr val="FFFFE2"/>
      </a:accent3>
      <a:accent4>
        <a:srgbClr val="83033F"/>
      </a:accent4>
      <a:accent5>
        <a:srgbClr val="FFCAAA"/>
      </a:accent5>
      <a:accent6>
        <a:srgbClr val="2C8AB9"/>
      </a:accent6>
      <a:hlink>
        <a:srgbClr val="FF00FF"/>
      </a:hlink>
      <a:folHlink>
        <a:srgbClr val="FFFF00"/>
      </a:folHlink>
    </a:clrScheme>
    <a:fontScheme name="Blank Presentation.po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Blank Presentation.pot 1">
        <a:dk1>
          <a:srgbClr val="990033"/>
        </a:dk1>
        <a:lt1>
          <a:srgbClr val="FFFFCC"/>
        </a:lt1>
        <a:dk2>
          <a:srgbClr val="000000"/>
        </a:dk2>
        <a:lt2>
          <a:srgbClr val="FFFFFF"/>
        </a:lt2>
        <a:accent1>
          <a:srgbClr val="CC3300"/>
        </a:accent1>
        <a:accent2>
          <a:srgbClr val="FF9900"/>
        </a:accent2>
        <a:accent3>
          <a:srgbClr val="AAAAAA"/>
        </a:accent3>
        <a:accent4>
          <a:srgbClr val="DADAAE"/>
        </a:accent4>
        <a:accent5>
          <a:srgbClr val="E2ADAA"/>
        </a:accent5>
        <a:accent6>
          <a:srgbClr val="E78A00"/>
        </a:accent6>
        <a:hlink>
          <a:srgbClr val="FFCC00"/>
        </a:hlink>
        <a:folHlink>
          <a:srgbClr val="FF505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.pot 2">
        <a:dk1>
          <a:srgbClr val="9900CC"/>
        </a:dk1>
        <a:lt1>
          <a:srgbClr val="FFFFCC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660066"/>
        </a:accent2>
        <a:accent3>
          <a:srgbClr val="AAAAAA"/>
        </a:accent3>
        <a:accent4>
          <a:srgbClr val="DADAAE"/>
        </a:accent4>
        <a:accent5>
          <a:srgbClr val="B8B8CA"/>
        </a:accent5>
        <a:accent6>
          <a:srgbClr val="5C005C"/>
        </a:accent6>
        <a:hlink>
          <a:srgbClr val="CC00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.pot 3">
        <a:dk1>
          <a:srgbClr val="CCCCFF"/>
        </a:dk1>
        <a:lt1>
          <a:srgbClr val="FFFFCC"/>
        </a:lt1>
        <a:dk2>
          <a:srgbClr val="000000"/>
        </a:dk2>
        <a:lt2>
          <a:srgbClr val="FFFFFF"/>
        </a:lt2>
        <a:accent1>
          <a:srgbClr val="9999FF"/>
        </a:accent1>
        <a:accent2>
          <a:srgbClr val="33CCCC"/>
        </a:accent2>
        <a:accent3>
          <a:srgbClr val="AAAAAA"/>
        </a:accent3>
        <a:accent4>
          <a:srgbClr val="DADAAE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.pot 4">
        <a:dk1>
          <a:srgbClr val="7A5A00"/>
        </a:dk1>
        <a:lt1>
          <a:srgbClr val="FFFF99"/>
        </a:lt1>
        <a:dk2>
          <a:srgbClr val="000066"/>
        </a:dk2>
        <a:lt2>
          <a:srgbClr val="CCFF33"/>
        </a:lt2>
        <a:accent1>
          <a:srgbClr val="006600"/>
        </a:accent1>
        <a:accent2>
          <a:srgbClr val="4F0777"/>
        </a:accent2>
        <a:accent3>
          <a:srgbClr val="AAAAB8"/>
        </a:accent3>
        <a:accent4>
          <a:srgbClr val="DADA82"/>
        </a:accent4>
        <a:accent5>
          <a:srgbClr val="AAB8AA"/>
        </a:accent5>
        <a:accent6>
          <a:srgbClr val="47066B"/>
        </a:accent6>
        <a:hlink>
          <a:srgbClr val="CC99FF"/>
        </a:hlink>
        <a:folHlink>
          <a:srgbClr val="00589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.pot 5">
        <a:dk1>
          <a:srgbClr val="000000"/>
        </a:dk1>
        <a:lt1>
          <a:srgbClr val="F8F8F8"/>
        </a:lt1>
        <a:dk2>
          <a:srgbClr val="800000"/>
        </a:dk2>
        <a:lt2>
          <a:srgbClr val="FFFFFF"/>
        </a:lt2>
        <a:accent1>
          <a:srgbClr val="FF3300"/>
        </a:accent1>
        <a:accent2>
          <a:srgbClr val="FF5050"/>
        </a:accent2>
        <a:accent3>
          <a:srgbClr val="C0AAAA"/>
        </a:accent3>
        <a:accent4>
          <a:srgbClr val="D4D4D4"/>
        </a:accent4>
        <a:accent5>
          <a:srgbClr val="FFADAA"/>
        </a:accent5>
        <a:accent6>
          <a:srgbClr val="E74848"/>
        </a:accent6>
        <a:hlink>
          <a:srgbClr val="FF99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.pot 6">
        <a:dk1>
          <a:srgbClr val="99CC00"/>
        </a:dk1>
        <a:lt1>
          <a:srgbClr val="FFFFFF"/>
        </a:lt1>
        <a:dk2>
          <a:srgbClr val="009900"/>
        </a:dk2>
        <a:lt2>
          <a:srgbClr val="FFFF99"/>
        </a:lt2>
        <a:accent1>
          <a:srgbClr val="336600"/>
        </a:accent1>
        <a:accent2>
          <a:srgbClr val="CCCC00"/>
        </a:accent2>
        <a:accent3>
          <a:srgbClr val="AACAAA"/>
        </a:accent3>
        <a:accent4>
          <a:srgbClr val="DADADA"/>
        </a:accent4>
        <a:accent5>
          <a:srgbClr val="ADB8AA"/>
        </a:accent5>
        <a:accent6>
          <a:srgbClr val="B9B900"/>
        </a:accent6>
        <a:hlink>
          <a:srgbClr val="008000"/>
        </a:hlink>
        <a:folHlink>
          <a:srgbClr val="33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.pot 7">
        <a:dk1>
          <a:srgbClr val="000066"/>
        </a:dk1>
        <a:lt1>
          <a:srgbClr val="E1F4FF"/>
        </a:lt1>
        <a:dk2>
          <a:srgbClr val="000066"/>
        </a:dk2>
        <a:lt2>
          <a:srgbClr val="CCCCFF"/>
        </a:lt2>
        <a:accent1>
          <a:srgbClr val="9999FF"/>
        </a:accent1>
        <a:accent2>
          <a:srgbClr val="33CCCC"/>
        </a:accent2>
        <a:accent3>
          <a:srgbClr val="EEF8FF"/>
        </a:accent3>
        <a:accent4>
          <a:srgbClr val="000056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.pot 8">
        <a:dk1>
          <a:srgbClr val="006699"/>
        </a:dk1>
        <a:lt1>
          <a:srgbClr val="FFFFFF"/>
        </a:lt1>
        <a:dk2>
          <a:srgbClr val="006666"/>
        </a:dk2>
        <a:lt2>
          <a:srgbClr val="FFFFCC"/>
        </a:lt2>
        <a:accent1>
          <a:srgbClr val="EDFAD2"/>
        </a:accent1>
        <a:accent2>
          <a:srgbClr val="EBF7FF"/>
        </a:accent2>
        <a:accent3>
          <a:srgbClr val="FFFFFF"/>
        </a:accent3>
        <a:accent4>
          <a:srgbClr val="005682"/>
        </a:accent4>
        <a:accent5>
          <a:srgbClr val="F4FCE5"/>
        </a:accent5>
        <a:accent6>
          <a:srgbClr val="D5E0E7"/>
        </a:accent6>
        <a:hlink>
          <a:srgbClr val="CC99FF"/>
        </a:hlink>
        <a:folHlink>
          <a:srgbClr val="F2DF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.pot 9">
        <a:dk1>
          <a:srgbClr val="000000"/>
        </a:dk1>
        <a:lt1>
          <a:srgbClr val="FFFFFF"/>
        </a:lt1>
        <a:dk2>
          <a:srgbClr val="000000"/>
        </a:dk2>
        <a:lt2>
          <a:srgbClr val="FFCC99"/>
        </a:lt2>
        <a:accent1>
          <a:srgbClr val="FF9900"/>
        </a:accent1>
        <a:accent2>
          <a:srgbClr val="FF99CC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8AB9"/>
        </a:accent6>
        <a:hlink>
          <a:srgbClr val="FF9999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Office\Templates\Blank Presentation.pot</Template>
  <TotalTime>918</TotalTime>
  <Words>2028</Words>
  <Application>Microsoft Office PowerPoint</Application>
  <PresentationFormat>On-screen Show (4:3)</PresentationFormat>
  <Paragraphs>501</Paragraphs>
  <Slides>51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4</vt:i4>
      </vt:variant>
      <vt:variant>
        <vt:lpstr>Slide Titles</vt:lpstr>
      </vt:variant>
      <vt:variant>
        <vt:i4>51</vt:i4>
      </vt:variant>
    </vt:vector>
  </HeadingPairs>
  <TitlesOfParts>
    <vt:vector size="63" baseType="lpstr">
      <vt:lpstr>Courier New</vt:lpstr>
      <vt:lpstr>Symbol</vt:lpstr>
      <vt:lpstr>Tahoma</vt:lpstr>
      <vt:lpstr>Times</vt:lpstr>
      <vt:lpstr>Times New Roman</vt:lpstr>
      <vt:lpstr>Verdana</vt:lpstr>
      <vt:lpstr>Wingdings</vt:lpstr>
      <vt:lpstr>Blank Presentation</vt:lpstr>
      <vt:lpstr>Clip</vt:lpstr>
      <vt:lpstr>Picture</vt:lpstr>
      <vt:lpstr>Document</vt:lpstr>
      <vt:lpstr>Chart</vt:lpstr>
      <vt:lpstr>2 REGRESSION ANALYSIS</vt:lpstr>
      <vt:lpstr>What is regression?</vt:lpstr>
      <vt:lpstr>Correlation of -1; 180 degrees</vt:lpstr>
      <vt:lpstr>Correlation +1; 0 degree angle</vt:lpstr>
      <vt:lpstr>Zero correlation; 90 degree angle</vt:lpstr>
      <vt:lpstr>Quadrants</vt:lpstr>
      <vt:lpstr>Correlation - Need a range of values </vt:lpstr>
      <vt:lpstr>Restriction of range</vt:lpstr>
      <vt:lpstr>Scatterplots</vt:lpstr>
      <vt:lpstr>FOUR DATA SETS (ANSCOMBE)</vt:lpstr>
      <vt:lpstr>DATA SET ONE</vt:lpstr>
      <vt:lpstr>DATA SET TWO</vt:lpstr>
      <vt:lpstr>DATA SET THREE</vt:lpstr>
      <vt:lpstr>DATA SET FOUR</vt:lpstr>
      <vt:lpstr>CHECK FOR GROUPS</vt:lpstr>
      <vt:lpstr>Ignoring groups can ignore a correlation</vt:lpstr>
      <vt:lpstr>Parcel strings (Joseph Petrucelli)</vt:lpstr>
      <vt:lpstr>Taking sequence into account (Days 1 &amp; 2)</vt:lpstr>
      <vt:lpstr>Day 3</vt:lpstr>
      <vt:lpstr>Assumptions (1)</vt:lpstr>
      <vt:lpstr>Assumptions (2)</vt:lpstr>
      <vt:lpstr>Percentile Bend r=0.24, (downweights outliers; Alternative to nonparametric correlations) Pearson r = -0.03</vt:lpstr>
      <vt:lpstr>Nonconstant variance (Funnel)</vt:lpstr>
      <vt:lpstr>Non-linear plot</vt:lpstr>
      <vt:lpstr>Unequal residual variances</vt:lpstr>
      <vt:lpstr>Comparing a pair of correlations</vt:lpstr>
      <vt:lpstr>Comparing regression coefficients in the same sample using a single  regression</vt:lpstr>
      <vt:lpstr>Regression assumptions</vt:lpstr>
      <vt:lpstr>Multiple Regression</vt:lpstr>
      <vt:lpstr>Where to draw the line</vt:lpstr>
      <vt:lpstr>How we fit the line</vt:lpstr>
      <vt:lpstr>Means are least squares estimates</vt:lpstr>
      <vt:lpstr>Scatterplotting the means</vt:lpstr>
      <vt:lpstr>Beta=correlation (one predictor)</vt:lpstr>
      <vt:lpstr>Venn Diagrams</vt:lpstr>
      <vt:lpstr>  SS(Reg)/SS(Total)=squared correlation   (Simple regression)</vt:lpstr>
      <vt:lpstr>Fit criteria </vt:lpstr>
      <vt:lpstr>Standardised residual plots</vt:lpstr>
      <vt:lpstr>Stepwise methods</vt:lpstr>
      <vt:lpstr>2 kinds of stepwise methods</vt:lpstr>
      <vt:lpstr>What makes a good model?</vt:lpstr>
      <vt:lpstr>What are these fit criteria? </vt:lpstr>
      <vt:lpstr>F tests vs model selection crit</vt:lpstr>
      <vt:lpstr>Facilitator Variables</vt:lpstr>
      <vt:lpstr>Synergy - verbal score</vt:lpstr>
      <vt:lpstr>Mountain racing…..</vt:lpstr>
      <vt:lpstr>Results</vt:lpstr>
      <vt:lpstr>Memory - collinearity example</vt:lpstr>
      <vt:lpstr>Collinearity and synergy</vt:lpstr>
      <vt:lpstr>Thanks to</vt:lpstr>
      <vt:lpstr>Next week…11am</vt:lpstr>
    </vt:vector>
  </TitlesOfParts>
  <Company>MRC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REGRESSION ANALYSIS</dc:title>
  <dc:creator>peter</dc:creator>
  <cp:lastModifiedBy>Peter Watson</cp:lastModifiedBy>
  <cp:revision>316</cp:revision>
  <dcterms:created xsi:type="dcterms:W3CDTF">2004-06-21T11:36:36Z</dcterms:created>
  <dcterms:modified xsi:type="dcterms:W3CDTF">2020-10-08T11:59:53Z</dcterms:modified>
</cp:coreProperties>
</file>