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2"/>
  </p:notesMasterIdLst>
  <p:sldIdLst>
    <p:sldId id="256" r:id="rId2"/>
    <p:sldId id="272" r:id="rId3"/>
    <p:sldId id="262" r:id="rId4"/>
    <p:sldId id="314" r:id="rId5"/>
    <p:sldId id="296" r:id="rId6"/>
    <p:sldId id="297" r:id="rId7"/>
    <p:sldId id="273" r:id="rId8"/>
    <p:sldId id="310" r:id="rId9"/>
    <p:sldId id="311" r:id="rId10"/>
    <p:sldId id="274" r:id="rId11"/>
    <p:sldId id="257" r:id="rId12"/>
    <p:sldId id="275" r:id="rId13"/>
    <p:sldId id="276" r:id="rId14"/>
    <p:sldId id="277" r:id="rId15"/>
    <p:sldId id="258" r:id="rId16"/>
    <p:sldId id="316" r:id="rId17"/>
    <p:sldId id="278" r:id="rId18"/>
    <p:sldId id="279" r:id="rId19"/>
    <p:sldId id="280" r:id="rId20"/>
    <p:sldId id="281" r:id="rId21"/>
    <p:sldId id="319" r:id="rId22"/>
    <p:sldId id="282" r:id="rId23"/>
    <p:sldId id="283" r:id="rId24"/>
    <p:sldId id="315" r:id="rId25"/>
    <p:sldId id="284" r:id="rId26"/>
    <p:sldId id="285" r:id="rId27"/>
    <p:sldId id="309" r:id="rId28"/>
    <p:sldId id="286" r:id="rId29"/>
    <p:sldId id="271" r:id="rId30"/>
    <p:sldId id="334" r:id="rId31"/>
    <p:sldId id="270" r:id="rId32"/>
    <p:sldId id="292" r:id="rId33"/>
    <p:sldId id="259" r:id="rId34"/>
    <p:sldId id="307" r:id="rId35"/>
    <p:sldId id="308" r:id="rId36"/>
    <p:sldId id="306" r:id="rId37"/>
    <p:sldId id="267" r:id="rId38"/>
    <p:sldId id="268" r:id="rId39"/>
    <p:sldId id="269" r:id="rId40"/>
    <p:sldId id="260" r:id="rId41"/>
    <p:sldId id="301" r:id="rId42"/>
    <p:sldId id="302" r:id="rId43"/>
    <p:sldId id="303" r:id="rId44"/>
    <p:sldId id="304" r:id="rId45"/>
    <p:sldId id="305" r:id="rId46"/>
    <p:sldId id="321" r:id="rId47"/>
    <p:sldId id="324" r:id="rId48"/>
    <p:sldId id="329" r:id="rId49"/>
    <p:sldId id="330" r:id="rId50"/>
    <p:sldId id="326" r:id="rId51"/>
    <p:sldId id="327" r:id="rId52"/>
    <p:sldId id="325" r:id="rId53"/>
    <p:sldId id="299" r:id="rId54"/>
    <p:sldId id="317" r:id="rId55"/>
    <p:sldId id="322" r:id="rId56"/>
    <p:sldId id="331" r:id="rId57"/>
    <p:sldId id="332" r:id="rId58"/>
    <p:sldId id="333" r:id="rId59"/>
    <p:sldId id="335" r:id="rId60"/>
    <p:sldId id="300" r:id="rId6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F02E1A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0904"/>
    <a:srgbClr val="3547ED"/>
    <a:srgbClr val="F02E1A"/>
    <a:srgbClr val="94170A"/>
    <a:srgbClr val="981006"/>
    <a:srgbClr val="83251B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4F20E7C-1913-4EB8-A9B9-CCD58DABA5C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313" y="404813"/>
            <a:ext cx="329247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566B1642-7EB2-4C0F-BDB2-41FEF0576076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E917BB39-7D0A-49F1-BC54-F3B1970AE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9966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BB9F00BF-A563-4342-B3C2-4E3199F18D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444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F94E6915-0384-43A9-B7FA-50D077DA3F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68E1C5B9-423E-4285-8755-ADA42ADF9DF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55210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88A3E837-0432-40E3-8D02-D6E488EB8D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4163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3105B8D8-0C82-4ABB-9D9C-18140451FA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2106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15FCF72E-4FB9-4940-9F9C-9369FFD467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1849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71BE1256-734B-435D-A5FE-E5102D673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8730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E8090A18-EFDE-417B-9737-62287B1D85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286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51E20EED-7248-4581-9E3E-D9247D6640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75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4780CB2B-73B0-42A6-9EB4-20892780C3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187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E9902D00-C852-46D2-A989-65505491EF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8718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1F826810-2B62-4BC7-AA89-72A448D730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319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38D6A9D1-192A-43A0-BCF3-B31D8370EB5E}" type="datetime1">
              <a:rPr lang="en-US" altLang="en-US"/>
              <a:pPr>
                <a:defRPr/>
              </a:pPr>
              <a:t>4/29/2019</a:t>
            </a:fld>
            <a:r>
              <a:rPr lang="en-US" altLang="en-US"/>
              <a:t> </a:t>
            </a:r>
            <a:fld id="{6B9FA145-39B6-4AC4-BA2D-DB4AF46CA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rgbClr val="F02E1A"/>
                  </a:solidFill>
                  <a:latin typeface="Tahoma" pitchFamily="34" charset="0"/>
                </a:defRPr>
              </a:lvl1pPr>
              <a:lvl2pPr marL="742950" indent="-285750">
                <a:defRPr sz="2400">
                  <a:solidFill>
                    <a:srgbClr val="F02E1A"/>
                  </a:solidFill>
                  <a:latin typeface="Tahoma" pitchFamily="34" charset="0"/>
                </a:defRPr>
              </a:lvl2pPr>
              <a:lvl3pPr marL="11430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3pPr>
              <a:lvl4pPr marL="16002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4pPr>
              <a:lvl5pPr marL="2057400" indent="-228600">
                <a:defRPr sz="2400">
                  <a:solidFill>
                    <a:srgbClr val="F02E1A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F02E1A"/>
                  </a:solidFill>
                  <a:latin typeface="Tahoma" pitchFamily="34" charset="0"/>
                </a:defRPr>
              </a:lvl9pPr>
            </a:lstStyle>
            <a:p>
              <a:pPr algn="ctr">
                <a:defRPr/>
              </a:pPr>
              <a:endParaRPr lang="en-GB" altLang="en-US" smtClean="0"/>
            </a:p>
          </p:txBody>
        </p:sp>
      </p:grpSp>
      <p:pic>
        <p:nvPicPr>
          <p:cNvPr id="1031" name="Pictur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60350"/>
            <a:ext cx="26146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  <p:sldLayoutId id="2147484011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texas.edu/its/rc/answers/general/gen28.htm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Polychoric_correlation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polychoric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threshold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GB" altLang="en-US" b="0" smtClean="0"/>
              <a:t>9. Latent variable models 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r>
              <a:rPr lang="en-GB" altLang="en-US" smtClean="0"/>
              <a:t>Or</a:t>
            </a:r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mtClean="0"/>
              <a:t> Factor analysis and all that!</a:t>
            </a:r>
          </a:p>
          <a:p>
            <a:pPr algn="ctr" eaLnBrk="1" hangingPunct="1"/>
            <a:endParaRPr lang="en-GB" altLang="en-US" smtClean="0"/>
          </a:p>
          <a:p>
            <a:pPr algn="ctr" eaLnBrk="1" hangingPunct="1"/>
            <a:endParaRPr lang="en-GB" altLang="en-US" smtClean="0"/>
          </a:p>
          <a:p>
            <a:pPr algn="ctr" eaLnBrk="1" hangingPunct="1"/>
            <a:r>
              <a:rPr lang="en-GB" altLang="en-US" smtClean="0"/>
              <a:t>Peter Watson</a:t>
            </a:r>
          </a:p>
          <a:p>
            <a:pPr algn="ctr" eaLnBrk="1" hangingPunct="1"/>
            <a:endParaRPr lang="en-GB" altLang="en-US" smtClean="0"/>
          </a:p>
          <a:p>
            <a:pPr eaLnBrk="1" hangingPunct="1"/>
            <a:r>
              <a:rPr lang="en-GB" altLang="en-US" sz="1600" smtClean="0"/>
              <a:t>http://imaging.mrc-cbu.cam.ac.uk/statswiki/FAQ/mvFAQ</a:t>
            </a:r>
            <a:endParaRPr lang="en-GB" alt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/>
              <a:t>More usual: Underlying</a:t>
            </a:r>
            <a:r>
              <a:rPr lang="en-GB" altLang="en-US" b="0" i="1" smtClean="0">
                <a:solidFill>
                  <a:schemeClr val="bg2"/>
                </a:solidFill>
              </a:rPr>
              <a:t> </a:t>
            </a:r>
            <a:r>
              <a:rPr lang="en-GB" altLang="en-US" b="0" i="1" smtClean="0">
                <a:solidFill>
                  <a:schemeClr val="accent2"/>
                </a:solidFill>
              </a:rPr>
              <a:t>(unobserved)</a:t>
            </a:r>
            <a:r>
              <a:rPr lang="en-GB" altLang="en-US" b="0" i="1" smtClean="0">
                <a:solidFill>
                  <a:schemeClr val="bg2"/>
                </a:solidFill>
              </a:rPr>
              <a:t> </a:t>
            </a:r>
            <a:r>
              <a:rPr lang="en-GB" altLang="en-US" b="0" i="1" smtClean="0"/>
              <a:t>constructs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13316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Factor analysis (default model)</a:t>
            </a:r>
          </a:p>
          <a:p>
            <a:pPr eaLnBrk="1" hangingPunct="1">
              <a:buFont typeface="Symbol" panose="05050102010706020507" pitchFamily="18" charset="2"/>
              <a:buChar char="-"/>
            </a:pPr>
            <a:r>
              <a:rPr lang="en-GB" altLang="en-US" sz="1600" smtClean="0">
                <a:solidFill>
                  <a:schemeClr val="tx2"/>
                </a:solidFill>
              </a:rPr>
              <a:t>Exploratory</a:t>
            </a:r>
          </a:p>
          <a:p>
            <a:pPr eaLnBrk="1" hangingPunct="1">
              <a:buFont typeface="Symbol" panose="05050102010706020507" pitchFamily="18" charset="2"/>
              <a:buChar char="-"/>
            </a:pPr>
            <a:r>
              <a:rPr lang="en-GB" altLang="en-US" sz="1600" smtClean="0">
                <a:solidFill>
                  <a:schemeClr val="tx2"/>
                </a:solidFill>
              </a:rPr>
              <a:t>All scores related to all unseens</a:t>
            </a:r>
            <a:endParaRPr lang="en-GB" altLang="en-US" sz="1600" b="1" smtClean="0">
              <a:solidFill>
                <a:schemeClr val="tx2"/>
              </a:solidFill>
            </a:endParaRP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All other models need to be explicit</a:t>
            </a:r>
          </a:p>
          <a:p>
            <a:pPr eaLnBrk="1" hangingPunct="1">
              <a:buFont typeface="Symbol" panose="05050102010706020507" pitchFamily="18" charset="2"/>
              <a:buChar char="-"/>
            </a:pPr>
            <a:r>
              <a:rPr lang="en-GB" altLang="en-US" sz="1600" smtClean="0">
                <a:solidFill>
                  <a:schemeClr val="tx2"/>
                </a:solidFill>
              </a:rPr>
              <a:t>Confirmatory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chemeClr val="tx1"/>
                </a:solidFill>
              </a:rPr>
              <a:t>Exploratory Attention Model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graphicFrame>
        <p:nvGraphicFramePr>
          <p:cNvPr id="14340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381000" y="16002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2" name="Chart" r:id="rId3" imgW="8229838" imgH="4724638" progId="MSGraph.Chart.8">
                  <p:embed followColorScheme="full"/>
                </p:oleObj>
              </mc:Choice>
              <mc:Fallback>
                <p:oleObj name="Chart" r:id="rId3" imgW="8229838" imgH="4724638" progId="MSGraph.Chart.8">
                  <p:embed followColorScheme="full"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6002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Oval 4"/>
          <p:cNvSpPr>
            <a:spLocks noChangeArrowheads="1"/>
          </p:cNvSpPr>
          <p:nvPr/>
        </p:nvSpPr>
        <p:spPr bwMode="auto">
          <a:xfrm>
            <a:off x="1371600" y="2362200"/>
            <a:ext cx="1676400" cy="9144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2" name="Oval 7"/>
          <p:cNvSpPr>
            <a:spLocks noChangeArrowheads="1"/>
          </p:cNvSpPr>
          <p:nvPr/>
        </p:nvSpPr>
        <p:spPr bwMode="auto">
          <a:xfrm>
            <a:off x="5105400" y="2438400"/>
            <a:ext cx="1524000" cy="9144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2667000" y="4800600"/>
            <a:ext cx="11430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1066800" y="4800600"/>
            <a:ext cx="11430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5" name="Rectangle 10"/>
          <p:cNvSpPr>
            <a:spLocks noChangeArrowheads="1"/>
          </p:cNvSpPr>
          <p:nvPr/>
        </p:nvSpPr>
        <p:spPr bwMode="auto">
          <a:xfrm>
            <a:off x="4267200" y="4800600"/>
            <a:ext cx="11430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6" name="Rectangle 11"/>
          <p:cNvSpPr>
            <a:spLocks noChangeArrowheads="1"/>
          </p:cNvSpPr>
          <p:nvPr/>
        </p:nvSpPr>
        <p:spPr bwMode="auto">
          <a:xfrm>
            <a:off x="7239000" y="4800600"/>
            <a:ext cx="11430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5867400" y="4800600"/>
            <a:ext cx="1143000" cy="533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4348" name="Text Box 13"/>
          <p:cNvSpPr txBox="1">
            <a:spLocks noChangeArrowheads="1"/>
          </p:cNvSpPr>
          <p:nvPr/>
        </p:nvSpPr>
        <p:spPr bwMode="auto">
          <a:xfrm>
            <a:off x="1143000" y="4953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MAP</a:t>
            </a:r>
          </a:p>
        </p:txBody>
      </p:sp>
      <p:sp>
        <p:nvSpPr>
          <p:cNvPr id="14349" name="Text Box 14"/>
          <p:cNvSpPr txBox="1">
            <a:spLocks noChangeArrowheads="1"/>
          </p:cNvSpPr>
          <p:nvPr/>
        </p:nvSpPr>
        <p:spPr bwMode="auto">
          <a:xfrm>
            <a:off x="2819400" y="49530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CRES</a:t>
            </a:r>
          </a:p>
        </p:txBody>
      </p:sp>
      <p:sp>
        <p:nvSpPr>
          <p:cNvPr id="14350" name="Text Box 15"/>
          <p:cNvSpPr txBox="1">
            <a:spLocks noChangeArrowheads="1"/>
          </p:cNvSpPr>
          <p:nvPr/>
        </p:nvSpPr>
        <p:spPr bwMode="auto">
          <a:xfrm>
            <a:off x="4267200" y="49530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OPTOT</a:t>
            </a:r>
          </a:p>
        </p:txBody>
      </p:sp>
      <p:sp>
        <p:nvSpPr>
          <p:cNvPr id="14351" name="Text Box 16"/>
          <p:cNvSpPr txBox="1">
            <a:spLocks noChangeArrowheads="1"/>
          </p:cNvSpPr>
          <p:nvPr/>
        </p:nvSpPr>
        <p:spPr bwMode="auto">
          <a:xfrm>
            <a:off x="5943600" y="4876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WALK</a:t>
            </a:r>
          </a:p>
        </p:txBody>
      </p:sp>
      <p:sp>
        <p:nvSpPr>
          <p:cNvPr id="14352" name="Text Box 17"/>
          <p:cNvSpPr txBox="1">
            <a:spLocks noChangeArrowheads="1"/>
          </p:cNvSpPr>
          <p:nvPr/>
        </p:nvSpPr>
        <p:spPr bwMode="auto">
          <a:xfrm>
            <a:off x="7162800" y="48768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CODE10</a:t>
            </a:r>
          </a:p>
        </p:txBody>
      </p:sp>
      <p:sp>
        <p:nvSpPr>
          <p:cNvPr id="14353" name="Line 20"/>
          <p:cNvSpPr>
            <a:spLocks noChangeShapeType="1"/>
          </p:cNvSpPr>
          <p:nvPr/>
        </p:nvSpPr>
        <p:spPr bwMode="auto">
          <a:xfrm flipH="1">
            <a:off x="1371600" y="3276600"/>
            <a:ext cx="2286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4" name="Line 21"/>
          <p:cNvSpPr>
            <a:spLocks noChangeShapeType="1"/>
          </p:cNvSpPr>
          <p:nvPr/>
        </p:nvSpPr>
        <p:spPr bwMode="auto">
          <a:xfrm>
            <a:off x="1905000" y="3352800"/>
            <a:ext cx="10668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5" name="Line 22"/>
          <p:cNvSpPr>
            <a:spLocks noChangeShapeType="1"/>
          </p:cNvSpPr>
          <p:nvPr/>
        </p:nvSpPr>
        <p:spPr bwMode="auto">
          <a:xfrm>
            <a:off x="2819400" y="3276600"/>
            <a:ext cx="16764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6" name="Line 23"/>
          <p:cNvSpPr>
            <a:spLocks noChangeShapeType="1"/>
          </p:cNvSpPr>
          <p:nvPr/>
        </p:nvSpPr>
        <p:spPr bwMode="auto">
          <a:xfrm>
            <a:off x="2971800" y="3124200"/>
            <a:ext cx="365760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7" name="Line 24"/>
          <p:cNvSpPr>
            <a:spLocks noChangeShapeType="1"/>
          </p:cNvSpPr>
          <p:nvPr/>
        </p:nvSpPr>
        <p:spPr bwMode="auto">
          <a:xfrm>
            <a:off x="3048000" y="3048000"/>
            <a:ext cx="48768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8" name="Line 25"/>
          <p:cNvSpPr>
            <a:spLocks noChangeShapeType="1"/>
          </p:cNvSpPr>
          <p:nvPr/>
        </p:nvSpPr>
        <p:spPr bwMode="auto">
          <a:xfrm flipH="1">
            <a:off x="1828800" y="2895600"/>
            <a:ext cx="3276600" cy="1828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59" name="Line 26"/>
          <p:cNvSpPr>
            <a:spLocks noChangeShapeType="1"/>
          </p:cNvSpPr>
          <p:nvPr/>
        </p:nvSpPr>
        <p:spPr bwMode="auto">
          <a:xfrm flipH="1">
            <a:off x="3276600" y="3124200"/>
            <a:ext cx="182880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0" name="Line 27"/>
          <p:cNvSpPr>
            <a:spLocks noChangeShapeType="1"/>
          </p:cNvSpPr>
          <p:nvPr/>
        </p:nvSpPr>
        <p:spPr bwMode="auto">
          <a:xfrm flipH="1">
            <a:off x="4724400" y="3352800"/>
            <a:ext cx="5334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1" name="Line 28"/>
          <p:cNvSpPr>
            <a:spLocks noChangeShapeType="1"/>
          </p:cNvSpPr>
          <p:nvPr/>
        </p:nvSpPr>
        <p:spPr bwMode="auto">
          <a:xfrm>
            <a:off x="5867400" y="3429000"/>
            <a:ext cx="5334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2" name="Line 29"/>
          <p:cNvSpPr>
            <a:spLocks noChangeShapeType="1"/>
          </p:cNvSpPr>
          <p:nvPr/>
        </p:nvSpPr>
        <p:spPr bwMode="auto">
          <a:xfrm>
            <a:off x="6553200" y="3200400"/>
            <a:ext cx="11430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3" name="Text Box 30"/>
          <p:cNvSpPr txBox="1">
            <a:spLocks noChangeArrowheads="1"/>
          </p:cNvSpPr>
          <p:nvPr/>
        </p:nvSpPr>
        <p:spPr bwMode="auto">
          <a:xfrm>
            <a:off x="1371600" y="25146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SELECTED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4364" name="Text Box 31"/>
          <p:cNvSpPr txBox="1">
            <a:spLocks noChangeArrowheads="1"/>
          </p:cNvSpPr>
          <p:nvPr/>
        </p:nvSpPr>
        <p:spPr bwMode="auto">
          <a:xfrm>
            <a:off x="5181600" y="25908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SWITCH</a:t>
            </a:r>
          </a:p>
        </p:txBody>
      </p:sp>
      <p:sp>
        <p:nvSpPr>
          <p:cNvPr id="14365" name="Line 32"/>
          <p:cNvSpPr>
            <a:spLocks noChangeShapeType="1"/>
          </p:cNvSpPr>
          <p:nvPr/>
        </p:nvSpPr>
        <p:spPr bwMode="auto">
          <a:xfrm flipV="1">
            <a:off x="15240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6" name="Line 33"/>
          <p:cNvSpPr>
            <a:spLocks noChangeShapeType="1"/>
          </p:cNvSpPr>
          <p:nvPr/>
        </p:nvSpPr>
        <p:spPr bwMode="auto">
          <a:xfrm flipV="1">
            <a:off x="32004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7" name="Line 34"/>
          <p:cNvSpPr>
            <a:spLocks noChangeShapeType="1"/>
          </p:cNvSpPr>
          <p:nvPr/>
        </p:nvSpPr>
        <p:spPr bwMode="auto">
          <a:xfrm flipV="1">
            <a:off x="48006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8" name="Line 35"/>
          <p:cNvSpPr>
            <a:spLocks noChangeShapeType="1"/>
          </p:cNvSpPr>
          <p:nvPr/>
        </p:nvSpPr>
        <p:spPr bwMode="auto">
          <a:xfrm flipV="1">
            <a:off x="64770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69" name="Line 36"/>
          <p:cNvSpPr>
            <a:spLocks noChangeShapeType="1"/>
          </p:cNvSpPr>
          <p:nvPr/>
        </p:nvSpPr>
        <p:spPr bwMode="auto">
          <a:xfrm flipV="1">
            <a:off x="7848600" y="5410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4370" name="Text Box 37"/>
          <p:cNvSpPr txBox="1">
            <a:spLocks noChangeArrowheads="1"/>
          </p:cNvSpPr>
          <p:nvPr/>
        </p:nvSpPr>
        <p:spPr bwMode="auto">
          <a:xfrm>
            <a:off x="2667000" y="5867400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Bit unaccounted for (residual)</a:t>
            </a:r>
          </a:p>
        </p:txBody>
      </p:sp>
      <p:sp>
        <p:nvSpPr>
          <p:cNvPr id="14371" name="Text Box 38"/>
          <p:cNvSpPr txBox="1">
            <a:spLocks noChangeArrowheads="1"/>
          </p:cNvSpPr>
          <p:nvPr/>
        </p:nvSpPr>
        <p:spPr bwMode="auto">
          <a:xfrm>
            <a:off x="4876800" y="1524000"/>
            <a:ext cx="358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Degree of relationship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Building Blocks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Unobserved phenomena (Factors)</a:t>
            </a: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Their manifestations (variables)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Which variables manifest which factors</a:t>
            </a: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InterFactor correlations present/absent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Seens and Unseens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Express, e.g. scores, using </a:t>
            </a:r>
            <a:r>
              <a:rPr lang="en-GB" altLang="en-US" b="1" i="1" smtClean="0">
                <a:solidFill>
                  <a:schemeClr val="accent2"/>
                </a:solidFill>
              </a:rPr>
              <a:t>unseens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Score = Effect of Factor ‘A’ + Effect of Factor ‘B’ + … +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random score variation (= </a:t>
            </a:r>
            <a:r>
              <a:rPr lang="en-GB" altLang="en-US" smtClean="0">
                <a:solidFill>
                  <a:schemeClr val="accent2"/>
                </a:solidFill>
              </a:rPr>
              <a:t>residual</a:t>
            </a:r>
            <a:r>
              <a:rPr lang="en-GB" altLang="en-US" smtClean="0">
                <a:solidFill>
                  <a:schemeClr val="tx2"/>
                </a:solidFill>
              </a:rPr>
              <a:t>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(1-residual) = </a:t>
            </a:r>
            <a:r>
              <a:rPr lang="en-GB" altLang="en-US" smtClean="0">
                <a:solidFill>
                  <a:schemeClr val="accent2"/>
                </a:solidFill>
              </a:rPr>
              <a:t>communality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/>
              <a:t>Want to see high communalities (see Field, 2005)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Varying Factor effects</a:t>
            </a:r>
          </a:p>
        </p:txBody>
      </p:sp>
      <p:sp>
        <p:nvSpPr>
          <p:cNvPr id="17412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Can use: score = </a:t>
            </a:r>
            <a:r>
              <a:rPr lang="en-GB" altLang="en-US" smtClean="0">
                <a:solidFill>
                  <a:srgbClr val="F02E1A"/>
                </a:solidFill>
              </a:rPr>
              <a:t>factor ‘A’ coefficient</a:t>
            </a:r>
            <a:r>
              <a:rPr lang="en-GB" altLang="en-US" smtClean="0">
                <a:solidFill>
                  <a:schemeClr val="tx2"/>
                </a:solidFill>
              </a:rPr>
              <a:t> x factor A score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+ </a:t>
            </a:r>
            <a:r>
              <a:rPr lang="en-GB" altLang="en-US" smtClean="0">
                <a:solidFill>
                  <a:srgbClr val="F02E1A"/>
                </a:solidFill>
              </a:rPr>
              <a:t>factor ‘B’ coefficient</a:t>
            </a:r>
            <a:r>
              <a:rPr lang="en-GB" altLang="en-US" smtClean="0">
                <a:solidFill>
                  <a:schemeClr val="tx2"/>
                </a:solidFill>
              </a:rPr>
              <a:t> x factor B score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+ </a:t>
            </a:r>
            <a:r>
              <a:rPr lang="en-GB" altLang="en-US" smtClean="0">
                <a:solidFill>
                  <a:schemeClr val="accent2"/>
                </a:solidFill>
              </a:rPr>
              <a:t>random score effect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factor coefficients are “loadings”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One Factor Model; </a:t>
            </a:r>
            <a:r>
              <a:rPr lang="en-GB" altLang="en-US" smtClean="0">
                <a:solidFill>
                  <a:srgbClr val="F02E1A"/>
                </a:solidFill>
              </a:rPr>
              <a:t>Loadings</a:t>
            </a:r>
            <a:r>
              <a:rPr lang="en-GB" altLang="en-US" smtClean="0"/>
              <a:t>, </a:t>
            </a:r>
            <a:r>
              <a:rPr lang="en-GB" altLang="en-US" smtClean="0">
                <a:solidFill>
                  <a:srgbClr val="3547ED"/>
                </a:solidFill>
              </a:rPr>
              <a:t>Residuals</a:t>
            </a:r>
            <a:endParaRPr lang="en-GB" altLang="en-US" smtClean="0"/>
          </a:p>
        </p:txBody>
      </p:sp>
      <p:graphicFrame>
        <p:nvGraphicFramePr>
          <p:cNvPr id="18436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533400" y="1676400"/>
          <a:ext cx="77708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3" name="Chart" r:id="rId3" imgW="8229838" imgH="4724638" progId="MSGraph.Chart.8">
                  <p:embed followColorScheme="full"/>
                </p:oleObj>
              </mc:Choice>
              <mc:Fallback>
                <p:oleObj name="Chart" r:id="rId3" imgW="8229838" imgH="4724638" progId="MSGraph.Chart.8">
                  <p:embed followColorScheme="full"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676400"/>
                        <a:ext cx="77708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3276600" y="1828800"/>
            <a:ext cx="2438400" cy="13716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0" y="22098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Attention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295400" y="35814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914400" y="25908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1524000" y="45720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2438400" y="53340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486400" y="46482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4114800" y="54102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6324600" y="38100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7086600" y="28194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6858000" y="1981200"/>
            <a:ext cx="1066800" cy="381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18448" name="Line 18"/>
          <p:cNvSpPr>
            <a:spLocks noChangeShapeType="1"/>
          </p:cNvSpPr>
          <p:nvPr/>
        </p:nvSpPr>
        <p:spPr bwMode="auto">
          <a:xfrm flipH="1">
            <a:off x="2209800" y="2362200"/>
            <a:ext cx="914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9" name="Line 19"/>
          <p:cNvSpPr>
            <a:spLocks noChangeShapeType="1"/>
          </p:cNvSpPr>
          <p:nvPr/>
        </p:nvSpPr>
        <p:spPr bwMode="auto">
          <a:xfrm flipH="1">
            <a:off x="2514600" y="3048000"/>
            <a:ext cx="914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0" name="Line 20"/>
          <p:cNvSpPr>
            <a:spLocks noChangeShapeType="1"/>
          </p:cNvSpPr>
          <p:nvPr/>
        </p:nvSpPr>
        <p:spPr bwMode="auto">
          <a:xfrm flipH="1">
            <a:off x="2743200" y="3276600"/>
            <a:ext cx="11430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1" name="Line 21"/>
          <p:cNvSpPr>
            <a:spLocks noChangeShapeType="1"/>
          </p:cNvSpPr>
          <p:nvPr/>
        </p:nvSpPr>
        <p:spPr bwMode="auto">
          <a:xfrm flipH="1">
            <a:off x="3352800" y="3276600"/>
            <a:ext cx="838200" cy="1828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2" name="Line 22"/>
          <p:cNvSpPr>
            <a:spLocks noChangeShapeType="1"/>
          </p:cNvSpPr>
          <p:nvPr/>
        </p:nvSpPr>
        <p:spPr bwMode="auto">
          <a:xfrm>
            <a:off x="4648200" y="3352800"/>
            <a:ext cx="0" cy="1905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3" name="Line 23"/>
          <p:cNvSpPr>
            <a:spLocks noChangeShapeType="1"/>
          </p:cNvSpPr>
          <p:nvPr/>
        </p:nvSpPr>
        <p:spPr bwMode="auto">
          <a:xfrm>
            <a:off x="5257800" y="3124200"/>
            <a:ext cx="6858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4" name="Line 24"/>
          <p:cNvSpPr>
            <a:spLocks noChangeShapeType="1"/>
          </p:cNvSpPr>
          <p:nvPr/>
        </p:nvSpPr>
        <p:spPr bwMode="auto">
          <a:xfrm>
            <a:off x="5715000" y="2667000"/>
            <a:ext cx="9144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5" name="Line 25"/>
          <p:cNvSpPr>
            <a:spLocks noChangeShapeType="1"/>
          </p:cNvSpPr>
          <p:nvPr/>
        </p:nvSpPr>
        <p:spPr bwMode="auto">
          <a:xfrm>
            <a:off x="5715000" y="2514600"/>
            <a:ext cx="1295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6" name="Line 26"/>
          <p:cNvSpPr>
            <a:spLocks noChangeShapeType="1"/>
          </p:cNvSpPr>
          <p:nvPr/>
        </p:nvSpPr>
        <p:spPr bwMode="auto">
          <a:xfrm>
            <a:off x="5791200" y="21336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7" name="Text Box 27"/>
          <p:cNvSpPr txBox="1">
            <a:spLocks noChangeArrowheads="1"/>
          </p:cNvSpPr>
          <p:nvPr/>
        </p:nvSpPr>
        <p:spPr bwMode="auto">
          <a:xfrm>
            <a:off x="2057400" y="22098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0.39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58" name="Text Box 28"/>
          <p:cNvSpPr txBox="1">
            <a:spLocks noChangeArrowheads="1"/>
          </p:cNvSpPr>
          <p:nvPr/>
        </p:nvSpPr>
        <p:spPr bwMode="auto">
          <a:xfrm>
            <a:off x="2438400" y="29718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0.50</a:t>
            </a:r>
          </a:p>
        </p:txBody>
      </p:sp>
      <p:sp>
        <p:nvSpPr>
          <p:cNvPr id="18459" name="Text Box 29"/>
          <p:cNvSpPr txBox="1">
            <a:spLocks noChangeArrowheads="1"/>
          </p:cNvSpPr>
          <p:nvPr/>
        </p:nvSpPr>
        <p:spPr bwMode="auto">
          <a:xfrm>
            <a:off x="2819400" y="35052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60" name="Text Box 30"/>
          <p:cNvSpPr txBox="1">
            <a:spLocks noChangeArrowheads="1"/>
          </p:cNvSpPr>
          <p:nvPr/>
        </p:nvSpPr>
        <p:spPr bwMode="auto">
          <a:xfrm>
            <a:off x="3429000" y="4419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0.71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61" name="Text Box 31"/>
          <p:cNvSpPr txBox="1">
            <a:spLocks noChangeArrowheads="1"/>
          </p:cNvSpPr>
          <p:nvPr/>
        </p:nvSpPr>
        <p:spPr bwMode="auto">
          <a:xfrm>
            <a:off x="4343400" y="4800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62" name="Text Box 32"/>
          <p:cNvSpPr txBox="1">
            <a:spLocks noChangeArrowheads="1"/>
          </p:cNvSpPr>
          <p:nvPr/>
        </p:nvSpPr>
        <p:spPr bwMode="auto">
          <a:xfrm>
            <a:off x="5257800" y="38862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0.22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63" name="Text Box 33"/>
          <p:cNvSpPr txBox="1">
            <a:spLocks noChangeArrowheads="1"/>
          </p:cNvSpPr>
          <p:nvPr/>
        </p:nvSpPr>
        <p:spPr bwMode="auto">
          <a:xfrm>
            <a:off x="5943600" y="3048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0.37</a:t>
            </a:r>
          </a:p>
        </p:txBody>
      </p:sp>
      <p:sp>
        <p:nvSpPr>
          <p:cNvPr id="18464" name="Text Box 34"/>
          <p:cNvSpPr txBox="1">
            <a:spLocks noChangeArrowheads="1"/>
          </p:cNvSpPr>
          <p:nvPr/>
        </p:nvSpPr>
        <p:spPr bwMode="auto">
          <a:xfrm>
            <a:off x="6019800" y="25908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0.39</a:t>
            </a:r>
          </a:p>
        </p:txBody>
      </p:sp>
      <p:sp>
        <p:nvSpPr>
          <p:cNvPr id="18465" name="Text Box 35"/>
          <p:cNvSpPr txBox="1">
            <a:spLocks noChangeArrowheads="1"/>
          </p:cNvSpPr>
          <p:nvPr/>
        </p:nvSpPr>
        <p:spPr bwMode="auto">
          <a:xfrm>
            <a:off x="5867400" y="18288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66" name="Text Box 36"/>
          <p:cNvSpPr txBox="1">
            <a:spLocks noChangeArrowheads="1"/>
          </p:cNvSpPr>
          <p:nvPr/>
        </p:nvSpPr>
        <p:spPr bwMode="auto">
          <a:xfrm>
            <a:off x="914400" y="2514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skycon</a:t>
            </a:r>
          </a:p>
        </p:txBody>
      </p:sp>
      <p:sp>
        <p:nvSpPr>
          <p:cNvPr id="18467" name="Text Box 37"/>
          <p:cNvSpPr txBox="1">
            <a:spLocks noChangeArrowheads="1"/>
          </p:cNvSpPr>
          <p:nvPr/>
        </p:nvSpPr>
        <p:spPr bwMode="auto">
          <a:xfrm>
            <a:off x="1295400" y="35052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map1n</a:t>
            </a:r>
          </a:p>
        </p:txBody>
      </p:sp>
      <p:sp>
        <p:nvSpPr>
          <p:cNvPr id="18468" name="Text Box 38"/>
          <p:cNvSpPr txBox="1">
            <a:spLocks noChangeArrowheads="1"/>
          </p:cNvSpPr>
          <p:nvPr/>
        </p:nvSpPr>
        <p:spPr bwMode="auto">
          <a:xfrm>
            <a:off x="1447800" y="44958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creswt1</a:t>
            </a:r>
          </a:p>
        </p:txBody>
      </p:sp>
      <p:sp>
        <p:nvSpPr>
          <p:cNvPr id="18469" name="Text Box 39"/>
          <p:cNvSpPr txBox="1">
            <a:spLocks noChangeArrowheads="1"/>
          </p:cNvSpPr>
          <p:nvPr/>
        </p:nvSpPr>
        <p:spPr bwMode="auto">
          <a:xfrm>
            <a:off x="2514600" y="53340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optot</a:t>
            </a:r>
          </a:p>
        </p:txBody>
      </p:sp>
      <p:sp>
        <p:nvSpPr>
          <p:cNvPr id="18470" name="Text Box 40"/>
          <p:cNvSpPr txBox="1">
            <a:spLocks noChangeArrowheads="1"/>
          </p:cNvSpPr>
          <p:nvPr/>
        </p:nvSpPr>
        <p:spPr bwMode="auto">
          <a:xfrm>
            <a:off x="4114800" y="5410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scrdatt</a:t>
            </a:r>
          </a:p>
        </p:txBody>
      </p:sp>
      <p:sp>
        <p:nvSpPr>
          <p:cNvPr id="18471" name="Text Box 41"/>
          <p:cNvSpPr txBox="1">
            <a:spLocks noChangeArrowheads="1"/>
          </p:cNvSpPr>
          <p:nvPr/>
        </p:nvSpPr>
        <p:spPr bwMode="auto">
          <a:xfrm>
            <a:off x="5410200" y="46482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dualtask</a:t>
            </a:r>
          </a:p>
        </p:txBody>
      </p:sp>
      <p:sp>
        <p:nvSpPr>
          <p:cNvPr id="18472" name="Text Box 42"/>
          <p:cNvSpPr txBox="1">
            <a:spLocks noChangeArrowheads="1"/>
          </p:cNvSpPr>
          <p:nvPr/>
        </p:nvSpPr>
        <p:spPr bwMode="auto">
          <a:xfrm>
            <a:off x="6248400" y="37338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score1ts</a:t>
            </a:r>
          </a:p>
        </p:txBody>
      </p:sp>
      <p:sp>
        <p:nvSpPr>
          <p:cNvPr id="18473" name="Text Box 43"/>
          <p:cNvSpPr txBox="1">
            <a:spLocks noChangeArrowheads="1"/>
          </p:cNvSpPr>
          <p:nvPr/>
        </p:nvSpPr>
        <p:spPr bwMode="auto">
          <a:xfrm>
            <a:off x="7086600" y="27432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code10</a:t>
            </a:r>
          </a:p>
        </p:txBody>
      </p:sp>
      <p:sp>
        <p:nvSpPr>
          <p:cNvPr id="18474" name="Text Box 44"/>
          <p:cNvSpPr txBox="1">
            <a:spLocks noChangeArrowheads="1"/>
          </p:cNvSpPr>
          <p:nvPr/>
        </p:nvSpPr>
        <p:spPr bwMode="auto">
          <a:xfrm>
            <a:off x="6858000" y="19812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walk1</a:t>
            </a:r>
          </a:p>
        </p:txBody>
      </p:sp>
      <p:sp>
        <p:nvSpPr>
          <p:cNvPr id="18475" name="Line 45"/>
          <p:cNvSpPr>
            <a:spLocks noChangeShapeType="1"/>
          </p:cNvSpPr>
          <p:nvPr/>
        </p:nvSpPr>
        <p:spPr bwMode="auto">
          <a:xfrm>
            <a:off x="1371600" y="2133600"/>
            <a:ext cx="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76" name="Line 46"/>
          <p:cNvSpPr>
            <a:spLocks noChangeShapeType="1"/>
          </p:cNvSpPr>
          <p:nvPr/>
        </p:nvSpPr>
        <p:spPr bwMode="auto">
          <a:xfrm flipV="1">
            <a:off x="838200" y="3733800"/>
            <a:ext cx="38100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77" name="Line 47"/>
          <p:cNvSpPr>
            <a:spLocks noChangeShapeType="1"/>
          </p:cNvSpPr>
          <p:nvPr/>
        </p:nvSpPr>
        <p:spPr bwMode="auto">
          <a:xfrm flipV="1">
            <a:off x="1066800" y="5105400"/>
            <a:ext cx="381000" cy="152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78" name="Line 48"/>
          <p:cNvSpPr>
            <a:spLocks noChangeShapeType="1"/>
          </p:cNvSpPr>
          <p:nvPr/>
        </p:nvSpPr>
        <p:spPr bwMode="auto">
          <a:xfrm flipV="1">
            <a:off x="1905000" y="5791200"/>
            <a:ext cx="381000" cy="152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79" name="Line 49"/>
          <p:cNvSpPr>
            <a:spLocks noChangeShapeType="1"/>
          </p:cNvSpPr>
          <p:nvPr/>
        </p:nvSpPr>
        <p:spPr bwMode="auto">
          <a:xfrm flipV="1">
            <a:off x="4419600" y="5943600"/>
            <a:ext cx="2286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80" name="Line 50"/>
          <p:cNvSpPr>
            <a:spLocks noChangeShapeType="1"/>
          </p:cNvSpPr>
          <p:nvPr/>
        </p:nvSpPr>
        <p:spPr bwMode="auto">
          <a:xfrm flipH="1" flipV="1">
            <a:off x="6172200" y="5105400"/>
            <a:ext cx="38100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81" name="Line 51"/>
          <p:cNvSpPr>
            <a:spLocks noChangeShapeType="1"/>
          </p:cNvSpPr>
          <p:nvPr/>
        </p:nvSpPr>
        <p:spPr bwMode="auto">
          <a:xfrm flipH="1" flipV="1">
            <a:off x="7239000" y="4267200"/>
            <a:ext cx="762000" cy="304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82" name="Line 52"/>
          <p:cNvSpPr>
            <a:spLocks noChangeShapeType="1"/>
          </p:cNvSpPr>
          <p:nvPr/>
        </p:nvSpPr>
        <p:spPr bwMode="auto">
          <a:xfrm flipH="1" flipV="1">
            <a:off x="8153400" y="3276600"/>
            <a:ext cx="4572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83" name="Line 53"/>
          <p:cNvSpPr>
            <a:spLocks noChangeShapeType="1"/>
          </p:cNvSpPr>
          <p:nvPr/>
        </p:nvSpPr>
        <p:spPr bwMode="auto">
          <a:xfrm flipH="1">
            <a:off x="7924800" y="1905000"/>
            <a:ext cx="4572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84" name="Text Box 54"/>
          <p:cNvSpPr txBox="1">
            <a:spLocks noChangeArrowheads="1"/>
          </p:cNvSpPr>
          <p:nvPr/>
        </p:nvSpPr>
        <p:spPr bwMode="auto">
          <a:xfrm>
            <a:off x="990600" y="1752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0.92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85" name="Text Box 55"/>
          <p:cNvSpPr txBox="1">
            <a:spLocks noChangeArrowheads="1"/>
          </p:cNvSpPr>
          <p:nvPr/>
        </p:nvSpPr>
        <p:spPr bwMode="auto">
          <a:xfrm>
            <a:off x="304800" y="41148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86" name="Text Box 56"/>
          <p:cNvSpPr txBox="1">
            <a:spLocks noChangeArrowheads="1"/>
          </p:cNvSpPr>
          <p:nvPr/>
        </p:nvSpPr>
        <p:spPr bwMode="auto">
          <a:xfrm>
            <a:off x="533400" y="52578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0.86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87" name="Text Box 57"/>
          <p:cNvSpPr txBox="1">
            <a:spLocks noChangeArrowheads="1"/>
          </p:cNvSpPr>
          <p:nvPr/>
        </p:nvSpPr>
        <p:spPr bwMode="auto">
          <a:xfrm>
            <a:off x="1295400" y="59436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0.71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88" name="Text Box 58"/>
          <p:cNvSpPr txBox="1">
            <a:spLocks noChangeArrowheads="1"/>
          </p:cNvSpPr>
          <p:nvPr/>
        </p:nvSpPr>
        <p:spPr bwMode="auto">
          <a:xfrm>
            <a:off x="4191000" y="6392863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89" name="Text Box 59"/>
          <p:cNvSpPr txBox="1">
            <a:spLocks noChangeArrowheads="1"/>
          </p:cNvSpPr>
          <p:nvPr/>
        </p:nvSpPr>
        <p:spPr bwMode="auto">
          <a:xfrm>
            <a:off x="6248400" y="57150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0.98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90" name="Text Box 60"/>
          <p:cNvSpPr txBox="1">
            <a:spLocks noChangeArrowheads="1"/>
          </p:cNvSpPr>
          <p:nvPr/>
        </p:nvSpPr>
        <p:spPr bwMode="auto">
          <a:xfrm>
            <a:off x="7772400" y="44196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0.93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91" name="Text Box 61"/>
          <p:cNvSpPr txBox="1">
            <a:spLocks noChangeArrowheads="1"/>
          </p:cNvSpPr>
          <p:nvPr/>
        </p:nvSpPr>
        <p:spPr bwMode="auto">
          <a:xfrm>
            <a:off x="8153400" y="3657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0.92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18492" name="Text Box 62"/>
          <p:cNvSpPr txBox="1">
            <a:spLocks noChangeArrowheads="1"/>
          </p:cNvSpPr>
          <p:nvPr/>
        </p:nvSpPr>
        <p:spPr bwMode="auto">
          <a:xfrm>
            <a:off x="8001000" y="1600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0.90</a:t>
            </a:r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945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Assumptions (attention one factor model on previous page)</a:t>
            </a:r>
          </a:p>
        </p:txBody>
      </p:sp>
      <p:sp>
        <p:nvSpPr>
          <p:cNvPr id="19460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Determinant non-zero is good as means no estimation problems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Using Field(2000,2005) criteria in SPSS factor:descriptives: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lvl="1" eaLnBrk="1" hangingPunct="1"/>
            <a:r>
              <a:rPr lang="en-GB" altLang="en-US" sz="1400" smtClean="0"/>
              <a:t>KMO &gt; 0.5 so sample size is adequate</a:t>
            </a:r>
          </a:p>
          <a:p>
            <a:pPr lvl="1" eaLnBrk="1" hangingPunct="1"/>
            <a:endParaRPr lang="en-GB" altLang="en-US" sz="1400" smtClean="0"/>
          </a:p>
          <a:p>
            <a:pPr lvl="1" eaLnBrk="1" hangingPunct="1"/>
            <a:r>
              <a:rPr lang="en-GB" altLang="en-US" sz="1400" smtClean="0"/>
              <a:t>Bartlett’s test statistically significant meaning statistically significant inter-item correlations so factor analysis is tenable</a:t>
            </a:r>
          </a:p>
        </p:txBody>
      </p:sp>
      <p:pic>
        <p:nvPicPr>
          <p:cNvPr id="19461" name="Picture 1029"/>
          <p:cNvPicPr>
            <a:picLocks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4038600"/>
            <a:ext cx="4038600" cy="1668463"/>
          </a:xfrm>
          <a:noFill/>
        </p:spPr>
      </p:pic>
      <p:pic>
        <p:nvPicPr>
          <p:cNvPr id="19462" name="Picture 10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362200"/>
            <a:ext cx="2011363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Line 1031"/>
          <p:cNvSpPr>
            <a:spLocks noChangeShapeType="1"/>
          </p:cNvSpPr>
          <p:nvPr/>
        </p:nvSpPr>
        <p:spPr bwMode="auto">
          <a:xfrm>
            <a:off x="4191000" y="2895600"/>
            <a:ext cx="1143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64" name="Line 1032"/>
          <p:cNvSpPr>
            <a:spLocks noChangeShapeType="1"/>
          </p:cNvSpPr>
          <p:nvPr/>
        </p:nvSpPr>
        <p:spPr bwMode="auto">
          <a:xfrm>
            <a:off x="3505200" y="4572000"/>
            <a:ext cx="1143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465" name="Line 1033"/>
          <p:cNvSpPr>
            <a:spLocks noChangeShapeType="1"/>
          </p:cNvSpPr>
          <p:nvPr/>
        </p:nvSpPr>
        <p:spPr bwMode="auto">
          <a:xfrm flipV="1">
            <a:off x="4495800" y="5334000"/>
            <a:ext cx="32766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Estimating loadings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Obtain loadings which 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maximize strong inter-score relationships</a:t>
            </a:r>
          </a:p>
          <a:p>
            <a:pPr lvl="1" eaLnBrk="1" hangingPunct="1"/>
            <a:r>
              <a:rPr lang="en-GB" altLang="en-US" smtClean="0"/>
              <a:t>minimize weak inter-score relationships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Loadings reproduce as closely as possible inter-score correlations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Software for comparing factor loadings (with previous studies): http://www.pbarrett.net/orthosim2.htm</a:t>
            </a: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Measure of association</a:t>
            </a:r>
          </a:p>
        </p:txBody>
      </p:sp>
      <p:sp>
        <p:nvSpPr>
          <p:cNvPr id="2150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Loadings estimated from inter-score correlations (or covariances)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Properties of Correlations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Assume straight line inter-score relationships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Not influenced by score scales</a:t>
            </a: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Assume no causal inference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One factor model example: reliability theory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How much do questions on a questionnaire have in common?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SPSS under scale:reliability analysis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Cronbach’s alpha (overall measure of inter-item agreement)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Hair et al(1998) suggest Cronbach’s alpha &gt;=0.70 are good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Cronbach’s alpha can be misleading for large numbers of items (&gt;10); </a:t>
            </a:r>
          </a:p>
          <a:p>
            <a:pPr eaLnBrk="1" hangingPunct="1"/>
            <a:r>
              <a:rPr lang="en-GB" altLang="en-US" smtClean="0"/>
              <a:t>Can fit rho of Raykov(1997) – better than Cronbach’s alpha . (http://imaging.mrc-cbu.cam.ac.uk/statswiki/FAQ/Raykov)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DEMO: FACTOR.SPS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Regression example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Using Beck and Age to predict memory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Memory = </a:t>
            </a:r>
            <a:r>
              <a:rPr lang="en-GB" altLang="en-US" smtClean="0">
                <a:solidFill>
                  <a:srgbClr val="F02E1A"/>
                </a:solidFill>
              </a:rPr>
              <a:t>A</a:t>
            </a:r>
            <a:r>
              <a:rPr lang="en-GB" altLang="en-US" smtClean="0"/>
              <a:t> x Beck + </a:t>
            </a:r>
            <a:r>
              <a:rPr lang="en-GB" altLang="en-US" smtClean="0">
                <a:solidFill>
                  <a:srgbClr val="F02E1A"/>
                </a:solidFill>
              </a:rPr>
              <a:t>B</a:t>
            </a:r>
            <a:r>
              <a:rPr lang="en-GB" altLang="en-US" smtClean="0"/>
              <a:t> x Age + </a:t>
            </a:r>
            <a:r>
              <a:rPr lang="en-GB" altLang="en-US" smtClean="0">
                <a:solidFill>
                  <a:schemeClr val="accent2"/>
                </a:solidFill>
              </a:rPr>
              <a:t>Residual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Cronbach’s alpha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784350"/>
            <a:ext cx="8229600" cy="4356100"/>
          </a:xfrm>
          <a:noFill/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648200" y="4343400"/>
            <a:ext cx="36576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Reliability coefficients of 0.70 and over suggest good reliability (Hair et al, 1998)</a:t>
            </a:r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2514600" y="4419600"/>
            <a:ext cx="1066800" cy="381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23559" name="Oval 7"/>
          <p:cNvSpPr>
            <a:spLocks noChangeArrowheads="1"/>
          </p:cNvSpPr>
          <p:nvPr/>
        </p:nvSpPr>
        <p:spPr bwMode="auto">
          <a:xfrm>
            <a:off x="6781800" y="3200400"/>
            <a:ext cx="533400" cy="990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 flipV="1">
            <a:off x="3352800" y="4724400"/>
            <a:ext cx="12192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V="1">
            <a:off x="6858000" y="4038600"/>
            <a:ext cx="152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Prerequisites for Factor analysis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Field(2000) Discovering Statistics Using SPSS for Windows. London-Thousand Oaks - New Delhi:Sage suggests a Kaiser-Meyer-Olkin measure in SPSS:Factor Analysis:Descriptives (KMO) of &gt; 0.5 suggests appropriate sampling adequacy. Also in Field(2005) edition.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Bartlett test in SPSS:Factor Analysis:Descriptives needs to be statistically significant as it tests whether correlation matrix differs from one with zero inter-item correlations (identity matix)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Other prerequisites for factor analysis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(Hair et al, 1998, 2005; Gorsuch, 1983) #volunteers = At least 5, preferably 10 x #variables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Multivariate Normality of scores (Mardia g2 measure of kurtosis); SPSS and R code to test this are available at http://imaging.mrc-cbu.cam.ac.uk/statswiki/FAQ/mvnormc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</a:t>
            </a: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Curran, West and Finch (1996) suggest also looking at univariate normality and have rules of thumb: Skews &gt; 2, &lt; -2; Kurtosis &gt; 7, &lt; -7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Factor analysis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i="1" smtClean="0">
                <a:solidFill>
                  <a:schemeClr val="bg2"/>
                </a:solidFill>
                <a:latin typeface="Tahoma" panose="020B0604030504040204" pitchFamily="34" charset="0"/>
              </a:rPr>
              <a:t>Exploratory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#Factors=#variables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Each variable per factor</a:t>
            </a:r>
          </a:p>
          <a:p>
            <a:pPr eaLnBrk="1" hangingPunct="1"/>
            <a:r>
              <a:rPr lang="en-GB" altLang="en-US" sz="1600" smtClean="0"/>
              <a:t>Factors related to </a:t>
            </a:r>
            <a:r>
              <a:rPr lang="en-GB" altLang="en-US" sz="1600" smtClean="0">
                <a:solidFill>
                  <a:schemeClr val="accent2"/>
                </a:solidFill>
              </a:rPr>
              <a:t>all</a:t>
            </a:r>
            <a:r>
              <a:rPr lang="en-GB" altLang="en-US" sz="1600" smtClean="0"/>
              <a:t> 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 “by eye”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smtClean="0"/>
              <a:t>Available in SPSS Factor (maximum likelihood) although principal components, though not technically factor models, can be used and interpreted as factor analysis models</a:t>
            </a:r>
          </a:p>
        </p:txBody>
      </p:sp>
      <p:sp>
        <p:nvSpPr>
          <p:cNvPr id="2662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i="1" smtClean="0">
                <a:solidFill>
                  <a:schemeClr val="bg2"/>
                </a:solidFill>
                <a:latin typeface="Tahoma" panose="020B0604030504040204" pitchFamily="34" charset="0"/>
              </a:rPr>
              <a:t>Confirmatory</a:t>
            </a:r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#Factors &lt;=#variables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Subset of variables per factor</a:t>
            </a:r>
          </a:p>
          <a:p>
            <a:pPr eaLnBrk="1" hangingPunct="1"/>
            <a:r>
              <a:rPr lang="en-GB" altLang="en-US" sz="1600" smtClean="0"/>
              <a:t>InterFactor relationships modelled separately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Formal Fit criteria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Specialist models require specialist software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Software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824413"/>
          </a:xfrm>
        </p:spPr>
        <p:txBody>
          <a:bodyPr/>
          <a:lstStyle/>
          <a:p>
            <a:pPr eaLnBrk="1" hangingPunct="1">
              <a:defRPr/>
            </a:pPr>
            <a:endParaRPr lang="en-GB" altLang="en-US" dirty="0" smtClean="0"/>
          </a:p>
          <a:p>
            <a:pPr eaLnBrk="1" hangingPunct="1">
              <a:defRPr/>
            </a:pPr>
            <a:r>
              <a:rPr lang="en-GB" altLang="en-US" dirty="0" smtClean="0"/>
              <a:t>Exploratory Factor analysis</a:t>
            </a:r>
          </a:p>
          <a:p>
            <a:pPr lvl="1" eaLnBrk="1" hangingPunct="1">
              <a:defRPr/>
            </a:pPr>
            <a:r>
              <a:rPr lang="en-GB" altLang="en-US" dirty="0" smtClean="0"/>
              <a:t>widely available e.g. SPSS FACTOR</a:t>
            </a:r>
          </a:p>
          <a:p>
            <a:pPr lvl="1" eaLnBrk="1" hangingPunct="1">
              <a:defRPr/>
            </a:pPr>
            <a:endParaRPr lang="en-GB" altLang="en-US" dirty="0" smtClean="0"/>
          </a:p>
          <a:p>
            <a:pPr eaLnBrk="1" hangingPunct="1">
              <a:defRPr/>
            </a:pPr>
            <a:r>
              <a:rPr lang="en-GB" altLang="en-US" dirty="0" smtClean="0"/>
              <a:t>Confirmatory Factor analysis</a:t>
            </a:r>
          </a:p>
          <a:p>
            <a:pPr lvl="1" eaLnBrk="1" hangingPunct="1">
              <a:defRPr/>
            </a:pPr>
            <a:r>
              <a:rPr lang="en-GB" altLang="en-US" dirty="0" smtClean="0"/>
              <a:t>EQS (Stand-alone PC software; VERSION 6.1 OR ABOVE </a:t>
            </a:r>
            <a:r>
              <a:rPr lang="en-GB" altLang="en-US" dirty="0" smtClean="0">
                <a:solidFill>
                  <a:schemeClr val="accent2"/>
                </a:solidFill>
              </a:rPr>
              <a:t>ONLY</a:t>
            </a:r>
            <a:r>
              <a:rPr lang="en-GB" altLang="en-US" dirty="0" smtClean="0"/>
              <a:t> WORK WITH WINDOWS XP); Handles non-normal data</a:t>
            </a:r>
          </a:p>
          <a:p>
            <a:pPr lvl="1" eaLnBrk="1" hangingPunct="1">
              <a:defRPr/>
            </a:pPr>
            <a:r>
              <a:rPr lang="en-GB" altLang="en-US" dirty="0" smtClean="0"/>
              <a:t>AMOS (SPSS module); similar facilities to EQS, slightly easier to use</a:t>
            </a:r>
          </a:p>
          <a:p>
            <a:pPr lvl="1" eaLnBrk="1" hangingPunct="1">
              <a:defRPr/>
            </a:pPr>
            <a:r>
              <a:rPr lang="en-GB" altLang="en-US" dirty="0" smtClean="0"/>
              <a:t>MPLUS (Stand-alone PC software)</a:t>
            </a:r>
          </a:p>
          <a:p>
            <a:pPr lvl="1" eaLnBrk="1" hangingPunct="1">
              <a:defRPr/>
            </a:pPr>
            <a:r>
              <a:rPr lang="en-GB" altLang="en-US" dirty="0" smtClean="0"/>
              <a:t>CALIS (SAS procedure); can’t handle non-normal data</a:t>
            </a:r>
          </a:p>
          <a:p>
            <a:pPr lvl="1" eaLnBrk="1" hangingPunct="1">
              <a:defRPr/>
            </a:pPr>
            <a:r>
              <a:rPr lang="en-GB" altLang="en-US" dirty="0" smtClean="0"/>
              <a:t>LISREL (the very first package, tricky interface)</a:t>
            </a:r>
          </a:p>
          <a:p>
            <a:pPr lvl="1" eaLnBrk="1" hangingPunct="1">
              <a:defRPr/>
            </a:pPr>
            <a:r>
              <a:rPr lang="en-GB" altLang="en-US" dirty="0" smtClean="0"/>
              <a:t>R LAVAAN; SEM with </a:t>
            </a:r>
            <a:r>
              <a:rPr lang="en-GB" altLang="en-US" dirty="0" err="1" smtClean="0"/>
              <a:t>polychoric</a:t>
            </a:r>
            <a:r>
              <a:rPr lang="en-GB" altLang="en-US" dirty="0" smtClean="0"/>
              <a:t> correlations “robust” to skew</a:t>
            </a:r>
          </a:p>
          <a:p>
            <a:pPr marL="457200" lvl="1" indent="0" eaLnBrk="1" hangingPunct="1">
              <a:buFont typeface="Wingdings" panose="05000000000000000000" pitchFamily="2" charset="2"/>
              <a:buNone/>
              <a:defRPr/>
            </a:pPr>
            <a:r>
              <a:rPr lang="en-GB" altLang="en-US" dirty="0" smtClean="0">
                <a:solidFill>
                  <a:schemeClr val="accent2"/>
                </a:solidFill>
              </a:rPr>
              <a:t>     http://cran.r-project.org/src/contrib/Descriptions/sem.html</a:t>
            </a:r>
          </a:p>
          <a:p>
            <a:pPr eaLnBrk="1" hangingPunct="1">
              <a:defRPr/>
            </a:pPr>
            <a:r>
              <a:rPr lang="en-US" altLang="en-US" sz="1600" b="1" dirty="0" smtClean="0">
                <a:solidFill>
                  <a:srgbClr val="7030A0"/>
                </a:solidFill>
              </a:rPr>
              <a:t>R. B. Kline (1998). Software programs for structural equation modeling: AMOS, EQS, and LISREL. </a:t>
            </a:r>
            <a:r>
              <a:rPr lang="en-US" altLang="en-US" sz="1600" b="1" i="1" dirty="0" smtClean="0">
                <a:solidFill>
                  <a:srgbClr val="7030A0"/>
                </a:solidFill>
              </a:rPr>
              <a:t>Journal of </a:t>
            </a:r>
            <a:r>
              <a:rPr lang="en-US" altLang="en-US" sz="1600" b="1" i="1" dirty="0" err="1" smtClean="0">
                <a:solidFill>
                  <a:srgbClr val="7030A0"/>
                </a:solidFill>
              </a:rPr>
              <a:t>Psychoeducational</a:t>
            </a:r>
            <a:r>
              <a:rPr lang="en-US" altLang="en-US" sz="1600" b="1" i="1" dirty="0" smtClean="0">
                <a:solidFill>
                  <a:srgbClr val="7030A0"/>
                </a:solidFill>
              </a:rPr>
              <a:t> Assessment</a:t>
            </a:r>
            <a:r>
              <a:rPr lang="en-US" altLang="en-US" sz="1600" b="1" dirty="0" smtClean="0">
                <a:solidFill>
                  <a:srgbClr val="7030A0"/>
                </a:solidFill>
              </a:rPr>
              <a:t> (16): 343-364.  Also: </a:t>
            </a:r>
            <a:r>
              <a:rPr lang="en-US" altLang="en-US" sz="1600" b="1" dirty="0" err="1" smtClean="0">
                <a:solidFill>
                  <a:srgbClr val="7030A0"/>
                </a:solidFill>
              </a:rPr>
              <a:t>Beaujean</a:t>
            </a:r>
            <a:r>
              <a:rPr lang="en-US" altLang="en-US" sz="1600" b="1" dirty="0" smtClean="0">
                <a:solidFill>
                  <a:srgbClr val="7030A0"/>
                </a:solidFill>
              </a:rPr>
              <a:t> (2014) SEM in R</a:t>
            </a:r>
            <a:endParaRPr lang="en-GB" altLang="en-US" sz="1600" b="1" dirty="0" smtClean="0">
              <a:solidFill>
                <a:srgbClr val="7030A0"/>
              </a:solidFill>
              <a:hlinkClick r:id="rId2"/>
            </a:endParaRPr>
          </a:p>
          <a:p>
            <a:pPr eaLnBrk="1" hangingPunct="1">
              <a:defRPr/>
            </a:pPr>
            <a:endParaRPr lang="en-GB" alt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Fit Criteria available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i="1" smtClean="0">
                <a:solidFill>
                  <a:schemeClr val="bg2"/>
                </a:solidFill>
                <a:latin typeface="Tahoma" panose="020B0604030504040204" pitchFamily="34" charset="0"/>
              </a:rPr>
              <a:t>Exploratory</a:t>
            </a:r>
            <a:endParaRPr lang="en-GB" altLang="en-US" sz="1600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Scree plots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Eigenvalues&gt;1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&gt;=80% variation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sp>
        <p:nvSpPr>
          <p:cNvPr id="2867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i="1" smtClean="0">
                <a:solidFill>
                  <a:schemeClr val="bg2"/>
                </a:solidFill>
                <a:latin typeface="Tahoma" panose="020B0604030504040204" pitchFamily="34" charset="0"/>
              </a:rPr>
              <a:t>Confirmatory</a:t>
            </a:r>
          </a:p>
          <a:p>
            <a:pPr eaLnBrk="1" hangingPunct="1"/>
            <a:endParaRPr lang="en-GB" altLang="en-US" sz="1600" i="1" smtClean="0">
              <a:solidFill>
                <a:schemeClr val="bg2"/>
              </a:solidFill>
              <a:latin typeface="Tahoma" panose="020B0604030504040204" pitchFamily="34" charset="0"/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CHI-SQUARE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FIT Indices (Bentler)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Information Criteria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Rotations (fine tuning)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Clearer view of factor effects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More extreme loadings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Various types </a:t>
            </a:r>
          </a:p>
          <a:p>
            <a:pPr lvl="1" eaLnBrk="1" hangingPunct="1"/>
            <a:r>
              <a:rPr lang="en-GB" altLang="en-US" smtClean="0"/>
              <a:t>correlated/uncorrelated factors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Don’t change fit</a:t>
            </a:r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Varimax rotation on 5 variables</a:t>
            </a:r>
          </a:p>
        </p:txBody>
      </p:sp>
      <p:pic>
        <p:nvPicPr>
          <p:cNvPr id="30724" name="Picture 6" descr="rotation_factors"/>
          <p:cNvPicPr>
            <a:picLocks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00200" y="1676400"/>
            <a:ext cx="6122988" cy="4724400"/>
          </a:xfrm>
        </p:spPr>
      </p:pic>
      <p:sp>
        <p:nvSpPr>
          <p:cNvPr id="30725" name="AutoShape 12"/>
          <p:cNvSpPr>
            <a:spLocks noChangeArrowheads="1"/>
          </p:cNvSpPr>
          <p:nvPr/>
        </p:nvSpPr>
        <p:spPr bwMode="auto">
          <a:xfrm flipH="1">
            <a:off x="3429000" y="4495800"/>
            <a:ext cx="2209800" cy="733425"/>
          </a:xfrm>
          <a:prstGeom prst="curvedDownArrow">
            <a:avLst>
              <a:gd name="adj1" fmla="val 60260"/>
              <a:gd name="adj2" fmla="val 12051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Rotation types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Uncorrelated factors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Varimax </a:t>
            </a: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Quartimax (General factor)</a:t>
            </a:r>
            <a:r>
              <a:rPr lang="en-GB" altLang="en-US" sz="1600" smtClean="0">
                <a:solidFill>
                  <a:schemeClr val="bg2"/>
                </a:solidFill>
              </a:rPr>
              <a:t> 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3174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Correlated factors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Direct Oblimin</a:t>
            </a:r>
          </a:p>
          <a:p>
            <a:pPr eaLnBrk="1" hangingPunct="1"/>
            <a:r>
              <a:rPr lang="en-GB" altLang="en-US" sz="1600" smtClean="0">
                <a:solidFill>
                  <a:schemeClr val="tx2"/>
                </a:solidFill>
              </a:rPr>
              <a:t>Promax</a:t>
            </a:r>
          </a:p>
          <a:p>
            <a:pPr eaLnBrk="1" hangingPunct="1"/>
            <a:endParaRPr lang="en-GB" altLang="en-US" sz="16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TEACh data (Manly et al)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293 children (aged 6-16) from Melbourne, Australia had their attention levels tested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Three hypothesised attention types</a:t>
            </a:r>
          </a:p>
          <a:p>
            <a:pPr lvl="1" eaLnBrk="1" hangingPunct="1"/>
            <a:r>
              <a:rPr lang="en-GB" altLang="en-US" smtClean="0"/>
              <a:t>Selective (2 measures)</a:t>
            </a:r>
          </a:p>
          <a:p>
            <a:pPr lvl="1" eaLnBrk="1" hangingPunct="1"/>
            <a:r>
              <a:rPr lang="en-GB" altLang="en-US" smtClean="0"/>
              <a:t>Switch Control (2 measures)</a:t>
            </a:r>
          </a:p>
          <a:p>
            <a:pPr lvl="1" eaLnBrk="1" hangingPunct="1"/>
            <a:r>
              <a:rPr lang="en-GB" altLang="en-US" smtClean="0"/>
              <a:t>Sustained (5 measures)</a:t>
            </a:r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Regression</a:t>
            </a: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1371600" y="2514600"/>
            <a:ext cx="1752600" cy="838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6149" name="Rectangle 11"/>
          <p:cNvSpPr>
            <a:spLocks noChangeArrowheads="1"/>
          </p:cNvSpPr>
          <p:nvPr/>
        </p:nvSpPr>
        <p:spPr bwMode="auto">
          <a:xfrm>
            <a:off x="1447800" y="4038600"/>
            <a:ext cx="1752600" cy="838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AGE</a:t>
            </a:r>
          </a:p>
        </p:txBody>
      </p:sp>
      <p:sp>
        <p:nvSpPr>
          <p:cNvPr id="6150" name="Rectangle 13"/>
          <p:cNvSpPr>
            <a:spLocks noChangeArrowheads="1"/>
          </p:cNvSpPr>
          <p:nvPr/>
        </p:nvSpPr>
        <p:spPr bwMode="auto">
          <a:xfrm>
            <a:off x="5486400" y="3048000"/>
            <a:ext cx="1752600" cy="838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MEMORY</a:t>
            </a:r>
          </a:p>
        </p:txBody>
      </p:sp>
      <p:sp>
        <p:nvSpPr>
          <p:cNvPr id="6151" name="Line 14"/>
          <p:cNvSpPr>
            <a:spLocks noChangeShapeType="1"/>
          </p:cNvSpPr>
          <p:nvPr/>
        </p:nvSpPr>
        <p:spPr bwMode="auto">
          <a:xfrm>
            <a:off x="3276600" y="2667000"/>
            <a:ext cx="19812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2" name="Line 15"/>
          <p:cNvSpPr>
            <a:spLocks noChangeShapeType="1"/>
          </p:cNvSpPr>
          <p:nvPr/>
        </p:nvSpPr>
        <p:spPr bwMode="auto">
          <a:xfrm flipV="1">
            <a:off x="3352800" y="3657600"/>
            <a:ext cx="19050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3" name="Text Box 16"/>
          <p:cNvSpPr txBox="1">
            <a:spLocks noChangeArrowheads="1"/>
          </p:cNvSpPr>
          <p:nvPr/>
        </p:nvSpPr>
        <p:spPr bwMode="auto">
          <a:xfrm>
            <a:off x="1524000" y="26670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  BECK</a:t>
            </a:r>
          </a:p>
        </p:txBody>
      </p:sp>
      <p:cxnSp>
        <p:nvCxnSpPr>
          <p:cNvPr id="6154" name="AutoShape 21"/>
          <p:cNvCxnSpPr>
            <a:cxnSpLocks noChangeShapeType="1"/>
          </p:cNvCxnSpPr>
          <p:nvPr/>
        </p:nvCxnSpPr>
        <p:spPr bwMode="auto">
          <a:xfrm rot="10800000" flipH="1" flipV="1">
            <a:off x="1371600" y="2971800"/>
            <a:ext cx="76200" cy="1524000"/>
          </a:xfrm>
          <a:prstGeom prst="curvedConnector3">
            <a:avLst>
              <a:gd name="adj1" fmla="val -300000"/>
            </a:avLst>
          </a:pr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5" name="Line 22"/>
          <p:cNvSpPr>
            <a:spLocks noChangeShapeType="1"/>
          </p:cNvSpPr>
          <p:nvPr/>
        </p:nvSpPr>
        <p:spPr bwMode="auto">
          <a:xfrm flipV="1">
            <a:off x="6324600" y="4038600"/>
            <a:ext cx="0" cy="1219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6" name="Text Box 24"/>
          <p:cNvSpPr txBox="1">
            <a:spLocks noChangeArrowheads="1"/>
          </p:cNvSpPr>
          <p:nvPr/>
        </p:nvSpPr>
        <p:spPr bwMode="auto">
          <a:xfrm>
            <a:off x="4800600" y="5105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RESIDUAL</a:t>
            </a: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7" name="Text Box 26"/>
          <p:cNvSpPr>
            <a:spLocks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mtClean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6158" name="Text Box 27"/>
          <p:cNvSpPr txBox="1">
            <a:spLocks noChangeArrowheads="1"/>
          </p:cNvSpPr>
          <p:nvPr/>
        </p:nvSpPr>
        <p:spPr bwMode="auto">
          <a:xfrm>
            <a:off x="4191000" y="40386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6159" name="Text Box 28"/>
          <p:cNvSpPr txBox="1">
            <a:spLocks noChangeArrowheads="1"/>
          </p:cNvSpPr>
          <p:nvPr/>
        </p:nvSpPr>
        <p:spPr bwMode="auto">
          <a:xfrm>
            <a:off x="4114800" y="25908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6160" name="Text Box 29"/>
          <p:cNvSpPr txBox="1">
            <a:spLocks noChangeArrowheads="1"/>
          </p:cNvSpPr>
          <p:nvPr/>
        </p:nvSpPr>
        <p:spPr bwMode="auto">
          <a:xfrm>
            <a:off x="990600" y="5562600"/>
            <a:ext cx="6858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Beck score influences memory directly (A) and indirectly through age (B); age is mediating Beck </a:t>
            </a:r>
          </a:p>
        </p:txBody>
      </p:sp>
      <p:sp>
        <p:nvSpPr>
          <p:cNvPr id="6161" name="Text Box 31"/>
          <p:cNvSpPr txBox="1">
            <a:spLocks noChangeArrowheads="1"/>
          </p:cNvSpPr>
          <p:nvPr/>
        </p:nvSpPr>
        <p:spPr bwMode="auto">
          <a:xfrm>
            <a:off x="228600" y="3581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C0904"/>
                </a:solidFill>
                <a:latin typeface="Times New Roman" panose="02020603050405020304" pitchFamily="18" charset="0"/>
              </a:rPr>
              <a:t>correlation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Idealised scree plot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8" y="1989138"/>
            <a:ext cx="572452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798" name="Straight Arrow Connector 6"/>
          <p:cNvCxnSpPr>
            <a:cxnSpLocks noChangeShapeType="1"/>
          </p:cNvCxnSpPr>
          <p:nvPr/>
        </p:nvCxnSpPr>
        <p:spPr bwMode="auto">
          <a:xfrm flipH="1" flipV="1">
            <a:off x="3779838" y="2762250"/>
            <a:ext cx="2376487" cy="365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9" name="TextBox 8"/>
          <p:cNvSpPr txBox="1">
            <a:spLocks noChangeArrowheads="1"/>
          </p:cNvSpPr>
          <p:nvPr/>
        </p:nvSpPr>
        <p:spPr bwMode="auto">
          <a:xfrm>
            <a:off x="6300788" y="2549525"/>
            <a:ext cx="1511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2 factors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Scree Plot (TEACh data)</a:t>
            </a:r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403350" y="1557338"/>
          <a:ext cx="6275388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3" name="Worksheet" r:id="rId3" imgW="3238816" imgH="2438640" progId="Excel.Sheet.8">
                  <p:embed/>
                </p:oleObj>
              </mc:Choice>
              <mc:Fallback>
                <p:oleObj name="Worksheet" r:id="rId3" imgW="3238816" imgH="243864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1557338"/>
                        <a:ext cx="6275388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Line 5"/>
          <p:cNvSpPr>
            <a:spLocks noChangeShapeType="1"/>
          </p:cNvSpPr>
          <p:nvPr/>
        </p:nvSpPr>
        <p:spPr bwMode="auto">
          <a:xfrm flipH="1">
            <a:off x="3657600" y="2590800"/>
            <a:ext cx="12192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1692275" y="1473200"/>
            <a:ext cx="70310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F0000"/>
                </a:solidFill>
                <a:latin typeface="Times" panose="02020603050405020304" pitchFamily="18" charset="0"/>
              </a:rPr>
              <a:t>Look for the kink – not always quite so clear in real life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Exploratory - Oblimin rotation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Variable       F1   F2   F3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SKYCON       </a:t>
            </a:r>
            <a:r>
              <a:rPr lang="en-GB" altLang="en-US" sz="1600" smtClean="0">
                <a:sym typeface="Monotype Sorts" panose="05010101010101010101" pitchFamily="2" charset="2"/>
              </a:rPr>
              <a:t>             +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MAP1N        </a:t>
            </a:r>
            <a:r>
              <a:rPr lang="en-GB" altLang="en-US" sz="1600" smtClean="0">
                <a:sym typeface="Monotype Sorts" panose="05010101010101010101" pitchFamily="2" charset="2"/>
              </a:rPr>
              <a:t>+            +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CRESWT1    </a:t>
            </a:r>
            <a:r>
              <a:rPr lang="en-GB" altLang="en-US" sz="1600" smtClean="0">
                <a:sym typeface="Monotype Sorts" panose="05010101010101010101" pitchFamily="2" charset="2"/>
              </a:rPr>
              <a:t>+      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OPTOT         </a:t>
            </a:r>
            <a:r>
              <a:rPr lang="en-GB" altLang="en-US" sz="1600" smtClean="0">
                <a:sym typeface="Monotype Sorts" panose="05010101010101010101" pitchFamily="2" charset="2"/>
              </a:rPr>
              <a:t>+    +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SCORE1T      </a:t>
            </a:r>
            <a:r>
              <a:rPr lang="en-GB" altLang="en-US" sz="1600" smtClean="0">
                <a:sym typeface="Monotype Sorts" panose="05010101010101010101" pitchFamily="2" charset="2"/>
              </a:rPr>
              <a:t>      +     +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sp>
        <p:nvSpPr>
          <p:cNvPr id="3584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Variable      F1    F2    F3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DUALTASK    </a:t>
            </a:r>
            <a:r>
              <a:rPr lang="en-GB" altLang="en-US" sz="1600" smtClean="0">
                <a:sym typeface="Monotype Sorts" panose="05010101010101010101" pitchFamily="2" charset="2"/>
              </a:rPr>
              <a:t>      +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SCRDATT      </a:t>
            </a:r>
            <a:r>
              <a:rPr lang="en-GB" altLang="en-US" sz="1600" smtClean="0">
                <a:sym typeface="Monotype Sorts" panose="05010101010101010101" pitchFamily="2" charset="2"/>
              </a:rPr>
              <a:t>      +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CODE10        </a:t>
            </a:r>
            <a:r>
              <a:rPr lang="en-GB" altLang="en-US" sz="1600" smtClean="0">
                <a:sym typeface="Monotype Sorts" panose="05010101010101010101" pitchFamily="2" charset="2"/>
              </a:rPr>
              <a:t>      +  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WALK1 </a:t>
            </a:r>
            <a:r>
              <a:rPr lang="en-GB" altLang="en-US" sz="1600" smtClean="0">
                <a:sym typeface="Monotype Sorts" panose="05010101010101010101" pitchFamily="2" charset="2"/>
              </a:rPr>
              <a:t>               +     +</a:t>
            </a: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ym typeface="Monotype Sorts" panose="05010101010101010101" pitchFamily="2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ym typeface="Monotype Sorts" panose="05010101010101010101" pitchFamily="2" charset="2"/>
              </a:rPr>
              <a:t>‘+’ DENOTES &gt;=0.30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ym typeface="Monotype Sorts" panose="05010101010101010101" pitchFamily="2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ym typeface="Monotype Sorts" panose="05010101010101010101" pitchFamily="2" charset="2"/>
              </a:rPr>
              <a:t>Can also compute standard errors of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ym typeface="Monotype Sorts" panose="05010101010101010101" pitchFamily="2" charset="2"/>
              </a:rPr>
              <a:t>factor loadings and use a Z-test on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ym typeface="Monotype Sorts" panose="05010101010101010101" pitchFamily="2" charset="2"/>
              </a:rPr>
              <a:t>the loadings (Cudeck, 1994).</a:t>
            </a:r>
            <a:endParaRPr lang="en-GB" altLang="en-US" sz="1600" smtClean="0">
              <a:solidFill>
                <a:schemeClr val="bg2"/>
              </a:solidFill>
              <a:sym typeface="Monotype Sorts" panose="05010101010101010101" pitchFamily="2" charset="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3 Factor model</a:t>
            </a:r>
          </a:p>
        </p:txBody>
      </p:sp>
      <p:graphicFrame>
        <p:nvGraphicFramePr>
          <p:cNvPr id="36868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381000" y="16002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33" name="Chart" r:id="rId3" imgW="8229838" imgH="4724638" progId="MSGraph.Chart.8">
                  <p:embed followColorScheme="full"/>
                </p:oleObj>
              </mc:Choice>
              <mc:Fallback>
                <p:oleObj name="Chart" r:id="rId3" imgW="8229838" imgH="472463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6002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Oval 4"/>
          <p:cNvSpPr>
            <a:spLocks noChangeArrowheads="1"/>
          </p:cNvSpPr>
          <p:nvPr/>
        </p:nvSpPr>
        <p:spPr bwMode="auto">
          <a:xfrm>
            <a:off x="3962400" y="2057400"/>
            <a:ext cx="1524000" cy="838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0" name="Oval 5"/>
          <p:cNvSpPr>
            <a:spLocks noChangeArrowheads="1"/>
          </p:cNvSpPr>
          <p:nvPr/>
        </p:nvSpPr>
        <p:spPr bwMode="auto">
          <a:xfrm>
            <a:off x="1447800" y="2209800"/>
            <a:ext cx="1524000" cy="838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1" name="Oval 6"/>
          <p:cNvSpPr>
            <a:spLocks noChangeArrowheads="1"/>
          </p:cNvSpPr>
          <p:nvPr/>
        </p:nvSpPr>
        <p:spPr bwMode="auto">
          <a:xfrm>
            <a:off x="6553200" y="2133600"/>
            <a:ext cx="1524000" cy="838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2" name="Rectangle 7"/>
          <p:cNvSpPr>
            <a:spLocks noChangeArrowheads="1"/>
          </p:cNvSpPr>
          <p:nvPr/>
        </p:nvSpPr>
        <p:spPr bwMode="auto">
          <a:xfrm>
            <a:off x="838200" y="3505200"/>
            <a:ext cx="990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skycon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73" name="Rectangle 8"/>
          <p:cNvSpPr>
            <a:spLocks noChangeArrowheads="1"/>
          </p:cNvSpPr>
          <p:nvPr/>
        </p:nvSpPr>
        <p:spPr bwMode="auto">
          <a:xfrm>
            <a:off x="3505200" y="3429000"/>
            <a:ext cx="990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4" name="Rectangle 9"/>
          <p:cNvSpPr>
            <a:spLocks noChangeArrowheads="1"/>
          </p:cNvSpPr>
          <p:nvPr/>
        </p:nvSpPr>
        <p:spPr bwMode="auto">
          <a:xfrm>
            <a:off x="2286000" y="3505200"/>
            <a:ext cx="8382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5" name="Rectangle 10"/>
          <p:cNvSpPr>
            <a:spLocks noChangeArrowheads="1"/>
          </p:cNvSpPr>
          <p:nvPr/>
        </p:nvSpPr>
        <p:spPr bwMode="auto">
          <a:xfrm>
            <a:off x="4876800" y="3429000"/>
            <a:ext cx="8382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6" name="Rectangle 11"/>
          <p:cNvSpPr>
            <a:spLocks noChangeArrowheads="1"/>
          </p:cNvSpPr>
          <p:nvPr/>
        </p:nvSpPr>
        <p:spPr bwMode="auto">
          <a:xfrm>
            <a:off x="5867400" y="3429000"/>
            <a:ext cx="8382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scrdatt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77" name="Rectangle 12"/>
          <p:cNvSpPr>
            <a:spLocks noChangeArrowheads="1"/>
          </p:cNvSpPr>
          <p:nvPr/>
        </p:nvSpPr>
        <p:spPr bwMode="auto">
          <a:xfrm>
            <a:off x="6553200" y="4724400"/>
            <a:ext cx="12954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78" name="Rectangle 13"/>
          <p:cNvSpPr>
            <a:spLocks noChangeArrowheads="1"/>
          </p:cNvSpPr>
          <p:nvPr/>
        </p:nvSpPr>
        <p:spPr bwMode="auto">
          <a:xfrm>
            <a:off x="6172200" y="3962400"/>
            <a:ext cx="10668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79" name="Rectangle 14"/>
          <p:cNvSpPr>
            <a:spLocks noChangeArrowheads="1"/>
          </p:cNvSpPr>
          <p:nvPr/>
        </p:nvSpPr>
        <p:spPr bwMode="auto">
          <a:xfrm>
            <a:off x="7467600" y="4038600"/>
            <a:ext cx="11430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36880" name="Rectangle 15"/>
          <p:cNvSpPr>
            <a:spLocks noChangeArrowheads="1"/>
          </p:cNvSpPr>
          <p:nvPr/>
        </p:nvSpPr>
        <p:spPr bwMode="auto">
          <a:xfrm>
            <a:off x="7848600" y="3276600"/>
            <a:ext cx="990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81" name="Line 16"/>
          <p:cNvSpPr>
            <a:spLocks noChangeShapeType="1"/>
          </p:cNvSpPr>
          <p:nvPr/>
        </p:nvSpPr>
        <p:spPr bwMode="auto">
          <a:xfrm flipH="1">
            <a:off x="1524000" y="3048000"/>
            <a:ext cx="762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2" name="Line 17"/>
          <p:cNvSpPr>
            <a:spLocks noChangeShapeType="1"/>
          </p:cNvSpPr>
          <p:nvPr/>
        </p:nvSpPr>
        <p:spPr bwMode="auto">
          <a:xfrm>
            <a:off x="2590800" y="3048000"/>
            <a:ext cx="3810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3" name="Line 18"/>
          <p:cNvSpPr>
            <a:spLocks noChangeShapeType="1"/>
          </p:cNvSpPr>
          <p:nvPr/>
        </p:nvSpPr>
        <p:spPr bwMode="auto">
          <a:xfrm flipH="1">
            <a:off x="3733800" y="28194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4" name="Line 19"/>
          <p:cNvSpPr>
            <a:spLocks noChangeShapeType="1"/>
          </p:cNvSpPr>
          <p:nvPr/>
        </p:nvSpPr>
        <p:spPr bwMode="auto">
          <a:xfrm>
            <a:off x="5029200" y="2971800"/>
            <a:ext cx="457200" cy="304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5" name="Line 22"/>
          <p:cNvSpPr>
            <a:spLocks noChangeShapeType="1"/>
          </p:cNvSpPr>
          <p:nvPr/>
        </p:nvSpPr>
        <p:spPr bwMode="auto">
          <a:xfrm>
            <a:off x="8153400" y="2743200"/>
            <a:ext cx="3810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6" name="Line 23"/>
          <p:cNvSpPr>
            <a:spLocks noChangeShapeType="1"/>
          </p:cNvSpPr>
          <p:nvPr/>
        </p:nvSpPr>
        <p:spPr bwMode="auto">
          <a:xfrm flipH="1">
            <a:off x="6934200" y="2971800"/>
            <a:ext cx="1524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7" name="Line 24"/>
          <p:cNvSpPr>
            <a:spLocks noChangeShapeType="1"/>
          </p:cNvSpPr>
          <p:nvPr/>
        </p:nvSpPr>
        <p:spPr bwMode="auto">
          <a:xfrm flipH="1">
            <a:off x="6400800" y="2743200"/>
            <a:ext cx="1524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8" name="Line 25"/>
          <p:cNvSpPr>
            <a:spLocks noChangeShapeType="1"/>
          </p:cNvSpPr>
          <p:nvPr/>
        </p:nvSpPr>
        <p:spPr bwMode="auto">
          <a:xfrm>
            <a:off x="7315200" y="3048000"/>
            <a:ext cx="0" cy="1676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89" name="Line 26"/>
          <p:cNvSpPr>
            <a:spLocks noChangeShapeType="1"/>
          </p:cNvSpPr>
          <p:nvPr/>
        </p:nvSpPr>
        <p:spPr bwMode="auto">
          <a:xfrm>
            <a:off x="7620000" y="30480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90" name="Text Box 28"/>
          <p:cNvSpPr txBox="1">
            <a:spLocks noChangeArrowheads="1"/>
          </p:cNvSpPr>
          <p:nvPr/>
        </p:nvSpPr>
        <p:spPr bwMode="auto">
          <a:xfrm>
            <a:off x="2209800" y="3505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map1n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1" name="Text Box 29"/>
          <p:cNvSpPr txBox="1">
            <a:spLocks noChangeArrowheads="1"/>
          </p:cNvSpPr>
          <p:nvPr/>
        </p:nvSpPr>
        <p:spPr bwMode="auto">
          <a:xfrm>
            <a:off x="3429000" y="34290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creswt1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2" name="Text Box 30"/>
          <p:cNvSpPr txBox="1">
            <a:spLocks noChangeArrowheads="1"/>
          </p:cNvSpPr>
          <p:nvPr/>
        </p:nvSpPr>
        <p:spPr bwMode="auto">
          <a:xfrm>
            <a:off x="4876800" y="34290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optot</a:t>
            </a:r>
          </a:p>
        </p:txBody>
      </p:sp>
      <p:sp>
        <p:nvSpPr>
          <p:cNvPr id="36893" name="Text Box 34"/>
          <p:cNvSpPr txBox="1">
            <a:spLocks noChangeArrowheads="1"/>
          </p:cNvSpPr>
          <p:nvPr/>
        </p:nvSpPr>
        <p:spPr bwMode="auto">
          <a:xfrm>
            <a:off x="6629400" y="4800600"/>
            <a:ext cx="1752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score1t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4" name="Text Box 35"/>
          <p:cNvSpPr txBox="1">
            <a:spLocks noChangeArrowheads="1"/>
          </p:cNvSpPr>
          <p:nvPr/>
        </p:nvSpPr>
        <p:spPr bwMode="auto">
          <a:xfrm>
            <a:off x="7315200" y="40386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  code10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5" name="Text Box 37"/>
          <p:cNvSpPr txBox="1">
            <a:spLocks noChangeArrowheads="1"/>
          </p:cNvSpPr>
          <p:nvPr/>
        </p:nvSpPr>
        <p:spPr bwMode="auto">
          <a:xfrm>
            <a:off x="990600" y="3048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0.45</a:t>
            </a:r>
          </a:p>
        </p:txBody>
      </p:sp>
      <p:sp>
        <p:nvSpPr>
          <p:cNvPr id="36896" name="Text Box 38"/>
          <p:cNvSpPr txBox="1">
            <a:spLocks noChangeArrowheads="1"/>
          </p:cNvSpPr>
          <p:nvPr/>
        </p:nvSpPr>
        <p:spPr bwMode="auto">
          <a:xfrm>
            <a:off x="2286000" y="3048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0.80</a:t>
            </a:r>
          </a:p>
        </p:txBody>
      </p:sp>
      <p:sp>
        <p:nvSpPr>
          <p:cNvPr id="36897" name="Text Box 39"/>
          <p:cNvSpPr txBox="1">
            <a:spLocks noChangeArrowheads="1"/>
          </p:cNvSpPr>
          <p:nvPr/>
        </p:nvSpPr>
        <p:spPr bwMode="auto">
          <a:xfrm>
            <a:off x="3505200" y="28194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8" name="Text Box 40"/>
          <p:cNvSpPr txBox="1">
            <a:spLocks noChangeArrowheads="1"/>
          </p:cNvSpPr>
          <p:nvPr/>
        </p:nvSpPr>
        <p:spPr bwMode="auto">
          <a:xfrm>
            <a:off x="4572000" y="2895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0.83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899" name="Text Box 41"/>
          <p:cNvSpPr txBox="1">
            <a:spLocks noChangeArrowheads="1"/>
          </p:cNvSpPr>
          <p:nvPr/>
        </p:nvSpPr>
        <p:spPr bwMode="auto">
          <a:xfrm>
            <a:off x="5791200" y="2667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0" name="Text Box 42"/>
          <p:cNvSpPr txBox="1">
            <a:spLocks noChangeArrowheads="1"/>
          </p:cNvSpPr>
          <p:nvPr/>
        </p:nvSpPr>
        <p:spPr bwMode="auto">
          <a:xfrm>
            <a:off x="6629400" y="3200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0.33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1" name="Text Box 43"/>
          <p:cNvSpPr txBox="1">
            <a:spLocks noChangeArrowheads="1"/>
          </p:cNvSpPr>
          <p:nvPr/>
        </p:nvSpPr>
        <p:spPr bwMode="auto">
          <a:xfrm>
            <a:off x="6858000" y="4419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2" name="Text Box 44"/>
          <p:cNvSpPr txBox="1">
            <a:spLocks noChangeArrowheads="1"/>
          </p:cNvSpPr>
          <p:nvPr/>
        </p:nvSpPr>
        <p:spPr bwMode="auto">
          <a:xfrm>
            <a:off x="7315200" y="35052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0.48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3" name="Text Box 45"/>
          <p:cNvSpPr txBox="1">
            <a:spLocks noChangeArrowheads="1"/>
          </p:cNvSpPr>
          <p:nvPr/>
        </p:nvSpPr>
        <p:spPr bwMode="auto">
          <a:xfrm>
            <a:off x="8305800" y="2362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0.49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04" name="Line 46"/>
          <p:cNvSpPr>
            <a:spLocks noChangeShapeType="1"/>
          </p:cNvSpPr>
          <p:nvPr/>
        </p:nvSpPr>
        <p:spPr bwMode="auto">
          <a:xfrm flipV="1">
            <a:off x="1295400" y="40386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5" name="Line 47"/>
          <p:cNvSpPr>
            <a:spLocks noChangeShapeType="1"/>
          </p:cNvSpPr>
          <p:nvPr/>
        </p:nvSpPr>
        <p:spPr bwMode="auto">
          <a:xfrm flipV="1">
            <a:off x="26670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6" name="Line 48"/>
          <p:cNvSpPr>
            <a:spLocks noChangeShapeType="1"/>
          </p:cNvSpPr>
          <p:nvPr/>
        </p:nvSpPr>
        <p:spPr bwMode="auto">
          <a:xfrm flipV="1">
            <a:off x="4038600" y="39624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7" name="Line 49"/>
          <p:cNvSpPr>
            <a:spLocks noChangeShapeType="1"/>
          </p:cNvSpPr>
          <p:nvPr/>
        </p:nvSpPr>
        <p:spPr bwMode="auto">
          <a:xfrm flipV="1">
            <a:off x="5029200" y="3886200"/>
            <a:ext cx="22860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8" name="Line 50"/>
          <p:cNvSpPr>
            <a:spLocks noChangeShapeType="1"/>
          </p:cNvSpPr>
          <p:nvPr/>
        </p:nvSpPr>
        <p:spPr bwMode="auto">
          <a:xfrm flipV="1">
            <a:off x="5562600" y="3886200"/>
            <a:ext cx="45720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09" name="Line 51"/>
          <p:cNvSpPr>
            <a:spLocks noChangeShapeType="1"/>
          </p:cNvSpPr>
          <p:nvPr/>
        </p:nvSpPr>
        <p:spPr bwMode="auto">
          <a:xfrm flipV="1">
            <a:off x="5715000" y="4419600"/>
            <a:ext cx="609600" cy="762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0" name="Line 52"/>
          <p:cNvSpPr>
            <a:spLocks noChangeShapeType="1"/>
          </p:cNvSpPr>
          <p:nvPr/>
        </p:nvSpPr>
        <p:spPr bwMode="auto">
          <a:xfrm flipV="1">
            <a:off x="7086600" y="5257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1" name="Line 53"/>
          <p:cNvSpPr>
            <a:spLocks noChangeShapeType="1"/>
          </p:cNvSpPr>
          <p:nvPr/>
        </p:nvSpPr>
        <p:spPr bwMode="auto">
          <a:xfrm flipH="1" flipV="1">
            <a:off x="8153400" y="4572000"/>
            <a:ext cx="0" cy="914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2" name="Line 54"/>
          <p:cNvSpPr>
            <a:spLocks noChangeShapeType="1"/>
          </p:cNvSpPr>
          <p:nvPr/>
        </p:nvSpPr>
        <p:spPr bwMode="auto">
          <a:xfrm flipH="1" flipV="1">
            <a:off x="8763000" y="3733800"/>
            <a:ext cx="0" cy="990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913" name="Text Box 55"/>
          <p:cNvSpPr txBox="1">
            <a:spLocks noChangeArrowheads="1"/>
          </p:cNvSpPr>
          <p:nvPr/>
        </p:nvSpPr>
        <p:spPr bwMode="auto">
          <a:xfrm>
            <a:off x="838200" y="45720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0.89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4" name="Text Box 56"/>
          <p:cNvSpPr txBox="1">
            <a:spLocks noChangeArrowheads="1"/>
          </p:cNvSpPr>
          <p:nvPr/>
        </p:nvSpPr>
        <p:spPr bwMode="auto">
          <a:xfrm>
            <a:off x="2209800" y="44958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0.60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5" name="Text Box 57"/>
          <p:cNvSpPr txBox="1">
            <a:spLocks noChangeArrowheads="1"/>
          </p:cNvSpPr>
          <p:nvPr/>
        </p:nvSpPr>
        <p:spPr bwMode="auto">
          <a:xfrm>
            <a:off x="3581400" y="44958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6" name="Text Box 58"/>
          <p:cNvSpPr txBox="1">
            <a:spLocks noChangeArrowheads="1"/>
          </p:cNvSpPr>
          <p:nvPr/>
        </p:nvSpPr>
        <p:spPr bwMode="auto">
          <a:xfrm>
            <a:off x="4419600" y="4267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0.56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7" name="Text Box 59"/>
          <p:cNvSpPr txBox="1">
            <a:spLocks noChangeArrowheads="1"/>
          </p:cNvSpPr>
          <p:nvPr/>
        </p:nvSpPr>
        <p:spPr bwMode="auto">
          <a:xfrm>
            <a:off x="5105400" y="45720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8" name="Text Box 60"/>
          <p:cNvSpPr txBox="1">
            <a:spLocks noChangeArrowheads="1"/>
          </p:cNvSpPr>
          <p:nvPr/>
        </p:nvSpPr>
        <p:spPr bwMode="auto">
          <a:xfrm>
            <a:off x="5257800" y="5105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0.94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19" name="Text Box 61"/>
          <p:cNvSpPr txBox="1">
            <a:spLocks noChangeArrowheads="1"/>
          </p:cNvSpPr>
          <p:nvPr/>
        </p:nvSpPr>
        <p:spPr bwMode="auto">
          <a:xfrm>
            <a:off x="6629400" y="56388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0.88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0" name="Text Box 62"/>
          <p:cNvSpPr txBox="1">
            <a:spLocks noChangeArrowheads="1"/>
          </p:cNvSpPr>
          <p:nvPr/>
        </p:nvSpPr>
        <p:spPr bwMode="auto">
          <a:xfrm>
            <a:off x="7772400" y="5486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1" name="Text Box 63"/>
          <p:cNvSpPr txBox="1">
            <a:spLocks noChangeArrowheads="1"/>
          </p:cNvSpPr>
          <p:nvPr/>
        </p:nvSpPr>
        <p:spPr bwMode="auto">
          <a:xfrm>
            <a:off x="8305800" y="46482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0.87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cxnSp>
        <p:nvCxnSpPr>
          <p:cNvPr id="36922" name="AutoShape 65"/>
          <p:cNvCxnSpPr>
            <a:cxnSpLocks noChangeShapeType="1"/>
            <a:stCxn id="36870" idx="0"/>
            <a:endCxn id="36869" idx="0"/>
          </p:cNvCxnSpPr>
          <p:nvPr/>
        </p:nvCxnSpPr>
        <p:spPr bwMode="auto">
          <a:xfrm rot="-5400000">
            <a:off x="3390900" y="876300"/>
            <a:ext cx="152400" cy="2514600"/>
          </a:xfrm>
          <a:prstGeom prst="curvedConnector3">
            <a:avLst>
              <a:gd name="adj1" fmla="val 250000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3" name="AutoShape 66"/>
          <p:cNvCxnSpPr>
            <a:cxnSpLocks noChangeShapeType="1"/>
            <a:stCxn id="36869" idx="7"/>
            <a:endCxn id="36871" idx="0"/>
          </p:cNvCxnSpPr>
          <p:nvPr/>
        </p:nvCxnSpPr>
        <p:spPr bwMode="auto">
          <a:xfrm rot="-5400000">
            <a:off x="6265863" y="1130300"/>
            <a:ext cx="46038" cy="2052637"/>
          </a:xfrm>
          <a:prstGeom prst="curvedConnector3">
            <a:avLst>
              <a:gd name="adj1" fmla="val 762069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924" name="AutoShape 67"/>
          <p:cNvCxnSpPr>
            <a:cxnSpLocks noChangeShapeType="1"/>
            <a:stCxn id="36870" idx="7"/>
            <a:endCxn id="36871" idx="1"/>
          </p:cNvCxnSpPr>
          <p:nvPr/>
        </p:nvCxnSpPr>
        <p:spPr bwMode="auto">
          <a:xfrm rot="-5400000">
            <a:off x="4724401" y="279400"/>
            <a:ext cx="76200" cy="4029075"/>
          </a:xfrm>
          <a:prstGeom prst="curvedConnector3">
            <a:avLst>
              <a:gd name="adj1" fmla="val 560417"/>
            </a:avLst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925" name="Text Box 68"/>
          <p:cNvSpPr txBox="1">
            <a:spLocks noChangeArrowheads="1"/>
          </p:cNvSpPr>
          <p:nvPr/>
        </p:nvSpPr>
        <p:spPr bwMode="auto">
          <a:xfrm>
            <a:off x="1600200" y="24384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Select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6" name="Text Box 69"/>
          <p:cNvSpPr txBox="1">
            <a:spLocks noChangeArrowheads="1"/>
          </p:cNvSpPr>
          <p:nvPr/>
        </p:nvSpPr>
        <p:spPr bwMode="auto">
          <a:xfrm>
            <a:off x="4191000" y="22098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Switch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7" name="Text Box 70"/>
          <p:cNvSpPr txBox="1">
            <a:spLocks noChangeArrowheads="1"/>
          </p:cNvSpPr>
          <p:nvPr/>
        </p:nvSpPr>
        <p:spPr bwMode="auto">
          <a:xfrm>
            <a:off x="6705600" y="22860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Sustained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28" name="Text Box 71"/>
          <p:cNvSpPr txBox="1">
            <a:spLocks noChangeArrowheads="1"/>
          </p:cNvSpPr>
          <p:nvPr/>
        </p:nvSpPr>
        <p:spPr bwMode="auto">
          <a:xfrm>
            <a:off x="2895600" y="14478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0.62</a:t>
            </a:r>
          </a:p>
        </p:txBody>
      </p:sp>
      <p:sp>
        <p:nvSpPr>
          <p:cNvPr id="36929" name="Text Box 72"/>
          <p:cNvSpPr txBox="1">
            <a:spLocks noChangeArrowheads="1"/>
          </p:cNvSpPr>
          <p:nvPr/>
        </p:nvSpPr>
        <p:spPr bwMode="auto">
          <a:xfrm>
            <a:off x="5867400" y="14478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0.58</a:t>
            </a:r>
          </a:p>
        </p:txBody>
      </p:sp>
      <p:sp>
        <p:nvSpPr>
          <p:cNvPr id="36930" name="Text Box 73"/>
          <p:cNvSpPr txBox="1">
            <a:spLocks noChangeArrowheads="1"/>
          </p:cNvSpPr>
          <p:nvPr/>
        </p:nvSpPr>
        <p:spPr bwMode="auto">
          <a:xfrm>
            <a:off x="4419600" y="15240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0.34</a:t>
            </a:r>
          </a:p>
        </p:txBody>
      </p:sp>
      <p:sp>
        <p:nvSpPr>
          <p:cNvPr id="36931" name="Text Box 77"/>
          <p:cNvSpPr txBox="1">
            <a:spLocks noChangeArrowheads="1"/>
          </p:cNvSpPr>
          <p:nvPr/>
        </p:nvSpPr>
        <p:spPr bwMode="auto">
          <a:xfrm>
            <a:off x="6096000" y="3962400"/>
            <a:ext cx="1198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dualtask</a:t>
            </a: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36932" name="Text Box 78"/>
          <p:cNvSpPr txBox="1">
            <a:spLocks noChangeArrowheads="1"/>
          </p:cNvSpPr>
          <p:nvPr/>
        </p:nvSpPr>
        <p:spPr bwMode="auto">
          <a:xfrm>
            <a:off x="7848600" y="3276600"/>
            <a:ext cx="928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walk1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Assessing model fit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Can compare some model fits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N &gt; 100 Chi-square gives false +ves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Fit indices proposed as alternatives </a:t>
            </a: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some commonly fit indices used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CFI - Comparative Fit index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NFI (also called TLI) -  normed fit index</a:t>
            </a:r>
            <a:endParaRPr lang="en-GB" altLang="en-US" sz="1400" smtClean="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GB" altLang="en-US" smtClean="0">
                <a:solidFill>
                  <a:schemeClr val="tx2"/>
                </a:solidFill>
              </a:rPr>
              <a:t>NNFI - Non-normed Fit index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altLang="en-US" smtClean="0"/>
              <a:t>Other indices are also recommended (Bentler, 2007) based on residuals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GB" altLang="en-US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Comparative Fit Index (CFI)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Recommended by Peter Bentler (2007), “Mr EQS”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0&lt;= CFI &lt;=1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CFIs above 0.9 indicate a good fit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    (some controversy over using cut-offs - Barrett (2007), Heene et al (2011))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Compares fits of observed and the “null” model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lvl="1" eaLnBrk="1" hangingPunct="1"/>
            <a:r>
              <a:rPr lang="en-GB" altLang="en-US" smtClean="0">
                <a:solidFill>
                  <a:schemeClr val="tx2"/>
                </a:solidFill>
              </a:rPr>
              <a:t>“null” model assumes no relationship between any pair of variables</a:t>
            </a:r>
          </a:p>
          <a:p>
            <a:pPr lvl="1"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Favours parsimonious models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Model fit using EQS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MODEL      CHI-SQUARE      P          CFI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bg2"/>
                </a:solidFill>
              </a:rPr>
              <a:t>                             </a:t>
            </a:r>
            <a:r>
              <a:rPr lang="en-GB" altLang="en-US" smtClean="0">
                <a:solidFill>
                  <a:schemeClr val="tx2"/>
                </a:solidFill>
              </a:rPr>
              <a:t>(df)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One factor     95.05 (27)   &lt;.001     .78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Three factor   33.33 (24)     .10       .97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Good Fits: p&gt;.05; CFIs &gt; 0.9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Model A - correlated factors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sp>
        <p:nvSpPr>
          <p:cNvPr id="40965" name="Oval 4"/>
          <p:cNvSpPr>
            <a:spLocks noChangeArrowheads="1"/>
          </p:cNvSpPr>
          <p:nvPr/>
        </p:nvSpPr>
        <p:spPr bwMode="auto">
          <a:xfrm>
            <a:off x="990600" y="2286000"/>
            <a:ext cx="3048000" cy="1600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0966" name="Oval 5"/>
          <p:cNvSpPr>
            <a:spLocks noChangeArrowheads="1"/>
          </p:cNvSpPr>
          <p:nvPr/>
        </p:nvSpPr>
        <p:spPr bwMode="auto">
          <a:xfrm>
            <a:off x="4876800" y="2362200"/>
            <a:ext cx="3048000" cy="1600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cxnSp>
        <p:nvCxnSpPr>
          <p:cNvPr id="40967" name="AutoShape 6"/>
          <p:cNvCxnSpPr>
            <a:cxnSpLocks noChangeShapeType="1"/>
          </p:cNvCxnSpPr>
          <p:nvPr/>
        </p:nvCxnSpPr>
        <p:spPr bwMode="auto">
          <a:xfrm rot="5400000" flipV="1">
            <a:off x="4419601" y="1693862"/>
            <a:ext cx="76200" cy="1730375"/>
          </a:xfrm>
          <a:prstGeom prst="curvedConnector3">
            <a:avLst>
              <a:gd name="adj1" fmla="val -608333"/>
            </a:avLst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968" name="Rectangle 7"/>
          <p:cNvSpPr>
            <a:spLocks noChangeArrowheads="1"/>
          </p:cNvSpPr>
          <p:nvPr/>
        </p:nvSpPr>
        <p:spPr bwMode="auto">
          <a:xfrm>
            <a:off x="2514600" y="5257800"/>
            <a:ext cx="14478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0969" name="Rectangle 8"/>
          <p:cNvSpPr>
            <a:spLocks noChangeArrowheads="1"/>
          </p:cNvSpPr>
          <p:nvPr/>
        </p:nvSpPr>
        <p:spPr bwMode="auto">
          <a:xfrm>
            <a:off x="4572000" y="5257800"/>
            <a:ext cx="14478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0970" name="Line 9"/>
          <p:cNvSpPr>
            <a:spLocks noChangeShapeType="1"/>
          </p:cNvSpPr>
          <p:nvPr/>
        </p:nvSpPr>
        <p:spPr bwMode="auto">
          <a:xfrm>
            <a:off x="2286000" y="3962400"/>
            <a:ext cx="838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1" name="Line 10"/>
          <p:cNvSpPr>
            <a:spLocks noChangeShapeType="1"/>
          </p:cNvSpPr>
          <p:nvPr/>
        </p:nvSpPr>
        <p:spPr bwMode="auto">
          <a:xfrm>
            <a:off x="3581400" y="3733800"/>
            <a:ext cx="16002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2" name="Line 11"/>
          <p:cNvSpPr>
            <a:spLocks noChangeShapeType="1"/>
          </p:cNvSpPr>
          <p:nvPr/>
        </p:nvSpPr>
        <p:spPr bwMode="auto">
          <a:xfrm flipH="1">
            <a:off x="3352800" y="3962400"/>
            <a:ext cx="22860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3" name="Line 12"/>
          <p:cNvSpPr>
            <a:spLocks noChangeShapeType="1"/>
          </p:cNvSpPr>
          <p:nvPr/>
        </p:nvSpPr>
        <p:spPr bwMode="auto">
          <a:xfrm flipH="1">
            <a:off x="5638800" y="4114800"/>
            <a:ext cx="9144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974" name="Text Box 13"/>
          <p:cNvSpPr txBox="1">
            <a:spLocks noChangeArrowheads="1"/>
          </p:cNvSpPr>
          <p:nvPr/>
        </p:nvSpPr>
        <p:spPr bwMode="auto">
          <a:xfrm>
            <a:off x="3886200" y="23622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C0904"/>
                </a:solidFill>
                <a:latin typeface="Times New Roman" panose="02020603050405020304" pitchFamily="18" charset="0"/>
              </a:rPr>
              <a:t>0.197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1752600" y="42672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0.385</a:t>
            </a: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3352800" y="441960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0.625</a:t>
            </a:r>
          </a:p>
        </p:txBody>
      </p:sp>
      <p:sp>
        <p:nvSpPr>
          <p:cNvPr id="40977" name="Text Box 16"/>
          <p:cNvSpPr txBox="1">
            <a:spLocks noChangeArrowheads="1"/>
          </p:cNvSpPr>
          <p:nvPr/>
        </p:nvSpPr>
        <p:spPr bwMode="auto">
          <a:xfrm>
            <a:off x="3886200" y="38100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0.447</a:t>
            </a:r>
          </a:p>
        </p:txBody>
      </p:sp>
      <p:sp>
        <p:nvSpPr>
          <p:cNvPr id="40978" name="Text Box 17"/>
          <p:cNvSpPr txBox="1">
            <a:spLocks noChangeArrowheads="1"/>
          </p:cNvSpPr>
          <p:nvPr/>
        </p:nvSpPr>
        <p:spPr bwMode="auto">
          <a:xfrm>
            <a:off x="5943600" y="44196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0.244</a:t>
            </a:r>
          </a:p>
        </p:txBody>
      </p:sp>
      <p:sp>
        <p:nvSpPr>
          <p:cNvPr id="40979" name="Text Box 18"/>
          <p:cNvSpPr txBox="1">
            <a:spLocks noChangeArrowheads="1"/>
          </p:cNvSpPr>
          <p:nvPr/>
        </p:nvSpPr>
        <p:spPr bwMode="auto">
          <a:xfrm>
            <a:off x="1524000" y="2895600"/>
            <a:ext cx="228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FACTOR 1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40980" name="Text Box 19"/>
          <p:cNvSpPr txBox="1">
            <a:spLocks noChangeArrowheads="1"/>
          </p:cNvSpPr>
          <p:nvPr/>
        </p:nvSpPr>
        <p:spPr bwMode="auto">
          <a:xfrm>
            <a:off x="5486400" y="2895600"/>
            <a:ext cx="243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FACTOR 2</a:t>
            </a:r>
          </a:p>
        </p:txBody>
      </p:sp>
      <p:sp>
        <p:nvSpPr>
          <p:cNvPr id="40981" name="Text Box 20"/>
          <p:cNvSpPr txBox="1">
            <a:spLocks noChangeArrowheads="1"/>
          </p:cNvSpPr>
          <p:nvPr/>
        </p:nvSpPr>
        <p:spPr bwMode="auto">
          <a:xfrm>
            <a:off x="2895600" y="5486400"/>
            <a:ext cx="91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V1</a:t>
            </a:r>
          </a:p>
        </p:txBody>
      </p:sp>
      <p:sp>
        <p:nvSpPr>
          <p:cNvPr id="40982" name="Text Box 21"/>
          <p:cNvSpPr txBox="1">
            <a:spLocks noChangeArrowheads="1"/>
          </p:cNvSpPr>
          <p:nvPr/>
        </p:nvSpPr>
        <p:spPr bwMode="auto">
          <a:xfrm>
            <a:off x="4724400" y="54864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  V2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Model B - uncorrelated factors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sp>
        <p:nvSpPr>
          <p:cNvPr id="41989" name="Oval 4"/>
          <p:cNvSpPr>
            <a:spLocks noChangeArrowheads="1"/>
          </p:cNvSpPr>
          <p:nvPr/>
        </p:nvSpPr>
        <p:spPr bwMode="auto">
          <a:xfrm>
            <a:off x="990600" y="2286000"/>
            <a:ext cx="3048000" cy="1600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1990" name="Oval 5"/>
          <p:cNvSpPr>
            <a:spLocks noChangeArrowheads="1"/>
          </p:cNvSpPr>
          <p:nvPr/>
        </p:nvSpPr>
        <p:spPr bwMode="auto">
          <a:xfrm>
            <a:off x="4876800" y="2362200"/>
            <a:ext cx="3048000" cy="16002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FACTOR 2</a:t>
            </a:r>
          </a:p>
        </p:txBody>
      </p:sp>
      <p:sp>
        <p:nvSpPr>
          <p:cNvPr id="41991" name="Line 6"/>
          <p:cNvSpPr>
            <a:spLocks noChangeShapeType="1"/>
          </p:cNvSpPr>
          <p:nvPr/>
        </p:nvSpPr>
        <p:spPr bwMode="auto">
          <a:xfrm>
            <a:off x="2286000" y="3962400"/>
            <a:ext cx="8382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7"/>
          <p:cNvSpPr>
            <a:spLocks noChangeShapeType="1"/>
          </p:cNvSpPr>
          <p:nvPr/>
        </p:nvSpPr>
        <p:spPr bwMode="auto">
          <a:xfrm>
            <a:off x="3581400" y="3733800"/>
            <a:ext cx="16002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3" name="Line 8"/>
          <p:cNvSpPr>
            <a:spLocks noChangeShapeType="1"/>
          </p:cNvSpPr>
          <p:nvPr/>
        </p:nvSpPr>
        <p:spPr bwMode="auto">
          <a:xfrm flipH="1">
            <a:off x="3352800" y="3962400"/>
            <a:ext cx="22860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4" name="Line 9"/>
          <p:cNvSpPr>
            <a:spLocks noChangeShapeType="1"/>
          </p:cNvSpPr>
          <p:nvPr/>
        </p:nvSpPr>
        <p:spPr bwMode="auto">
          <a:xfrm flipH="1">
            <a:off x="5638800" y="4114800"/>
            <a:ext cx="91440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5" name="Rectangle 10"/>
          <p:cNvSpPr>
            <a:spLocks noChangeArrowheads="1"/>
          </p:cNvSpPr>
          <p:nvPr/>
        </p:nvSpPr>
        <p:spPr bwMode="auto">
          <a:xfrm>
            <a:off x="2514600" y="5257800"/>
            <a:ext cx="14478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1996" name="Rectangle 11"/>
          <p:cNvSpPr>
            <a:spLocks noChangeArrowheads="1"/>
          </p:cNvSpPr>
          <p:nvPr/>
        </p:nvSpPr>
        <p:spPr bwMode="auto">
          <a:xfrm>
            <a:off x="4572000" y="5257800"/>
            <a:ext cx="1447800" cy="9144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V2</a:t>
            </a:r>
          </a:p>
        </p:txBody>
      </p:sp>
      <p:sp>
        <p:nvSpPr>
          <p:cNvPr id="41997" name="Text Box 12"/>
          <p:cNvSpPr txBox="1">
            <a:spLocks noChangeArrowheads="1"/>
          </p:cNvSpPr>
          <p:nvPr/>
        </p:nvSpPr>
        <p:spPr bwMode="auto">
          <a:xfrm>
            <a:off x="1447800" y="2895600"/>
            <a:ext cx="220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FACTOR 1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  <p:sp>
        <p:nvSpPr>
          <p:cNvPr id="41998" name="Rectangle 13"/>
          <p:cNvSpPr>
            <a:spLocks noChangeArrowheads="1"/>
          </p:cNvSpPr>
          <p:nvPr/>
        </p:nvSpPr>
        <p:spPr bwMode="auto">
          <a:xfrm>
            <a:off x="1752600" y="4419600"/>
            <a:ext cx="869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F0000"/>
                </a:solidFill>
                <a:latin typeface="Times" panose="02020603050405020304" pitchFamily="18" charset="0"/>
              </a:rPr>
              <a:t>0.377</a:t>
            </a:r>
          </a:p>
        </p:txBody>
      </p:sp>
      <p:sp>
        <p:nvSpPr>
          <p:cNvPr id="41999" name="Text Box 14"/>
          <p:cNvSpPr txBox="1">
            <a:spLocks noChangeArrowheads="1"/>
          </p:cNvSpPr>
          <p:nvPr/>
        </p:nvSpPr>
        <p:spPr bwMode="auto">
          <a:xfrm>
            <a:off x="3200400" y="44196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0.614</a:t>
            </a:r>
          </a:p>
        </p:txBody>
      </p:sp>
      <p:sp>
        <p:nvSpPr>
          <p:cNvPr id="42000" name="Text Box 15"/>
          <p:cNvSpPr txBox="1">
            <a:spLocks noChangeArrowheads="1"/>
          </p:cNvSpPr>
          <p:nvPr/>
        </p:nvSpPr>
        <p:spPr bwMode="auto">
          <a:xfrm>
            <a:off x="3886200" y="37338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0.522</a:t>
            </a:r>
          </a:p>
        </p:txBody>
      </p:sp>
      <p:sp>
        <p:nvSpPr>
          <p:cNvPr id="42001" name="Text Box 17"/>
          <p:cNvSpPr txBox="1">
            <a:spLocks noChangeArrowheads="1"/>
          </p:cNvSpPr>
          <p:nvPr/>
        </p:nvSpPr>
        <p:spPr bwMode="auto">
          <a:xfrm>
            <a:off x="5867400" y="43434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imes New Roman" panose="02020603050405020304" pitchFamily="18" charset="0"/>
              </a:rPr>
              <a:t>0.367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2895600" y="5486400"/>
            <a:ext cx="838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V1</a:t>
            </a:r>
            <a:endParaRPr lang="en-GB" altLang="en-US">
              <a:solidFill>
                <a:srgbClr val="F02E1A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Warning!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12875"/>
            <a:ext cx="8229600" cy="4724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altLang="en-US" smtClean="0"/>
              <a:t>           </a:t>
            </a:r>
            <a:r>
              <a:rPr lang="en-GB" altLang="en-US" smtClean="0">
                <a:solidFill>
                  <a:schemeClr val="accent2"/>
                </a:solidFill>
              </a:rPr>
              <a:t>2 different models (uncorrelated, correlated factors)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Both give identical fits to the data!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Make sure there is theoretical motivation for specifying your models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Also: Schmid-Leiman transformation (see Wolff and Preising (2005)) transforms models with a second layer of factors 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  <p:sp>
        <p:nvSpPr>
          <p:cNvPr id="43013" name="Oval 4"/>
          <p:cNvSpPr>
            <a:spLocks noChangeArrowheads="1"/>
          </p:cNvSpPr>
          <p:nvPr/>
        </p:nvSpPr>
        <p:spPr bwMode="auto">
          <a:xfrm>
            <a:off x="2195513" y="4508500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14" name="Oval 5"/>
          <p:cNvSpPr>
            <a:spLocks noChangeArrowheads="1"/>
          </p:cNvSpPr>
          <p:nvPr/>
        </p:nvSpPr>
        <p:spPr bwMode="auto">
          <a:xfrm>
            <a:off x="250825" y="4652963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15" name="AutoShape 10"/>
          <p:cNvSpPr>
            <a:spLocks noChangeArrowheads="1"/>
          </p:cNvSpPr>
          <p:nvPr/>
        </p:nvSpPr>
        <p:spPr bwMode="auto">
          <a:xfrm>
            <a:off x="4284663" y="5300663"/>
            <a:ext cx="1081087" cy="503237"/>
          </a:xfrm>
          <a:prstGeom prst="rightArrow">
            <a:avLst>
              <a:gd name="adj1" fmla="val 50000"/>
              <a:gd name="adj2" fmla="val 537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16" name="Oval 11"/>
          <p:cNvSpPr>
            <a:spLocks noChangeArrowheads="1"/>
          </p:cNvSpPr>
          <p:nvPr/>
        </p:nvSpPr>
        <p:spPr bwMode="auto">
          <a:xfrm>
            <a:off x="5795963" y="4652963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17" name="Line 13"/>
          <p:cNvSpPr>
            <a:spLocks noChangeShapeType="1"/>
          </p:cNvSpPr>
          <p:nvPr/>
        </p:nvSpPr>
        <p:spPr bwMode="auto">
          <a:xfrm flipH="1">
            <a:off x="1908175" y="602138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18" name="Line 14"/>
          <p:cNvSpPr>
            <a:spLocks noChangeShapeType="1"/>
          </p:cNvSpPr>
          <p:nvPr/>
        </p:nvSpPr>
        <p:spPr bwMode="auto">
          <a:xfrm flipH="1">
            <a:off x="1979613" y="630872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19" name="Rectangle 15"/>
          <p:cNvSpPr>
            <a:spLocks noChangeArrowheads="1"/>
          </p:cNvSpPr>
          <p:nvPr/>
        </p:nvSpPr>
        <p:spPr bwMode="auto">
          <a:xfrm>
            <a:off x="1042988" y="5805488"/>
            <a:ext cx="865187" cy="3603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0" name="Rectangle 17"/>
          <p:cNvSpPr>
            <a:spLocks noChangeArrowheads="1"/>
          </p:cNvSpPr>
          <p:nvPr/>
        </p:nvSpPr>
        <p:spPr bwMode="auto">
          <a:xfrm>
            <a:off x="1042988" y="6237288"/>
            <a:ext cx="865187" cy="3603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1" name="Oval 19"/>
          <p:cNvSpPr>
            <a:spLocks noChangeArrowheads="1"/>
          </p:cNvSpPr>
          <p:nvPr/>
        </p:nvSpPr>
        <p:spPr bwMode="auto">
          <a:xfrm>
            <a:off x="6804025" y="4652963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2" name="Oval 20"/>
          <p:cNvSpPr>
            <a:spLocks noChangeArrowheads="1"/>
          </p:cNvSpPr>
          <p:nvPr/>
        </p:nvSpPr>
        <p:spPr bwMode="auto">
          <a:xfrm>
            <a:off x="7885113" y="4652963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3" name="Rectangle 30"/>
          <p:cNvSpPr>
            <a:spLocks noChangeArrowheads="1"/>
          </p:cNvSpPr>
          <p:nvPr/>
        </p:nvSpPr>
        <p:spPr bwMode="auto">
          <a:xfrm>
            <a:off x="6372225" y="6092825"/>
            <a:ext cx="576263" cy="503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4" name="Rectangle 31"/>
          <p:cNvSpPr>
            <a:spLocks noChangeArrowheads="1"/>
          </p:cNvSpPr>
          <p:nvPr/>
        </p:nvSpPr>
        <p:spPr bwMode="auto">
          <a:xfrm>
            <a:off x="7235825" y="6092825"/>
            <a:ext cx="649288" cy="503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25" name="Line 32"/>
          <p:cNvSpPr>
            <a:spLocks noChangeShapeType="1"/>
          </p:cNvSpPr>
          <p:nvPr/>
        </p:nvSpPr>
        <p:spPr bwMode="auto">
          <a:xfrm>
            <a:off x="5940425" y="5373688"/>
            <a:ext cx="64770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26" name="Line 33"/>
          <p:cNvSpPr>
            <a:spLocks noChangeShapeType="1"/>
          </p:cNvSpPr>
          <p:nvPr/>
        </p:nvSpPr>
        <p:spPr bwMode="auto">
          <a:xfrm>
            <a:off x="6516688" y="5516563"/>
            <a:ext cx="792162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27" name="Line 34"/>
          <p:cNvSpPr>
            <a:spLocks noChangeShapeType="1"/>
          </p:cNvSpPr>
          <p:nvPr/>
        </p:nvSpPr>
        <p:spPr bwMode="auto">
          <a:xfrm flipH="1">
            <a:off x="6732588" y="5589588"/>
            <a:ext cx="4318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28" name="Line 35"/>
          <p:cNvSpPr>
            <a:spLocks noChangeShapeType="1"/>
          </p:cNvSpPr>
          <p:nvPr/>
        </p:nvSpPr>
        <p:spPr bwMode="auto">
          <a:xfrm>
            <a:off x="7380288" y="5589588"/>
            <a:ext cx="71437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29" name="Line 36"/>
          <p:cNvSpPr>
            <a:spLocks noChangeShapeType="1"/>
          </p:cNvSpPr>
          <p:nvPr/>
        </p:nvSpPr>
        <p:spPr bwMode="auto">
          <a:xfrm flipH="1">
            <a:off x="6804025" y="5589588"/>
            <a:ext cx="14398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0" name="Line 37"/>
          <p:cNvSpPr>
            <a:spLocks noChangeShapeType="1"/>
          </p:cNvSpPr>
          <p:nvPr/>
        </p:nvSpPr>
        <p:spPr bwMode="auto">
          <a:xfrm flipH="1">
            <a:off x="7596188" y="5589588"/>
            <a:ext cx="107950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1" name="Line 42"/>
          <p:cNvSpPr>
            <a:spLocks noChangeShapeType="1"/>
          </p:cNvSpPr>
          <p:nvPr/>
        </p:nvSpPr>
        <p:spPr bwMode="auto">
          <a:xfrm>
            <a:off x="1042988" y="5516563"/>
            <a:ext cx="2159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2" name="Line 43"/>
          <p:cNvSpPr>
            <a:spLocks noChangeShapeType="1"/>
          </p:cNvSpPr>
          <p:nvPr/>
        </p:nvSpPr>
        <p:spPr bwMode="auto">
          <a:xfrm>
            <a:off x="539750" y="5589588"/>
            <a:ext cx="360363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3" name="Oval 45"/>
          <p:cNvSpPr>
            <a:spLocks noChangeArrowheads="1"/>
          </p:cNvSpPr>
          <p:nvPr/>
        </p:nvSpPr>
        <p:spPr bwMode="auto">
          <a:xfrm>
            <a:off x="2555875" y="5805488"/>
            <a:ext cx="914400" cy="9144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3034" name="Line 46"/>
          <p:cNvSpPr>
            <a:spLocks noChangeShapeType="1"/>
          </p:cNvSpPr>
          <p:nvPr/>
        </p:nvSpPr>
        <p:spPr bwMode="auto">
          <a:xfrm flipH="1">
            <a:off x="1258888" y="5013325"/>
            <a:ext cx="8651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5" name="Line 47"/>
          <p:cNvSpPr>
            <a:spLocks noChangeShapeType="1"/>
          </p:cNvSpPr>
          <p:nvPr/>
        </p:nvSpPr>
        <p:spPr bwMode="auto">
          <a:xfrm>
            <a:off x="2843213" y="544512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36" name="Text Box 48"/>
          <p:cNvSpPr txBox="1">
            <a:spLocks noChangeArrowheads="1"/>
          </p:cNvSpPr>
          <p:nvPr/>
        </p:nvSpPr>
        <p:spPr bwMode="auto">
          <a:xfrm>
            <a:off x="2484438" y="4868863"/>
            <a:ext cx="574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F1</a:t>
            </a:r>
          </a:p>
        </p:txBody>
      </p:sp>
      <p:sp>
        <p:nvSpPr>
          <p:cNvPr id="43037" name="Text Box 49"/>
          <p:cNvSpPr txBox="1">
            <a:spLocks noChangeArrowheads="1"/>
          </p:cNvSpPr>
          <p:nvPr/>
        </p:nvSpPr>
        <p:spPr bwMode="auto">
          <a:xfrm>
            <a:off x="395288" y="5013325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F2</a:t>
            </a:r>
          </a:p>
        </p:txBody>
      </p:sp>
      <p:sp>
        <p:nvSpPr>
          <p:cNvPr id="43038" name="Text Box 50"/>
          <p:cNvSpPr txBox="1">
            <a:spLocks noChangeArrowheads="1"/>
          </p:cNvSpPr>
          <p:nvPr/>
        </p:nvSpPr>
        <p:spPr bwMode="auto">
          <a:xfrm>
            <a:off x="2771775" y="6092825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F3</a:t>
            </a:r>
          </a:p>
        </p:txBody>
      </p:sp>
      <p:sp>
        <p:nvSpPr>
          <p:cNvPr id="43039" name="Text Box 51"/>
          <p:cNvSpPr txBox="1">
            <a:spLocks noChangeArrowheads="1"/>
          </p:cNvSpPr>
          <p:nvPr/>
        </p:nvSpPr>
        <p:spPr bwMode="auto">
          <a:xfrm>
            <a:off x="5940425" y="5013325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F1</a:t>
            </a:r>
          </a:p>
        </p:txBody>
      </p:sp>
      <p:sp>
        <p:nvSpPr>
          <p:cNvPr id="43040" name="Text Box 52"/>
          <p:cNvSpPr txBox="1">
            <a:spLocks noChangeArrowheads="1"/>
          </p:cNvSpPr>
          <p:nvPr/>
        </p:nvSpPr>
        <p:spPr bwMode="auto">
          <a:xfrm>
            <a:off x="7019925" y="5013325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F2</a:t>
            </a:r>
          </a:p>
        </p:txBody>
      </p:sp>
      <p:sp>
        <p:nvSpPr>
          <p:cNvPr id="43041" name="Text Box 53"/>
          <p:cNvSpPr txBox="1">
            <a:spLocks noChangeArrowheads="1"/>
          </p:cNvSpPr>
          <p:nvPr/>
        </p:nvSpPr>
        <p:spPr bwMode="auto">
          <a:xfrm>
            <a:off x="8027988" y="5013325"/>
            <a:ext cx="64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F3</a:t>
            </a:r>
          </a:p>
        </p:txBody>
      </p:sp>
      <p:sp>
        <p:nvSpPr>
          <p:cNvPr id="43042" name="Text Box 55"/>
          <p:cNvSpPr txBox="1">
            <a:spLocks noChangeArrowheads="1"/>
          </p:cNvSpPr>
          <p:nvPr/>
        </p:nvSpPr>
        <p:spPr bwMode="auto">
          <a:xfrm>
            <a:off x="1187450" y="5805488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V1</a:t>
            </a:r>
          </a:p>
        </p:txBody>
      </p:sp>
      <p:sp>
        <p:nvSpPr>
          <p:cNvPr id="43043" name="Text Box 57"/>
          <p:cNvSpPr txBox="1">
            <a:spLocks noChangeArrowheads="1"/>
          </p:cNvSpPr>
          <p:nvPr/>
        </p:nvSpPr>
        <p:spPr bwMode="auto">
          <a:xfrm>
            <a:off x="1116013" y="6165850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V2</a:t>
            </a:r>
          </a:p>
        </p:txBody>
      </p:sp>
      <p:sp>
        <p:nvSpPr>
          <p:cNvPr id="43044" name="Text Box 58"/>
          <p:cNvSpPr txBox="1">
            <a:spLocks noChangeArrowheads="1"/>
          </p:cNvSpPr>
          <p:nvPr/>
        </p:nvSpPr>
        <p:spPr bwMode="auto">
          <a:xfrm>
            <a:off x="6372225" y="6092825"/>
            <a:ext cx="936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V1</a:t>
            </a:r>
          </a:p>
        </p:txBody>
      </p:sp>
      <p:sp>
        <p:nvSpPr>
          <p:cNvPr id="43045" name="Text Box 59"/>
          <p:cNvSpPr txBox="1">
            <a:spLocks noChangeArrowheads="1"/>
          </p:cNvSpPr>
          <p:nvPr/>
        </p:nvSpPr>
        <p:spPr bwMode="auto">
          <a:xfrm>
            <a:off x="7164388" y="6092825"/>
            <a:ext cx="719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V2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Mediating variable example (Beck)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Mediating influence of Beck = T-T’ = AB; A and B regression ests; </a:t>
            </a:r>
            <a:r>
              <a:rPr lang="en-GB" altLang="en-US" smtClean="0">
                <a:solidFill>
                  <a:schemeClr val="accent2"/>
                </a:solidFill>
              </a:rPr>
              <a:t>http://imaging.mrc-cbu.cam.ac.uk/statswiki/FAQ/SobelTest</a:t>
            </a:r>
            <a:endParaRPr lang="en-GB" altLang="en-US" smtClean="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71550" y="2636838"/>
            <a:ext cx="1752600" cy="762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331913" y="27813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AGE</a:t>
            </a: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2971800" y="2895600"/>
            <a:ext cx="2133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76" name="Rectangle 9"/>
          <p:cNvSpPr>
            <a:spLocks noChangeArrowheads="1"/>
          </p:cNvSpPr>
          <p:nvPr/>
        </p:nvSpPr>
        <p:spPr bwMode="auto">
          <a:xfrm>
            <a:off x="5364163" y="2636838"/>
            <a:ext cx="1752600" cy="762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7177" name="Text Box 10"/>
          <p:cNvSpPr txBox="1">
            <a:spLocks noChangeArrowheads="1"/>
          </p:cNvSpPr>
          <p:nvPr/>
        </p:nvSpPr>
        <p:spPr bwMode="auto">
          <a:xfrm>
            <a:off x="5508625" y="2781300"/>
            <a:ext cx="1447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MEMORY</a:t>
            </a:r>
          </a:p>
        </p:txBody>
      </p:sp>
      <p:sp>
        <p:nvSpPr>
          <p:cNvPr id="7178" name="Rectangle 11"/>
          <p:cNvSpPr>
            <a:spLocks noChangeArrowheads="1"/>
          </p:cNvSpPr>
          <p:nvPr/>
        </p:nvSpPr>
        <p:spPr bwMode="auto">
          <a:xfrm>
            <a:off x="457200" y="4876800"/>
            <a:ext cx="1752600" cy="762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3505200" y="3581400"/>
            <a:ext cx="1752600" cy="762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7180" name="Rectangle 13"/>
          <p:cNvSpPr>
            <a:spLocks noChangeArrowheads="1"/>
          </p:cNvSpPr>
          <p:nvPr/>
        </p:nvSpPr>
        <p:spPr bwMode="auto">
          <a:xfrm>
            <a:off x="6553200" y="4800600"/>
            <a:ext cx="1752600" cy="7620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7181" name="Line 14"/>
          <p:cNvSpPr>
            <a:spLocks noChangeShapeType="1"/>
          </p:cNvSpPr>
          <p:nvPr/>
        </p:nvSpPr>
        <p:spPr bwMode="auto">
          <a:xfrm flipV="1">
            <a:off x="2438400" y="4419600"/>
            <a:ext cx="9144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2" name="Line 15"/>
          <p:cNvSpPr>
            <a:spLocks noChangeShapeType="1"/>
          </p:cNvSpPr>
          <p:nvPr/>
        </p:nvSpPr>
        <p:spPr bwMode="auto">
          <a:xfrm flipV="1">
            <a:off x="3505200" y="5257800"/>
            <a:ext cx="2286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3" name="Line 16"/>
          <p:cNvSpPr>
            <a:spLocks noChangeShapeType="1"/>
          </p:cNvSpPr>
          <p:nvPr/>
        </p:nvSpPr>
        <p:spPr bwMode="auto">
          <a:xfrm>
            <a:off x="5486400" y="4114800"/>
            <a:ext cx="10668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4" name="Text Box 17"/>
          <p:cNvSpPr txBox="1">
            <a:spLocks noChangeArrowheads="1"/>
          </p:cNvSpPr>
          <p:nvPr/>
        </p:nvSpPr>
        <p:spPr bwMode="auto">
          <a:xfrm>
            <a:off x="914400" y="50292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AGE</a:t>
            </a:r>
          </a:p>
        </p:txBody>
      </p:sp>
      <p:sp>
        <p:nvSpPr>
          <p:cNvPr id="7185" name="Text Box 20"/>
          <p:cNvSpPr txBox="1">
            <a:spLocks noChangeArrowheads="1"/>
          </p:cNvSpPr>
          <p:nvPr/>
        </p:nvSpPr>
        <p:spPr bwMode="auto">
          <a:xfrm>
            <a:off x="3886200" y="37338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BECK</a:t>
            </a:r>
          </a:p>
        </p:txBody>
      </p:sp>
      <p:sp>
        <p:nvSpPr>
          <p:cNvPr id="7186" name="Text Box 21"/>
          <p:cNvSpPr txBox="1">
            <a:spLocks noChangeArrowheads="1"/>
          </p:cNvSpPr>
          <p:nvPr/>
        </p:nvSpPr>
        <p:spPr bwMode="auto">
          <a:xfrm>
            <a:off x="6781800" y="4953000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MEMORY</a:t>
            </a:r>
          </a:p>
        </p:txBody>
      </p:sp>
      <p:sp>
        <p:nvSpPr>
          <p:cNvPr id="7187" name="Text Box 22"/>
          <p:cNvSpPr txBox="1">
            <a:spLocks noChangeArrowheads="1"/>
          </p:cNvSpPr>
          <p:nvPr/>
        </p:nvSpPr>
        <p:spPr bwMode="auto">
          <a:xfrm>
            <a:off x="3810000" y="22860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T</a:t>
            </a:r>
          </a:p>
        </p:txBody>
      </p:sp>
      <p:sp>
        <p:nvSpPr>
          <p:cNvPr id="7188" name="Text Box 25"/>
          <p:cNvSpPr txBox="1">
            <a:spLocks noChangeArrowheads="1"/>
          </p:cNvSpPr>
          <p:nvPr/>
        </p:nvSpPr>
        <p:spPr bwMode="auto">
          <a:xfrm>
            <a:off x="4191000" y="54102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T’</a:t>
            </a:r>
          </a:p>
        </p:txBody>
      </p:sp>
      <p:sp>
        <p:nvSpPr>
          <p:cNvPr id="7189" name="Text Box 27"/>
          <p:cNvSpPr txBox="1">
            <a:spLocks noChangeArrowheads="1"/>
          </p:cNvSpPr>
          <p:nvPr/>
        </p:nvSpPr>
        <p:spPr bwMode="auto">
          <a:xfrm>
            <a:off x="2514600" y="4267200"/>
            <a:ext cx="30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A</a:t>
            </a:r>
          </a:p>
        </p:txBody>
      </p:sp>
      <p:sp>
        <p:nvSpPr>
          <p:cNvPr id="7190" name="Text Box 29"/>
          <p:cNvSpPr txBox="1">
            <a:spLocks noChangeArrowheads="1"/>
          </p:cNvSpPr>
          <p:nvPr/>
        </p:nvSpPr>
        <p:spPr bwMode="auto">
          <a:xfrm>
            <a:off x="5867400" y="3886200"/>
            <a:ext cx="76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B</a:t>
            </a:r>
          </a:p>
        </p:txBody>
      </p:sp>
      <p:sp>
        <p:nvSpPr>
          <p:cNvPr id="7191" name="TextBox 22"/>
          <p:cNvSpPr txBox="1">
            <a:spLocks noChangeArrowheads="1"/>
          </p:cNvSpPr>
          <p:nvPr/>
        </p:nvSpPr>
        <p:spPr bwMode="auto">
          <a:xfrm>
            <a:off x="468313" y="6021388"/>
            <a:ext cx="799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800">
                <a:solidFill>
                  <a:schemeClr val="tx2"/>
                </a:solidFill>
                <a:latin typeface="Tahoma" panose="020B0604030504040204" pitchFamily="34" charset="0"/>
              </a:rPr>
              <a:t>     Preacher &amp; Kelley(2011) suggest using ab/Max(ab) effect size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Number of Factors for 20 TRAIT anxiety statements</a:t>
            </a:r>
          </a:p>
        </p:txBody>
      </p:sp>
      <p:graphicFrame>
        <p:nvGraphicFramePr>
          <p:cNvPr id="44036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1524000"/>
          <a:ext cx="822801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9" name="Chart" r:id="rId3" imgW="8229838" imgH="4724638" progId="MSGraph.Chart.8">
                  <p:embed followColorScheme="full"/>
                </p:oleObj>
              </mc:Choice>
              <mc:Fallback>
                <p:oleObj name="Chart" r:id="rId3" imgW="8229838" imgH="4724638" progId="MSGraph.Chart.8">
                  <p:embed followColorScheme="full"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524000"/>
                        <a:ext cx="822801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7" name="Oval 6"/>
          <p:cNvSpPr>
            <a:spLocks noChangeArrowheads="1"/>
          </p:cNvSpPr>
          <p:nvPr/>
        </p:nvSpPr>
        <p:spPr bwMode="auto">
          <a:xfrm>
            <a:off x="1371600" y="2057400"/>
            <a:ext cx="1676400" cy="10668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38" name="Oval 7"/>
          <p:cNvSpPr>
            <a:spLocks noChangeArrowheads="1"/>
          </p:cNvSpPr>
          <p:nvPr/>
        </p:nvSpPr>
        <p:spPr bwMode="auto">
          <a:xfrm>
            <a:off x="5257800" y="2133600"/>
            <a:ext cx="1676400" cy="10668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39" name="Line 8"/>
          <p:cNvSpPr>
            <a:spLocks noChangeShapeType="1"/>
          </p:cNvSpPr>
          <p:nvPr/>
        </p:nvSpPr>
        <p:spPr bwMode="auto">
          <a:xfrm flipH="1">
            <a:off x="1143000" y="2971800"/>
            <a:ext cx="3810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0" name="Line 11"/>
          <p:cNvSpPr>
            <a:spLocks noChangeShapeType="1"/>
          </p:cNvSpPr>
          <p:nvPr/>
        </p:nvSpPr>
        <p:spPr bwMode="auto">
          <a:xfrm flipH="1">
            <a:off x="1676400" y="3124200"/>
            <a:ext cx="304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1" name="Line 12"/>
          <p:cNvSpPr>
            <a:spLocks noChangeShapeType="1"/>
          </p:cNvSpPr>
          <p:nvPr/>
        </p:nvSpPr>
        <p:spPr bwMode="auto">
          <a:xfrm>
            <a:off x="3048000" y="2438400"/>
            <a:ext cx="34290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2" name="Line 13"/>
          <p:cNvSpPr>
            <a:spLocks noChangeShapeType="1"/>
          </p:cNvSpPr>
          <p:nvPr/>
        </p:nvSpPr>
        <p:spPr bwMode="auto">
          <a:xfrm flipH="1">
            <a:off x="3505200" y="2590800"/>
            <a:ext cx="1752600" cy="1295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3" name="Line 14"/>
          <p:cNvSpPr>
            <a:spLocks noChangeShapeType="1"/>
          </p:cNvSpPr>
          <p:nvPr/>
        </p:nvSpPr>
        <p:spPr bwMode="auto">
          <a:xfrm>
            <a:off x="2971800" y="2286000"/>
            <a:ext cx="52578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4" name="Line 15"/>
          <p:cNvSpPr>
            <a:spLocks noChangeShapeType="1"/>
          </p:cNvSpPr>
          <p:nvPr/>
        </p:nvSpPr>
        <p:spPr bwMode="auto">
          <a:xfrm flipH="1">
            <a:off x="5105400" y="3048000"/>
            <a:ext cx="4572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5" name="Line 16"/>
          <p:cNvSpPr>
            <a:spLocks noChangeShapeType="1"/>
          </p:cNvSpPr>
          <p:nvPr/>
        </p:nvSpPr>
        <p:spPr bwMode="auto">
          <a:xfrm flipH="1">
            <a:off x="2667000" y="2514600"/>
            <a:ext cx="25908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6" name="Line 17"/>
          <p:cNvSpPr>
            <a:spLocks noChangeShapeType="1"/>
          </p:cNvSpPr>
          <p:nvPr/>
        </p:nvSpPr>
        <p:spPr bwMode="auto">
          <a:xfrm flipH="1">
            <a:off x="1066800" y="2362200"/>
            <a:ext cx="42672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7" name="Rectangle 18"/>
          <p:cNvSpPr>
            <a:spLocks noChangeArrowheads="1"/>
          </p:cNvSpPr>
          <p:nvPr/>
        </p:nvSpPr>
        <p:spPr bwMode="auto">
          <a:xfrm>
            <a:off x="1524000" y="39624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48" name="Line 19"/>
          <p:cNvSpPr>
            <a:spLocks noChangeShapeType="1"/>
          </p:cNvSpPr>
          <p:nvPr/>
        </p:nvSpPr>
        <p:spPr bwMode="auto">
          <a:xfrm>
            <a:off x="2971800" y="2362200"/>
            <a:ext cx="4495800" cy="1524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9" name="Line 20"/>
          <p:cNvSpPr>
            <a:spLocks noChangeShapeType="1"/>
          </p:cNvSpPr>
          <p:nvPr/>
        </p:nvSpPr>
        <p:spPr bwMode="auto">
          <a:xfrm flipH="1">
            <a:off x="1752600" y="2438400"/>
            <a:ext cx="35052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50" name="Line 21"/>
          <p:cNvSpPr>
            <a:spLocks noChangeShapeType="1"/>
          </p:cNvSpPr>
          <p:nvPr/>
        </p:nvSpPr>
        <p:spPr bwMode="auto">
          <a:xfrm>
            <a:off x="2590800" y="3200400"/>
            <a:ext cx="1524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51" name="Line 22"/>
          <p:cNvSpPr>
            <a:spLocks noChangeShapeType="1"/>
          </p:cNvSpPr>
          <p:nvPr/>
        </p:nvSpPr>
        <p:spPr bwMode="auto">
          <a:xfrm>
            <a:off x="2895600" y="2971800"/>
            <a:ext cx="609600" cy="990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52" name="Line 23"/>
          <p:cNvSpPr>
            <a:spLocks noChangeShapeType="1"/>
          </p:cNvSpPr>
          <p:nvPr/>
        </p:nvSpPr>
        <p:spPr bwMode="auto">
          <a:xfrm>
            <a:off x="3200400" y="2743200"/>
            <a:ext cx="205740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53" name="Line 24"/>
          <p:cNvSpPr>
            <a:spLocks noChangeShapeType="1"/>
          </p:cNvSpPr>
          <p:nvPr/>
        </p:nvSpPr>
        <p:spPr bwMode="auto">
          <a:xfrm>
            <a:off x="3124200" y="2590800"/>
            <a:ext cx="281940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54" name="Rectangle 26"/>
          <p:cNvSpPr>
            <a:spLocks noChangeArrowheads="1"/>
          </p:cNvSpPr>
          <p:nvPr/>
        </p:nvSpPr>
        <p:spPr bwMode="auto">
          <a:xfrm>
            <a:off x="2362200" y="39624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55" name="Rectangle 31"/>
          <p:cNvSpPr>
            <a:spLocks noChangeArrowheads="1"/>
          </p:cNvSpPr>
          <p:nvPr/>
        </p:nvSpPr>
        <p:spPr bwMode="auto">
          <a:xfrm>
            <a:off x="685800" y="39624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56" name="Rectangle 32"/>
          <p:cNvSpPr>
            <a:spLocks noChangeArrowheads="1"/>
          </p:cNvSpPr>
          <p:nvPr/>
        </p:nvSpPr>
        <p:spPr bwMode="auto">
          <a:xfrm>
            <a:off x="5638800" y="38862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57" name="Rectangle 33"/>
          <p:cNvSpPr>
            <a:spLocks noChangeArrowheads="1"/>
          </p:cNvSpPr>
          <p:nvPr/>
        </p:nvSpPr>
        <p:spPr bwMode="auto">
          <a:xfrm>
            <a:off x="6324600" y="38862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58" name="Rectangle 34"/>
          <p:cNvSpPr>
            <a:spLocks noChangeArrowheads="1"/>
          </p:cNvSpPr>
          <p:nvPr/>
        </p:nvSpPr>
        <p:spPr bwMode="auto">
          <a:xfrm>
            <a:off x="7086600" y="38862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59" name="Rectangle 35"/>
          <p:cNvSpPr>
            <a:spLocks noChangeArrowheads="1"/>
          </p:cNvSpPr>
          <p:nvPr/>
        </p:nvSpPr>
        <p:spPr bwMode="auto">
          <a:xfrm>
            <a:off x="7772400" y="38862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60" name="Rectangle 36"/>
          <p:cNvSpPr>
            <a:spLocks noChangeArrowheads="1"/>
          </p:cNvSpPr>
          <p:nvPr/>
        </p:nvSpPr>
        <p:spPr bwMode="auto">
          <a:xfrm>
            <a:off x="4876800" y="38862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61" name="Rectangle 37"/>
          <p:cNvSpPr>
            <a:spLocks noChangeArrowheads="1"/>
          </p:cNvSpPr>
          <p:nvPr/>
        </p:nvSpPr>
        <p:spPr bwMode="auto">
          <a:xfrm>
            <a:off x="3124200" y="3962400"/>
            <a:ext cx="609600" cy="4572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44062" name="Line 38"/>
          <p:cNvSpPr>
            <a:spLocks noChangeShapeType="1"/>
          </p:cNvSpPr>
          <p:nvPr/>
        </p:nvSpPr>
        <p:spPr bwMode="auto">
          <a:xfrm flipH="1">
            <a:off x="5791200" y="3276600"/>
            <a:ext cx="3810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63" name="Line 39"/>
          <p:cNvSpPr>
            <a:spLocks noChangeShapeType="1"/>
          </p:cNvSpPr>
          <p:nvPr/>
        </p:nvSpPr>
        <p:spPr bwMode="auto">
          <a:xfrm>
            <a:off x="6324600" y="3276600"/>
            <a:ext cx="3810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64" name="Line 40"/>
          <p:cNvSpPr>
            <a:spLocks noChangeShapeType="1"/>
          </p:cNvSpPr>
          <p:nvPr/>
        </p:nvSpPr>
        <p:spPr bwMode="auto">
          <a:xfrm>
            <a:off x="6858000" y="3048000"/>
            <a:ext cx="533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65" name="Line 41"/>
          <p:cNvSpPr>
            <a:spLocks noChangeShapeType="1"/>
          </p:cNvSpPr>
          <p:nvPr/>
        </p:nvSpPr>
        <p:spPr bwMode="auto">
          <a:xfrm>
            <a:off x="6934200" y="2667000"/>
            <a:ext cx="11430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66" name="Text Box 42"/>
          <p:cNvSpPr txBox="1">
            <a:spLocks noChangeArrowheads="1"/>
          </p:cNvSpPr>
          <p:nvPr/>
        </p:nvSpPr>
        <p:spPr bwMode="auto">
          <a:xfrm>
            <a:off x="3810000" y="40386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tx2"/>
                </a:solidFill>
                <a:latin typeface="Times New Roman" panose="02020603050405020304" pitchFamily="18" charset="0"/>
              </a:rPr>
              <a:t>……..</a:t>
            </a: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44067" name="Text Box 43"/>
          <p:cNvSpPr txBox="1">
            <a:spLocks noChangeArrowheads="1"/>
          </p:cNvSpPr>
          <p:nvPr/>
        </p:nvSpPr>
        <p:spPr bwMode="auto">
          <a:xfrm>
            <a:off x="1524000" y="22860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Depression</a:t>
            </a:r>
          </a:p>
        </p:txBody>
      </p:sp>
      <p:sp>
        <p:nvSpPr>
          <p:cNvPr id="44068" name="Text Box 44"/>
          <p:cNvSpPr txBox="1">
            <a:spLocks noChangeArrowheads="1"/>
          </p:cNvSpPr>
          <p:nvPr/>
        </p:nvSpPr>
        <p:spPr bwMode="auto">
          <a:xfrm>
            <a:off x="5486400" y="23622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 New Roman" panose="02020603050405020304" pitchFamily="18" charset="0"/>
              </a:rPr>
              <a:t>Anxiety</a:t>
            </a:r>
          </a:p>
        </p:txBody>
      </p:sp>
      <p:sp>
        <p:nvSpPr>
          <p:cNvPr id="44069" name="Line 45"/>
          <p:cNvSpPr>
            <a:spLocks noChangeShapeType="1"/>
          </p:cNvSpPr>
          <p:nvPr/>
        </p:nvSpPr>
        <p:spPr bwMode="auto">
          <a:xfrm flipV="1">
            <a:off x="914400" y="44958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0" name="Line 48"/>
          <p:cNvSpPr>
            <a:spLocks noChangeShapeType="1"/>
          </p:cNvSpPr>
          <p:nvPr/>
        </p:nvSpPr>
        <p:spPr bwMode="auto">
          <a:xfrm flipV="1">
            <a:off x="1828800" y="44958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1" name="Line 49"/>
          <p:cNvSpPr>
            <a:spLocks noChangeShapeType="1"/>
          </p:cNvSpPr>
          <p:nvPr/>
        </p:nvSpPr>
        <p:spPr bwMode="auto">
          <a:xfrm flipV="1">
            <a:off x="2667000" y="44958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2" name="Line 50"/>
          <p:cNvSpPr>
            <a:spLocks noChangeShapeType="1"/>
          </p:cNvSpPr>
          <p:nvPr/>
        </p:nvSpPr>
        <p:spPr bwMode="auto">
          <a:xfrm flipV="1">
            <a:off x="3429000" y="44958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3" name="Line 51"/>
          <p:cNvSpPr>
            <a:spLocks noChangeShapeType="1"/>
          </p:cNvSpPr>
          <p:nvPr/>
        </p:nvSpPr>
        <p:spPr bwMode="auto">
          <a:xfrm flipV="1">
            <a:off x="5181600" y="44196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4" name="Line 52"/>
          <p:cNvSpPr>
            <a:spLocks noChangeShapeType="1"/>
          </p:cNvSpPr>
          <p:nvPr/>
        </p:nvSpPr>
        <p:spPr bwMode="auto">
          <a:xfrm flipV="1">
            <a:off x="5943600" y="44196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5" name="Line 53"/>
          <p:cNvSpPr>
            <a:spLocks noChangeShapeType="1"/>
          </p:cNvSpPr>
          <p:nvPr/>
        </p:nvSpPr>
        <p:spPr bwMode="auto">
          <a:xfrm flipV="1">
            <a:off x="6629400" y="44196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6" name="Line 54"/>
          <p:cNvSpPr>
            <a:spLocks noChangeShapeType="1"/>
          </p:cNvSpPr>
          <p:nvPr/>
        </p:nvSpPr>
        <p:spPr bwMode="auto">
          <a:xfrm flipV="1">
            <a:off x="7391400" y="44196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7" name="Line 55"/>
          <p:cNvSpPr>
            <a:spLocks noChangeShapeType="1"/>
          </p:cNvSpPr>
          <p:nvPr/>
        </p:nvSpPr>
        <p:spPr bwMode="auto">
          <a:xfrm flipV="1">
            <a:off x="8153400" y="4419600"/>
            <a:ext cx="0" cy="533400"/>
          </a:xfrm>
          <a:prstGeom prst="line">
            <a:avLst/>
          </a:prstGeom>
          <a:noFill/>
          <a:ln w="38100">
            <a:solidFill>
              <a:srgbClr val="3547E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78" name="Text Box 56"/>
          <p:cNvSpPr txBox="1">
            <a:spLocks noChangeArrowheads="1"/>
          </p:cNvSpPr>
          <p:nvPr/>
        </p:nvSpPr>
        <p:spPr bwMode="auto">
          <a:xfrm>
            <a:off x="1828800" y="5334000"/>
            <a:ext cx="594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3547ED"/>
                </a:solidFill>
                <a:latin typeface="Times New Roman" panose="02020603050405020304" pitchFamily="18" charset="0"/>
              </a:rPr>
              <a:t>RESIDUAL TRAIT VARIANCE</a:t>
            </a:r>
            <a:endParaRPr lang="en-GB" altLang="en-US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Anxiety trait example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873 people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20 statements measuring TRAIT anxiety e.g. I am happy, I am nervous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Responses on a four point scale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Split randomly into two groups A and B of sizes 436 and 437 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Fit one and two factor model to A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Model using Data ‘A’ (N=436)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b="1" smtClean="0"/>
          </a:p>
          <a:p>
            <a:pPr eaLnBrk="1" hangingPunct="1"/>
            <a:r>
              <a:rPr lang="en-GB" altLang="en-US" b="1" smtClean="0"/>
              <a:t>Two</a:t>
            </a:r>
            <a:r>
              <a:rPr lang="en-GB" altLang="en-US" smtClean="0"/>
              <a:t> Factor model</a:t>
            </a:r>
          </a:p>
          <a:p>
            <a:pPr eaLnBrk="1" hangingPunct="1"/>
            <a:r>
              <a:rPr lang="en-GB" altLang="en-US" smtClean="0"/>
              <a:t>Save 42 non-zero estimates from model fitted to Data A:</a:t>
            </a:r>
          </a:p>
          <a:p>
            <a:pPr lvl="1" eaLnBrk="1" hangingPunct="1"/>
            <a:r>
              <a:rPr lang="en-GB" altLang="en-US" smtClean="0"/>
              <a:t>20 x </a:t>
            </a:r>
            <a:r>
              <a:rPr lang="en-GB" altLang="en-US" b="1" smtClean="0"/>
              <a:t>2</a:t>
            </a:r>
            <a:r>
              <a:rPr lang="en-GB" altLang="en-US" smtClean="0"/>
              <a:t> = 40 path coefficients</a:t>
            </a:r>
          </a:p>
          <a:p>
            <a:pPr lvl="1" eaLnBrk="1" hangingPunct="1"/>
            <a:r>
              <a:rPr lang="en-GB" altLang="en-US" smtClean="0"/>
              <a:t>  1 x </a:t>
            </a:r>
            <a:r>
              <a:rPr lang="en-GB" altLang="en-US" b="1" smtClean="0"/>
              <a:t>2</a:t>
            </a:r>
            <a:r>
              <a:rPr lang="en-GB" altLang="en-US" smtClean="0"/>
              <a:t> =  2 Factor variances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Similarly 21 nonzero estimates in </a:t>
            </a:r>
            <a:r>
              <a:rPr lang="en-GB" altLang="en-US" b="1" smtClean="0"/>
              <a:t>One</a:t>
            </a:r>
            <a:r>
              <a:rPr lang="en-GB" altLang="en-US" smtClean="0"/>
              <a:t> Factor model (ie 1/2 those of 2 factor)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Fit these to Data ‘B’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Repeat using model estimates from Data ‘B’ on Data ‘A’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6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63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63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Cross validation strategy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Fit model with these 42 estimates to B; get out fit indices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Derive model using Data ‘A’ (N=436) or ‘B’ 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Test model out on other data set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Avoids bias in using the same data to fit and assess a model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1 factor model results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Fitting model from Data ‘A’ on ‘B’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</a:t>
            </a:r>
            <a:r>
              <a:rPr lang="en-GB" altLang="en-US" baseline="30000" smtClean="0">
                <a:sym typeface="Symbol" panose="05050102010706020507" pitchFamily="18" charset="2"/>
              </a:rPr>
              <a:t>2 </a:t>
            </a:r>
            <a:r>
              <a:rPr lang="en-GB" altLang="en-US" smtClean="0">
                <a:sym typeface="Symbol" panose="05050102010706020507" pitchFamily="18" charset="2"/>
              </a:rPr>
              <a:t>(190)            p            NFI        NNFI       CFI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794.61          &lt;.001        0.82       0.86       0.86 </a:t>
            </a:r>
            <a:r>
              <a:rPr lang="en-GB" altLang="en-US" smtClean="0">
                <a:solidFill>
                  <a:schemeClr val="accent2"/>
                </a:solidFill>
                <a:sym typeface="Symbol" panose="05050102010706020507" pitchFamily="18" charset="2"/>
              </a:rPr>
              <a:t>  (&lt;0.9!)</a:t>
            </a:r>
            <a:endParaRPr lang="en-GB" altLang="en-US" smtClean="0">
              <a:solidFill>
                <a:schemeClr val="accent1"/>
              </a:solidFill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mtClean="0"/>
              <a:t>Fitting model from Data ‘B’ on ‘A’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</a:t>
            </a:r>
            <a:r>
              <a:rPr lang="en-GB" altLang="en-US" baseline="30000" smtClean="0">
                <a:sym typeface="Symbol" panose="05050102010706020507" pitchFamily="18" charset="2"/>
              </a:rPr>
              <a:t>2 </a:t>
            </a:r>
            <a:r>
              <a:rPr lang="en-GB" altLang="en-US" smtClean="0">
                <a:sym typeface="Symbol" panose="05050102010706020507" pitchFamily="18" charset="2"/>
              </a:rPr>
              <a:t>(190)            p           NFI        NNFI        CFI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938.58          &lt;.001       0.79        0.82       0.82   </a:t>
            </a:r>
            <a:r>
              <a:rPr lang="en-GB" altLang="en-US" smtClean="0">
                <a:solidFill>
                  <a:schemeClr val="accent2"/>
                </a:solidFill>
                <a:sym typeface="Symbol" panose="05050102010706020507" pitchFamily="18" charset="2"/>
              </a:rPr>
              <a:t>(&lt;0.9!)</a:t>
            </a:r>
            <a:endParaRPr lang="en-GB" altLang="en-US" smtClean="0">
              <a:solidFill>
                <a:schemeClr val="bg2"/>
              </a:solidFill>
              <a:sym typeface="Symbol" panose="05050102010706020507" pitchFamily="18" charset="2"/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2 Factor results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Fitting model from Data ‘A’ on ‘B’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</a:t>
            </a:r>
            <a:r>
              <a:rPr lang="en-GB" altLang="en-US" baseline="30000" smtClean="0">
                <a:sym typeface="Symbol" panose="05050102010706020507" pitchFamily="18" charset="2"/>
              </a:rPr>
              <a:t>2 </a:t>
            </a:r>
            <a:r>
              <a:rPr lang="en-GB" altLang="en-US" smtClean="0">
                <a:sym typeface="Symbol" panose="05050102010706020507" pitchFamily="18" charset="2"/>
              </a:rPr>
              <a:t>(190)       p          NFI       NNFI        CFI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ym typeface="Symbol" panose="05050102010706020507" pitchFamily="18" charset="2"/>
              </a:rPr>
              <a:t>528.35     &lt;.001      0.88      0.92        0.92</a:t>
            </a:r>
            <a:r>
              <a:rPr lang="en-GB" altLang="en-US" smtClean="0">
                <a:solidFill>
                  <a:schemeClr val="bg2"/>
                </a:solidFill>
                <a:sym typeface="Symbol" panose="05050102010706020507" pitchFamily="18" charset="2"/>
              </a:rPr>
              <a:t> </a:t>
            </a:r>
            <a:r>
              <a:rPr lang="en-GB" altLang="en-US" smtClean="0">
                <a:solidFill>
                  <a:schemeClr val="accent2"/>
                </a:solidFill>
                <a:sym typeface="Symbol" panose="05050102010706020507" pitchFamily="18" charset="2"/>
              </a:rPr>
              <a:t>(bit better)</a:t>
            </a:r>
            <a:endParaRPr lang="en-GB" altLang="en-US" smtClean="0">
              <a:solidFill>
                <a:schemeClr val="bg2"/>
              </a:solidFill>
              <a:sym typeface="Symbol" panose="05050102010706020507" pitchFamily="18" charset="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bg2"/>
              </a:solidFill>
              <a:sym typeface="Symbol" panose="05050102010706020507" pitchFamily="18" charset="2"/>
            </a:endParaRP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Fitting model from Data ‘B’ on ‘A’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  <a:sym typeface="Symbol" panose="05050102010706020507" pitchFamily="18" charset="2"/>
              </a:rPr>
              <a:t></a:t>
            </a:r>
            <a:r>
              <a:rPr lang="en-GB" altLang="en-US" baseline="30000" smtClean="0">
                <a:solidFill>
                  <a:schemeClr val="tx2"/>
                </a:solidFill>
                <a:sym typeface="Symbol" panose="05050102010706020507" pitchFamily="18" charset="2"/>
              </a:rPr>
              <a:t>2 </a:t>
            </a:r>
            <a:r>
              <a:rPr lang="en-GB" altLang="en-US" smtClean="0">
                <a:solidFill>
                  <a:schemeClr val="tx2"/>
                </a:solidFill>
                <a:sym typeface="Symbol" panose="05050102010706020507" pitchFamily="18" charset="2"/>
              </a:rPr>
              <a:t>(190)       p          NFI       NNFI        CFI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  <a:sym typeface="Symbol" panose="05050102010706020507" pitchFamily="18" charset="2"/>
              </a:rPr>
              <a:t>613.98     &lt;.001      0.86      0.90        0.90</a:t>
            </a:r>
            <a:r>
              <a:rPr lang="en-GB" altLang="en-US" smtClean="0">
                <a:solidFill>
                  <a:schemeClr val="bg2"/>
                </a:solidFill>
                <a:sym typeface="Symbol" panose="05050102010706020507" pitchFamily="18" charset="2"/>
              </a:rPr>
              <a:t> </a:t>
            </a:r>
            <a:r>
              <a:rPr lang="en-GB" altLang="en-US" smtClean="0">
                <a:solidFill>
                  <a:schemeClr val="accent2"/>
                </a:solidFill>
                <a:sym typeface="Symbol" panose="05050102010706020507" pitchFamily="18" charset="2"/>
              </a:rPr>
              <a:t>(bit better)</a:t>
            </a:r>
            <a:endParaRPr lang="en-GB" altLang="en-US" smtClean="0">
              <a:solidFill>
                <a:schemeClr val="bg2"/>
              </a:solidFill>
              <a:sym typeface="Symbol" panose="05050102010706020507" pitchFamily="18" charset="2"/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Other fit indices (including information criteria) are available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for non-Normal data which re-scale the chi-square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Fit indices which make sure each factor loading in the model is “pulling its weight” (</a:t>
            </a:r>
            <a:r>
              <a:rPr lang="en-GB" dirty="0" err="1" smtClean="0"/>
              <a:t>Akaike’s</a:t>
            </a:r>
            <a:r>
              <a:rPr lang="en-GB" dirty="0" smtClean="0"/>
              <a:t> information criterion=AIC, Schwarz </a:t>
            </a:r>
            <a:r>
              <a:rPr lang="en-GB" dirty="0" err="1" smtClean="0"/>
              <a:t>bayesian</a:t>
            </a:r>
            <a:r>
              <a:rPr lang="en-GB" dirty="0" smtClean="0"/>
              <a:t> criterion=BIC)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AIC = Model chi-square – 2 x model </a:t>
            </a:r>
            <a:r>
              <a:rPr lang="en-GB" dirty="0" err="1" smtClean="0"/>
              <a:t>df</a:t>
            </a:r>
            <a:r>
              <a:rPr lang="en-GB" dirty="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	(takes into account number of loadings as well as model fit)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BIC = Model chi-square – Log(Sample Size) x model </a:t>
            </a:r>
            <a:r>
              <a:rPr lang="en-GB" dirty="0" err="1" smtClean="0"/>
              <a:t>df</a:t>
            </a:r>
            <a:r>
              <a:rPr lang="en-GB" dirty="0" smtClean="0"/>
              <a:t>; 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/>
              <a:t> </a:t>
            </a:r>
            <a:r>
              <a:rPr lang="en-GB" smtClean="0"/>
              <a:t>   BIC </a:t>
            </a:r>
            <a:r>
              <a:rPr lang="en-GB" dirty="0" smtClean="0"/>
              <a:t>differences &gt;10 suggest better fit (</a:t>
            </a:r>
            <a:r>
              <a:rPr lang="en-GB" dirty="0" err="1" smtClean="0"/>
              <a:t>Raftery</a:t>
            </a:r>
            <a:r>
              <a:rPr lang="en-GB" dirty="0" smtClean="0"/>
              <a:t>, 1995)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Preacher et al (2012) suggest 95% bootstrap CIs for BIC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For trait data…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In Trait questionnaire Data ‘A’ on Data ‘B’ (continued)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1 Factor Model: 	AIC  = 323.47      BIC = -374.20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(2 Factor Model: 	AIC =  137.03      </a:t>
            </a:r>
            <a:r>
              <a:rPr lang="en-GB" altLang="en-US" u="sng" smtClean="0"/>
              <a:t>BIC = -479.03)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u="sng" smtClean="0"/>
              <a:t>3 Factor Model :	AIC  = 128.02      </a:t>
            </a:r>
            <a:r>
              <a:rPr lang="en-GB" altLang="en-US" smtClean="0"/>
              <a:t>BIC = -414.61</a:t>
            </a:r>
            <a:endParaRPr lang="en-GB" altLang="en-US" u="sng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(4 Factor Model: 	AIC =  140.72      BIC = -320.31)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Explanatory model of data ‘A’ and ‘B’</a:t>
            </a:r>
          </a:p>
        </p:txBody>
      </p:sp>
      <p:graphicFrame>
        <p:nvGraphicFramePr>
          <p:cNvPr id="52228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1784350"/>
          <a:ext cx="8229600" cy="435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0" name="Chart" r:id="rId3" imgW="7772638" imgH="4115038" progId="MSGraph.Chart.8">
                  <p:embed followColorScheme="full"/>
                </p:oleObj>
              </mc:Choice>
              <mc:Fallback>
                <p:oleObj name="Chart" r:id="rId3" imgW="7772638" imgH="4115038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84350"/>
                        <a:ext cx="8229600" cy="435610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3124200" y="2057400"/>
            <a:ext cx="3448050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" panose="02020603050405020304" pitchFamily="18" charset="0"/>
              </a:rPr>
              <a:t>Similar profiles; # Factors 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" panose="02020603050405020304" pitchFamily="18" charset="0"/>
              </a:rPr>
              <a:t>scree plot:one factor BUT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" panose="02020603050405020304" pitchFamily="18" charset="0"/>
              </a:rPr>
              <a:t>three eigenvalues over 1;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bg1"/>
                </a:solidFill>
                <a:latin typeface="Times" panose="02020603050405020304" pitchFamily="18" charset="0"/>
              </a:rPr>
              <a:t>Theory:2, maybe 3 factors</a:t>
            </a:r>
            <a:endParaRPr lang="en-GB" altLang="en-US">
              <a:solidFill>
                <a:srgbClr val="FF0000"/>
              </a:solidFill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Conclusions (1)</a:t>
            </a:r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Two uncorrelated Factor model is a slightly better fit than One Factor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This is regardless of whether ‘A’ or ‘B’ is used to estimate or fit the model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b="1" i="1" smtClean="0"/>
              <a:t>But </a:t>
            </a:r>
            <a:r>
              <a:rPr lang="en-GB" altLang="en-US" smtClean="0"/>
              <a:t> </a:t>
            </a:r>
            <a:r>
              <a:rPr lang="en-GB" altLang="en-US" b="1" smtClean="0"/>
              <a:t>using rules of thumb:   </a:t>
            </a:r>
            <a:r>
              <a:rPr lang="en-GB" altLang="en-US" smtClean="0"/>
              <a:t>2 factors &lt; 60% variation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		NFI index for 2 factor model &lt; 0.90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		3 factor model may be better fit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			AIC supports 2 factors, BIC support 3 factors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If doesn’t make sense </a:t>
            </a:r>
            <a:r>
              <a:rPr lang="en-GB" altLang="en-US" b="1" i="1" smtClean="0"/>
              <a:t>psychologically </a:t>
            </a:r>
            <a:r>
              <a:rPr lang="en-GB" altLang="en-US" smtClean="0"/>
              <a:t>no point fitting it!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Diagram:Features (1)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Ellipses 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(unobserved)</a:t>
            </a:r>
            <a:r>
              <a:rPr lang="en-GB" altLang="en-US" smtClean="0"/>
              <a:t> factors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Rectangles</a:t>
            </a:r>
          </a:p>
          <a:p>
            <a:pPr lvl="1" eaLnBrk="1" hangingPunct="1"/>
            <a:r>
              <a:rPr lang="en-GB" altLang="en-US" smtClean="0">
                <a:solidFill>
                  <a:schemeClr val="accent2"/>
                </a:solidFill>
              </a:rPr>
              <a:t>(observed)</a:t>
            </a:r>
            <a:r>
              <a:rPr lang="en-GB" altLang="en-US" smtClean="0"/>
              <a:t> variable scores </a:t>
            </a:r>
          </a:p>
          <a:p>
            <a:pPr eaLnBrk="1" hangingPunct="1"/>
            <a:endParaRPr lang="en-GB" altLang="en-US" smtClean="0"/>
          </a:p>
        </p:txBody>
      </p:sp>
      <p:sp>
        <p:nvSpPr>
          <p:cNvPr id="8197" name="Oval 4"/>
          <p:cNvSpPr>
            <a:spLocks noChangeArrowheads="1"/>
          </p:cNvSpPr>
          <p:nvPr/>
        </p:nvSpPr>
        <p:spPr bwMode="auto">
          <a:xfrm>
            <a:off x="4859338" y="2276475"/>
            <a:ext cx="2057400" cy="609600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4859338" y="3213100"/>
            <a:ext cx="2362200" cy="6096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Ordinal data/Non-normal data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229600" cy="4724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         </a:t>
            </a:r>
            <a:r>
              <a:rPr lang="en-GB" altLang="en-US" smtClean="0">
                <a:solidFill>
                  <a:schemeClr val="accent2"/>
                </a:solidFill>
              </a:rPr>
              <a:t>Scaled scores of type: Never, Some, a lot, Always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/>
              <a:t>Some authors suggest the use of special correlations, polychoric correlations rather than Pearson correlations for ordinal scaled variables and using ULS estimates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These correlations can be used as inputs to a factor analysis instead of the raw data (eg using syntax in SPSS); Additionally, Least Squares estimates have been recommended to estimate factor loadings (Lee-Poon Bentler, 1995).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Specialist free software available for computing these See </a:t>
            </a:r>
            <a:r>
              <a:rPr lang="en-GB" altLang="en-US" smtClean="0">
                <a:hlinkClick r:id="rId2"/>
              </a:rPr>
              <a:t>http://en.wikipedia.org/wiki/Polychoric_correlation</a:t>
            </a:r>
            <a:r>
              <a:rPr lang="en-GB" altLang="en-US" smtClean="0"/>
              <a:t> or can use R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Other forms of estimators for obtaining factor loadings can also be used in more specialist software eg ML, ROBUST in EQS </a:t>
            </a:r>
            <a:r>
              <a:rPr lang="en-GB" altLang="en-US" smtClean="0">
                <a:solidFill>
                  <a:schemeClr val="accent2"/>
                </a:solidFill>
              </a:rPr>
              <a:t>DEMO </a:t>
            </a:r>
            <a:r>
              <a:rPr lang="en-GB" altLang="en-US" smtClean="0"/>
              <a:t>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Polychoric Correlations</a:t>
            </a:r>
          </a:p>
        </p:txBody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Recommended by many authors for ordinal categories (for questionnaires) as inputs to factor analysis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hlinkClick r:id="rId2"/>
              </a:rPr>
              <a:t>http://imaging.mrc-cbu.cam.ac.uk/statswiki/FAQ/polychoric</a:t>
            </a:r>
            <a:r>
              <a:rPr lang="en-GB" altLang="en-US" smtClean="0"/>
              <a:t> (includes a spreadsheet to evaluate tetrachoric correlations which are the special case of polychoric correlations for dichotomous variables)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Can fit polychorics to EFA models using SAS, R and SPSS (convoluted)    SPSS correlation input: Kinnear &amp; Gray (1999) and later 2009 edition?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For using with CFA models need specialist software e.g. EQS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4294967295"/>
          </p:nvPr>
        </p:nvSpPr>
        <p:spPr>
          <a:xfrm>
            <a:off x="468313" y="1341438"/>
            <a:ext cx="8229600" cy="497205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US" altLang="en-US" smtClean="0"/>
              <a:t>           Combining the two variables: Thanks to Joao Maroco</a:t>
            </a: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mtClean="0">
              <a:latin typeface="Euclid" panose="02020503060505020303" pitchFamily="18" charset="0"/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mtClean="0">
              <a:latin typeface="Euclid" panose="02020503060505020303" pitchFamily="18" charset="0"/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mtClean="0">
              <a:latin typeface="Euclid" panose="02020503060505020303" pitchFamily="18" charset="0"/>
            </a:endParaRPr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mtClean="0"/>
          </a:p>
          <a:p>
            <a:pPr marL="0" indent="0" eaLnBrk="1" hangingPunct="1">
              <a:buFont typeface="Wingdings" panose="05000000000000000000" pitchFamily="2" charset="2"/>
              <a:buNone/>
            </a:pPr>
            <a:endParaRPr lang="en-US" altLang="en-US" smtClean="0"/>
          </a:p>
        </p:txBody>
      </p:sp>
      <p:sp>
        <p:nvSpPr>
          <p:cNvPr id="56324" name="Slide Number Placeholder 3"/>
          <p:cNvSpPr txBox="1">
            <a:spLocks noGrp="1"/>
          </p:cNvSpPr>
          <p:nvPr/>
        </p:nvSpPr>
        <p:spPr bwMode="auto">
          <a:xfrm>
            <a:off x="8572500" y="0"/>
            <a:ext cx="5715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4FE9A35A-E96A-4B64-B954-6210E8CA1720}" type="slidenum">
              <a:rPr lang="pt-PT" altLang="en-US" sz="1200">
                <a:solidFill>
                  <a:srgbClr val="BA8996"/>
                </a:solidFill>
                <a:latin typeface="HelveticaNeueLT Std"/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52</a:t>
            </a:fld>
            <a:endParaRPr lang="pt-PT" altLang="en-US" sz="1200">
              <a:solidFill>
                <a:srgbClr val="BA8996"/>
              </a:solidFill>
              <a:latin typeface="HelveticaNeueLT Std"/>
            </a:endParaRPr>
          </a:p>
        </p:txBody>
      </p:sp>
      <p:sp>
        <p:nvSpPr>
          <p:cNvPr id="563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latin typeface="Calibri" panose="020F0502020204030204" pitchFamily="34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rot="5400000" flipH="1" flipV="1">
            <a:off x="2143125" y="3857626"/>
            <a:ext cx="2143125" cy="0"/>
          </a:xfrm>
          <a:prstGeom prst="line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214688" y="4929188"/>
            <a:ext cx="2276475" cy="0"/>
          </a:xfrm>
          <a:prstGeom prst="line">
            <a:avLst/>
          </a:prstGeom>
          <a:ln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66FF">
                <a:tint val="45000"/>
                <a:satMod val="400000"/>
              </a:srgbClr>
            </a:duotone>
            <a:lum contrast="40000"/>
          </a:blip>
          <a:srcRect l="15619" t="14285" r="13073" b="18112"/>
          <a:stretch>
            <a:fillRect/>
          </a:stretch>
        </p:blipFill>
        <p:spPr bwMode="auto">
          <a:xfrm rot="10800000">
            <a:off x="3286116" y="4957773"/>
            <a:ext cx="185738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0" name="Straight Connector 59"/>
          <p:cNvCxnSpPr/>
          <p:nvPr/>
        </p:nvCxnSpPr>
        <p:spPr>
          <a:xfrm rot="5400000" flipH="1" flipV="1">
            <a:off x="2389187" y="4454526"/>
            <a:ext cx="2879725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 flipH="1" flipV="1">
            <a:off x="2732087" y="4454526"/>
            <a:ext cx="2879725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 flipH="1" flipV="1">
            <a:off x="3089275" y="4454526"/>
            <a:ext cx="2879725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 flipH="1" flipV="1">
            <a:off x="3389312" y="4454526"/>
            <a:ext cx="2879725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 rot="16200000" flipH="1">
            <a:off x="1662907" y="3117056"/>
            <a:ext cx="357188" cy="409575"/>
          </a:xfrm>
          <a:prstGeom prst="rect">
            <a:avLst/>
          </a:prstGeom>
          <a:solidFill>
            <a:schemeClr val="accent2">
              <a:lumMod val="5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bg1"/>
                </a:solidFill>
                <a:latin typeface="Helvetica-Light" pitchFamily="34" charset="0"/>
              </a:rPr>
              <a:t>5</a:t>
            </a:r>
          </a:p>
        </p:txBody>
      </p:sp>
      <p:sp>
        <p:nvSpPr>
          <p:cNvPr id="67" name="Rectangle 66"/>
          <p:cNvSpPr/>
          <p:nvPr/>
        </p:nvSpPr>
        <p:spPr>
          <a:xfrm rot="16200000" flipH="1">
            <a:off x="1616076" y="3284537"/>
            <a:ext cx="214312" cy="64611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4</a:t>
            </a:r>
          </a:p>
        </p:txBody>
      </p:sp>
      <p:sp>
        <p:nvSpPr>
          <p:cNvPr id="68" name="Rectangle 67"/>
          <p:cNvSpPr/>
          <p:nvPr/>
        </p:nvSpPr>
        <p:spPr>
          <a:xfrm rot="16200000" flipH="1">
            <a:off x="1487487" y="3370263"/>
            <a:ext cx="214313" cy="90328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3</a:t>
            </a:r>
            <a:endParaRPr lang="pt-PT" sz="1400" dirty="0">
              <a:latin typeface="Helvetica-Light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 rot="16200000" flipH="1">
            <a:off x="1616076" y="3713162"/>
            <a:ext cx="214312" cy="6461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2</a:t>
            </a:r>
            <a:endParaRPr lang="pt-PT" sz="1400" dirty="0">
              <a:latin typeface="Helvetica-Light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 rot="16200000">
            <a:off x="1734344" y="4045744"/>
            <a:ext cx="214313" cy="4095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1</a:t>
            </a:r>
            <a:endParaRPr lang="pt-PT" sz="1400" dirty="0">
              <a:latin typeface="Helvetica-Light" pitchFamily="34" charset="0"/>
            </a:endParaRPr>
          </a:p>
        </p:txBody>
      </p:sp>
      <p:pic>
        <p:nvPicPr>
          <p:cNvPr id="7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0000">
                <a:tint val="45000"/>
                <a:satMod val="400000"/>
              </a:srgbClr>
            </a:duotone>
            <a:lum contrast="40000"/>
          </a:blip>
          <a:srcRect l="15619" t="14285" r="13073" b="18112"/>
          <a:stretch>
            <a:fillRect/>
          </a:stretch>
        </p:blipFill>
        <p:spPr bwMode="auto">
          <a:xfrm rot="16200000">
            <a:off x="1859737" y="3536157"/>
            <a:ext cx="1857388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4" name="Straight Connector 73"/>
          <p:cNvCxnSpPr/>
          <p:nvPr/>
        </p:nvCxnSpPr>
        <p:spPr>
          <a:xfrm rot="5400000" flipH="1" flipV="1">
            <a:off x="1000125" y="3786188"/>
            <a:ext cx="2143125" cy="0"/>
          </a:xfrm>
          <a:prstGeom prst="line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286125" y="5867400"/>
            <a:ext cx="2276475" cy="0"/>
          </a:xfrm>
          <a:prstGeom prst="line">
            <a:avLst/>
          </a:prstGeom>
          <a:ln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341" name="TextBox 75"/>
          <p:cNvSpPr txBox="1">
            <a:spLocks noChangeArrowheads="1"/>
          </p:cNvSpPr>
          <p:nvPr/>
        </p:nvSpPr>
        <p:spPr bwMode="auto">
          <a:xfrm>
            <a:off x="5286375" y="5835650"/>
            <a:ext cx="3476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" panose="02020503060505020303" pitchFamily="18" charset="0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</a:t>
            </a:r>
          </a:p>
        </p:txBody>
      </p:sp>
      <p:sp>
        <p:nvSpPr>
          <p:cNvPr id="56342" name="TextBox 76"/>
          <p:cNvSpPr txBox="1">
            <a:spLocks noChangeArrowheads="1"/>
          </p:cNvSpPr>
          <p:nvPr/>
        </p:nvSpPr>
        <p:spPr bwMode="auto">
          <a:xfrm rot="-5400000">
            <a:off x="1765301" y="2698750"/>
            <a:ext cx="349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" panose="02020503060505020303" pitchFamily="18" charset="0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</a:t>
            </a:r>
          </a:p>
        </p:txBody>
      </p:sp>
      <p:sp>
        <p:nvSpPr>
          <p:cNvPr id="56343" name="TextBox 77"/>
          <p:cNvSpPr txBox="1">
            <a:spLocks noChangeArrowheads="1"/>
          </p:cNvSpPr>
          <p:nvPr/>
        </p:nvSpPr>
        <p:spPr bwMode="auto">
          <a:xfrm>
            <a:off x="2919413" y="2724150"/>
            <a:ext cx="342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</a:t>
            </a:r>
          </a:p>
        </p:txBody>
      </p:sp>
      <p:sp>
        <p:nvSpPr>
          <p:cNvPr id="56344" name="TextBox 78"/>
          <p:cNvSpPr txBox="1">
            <a:spLocks noChangeArrowheads="1"/>
          </p:cNvSpPr>
          <p:nvPr/>
        </p:nvSpPr>
        <p:spPr bwMode="auto">
          <a:xfrm>
            <a:off x="5245100" y="4906963"/>
            <a:ext cx="342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</a:t>
            </a:r>
          </a:p>
        </p:txBody>
      </p:sp>
      <p:cxnSp>
        <p:nvCxnSpPr>
          <p:cNvPr id="80" name="Straight Connector 79"/>
          <p:cNvCxnSpPr/>
          <p:nvPr/>
        </p:nvCxnSpPr>
        <p:spPr>
          <a:xfrm flipV="1">
            <a:off x="2009775" y="4143375"/>
            <a:ext cx="299085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2000250" y="3929063"/>
            <a:ext cx="299085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2000250" y="3714750"/>
            <a:ext cx="299085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2000250" y="3500438"/>
            <a:ext cx="2990850" cy="0"/>
          </a:xfrm>
          <a:prstGeom prst="line">
            <a:avLst/>
          </a:prstGeom>
          <a:ln w="63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rot="5400000" flipH="1" flipV="1">
            <a:off x="3286125" y="2928938"/>
            <a:ext cx="1857375" cy="1857375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 rot="2677632">
            <a:off x="3819525" y="2855913"/>
            <a:ext cx="785813" cy="2016125"/>
          </a:xfrm>
          <a:prstGeom prst="ellipse">
            <a:avLst/>
          </a:prstGeom>
          <a:solidFill>
            <a:schemeClr val="bg1">
              <a:lumMod val="5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t-PT" sz="1600"/>
          </a:p>
        </p:txBody>
      </p:sp>
      <p:sp>
        <p:nvSpPr>
          <p:cNvPr id="56351" name="TextBox 85"/>
          <p:cNvSpPr txBox="1">
            <a:spLocks noChangeArrowheads="1"/>
          </p:cNvSpPr>
          <p:nvPr/>
        </p:nvSpPr>
        <p:spPr bwMode="auto">
          <a:xfrm>
            <a:off x="5072063" y="2643188"/>
            <a:ext cx="4683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r</a:t>
            </a:r>
            <a:r>
              <a:rPr lang="pt-PT" altLang="en-US" sz="1600" baseline="-25000">
                <a:latin typeface="Euclid" panose="02020503060505020303" pitchFamily="18" charset="0"/>
              </a:rPr>
              <a:t>PL</a:t>
            </a:r>
          </a:p>
        </p:txBody>
      </p:sp>
      <p:sp>
        <p:nvSpPr>
          <p:cNvPr id="56352" name="TextBox 86"/>
          <p:cNvSpPr txBox="1">
            <a:spLocks noChangeArrowheads="1"/>
          </p:cNvSpPr>
          <p:nvPr/>
        </p:nvSpPr>
        <p:spPr bwMode="auto">
          <a:xfrm>
            <a:off x="3643313" y="2714625"/>
            <a:ext cx="41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11</a:t>
            </a:r>
          </a:p>
        </p:txBody>
      </p:sp>
      <p:sp>
        <p:nvSpPr>
          <p:cNvPr id="56353" name="TextBox 87"/>
          <p:cNvSpPr txBox="1">
            <a:spLocks noChangeArrowheads="1"/>
          </p:cNvSpPr>
          <p:nvPr/>
        </p:nvSpPr>
        <p:spPr bwMode="auto">
          <a:xfrm>
            <a:off x="3944938" y="2714625"/>
            <a:ext cx="41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12</a:t>
            </a:r>
          </a:p>
        </p:txBody>
      </p:sp>
      <p:sp>
        <p:nvSpPr>
          <p:cNvPr id="56354" name="TextBox 88"/>
          <p:cNvSpPr txBox="1">
            <a:spLocks noChangeArrowheads="1"/>
          </p:cNvSpPr>
          <p:nvPr/>
        </p:nvSpPr>
        <p:spPr bwMode="auto">
          <a:xfrm>
            <a:off x="4357688" y="2714625"/>
            <a:ext cx="41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13</a:t>
            </a:r>
          </a:p>
        </p:txBody>
      </p:sp>
      <p:sp>
        <p:nvSpPr>
          <p:cNvPr id="56355" name="TextBox 89"/>
          <p:cNvSpPr txBox="1">
            <a:spLocks noChangeArrowheads="1"/>
          </p:cNvSpPr>
          <p:nvPr/>
        </p:nvSpPr>
        <p:spPr bwMode="auto">
          <a:xfrm>
            <a:off x="4643438" y="2714625"/>
            <a:ext cx="41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14</a:t>
            </a:r>
          </a:p>
        </p:txBody>
      </p:sp>
      <p:sp>
        <p:nvSpPr>
          <p:cNvPr id="56356" name="TextBox 90"/>
          <p:cNvSpPr txBox="1">
            <a:spLocks noChangeArrowheads="1"/>
          </p:cNvSpPr>
          <p:nvPr/>
        </p:nvSpPr>
        <p:spPr bwMode="auto">
          <a:xfrm>
            <a:off x="4929188" y="3357563"/>
            <a:ext cx="412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21</a:t>
            </a:r>
          </a:p>
        </p:txBody>
      </p:sp>
      <p:sp>
        <p:nvSpPr>
          <p:cNvPr id="56357" name="TextBox 91"/>
          <p:cNvSpPr txBox="1">
            <a:spLocks noChangeArrowheads="1"/>
          </p:cNvSpPr>
          <p:nvPr/>
        </p:nvSpPr>
        <p:spPr bwMode="auto">
          <a:xfrm>
            <a:off x="4943475" y="3571875"/>
            <a:ext cx="4111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22</a:t>
            </a:r>
          </a:p>
        </p:txBody>
      </p:sp>
      <p:sp>
        <p:nvSpPr>
          <p:cNvPr id="56358" name="TextBox 92"/>
          <p:cNvSpPr txBox="1">
            <a:spLocks noChangeArrowheads="1"/>
          </p:cNvSpPr>
          <p:nvPr/>
        </p:nvSpPr>
        <p:spPr bwMode="auto">
          <a:xfrm>
            <a:off x="4943475" y="3781425"/>
            <a:ext cx="4111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23</a:t>
            </a:r>
          </a:p>
        </p:txBody>
      </p:sp>
      <p:sp>
        <p:nvSpPr>
          <p:cNvPr id="56359" name="TextBox 93"/>
          <p:cNvSpPr txBox="1">
            <a:spLocks noChangeArrowheads="1"/>
          </p:cNvSpPr>
          <p:nvPr/>
        </p:nvSpPr>
        <p:spPr bwMode="auto">
          <a:xfrm>
            <a:off x="4943475" y="4010025"/>
            <a:ext cx="4111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en-US" sz="1600" i="1">
                <a:latin typeface="Euclid Symbol" panose="05050102010706020507" pitchFamily="18" charset="2"/>
              </a:rPr>
              <a:t>x</a:t>
            </a:r>
            <a:r>
              <a:rPr lang="pt-PT" altLang="en-US" sz="1600" baseline="-25000">
                <a:latin typeface="Euclid" panose="02020503060505020303" pitchFamily="18" charset="0"/>
              </a:rPr>
              <a:t>24</a:t>
            </a:r>
          </a:p>
        </p:txBody>
      </p:sp>
      <p:sp>
        <p:nvSpPr>
          <p:cNvPr id="56360" name="TextBox 94"/>
          <p:cNvSpPr txBox="1">
            <a:spLocks noChangeArrowheads="1"/>
          </p:cNvSpPr>
          <p:nvPr/>
        </p:nvSpPr>
        <p:spPr bwMode="auto">
          <a:xfrm>
            <a:off x="6000750" y="2214563"/>
            <a:ext cx="29289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HelveticaNeueLT Pro 45 Lt"/>
              </a:rPr>
              <a:t>The </a:t>
            </a:r>
            <a:r>
              <a:rPr lang="en-US" altLang="en-US" sz="1600" b="1">
                <a:latin typeface="HelveticaNeueLT Pro 45 Lt"/>
              </a:rPr>
              <a:t>Polychoric Correlation  </a:t>
            </a:r>
            <a:r>
              <a:rPr lang="en-US" altLang="en-US" sz="1600">
                <a:latin typeface="HelveticaNeueLT Pro 45 Lt"/>
              </a:rPr>
              <a:t>(</a:t>
            </a:r>
            <a:r>
              <a:rPr lang="pt-PT" altLang="en-US" sz="1600" i="1">
                <a:latin typeface="Euclid Symbol" panose="05050102010706020507" pitchFamily="18" charset="2"/>
              </a:rPr>
              <a:t>r</a:t>
            </a:r>
            <a:r>
              <a:rPr lang="pt-PT" altLang="en-US" sz="1600" baseline="-25000">
                <a:latin typeface="Euclid" panose="02020503060505020303" pitchFamily="18" charset="0"/>
              </a:rPr>
              <a:t>PL</a:t>
            </a:r>
            <a:r>
              <a:rPr lang="en-US" altLang="en-US" sz="1600">
                <a:latin typeface="HelveticaNeueLT Pro 45 Lt"/>
              </a:rPr>
              <a:t>) is the product-moment correlation between the two latent normally distributed variables</a:t>
            </a:r>
          </a:p>
        </p:txBody>
      </p:sp>
      <p:cxnSp>
        <p:nvCxnSpPr>
          <p:cNvPr id="97" name="Straight Arrow Connector 96"/>
          <p:cNvCxnSpPr>
            <a:stCxn id="56360" idx="1"/>
            <a:endCxn id="56351" idx="3"/>
          </p:cNvCxnSpPr>
          <p:nvPr/>
        </p:nvCxnSpPr>
        <p:spPr>
          <a:xfrm rot="10800000">
            <a:off x="5540375" y="2813050"/>
            <a:ext cx="460375" cy="63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" name="Rectangle 106"/>
          <p:cNvSpPr/>
          <p:nvPr/>
        </p:nvSpPr>
        <p:spPr>
          <a:xfrm flipH="1">
            <a:off x="4814888" y="5900738"/>
            <a:ext cx="214312" cy="40957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5</a:t>
            </a:r>
          </a:p>
        </p:txBody>
      </p:sp>
      <p:sp>
        <p:nvSpPr>
          <p:cNvPr id="108" name="Rectangle 107"/>
          <p:cNvSpPr/>
          <p:nvPr/>
        </p:nvSpPr>
        <p:spPr>
          <a:xfrm flipH="1">
            <a:off x="4529138" y="5900738"/>
            <a:ext cx="285750" cy="644525"/>
          </a:xfrm>
          <a:prstGeom prst="rect">
            <a:avLst/>
          </a:prstGeom>
          <a:solidFill>
            <a:schemeClr val="accent5">
              <a:lumMod val="75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4</a:t>
            </a:r>
          </a:p>
        </p:txBody>
      </p:sp>
      <p:sp>
        <p:nvSpPr>
          <p:cNvPr id="109" name="Rectangle 108"/>
          <p:cNvSpPr/>
          <p:nvPr/>
        </p:nvSpPr>
        <p:spPr>
          <a:xfrm flipH="1">
            <a:off x="4171950" y="5900738"/>
            <a:ext cx="357188" cy="9032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3</a:t>
            </a:r>
            <a:endParaRPr lang="pt-PT" sz="1400" dirty="0">
              <a:latin typeface="Helvetica-Light" pitchFamily="34" charset="0"/>
            </a:endParaRPr>
          </a:p>
        </p:txBody>
      </p:sp>
      <p:sp>
        <p:nvSpPr>
          <p:cNvPr id="110" name="Rectangle 109"/>
          <p:cNvSpPr/>
          <p:nvPr/>
        </p:nvSpPr>
        <p:spPr>
          <a:xfrm flipH="1">
            <a:off x="3814763" y="5900738"/>
            <a:ext cx="357187" cy="6445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2</a:t>
            </a:r>
            <a:endParaRPr lang="pt-PT" sz="1400" dirty="0">
              <a:latin typeface="Helvetica-Light" pitchFamily="34" charset="0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3286125" y="5900738"/>
            <a:ext cx="528638" cy="4095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Helvetica-Light" pitchFamily="34" charset="0"/>
              </a:rPr>
              <a:t>1</a:t>
            </a:r>
            <a:endParaRPr lang="pt-PT" sz="1400" dirty="0">
              <a:latin typeface="Helvetica-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Short forms of questionnaire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Determine which questions “best” predict factors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Compute scores on each hypothesised anxiety and depression factor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EQS will compute factor scores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Regress items on factor scores using a forward stepwise regression procedure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Which items are the most useful in looking at depression and anxiety? </a:t>
            </a:r>
            <a:endParaRPr lang="en-GB" altLang="en-US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PCA vs Factor analysis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Factor analysis is useful for finding variable clusters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Principal Components Analysis (PCA) is an exploratory technique which is useful for finding out which combination of items “best” accounts for correlations between the variables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Results are usually very similar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Can combine regression and Factors (see e.g. Khattree and Naik, 2000)</a:t>
            </a:r>
          </a:p>
        </p:txBody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  <p:sp>
        <p:nvSpPr>
          <p:cNvPr id="59397" name="Rectangle 4"/>
          <p:cNvSpPr>
            <a:spLocks noChangeArrowheads="1"/>
          </p:cNvSpPr>
          <p:nvPr/>
        </p:nvSpPr>
        <p:spPr bwMode="auto">
          <a:xfrm>
            <a:off x="2268538" y="2060575"/>
            <a:ext cx="1366837" cy="6477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398" name="Line 5"/>
          <p:cNvSpPr>
            <a:spLocks noChangeShapeType="1"/>
          </p:cNvSpPr>
          <p:nvPr/>
        </p:nvSpPr>
        <p:spPr bwMode="auto">
          <a:xfrm flipH="1">
            <a:off x="1908175" y="2781300"/>
            <a:ext cx="503238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399" name="Line 6"/>
          <p:cNvSpPr>
            <a:spLocks noChangeShapeType="1"/>
          </p:cNvSpPr>
          <p:nvPr/>
        </p:nvSpPr>
        <p:spPr bwMode="auto">
          <a:xfrm>
            <a:off x="3203575" y="2708275"/>
            <a:ext cx="215900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400" name="Rectangle 7"/>
          <p:cNvSpPr>
            <a:spLocks noChangeArrowheads="1"/>
          </p:cNvSpPr>
          <p:nvPr/>
        </p:nvSpPr>
        <p:spPr bwMode="auto">
          <a:xfrm>
            <a:off x="539750" y="3789363"/>
            <a:ext cx="1944688" cy="576262"/>
          </a:xfrm>
          <a:prstGeom prst="rect">
            <a:avLst/>
          </a:prstGeom>
          <a:solidFill>
            <a:srgbClr val="00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401" name="Rectangle 8"/>
          <p:cNvSpPr>
            <a:spLocks noChangeArrowheads="1"/>
          </p:cNvSpPr>
          <p:nvPr/>
        </p:nvSpPr>
        <p:spPr bwMode="auto">
          <a:xfrm>
            <a:off x="2987675" y="3860800"/>
            <a:ext cx="1871663" cy="576263"/>
          </a:xfrm>
          <a:prstGeom prst="rect">
            <a:avLst/>
          </a:prstGeom>
          <a:solidFill>
            <a:srgbClr val="00FF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402" name="Line 9"/>
          <p:cNvSpPr>
            <a:spLocks noChangeShapeType="1"/>
          </p:cNvSpPr>
          <p:nvPr/>
        </p:nvSpPr>
        <p:spPr bwMode="auto">
          <a:xfrm>
            <a:off x="1835150" y="4437063"/>
            <a:ext cx="720725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403" name="Line 10"/>
          <p:cNvSpPr>
            <a:spLocks noChangeShapeType="1"/>
          </p:cNvSpPr>
          <p:nvPr/>
        </p:nvSpPr>
        <p:spPr bwMode="auto">
          <a:xfrm flipH="1">
            <a:off x="3492500" y="4508500"/>
            <a:ext cx="71438" cy="79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404" name="Rectangle 11"/>
          <p:cNvSpPr>
            <a:spLocks noChangeArrowheads="1"/>
          </p:cNvSpPr>
          <p:nvPr/>
        </p:nvSpPr>
        <p:spPr bwMode="auto">
          <a:xfrm>
            <a:off x="5148263" y="3860800"/>
            <a:ext cx="1728787" cy="6477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405" name="Line 12"/>
          <p:cNvSpPr>
            <a:spLocks noChangeShapeType="1"/>
          </p:cNvSpPr>
          <p:nvPr/>
        </p:nvSpPr>
        <p:spPr bwMode="auto">
          <a:xfrm flipH="1">
            <a:off x="4356100" y="4581525"/>
            <a:ext cx="1655763" cy="86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9406" name="Oval 13"/>
          <p:cNvSpPr>
            <a:spLocks noChangeArrowheads="1"/>
          </p:cNvSpPr>
          <p:nvPr/>
        </p:nvSpPr>
        <p:spPr bwMode="auto">
          <a:xfrm>
            <a:off x="2771775" y="5300663"/>
            <a:ext cx="2087563" cy="10080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407" name="Text Box 14"/>
          <p:cNvSpPr txBox="1">
            <a:spLocks noChangeArrowheads="1"/>
          </p:cNvSpPr>
          <p:nvPr/>
        </p:nvSpPr>
        <p:spPr bwMode="auto">
          <a:xfrm>
            <a:off x="2392363" y="2001838"/>
            <a:ext cx="51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IQ</a:t>
            </a:r>
          </a:p>
        </p:txBody>
      </p:sp>
      <p:sp>
        <p:nvSpPr>
          <p:cNvPr id="59408" name="Text Box 15"/>
          <p:cNvSpPr txBox="1">
            <a:spLocks noChangeArrowheads="1"/>
          </p:cNvSpPr>
          <p:nvPr/>
        </p:nvSpPr>
        <p:spPr bwMode="auto">
          <a:xfrm>
            <a:off x="684213" y="3933825"/>
            <a:ext cx="1727200" cy="457200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LANGUAGE</a:t>
            </a:r>
          </a:p>
        </p:txBody>
      </p:sp>
      <p:sp>
        <p:nvSpPr>
          <p:cNvPr id="59409" name="Text Box 16"/>
          <p:cNvSpPr txBox="1">
            <a:spLocks noChangeArrowheads="1"/>
          </p:cNvSpPr>
          <p:nvPr/>
        </p:nvSpPr>
        <p:spPr bwMode="auto">
          <a:xfrm>
            <a:off x="3059113" y="3860800"/>
            <a:ext cx="1944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altLang="en-US">
              <a:solidFill>
                <a:srgbClr val="F02E1A"/>
              </a:solidFill>
              <a:latin typeface="Tahoma" panose="020B0604030504040204" pitchFamily="34" charset="0"/>
            </a:endParaRPr>
          </a:p>
        </p:txBody>
      </p:sp>
      <p:sp>
        <p:nvSpPr>
          <p:cNvPr id="59410" name="Text Box 17"/>
          <p:cNvSpPr txBox="1">
            <a:spLocks noChangeArrowheads="1"/>
          </p:cNvSpPr>
          <p:nvPr/>
        </p:nvSpPr>
        <p:spPr bwMode="auto">
          <a:xfrm>
            <a:off x="3203575" y="4005263"/>
            <a:ext cx="1439863" cy="457200"/>
          </a:xfrm>
          <a:prstGeom prst="rect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MEMORY</a:t>
            </a:r>
          </a:p>
        </p:txBody>
      </p:sp>
      <p:sp>
        <p:nvSpPr>
          <p:cNvPr id="59411" name="Text Box 18"/>
          <p:cNvSpPr txBox="1">
            <a:spLocks noChangeArrowheads="1"/>
          </p:cNvSpPr>
          <p:nvPr/>
        </p:nvSpPr>
        <p:spPr bwMode="auto">
          <a:xfrm>
            <a:off x="5292725" y="4005263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AGE</a:t>
            </a:r>
          </a:p>
        </p:txBody>
      </p:sp>
      <p:sp>
        <p:nvSpPr>
          <p:cNvPr id="59412" name="Text Box 19"/>
          <p:cNvSpPr txBox="1">
            <a:spLocks noChangeArrowheads="1"/>
          </p:cNvSpPr>
          <p:nvPr/>
        </p:nvSpPr>
        <p:spPr bwMode="auto">
          <a:xfrm>
            <a:off x="3203575" y="566102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MUSIC</a:t>
            </a:r>
          </a:p>
        </p:txBody>
      </p:sp>
      <p:sp>
        <p:nvSpPr>
          <p:cNvPr id="59413" name="Text Box 20"/>
          <p:cNvSpPr txBox="1">
            <a:spLocks noChangeArrowheads="1"/>
          </p:cNvSpPr>
          <p:nvPr/>
        </p:nvSpPr>
        <p:spPr bwMode="auto">
          <a:xfrm>
            <a:off x="4859338" y="1989138"/>
            <a:ext cx="3889375" cy="83185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rgbClr val="F02E1A"/>
                </a:solidFill>
                <a:latin typeface="Tahoma" panose="020B0604030504040204" pitchFamily="34" charset="0"/>
              </a:rPr>
              <a:t>Use residuals from regressions involving IQ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Congruence Coefficient (comparing factor loadings)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  <p:pic>
        <p:nvPicPr>
          <p:cNvPr id="6042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1663" y="1728788"/>
            <a:ext cx="5400675" cy="4467225"/>
          </a:xfr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Takes differences into account unlike Pearson’s r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b="1" smtClean="0"/>
          </a:p>
          <a:p>
            <a:r>
              <a:rPr lang="en-GB" altLang="en-US" b="1" smtClean="0"/>
              <a:t>Loadings/Coordinate values Factor/Dimension 1 Factor/Dimension 2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.9 .4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.8 .3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.7 .2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.6 .1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.5 0.0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.4 -.1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.3 -.2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.2 -.3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.1 -.4</a:t>
            </a:r>
          </a:p>
          <a:p>
            <a:r>
              <a:rPr lang="en-GB" altLang="en-US" smtClean="0"/>
              <a:t>The Pearson r for these data is </a:t>
            </a:r>
            <a:r>
              <a:rPr lang="en-GB" altLang="en-US" b="1" smtClean="0"/>
              <a:t>1.00, The congruence coefficient is 0.46. However Barrett points out it misses differences if loading means not symmetric about zero!</a:t>
            </a:r>
            <a:endParaRPr lang="en-GB" altLang="en-US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Congruence computation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  <a:p>
            <a:r>
              <a:rPr lang="en-GB" altLang="en-US" smtClean="0"/>
              <a:t>ORTHOSIM2 free downloadable software (Paul Barrett)</a:t>
            </a:r>
          </a:p>
          <a:p>
            <a:endParaRPr lang="en-GB" altLang="en-US" smtClean="0"/>
          </a:p>
          <a:p>
            <a:r>
              <a:rPr lang="en-GB" altLang="en-US" smtClean="0"/>
              <a:t>General.congruence function available in R 2.10</a:t>
            </a:r>
          </a:p>
          <a:p>
            <a:endParaRPr lang="en-GB" altLang="en-US" smtClean="0"/>
          </a:p>
          <a:p>
            <a:r>
              <a:rPr lang="en-GB" altLang="en-US" smtClean="0"/>
              <a:t>Values range from -1 to +1 and values over 0.90 indicate good agreement</a:t>
            </a:r>
          </a:p>
          <a:p>
            <a:endParaRPr lang="en-GB" altLang="en-US" smtClean="0"/>
          </a:p>
          <a:p>
            <a:r>
              <a:rPr lang="en-GB" altLang="en-US" smtClean="0"/>
              <a:t>Further details are at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smtClean="0"/>
              <a:t>http://imaging.mrc-cbu.cam.ac.uk/statswiki/FAQ/congruenceC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You can use small N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altLang="en-US" smtClean="0"/>
          </a:p>
          <a:p>
            <a:r>
              <a:rPr lang="en-GB" altLang="en-US" smtClean="0"/>
              <a:t>You can do factor analysis with small sample sizes (20, 30) provided the factor loadings are high (0.7, 0.8). Hair et al. (1998) give thresholds </a:t>
            </a:r>
          </a:p>
          <a:p>
            <a:endParaRPr lang="en-GB" altLang="en-US" smtClean="0"/>
          </a:p>
          <a:p>
            <a:r>
              <a:rPr lang="en-GB" altLang="en-US" smtClean="0">
                <a:hlinkClick r:id="rId2"/>
              </a:rPr>
              <a:t>http://imaging.mrc-cbu.cam.ac.uk/statswiki/FAQ/thresholds</a:t>
            </a:r>
            <a:endParaRPr lang="en-GB" altLang="en-US" smtClean="0"/>
          </a:p>
          <a:p>
            <a:endParaRPr lang="en-GB" altLang="en-US" smtClean="0"/>
          </a:p>
          <a:p>
            <a:r>
              <a:rPr lang="en-GB" altLang="en-US" smtClean="0"/>
              <a:t>Abdi and Williams, 2010 suggest robustness tests for small N e.g. jackknife or bootstrap CIs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MRC CBSU Graduate Statistics Lectures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Path Diagram: Features (2)</a:t>
            </a:r>
          </a:p>
        </p:txBody>
      </p:sp>
      <p:sp>
        <p:nvSpPr>
          <p:cNvPr id="9220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229600" cy="4724400"/>
          </a:xfrm>
        </p:spPr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Straight arrows</a:t>
            </a:r>
          </a:p>
          <a:p>
            <a:pPr lvl="1" eaLnBrk="1" hangingPunct="1"/>
            <a:r>
              <a:rPr lang="en-GB" altLang="en-US" smtClean="0"/>
              <a:t>loading coefficients (factors to observed)</a:t>
            </a:r>
          </a:p>
          <a:p>
            <a:pPr lvl="1" eaLnBrk="1" hangingPunct="1"/>
            <a:r>
              <a:rPr lang="en-GB" altLang="en-US" smtClean="0"/>
              <a:t>residuals (to observed)</a:t>
            </a:r>
          </a:p>
          <a:p>
            <a:pPr lvl="1"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Curves with arrows on each end</a:t>
            </a:r>
          </a:p>
          <a:p>
            <a:pPr lvl="1" eaLnBrk="1" hangingPunct="1"/>
            <a:r>
              <a:rPr lang="en-GB" altLang="en-US" smtClean="0"/>
              <a:t>correlations between factors</a:t>
            </a:r>
          </a:p>
          <a:p>
            <a:pPr lvl="1" eaLnBrk="1" hangingPunct="1"/>
            <a:r>
              <a:rPr lang="en-GB" altLang="en-US" smtClean="0"/>
              <a:t>correlations between residuals </a:t>
            </a:r>
          </a:p>
          <a:p>
            <a:pPr eaLnBrk="1" hangingPunct="1"/>
            <a:endParaRPr lang="en-GB" altLang="en-US" smtClean="0"/>
          </a:p>
        </p:txBody>
      </p:sp>
      <p:sp>
        <p:nvSpPr>
          <p:cNvPr id="9221" name="Line 1028"/>
          <p:cNvSpPr>
            <a:spLocks noChangeShapeType="1"/>
          </p:cNvSpPr>
          <p:nvPr/>
        </p:nvSpPr>
        <p:spPr bwMode="auto">
          <a:xfrm>
            <a:off x="5867400" y="22098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cxnSp>
        <p:nvCxnSpPr>
          <p:cNvPr id="9222" name="AutoShape 1029"/>
          <p:cNvCxnSpPr>
            <a:cxnSpLocks noChangeShapeType="1"/>
          </p:cNvCxnSpPr>
          <p:nvPr/>
        </p:nvCxnSpPr>
        <p:spPr bwMode="auto">
          <a:xfrm rot="-5400000">
            <a:off x="6413500" y="2654300"/>
            <a:ext cx="46038" cy="2052638"/>
          </a:xfrm>
          <a:prstGeom prst="curvedConnector3">
            <a:avLst>
              <a:gd name="adj1" fmla="val 1213792"/>
            </a:avLst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Thanks</a:t>
            </a:r>
          </a:p>
        </p:txBody>
      </p:sp>
      <p:sp>
        <p:nvSpPr>
          <p:cNvPr id="645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Ian Nimmo-Smith</a:t>
            </a:r>
          </a:p>
          <a:p>
            <a:pPr eaLnBrk="1" hangingPunct="1"/>
            <a:r>
              <a:rPr lang="en-GB" altLang="en-US" sz="1600" smtClean="0"/>
              <a:t>David Boniface</a:t>
            </a:r>
          </a:p>
          <a:p>
            <a:pPr eaLnBrk="1" hangingPunct="1"/>
            <a:r>
              <a:rPr lang="en-GB" altLang="en-US" sz="1600" smtClean="0"/>
              <a:t>Flor McCarthy</a:t>
            </a:r>
          </a:p>
          <a:p>
            <a:pPr eaLnBrk="1" hangingPunct="1"/>
            <a:r>
              <a:rPr lang="en-GB" altLang="en-US" sz="1600" smtClean="0"/>
              <a:t>Tom Manly</a:t>
            </a:r>
          </a:p>
          <a:p>
            <a:pPr eaLnBrk="1" hangingPunct="1"/>
            <a:r>
              <a:rPr lang="en-GB" altLang="en-US" sz="1600" smtClean="0"/>
              <a:t>Bundy &amp; Doris</a:t>
            </a:r>
          </a:p>
          <a:p>
            <a:pPr eaLnBrk="1" hangingPunct="1"/>
            <a:r>
              <a:rPr lang="en-GB" altLang="en-US" sz="1600" smtClean="0"/>
              <a:t>Ann-Marie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Ref: Hair JF, Black B, Bain B, Anderson RE, Tatham RL (2005)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In CBSU library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</p:txBody>
      </p:sp>
      <p:sp>
        <p:nvSpPr>
          <p:cNvPr id="64517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rgbClr val="3547ED"/>
              </a:solidFill>
            </a:endParaRPr>
          </a:p>
          <a:p>
            <a:pPr eaLnBrk="1" hangingPunct="1"/>
            <a:endParaRPr lang="en-GB" altLang="en-US" sz="1600" smtClean="0">
              <a:solidFill>
                <a:srgbClr val="3547ED"/>
              </a:solidFill>
            </a:endParaRPr>
          </a:p>
          <a:p>
            <a:pPr eaLnBrk="1" hangingPunct="1"/>
            <a:r>
              <a:rPr lang="en-GB" altLang="en-US" sz="1600" smtClean="0">
                <a:solidFill>
                  <a:srgbClr val="3547ED"/>
                </a:solidFill>
              </a:rPr>
              <a:t>Happy Christmas!</a:t>
            </a:r>
          </a:p>
          <a:p>
            <a:pPr eaLnBrk="1" hangingPunct="1"/>
            <a:endParaRPr lang="en-GB" altLang="en-US" sz="1600" smtClean="0">
              <a:solidFill>
                <a:srgbClr val="3547ED"/>
              </a:solidFill>
            </a:endParaRPr>
          </a:p>
          <a:p>
            <a:pPr eaLnBrk="1" hangingPunct="1"/>
            <a:endParaRPr lang="en-GB" altLang="en-US" sz="1600" smtClean="0">
              <a:solidFill>
                <a:srgbClr val="3547ED"/>
              </a:solidFill>
            </a:endParaRPr>
          </a:p>
          <a:p>
            <a:pPr eaLnBrk="1" hangingPunct="1"/>
            <a:endParaRPr lang="en-GB" altLang="en-US" sz="1600" smtClean="0">
              <a:solidFill>
                <a:srgbClr val="3547ED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Multivariate Data Analysis Sixth Edition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(Good “rules of thumb”)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b="0" i="1" smtClean="0">
                <a:solidFill>
                  <a:srgbClr val="FF0000"/>
                </a:solidFill>
              </a:rPr>
              <a:t>Path Coefficients</a:t>
            </a:r>
            <a:r>
              <a:rPr lang="en-GB" altLang="en-US" b="0" i="1" smtClean="0">
                <a:solidFill>
                  <a:schemeClr val="bg2"/>
                </a:solidFill>
              </a:rPr>
              <a:t> </a:t>
            </a:r>
            <a:r>
              <a:rPr lang="en-GB" altLang="en-US" b="0" i="1" smtClean="0">
                <a:solidFill>
                  <a:srgbClr val="FF0000"/>
                </a:solidFill>
              </a:rPr>
              <a:t>(loadings)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Connect predictors to responses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They are </a:t>
            </a:r>
            <a:r>
              <a:rPr lang="en-GB" altLang="en-US" smtClean="0">
                <a:solidFill>
                  <a:schemeClr val="accent2"/>
                </a:solidFill>
              </a:rPr>
              <a:t>partial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They can be </a:t>
            </a:r>
            <a:r>
              <a:rPr lang="en-GB" altLang="en-US" smtClean="0">
                <a:solidFill>
                  <a:schemeClr val="accent2"/>
                </a:solidFill>
              </a:rPr>
              <a:t>standardized</a:t>
            </a: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They are </a:t>
            </a:r>
            <a:r>
              <a:rPr lang="en-GB" altLang="en-US" smtClean="0">
                <a:solidFill>
                  <a:schemeClr val="accent2"/>
                </a:solidFill>
              </a:rPr>
              <a:t>regression</a:t>
            </a:r>
            <a:r>
              <a:rPr lang="en-GB" altLang="en-US" smtClean="0">
                <a:solidFill>
                  <a:schemeClr val="tx2"/>
                </a:solidFill>
              </a:rPr>
              <a:t> coefficients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tx2"/>
                </a:solidFill>
              </a:rPr>
              <a:t>They are uncorrelated with residuals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Comparing Correlations</a:t>
            </a:r>
          </a:p>
        </p:txBody>
      </p:sp>
      <p:sp>
        <p:nvSpPr>
          <p:cNvPr id="1126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724400"/>
          </a:xfrm>
        </p:spPr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    			Zero-order 	Partial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Independent samples	Fisher’s test	Compare 2 regressions							(using e.g. SPSS REGRESSION)	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Same sample		Williams test	</a:t>
            </a:r>
            <a:r>
              <a:rPr lang="en-GB" altLang="en-US" smtClean="0">
                <a:solidFill>
                  <a:schemeClr val="accent2"/>
                </a:solidFill>
              </a:rPr>
              <a:t>Compare 1 or more regressions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				</a:t>
            </a:r>
            <a:r>
              <a:rPr lang="en-GB" altLang="en-US" smtClean="0"/>
              <a:t>Pearson-Filon test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		</a:t>
            </a:r>
            <a:endParaRPr lang="en-GB" altLang="en-US" smtClean="0"/>
          </a:p>
          <a:p>
            <a:pPr eaLnBrk="1" hangingPunct="1"/>
            <a:r>
              <a:rPr lang="en-GB" altLang="en-US" smtClean="0"/>
              <a:t>In fact path analysis software can compare any pair of correlations and assess fit of sets of regression models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SPSS &amp; SAS CALIS syntax: compares zero-order correlation pairs from same sample See: http://ssc.utexas.edu/software/faqs/general#General_25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Comparing partial r - same samples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SPSS Regression prediction of suicide rate using prestige and education (revisited)  on sample of 36 people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regression coefficients, B for </a:t>
            </a:r>
            <a:r>
              <a:rPr lang="en-GB" altLang="en-US" u="sng" smtClean="0"/>
              <a:t>standardised</a:t>
            </a:r>
            <a:r>
              <a:rPr lang="en-GB" altLang="en-US" smtClean="0"/>
              <a:t> Educ &amp; Prestige:</a:t>
            </a:r>
          </a:p>
          <a:p>
            <a:pPr eaLnBrk="1" hangingPunct="1"/>
            <a:r>
              <a:rPr lang="en-GB" altLang="en-US" smtClean="0"/>
              <a:t>Suicide, Prestige adjusted for Educ = 10.76  (B);  Partial r = 0.47</a:t>
            </a:r>
          </a:p>
          <a:p>
            <a:pPr eaLnBrk="1" hangingPunct="1"/>
            <a:r>
              <a:rPr lang="en-GB" altLang="en-US" smtClean="0"/>
              <a:t>Suicide, Educ adjusted for Prestige = -11.01 (B); Partial r =- 0.48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>
                <a:sym typeface="Symbol" panose="05050102010706020507" pitchFamily="18" charset="2"/>
              </a:rPr>
              <a:t>P(t(33) &lt; -3.20) = 0.003; (two-tailed)   </a:t>
            </a:r>
          </a:p>
          <a:p>
            <a:pPr eaLnBrk="1" hangingPunct="1"/>
            <a:endParaRPr lang="en-GB" altLang="en-US" smtClean="0">
              <a:sym typeface="Symbol" panose="05050102010706020507" pitchFamily="18" charset="2"/>
            </a:endParaRPr>
          </a:p>
          <a:p>
            <a:pPr eaLnBrk="1" hangingPunct="1"/>
            <a:r>
              <a:rPr lang="en-GB" altLang="en-US" smtClean="0">
                <a:sym typeface="Symbol" panose="05050102010706020507" pitchFamily="18" charset="2"/>
              </a:rPr>
              <a:t>EQS : </a:t>
            </a:r>
            <a:r>
              <a:rPr lang="en-GB" altLang="en-US" smtClean="0">
                <a:sym typeface="Euclid Symbol" panose="05050102010706020507" pitchFamily="18" charset="2"/>
              </a:rPr>
              <a:t></a:t>
            </a:r>
            <a:r>
              <a:rPr lang="en-GB" altLang="en-US" baseline="30000" smtClean="0">
                <a:sym typeface="Symbol" panose="05050102010706020507" pitchFamily="18" charset="2"/>
              </a:rPr>
              <a:t>2</a:t>
            </a:r>
            <a:r>
              <a:rPr lang="en-GB" altLang="en-US" smtClean="0">
                <a:sym typeface="Symbol" panose="05050102010706020507" pitchFamily="18" charset="2"/>
              </a:rPr>
              <a:t>(1) = 8.29, p=0.004 (two-tailed)</a:t>
            </a:r>
            <a:r>
              <a:rPr lang="en-GB" altLang="en-US" smtClean="0"/>
              <a:t>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Structural equations can also compare partial r with no variables in common e.g. r(XY|Z) and r(AB|C)</a:t>
            </a:r>
          </a:p>
          <a:p>
            <a:pPr lvl="1" eaLnBrk="1" hangingPunct="1"/>
            <a:endParaRPr lang="en-GB" altLang="en-US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9A044B"/>
      </a:dk1>
      <a:lt1>
        <a:srgbClr val="FFFFFF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FF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02E1A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F02E1A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1050</TotalTime>
  <Words>2911</Words>
  <Application>Microsoft Office PowerPoint</Application>
  <PresentationFormat>On-screen Show (4:3)</PresentationFormat>
  <Paragraphs>759</Paragraphs>
  <Slides>60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77" baseType="lpstr">
      <vt:lpstr>Tahoma</vt:lpstr>
      <vt:lpstr>Arial</vt:lpstr>
      <vt:lpstr>Verdana</vt:lpstr>
      <vt:lpstr>Wingdings</vt:lpstr>
      <vt:lpstr>Times</vt:lpstr>
      <vt:lpstr>Times New Roman</vt:lpstr>
      <vt:lpstr>Symbol</vt:lpstr>
      <vt:lpstr>Euclid Symbol</vt:lpstr>
      <vt:lpstr>Monotype Sorts</vt:lpstr>
      <vt:lpstr>Euclid</vt:lpstr>
      <vt:lpstr>HelveticaNeueLT Std</vt:lpstr>
      <vt:lpstr>Calibri</vt:lpstr>
      <vt:lpstr>Helvetica-Light</vt:lpstr>
      <vt:lpstr>HelveticaNeueLT Pro 45 Lt</vt:lpstr>
      <vt:lpstr>Blank Presentation</vt:lpstr>
      <vt:lpstr>Microsoft Graph 97 Chart</vt:lpstr>
      <vt:lpstr>Microsoft Excel Worksheet</vt:lpstr>
      <vt:lpstr>9. Latent variable models </vt:lpstr>
      <vt:lpstr>Regression example</vt:lpstr>
      <vt:lpstr>Regression</vt:lpstr>
      <vt:lpstr>Mediating variable example (Beck)</vt:lpstr>
      <vt:lpstr>Path Diagram:Features (1)</vt:lpstr>
      <vt:lpstr>Path Diagram: Features (2)</vt:lpstr>
      <vt:lpstr>Path Coefficients (loadings)</vt:lpstr>
      <vt:lpstr>Comparing Correlations</vt:lpstr>
      <vt:lpstr>Comparing partial r - same samples</vt:lpstr>
      <vt:lpstr>More usual: Underlying (unobserved) constructs</vt:lpstr>
      <vt:lpstr>Exploratory Attention Model</vt:lpstr>
      <vt:lpstr>Building Blocks</vt:lpstr>
      <vt:lpstr>Seens and Unseens</vt:lpstr>
      <vt:lpstr>Varying Factor effects</vt:lpstr>
      <vt:lpstr>One Factor Model; Loadings, Residuals</vt:lpstr>
      <vt:lpstr>Assumptions (attention one factor model on previous page)</vt:lpstr>
      <vt:lpstr>Estimating loadings</vt:lpstr>
      <vt:lpstr>Measure of association</vt:lpstr>
      <vt:lpstr>One factor model example: reliability theory</vt:lpstr>
      <vt:lpstr>Cronbach’s alpha</vt:lpstr>
      <vt:lpstr>Prerequisites for Factor analysis</vt:lpstr>
      <vt:lpstr>Other prerequisites for factor analysis</vt:lpstr>
      <vt:lpstr>Factor analysis</vt:lpstr>
      <vt:lpstr>Software</vt:lpstr>
      <vt:lpstr>Fit Criteria available</vt:lpstr>
      <vt:lpstr>Rotations (fine tuning)</vt:lpstr>
      <vt:lpstr>Varimax rotation on 5 variables</vt:lpstr>
      <vt:lpstr>Rotation types</vt:lpstr>
      <vt:lpstr>TEACh data (Manly et al)</vt:lpstr>
      <vt:lpstr>Idealised scree plot</vt:lpstr>
      <vt:lpstr>Scree Plot (TEACh data)</vt:lpstr>
      <vt:lpstr>Exploratory - Oblimin rotation</vt:lpstr>
      <vt:lpstr>3 Factor model</vt:lpstr>
      <vt:lpstr>Assessing model fit</vt:lpstr>
      <vt:lpstr>Comparative Fit Index (CFI)</vt:lpstr>
      <vt:lpstr>Model fit using EQS</vt:lpstr>
      <vt:lpstr>Model A - correlated factors</vt:lpstr>
      <vt:lpstr>Model B - uncorrelated factors</vt:lpstr>
      <vt:lpstr>Warning!</vt:lpstr>
      <vt:lpstr>Number of Factors for 20 TRAIT anxiety statements</vt:lpstr>
      <vt:lpstr>Anxiety trait example</vt:lpstr>
      <vt:lpstr>Model using Data ‘A’ (N=436)</vt:lpstr>
      <vt:lpstr>Cross validation strategy</vt:lpstr>
      <vt:lpstr>1 factor model results</vt:lpstr>
      <vt:lpstr>2 Factor results</vt:lpstr>
      <vt:lpstr>Other fit indices (including information criteria) are available</vt:lpstr>
      <vt:lpstr>For trait data…</vt:lpstr>
      <vt:lpstr>Explanatory model of data ‘A’ and ‘B’</vt:lpstr>
      <vt:lpstr>Conclusions (1)</vt:lpstr>
      <vt:lpstr>Ordinal data/Non-normal data</vt:lpstr>
      <vt:lpstr>Polychoric Correlations</vt:lpstr>
      <vt:lpstr>PowerPoint Presentation</vt:lpstr>
      <vt:lpstr>Short forms of questionnaire</vt:lpstr>
      <vt:lpstr>PCA vs Factor analysis</vt:lpstr>
      <vt:lpstr>Can combine regression and Factors (see e.g. Khattree and Naik, 2000)</vt:lpstr>
      <vt:lpstr>Congruence Coefficient (comparing factor loadings)</vt:lpstr>
      <vt:lpstr>Takes differences into account unlike Pearson’s r</vt:lpstr>
      <vt:lpstr>Congruence computation</vt:lpstr>
      <vt:lpstr>You can use small N</vt:lpstr>
      <vt:lpstr>Thanks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peter</dc:creator>
  <cp:lastModifiedBy>Peter Watson</cp:lastModifiedBy>
  <cp:revision>340</cp:revision>
  <dcterms:created xsi:type="dcterms:W3CDTF">2004-06-25T11:49:31Z</dcterms:created>
  <dcterms:modified xsi:type="dcterms:W3CDTF">2019-04-29T15:26:35Z</dcterms:modified>
</cp:coreProperties>
</file>