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50" r:id="rId2"/>
  </p:sldMasterIdLst>
  <p:notesMasterIdLst>
    <p:notesMasterId r:id="rId49"/>
  </p:notesMasterIdLst>
  <p:handoutMasterIdLst>
    <p:handoutMasterId r:id="rId50"/>
  </p:handoutMasterIdLst>
  <p:sldIdLst>
    <p:sldId id="433" r:id="rId3"/>
    <p:sldId id="672" r:id="rId4"/>
    <p:sldId id="614" r:id="rId5"/>
    <p:sldId id="655" r:id="rId6"/>
    <p:sldId id="634" r:id="rId7"/>
    <p:sldId id="613" r:id="rId8"/>
    <p:sldId id="636" r:id="rId9"/>
    <p:sldId id="639" r:id="rId10"/>
    <p:sldId id="640" r:id="rId11"/>
    <p:sldId id="641" r:id="rId12"/>
    <p:sldId id="643" r:id="rId13"/>
    <p:sldId id="642" r:id="rId14"/>
    <p:sldId id="654" r:id="rId15"/>
    <p:sldId id="638" r:id="rId16"/>
    <p:sldId id="673" r:id="rId17"/>
    <p:sldId id="674" r:id="rId18"/>
    <p:sldId id="675" r:id="rId19"/>
    <p:sldId id="646" r:id="rId20"/>
    <p:sldId id="629" r:id="rId21"/>
    <p:sldId id="624" r:id="rId22"/>
    <p:sldId id="625" r:id="rId23"/>
    <p:sldId id="626" r:id="rId24"/>
    <p:sldId id="628" r:id="rId25"/>
    <p:sldId id="631" r:id="rId26"/>
    <p:sldId id="632" r:id="rId27"/>
    <p:sldId id="627" r:id="rId28"/>
    <p:sldId id="633" r:id="rId29"/>
    <p:sldId id="662" r:id="rId30"/>
    <p:sldId id="630" r:id="rId31"/>
    <p:sldId id="663" r:id="rId32"/>
    <p:sldId id="664" r:id="rId33"/>
    <p:sldId id="665" r:id="rId34"/>
    <p:sldId id="666" r:id="rId35"/>
    <p:sldId id="667" r:id="rId36"/>
    <p:sldId id="668" r:id="rId37"/>
    <p:sldId id="669" r:id="rId38"/>
    <p:sldId id="670" r:id="rId39"/>
    <p:sldId id="649" r:id="rId40"/>
    <p:sldId id="656" r:id="rId41"/>
    <p:sldId id="650" r:id="rId42"/>
    <p:sldId id="671" r:id="rId43"/>
    <p:sldId id="651" r:id="rId44"/>
    <p:sldId id="652" r:id="rId45"/>
    <p:sldId id="653" r:id="rId46"/>
    <p:sldId id="658" r:id="rId47"/>
    <p:sldId id="661" r:id="rId48"/>
  </p:sldIdLst>
  <p:sldSz cx="9144000" cy="6858000" type="screen4x3"/>
  <p:notesSz cx="6794500" cy="9906000"/>
  <p:defaultTextStyle>
    <a:defPPr>
      <a:defRPr lang="en-US"/>
    </a:defPPr>
    <a:lvl1pPr algn="l" rtl="0" fontAlgn="base">
      <a:spcBef>
        <a:spcPct val="0"/>
      </a:spcBef>
      <a:spcAft>
        <a:spcPct val="0"/>
      </a:spcAft>
      <a:defRPr sz="2400" kern="1200">
        <a:solidFill>
          <a:schemeClr val="tx1"/>
        </a:solidFill>
        <a:latin typeface="Times" pitchFamily="18" charset="0"/>
        <a:ea typeface="+mn-ea"/>
        <a:cs typeface="+mn-cs"/>
      </a:defRPr>
    </a:lvl1pPr>
    <a:lvl2pPr marL="457200" algn="l" rtl="0" fontAlgn="base">
      <a:spcBef>
        <a:spcPct val="0"/>
      </a:spcBef>
      <a:spcAft>
        <a:spcPct val="0"/>
      </a:spcAft>
      <a:defRPr sz="2400" kern="1200">
        <a:solidFill>
          <a:schemeClr val="tx1"/>
        </a:solidFill>
        <a:latin typeface="Times" pitchFamily="18" charset="0"/>
        <a:ea typeface="+mn-ea"/>
        <a:cs typeface="+mn-cs"/>
      </a:defRPr>
    </a:lvl2pPr>
    <a:lvl3pPr marL="914400" algn="l" rtl="0" fontAlgn="base">
      <a:spcBef>
        <a:spcPct val="0"/>
      </a:spcBef>
      <a:spcAft>
        <a:spcPct val="0"/>
      </a:spcAft>
      <a:defRPr sz="2400" kern="1200">
        <a:solidFill>
          <a:schemeClr val="tx1"/>
        </a:solidFill>
        <a:latin typeface="Times" pitchFamily="18" charset="0"/>
        <a:ea typeface="+mn-ea"/>
        <a:cs typeface="+mn-cs"/>
      </a:defRPr>
    </a:lvl3pPr>
    <a:lvl4pPr marL="1371600" algn="l" rtl="0" fontAlgn="base">
      <a:spcBef>
        <a:spcPct val="0"/>
      </a:spcBef>
      <a:spcAft>
        <a:spcPct val="0"/>
      </a:spcAft>
      <a:defRPr sz="2400" kern="1200">
        <a:solidFill>
          <a:schemeClr val="tx1"/>
        </a:solidFill>
        <a:latin typeface="Times" pitchFamily="18" charset="0"/>
        <a:ea typeface="+mn-ea"/>
        <a:cs typeface="+mn-cs"/>
      </a:defRPr>
    </a:lvl4pPr>
    <a:lvl5pPr marL="1828800" algn="l" rtl="0" fontAlgn="base">
      <a:spcBef>
        <a:spcPct val="0"/>
      </a:spcBef>
      <a:spcAft>
        <a:spcPct val="0"/>
      </a:spcAft>
      <a:defRPr sz="2400" kern="1200">
        <a:solidFill>
          <a:schemeClr val="tx1"/>
        </a:solidFill>
        <a:latin typeface="Times" pitchFamily="18" charset="0"/>
        <a:ea typeface="+mn-ea"/>
        <a:cs typeface="+mn-cs"/>
      </a:defRPr>
    </a:lvl5pPr>
    <a:lvl6pPr marL="2286000" algn="l" defTabSz="914400" rtl="0" eaLnBrk="1" latinLnBrk="0" hangingPunct="1">
      <a:defRPr sz="2400" kern="1200">
        <a:solidFill>
          <a:schemeClr val="tx1"/>
        </a:solidFill>
        <a:latin typeface="Times" pitchFamily="18" charset="0"/>
        <a:ea typeface="+mn-ea"/>
        <a:cs typeface="+mn-cs"/>
      </a:defRPr>
    </a:lvl6pPr>
    <a:lvl7pPr marL="2743200" algn="l" defTabSz="914400" rtl="0" eaLnBrk="1" latinLnBrk="0" hangingPunct="1">
      <a:defRPr sz="2400" kern="1200">
        <a:solidFill>
          <a:schemeClr val="tx1"/>
        </a:solidFill>
        <a:latin typeface="Times" pitchFamily="18" charset="0"/>
        <a:ea typeface="+mn-ea"/>
        <a:cs typeface="+mn-cs"/>
      </a:defRPr>
    </a:lvl7pPr>
    <a:lvl8pPr marL="3200400" algn="l" defTabSz="914400" rtl="0" eaLnBrk="1" latinLnBrk="0" hangingPunct="1">
      <a:defRPr sz="2400" kern="1200">
        <a:solidFill>
          <a:schemeClr val="tx1"/>
        </a:solidFill>
        <a:latin typeface="Times" pitchFamily="18" charset="0"/>
        <a:ea typeface="+mn-ea"/>
        <a:cs typeface="+mn-cs"/>
      </a:defRPr>
    </a:lvl8pPr>
    <a:lvl9pPr marL="3657600" algn="l" defTabSz="914400" rtl="0" eaLnBrk="1" latinLnBrk="0" hangingPunct="1">
      <a:defRPr sz="2400" kern="1200">
        <a:solidFill>
          <a:schemeClr val="tx1"/>
        </a:solidFill>
        <a:latin typeface="Times"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9A044B"/>
    <a:srgbClr val="607869"/>
    <a:srgbClr val="005C66"/>
    <a:srgbClr val="706E00"/>
    <a:srgbClr val="871E69"/>
    <a:srgbClr val="DC8703"/>
    <a:srgbClr val="EB6F1D"/>
    <a:srgbClr val="91695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92488" autoAdjust="0"/>
  </p:normalViewPr>
  <p:slideViewPr>
    <p:cSldViewPr>
      <p:cViewPr varScale="1">
        <p:scale>
          <a:sx n="98" d="100"/>
          <a:sy n="98" d="100"/>
        </p:scale>
        <p:origin x="-108" y="-2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0" y="0"/>
            <a:ext cx="2944813" cy="495617"/>
          </a:xfrm>
          <a:prstGeom prst="rect">
            <a:avLst/>
          </a:prstGeom>
          <a:noFill/>
          <a:ln w="9525">
            <a:noFill/>
            <a:miter lim="800000"/>
            <a:headEnd/>
            <a:tailEnd/>
          </a:ln>
          <a:effectLst/>
        </p:spPr>
        <p:txBody>
          <a:bodyPr vert="horz" wrap="square" lIns="91914" tIns="45957" rIns="91914" bIns="45957" numCol="1" anchor="t" anchorCtr="0" compatLnSpc="1">
            <a:prstTxWarp prst="textNoShape">
              <a:avLst/>
            </a:prstTxWarp>
          </a:bodyPr>
          <a:lstStyle>
            <a:lvl1pPr algn="l" defTabSz="919163" eaLnBrk="0" hangingPunct="0">
              <a:defRPr sz="1200">
                <a:latin typeface="Times New Roman" pitchFamily="18" charset="0"/>
              </a:defRPr>
            </a:lvl1pPr>
          </a:lstStyle>
          <a:p>
            <a:pPr>
              <a:defRPr/>
            </a:pPr>
            <a:endParaRPr lang="en-US"/>
          </a:p>
        </p:txBody>
      </p:sp>
      <p:sp>
        <p:nvSpPr>
          <p:cNvPr id="48131" name="Rectangle 3"/>
          <p:cNvSpPr>
            <a:spLocks noGrp="1" noChangeArrowheads="1"/>
          </p:cNvSpPr>
          <p:nvPr>
            <p:ph type="dt" sz="quarter" idx="1"/>
          </p:nvPr>
        </p:nvSpPr>
        <p:spPr bwMode="auto">
          <a:xfrm>
            <a:off x="3849688" y="0"/>
            <a:ext cx="2944812" cy="495617"/>
          </a:xfrm>
          <a:prstGeom prst="rect">
            <a:avLst/>
          </a:prstGeom>
          <a:noFill/>
          <a:ln w="9525">
            <a:noFill/>
            <a:miter lim="800000"/>
            <a:headEnd/>
            <a:tailEnd/>
          </a:ln>
          <a:effectLst/>
        </p:spPr>
        <p:txBody>
          <a:bodyPr vert="horz" wrap="square" lIns="91914" tIns="45957" rIns="91914" bIns="45957" numCol="1" anchor="t" anchorCtr="0" compatLnSpc="1">
            <a:prstTxWarp prst="textNoShape">
              <a:avLst/>
            </a:prstTxWarp>
          </a:bodyPr>
          <a:lstStyle>
            <a:lvl1pPr algn="r" defTabSz="919163" eaLnBrk="0" hangingPunct="0">
              <a:defRPr sz="1200">
                <a:latin typeface="Times New Roman" pitchFamily="18" charset="0"/>
              </a:defRPr>
            </a:lvl1pPr>
          </a:lstStyle>
          <a:p>
            <a:pPr>
              <a:defRPr/>
            </a:pPr>
            <a:endParaRPr lang="en-US"/>
          </a:p>
        </p:txBody>
      </p:sp>
      <p:sp>
        <p:nvSpPr>
          <p:cNvPr id="48132" name="Rectangle 4"/>
          <p:cNvSpPr>
            <a:spLocks noGrp="1" noChangeArrowheads="1"/>
          </p:cNvSpPr>
          <p:nvPr>
            <p:ph type="ftr" sz="quarter" idx="2"/>
          </p:nvPr>
        </p:nvSpPr>
        <p:spPr bwMode="auto">
          <a:xfrm>
            <a:off x="0" y="9410384"/>
            <a:ext cx="2944813" cy="495616"/>
          </a:xfrm>
          <a:prstGeom prst="rect">
            <a:avLst/>
          </a:prstGeom>
          <a:noFill/>
          <a:ln w="9525">
            <a:noFill/>
            <a:miter lim="800000"/>
            <a:headEnd/>
            <a:tailEnd/>
          </a:ln>
          <a:effectLst/>
        </p:spPr>
        <p:txBody>
          <a:bodyPr vert="horz" wrap="square" lIns="91914" tIns="45957" rIns="91914" bIns="45957" numCol="1" anchor="b" anchorCtr="0" compatLnSpc="1">
            <a:prstTxWarp prst="textNoShape">
              <a:avLst/>
            </a:prstTxWarp>
          </a:bodyPr>
          <a:lstStyle>
            <a:lvl1pPr algn="l" defTabSz="919163" eaLnBrk="0" hangingPunct="0">
              <a:defRPr sz="1200">
                <a:latin typeface="Times New Roman" pitchFamily="18" charset="0"/>
              </a:defRPr>
            </a:lvl1pPr>
          </a:lstStyle>
          <a:p>
            <a:pPr>
              <a:defRPr/>
            </a:pPr>
            <a:endParaRPr lang="en-US"/>
          </a:p>
        </p:txBody>
      </p:sp>
      <p:sp>
        <p:nvSpPr>
          <p:cNvPr id="48133" name="Rectangle 5"/>
          <p:cNvSpPr>
            <a:spLocks noGrp="1" noChangeArrowheads="1"/>
          </p:cNvSpPr>
          <p:nvPr>
            <p:ph type="sldNum" sz="quarter" idx="3"/>
          </p:nvPr>
        </p:nvSpPr>
        <p:spPr bwMode="auto">
          <a:xfrm>
            <a:off x="3849688" y="9410384"/>
            <a:ext cx="2944812" cy="495616"/>
          </a:xfrm>
          <a:prstGeom prst="rect">
            <a:avLst/>
          </a:prstGeom>
          <a:noFill/>
          <a:ln w="9525">
            <a:noFill/>
            <a:miter lim="800000"/>
            <a:headEnd/>
            <a:tailEnd/>
          </a:ln>
          <a:effectLst/>
        </p:spPr>
        <p:txBody>
          <a:bodyPr vert="horz" wrap="square" lIns="91914" tIns="45957" rIns="91914" bIns="45957" numCol="1" anchor="b" anchorCtr="0" compatLnSpc="1">
            <a:prstTxWarp prst="textNoShape">
              <a:avLst/>
            </a:prstTxWarp>
          </a:bodyPr>
          <a:lstStyle>
            <a:lvl1pPr algn="r" defTabSz="919163" eaLnBrk="0" hangingPunct="0">
              <a:defRPr sz="1200">
                <a:latin typeface="Times New Roman" pitchFamily="18" charset="0"/>
              </a:defRPr>
            </a:lvl1pPr>
          </a:lstStyle>
          <a:p>
            <a:pPr>
              <a:defRPr/>
            </a:pPr>
            <a:fld id="{539AB5C3-4C7C-40C8-B959-2B956569966A}"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44813" cy="495617"/>
          </a:xfrm>
          <a:prstGeom prst="rect">
            <a:avLst/>
          </a:prstGeom>
          <a:noFill/>
          <a:ln w="9525">
            <a:noFill/>
            <a:miter lim="800000"/>
            <a:headEnd/>
            <a:tailEnd/>
          </a:ln>
          <a:effectLst/>
        </p:spPr>
        <p:txBody>
          <a:bodyPr vert="horz" wrap="square" lIns="91914" tIns="45957" rIns="91914" bIns="45957" numCol="1" anchor="t" anchorCtr="0" compatLnSpc="1">
            <a:prstTxWarp prst="textNoShape">
              <a:avLst/>
            </a:prstTxWarp>
          </a:bodyPr>
          <a:lstStyle>
            <a:lvl1pPr algn="l" defTabSz="919163" eaLnBrk="0" hangingPunct="0">
              <a:defRPr sz="1200">
                <a:latin typeface="Times New Roman" pitchFamily="18" charset="0"/>
              </a:defRPr>
            </a:lvl1pPr>
          </a:lstStyle>
          <a:p>
            <a:pPr>
              <a:defRPr/>
            </a:pPr>
            <a:endParaRPr lang="en-US"/>
          </a:p>
        </p:txBody>
      </p:sp>
      <p:sp>
        <p:nvSpPr>
          <p:cNvPr id="46083" name="Rectangle 3"/>
          <p:cNvSpPr>
            <a:spLocks noGrp="1" noChangeArrowheads="1"/>
          </p:cNvSpPr>
          <p:nvPr>
            <p:ph type="dt" idx="1"/>
          </p:nvPr>
        </p:nvSpPr>
        <p:spPr bwMode="auto">
          <a:xfrm>
            <a:off x="3849688" y="0"/>
            <a:ext cx="2944812" cy="495617"/>
          </a:xfrm>
          <a:prstGeom prst="rect">
            <a:avLst/>
          </a:prstGeom>
          <a:noFill/>
          <a:ln w="9525">
            <a:noFill/>
            <a:miter lim="800000"/>
            <a:headEnd/>
            <a:tailEnd/>
          </a:ln>
          <a:effectLst/>
        </p:spPr>
        <p:txBody>
          <a:bodyPr vert="horz" wrap="square" lIns="91914" tIns="45957" rIns="91914" bIns="45957" numCol="1" anchor="t" anchorCtr="0" compatLnSpc="1">
            <a:prstTxWarp prst="textNoShape">
              <a:avLst/>
            </a:prstTxWarp>
          </a:bodyPr>
          <a:lstStyle>
            <a:lvl1pPr algn="r" defTabSz="919163" eaLnBrk="0" hangingPunct="0">
              <a:defRPr sz="1200">
                <a:latin typeface="Times New Roman" pitchFamily="18" charset="0"/>
              </a:defRPr>
            </a:lvl1pPr>
          </a:lstStyle>
          <a:p>
            <a:pPr>
              <a:defRPr/>
            </a:pPr>
            <a:endParaRPr lang="en-US"/>
          </a:p>
        </p:txBody>
      </p:sp>
      <p:sp>
        <p:nvSpPr>
          <p:cNvPr id="11268" name="Rectangle 4"/>
          <p:cNvSpPr>
            <a:spLocks noGrp="1" noRot="1" noChangeAspect="1" noChangeArrowheads="1" noTextEdit="1"/>
          </p:cNvSpPr>
          <p:nvPr>
            <p:ph type="sldImg" idx="2"/>
          </p:nvPr>
        </p:nvSpPr>
        <p:spPr bwMode="auto">
          <a:xfrm>
            <a:off x="922338" y="742950"/>
            <a:ext cx="4951412" cy="3713163"/>
          </a:xfrm>
          <a:prstGeom prst="rect">
            <a:avLst/>
          </a:prstGeom>
          <a:noFill/>
          <a:ln w="9525">
            <a:solidFill>
              <a:srgbClr val="000000"/>
            </a:solidFill>
            <a:miter lim="800000"/>
            <a:headEnd/>
            <a:tailEnd/>
          </a:ln>
        </p:spPr>
      </p:sp>
      <p:sp>
        <p:nvSpPr>
          <p:cNvPr id="46085" name="Rectangle 5"/>
          <p:cNvSpPr>
            <a:spLocks noGrp="1" noChangeArrowheads="1"/>
          </p:cNvSpPr>
          <p:nvPr>
            <p:ph type="body" sz="quarter" idx="3"/>
          </p:nvPr>
        </p:nvSpPr>
        <p:spPr bwMode="auto">
          <a:xfrm>
            <a:off x="908050" y="4705984"/>
            <a:ext cx="4978400" cy="4457384"/>
          </a:xfrm>
          <a:prstGeom prst="rect">
            <a:avLst/>
          </a:prstGeom>
          <a:noFill/>
          <a:ln w="9525">
            <a:noFill/>
            <a:miter lim="800000"/>
            <a:headEnd/>
            <a:tailEnd/>
          </a:ln>
          <a:effectLst/>
        </p:spPr>
        <p:txBody>
          <a:bodyPr vert="horz" wrap="square" lIns="91914" tIns="45957" rIns="91914" bIns="4595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9410384"/>
            <a:ext cx="2944813" cy="495616"/>
          </a:xfrm>
          <a:prstGeom prst="rect">
            <a:avLst/>
          </a:prstGeom>
          <a:noFill/>
          <a:ln w="9525">
            <a:noFill/>
            <a:miter lim="800000"/>
            <a:headEnd/>
            <a:tailEnd/>
          </a:ln>
          <a:effectLst/>
        </p:spPr>
        <p:txBody>
          <a:bodyPr vert="horz" wrap="square" lIns="91914" tIns="45957" rIns="91914" bIns="45957" numCol="1" anchor="b" anchorCtr="0" compatLnSpc="1">
            <a:prstTxWarp prst="textNoShape">
              <a:avLst/>
            </a:prstTxWarp>
          </a:bodyPr>
          <a:lstStyle>
            <a:lvl1pPr algn="l" defTabSz="919163" eaLnBrk="0" hangingPunct="0">
              <a:defRPr sz="1200">
                <a:latin typeface="Times New Roman" pitchFamily="18" charset="0"/>
              </a:defRPr>
            </a:lvl1pPr>
          </a:lstStyle>
          <a:p>
            <a:pPr>
              <a:defRPr/>
            </a:pPr>
            <a:endParaRPr lang="en-US"/>
          </a:p>
        </p:txBody>
      </p:sp>
      <p:sp>
        <p:nvSpPr>
          <p:cNvPr id="46087" name="Rectangle 7"/>
          <p:cNvSpPr>
            <a:spLocks noGrp="1" noChangeArrowheads="1"/>
          </p:cNvSpPr>
          <p:nvPr>
            <p:ph type="sldNum" sz="quarter" idx="5"/>
          </p:nvPr>
        </p:nvSpPr>
        <p:spPr bwMode="auto">
          <a:xfrm>
            <a:off x="3849688" y="9410384"/>
            <a:ext cx="2944812" cy="495616"/>
          </a:xfrm>
          <a:prstGeom prst="rect">
            <a:avLst/>
          </a:prstGeom>
          <a:noFill/>
          <a:ln w="9525">
            <a:noFill/>
            <a:miter lim="800000"/>
            <a:headEnd/>
            <a:tailEnd/>
          </a:ln>
          <a:effectLst/>
        </p:spPr>
        <p:txBody>
          <a:bodyPr vert="horz" wrap="square" lIns="91914" tIns="45957" rIns="91914" bIns="45957" numCol="1" anchor="b" anchorCtr="0" compatLnSpc="1">
            <a:prstTxWarp prst="textNoShape">
              <a:avLst/>
            </a:prstTxWarp>
          </a:bodyPr>
          <a:lstStyle>
            <a:lvl1pPr algn="r" defTabSz="919163" eaLnBrk="0" hangingPunct="0">
              <a:defRPr sz="1200">
                <a:latin typeface="Times New Roman" pitchFamily="18" charset="0"/>
              </a:defRPr>
            </a:lvl1pPr>
          </a:lstStyle>
          <a:p>
            <a:pPr>
              <a:defRPr/>
            </a:pPr>
            <a:fld id="{BD82AA69-D186-40E4-8F82-55FBD7C0131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1E5163-6E66-4ADD-9810-82542AAF24DE}" type="slidenum">
              <a:rPr lang="en-US"/>
              <a:pPr/>
              <a:t>7</a:t>
            </a:fld>
            <a:endParaRPr lang="en-US"/>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F33F3A-D8A1-4282-B73D-33E70C86CC96}" type="slidenum">
              <a:rPr lang="en-US"/>
              <a:pPr/>
              <a:t>8</a:t>
            </a:fld>
            <a:endParaRPr lang="en-US"/>
          </a:p>
        </p:txBody>
      </p:sp>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19DEFA-3290-4C82-BBED-C3D5A4052F6F}" type="slidenum">
              <a:rPr lang="en-US"/>
              <a:pPr/>
              <a:t>9</a:t>
            </a:fld>
            <a:endParaRPr lang="en-US"/>
          </a:p>
        </p:txBody>
      </p:sp>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7B5A21-7D93-4598-B628-F8F8E3300790}" type="slidenum">
              <a:rPr lang="en-US"/>
              <a:pPr/>
              <a:t>10</a:t>
            </a:fld>
            <a:endParaRPr lang="en-US"/>
          </a:p>
        </p:txBody>
      </p:sp>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D17B78-F191-41FF-8149-DA58004B9143}" type="slidenum">
              <a:rPr lang="en-US"/>
              <a:pPr/>
              <a:t>12</a:t>
            </a:fld>
            <a:endParaRPr lang="en-US"/>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Grap</a:t>
            </a:r>
            <a:r>
              <a:rPr lang="en-GB" baseline="0" dirty="0" smtClean="0"/>
              <a:t>h 1 – more anxious show greater </a:t>
            </a:r>
            <a:r>
              <a:rPr lang="en-GB" baseline="0" dirty="0" err="1" smtClean="0"/>
              <a:t>amygdala</a:t>
            </a:r>
            <a:r>
              <a:rPr lang="en-GB" baseline="0" dirty="0" smtClean="0"/>
              <a:t> activation</a:t>
            </a:r>
          </a:p>
          <a:p>
            <a:r>
              <a:rPr lang="en-GB" baseline="0" dirty="0" smtClean="0"/>
              <a:t>Graph 2 – more </a:t>
            </a:r>
            <a:r>
              <a:rPr lang="en-GB" baseline="0" dirty="0" err="1" smtClean="0"/>
              <a:t>amygdala</a:t>
            </a:r>
            <a:r>
              <a:rPr lang="en-GB" baseline="0" dirty="0" smtClean="0"/>
              <a:t> show greater SCR response (</a:t>
            </a:r>
            <a:r>
              <a:rPr lang="en-GB" baseline="0" dirty="0" err="1" smtClean="0"/>
              <a:t>pred</a:t>
            </a:r>
            <a:r>
              <a:rPr lang="en-GB" baseline="0" dirty="0" smtClean="0"/>
              <a:t>-safe) to CS</a:t>
            </a:r>
          </a:p>
          <a:p>
            <a:r>
              <a:rPr lang="en-GB" baseline="0" dirty="0" smtClean="0"/>
              <a:t>Graph 3 – more anxious show greater SCR response (</a:t>
            </a:r>
            <a:r>
              <a:rPr lang="en-GB" baseline="0" dirty="0" err="1" smtClean="0"/>
              <a:t>pred</a:t>
            </a:r>
            <a:r>
              <a:rPr lang="en-GB" baseline="0" dirty="0" smtClean="0"/>
              <a:t>-safe) to CS</a:t>
            </a:r>
          </a:p>
          <a:p>
            <a:r>
              <a:rPr lang="en-GB" baseline="0" dirty="0" smtClean="0"/>
              <a:t>Graph 4 – anxiety-SCR relationship no longer holds when controlling for </a:t>
            </a:r>
            <a:r>
              <a:rPr lang="en-GB" baseline="0" dirty="0" err="1" smtClean="0"/>
              <a:t>amygdala</a:t>
            </a:r>
            <a:r>
              <a:rPr lang="en-GB" baseline="0" dirty="0" smtClean="0"/>
              <a:t> reactivity</a:t>
            </a:r>
            <a:endParaRPr lang="en-GB" dirty="0"/>
          </a:p>
        </p:txBody>
      </p:sp>
      <p:sp>
        <p:nvSpPr>
          <p:cNvPr id="4" name="Slide Number Placeholder 3"/>
          <p:cNvSpPr>
            <a:spLocks noGrp="1"/>
          </p:cNvSpPr>
          <p:nvPr>
            <p:ph type="sldNum" sz="quarter" idx="10"/>
          </p:nvPr>
        </p:nvSpPr>
        <p:spPr/>
        <p:txBody>
          <a:bodyPr/>
          <a:lstStyle/>
          <a:p>
            <a:pPr>
              <a:defRPr/>
            </a:pPr>
            <a:fld id="{BD82AA69-D186-40E4-8F82-55FBD7C0131C}" type="slidenum">
              <a:rPr lang="en-US" smtClean="0"/>
              <a:pPr>
                <a:defRPr/>
              </a:pPr>
              <a:t>23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Graph 1: more anxious show less recruitment</a:t>
            </a:r>
            <a:r>
              <a:rPr lang="en-GB" baseline="0" dirty="0" smtClean="0"/>
              <a:t> of </a:t>
            </a:r>
            <a:r>
              <a:rPr lang="en-GB" baseline="0" dirty="0" err="1" smtClean="0"/>
              <a:t>vPFC</a:t>
            </a:r>
            <a:r>
              <a:rPr lang="en-GB" baseline="0" dirty="0" smtClean="0"/>
              <a:t> where cued fear responses at peak (</a:t>
            </a:r>
            <a:r>
              <a:rPr lang="en-GB" baseline="0" dirty="0" err="1" smtClean="0"/>
              <a:t>pred</a:t>
            </a:r>
            <a:r>
              <a:rPr lang="en-GB" baseline="0" dirty="0" smtClean="0"/>
              <a:t> – </a:t>
            </a:r>
            <a:r>
              <a:rPr lang="en-GB" baseline="0" dirty="0" err="1" smtClean="0"/>
              <a:t>unpred</a:t>
            </a:r>
            <a:r>
              <a:rPr lang="en-GB" baseline="0" dirty="0" smtClean="0"/>
              <a:t>)</a:t>
            </a:r>
          </a:p>
          <a:p>
            <a:r>
              <a:rPr lang="en-GB" baseline="0" dirty="0" smtClean="0"/>
              <a:t>Graph 2: more anxious show less recruitment of </a:t>
            </a:r>
            <a:r>
              <a:rPr lang="en-GB" baseline="0" dirty="0" err="1" smtClean="0"/>
              <a:t>vPFC</a:t>
            </a:r>
            <a:r>
              <a:rPr lang="en-GB" baseline="0" dirty="0" smtClean="0"/>
              <a:t> where contextual fear responses at peak (</a:t>
            </a:r>
            <a:r>
              <a:rPr lang="en-GB" baseline="0" dirty="0" err="1" smtClean="0"/>
              <a:t>unpred-pred</a:t>
            </a:r>
            <a:r>
              <a:rPr lang="en-GB" baseline="0" dirty="0" smtClean="0"/>
              <a:t>)</a:t>
            </a:r>
            <a:endParaRPr lang="en-GB" dirty="0"/>
          </a:p>
        </p:txBody>
      </p:sp>
      <p:sp>
        <p:nvSpPr>
          <p:cNvPr id="4" name="Slide Number Placeholder 3"/>
          <p:cNvSpPr>
            <a:spLocks noGrp="1"/>
          </p:cNvSpPr>
          <p:nvPr>
            <p:ph type="sldNum" sz="quarter" idx="10"/>
          </p:nvPr>
        </p:nvSpPr>
        <p:spPr/>
        <p:txBody>
          <a:bodyPr/>
          <a:lstStyle/>
          <a:p>
            <a:pPr>
              <a:defRPr/>
            </a:pPr>
            <a:fld id="{BD82AA69-D186-40E4-8F82-55FBD7C0131C}" type="slidenum">
              <a:rPr lang="en-US" smtClean="0"/>
              <a:pPr>
                <a:defRPr/>
              </a:pPr>
              <a:t>25</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shows SCR response on relation to right</a:t>
            </a:r>
            <a:r>
              <a:rPr lang="en-GB" baseline="0" dirty="0" smtClean="0"/>
              <a:t> </a:t>
            </a:r>
            <a:r>
              <a:rPr lang="en-GB" baseline="0" dirty="0" err="1" smtClean="0"/>
              <a:t>vPFC</a:t>
            </a:r>
            <a:r>
              <a:rPr lang="en-GB" baseline="0" dirty="0" smtClean="0"/>
              <a:t> for a) cued and b) context</a:t>
            </a:r>
          </a:p>
          <a:p>
            <a:r>
              <a:rPr lang="en-GB" baseline="0" dirty="0" smtClean="0"/>
              <a:t>Mediation analysis did not hold here</a:t>
            </a:r>
            <a:endParaRPr lang="en-GB" dirty="0"/>
          </a:p>
        </p:txBody>
      </p:sp>
      <p:sp>
        <p:nvSpPr>
          <p:cNvPr id="4" name="Slide Number Placeholder 3"/>
          <p:cNvSpPr>
            <a:spLocks noGrp="1"/>
          </p:cNvSpPr>
          <p:nvPr>
            <p:ph type="sldNum" sz="quarter" idx="10"/>
          </p:nvPr>
        </p:nvSpPr>
        <p:spPr/>
        <p:txBody>
          <a:bodyPr/>
          <a:lstStyle/>
          <a:p>
            <a:pPr>
              <a:defRPr/>
            </a:pPr>
            <a:fld id="{BD82AA69-D186-40E4-8F82-55FBD7C0131C}" type="slidenum">
              <a:rPr lang="en-US" smtClean="0"/>
              <a:pPr>
                <a:defRPr/>
              </a:pPr>
              <a:t>26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5240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5240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4788" y="458788"/>
            <a:ext cx="1955800" cy="56372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458788"/>
            <a:ext cx="5716588" cy="56372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46475" name="Line 11"/>
          <p:cNvSpPr>
            <a:spLocks noChangeShapeType="1"/>
          </p:cNvSpPr>
          <p:nvPr/>
        </p:nvSpPr>
        <p:spPr bwMode="auto">
          <a:xfrm>
            <a:off x="304800" y="1371600"/>
            <a:ext cx="8534400" cy="0"/>
          </a:xfrm>
          <a:prstGeom prst="line">
            <a:avLst/>
          </a:prstGeom>
          <a:noFill/>
          <a:ln w="22225">
            <a:solidFill>
              <a:srgbClr val="91695F"/>
            </a:solidFill>
            <a:round/>
            <a:headEnd/>
            <a:tailEnd/>
          </a:ln>
          <a:effectLst/>
        </p:spPr>
        <p:txBody>
          <a:bodyPr wrap="none" anchor="ctr"/>
          <a:lstStyle/>
          <a:p>
            <a:pPr algn="ctr" eaLnBrk="0" hangingPunct="0">
              <a:defRPr/>
            </a:pPr>
            <a:endParaRPr lang="en-GB"/>
          </a:p>
        </p:txBody>
      </p:sp>
      <p:pic>
        <p:nvPicPr>
          <p:cNvPr id="1027" name="Picture 14" descr="mrc_powerpoint_logo_warm_gray"/>
          <p:cNvPicPr>
            <a:picLocks noChangeAspect="1" noChangeArrowheads="1"/>
          </p:cNvPicPr>
          <p:nvPr/>
        </p:nvPicPr>
        <p:blipFill>
          <a:blip r:embed="rId13" cstate="print"/>
          <a:srcRect/>
          <a:stretch>
            <a:fillRect/>
          </a:stretch>
        </p:blipFill>
        <p:spPr bwMode="auto">
          <a:xfrm>
            <a:off x="611188" y="6524625"/>
            <a:ext cx="1728787" cy="150813"/>
          </a:xfrm>
          <a:prstGeom prst="rect">
            <a:avLst/>
          </a:prstGeom>
          <a:noFill/>
          <a:ln w="9525">
            <a:noFill/>
            <a:miter lim="800000"/>
            <a:headEnd/>
            <a:tailEnd/>
          </a:ln>
        </p:spPr>
      </p:pic>
      <p:pic>
        <p:nvPicPr>
          <p:cNvPr id="1028" name="Picture 27" descr="Docs-Presentations-WG-CBSU"/>
          <p:cNvPicPr>
            <a:picLocks noChangeAspect="1" noChangeArrowheads="1"/>
          </p:cNvPicPr>
          <p:nvPr/>
        </p:nvPicPr>
        <p:blipFill>
          <a:blip r:embed="rId14" cstate="print"/>
          <a:srcRect/>
          <a:stretch>
            <a:fillRect/>
          </a:stretch>
        </p:blipFill>
        <p:spPr bwMode="auto">
          <a:xfrm>
            <a:off x="5940425" y="260350"/>
            <a:ext cx="2670175" cy="7921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spd="med"/>
  <p:txStyles>
    <p:titleStyle>
      <a:lvl1pPr algn="l" rtl="0" eaLnBrk="0" fontAlgn="base" hangingPunct="0">
        <a:spcBef>
          <a:spcPct val="0"/>
        </a:spcBef>
        <a:spcAft>
          <a:spcPct val="0"/>
        </a:spcAft>
        <a:defRPr sz="2800">
          <a:solidFill>
            <a:schemeClr val="tx1"/>
          </a:solidFill>
          <a:latin typeface="+mj-lt"/>
          <a:ea typeface="+mj-ea"/>
          <a:cs typeface="+mj-cs"/>
        </a:defRPr>
      </a:lvl1pPr>
      <a:lvl2pPr algn="l" rtl="0" eaLnBrk="0" fontAlgn="base" hangingPunct="0">
        <a:spcBef>
          <a:spcPct val="0"/>
        </a:spcBef>
        <a:spcAft>
          <a:spcPct val="0"/>
        </a:spcAft>
        <a:defRPr sz="2800">
          <a:solidFill>
            <a:schemeClr val="tx1"/>
          </a:solidFill>
          <a:latin typeface="Verdana" pitchFamily="34" charset="0"/>
        </a:defRPr>
      </a:lvl2pPr>
      <a:lvl3pPr algn="l" rtl="0" eaLnBrk="0" fontAlgn="base" hangingPunct="0">
        <a:spcBef>
          <a:spcPct val="0"/>
        </a:spcBef>
        <a:spcAft>
          <a:spcPct val="0"/>
        </a:spcAft>
        <a:defRPr sz="2800">
          <a:solidFill>
            <a:schemeClr val="tx1"/>
          </a:solidFill>
          <a:latin typeface="Verdana" pitchFamily="34" charset="0"/>
        </a:defRPr>
      </a:lvl3pPr>
      <a:lvl4pPr algn="l" rtl="0" eaLnBrk="0" fontAlgn="base" hangingPunct="0">
        <a:spcBef>
          <a:spcPct val="0"/>
        </a:spcBef>
        <a:spcAft>
          <a:spcPct val="0"/>
        </a:spcAft>
        <a:defRPr sz="2800">
          <a:solidFill>
            <a:schemeClr val="tx1"/>
          </a:solidFill>
          <a:latin typeface="Verdana" pitchFamily="34" charset="0"/>
        </a:defRPr>
      </a:lvl4pPr>
      <a:lvl5pPr algn="l" rtl="0" eaLnBrk="0" fontAlgn="base" hangingPunct="0">
        <a:spcBef>
          <a:spcPct val="0"/>
        </a:spcBef>
        <a:spcAft>
          <a:spcPct val="0"/>
        </a:spcAft>
        <a:defRPr sz="2800">
          <a:solidFill>
            <a:schemeClr val="tx1"/>
          </a:solidFill>
          <a:latin typeface="Verdana" pitchFamily="34" charset="0"/>
        </a:defRPr>
      </a:lvl5pPr>
      <a:lvl6pPr marL="457200" algn="l" rtl="0" fontAlgn="base">
        <a:spcBef>
          <a:spcPct val="0"/>
        </a:spcBef>
        <a:spcAft>
          <a:spcPct val="0"/>
        </a:spcAft>
        <a:defRPr sz="2800">
          <a:solidFill>
            <a:schemeClr val="tx1"/>
          </a:solidFill>
          <a:latin typeface="Verdana" pitchFamily="34" charset="0"/>
        </a:defRPr>
      </a:lvl6pPr>
      <a:lvl7pPr marL="914400" algn="l" rtl="0" fontAlgn="base">
        <a:spcBef>
          <a:spcPct val="0"/>
        </a:spcBef>
        <a:spcAft>
          <a:spcPct val="0"/>
        </a:spcAft>
        <a:defRPr sz="2800">
          <a:solidFill>
            <a:schemeClr val="tx1"/>
          </a:solidFill>
          <a:latin typeface="Verdana" pitchFamily="34" charset="0"/>
        </a:defRPr>
      </a:lvl7pPr>
      <a:lvl8pPr marL="1371600" algn="l" rtl="0" fontAlgn="base">
        <a:spcBef>
          <a:spcPct val="0"/>
        </a:spcBef>
        <a:spcAft>
          <a:spcPct val="0"/>
        </a:spcAft>
        <a:defRPr sz="2800">
          <a:solidFill>
            <a:schemeClr val="tx1"/>
          </a:solidFill>
          <a:latin typeface="Verdana" pitchFamily="34" charset="0"/>
        </a:defRPr>
      </a:lvl8pPr>
      <a:lvl9pPr marL="1828800" algn="l" rtl="0" fontAlgn="base">
        <a:spcBef>
          <a:spcPct val="0"/>
        </a:spcBef>
        <a:spcAft>
          <a:spcPct val="0"/>
        </a:spcAft>
        <a:defRPr sz="2800">
          <a:solidFill>
            <a:schemeClr val="tx1"/>
          </a:solidFill>
          <a:latin typeface="Verdana" pitchFamily="34" charset="0"/>
        </a:defRPr>
      </a:lvl9pPr>
    </p:titleStyle>
    <p:bodyStyle>
      <a:lvl1pPr marL="342900" indent="-342900" algn="l" rtl="0" eaLnBrk="0" fontAlgn="base" hangingPunct="0">
        <a:spcBef>
          <a:spcPct val="20000"/>
        </a:spcBef>
        <a:spcAft>
          <a:spcPct val="0"/>
        </a:spcAft>
        <a:buClr>
          <a:srgbClr val="920049"/>
        </a:buClr>
        <a:buChar char="•"/>
        <a:defRPr>
          <a:solidFill>
            <a:schemeClr val="tx1"/>
          </a:solidFill>
          <a:latin typeface="+mn-lt"/>
          <a:ea typeface="+mn-ea"/>
          <a:cs typeface="+mn-cs"/>
        </a:defRPr>
      </a:lvl1pPr>
      <a:lvl2pPr marL="742950" indent="-285750" algn="l" rtl="0" eaLnBrk="0" fontAlgn="base" hangingPunct="0">
        <a:spcBef>
          <a:spcPct val="20000"/>
        </a:spcBef>
        <a:spcAft>
          <a:spcPct val="0"/>
        </a:spcAft>
        <a:buClr>
          <a:srgbClr val="920049"/>
        </a:buClr>
        <a:buChar char="•"/>
        <a:defRPr>
          <a:solidFill>
            <a:schemeClr val="tx1"/>
          </a:solidFill>
          <a:latin typeface="+mn-lt"/>
        </a:defRPr>
      </a:lvl2pPr>
      <a:lvl3pPr marL="1143000" indent="-228600" algn="l" rtl="0" eaLnBrk="0" fontAlgn="base" hangingPunct="0">
        <a:spcBef>
          <a:spcPct val="20000"/>
        </a:spcBef>
        <a:spcAft>
          <a:spcPct val="0"/>
        </a:spcAft>
        <a:buClr>
          <a:srgbClr val="920049"/>
        </a:buClr>
        <a:buChar char="•"/>
        <a:defRPr sz="1600">
          <a:solidFill>
            <a:schemeClr val="tx1"/>
          </a:solidFill>
          <a:latin typeface="+mn-lt"/>
        </a:defRPr>
      </a:lvl3pPr>
      <a:lvl4pPr marL="1562100" indent="-228600" algn="l" rtl="0" eaLnBrk="0" fontAlgn="base" hangingPunct="0">
        <a:spcBef>
          <a:spcPct val="20000"/>
        </a:spcBef>
        <a:spcAft>
          <a:spcPct val="0"/>
        </a:spcAft>
        <a:buClr>
          <a:srgbClr val="920049"/>
        </a:buClr>
        <a:buChar char="–"/>
        <a:defRPr sz="1400">
          <a:solidFill>
            <a:schemeClr val="tx1"/>
          </a:solidFill>
          <a:latin typeface="+mn-lt"/>
        </a:defRPr>
      </a:lvl4pPr>
      <a:lvl5pPr marL="1981200" indent="-228600" algn="l" rtl="0" eaLnBrk="0" fontAlgn="base" hangingPunct="0">
        <a:spcBef>
          <a:spcPct val="20000"/>
        </a:spcBef>
        <a:spcAft>
          <a:spcPct val="0"/>
        </a:spcAft>
        <a:buClr>
          <a:srgbClr val="920049"/>
        </a:buClr>
        <a:buChar char="»"/>
        <a:defRPr sz="1200" i="1">
          <a:solidFill>
            <a:schemeClr val="tx1"/>
          </a:solidFill>
          <a:latin typeface="+mn-lt"/>
        </a:defRPr>
      </a:lvl5pPr>
      <a:lvl6pPr marL="2438400" indent="-228600" algn="l" rtl="0" fontAlgn="base">
        <a:spcBef>
          <a:spcPct val="20000"/>
        </a:spcBef>
        <a:spcAft>
          <a:spcPct val="0"/>
        </a:spcAft>
        <a:buClr>
          <a:srgbClr val="920049"/>
        </a:buClr>
        <a:buChar char="»"/>
        <a:defRPr sz="1200" i="1">
          <a:solidFill>
            <a:schemeClr val="tx1"/>
          </a:solidFill>
          <a:latin typeface="+mn-lt"/>
        </a:defRPr>
      </a:lvl6pPr>
      <a:lvl7pPr marL="2895600" indent="-228600" algn="l" rtl="0" fontAlgn="base">
        <a:spcBef>
          <a:spcPct val="20000"/>
        </a:spcBef>
        <a:spcAft>
          <a:spcPct val="0"/>
        </a:spcAft>
        <a:buClr>
          <a:srgbClr val="920049"/>
        </a:buClr>
        <a:buChar char="»"/>
        <a:defRPr sz="1200" i="1">
          <a:solidFill>
            <a:schemeClr val="tx1"/>
          </a:solidFill>
          <a:latin typeface="+mn-lt"/>
        </a:defRPr>
      </a:lvl7pPr>
      <a:lvl8pPr marL="3352800" indent="-228600" algn="l" rtl="0" fontAlgn="base">
        <a:spcBef>
          <a:spcPct val="20000"/>
        </a:spcBef>
        <a:spcAft>
          <a:spcPct val="0"/>
        </a:spcAft>
        <a:buClr>
          <a:srgbClr val="920049"/>
        </a:buClr>
        <a:buChar char="»"/>
        <a:defRPr sz="1200" i="1">
          <a:solidFill>
            <a:schemeClr val="tx1"/>
          </a:solidFill>
          <a:latin typeface="+mn-lt"/>
        </a:defRPr>
      </a:lvl8pPr>
      <a:lvl9pPr marL="3810000" indent="-228600" algn="l" rtl="0" fontAlgn="base">
        <a:spcBef>
          <a:spcPct val="20000"/>
        </a:spcBef>
        <a:spcAft>
          <a:spcPct val="0"/>
        </a:spcAft>
        <a:buClr>
          <a:srgbClr val="920049"/>
        </a:buClr>
        <a:buChar char="»"/>
        <a:defRPr sz="1200"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idx="1"/>
          </p:nvPr>
        </p:nvSpPr>
        <p:spPr bwMode="auto">
          <a:xfrm>
            <a:off x="685800" y="15240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1" name="Rectangle 3"/>
          <p:cNvSpPr>
            <a:spLocks noGrp="1" noChangeArrowheads="1"/>
          </p:cNvSpPr>
          <p:nvPr>
            <p:ph type="title"/>
          </p:nvPr>
        </p:nvSpPr>
        <p:spPr bwMode="auto">
          <a:xfrm>
            <a:off x="685800" y="458788"/>
            <a:ext cx="7824788" cy="8096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smtClean="0"/>
          </a:p>
        </p:txBody>
      </p:sp>
      <p:sp>
        <p:nvSpPr>
          <p:cNvPr id="421892" name="Line 4"/>
          <p:cNvSpPr>
            <a:spLocks noChangeShapeType="1"/>
          </p:cNvSpPr>
          <p:nvPr/>
        </p:nvSpPr>
        <p:spPr bwMode="auto">
          <a:xfrm>
            <a:off x="304800" y="1371600"/>
            <a:ext cx="8534400" cy="0"/>
          </a:xfrm>
          <a:prstGeom prst="line">
            <a:avLst/>
          </a:prstGeom>
          <a:noFill/>
          <a:ln w="22225">
            <a:solidFill>
              <a:srgbClr val="91695F"/>
            </a:solidFill>
            <a:round/>
            <a:headEnd/>
            <a:tailEnd/>
          </a:ln>
          <a:effectLst/>
        </p:spPr>
        <p:txBody>
          <a:bodyPr wrap="none" anchor="ctr"/>
          <a:lstStyle/>
          <a:p>
            <a:pPr algn="ctr" eaLnBrk="0" hangingPunct="0">
              <a:defRPr/>
            </a:pPr>
            <a:endParaRPr lang="en-GB"/>
          </a:p>
        </p:txBody>
      </p:sp>
      <p:pic>
        <p:nvPicPr>
          <p:cNvPr id="2053" name="Picture 9" descr="mrc_powerpoint_logo_warm_gray"/>
          <p:cNvPicPr>
            <a:picLocks noChangeAspect="1" noChangeArrowheads="1"/>
          </p:cNvPicPr>
          <p:nvPr/>
        </p:nvPicPr>
        <p:blipFill>
          <a:blip r:embed="rId13" cstate="print"/>
          <a:srcRect/>
          <a:stretch>
            <a:fillRect/>
          </a:stretch>
        </p:blipFill>
        <p:spPr bwMode="auto">
          <a:xfrm>
            <a:off x="611188" y="6453188"/>
            <a:ext cx="1728787" cy="1508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spd="med"/>
  <p:txStyles>
    <p:titleStyle>
      <a:lvl1pPr algn="l" rtl="0" eaLnBrk="0" fontAlgn="base" hangingPunct="0">
        <a:spcBef>
          <a:spcPct val="0"/>
        </a:spcBef>
        <a:spcAft>
          <a:spcPct val="0"/>
        </a:spcAft>
        <a:defRPr sz="2800">
          <a:solidFill>
            <a:schemeClr val="tx1"/>
          </a:solidFill>
          <a:latin typeface="+mj-lt"/>
          <a:ea typeface="+mj-ea"/>
          <a:cs typeface="+mj-cs"/>
        </a:defRPr>
      </a:lvl1pPr>
      <a:lvl2pPr algn="l" rtl="0" eaLnBrk="0" fontAlgn="base" hangingPunct="0">
        <a:spcBef>
          <a:spcPct val="0"/>
        </a:spcBef>
        <a:spcAft>
          <a:spcPct val="0"/>
        </a:spcAft>
        <a:defRPr sz="2800">
          <a:solidFill>
            <a:schemeClr val="tx1"/>
          </a:solidFill>
          <a:latin typeface="Verdana" pitchFamily="34" charset="0"/>
        </a:defRPr>
      </a:lvl2pPr>
      <a:lvl3pPr algn="l" rtl="0" eaLnBrk="0" fontAlgn="base" hangingPunct="0">
        <a:spcBef>
          <a:spcPct val="0"/>
        </a:spcBef>
        <a:spcAft>
          <a:spcPct val="0"/>
        </a:spcAft>
        <a:defRPr sz="2800">
          <a:solidFill>
            <a:schemeClr val="tx1"/>
          </a:solidFill>
          <a:latin typeface="Verdana" pitchFamily="34" charset="0"/>
        </a:defRPr>
      </a:lvl3pPr>
      <a:lvl4pPr algn="l" rtl="0" eaLnBrk="0" fontAlgn="base" hangingPunct="0">
        <a:spcBef>
          <a:spcPct val="0"/>
        </a:spcBef>
        <a:spcAft>
          <a:spcPct val="0"/>
        </a:spcAft>
        <a:defRPr sz="2800">
          <a:solidFill>
            <a:schemeClr val="tx1"/>
          </a:solidFill>
          <a:latin typeface="Verdana" pitchFamily="34" charset="0"/>
        </a:defRPr>
      </a:lvl4pPr>
      <a:lvl5pPr algn="l" rtl="0" eaLnBrk="0" fontAlgn="base" hangingPunct="0">
        <a:spcBef>
          <a:spcPct val="0"/>
        </a:spcBef>
        <a:spcAft>
          <a:spcPct val="0"/>
        </a:spcAft>
        <a:defRPr sz="2800">
          <a:solidFill>
            <a:schemeClr val="tx1"/>
          </a:solidFill>
          <a:latin typeface="Verdana" pitchFamily="34" charset="0"/>
        </a:defRPr>
      </a:lvl5pPr>
      <a:lvl6pPr marL="457200" algn="l" rtl="0" fontAlgn="base">
        <a:spcBef>
          <a:spcPct val="0"/>
        </a:spcBef>
        <a:spcAft>
          <a:spcPct val="0"/>
        </a:spcAft>
        <a:defRPr sz="2800">
          <a:solidFill>
            <a:schemeClr val="tx1"/>
          </a:solidFill>
          <a:latin typeface="Verdana" pitchFamily="34" charset="0"/>
        </a:defRPr>
      </a:lvl6pPr>
      <a:lvl7pPr marL="914400" algn="l" rtl="0" fontAlgn="base">
        <a:spcBef>
          <a:spcPct val="0"/>
        </a:spcBef>
        <a:spcAft>
          <a:spcPct val="0"/>
        </a:spcAft>
        <a:defRPr sz="2800">
          <a:solidFill>
            <a:schemeClr val="tx1"/>
          </a:solidFill>
          <a:latin typeface="Verdana" pitchFamily="34" charset="0"/>
        </a:defRPr>
      </a:lvl7pPr>
      <a:lvl8pPr marL="1371600" algn="l" rtl="0" fontAlgn="base">
        <a:spcBef>
          <a:spcPct val="0"/>
        </a:spcBef>
        <a:spcAft>
          <a:spcPct val="0"/>
        </a:spcAft>
        <a:defRPr sz="2800">
          <a:solidFill>
            <a:schemeClr val="tx1"/>
          </a:solidFill>
          <a:latin typeface="Verdana" pitchFamily="34" charset="0"/>
        </a:defRPr>
      </a:lvl8pPr>
      <a:lvl9pPr marL="1828800" algn="l" rtl="0" fontAlgn="base">
        <a:spcBef>
          <a:spcPct val="0"/>
        </a:spcBef>
        <a:spcAft>
          <a:spcPct val="0"/>
        </a:spcAft>
        <a:defRPr sz="2800">
          <a:solidFill>
            <a:schemeClr val="tx1"/>
          </a:solidFill>
          <a:latin typeface="Verdana" pitchFamily="34" charset="0"/>
        </a:defRPr>
      </a:lvl9pPr>
    </p:titleStyle>
    <p:bodyStyle>
      <a:lvl1pPr marL="342900" indent="-342900" algn="l" rtl="0" eaLnBrk="0" fontAlgn="base" hangingPunct="0">
        <a:spcBef>
          <a:spcPct val="20000"/>
        </a:spcBef>
        <a:spcAft>
          <a:spcPct val="0"/>
        </a:spcAft>
        <a:buClr>
          <a:srgbClr val="920049"/>
        </a:buClr>
        <a:buChar char="•"/>
        <a:defRPr sz="2000">
          <a:solidFill>
            <a:schemeClr val="tx1"/>
          </a:solidFill>
          <a:latin typeface="+mn-lt"/>
          <a:ea typeface="+mn-ea"/>
          <a:cs typeface="+mn-cs"/>
        </a:defRPr>
      </a:lvl1pPr>
      <a:lvl2pPr marL="742950" indent="-285750" algn="l" rtl="0" eaLnBrk="0" fontAlgn="base" hangingPunct="0">
        <a:spcBef>
          <a:spcPct val="20000"/>
        </a:spcBef>
        <a:spcAft>
          <a:spcPct val="0"/>
        </a:spcAft>
        <a:buClr>
          <a:srgbClr val="920049"/>
        </a:buClr>
        <a:buChar char="•"/>
        <a:defRPr sz="2000">
          <a:solidFill>
            <a:schemeClr val="tx1"/>
          </a:solidFill>
          <a:latin typeface="+mn-lt"/>
        </a:defRPr>
      </a:lvl2pPr>
      <a:lvl3pPr marL="1143000" indent="-228600" algn="l" rtl="0" eaLnBrk="0" fontAlgn="base" hangingPunct="0">
        <a:spcBef>
          <a:spcPct val="20000"/>
        </a:spcBef>
        <a:spcAft>
          <a:spcPct val="0"/>
        </a:spcAft>
        <a:buClr>
          <a:srgbClr val="920049"/>
        </a:buClr>
        <a:buChar char="•"/>
        <a:defRPr>
          <a:solidFill>
            <a:schemeClr val="tx1"/>
          </a:solidFill>
          <a:latin typeface="+mn-lt"/>
        </a:defRPr>
      </a:lvl3pPr>
      <a:lvl4pPr marL="1562100" indent="-228600" algn="l" rtl="0" eaLnBrk="0" fontAlgn="base" hangingPunct="0">
        <a:spcBef>
          <a:spcPct val="20000"/>
        </a:spcBef>
        <a:spcAft>
          <a:spcPct val="0"/>
        </a:spcAft>
        <a:buClr>
          <a:srgbClr val="920049"/>
        </a:buClr>
        <a:buChar char="–"/>
        <a:defRPr>
          <a:solidFill>
            <a:schemeClr val="tx1"/>
          </a:solidFill>
          <a:latin typeface="+mn-lt"/>
        </a:defRPr>
      </a:lvl4pPr>
      <a:lvl5pPr marL="1981200" indent="-228600" algn="l" rtl="0" eaLnBrk="0" fontAlgn="base" hangingPunct="0">
        <a:spcBef>
          <a:spcPct val="20000"/>
        </a:spcBef>
        <a:spcAft>
          <a:spcPct val="0"/>
        </a:spcAft>
        <a:buClr>
          <a:srgbClr val="920049"/>
        </a:buClr>
        <a:buChar char="»"/>
        <a:defRPr i="1">
          <a:solidFill>
            <a:schemeClr val="tx1"/>
          </a:solidFill>
          <a:latin typeface="+mn-lt"/>
        </a:defRPr>
      </a:lvl5pPr>
      <a:lvl6pPr marL="2438400" indent="-228600" algn="l" rtl="0" fontAlgn="base">
        <a:spcBef>
          <a:spcPct val="20000"/>
        </a:spcBef>
        <a:spcAft>
          <a:spcPct val="0"/>
        </a:spcAft>
        <a:buClr>
          <a:srgbClr val="920049"/>
        </a:buClr>
        <a:buChar char="»"/>
        <a:defRPr i="1">
          <a:solidFill>
            <a:schemeClr val="tx1"/>
          </a:solidFill>
          <a:latin typeface="+mn-lt"/>
        </a:defRPr>
      </a:lvl6pPr>
      <a:lvl7pPr marL="2895600" indent="-228600" algn="l" rtl="0" fontAlgn="base">
        <a:spcBef>
          <a:spcPct val="20000"/>
        </a:spcBef>
        <a:spcAft>
          <a:spcPct val="0"/>
        </a:spcAft>
        <a:buClr>
          <a:srgbClr val="920049"/>
        </a:buClr>
        <a:buChar char="»"/>
        <a:defRPr i="1">
          <a:solidFill>
            <a:schemeClr val="tx1"/>
          </a:solidFill>
          <a:latin typeface="+mn-lt"/>
        </a:defRPr>
      </a:lvl7pPr>
      <a:lvl8pPr marL="3352800" indent="-228600" algn="l" rtl="0" fontAlgn="base">
        <a:spcBef>
          <a:spcPct val="20000"/>
        </a:spcBef>
        <a:spcAft>
          <a:spcPct val="0"/>
        </a:spcAft>
        <a:buClr>
          <a:srgbClr val="920049"/>
        </a:buClr>
        <a:buChar char="»"/>
        <a:defRPr i="1">
          <a:solidFill>
            <a:schemeClr val="tx1"/>
          </a:solidFill>
          <a:latin typeface="+mn-lt"/>
        </a:defRPr>
      </a:lvl8pPr>
      <a:lvl9pPr marL="3810000" indent="-228600" algn="l" rtl="0" fontAlgn="base">
        <a:spcBef>
          <a:spcPct val="20000"/>
        </a:spcBef>
        <a:spcAft>
          <a:spcPct val="0"/>
        </a:spcAft>
        <a:buClr>
          <a:srgbClr val="920049"/>
        </a:buClr>
        <a:buChar char="»"/>
        <a:defRPr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jallen.faculty.arizona.edu/qrstool_and_cmetx_software_calculating_metrics_cardiac_variability"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lintoninst.co.uk/" TargetMode="External"/><Relationship Id="rId2" Type="http://schemas.openxmlformats.org/officeDocument/2006/relationships/hyperlink" Target="http://www.biopac.co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entechtaiwan.com/dev/port/index.shtm" TargetMode="External"/><Relationship Id="rId2" Type="http://schemas.openxmlformats.org/officeDocument/2006/relationships/hyperlink" Target="http://logix4u.net/parallel-port/16-inpout32dll-for-windows-982000ntxp"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467544" y="1772816"/>
            <a:ext cx="8102600" cy="3151632"/>
          </a:xfrm>
          <a:prstGeom prst="rect">
            <a:avLst/>
          </a:prstGeom>
          <a:noFill/>
          <a:ln w="50800" algn="ctr">
            <a:noFill/>
            <a:miter lim="800000"/>
            <a:headEnd/>
            <a:tailEnd/>
          </a:ln>
        </p:spPr>
        <p:txBody>
          <a:bodyPr wrap="square">
            <a:spAutoFit/>
          </a:bodyPr>
          <a:lstStyle/>
          <a:p>
            <a:pPr algn="ctr" eaLnBrk="0" hangingPunct="0">
              <a:spcBef>
                <a:spcPct val="50000"/>
              </a:spcBef>
            </a:pPr>
            <a:r>
              <a:rPr lang="en-GB" dirty="0" smtClean="0">
                <a:solidFill>
                  <a:srgbClr val="9A044B"/>
                </a:solidFill>
                <a:latin typeface="+mj-lt"/>
              </a:rPr>
              <a:t>Recording psychophysiology in the </a:t>
            </a:r>
            <a:r>
              <a:rPr lang="en-GB" dirty="0" err="1" smtClean="0">
                <a:solidFill>
                  <a:srgbClr val="9A044B"/>
                </a:solidFill>
                <a:latin typeface="+mj-lt"/>
              </a:rPr>
              <a:t>fMRI</a:t>
            </a:r>
            <a:r>
              <a:rPr lang="en-GB" dirty="0" smtClean="0">
                <a:solidFill>
                  <a:srgbClr val="9A044B"/>
                </a:solidFill>
                <a:latin typeface="+mj-lt"/>
              </a:rPr>
              <a:t> environment: </a:t>
            </a:r>
          </a:p>
          <a:p>
            <a:pPr algn="ctr" eaLnBrk="0" hangingPunct="0">
              <a:spcBef>
                <a:spcPct val="50000"/>
              </a:spcBef>
            </a:pPr>
            <a:r>
              <a:rPr lang="en-GB" sz="2000" dirty="0" smtClean="0">
                <a:solidFill>
                  <a:srgbClr val="9A044B"/>
                </a:solidFill>
                <a:latin typeface="+mj-lt"/>
              </a:rPr>
              <a:t>Overview of CBU psychophysiology equipment and a fear conditioning case example</a:t>
            </a:r>
          </a:p>
          <a:p>
            <a:pPr algn="ctr" eaLnBrk="0" hangingPunct="0">
              <a:spcBef>
                <a:spcPct val="50000"/>
              </a:spcBef>
            </a:pPr>
            <a:r>
              <a:rPr lang="en-GB" dirty="0" smtClean="0">
                <a:solidFill>
                  <a:srgbClr val="9A044B"/>
                </a:solidFill>
                <a:latin typeface="+mj-lt"/>
              </a:rPr>
              <a:t> </a:t>
            </a:r>
            <a:endParaRPr lang="en-US" dirty="0" smtClean="0">
              <a:solidFill>
                <a:srgbClr val="9A044B"/>
              </a:solidFill>
              <a:latin typeface="+mj-lt"/>
            </a:endParaRPr>
          </a:p>
          <a:p>
            <a:pPr algn="ctr" eaLnBrk="0" hangingPunct="0">
              <a:lnSpc>
                <a:spcPct val="70000"/>
              </a:lnSpc>
              <a:spcBef>
                <a:spcPct val="50000"/>
              </a:spcBef>
            </a:pPr>
            <a:r>
              <a:rPr lang="en-US" sz="1800" dirty="0" smtClean="0">
                <a:latin typeface="Verdana" pitchFamily="34" charset="0"/>
              </a:rPr>
              <a:t>Barney Dunn</a:t>
            </a:r>
          </a:p>
          <a:p>
            <a:pPr algn="ctr" eaLnBrk="0" hangingPunct="0">
              <a:lnSpc>
                <a:spcPct val="70000"/>
              </a:lnSpc>
              <a:spcBef>
                <a:spcPct val="50000"/>
              </a:spcBef>
            </a:pPr>
            <a:endParaRPr lang="en-US" sz="1800" dirty="0" smtClean="0">
              <a:latin typeface="Verdana" pitchFamily="34" charset="0"/>
            </a:endParaRPr>
          </a:p>
          <a:p>
            <a:pPr algn="ctr" eaLnBrk="0" hangingPunct="0">
              <a:lnSpc>
                <a:spcPct val="70000"/>
              </a:lnSpc>
              <a:spcBef>
                <a:spcPct val="50000"/>
              </a:spcBef>
            </a:pPr>
            <a:r>
              <a:rPr lang="en-US" sz="1800" dirty="0" smtClean="0">
                <a:latin typeface="Verdana" pitchFamily="34" charset="0"/>
              </a:rPr>
              <a:t>IIG: January 2011</a:t>
            </a:r>
          </a:p>
        </p:txBody>
      </p:sp>
      <p:pic>
        <p:nvPicPr>
          <p:cNvPr id="3" name="Picture 2" descr="C2ADlogo.bmp"/>
          <p:cNvPicPr>
            <a:picLocks noChangeAspect="1"/>
          </p:cNvPicPr>
          <p:nvPr/>
        </p:nvPicPr>
        <p:blipFill>
          <a:blip r:embed="rId2" cstate="print"/>
          <a:stretch>
            <a:fillRect/>
          </a:stretch>
        </p:blipFill>
        <p:spPr>
          <a:xfrm>
            <a:off x="395536" y="5445224"/>
            <a:ext cx="2088231" cy="632031"/>
          </a:xfrm>
          <a:prstGeom prst="rect">
            <a:avLst/>
          </a:prstGeom>
        </p:spPr>
      </p:pic>
      <p:pic>
        <p:nvPicPr>
          <p:cNvPr id="4" name="Picture 3" descr="CPFTlogo.bmp"/>
          <p:cNvPicPr>
            <a:picLocks noChangeAspect="1"/>
          </p:cNvPicPr>
          <p:nvPr/>
        </p:nvPicPr>
        <p:blipFill>
          <a:blip r:embed="rId3" cstate="print"/>
          <a:stretch>
            <a:fillRect/>
          </a:stretch>
        </p:blipFill>
        <p:spPr>
          <a:xfrm>
            <a:off x="6084168" y="5589240"/>
            <a:ext cx="2897113" cy="445710"/>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Acknowledgements</a:t>
            </a:r>
            <a:br>
              <a:rPr lang="en-GB" dirty="0" smtClean="0">
                <a:solidFill>
                  <a:srgbClr val="9A044B"/>
                </a:solidFill>
              </a:rPr>
            </a:br>
            <a:endParaRPr lang="en-GB" dirty="0">
              <a:solidFill>
                <a:srgbClr val="9A044B"/>
              </a:solidFill>
            </a:endParaRPr>
          </a:p>
        </p:txBody>
      </p:sp>
      <p:sp>
        <p:nvSpPr>
          <p:cNvPr id="3" name="Content Placeholder 2"/>
          <p:cNvSpPr>
            <a:spLocks noGrp="1"/>
          </p:cNvSpPr>
          <p:nvPr>
            <p:ph idx="1"/>
          </p:nvPr>
        </p:nvSpPr>
        <p:spPr/>
        <p:txBody>
          <a:bodyPr/>
          <a:lstStyle/>
          <a:p>
            <a:pPr>
              <a:buNone/>
            </a:pPr>
            <a:r>
              <a:rPr lang="en-GB" dirty="0" smtClean="0"/>
              <a:t>I am shamelessly borrowing from:</a:t>
            </a:r>
          </a:p>
          <a:p>
            <a:endParaRPr lang="en-GB" dirty="0" smtClean="0"/>
          </a:p>
          <a:p>
            <a:r>
              <a:rPr lang="en-GB" dirty="0" err="1" smtClean="0"/>
              <a:t>Iole</a:t>
            </a:r>
            <a:r>
              <a:rPr lang="en-GB" dirty="0" smtClean="0"/>
              <a:t> </a:t>
            </a:r>
            <a:r>
              <a:rPr lang="en-GB" dirty="0" err="1" smtClean="0"/>
              <a:t>Indovina</a:t>
            </a:r>
            <a:r>
              <a:rPr lang="en-GB" dirty="0" smtClean="0"/>
              <a:t> &amp; Sonia Bishop</a:t>
            </a:r>
          </a:p>
          <a:p>
            <a:endParaRPr lang="en-GB" dirty="0" smtClean="0"/>
          </a:p>
          <a:p>
            <a:r>
              <a:rPr lang="en-GB" dirty="0" err="1" smtClean="0"/>
              <a:t>Powerpoint</a:t>
            </a:r>
            <a:r>
              <a:rPr lang="en-GB" dirty="0" smtClean="0"/>
              <a:t> presentation on recording SCR in the scanner</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Equipment Available</a:t>
            </a:r>
            <a:r>
              <a:rPr lang="en-GB" dirty="0" smtClean="0"/>
              <a:t/>
            </a:r>
            <a:br>
              <a:rPr lang="en-GB" dirty="0" smtClean="0"/>
            </a:br>
            <a:r>
              <a:rPr lang="en-GB" sz="2000" dirty="0" smtClean="0"/>
              <a:t>(in the scanner)</a:t>
            </a:r>
            <a:endParaRPr lang="en-GB" sz="2000" dirty="0"/>
          </a:p>
        </p:txBody>
      </p:sp>
      <p:sp>
        <p:nvSpPr>
          <p:cNvPr id="3" name="Content Placeholder 2"/>
          <p:cNvSpPr>
            <a:spLocks noGrp="1"/>
          </p:cNvSpPr>
          <p:nvPr>
            <p:ph idx="1"/>
          </p:nvPr>
        </p:nvSpPr>
        <p:spPr>
          <a:xfrm>
            <a:off x="457200" y="1600200"/>
            <a:ext cx="8435280" cy="4525963"/>
          </a:xfrm>
        </p:spPr>
        <p:txBody>
          <a:bodyPr/>
          <a:lstStyle/>
          <a:p>
            <a:pPr>
              <a:buNone/>
            </a:pPr>
            <a:endParaRPr lang="en-GB" dirty="0" smtClean="0"/>
          </a:p>
          <a:p>
            <a:r>
              <a:rPr lang="en-GB" dirty="0" smtClean="0"/>
              <a:t>BIOPAC MP150 system recording </a:t>
            </a:r>
            <a:r>
              <a:rPr lang="en-GB" dirty="0" err="1" smtClean="0"/>
              <a:t>electrodermal</a:t>
            </a:r>
            <a:r>
              <a:rPr lang="en-GB" dirty="0" smtClean="0"/>
              <a:t> (EDA; measure of sympathetic ANS) and heart rate (HR; measure of sympathetic and </a:t>
            </a:r>
            <a:r>
              <a:rPr lang="en-GB" dirty="0" err="1" smtClean="0"/>
              <a:t>para</a:t>
            </a:r>
            <a:r>
              <a:rPr lang="en-GB" dirty="0" smtClean="0"/>
              <a:t>-sympathetic ANS)</a:t>
            </a:r>
          </a:p>
          <a:p>
            <a:r>
              <a:rPr lang="en-GB" dirty="0" smtClean="0"/>
              <a:t>Lots of potential for upgrade to record additional signals. </a:t>
            </a:r>
          </a:p>
          <a:p>
            <a:endParaRPr lang="en-GB" dirty="0"/>
          </a:p>
        </p:txBody>
      </p:sp>
      <p:pic>
        <p:nvPicPr>
          <p:cNvPr id="4" name="Picture 3" descr="xducer"/>
          <p:cNvPicPr>
            <a:picLocks noChangeAspect="1" noChangeArrowheads="1"/>
          </p:cNvPicPr>
          <p:nvPr/>
        </p:nvPicPr>
        <p:blipFill>
          <a:blip r:embed="rId2" cstate="print"/>
          <a:srcRect/>
          <a:stretch>
            <a:fillRect/>
          </a:stretch>
        </p:blipFill>
        <p:spPr bwMode="auto">
          <a:xfrm>
            <a:off x="5436097" y="3700855"/>
            <a:ext cx="2664296" cy="2757988"/>
          </a:xfrm>
          <a:prstGeom prst="rect">
            <a:avLst/>
          </a:prstGeom>
          <a:noFill/>
          <a:ln w="9525">
            <a:noFill/>
            <a:miter lim="800000"/>
            <a:headEnd/>
            <a:tailEnd/>
          </a:ln>
        </p:spPr>
      </p:pic>
      <p:pic>
        <p:nvPicPr>
          <p:cNvPr id="5" name="Picture 2" descr="stp100c_ports_cbl_mp"/>
          <p:cNvPicPr>
            <a:picLocks noChangeAspect="1" noChangeArrowheads="1"/>
          </p:cNvPicPr>
          <p:nvPr/>
        </p:nvPicPr>
        <p:blipFill>
          <a:blip r:embed="rId3" cstate="print"/>
          <a:srcRect/>
          <a:stretch>
            <a:fillRect/>
          </a:stretch>
        </p:blipFill>
        <p:spPr bwMode="auto">
          <a:xfrm>
            <a:off x="611560" y="4005064"/>
            <a:ext cx="3744416" cy="2089195"/>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Equipment available</a:t>
            </a:r>
            <a:r>
              <a:rPr lang="en-GB" dirty="0" smtClean="0"/>
              <a:t/>
            </a:r>
            <a:br>
              <a:rPr lang="en-GB" dirty="0" smtClean="0"/>
            </a:br>
            <a:r>
              <a:rPr lang="en-GB" sz="2000" dirty="0" smtClean="0"/>
              <a:t>(out of the scanner)</a:t>
            </a:r>
            <a:endParaRPr lang="en-GB" sz="2000" dirty="0"/>
          </a:p>
        </p:txBody>
      </p:sp>
      <p:sp>
        <p:nvSpPr>
          <p:cNvPr id="3" name="Content Placeholder 2"/>
          <p:cNvSpPr>
            <a:spLocks noGrp="1"/>
          </p:cNvSpPr>
          <p:nvPr>
            <p:ph idx="1"/>
          </p:nvPr>
        </p:nvSpPr>
        <p:spPr/>
        <p:txBody>
          <a:bodyPr/>
          <a:lstStyle/>
          <a:p>
            <a:pPr>
              <a:buNone/>
            </a:pPr>
            <a:endParaRPr lang="en-GB" dirty="0" smtClean="0"/>
          </a:p>
          <a:p>
            <a:r>
              <a:rPr lang="en-GB" dirty="0" smtClean="0"/>
              <a:t>2 MP100 systems: one available for booking in lab 436 (for pilot testing, behavioural data), one in lab 442 for Dalgleish group; can record EDA + HR (widely used) and EMG + EEG (less widely used)</a:t>
            </a:r>
          </a:p>
          <a:p>
            <a:endParaRPr lang="en-GB" dirty="0" smtClean="0"/>
          </a:p>
          <a:p>
            <a:r>
              <a:rPr lang="en-GB" dirty="0" smtClean="0"/>
              <a:t>Portable system MP35, in combination with two testing laptops, available for remote patient testing to record HR and EDA only. </a:t>
            </a:r>
          </a:p>
          <a:p>
            <a:endParaRPr lang="en-GB" dirty="0" smtClean="0"/>
          </a:p>
          <a:p>
            <a:pPr>
              <a:buNone/>
            </a:pPr>
            <a:endParaRPr lang="en-GB"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Schematic of setup</a:t>
            </a:r>
            <a:endParaRPr lang="en-GB" dirty="0">
              <a:solidFill>
                <a:srgbClr val="9A044B"/>
              </a:solidFill>
            </a:endParaRPr>
          </a:p>
        </p:txBody>
      </p:sp>
      <p:pic>
        <p:nvPicPr>
          <p:cNvPr id="4" name="Picture 5" descr="C:\Documents and Settings\user\Desktop\schematic diagram of equipment setup 2.bmp"/>
          <p:cNvPicPr>
            <a:picLocks noChangeAspect="1" noChangeArrowheads="1"/>
          </p:cNvPicPr>
          <p:nvPr/>
        </p:nvPicPr>
        <p:blipFill>
          <a:blip r:embed="rId2" cstate="print"/>
          <a:srcRect/>
          <a:stretch>
            <a:fillRect/>
          </a:stretch>
        </p:blipFill>
        <p:spPr bwMode="auto">
          <a:xfrm>
            <a:off x="1115616" y="1556792"/>
            <a:ext cx="6032897" cy="4276484"/>
          </a:xfrm>
          <a:prstGeom prst="rect">
            <a:avLst/>
          </a:prstGeom>
          <a:noFill/>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000" dirty="0" smtClean="0">
                <a:solidFill>
                  <a:srgbClr val="9A044B"/>
                </a:solidFill>
              </a:rPr>
              <a:t>Example </a:t>
            </a:r>
            <a:r>
              <a:rPr lang="en-GB" sz="2000" dirty="0" err="1" smtClean="0">
                <a:solidFill>
                  <a:srgbClr val="9A044B"/>
                </a:solidFill>
              </a:rPr>
              <a:t>Acqknowledge</a:t>
            </a:r>
            <a:r>
              <a:rPr lang="en-GB" sz="2000" dirty="0" smtClean="0">
                <a:solidFill>
                  <a:srgbClr val="9A044B"/>
                </a:solidFill>
              </a:rPr>
              <a:t> record</a:t>
            </a:r>
            <a:endParaRPr lang="en-GB" sz="2000" dirty="0">
              <a:solidFill>
                <a:srgbClr val="9A044B"/>
              </a:solidFill>
            </a:endParaRPr>
          </a:p>
        </p:txBody>
      </p:sp>
      <p:pic>
        <p:nvPicPr>
          <p:cNvPr id="5" name="Content Placeholder 4" descr="acq example.bmp"/>
          <p:cNvPicPr>
            <a:picLocks noGrp="1" noChangeAspect="1"/>
          </p:cNvPicPr>
          <p:nvPr>
            <p:ph idx="1"/>
          </p:nvPr>
        </p:nvPicPr>
        <p:blipFill>
          <a:blip r:embed="rId2" cstate="print"/>
          <a:stretch>
            <a:fillRect/>
          </a:stretch>
        </p:blipFill>
        <p:spPr>
          <a:xfrm>
            <a:off x="753218" y="1600200"/>
            <a:ext cx="7637563" cy="4525963"/>
          </a:xfrm>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en-US"/>
          </a:p>
        </p:txBody>
      </p:sp>
      <p:sp>
        <p:nvSpPr>
          <p:cNvPr id="7171" name="Rectangle 3"/>
          <p:cNvSpPr>
            <a:spLocks noGrp="1" noChangeArrowheads="1"/>
          </p:cNvSpPr>
          <p:nvPr>
            <p:ph type="body" idx="1"/>
          </p:nvPr>
        </p:nvSpPr>
        <p:spPr/>
        <p:txBody>
          <a:bodyPr/>
          <a:lstStyle/>
          <a:p>
            <a:endParaRPr lang="en-US"/>
          </a:p>
        </p:txBody>
      </p:sp>
      <p:sp>
        <p:nvSpPr>
          <p:cNvPr id="7173" name="Rectangle 5"/>
          <p:cNvSpPr>
            <a:spLocks noChangeArrowheads="1"/>
          </p:cNvSpPr>
          <p:nvPr/>
        </p:nvSpPr>
        <p:spPr bwMode="auto">
          <a:xfrm>
            <a:off x="1295400" y="1828800"/>
            <a:ext cx="6858000" cy="3962400"/>
          </a:xfrm>
          <a:prstGeom prst="rect">
            <a:avLst/>
          </a:prstGeom>
          <a:solidFill>
            <a:schemeClr val="accent1"/>
          </a:solidFill>
          <a:ln w="9525">
            <a:solidFill>
              <a:schemeClr val="tx1"/>
            </a:solidFill>
            <a:miter lim="800000"/>
            <a:headEnd/>
            <a:tailEnd/>
          </a:ln>
          <a:effectLst/>
        </p:spPr>
        <p:txBody>
          <a:bodyPr wrap="none" anchor="ctr"/>
          <a:lstStyle/>
          <a:p>
            <a:endParaRPr lang="en-GB"/>
          </a:p>
        </p:txBody>
      </p:sp>
      <p:pic>
        <p:nvPicPr>
          <p:cNvPr id="7174" name="Picture 6" descr="scr1"/>
          <p:cNvPicPr>
            <a:picLocks noChangeAspect="1" noChangeArrowheads="1"/>
          </p:cNvPicPr>
          <p:nvPr/>
        </p:nvPicPr>
        <p:blipFill>
          <a:blip r:embed="rId3" cstate="print"/>
          <a:srcRect/>
          <a:stretch>
            <a:fillRect/>
          </a:stretch>
        </p:blipFill>
        <p:spPr bwMode="auto">
          <a:xfrm>
            <a:off x="-6229350" y="-3771900"/>
            <a:ext cx="21602700" cy="14401800"/>
          </a:xfrm>
          <a:prstGeom prst="rect">
            <a:avLst/>
          </a:prstGeom>
          <a:noFill/>
        </p:spPr>
      </p:pic>
      <p:sp>
        <p:nvSpPr>
          <p:cNvPr id="10" name="Text Box 10"/>
          <p:cNvSpPr txBox="1">
            <a:spLocks noChangeArrowheads="1"/>
          </p:cNvSpPr>
          <p:nvPr/>
        </p:nvSpPr>
        <p:spPr bwMode="auto">
          <a:xfrm>
            <a:off x="2987824" y="332656"/>
            <a:ext cx="4641776" cy="1938992"/>
          </a:xfrm>
          <a:prstGeom prst="rect">
            <a:avLst/>
          </a:prstGeom>
          <a:solidFill>
            <a:schemeClr val="bg1">
              <a:lumMod val="75000"/>
            </a:schemeClr>
          </a:solidFill>
          <a:ln w="9525">
            <a:noFill/>
            <a:miter lim="800000"/>
            <a:headEnd/>
            <a:tailEnd/>
          </a:ln>
          <a:effectLst/>
        </p:spPr>
        <p:txBody>
          <a:bodyPr wrap="square">
            <a:spAutoFit/>
          </a:bodyPr>
          <a:lstStyle/>
          <a:p>
            <a:pPr>
              <a:spcBef>
                <a:spcPct val="50000"/>
              </a:spcBef>
            </a:pPr>
            <a:r>
              <a:rPr lang="en-GB" sz="2000" dirty="0">
                <a:latin typeface="+mn-lt"/>
              </a:rPr>
              <a:t>SCR is measured through 2 </a:t>
            </a:r>
            <a:r>
              <a:rPr lang="en-GB" sz="2000" dirty="0" err="1">
                <a:latin typeface="+mn-lt"/>
              </a:rPr>
              <a:t>Biopac</a:t>
            </a:r>
            <a:r>
              <a:rPr lang="en-GB" sz="2000" dirty="0">
                <a:latin typeface="+mn-lt"/>
              </a:rPr>
              <a:t> MECMRI-3</a:t>
            </a:r>
            <a:r>
              <a:rPr lang="en-US" sz="2000" dirty="0">
                <a:latin typeface="+mn-lt"/>
              </a:rPr>
              <a:t> </a:t>
            </a:r>
            <a:r>
              <a:rPr lang="en-GB" sz="2000" dirty="0">
                <a:latin typeface="+mn-lt"/>
              </a:rPr>
              <a:t>EL509 dry disposable electrodes spread with </a:t>
            </a:r>
            <a:r>
              <a:rPr lang="en-GB" sz="2000" dirty="0" err="1">
                <a:latin typeface="+mn-lt"/>
              </a:rPr>
              <a:t>Biopac</a:t>
            </a:r>
            <a:r>
              <a:rPr lang="en-GB" sz="2000" dirty="0">
                <a:latin typeface="+mn-lt"/>
              </a:rPr>
              <a:t> electrolyte (gel 101) and positioned on the palm of one</a:t>
            </a:r>
            <a:r>
              <a:rPr lang="en-GB" sz="2000" dirty="0">
                <a:solidFill>
                  <a:srgbClr val="000000"/>
                </a:solidFill>
                <a:latin typeface="+mn-lt"/>
              </a:rPr>
              <a:t> </a:t>
            </a:r>
            <a:r>
              <a:rPr lang="en-GB" sz="2000" dirty="0">
                <a:latin typeface="+mn-lt"/>
              </a:rPr>
              <a:t>hand</a:t>
            </a:r>
            <a:endParaRPr lang="en-US" sz="2000" dirty="0">
              <a:latin typeface="+mn-lt"/>
            </a:endParaRP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endParaRPr lang="en-US"/>
          </a:p>
        </p:txBody>
      </p:sp>
      <p:sp>
        <p:nvSpPr>
          <p:cNvPr id="11267" name="Rectangle 3"/>
          <p:cNvSpPr>
            <a:spLocks noGrp="1" noChangeArrowheads="1"/>
          </p:cNvSpPr>
          <p:nvPr>
            <p:ph type="body" idx="1"/>
          </p:nvPr>
        </p:nvSpPr>
        <p:spPr/>
        <p:txBody>
          <a:bodyPr/>
          <a:lstStyle/>
          <a:p>
            <a:endParaRPr lang="en-US"/>
          </a:p>
        </p:txBody>
      </p:sp>
      <p:pic>
        <p:nvPicPr>
          <p:cNvPr id="11268" name="Picture 4" descr="scr3"/>
          <p:cNvPicPr>
            <a:picLocks noChangeAspect="1" noChangeArrowheads="1"/>
          </p:cNvPicPr>
          <p:nvPr/>
        </p:nvPicPr>
        <p:blipFill>
          <a:blip r:embed="rId3" cstate="print"/>
          <a:srcRect/>
          <a:stretch>
            <a:fillRect/>
          </a:stretch>
        </p:blipFill>
        <p:spPr bwMode="auto">
          <a:xfrm>
            <a:off x="-6229350" y="-3771900"/>
            <a:ext cx="21602700" cy="14401800"/>
          </a:xfrm>
          <a:prstGeom prst="rect">
            <a:avLst/>
          </a:prstGeom>
          <a:noFill/>
        </p:spPr>
      </p:pic>
      <p:sp>
        <p:nvSpPr>
          <p:cNvPr id="11269" name="Text Box 5"/>
          <p:cNvSpPr txBox="1">
            <a:spLocks noChangeArrowheads="1"/>
          </p:cNvSpPr>
          <p:nvPr/>
        </p:nvSpPr>
        <p:spPr bwMode="auto">
          <a:xfrm>
            <a:off x="4419600" y="0"/>
            <a:ext cx="4495800" cy="2400657"/>
          </a:xfrm>
          <a:prstGeom prst="rect">
            <a:avLst/>
          </a:prstGeom>
          <a:solidFill>
            <a:schemeClr val="bg1">
              <a:lumMod val="75000"/>
            </a:schemeClr>
          </a:solidFill>
          <a:ln w="9525">
            <a:noFill/>
            <a:miter lim="800000"/>
            <a:headEnd/>
            <a:tailEnd/>
          </a:ln>
          <a:effectLst/>
        </p:spPr>
        <p:txBody>
          <a:bodyPr wrap="square">
            <a:spAutoFit/>
          </a:bodyPr>
          <a:lstStyle/>
          <a:p>
            <a:pPr>
              <a:spcBef>
                <a:spcPct val="50000"/>
              </a:spcBef>
            </a:pPr>
            <a:r>
              <a:rPr lang="en-GB" sz="2000" dirty="0">
                <a:latin typeface="+mn-lt"/>
              </a:rPr>
              <a:t>The electrodes inside the scanner room are connected though the MECMRI-3 lead to a filter box.</a:t>
            </a:r>
          </a:p>
          <a:p>
            <a:pPr>
              <a:spcBef>
                <a:spcPct val="50000"/>
              </a:spcBef>
            </a:pPr>
            <a:r>
              <a:rPr lang="en-GB" sz="2000" dirty="0">
                <a:latin typeface="+mn-lt"/>
              </a:rPr>
              <a:t>The connection lead MECMRI-1 on the right wall under the table in the scanner console room goes to the GSR 100C.</a:t>
            </a:r>
            <a:endParaRPr lang="en-US" sz="2000" dirty="0">
              <a:latin typeface="+mn-lt"/>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n-US"/>
          </a:p>
        </p:txBody>
      </p:sp>
      <p:sp>
        <p:nvSpPr>
          <p:cNvPr id="13315" name="Rectangle 3"/>
          <p:cNvSpPr>
            <a:spLocks noGrp="1" noChangeArrowheads="1"/>
          </p:cNvSpPr>
          <p:nvPr>
            <p:ph type="body" idx="1"/>
          </p:nvPr>
        </p:nvSpPr>
        <p:spPr/>
        <p:txBody>
          <a:bodyPr/>
          <a:lstStyle/>
          <a:p>
            <a:endParaRPr lang="en-US"/>
          </a:p>
        </p:txBody>
      </p:sp>
      <p:pic>
        <p:nvPicPr>
          <p:cNvPr id="13316" name="Picture 4" descr="scr6"/>
          <p:cNvPicPr>
            <a:picLocks noChangeAspect="1" noChangeArrowheads="1"/>
          </p:cNvPicPr>
          <p:nvPr/>
        </p:nvPicPr>
        <p:blipFill>
          <a:blip r:embed="rId3" cstate="print"/>
          <a:srcRect/>
          <a:stretch>
            <a:fillRect/>
          </a:stretch>
        </p:blipFill>
        <p:spPr bwMode="auto">
          <a:xfrm>
            <a:off x="0" y="228600"/>
            <a:ext cx="9144000" cy="6096000"/>
          </a:xfrm>
          <a:prstGeom prst="rect">
            <a:avLst/>
          </a:prstGeom>
          <a:solidFill>
            <a:schemeClr val="bg1"/>
          </a:solidFill>
        </p:spPr>
      </p:pic>
      <p:sp>
        <p:nvSpPr>
          <p:cNvPr id="13317" name="Text Box 5"/>
          <p:cNvSpPr txBox="1">
            <a:spLocks noChangeArrowheads="1"/>
          </p:cNvSpPr>
          <p:nvPr/>
        </p:nvSpPr>
        <p:spPr bwMode="auto">
          <a:xfrm>
            <a:off x="4953000" y="0"/>
            <a:ext cx="4191000" cy="2554545"/>
          </a:xfrm>
          <a:prstGeom prst="rect">
            <a:avLst/>
          </a:prstGeom>
          <a:solidFill>
            <a:schemeClr val="bg1">
              <a:lumMod val="75000"/>
            </a:schemeClr>
          </a:solidFill>
          <a:ln w="9525">
            <a:noFill/>
            <a:miter lim="800000"/>
            <a:headEnd/>
            <a:tailEnd/>
          </a:ln>
          <a:effectLst/>
        </p:spPr>
        <p:txBody>
          <a:bodyPr wrap="square">
            <a:spAutoFit/>
          </a:bodyPr>
          <a:lstStyle/>
          <a:p>
            <a:pPr>
              <a:spcBef>
                <a:spcPct val="50000"/>
              </a:spcBef>
            </a:pPr>
            <a:r>
              <a:rPr lang="en-GB" sz="2000" dirty="0">
                <a:latin typeface="+mn-lt"/>
              </a:rPr>
              <a:t>MECMRI MP150 transducer and amplifiers (Galvanic skin response module GSR 100C, insulation module STP100C, and the ECG module) are interconnected to form a single block and positioned by </a:t>
            </a:r>
            <a:r>
              <a:rPr lang="en-GB" sz="2000" dirty="0" err="1">
                <a:latin typeface="+mn-lt"/>
              </a:rPr>
              <a:t>Stim</a:t>
            </a:r>
            <a:r>
              <a:rPr lang="en-GB" sz="2000" dirty="0">
                <a:latin typeface="+mn-lt"/>
              </a:rPr>
              <a:t> </a:t>
            </a:r>
            <a:r>
              <a:rPr lang="en-GB" sz="2000" dirty="0" err="1">
                <a:latin typeface="+mn-lt"/>
              </a:rPr>
              <a:t>Deliv</a:t>
            </a:r>
            <a:r>
              <a:rPr lang="en-GB" sz="2000" dirty="0">
                <a:latin typeface="+mn-lt"/>
              </a:rPr>
              <a:t> Comp 3  </a:t>
            </a:r>
            <a:endParaRPr lang="en-US" sz="2000" dirty="0">
              <a:latin typeface="+mn-lt"/>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endParaRPr lang="en-US"/>
          </a:p>
        </p:txBody>
      </p:sp>
      <p:sp>
        <p:nvSpPr>
          <p:cNvPr id="15363" name="Rectangle 3"/>
          <p:cNvSpPr>
            <a:spLocks noGrp="1" noChangeArrowheads="1"/>
          </p:cNvSpPr>
          <p:nvPr>
            <p:ph type="body" idx="1"/>
          </p:nvPr>
        </p:nvSpPr>
        <p:spPr/>
        <p:txBody>
          <a:bodyPr/>
          <a:lstStyle/>
          <a:p>
            <a:endParaRPr lang="en-US"/>
          </a:p>
        </p:txBody>
      </p:sp>
      <p:pic>
        <p:nvPicPr>
          <p:cNvPr id="15364" name="Picture 4" descr="scr7"/>
          <p:cNvPicPr>
            <a:picLocks noChangeAspect="1" noChangeArrowheads="1"/>
          </p:cNvPicPr>
          <p:nvPr/>
        </p:nvPicPr>
        <p:blipFill>
          <a:blip r:embed="rId3" cstate="print"/>
          <a:srcRect/>
          <a:stretch>
            <a:fillRect/>
          </a:stretch>
        </p:blipFill>
        <p:spPr bwMode="auto">
          <a:xfrm>
            <a:off x="-1752600" y="0"/>
            <a:ext cx="13182600" cy="8788400"/>
          </a:xfrm>
          <a:prstGeom prst="rect">
            <a:avLst/>
          </a:prstGeom>
          <a:noFill/>
        </p:spPr>
      </p:pic>
      <p:sp>
        <p:nvSpPr>
          <p:cNvPr id="15367" name="Text Box 7"/>
          <p:cNvSpPr txBox="1">
            <a:spLocks noChangeArrowheads="1"/>
          </p:cNvSpPr>
          <p:nvPr/>
        </p:nvSpPr>
        <p:spPr bwMode="auto">
          <a:xfrm>
            <a:off x="4343400" y="228600"/>
            <a:ext cx="4800600" cy="1323439"/>
          </a:xfrm>
          <a:prstGeom prst="rect">
            <a:avLst/>
          </a:prstGeom>
          <a:solidFill>
            <a:schemeClr val="bg1">
              <a:lumMod val="75000"/>
            </a:schemeClr>
          </a:solidFill>
          <a:ln w="9525">
            <a:noFill/>
            <a:miter lim="800000"/>
            <a:headEnd/>
            <a:tailEnd/>
          </a:ln>
          <a:effectLst/>
        </p:spPr>
        <p:txBody>
          <a:bodyPr wrap="square">
            <a:spAutoFit/>
          </a:bodyPr>
          <a:lstStyle/>
          <a:p>
            <a:pPr>
              <a:spcBef>
                <a:spcPct val="50000"/>
              </a:spcBef>
            </a:pPr>
            <a:r>
              <a:rPr lang="en-GB" sz="2000" dirty="0">
                <a:latin typeface="+mn-lt"/>
              </a:rPr>
              <a:t>Digital and </a:t>
            </a:r>
            <a:r>
              <a:rPr lang="en-GB" sz="2000" dirty="0" smtClean="0">
                <a:latin typeface="+mn-lt"/>
              </a:rPr>
              <a:t>analogue </a:t>
            </a:r>
            <a:r>
              <a:rPr lang="en-GB" sz="2000" dirty="0">
                <a:latin typeface="+mn-lt"/>
              </a:rPr>
              <a:t>(SCR) signals are sent to an acquisition computer which must have </a:t>
            </a:r>
            <a:r>
              <a:rPr lang="en-GB" sz="2000" dirty="0" err="1">
                <a:latin typeface="+mn-lt"/>
              </a:rPr>
              <a:t>AcqKnowledge</a:t>
            </a:r>
            <a:r>
              <a:rPr lang="en-GB" sz="2000" dirty="0">
                <a:latin typeface="+mn-lt"/>
              </a:rPr>
              <a:t> 3.9.1 </a:t>
            </a:r>
            <a:r>
              <a:rPr lang="en-GB" sz="2000" dirty="0" smtClean="0">
                <a:latin typeface="+mn-lt"/>
              </a:rPr>
              <a:t>software (or later) </a:t>
            </a:r>
            <a:r>
              <a:rPr lang="en-GB" sz="2000" dirty="0">
                <a:latin typeface="+mn-lt"/>
              </a:rPr>
              <a:t>installed</a:t>
            </a:r>
            <a:endParaRPr lang="en-US" sz="2000" dirty="0">
              <a:latin typeface="+mn-lt"/>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GSR 100C</a:t>
            </a:r>
            <a:endParaRPr lang="en-GB" dirty="0">
              <a:solidFill>
                <a:srgbClr val="9A044B"/>
              </a:solidFill>
            </a:endParaRPr>
          </a:p>
        </p:txBody>
      </p:sp>
      <p:sp>
        <p:nvSpPr>
          <p:cNvPr id="4" name="Text Box 9"/>
          <p:cNvSpPr txBox="1">
            <a:spLocks noGrp="1" noChangeArrowheads="1"/>
          </p:cNvSpPr>
          <p:nvPr>
            <p:ph idx="1"/>
          </p:nvPr>
        </p:nvSpPr>
        <p:spPr bwMode="auto">
          <a:xfrm>
            <a:off x="457200" y="1600200"/>
            <a:ext cx="8229600" cy="2363724"/>
          </a:xfrm>
          <a:prstGeom prst="rect">
            <a:avLst/>
          </a:prstGeom>
          <a:noFill/>
          <a:ln w="9525">
            <a:noFill/>
            <a:miter lim="800000"/>
            <a:headEnd/>
            <a:tailEnd/>
          </a:ln>
          <a:effectLst/>
        </p:spPr>
        <p:txBody>
          <a:bodyPr>
            <a:spAutoFit/>
          </a:bodyPr>
          <a:lstStyle/>
          <a:p>
            <a:r>
              <a:rPr lang="en-GB" dirty="0"/>
              <a:t>The GSR 100C applies a constant voltage (0.5 V) between the two electrodes attached to the palm. Since the voltage is constant, the current flowing between the electrodes is proportional to the skin conductance (G), or inversely proportional to the skin resistance (R). SCR is typically measured in </a:t>
            </a:r>
            <a:r>
              <a:rPr lang="en-GB" dirty="0" err="1"/>
              <a:t>microSiemens</a:t>
            </a:r>
            <a:r>
              <a:rPr lang="en-GB" dirty="0"/>
              <a:t>, </a:t>
            </a:r>
            <a:r>
              <a:rPr lang="en-GB" dirty="0" err="1"/>
              <a:t>μS</a:t>
            </a:r>
            <a:r>
              <a:rPr lang="en-GB" dirty="0"/>
              <a:t>, this can be calculated by </a:t>
            </a:r>
            <a:r>
              <a:rPr lang="en-GB" dirty="0" err="1"/>
              <a:t>multipling</a:t>
            </a:r>
            <a:r>
              <a:rPr lang="en-GB" dirty="0"/>
              <a:t> the recorded signal by the gain factor used. </a:t>
            </a:r>
            <a:endParaRPr lang="en-GB" dirty="0" smtClean="0"/>
          </a:p>
          <a:p>
            <a:endParaRPr lang="en-GB" dirty="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Text Box 5"/>
          <p:cNvSpPr txBox="1">
            <a:spLocks noChangeArrowheads="1"/>
          </p:cNvSpPr>
          <p:nvPr/>
        </p:nvSpPr>
        <p:spPr bwMode="auto">
          <a:xfrm>
            <a:off x="3886200" y="1371600"/>
            <a:ext cx="4572000" cy="366713"/>
          </a:xfrm>
          <a:prstGeom prst="rect">
            <a:avLst/>
          </a:prstGeom>
          <a:noFill/>
          <a:ln w="9525">
            <a:noFill/>
            <a:miter lim="800000"/>
            <a:headEnd/>
            <a:tailEnd/>
          </a:ln>
          <a:effectLst/>
        </p:spPr>
        <p:txBody>
          <a:bodyPr>
            <a:spAutoFit/>
          </a:bodyPr>
          <a:lstStyle/>
          <a:p>
            <a:pPr>
              <a:spcBef>
                <a:spcPct val="50000"/>
              </a:spcBef>
              <a:buFontTx/>
              <a:buChar char="•"/>
            </a:pPr>
            <a:endParaRPr lang="en-US"/>
          </a:p>
        </p:txBody>
      </p:sp>
      <p:pic>
        <p:nvPicPr>
          <p:cNvPr id="17414" name="Picture 6" descr="xducer"/>
          <p:cNvPicPr>
            <a:picLocks noChangeAspect="1" noChangeArrowheads="1"/>
          </p:cNvPicPr>
          <p:nvPr/>
        </p:nvPicPr>
        <p:blipFill>
          <a:blip r:embed="rId3" cstate="print"/>
          <a:srcRect/>
          <a:stretch>
            <a:fillRect/>
          </a:stretch>
        </p:blipFill>
        <p:spPr bwMode="auto">
          <a:xfrm>
            <a:off x="179512" y="2204864"/>
            <a:ext cx="3203575" cy="3316288"/>
          </a:xfrm>
          <a:prstGeom prst="rect">
            <a:avLst/>
          </a:prstGeom>
          <a:noFill/>
          <a:ln w="9525">
            <a:noFill/>
            <a:miter lim="800000"/>
            <a:headEnd/>
            <a:tailEnd/>
          </a:ln>
        </p:spPr>
      </p:pic>
      <p:sp>
        <p:nvSpPr>
          <p:cNvPr id="17415" name="Text Box 7"/>
          <p:cNvSpPr txBox="1">
            <a:spLocks noChangeArrowheads="1"/>
          </p:cNvSpPr>
          <p:nvPr/>
        </p:nvSpPr>
        <p:spPr bwMode="auto">
          <a:xfrm>
            <a:off x="4211960" y="1628800"/>
            <a:ext cx="4419600" cy="5216813"/>
          </a:xfrm>
          <a:prstGeom prst="rect">
            <a:avLst/>
          </a:prstGeom>
          <a:noFill/>
          <a:ln w="9525">
            <a:noFill/>
            <a:miter lim="800000"/>
            <a:headEnd/>
            <a:tailEnd/>
          </a:ln>
          <a:effectLst/>
        </p:spPr>
        <p:txBody>
          <a:bodyPr wrap="square">
            <a:spAutoFit/>
          </a:bodyPr>
          <a:lstStyle/>
          <a:p>
            <a:r>
              <a:rPr lang="en-GB" sz="1800" dirty="0" smtClean="0">
                <a:latin typeface="+mn-lt"/>
              </a:rPr>
              <a:t>The </a:t>
            </a:r>
            <a:r>
              <a:rPr lang="en-GB" sz="1800" dirty="0">
                <a:latin typeface="+mn-lt"/>
              </a:rPr>
              <a:t>GSR 100C has a number on settings that allow you to adjust gain and filtering.</a:t>
            </a:r>
          </a:p>
          <a:p>
            <a:endParaRPr lang="en-GB" sz="1800" dirty="0">
              <a:latin typeface="+mn-lt"/>
            </a:endParaRPr>
          </a:p>
          <a:p>
            <a:r>
              <a:rPr lang="en-GB" sz="1800" dirty="0">
                <a:latin typeface="+mn-lt"/>
              </a:rPr>
              <a:t>We usually select the following:</a:t>
            </a:r>
          </a:p>
          <a:p>
            <a:endParaRPr lang="en-GB" sz="1800" dirty="0">
              <a:latin typeface="+mn-lt"/>
            </a:endParaRPr>
          </a:p>
          <a:p>
            <a:pPr>
              <a:spcBef>
                <a:spcPct val="30000"/>
              </a:spcBef>
              <a:buFontTx/>
              <a:buChar char="•"/>
            </a:pPr>
            <a:r>
              <a:rPr lang="en-GB" sz="1800" dirty="0">
                <a:latin typeface="+mn-lt"/>
              </a:rPr>
              <a:t>Gain  </a:t>
            </a:r>
            <a:r>
              <a:rPr lang="en-GB" sz="1800" dirty="0">
                <a:solidFill>
                  <a:srgbClr val="FF0000"/>
                </a:solidFill>
                <a:latin typeface="+mn-lt"/>
              </a:rPr>
              <a:t>5 micro-mho/V</a:t>
            </a:r>
          </a:p>
          <a:p>
            <a:r>
              <a:rPr lang="en-GB" sz="1800" dirty="0">
                <a:latin typeface="+mn-lt"/>
              </a:rPr>
              <a:t>(optimal to record a signal between 0 and 50 micro-mhos)</a:t>
            </a:r>
            <a:endParaRPr lang="en-GB" sz="1800" dirty="0">
              <a:solidFill>
                <a:srgbClr val="FF0000"/>
              </a:solidFill>
              <a:latin typeface="+mn-lt"/>
            </a:endParaRPr>
          </a:p>
          <a:p>
            <a:pPr>
              <a:spcBef>
                <a:spcPct val="30000"/>
              </a:spcBef>
              <a:buFontTx/>
              <a:buChar char="•"/>
            </a:pPr>
            <a:r>
              <a:rPr lang="en-GB" sz="1800" dirty="0">
                <a:latin typeface="+mn-lt"/>
              </a:rPr>
              <a:t>Low Pass filter (LP) </a:t>
            </a:r>
            <a:r>
              <a:rPr lang="en-GB" sz="1800" dirty="0">
                <a:solidFill>
                  <a:srgbClr val="FF0000"/>
                </a:solidFill>
                <a:latin typeface="+mn-lt"/>
              </a:rPr>
              <a:t>1Hz</a:t>
            </a:r>
          </a:p>
          <a:p>
            <a:pPr>
              <a:spcBef>
                <a:spcPct val="30000"/>
              </a:spcBef>
              <a:buFontTx/>
              <a:buChar char="•"/>
            </a:pPr>
            <a:r>
              <a:rPr lang="en-GB" sz="1800" dirty="0">
                <a:latin typeface="+mn-lt"/>
              </a:rPr>
              <a:t>High Pass filter (HPs) </a:t>
            </a:r>
            <a:r>
              <a:rPr lang="en-GB" sz="1800" dirty="0" smtClean="0">
                <a:solidFill>
                  <a:srgbClr val="FF0000"/>
                </a:solidFill>
                <a:latin typeface="+mn-lt"/>
              </a:rPr>
              <a:t>DC</a:t>
            </a:r>
          </a:p>
          <a:p>
            <a:pPr>
              <a:spcBef>
                <a:spcPct val="30000"/>
              </a:spcBef>
              <a:buFontTx/>
              <a:buChar char="•"/>
            </a:pPr>
            <a:endParaRPr lang="en-GB" sz="1800" dirty="0" smtClean="0">
              <a:solidFill>
                <a:srgbClr val="FF0000"/>
              </a:solidFill>
              <a:latin typeface="+mn-lt"/>
            </a:endParaRPr>
          </a:p>
          <a:p>
            <a:r>
              <a:rPr lang="en-GB" sz="1800" dirty="0" smtClean="0">
                <a:latin typeface="+mn-lt"/>
              </a:rPr>
              <a:t>The pin number selected on the top of the GSR 100C must correspond to the analogical channel number on the </a:t>
            </a:r>
            <a:r>
              <a:rPr lang="en-GB" sz="1800" dirty="0" err="1" smtClean="0">
                <a:latin typeface="+mn-lt"/>
              </a:rPr>
              <a:t>AcqKnowledge</a:t>
            </a:r>
            <a:r>
              <a:rPr lang="en-GB" sz="1800" dirty="0" smtClean="0">
                <a:latin typeface="+mn-lt"/>
              </a:rPr>
              <a:t> template </a:t>
            </a:r>
            <a:endParaRPr lang="en-US" sz="1800" dirty="0" smtClean="0">
              <a:latin typeface="+mn-lt"/>
            </a:endParaRPr>
          </a:p>
          <a:p>
            <a:pPr>
              <a:spcBef>
                <a:spcPct val="30000"/>
              </a:spcBef>
            </a:pPr>
            <a:endParaRPr lang="en-US" sz="1800" dirty="0">
              <a:solidFill>
                <a:srgbClr val="FF0000"/>
              </a:solidFill>
              <a:latin typeface="+mn-lt"/>
            </a:endParaRPr>
          </a:p>
        </p:txBody>
      </p:sp>
      <p:sp>
        <p:nvSpPr>
          <p:cNvPr id="8" name="Title 1"/>
          <p:cNvSpPr>
            <a:spLocks noGrp="1"/>
          </p:cNvSpPr>
          <p:nvPr>
            <p:ph type="title"/>
          </p:nvPr>
        </p:nvSpPr>
        <p:spPr>
          <a:xfrm>
            <a:off x="457200" y="274638"/>
            <a:ext cx="8229600" cy="1143000"/>
          </a:xfrm>
        </p:spPr>
        <p:txBody>
          <a:bodyPr/>
          <a:lstStyle/>
          <a:p>
            <a:r>
              <a:rPr lang="en-GB" dirty="0" smtClean="0"/>
              <a:t>GSR 100C setup	</a:t>
            </a:r>
            <a:endParaRPr lang="en-GB" dirty="0"/>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Schematic of </a:t>
            </a:r>
            <a:r>
              <a:rPr lang="en-GB" dirty="0" err="1" smtClean="0">
                <a:solidFill>
                  <a:srgbClr val="9A044B"/>
                </a:solidFill>
              </a:rPr>
              <a:t>fMRI</a:t>
            </a:r>
            <a:r>
              <a:rPr lang="en-GB" dirty="0" smtClean="0">
                <a:solidFill>
                  <a:srgbClr val="9A044B"/>
                </a:solidFill>
              </a:rPr>
              <a:t> setup</a:t>
            </a:r>
            <a:endParaRPr lang="en-GB" dirty="0">
              <a:solidFill>
                <a:srgbClr val="9A044B"/>
              </a:solidFill>
            </a:endParaRPr>
          </a:p>
        </p:txBody>
      </p:sp>
      <p:pic>
        <p:nvPicPr>
          <p:cNvPr id="4" name="Picture 9" descr="scannerscr"/>
          <p:cNvPicPr>
            <a:picLocks noChangeAspect="1" noChangeArrowheads="1"/>
          </p:cNvPicPr>
          <p:nvPr/>
        </p:nvPicPr>
        <p:blipFill>
          <a:blip r:embed="rId2" cstate="print"/>
          <a:srcRect/>
          <a:stretch>
            <a:fillRect/>
          </a:stretch>
        </p:blipFill>
        <p:spPr bwMode="auto">
          <a:xfrm>
            <a:off x="1763688" y="2060848"/>
            <a:ext cx="5688632" cy="4266474"/>
          </a:xfrm>
          <a:prstGeom prst="rect">
            <a:avLst/>
          </a:prstGeom>
          <a:noFill/>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Pulse rate</a:t>
            </a:r>
            <a:r>
              <a:rPr lang="en-GB" dirty="0" smtClean="0"/>
              <a:t/>
            </a:r>
            <a:br>
              <a:rPr lang="en-GB" dirty="0" smtClean="0"/>
            </a:br>
            <a:r>
              <a:rPr lang="en-GB" sz="1400" dirty="0" smtClean="0"/>
              <a:t>(yet to be used)</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sz="1400" dirty="0" smtClean="0"/>
              <a:t>The TSD110-MRI consists of a differential pressure transducer (TSD160A), sensor (RX110), and tubing (two AFT30-XL). The TSD110 interfaces to an MP150/MP100 via a DA100C amplifier. The AFT30-XL tubing will add a delay of less than 50 </a:t>
            </a:r>
            <a:r>
              <a:rPr lang="en-GB" sz="1400" dirty="0" err="1" smtClean="0"/>
              <a:t>msec</a:t>
            </a:r>
            <a:r>
              <a:rPr lang="en-GB" sz="1400" dirty="0" smtClean="0"/>
              <a:t> to the sensing of the waveform peak.</a:t>
            </a:r>
          </a:p>
          <a:p>
            <a:r>
              <a:rPr lang="en-GB" sz="1400" dirty="0" smtClean="0"/>
              <a:t>The Pressure Pad/Respiration Transducer (TSD110-MRI) requires no electrical connections inside the chamber and works on a number of body </a:t>
            </a:r>
            <a:r>
              <a:rPr lang="en-GB" sz="1400" dirty="0" smtClean="0"/>
              <a:t>locations.</a:t>
            </a:r>
            <a:r>
              <a:rPr lang="en-GB" sz="1400" dirty="0" smtClean="0"/>
              <a:t> </a:t>
            </a:r>
          </a:p>
          <a:p>
            <a:pPr>
              <a:buNone/>
            </a:pPr>
            <a:endParaRPr lang="en-GB" dirty="0"/>
          </a:p>
        </p:txBody>
      </p:sp>
      <p:pic>
        <p:nvPicPr>
          <p:cNvPr id="5" name="Picture 4" descr="tsd110.gif"/>
          <p:cNvPicPr>
            <a:picLocks noChangeAspect="1"/>
          </p:cNvPicPr>
          <p:nvPr/>
        </p:nvPicPr>
        <p:blipFill>
          <a:blip r:embed="rId2" cstate="print"/>
          <a:stretch>
            <a:fillRect/>
          </a:stretch>
        </p:blipFill>
        <p:spPr>
          <a:xfrm>
            <a:off x="611560" y="3573016"/>
            <a:ext cx="2376264" cy="2293095"/>
          </a:xfrm>
          <a:prstGeom prst="rect">
            <a:avLst/>
          </a:prstGeom>
        </p:spPr>
      </p:pic>
      <p:pic>
        <p:nvPicPr>
          <p:cNvPr id="6" name="Picture 5" descr="tsd110_finger.jpg"/>
          <p:cNvPicPr>
            <a:picLocks noChangeAspect="1"/>
          </p:cNvPicPr>
          <p:nvPr/>
        </p:nvPicPr>
        <p:blipFill>
          <a:blip r:embed="rId3" cstate="print"/>
          <a:stretch>
            <a:fillRect/>
          </a:stretch>
        </p:blipFill>
        <p:spPr>
          <a:xfrm>
            <a:off x="3131840" y="3933056"/>
            <a:ext cx="1905000" cy="1285875"/>
          </a:xfrm>
          <a:prstGeom prst="rect">
            <a:avLst/>
          </a:prstGeom>
        </p:spPr>
      </p:pic>
      <p:pic>
        <p:nvPicPr>
          <p:cNvPr id="7" name="Picture 6" descr="da100c.jpg"/>
          <p:cNvPicPr>
            <a:picLocks noChangeAspect="1"/>
          </p:cNvPicPr>
          <p:nvPr/>
        </p:nvPicPr>
        <p:blipFill>
          <a:blip r:embed="rId4" cstate="print"/>
          <a:stretch>
            <a:fillRect/>
          </a:stretch>
        </p:blipFill>
        <p:spPr>
          <a:xfrm>
            <a:off x="6296918" y="3861048"/>
            <a:ext cx="2847082" cy="1886280"/>
          </a:xfrm>
          <a:prstGeom prst="rect">
            <a:avLst/>
          </a:prstGeom>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Analysis </a:t>
            </a:r>
            <a:r>
              <a:rPr lang="en-GB" dirty="0" smtClean="0">
                <a:solidFill>
                  <a:srgbClr val="9A044B"/>
                </a:solidFill>
              </a:rPr>
              <a:t>Primer</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Early stages of analysis involve extracting summary statistics for each trial: </a:t>
            </a:r>
          </a:p>
          <a:p>
            <a:pPr>
              <a:buNone/>
            </a:pPr>
            <a:r>
              <a:rPr lang="en-GB" dirty="0" smtClean="0"/>
              <a:t>	- mean, max, min activity during event, relative to pre-event baseline (difference score, covariate or residuals approach)</a:t>
            </a:r>
          </a:p>
          <a:p>
            <a:pPr>
              <a:buNone/>
            </a:pPr>
            <a:r>
              <a:rPr lang="en-GB" dirty="0" smtClean="0"/>
              <a:t>	- variability of a signal over time(e.g. HRV)</a:t>
            </a:r>
          </a:p>
          <a:p>
            <a:pPr>
              <a:buNone/>
            </a:pPr>
            <a:endParaRPr lang="en-GB" dirty="0" smtClean="0"/>
          </a:p>
          <a:p>
            <a:r>
              <a:rPr lang="en-GB" dirty="0" smtClean="0"/>
              <a:t>Then averaging across like event for each participant. These means are then analysed in SPSS using standard approaches</a:t>
            </a:r>
            <a:r>
              <a:rPr lang="en-GB" dirty="0" smtClean="0"/>
              <a:t>.</a:t>
            </a:r>
          </a:p>
          <a:p>
            <a:endParaRPr lang="en-GB" dirty="0" smtClean="0"/>
          </a:p>
          <a:p>
            <a:r>
              <a:rPr lang="en-GB" dirty="0" smtClean="0"/>
              <a:t>They can be ported into SPM, for example as a covariate in a regression. </a:t>
            </a:r>
            <a:endParaRPr lang="en-GB" dirty="0" smtClean="0"/>
          </a:p>
          <a:p>
            <a:pPr>
              <a:buNone/>
            </a:pPr>
            <a:endParaRPr lang="en-GB" dirty="0" smtClean="0"/>
          </a:p>
          <a:p>
            <a:endParaRPr lang="en-GB" dirty="0" smtClean="0"/>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Analysis software</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Can analyse in </a:t>
            </a:r>
            <a:r>
              <a:rPr lang="en-GB" dirty="0" err="1" smtClean="0"/>
              <a:t>Acqknowledge</a:t>
            </a:r>
            <a:r>
              <a:rPr lang="en-GB" dirty="0" smtClean="0"/>
              <a:t> software but this is clunky and hard to batch process. </a:t>
            </a:r>
          </a:p>
          <a:p>
            <a:endParaRPr lang="en-GB" dirty="0" smtClean="0"/>
          </a:p>
          <a:p>
            <a:r>
              <a:rPr lang="en-GB" dirty="0" smtClean="0"/>
              <a:t>I save .</a:t>
            </a:r>
            <a:r>
              <a:rPr lang="en-GB" dirty="0" err="1" smtClean="0"/>
              <a:t>acq</a:t>
            </a:r>
            <a:r>
              <a:rPr lang="en-GB" dirty="0" smtClean="0"/>
              <a:t> files as .txt files and then batch process in scripts I have written in vb.net. These need to be </a:t>
            </a:r>
            <a:r>
              <a:rPr lang="en-GB" dirty="0" err="1" smtClean="0"/>
              <a:t>adpated</a:t>
            </a:r>
            <a:r>
              <a:rPr lang="en-GB" dirty="0" smtClean="0"/>
              <a:t> for each specific study, but this is quick and easy to do. </a:t>
            </a:r>
          </a:p>
          <a:p>
            <a:endParaRPr lang="en-GB" dirty="0" smtClean="0"/>
          </a:p>
          <a:p>
            <a:r>
              <a:rPr lang="en-GB" dirty="0" smtClean="0"/>
              <a:t>Good for heart rate variability is (freeware)</a:t>
            </a:r>
            <a:r>
              <a:rPr lang="en-GB" dirty="0" err="1" smtClean="0"/>
              <a:t>CMetX</a:t>
            </a:r>
            <a:r>
              <a:rPr lang="en-GB" dirty="0" smtClean="0"/>
              <a:t>:</a:t>
            </a:r>
          </a:p>
          <a:p>
            <a:pPr>
              <a:buNone/>
            </a:pPr>
            <a:r>
              <a:rPr lang="en-GB" dirty="0" smtClean="0">
                <a:hlinkClick r:id="rId2"/>
              </a:rPr>
              <a:t>  http://jallen.faculty.arizona.edu/qrstool_and_cmetx_software_calculating_metrics_cardiac_variability</a:t>
            </a:r>
            <a:endParaRPr lang="en-GB" dirty="0" smtClean="0"/>
          </a:p>
          <a:p>
            <a:endParaRPr lang="en-GB" dirty="0" smtClean="0"/>
          </a:p>
          <a:p>
            <a:r>
              <a:rPr lang="en-GB" dirty="0" smtClean="0"/>
              <a:t>Need to purchase additional licences of </a:t>
            </a:r>
            <a:r>
              <a:rPr lang="en-GB" dirty="0" err="1" smtClean="0"/>
              <a:t>Acqknowledge</a:t>
            </a:r>
            <a:r>
              <a:rPr lang="en-GB" dirty="0" smtClean="0"/>
              <a:t> software if likely to be increased use of this software. </a:t>
            </a:r>
            <a:endParaRPr lang="en-GB" dirty="0"/>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Product support</a:t>
            </a:r>
            <a:endParaRPr lang="en-GB" dirty="0">
              <a:solidFill>
                <a:srgbClr val="9A044B"/>
              </a:solidFill>
            </a:endParaRPr>
          </a:p>
        </p:txBody>
      </p:sp>
      <p:sp>
        <p:nvSpPr>
          <p:cNvPr id="3" name="Content Placeholder 2"/>
          <p:cNvSpPr>
            <a:spLocks noGrp="1"/>
          </p:cNvSpPr>
          <p:nvPr>
            <p:ph idx="1"/>
          </p:nvPr>
        </p:nvSpPr>
        <p:spPr/>
        <p:txBody>
          <a:bodyPr/>
          <a:lstStyle/>
          <a:p>
            <a:r>
              <a:rPr lang="en-GB" sz="1600" dirty="0" smtClean="0"/>
              <a:t>BIOPAC website (including useful product support documents and e-mail help: </a:t>
            </a:r>
            <a:r>
              <a:rPr lang="en-GB" sz="1600" dirty="0" smtClean="0">
                <a:hlinkClick r:id="rId2"/>
              </a:rPr>
              <a:t>http://www.biopac.com/</a:t>
            </a:r>
            <a:endParaRPr lang="en-GB" sz="1600" dirty="0" smtClean="0"/>
          </a:p>
          <a:p>
            <a:endParaRPr lang="en-GB" sz="1600" dirty="0" smtClean="0"/>
          </a:p>
          <a:p>
            <a:r>
              <a:rPr lang="en-GB" sz="1600" dirty="0" smtClean="0"/>
              <a:t>BIOPAC </a:t>
            </a:r>
            <a:r>
              <a:rPr lang="en-GB" sz="1600" dirty="0" err="1" smtClean="0"/>
              <a:t>uk</a:t>
            </a:r>
            <a:r>
              <a:rPr lang="en-GB" sz="1600" dirty="0" smtClean="0"/>
              <a:t> supplier is Linton instruments. Key contact is Rob Jones. </a:t>
            </a:r>
            <a:r>
              <a:rPr lang="en-GB" sz="1600" dirty="0" smtClean="0">
                <a:hlinkClick r:id="rId3"/>
              </a:rPr>
              <a:t>http://www.lintoninst.co.uk/</a:t>
            </a:r>
            <a:r>
              <a:rPr lang="en-GB" sz="1600" dirty="0" smtClean="0"/>
              <a:t> Tel 01379 650970</a:t>
            </a:r>
          </a:p>
          <a:p>
            <a:endParaRPr lang="en-GB" sz="1600" dirty="0" smtClean="0"/>
          </a:p>
          <a:p>
            <a:r>
              <a:rPr lang="en-GB" sz="1600" dirty="0" smtClean="0"/>
              <a:t>Both of these are useful on hardware issues but know relatively little about psychology/neuroscience applications. Both have a sales focus!</a:t>
            </a:r>
          </a:p>
          <a:p>
            <a:endParaRPr lang="en-GB" sz="1600" dirty="0" smtClean="0"/>
          </a:p>
          <a:p>
            <a:r>
              <a:rPr lang="en-GB" sz="1600" dirty="0" smtClean="0"/>
              <a:t>Other labs running BIOPAC in Cambridge include Luke Clark and Mike Aitken in experimental psychology, who use an identical setup.</a:t>
            </a:r>
          </a:p>
          <a:p>
            <a:endParaRPr lang="en-GB" sz="1600" dirty="0" smtClean="0"/>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A case example:</a:t>
            </a:r>
            <a:br>
              <a:rPr lang="en-GB" dirty="0" smtClean="0">
                <a:solidFill>
                  <a:srgbClr val="9A044B"/>
                </a:solidFill>
              </a:rPr>
            </a:br>
            <a:r>
              <a:rPr lang="en-GB" dirty="0" smtClean="0">
                <a:solidFill>
                  <a:srgbClr val="9A044B"/>
                </a:solidFill>
              </a:rPr>
              <a:t>Fear conditioning</a:t>
            </a:r>
            <a:r>
              <a:rPr lang="en-GB" dirty="0" smtClean="0"/>
              <a:t>	</a:t>
            </a:r>
            <a:endParaRPr lang="en-GB" dirty="0"/>
          </a:p>
        </p:txBody>
      </p:sp>
      <p:sp>
        <p:nvSpPr>
          <p:cNvPr id="3" name="Content Placeholder 2"/>
          <p:cNvSpPr>
            <a:spLocks noGrp="1"/>
          </p:cNvSpPr>
          <p:nvPr>
            <p:ph idx="1"/>
          </p:nvPr>
        </p:nvSpPr>
        <p:spPr/>
        <p:txBody>
          <a:bodyPr/>
          <a:lstStyle/>
          <a:p>
            <a:r>
              <a:rPr lang="en-GB" dirty="0" smtClean="0"/>
              <a:t>Aims to examine how individual differences in neural mechanisms underlying conditioning can account for anxiety vulnerability</a:t>
            </a:r>
          </a:p>
          <a:p>
            <a:pPr>
              <a:buNone/>
            </a:pPr>
            <a:endParaRPr lang="en-GB" dirty="0" smtClean="0"/>
          </a:p>
          <a:p>
            <a:pPr>
              <a:buNone/>
            </a:pPr>
            <a:r>
              <a:rPr lang="en-GB" dirty="0" smtClean="0"/>
              <a:t>	- cue-specific fear (e.g. in phobias) modelled with </a:t>
            </a:r>
            <a:r>
              <a:rPr lang="en-GB" i="1" dirty="0" smtClean="0"/>
              <a:t>cued fear conditioning</a:t>
            </a:r>
            <a:r>
              <a:rPr lang="en-GB" dirty="0" smtClean="0"/>
              <a:t>; neutral CS paired with aversive US over time triggers same response as US. </a:t>
            </a:r>
          </a:p>
          <a:p>
            <a:pPr>
              <a:buNone/>
            </a:pPr>
            <a:r>
              <a:rPr lang="en-GB" dirty="0" smtClean="0"/>
              <a:t>	- diffuse, non-cue specific fear (e.g. in GAD) modelled with </a:t>
            </a:r>
            <a:r>
              <a:rPr lang="en-GB" i="1" dirty="0" smtClean="0"/>
              <a:t>contextual fear conditioning</a:t>
            </a:r>
            <a:r>
              <a:rPr lang="en-GB" dirty="0" smtClean="0"/>
              <a:t>; environment in which aversive US is delivered over time triggers same response as US. </a:t>
            </a:r>
          </a:p>
          <a:p>
            <a:pPr>
              <a:buNone/>
            </a:pPr>
            <a:endParaRPr lang="en-GB" dirty="0" smtClean="0"/>
          </a:p>
          <a:p>
            <a:r>
              <a:rPr lang="en-GB" dirty="0" smtClean="0"/>
              <a:t>Full reference: </a:t>
            </a:r>
            <a:r>
              <a:rPr lang="en-GB" dirty="0" err="1" smtClean="0"/>
              <a:t>Indovina</a:t>
            </a:r>
            <a:r>
              <a:rPr lang="en-GB" dirty="0" smtClean="0"/>
              <a:t>, Bishop et al., 2010, Fear Conditioning Mechanisms Associated with Trait Vulnerability to Anxiety in Humans, Neuron, 69, 563-571.  </a:t>
            </a:r>
            <a:endParaRPr lang="en-GB" dirty="0"/>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Method</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23 non-clinical participants recruited, with varying levels of trait anxiety (M=40, SD=8, range 25-53). </a:t>
            </a:r>
          </a:p>
          <a:p>
            <a:pPr>
              <a:buNone/>
            </a:pPr>
            <a:endParaRPr lang="en-GB" dirty="0" smtClean="0"/>
          </a:p>
          <a:p>
            <a:r>
              <a:rPr lang="en-GB" dirty="0" smtClean="0"/>
              <a:t>Trained on contextual conditioning task</a:t>
            </a:r>
          </a:p>
          <a:p>
            <a:endParaRPr lang="en-GB" dirty="0" smtClean="0"/>
          </a:p>
          <a:p>
            <a:r>
              <a:rPr lang="en-GB" dirty="0" smtClean="0"/>
              <a:t>Repeated task in </a:t>
            </a:r>
            <a:r>
              <a:rPr lang="en-GB" dirty="0" err="1" smtClean="0"/>
              <a:t>fMRI</a:t>
            </a:r>
            <a:r>
              <a:rPr lang="en-GB" dirty="0" smtClean="0"/>
              <a:t> scanner 48 hours later</a:t>
            </a:r>
          </a:p>
          <a:p>
            <a:pPr>
              <a:buNone/>
            </a:pPr>
            <a:endParaRPr lang="en-GB" dirty="0" smtClean="0"/>
          </a:p>
          <a:p>
            <a:r>
              <a:rPr lang="en-GB" dirty="0" err="1" smtClean="0"/>
              <a:t>Electrodermal</a:t>
            </a:r>
            <a:r>
              <a:rPr lang="en-GB" dirty="0" smtClean="0"/>
              <a:t> activity taken as a measure of conditioning in both sessions (using BIOPAC setup)</a:t>
            </a:r>
            <a:endParaRPr lang="en-GB" dirty="0"/>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Task</a:t>
            </a:r>
            <a:r>
              <a:rPr lang="en-GB" dirty="0" smtClean="0"/>
              <a:t/>
            </a:r>
            <a:br>
              <a:rPr lang="en-GB" dirty="0" smtClean="0"/>
            </a:br>
            <a:r>
              <a:rPr lang="en-GB" dirty="0" smtClean="0"/>
              <a:t/>
            </a:r>
            <a:br>
              <a:rPr lang="en-GB" dirty="0" smtClean="0"/>
            </a:br>
            <a:r>
              <a:rPr lang="en-GB" dirty="0" smtClean="0"/>
              <a:t> </a:t>
            </a:r>
            <a:endParaRPr lang="en-GB" dirty="0"/>
          </a:p>
        </p:txBody>
      </p:sp>
      <p:pic>
        <p:nvPicPr>
          <p:cNvPr id="4" name="Content Placeholder 3" descr="task.bmp"/>
          <p:cNvPicPr>
            <a:picLocks noGrp="1" noChangeAspect="1"/>
          </p:cNvPicPr>
          <p:nvPr>
            <p:ph idx="1"/>
          </p:nvPr>
        </p:nvPicPr>
        <p:blipFill>
          <a:blip r:embed="rId2" cstate="print"/>
          <a:stretch>
            <a:fillRect/>
          </a:stretch>
        </p:blipFill>
        <p:spPr>
          <a:xfrm>
            <a:off x="1763688" y="3789040"/>
            <a:ext cx="5616624" cy="2039958"/>
          </a:xfrm>
        </p:spPr>
      </p:pic>
      <p:pic>
        <p:nvPicPr>
          <p:cNvPr id="5" name="Picture 4" descr="room.bmp"/>
          <p:cNvPicPr>
            <a:picLocks noChangeAspect="1"/>
          </p:cNvPicPr>
          <p:nvPr/>
        </p:nvPicPr>
        <p:blipFill>
          <a:blip r:embed="rId3" cstate="print"/>
          <a:stretch>
            <a:fillRect/>
          </a:stretch>
        </p:blipFill>
        <p:spPr>
          <a:xfrm>
            <a:off x="5652121" y="1844824"/>
            <a:ext cx="2376264" cy="1804350"/>
          </a:xfrm>
          <a:prstGeom prst="rect">
            <a:avLst/>
          </a:prstGeom>
        </p:spPr>
      </p:pic>
      <p:pic>
        <p:nvPicPr>
          <p:cNvPr id="8" name="Picture 7" descr="The-Last-Scream--80001.jpg"/>
          <p:cNvPicPr>
            <a:picLocks noChangeAspect="1"/>
          </p:cNvPicPr>
          <p:nvPr/>
        </p:nvPicPr>
        <p:blipFill>
          <a:blip r:embed="rId4" cstate="print"/>
          <a:stretch>
            <a:fillRect/>
          </a:stretch>
        </p:blipFill>
        <p:spPr>
          <a:xfrm>
            <a:off x="871414" y="1916832"/>
            <a:ext cx="1252313" cy="1728192"/>
          </a:xfrm>
          <a:prstGeom prst="rect">
            <a:avLst/>
          </a:prstGeom>
        </p:spPr>
      </p:pic>
      <p:sp>
        <p:nvSpPr>
          <p:cNvPr id="9" name="Content Placeholder 2"/>
          <p:cNvSpPr txBox="1">
            <a:spLocks/>
          </p:cNvSpPr>
          <p:nvPr/>
        </p:nvSpPr>
        <p:spPr>
          <a:xfrm>
            <a:off x="323528" y="1412776"/>
            <a:ext cx="3657600" cy="460648"/>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tabLst/>
              <a:defRPr/>
            </a:pPr>
            <a:r>
              <a:rPr lang="en-GB" sz="1800" kern="0" dirty="0" smtClean="0">
                <a:latin typeface="+mn-lt"/>
              </a:rPr>
              <a:t>    </a:t>
            </a:r>
            <a:r>
              <a:rPr lang="en-GB" sz="1400" kern="0" dirty="0" smtClean="0">
                <a:latin typeface="+mn-lt"/>
              </a:rPr>
              <a:t>US: 750ms 103 db scream     </a:t>
            </a:r>
            <a:endParaRPr kumimoji="0" lang="en-GB" sz="14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10" name="Content Placeholder 2"/>
          <p:cNvSpPr txBox="1">
            <a:spLocks/>
          </p:cNvSpPr>
          <p:nvPr/>
        </p:nvSpPr>
        <p:spPr>
          <a:xfrm>
            <a:off x="4932040" y="1484784"/>
            <a:ext cx="4104456" cy="460648"/>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tabLst/>
              <a:defRPr/>
            </a:pPr>
            <a:r>
              <a:rPr lang="en-GB" sz="1800" kern="0" dirty="0" smtClean="0">
                <a:latin typeface="+mn-lt"/>
              </a:rPr>
              <a:t>    </a:t>
            </a:r>
            <a:r>
              <a:rPr lang="en-GB" sz="1400" kern="0" dirty="0" smtClean="0">
                <a:latin typeface="+mn-lt"/>
              </a:rPr>
              <a:t>C</a:t>
            </a:r>
            <a:r>
              <a:rPr lang="en-GB" sz="1400" kern="0" dirty="0" smtClean="0">
                <a:latin typeface="+mn-lt"/>
              </a:rPr>
              <a:t>S</a:t>
            </a:r>
            <a:r>
              <a:rPr lang="en-GB" sz="1400" kern="0" dirty="0" smtClean="0">
                <a:latin typeface="+mn-lt"/>
              </a:rPr>
              <a:t>: virtual actor putting hands to ears</a:t>
            </a:r>
            <a:endParaRPr kumimoji="0" lang="en-GB" sz="14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920049"/>
              </a:buClr>
              <a:buSzTx/>
              <a:buFontTx/>
              <a:buChar char="•"/>
              <a:tabLst/>
              <a:defRPr/>
            </a:pPr>
            <a:endParaRPr kumimoji="0" lang="en-GB" sz="1800" b="0" i="0" u="none" strike="noStrike" kern="0" cap="none" spc="0" normalizeH="0" baseline="0" noProof="0" dirty="0">
              <a:ln>
                <a:noFill/>
              </a:ln>
              <a:solidFill>
                <a:schemeClr val="tx1"/>
              </a:solidFill>
              <a:effectLst/>
              <a:uLnTx/>
              <a:uFillTx/>
              <a:latin typeface="+mn-lt"/>
              <a:ea typeface="+mn-ea"/>
              <a:cs typeface="+mn-cs"/>
            </a:endParaRPr>
          </a:p>
        </p:txBody>
      </p:sp>
      <p:sp>
        <p:nvSpPr>
          <p:cNvPr id="11" name="Content Placeholder 2"/>
          <p:cNvSpPr txBox="1">
            <a:spLocks/>
          </p:cNvSpPr>
          <p:nvPr/>
        </p:nvSpPr>
        <p:spPr>
          <a:xfrm>
            <a:off x="1403648" y="5805264"/>
            <a:ext cx="6336704" cy="460648"/>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tabLst/>
              <a:defRPr/>
            </a:pPr>
            <a:r>
              <a:rPr lang="en-GB" sz="1800" kern="0" dirty="0" smtClean="0">
                <a:latin typeface="+mn-lt"/>
              </a:rPr>
              <a:t>    </a:t>
            </a:r>
            <a:r>
              <a:rPr lang="en-GB" sz="1400" kern="0" dirty="0" smtClean="0">
                <a:latin typeface="+mn-lt"/>
              </a:rPr>
              <a:t>Contexts are rooms, with different furniture and colour schemes</a:t>
            </a:r>
            <a:endParaRPr kumimoji="0" lang="en-GB" sz="1400" b="0" i="0" u="none" strike="noStrike" kern="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Response to CS</a:t>
            </a:r>
            <a:r>
              <a:rPr lang="en-GB" dirty="0" smtClean="0"/>
              <a:t/>
            </a:r>
            <a:br>
              <a:rPr lang="en-GB" dirty="0" smtClean="0"/>
            </a:br>
            <a:r>
              <a:rPr lang="en-GB" sz="2000" dirty="0" smtClean="0"/>
              <a:t>(early acquisition)</a:t>
            </a:r>
            <a:endParaRPr lang="en-GB" sz="2000" dirty="0"/>
          </a:p>
        </p:txBody>
      </p:sp>
      <p:pic>
        <p:nvPicPr>
          <p:cNvPr id="4" name="Content Placeholder 3" descr="fig 1.bmp"/>
          <p:cNvPicPr>
            <a:picLocks noGrp="1" noChangeAspect="1"/>
          </p:cNvPicPr>
          <p:nvPr>
            <p:ph idx="1"/>
          </p:nvPr>
        </p:nvPicPr>
        <p:blipFill>
          <a:blip r:embed="rId2" cstate="print"/>
          <a:stretch>
            <a:fillRect/>
          </a:stretch>
        </p:blipFill>
        <p:spPr>
          <a:xfrm>
            <a:off x="683568" y="1772816"/>
            <a:ext cx="2952750" cy="4438650"/>
          </a:xfrm>
        </p:spPr>
      </p:pic>
      <p:sp>
        <p:nvSpPr>
          <p:cNvPr id="6" name="Content Placeholder 2"/>
          <p:cNvSpPr txBox="1">
            <a:spLocks/>
          </p:cNvSpPr>
          <p:nvPr/>
        </p:nvSpPr>
        <p:spPr>
          <a:xfrm>
            <a:off x="3635896" y="3212976"/>
            <a:ext cx="5256584" cy="864096"/>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buFont typeface="Arial" pitchFamily="34" charset="0"/>
              <a:buChar char="•"/>
              <a:tabLst/>
              <a:defRPr/>
            </a:pPr>
            <a:r>
              <a:rPr lang="en-GB" sz="1800" kern="0" dirty="0" smtClean="0">
                <a:latin typeface="+mn-lt"/>
              </a:rPr>
              <a:t>Greater response to </a:t>
            </a:r>
            <a:r>
              <a:rPr lang="en-GB" sz="1800" kern="0" dirty="0" smtClean="0">
                <a:latin typeface="+mn-lt"/>
              </a:rPr>
              <a:t>predictable </a:t>
            </a:r>
            <a:r>
              <a:rPr lang="en-GB" sz="1800" kern="0" dirty="0" smtClean="0">
                <a:latin typeface="+mn-lt"/>
              </a:rPr>
              <a:t>room</a:t>
            </a:r>
          </a:p>
          <a:p>
            <a:pPr marL="342900" marR="0" lvl="0" indent="-342900" algn="l" defTabSz="914400" rtl="0" eaLnBrk="0" fontAlgn="base" latinLnBrk="0" hangingPunct="0">
              <a:lnSpc>
                <a:spcPct val="100000"/>
              </a:lnSpc>
              <a:spcBef>
                <a:spcPct val="20000"/>
              </a:spcBef>
              <a:spcAft>
                <a:spcPct val="0"/>
              </a:spcAft>
              <a:buClr>
                <a:srgbClr val="920049"/>
              </a:buClr>
              <a:buSzTx/>
              <a:buFont typeface="Arial" pitchFamily="34" charset="0"/>
              <a:buChar char="•"/>
              <a:tabLst/>
              <a:defRPr/>
            </a:pPr>
            <a:r>
              <a:rPr lang="en-GB" sz="1800" kern="0" dirty="0" smtClean="0">
                <a:latin typeface="+mn-lt"/>
              </a:rPr>
              <a:t>Cued conditioning </a:t>
            </a:r>
            <a:r>
              <a:rPr lang="en-GB" sz="1800" kern="0" dirty="0" smtClean="0">
                <a:latin typeface="+mn-lt"/>
              </a:rPr>
              <a:t>has worked</a:t>
            </a:r>
            <a:endParaRPr kumimoji="0" lang="en-GB" sz="18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GB" dirty="0" smtClean="0">
                <a:solidFill>
                  <a:srgbClr val="9A044B"/>
                </a:solidFill>
              </a:rPr>
              <a:t>Response to context</a:t>
            </a:r>
            <a:r>
              <a:rPr lang="en-GB" dirty="0" smtClean="0"/>
              <a:t/>
            </a:r>
            <a:br>
              <a:rPr lang="en-GB" dirty="0" smtClean="0"/>
            </a:br>
            <a:endParaRPr lang="en-GB" dirty="0"/>
          </a:p>
        </p:txBody>
      </p:sp>
      <p:pic>
        <p:nvPicPr>
          <p:cNvPr id="4" name="Picture 3" descr="fig 2.bmp"/>
          <p:cNvPicPr>
            <a:picLocks noChangeAspect="1"/>
          </p:cNvPicPr>
          <p:nvPr/>
        </p:nvPicPr>
        <p:blipFill>
          <a:blip r:embed="rId2" cstate="print"/>
          <a:stretch>
            <a:fillRect/>
          </a:stretch>
        </p:blipFill>
        <p:spPr>
          <a:xfrm>
            <a:off x="827584" y="1916832"/>
            <a:ext cx="2376264" cy="3572062"/>
          </a:xfrm>
          <a:prstGeom prst="rect">
            <a:avLst/>
          </a:prstGeom>
        </p:spPr>
      </p:pic>
      <p:sp>
        <p:nvSpPr>
          <p:cNvPr id="5" name="Content Placeholder 2"/>
          <p:cNvSpPr txBox="1">
            <a:spLocks/>
          </p:cNvSpPr>
          <p:nvPr/>
        </p:nvSpPr>
        <p:spPr>
          <a:xfrm>
            <a:off x="2411760" y="5589240"/>
            <a:ext cx="5256584" cy="864096"/>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buFont typeface="Arial" pitchFamily="34" charset="0"/>
              <a:buChar char="•"/>
              <a:tabLst/>
              <a:defRPr/>
            </a:pPr>
            <a:r>
              <a:rPr lang="en-GB" sz="1800" kern="0" dirty="0" smtClean="0">
                <a:latin typeface="+mn-lt"/>
              </a:rPr>
              <a:t>Greater response to unpredictable room</a:t>
            </a:r>
          </a:p>
          <a:p>
            <a:pPr marL="342900" marR="0" lvl="0" indent="-342900" algn="l" defTabSz="914400" rtl="0" eaLnBrk="0" fontAlgn="base" latinLnBrk="0" hangingPunct="0">
              <a:lnSpc>
                <a:spcPct val="100000"/>
              </a:lnSpc>
              <a:spcBef>
                <a:spcPct val="20000"/>
              </a:spcBef>
              <a:spcAft>
                <a:spcPct val="0"/>
              </a:spcAft>
              <a:buClr>
                <a:srgbClr val="920049"/>
              </a:buClr>
              <a:buSzTx/>
              <a:buFont typeface="Arial" pitchFamily="34" charset="0"/>
              <a:buChar char="•"/>
              <a:tabLst/>
              <a:defRPr/>
            </a:pPr>
            <a:r>
              <a:rPr lang="en-GB" sz="1800" kern="0" dirty="0" smtClean="0">
                <a:latin typeface="+mn-lt"/>
              </a:rPr>
              <a:t>Contextual conditioning has worked</a:t>
            </a:r>
            <a:endParaRPr kumimoji="0" lang="en-GB" sz="1800" b="0" i="0" u="none" strike="noStrike" kern="0" cap="none" spc="0" normalizeH="0" baseline="0" noProof="0" dirty="0">
              <a:ln>
                <a:noFill/>
              </a:ln>
              <a:solidFill>
                <a:schemeClr val="tx1"/>
              </a:solidFill>
              <a:effectLst/>
              <a:uLnTx/>
              <a:uFillTx/>
              <a:latin typeface="+mn-lt"/>
              <a:ea typeface="+mn-ea"/>
              <a:cs typeface="+mn-cs"/>
            </a:endParaRPr>
          </a:p>
        </p:txBody>
      </p:sp>
      <p:pic>
        <p:nvPicPr>
          <p:cNvPr id="6" name="Picture 5" descr="fig scan phys.bmp"/>
          <p:cNvPicPr>
            <a:picLocks noChangeAspect="1"/>
          </p:cNvPicPr>
          <p:nvPr/>
        </p:nvPicPr>
        <p:blipFill>
          <a:blip r:embed="rId3" cstate="print"/>
          <a:stretch>
            <a:fillRect/>
          </a:stretch>
        </p:blipFill>
        <p:spPr>
          <a:xfrm>
            <a:off x="4860032" y="1916832"/>
            <a:ext cx="2968749" cy="3533736"/>
          </a:xfrm>
          <a:prstGeom prst="rect">
            <a:avLst/>
          </a:prstGeom>
        </p:spPr>
      </p:pic>
      <p:sp>
        <p:nvSpPr>
          <p:cNvPr id="7" name="Content Placeholder 2"/>
          <p:cNvSpPr txBox="1">
            <a:spLocks/>
          </p:cNvSpPr>
          <p:nvPr/>
        </p:nvSpPr>
        <p:spPr>
          <a:xfrm>
            <a:off x="539552" y="1412776"/>
            <a:ext cx="2304256" cy="432048"/>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tabLst/>
              <a:defRPr/>
            </a:pPr>
            <a:r>
              <a:rPr kumimoji="0" lang="en-GB" sz="1800" b="0" i="0" u="none" strike="noStrike" kern="0" cap="none" spc="0" normalizeH="0" baseline="0" noProof="0" dirty="0" smtClean="0">
                <a:ln>
                  <a:noFill/>
                </a:ln>
                <a:solidFill>
                  <a:schemeClr val="tx1"/>
                </a:solidFill>
                <a:effectLst/>
                <a:uLnTx/>
                <a:uFillTx/>
                <a:latin typeface="+mn-lt"/>
                <a:ea typeface="+mn-ea"/>
                <a:cs typeface="+mn-cs"/>
              </a:rPr>
              <a:t>Early</a:t>
            </a:r>
            <a:r>
              <a:rPr kumimoji="0" lang="en-GB" sz="1800" b="0" i="0" u="none" strike="noStrike" kern="0" cap="none" spc="0" normalizeH="0" noProof="0" dirty="0" smtClean="0">
                <a:ln>
                  <a:noFill/>
                </a:ln>
                <a:solidFill>
                  <a:schemeClr val="tx1"/>
                </a:solidFill>
                <a:effectLst/>
                <a:uLnTx/>
                <a:uFillTx/>
                <a:latin typeface="+mn-lt"/>
                <a:ea typeface="+mn-ea"/>
                <a:cs typeface="+mn-cs"/>
              </a:rPr>
              <a:t> acquisition</a:t>
            </a:r>
            <a:endParaRPr kumimoji="0" lang="en-GB" sz="1800" b="0" i="0" u="none" strike="noStrike" kern="0" cap="none" spc="0" normalizeH="0" baseline="0" noProof="0" dirty="0">
              <a:ln>
                <a:noFill/>
              </a:ln>
              <a:solidFill>
                <a:schemeClr val="tx1"/>
              </a:solidFill>
              <a:effectLst/>
              <a:uLnTx/>
              <a:uFillTx/>
              <a:latin typeface="+mn-lt"/>
              <a:ea typeface="+mn-ea"/>
              <a:cs typeface="+mn-cs"/>
            </a:endParaRPr>
          </a:p>
        </p:txBody>
      </p:sp>
      <p:sp>
        <p:nvSpPr>
          <p:cNvPr id="8" name="Content Placeholder 2"/>
          <p:cNvSpPr txBox="1">
            <a:spLocks/>
          </p:cNvSpPr>
          <p:nvPr/>
        </p:nvSpPr>
        <p:spPr>
          <a:xfrm>
            <a:off x="5364088" y="1484784"/>
            <a:ext cx="2304256" cy="432048"/>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rgbClr val="920049"/>
              </a:buClr>
              <a:buSzTx/>
              <a:tabLst/>
              <a:defRPr/>
            </a:pPr>
            <a:r>
              <a:rPr kumimoji="0" lang="en-GB" sz="1800" b="0" i="0" u="none" strike="noStrike" kern="0" cap="none" spc="0" normalizeH="0" baseline="0" noProof="0" dirty="0" smtClean="0">
                <a:ln>
                  <a:noFill/>
                </a:ln>
                <a:solidFill>
                  <a:schemeClr val="tx1"/>
                </a:solidFill>
                <a:effectLst/>
                <a:uLnTx/>
                <a:uFillTx/>
                <a:latin typeface="+mn-lt"/>
                <a:ea typeface="+mn-ea"/>
                <a:cs typeface="+mn-cs"/>
              </a:rPr>
              <a:t>During</a:t>
            </a:r>
            <a:r>
              <a:rPr kumimoji="0" lang="en-GB" sz="1800" b="0" i="0" u="none" strike="noStrike" kern="0" cap="none" spc="0" normalizeH="0" noProof="0" dirty="0" smtClean="0">
                <a:ln>
                  <a:noFill/>
                </a:ln>
                <a:solidFill>
                  <a:schemeClr val="tx1"/>
                </a:solidFill>
                <a:effectLst/>
                <a:uLnTx/>
                <a:uFillTx/>
                <a:latin typeface="+mn-lt"/>
                <a:ea typeface="+mn-ea"/>
                <a:cs typeface="+mn-cs"/>
              </a:rPr>
              <a:t> scan</a:t>
            </a:r>
            <a:endParaRPr kumimoji="0" lang="en-GB" sz="18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key results 2.bmp"/>
          <p:cNvPicPr>
            <a:picLocks noGrp="1" noChangeAspect="1"/>
          </p:cNvPicPr>
          <p:nvPr>
            <p:ph idx="1"/>
          </p:nvPr>
        </p:nvPicPr>
        <p:blipFill>
          <a:blip r:embed="rId3" cstate="print"/>
          <a:stretch>
            <a:fillRect/>
          </a:stretch>
        </p:blipFill>
        <p:spPr>
          <a:xfrm>
            <a:off x="539552" y="2332037"/>
            <a:ext cx="7092280" cy="4525963"/>
          </a:xfrm>
        </p:spPr>
      </p:pic>
      <p:pic>
        <p:nvPicPr>
          <p:cNvPr id="9" name="Picture 8" descr="key results 3.bmp"/>
          <p:cNvPicPr>
            <a:picLocks noChangeAspect="1"/>
          </p:cNvPicPr>
          <p:nvPr/>
        </p:nvPicPr>
        <p:blipFill>
          <a:blip r:embed="rId4" cstate="print"/>
          <a:stretch>
            <a:fillRect/>
          </a:stretch>
        </p:blipFill>
        <p:spPr>
          <a:xfrm>
            <a:off x="179512" y="188640"/>
            <a:ext cx="8581164" cy="2376264"/>
          </a:xfrm>
          <a:prstGeom prst="rect">
            <a:avLst/>
          </a:prstGeom>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Route One</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Differential </a:t>
            </a:r>
            <a:r>
              <a:rPr lang="en-GB" dirty="0" err="1" smtClean="0"/>
              <a:t>amygdala</a:t>
            </a:r>
            <a:r>
              <a:rPr lang="en-GB" dirty="0" smtClean="0"/>
              <a:t> </a:t>
            </a:r>
            <a:r>
              <a:rPr lang="en-GB" dirty="0" err="1" smtClean="0"/>
              <a:t>responsivity</a:t>
            </a:r>
            <a:r>
              <a:rPr lang="en-GB" dirty="0" smtClean="0"/>
              <a:t> mediated the link between trait anxiety and cued fear acquisition (SCR responses</a:t>
            </a:r>
            <a:r>
              <a:rPr lang="en-GB" dirty="0" smtClean="0"/>
              <a:t>), </a:t>
            </a:r>
            <a:r>
              <a:rPr lang="en-GB" dirty="0" err="1" smtClean="0"/>
              <a:t>Sobel</a:t>
            </a:r>
            <a:r>
              <a:rPr lang="en-GB" dirty="0" smtClean="0"/>
              <a:t> indirect test P&lt;.05.</a:t>
            </a:r>
            <a:endParaRPr lang="en-GB" dirty="0" smtClean="0"/>
          </a:p>
          <a:p>
            <a:endParaRPr lang="en-GB" dirty="0" smtClean="0"/>
          </a:p>
          <a:p>
            <a:r>
              <a:rPr lang="en-GB" dirty="0" smtClean="0"/>
              <a:t>In other words, anxious individuals show greater </a:t>
            </a:r>
            <a:r>
              <a:rPr lang="en-GB" dirty="0" err="1" smtClean="0"/>
              <a:t>amydgala</a:t>
            </a:r>
            <a:r>
              <a:rPr lang="en-GB" dirty="0" smtClean="0"/>
              <a:t> reactivity in response to </a:t>
            </a:r>
            <a:r>
              <a:rPr lang="en-GB" dirty="0" err="1" smtClean="0"/>
              <a:t>phasic</a:t>
            </a:r>
            <a:r>
              <a:rPr lang="en-GB" dirty="0" smtClean="0"/>
              <a:t> fear cues</a:t>
            </a:r>
          </a:p>
          <a:p>
            <a:endParaRPr lang="en-GB" dirty="0" smtClean="0"/>
          </a:p>
          <a:p>
            <a:r>
              <a:rPr lang="en-GB" dirty="0" smtClean="0"/>
              <a:t>Suggests this is one neural mechanism conferring risk for development of pathological fear processes.</a:t>
            </a:r>
            <a:endParaRPr lang="en-GB" dirty="0"/>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rgbClr val="9A044B"/>
                </a:solidFill>
              </a:rPr>
              <a:t>vPFC</a:t>
            </a:r>
            <a:r>
              <a:rPr lang="en-GB" dirty="0" smtClean="0">
                <a:solidFill>
                  <a:srgbClr val="9A044B"/>
                </a:solidFill>
              </a:rPr>
              <a:t> 1</a:t>
            </a:r>
            <a:endParaRPr lang="en-GB" dirty="0">
              <a:solidFill>
                <a:srgbClr val="9A044B"/>
              </a:solidFill>
            </a:endParaRPr>
          </a:p>
        </p:txBody>
      </p:sp>
      <p:pic>
        <p:nvPicPr>
          <p:cNvPr id="1026" name="Picture 2"/>
          <p:cNvPicPr>
            <a:picLocks noChangeAspect="1" noChangeArrowheads="1"/>
          </p:cNvPicPr>
          <p:nvPr/>
        </p:nvPicPr>
        <p:blipFill>
          <a:blip r:embed="rId3" cstate="print"/>
          <a:srcRect/>
          <a:stretch>
            <a:fillRect/>
          </a:stretch>
        </p:blipFill>
        <p:spPr bwMode="auto">
          <a:xfrm>
            <a:off x="0" y="1628800"/>
            <a:ext cx="4819650" cy="4657725"/>
          </a:xfrm>
          <a:prstGeom prst="rect">
            <a:avLst/>
          </a:prstGeom>
          <a:noFill/>
          <a:ln w="9525">
            <a:noFill/>
            <a:miter lim="800000"/>
            <a:headEnd/>
            <a:tailEnd/>
          </a:ln>
        </p:spPr>
      </p:pic>
      <p:pic>
        <p:nvPicPr>
          <p:cNvPr id="6" name="Picture 5" descr="fig 3 legend.bmp"/>
          <p:cNvPicPr>
            <a:picLocks noChangeAspect="1"/>
          </p:cNvPicPr>
          <p:nvPr/>
        </p:nvPicPr>
        <p:blipFill>
          <a:blip r:embed="rId4" cstate="print"/>
          <a:stretch>
            <a:fillRect/>
          </a:stretch>
        </p:blipFill>
        <p:spPr>
          <a:xfrm>
            <a:off x="5292079" y="2348880"/>
            <a:ext cx="3328549" cy="3188965"/>
          </a:xfrm>
          <a:prstGeom prst="rect">
            <a:avLst/>
          </a:prstGeom>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rgbClr val="9A044B"/>
                </a:solidFill>
              </a:rPr>
              <a:t>vPFC</a:t>
            </a:r>
            <a:r>
              <a:rPr lang="en-GB" dirty="0" smtClean="0">
                <a:solidFill>
                  <a:srgbClr val="9A044B"/>
                </a:solidFill>
              </a:rPr>
              <a:t> 2</a:t>
            </a:r>
            <a:endParaRPr lang="en-GB" dirty="0">
              <a:solidFill>
                <a:srgbClr val="9A044B"/>
              </a:solidFill>
            </a:endParaRPr>
          </a:p>
        </p:txBody>
      </p:sp>
      <p:pic>
        <p:nvPicPr>
          <p:cNvPr id="4" name="Content Placeholder 3" descr="fig S1.bmp"/>
          <p:cNvPicPr>
            <a:picLocks noGrp="1" noChangeAspect="1"/>
          </p:cNvPicPr>
          <p:nvPr>
            <p:ph idx="1"/>
          </p:nvPr>
        </p:nvPicPr>
        <p:blipFill>
          <a:blip r:embed="rId3" cstate="print"/>
          <a:stretch>
            <a:fillRect/>
          </a:stretch>
        </p:blipFill>
        <p:spPr>
          <a:xfrm>
            <a:off x="467544" y="1988840"/>
            <a:ext cx="3414063" cy="3517851"/>
          </a:xfrm>
        </p:spPr>
      </p:pic>
      <p:pic>
        <p:nvPicPr>
          <p:cNvPr id="5" name="Content Placeholder 3" descr="figs2.bmp"/>
          <p:cNvPicPr>
            <a:picLocks noChangeAspect="1"/>
          </p:cNvPicPr>
          <p:nvPr/>
        </p:nvPicPr>
        <p:blipFill>
          <a:blip r:embed="rId4" cstate="print"/>
          <a:stretch>
            <a:fillRect/>
          </a:stretch>
        </p:blipFill>
        <p:spPr>
          <a:xfrm>
            <a:off x="5436096" y="2060848"/>
            <a:ext cx="3331425" cy="3459352"/>
          </a:xfrm>
          <a:prstGeom prst="rect">
            <a:avLst/>
          </a:prstGeom>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Route Two</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Impoverished contingency appropriate recruitment of </a:t>
            </a:r>
            <a:r>
              <a:rPr lang="en-GB" dirty="0" err="1" smtClean="0"/>
              <a:t>vPFC</a:t>
            </a:r>
            <a:r>
              <a:rPr lang="en-GB" dirty="0" smtClean="0"/>
              <a:t> regulatory mechanisms are associated with trait anxiety</a:t>
            </a:r>
          </a:p>
          <a:p>
            <a:pPr>
              <a:buNone/>
            </a:pPr>
            <a:endParaRPr lang="en-GB" dirty="0" smtClean="0"/>
          </a:p>
          <a:p>
            <a:r>
              <a:rPr lang="en-GB" dirty="0" smtClean="0"/>
              <a:t>Suggests this is a second neural mechanism conferring risk for development of pathological fear processes.</a:t>
            </a:r>
            <a:endParaRPr lang="en-GB" dirty="0"/>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Conclusions</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We have kit to measure psychophysiology in and out of </a:t>
            </a:r>
            <a:r>
              <a:rPr lang="en-GB" dirty="0" err="1" smtClean="0"/>
              <a:t>fMRI</a:t>
            </a:r>
            <a:endParaRPr lang="en-GB" dirty="0" smtClean="0"/>
          </a:p>
          <a:p>
            <a:endParaRPr lang="en-GB" dirty="0" smtClean="0"/>
          </a:p>
          <a:p>
            <a:r>
              <a:rPr lang="en-GB" dirty="0" smtClean="0"/>
              <a:t>Its easy and quick to setup and analyse</a:t>
            </a:r>
          </a:p>
          <a:p>
            <a:endParaRPr lang="en-GB" dirty="0" smtClean="0"/>
          </a:p>
          <a:p>
            <a:r>
              <a:rPr lang="en-GB" dirty="0" smtClean="0"/>
              <a:t>We have shown that it can produce meaningful data</a:t>
            </a:r>
          </a:p>
          <a:p>
            <a:endParaRPr lang="en-GB" dirty="0" smtClean="0"/>
          </a:p>
          <a:p>
            <a:r>
              <a:rPr lang="en-GB" dirty="0" smtClean="0"/>
              <a:t>Feel free to use it!</a:t>
            </a:r>
          </a:p>
          <a:p>
            <a:endParaRPr lang="en-GB" dirty="0" smtClean="0"/>
          </a:p>
          <a:p>
            <a:r>
              <a:rPr lang="en-GB" dirty="0" smtClean="0"/>
              <a:t>There are some further ‘spare’ slides that will be of practical use to anyone wanting to use the equipment</a:t>
            </a:r>
          </a:p>
          <a:p>
            <a:endParaRPr lang="en-GB" dirty="0" smtClean="0"/>
          </a:p>
          <a:p>
            <a:endParaRPr lang="en-GB" dirty="0" smtClean="0"/>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Spare slides</a:t>
            </a:r>
            <a:endParaRPr lang="en-GB" dirty="0"/>
          </a:p>
        </p:txBody>
      </p:sp>
      <p:sp>
        <p:nvSpPr>
          <p:cNvPr id="3" name="Content Placeholder 2"/>
          <p:cNvSpPr>
            <a:spLocks noGrp="1"/>
          </p:cNvSpPr>
          <p:nvPr>
            <p:ph idx="1"/>
          </p:nvPr>
        </p:nvSpPr>
        <p:spPr/>
        <p:txBody>
          <a:bodyPr/>
          <a:lstStyle/>
          <a:p>
            <a:endParaRPr lang="en-GB"/>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en-GB" sz="3200" dirty="0" err="1">
                <a:solidFill>
                  <a:srgbClr val="9A044B"/>
                </a:solidFill>
              </a:rPr>
              <a:t>Electrodermal</a:t>
            </a:r>
            <a:r>
              <a:rPr lang="en-GB" sz="3200" dirty="0">
                <a:solidFill>
                  <a:srgbClr val="9A044B"/>
                </a:solidFill>
              </a:rPr>
              <a:t> System</a:t>
            </a:r>
          </a:p>
        </p:txBody>
      </p:sp>
      <p:sp>
        <p:nvSpPr>
          <p:cNvPr id="151555" name="Rectangle 3"/>
          <p:cNvSpPr>
            <a:spLocks noGrp="1" noChangeArrowheads="1"/>
          </p:cNvSpPr>
          <p:nvPr>
            <p:ph type="body" idx="1"/>
          </p:nvPr>
        </p:nvSpPr>
        <p:spPr/>
        <p:txBody>
          <a:bodyPr/>
          <a:lstStyle/>
          <a:p>
            <a:r>
              <a:rPr lang="en-GB" sz="1800" dirty="0"/>
              <a:t>Also referred to as EDA, GSR, SCR </a:t>
            </a:r>
            <a:endParaRPr lang="en-GB" sz="1800" dirty="0" smtClean="0"/>
          </a:p>
          <a:p>
            <a:endParaRPr lang="en-GB" sz="1800" dirty="0"/>
          </a:p>
          <a:p>
            <a:r>
              <a:rPr lang="en-GB" sz="1800" dirty="0"/>
              <a:t>Records </a:t>
            </a:r>
            <a:r>
              <a:rPr lang="en-GB" sz="1800" dirty="0" err="1"/>
              <a:t>eccrine</a:t>
            </a:r>
            <a:r>
              <a:rPr lang="en-GB" sz="1800" dirty="0"/>
              <a:t> sweat gland activity, index of autonomic/sympathetic nervous </a:t>
            </a:r>
            <a:r>
              <a:rPr lang="en-GB" sz="1800" dirty="0" smtClean="0"/>
              <a:t>system</a:t>
            </a:r>
          </a:p>
          <a:p>
            <a:endParaRPr lang="en-GB" sz="1800" dirty="0"/>
          </a:p>
          <a:p>
            <a:r>
              <a:rPr lang="en-GB" dirty="0" smtClean="0"/>
              <a:t>M</a:t>
            </a:r>
            <a:r>
              <a:rPr lang="en-GB" sz="1800" dirty="0" smtClean="0"/>
              <a:t>easured </a:t>
            </a:r>
            <a:r>
              <a:rPr lang="en-GB" sz="1800" dirty="0"/>
              <a:t>via changes in electrical conductivity through </a:t>
            </a:r>
            <a:r>
              <a:rPr lang="en-GB" sz="1800" dirty="0" smtClean="0"/>
              <a:t>finger-tips or palm </a:t>
            </a:r>
            <a:r>
              <a:rPr lang="en-GB" sz="1800" dirty="0"/>
              <a:t>of non-dominant </a:t>
            </a:r>
            <a:r>
              <a:rPr lang="en-GB" sz="1800" dirty="0" smtClean="0"/>
              <a:t>hand</a:t>
            </a:r>
          </a:p>
          <a:p>
            <a:endParaRPr lang="en-GB" sz="1800" dirty="0"/>
          </a:p>
          <a:p>
            <a:r>
              <a:rPr lang="en-GB" dirty="0" smtClean="0"/>
              <a:t>L</a:t>
            </a:r>
            <a:r>
              <a:rPr lang="en-GB" sz="1800" dirty="0" smtClean="0"/>
              <a:t>inked </a:t>
            </a:r>
            <a:r>
              <a:rPr lang="en-GB" sz="1800" dirty="0"/>
              <a:t>to emotion, arousal, attention, and motor control</a:t>
            </a:r>
          </a:p>
          <a:p>
            <a:endParaRPr lang="en-GB" sz="1800" dirty="0"/>
          </a:p>
          <a:p>
            <a:endParaRPr lang="en-GB" sz="2800" dirty="0"/>
          </a:p>
        </p:txBody>
      </p:sp>
    </p:spTree>
  </p:cSld>
  <p:clrMapOvr>
    <a:masterClrMapping/>
  </p:clrMapOvr>
  <p:transition spd="med" advTm="32016"/>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Text Box 2"/>
          <p:cNvSpPr txBox="1">
            <a:spLocks noChangeArrowheads="1"/>
          </p:cNvSpPr>
          <p:nvPr/>
        </p:nvSpPr>
        <p:spPr bwMode="auto">
          <a:xfrm>
            <a:off x="179512" y="404664"/>
            <a:ext cx="6477000" cy="461665"/>
          </a:xfrm>
          <a:prstGeom prst="rect">
            <a:avLst/>
          </a:prstGeom>
          <a:noFill/>
          <a:ln w="9525">
            <a:noFill/>
            <a:miter lim="800000"/>
            <a:headEnd/>
            <a:tailEnd/>
          </a:ln>
          <a:effectLst/>
        </p:spPr>
        <p:txBody>
          <a:bodyPr>
            <a:spAutoFit/>
          </a:bodyPr>
          <a:lstStyle/>
          <a:p>
            <a:pPr>
              <a:spcBef>
                <a:spcPct val="50000"/>
              </a:spcBef>
              <a:buFontTx/>
              <a:buNone/>
            </a:pPr>
            <a:r>
              <a:rPr lang="en-GB" dirty="0">
                <a:solidFill>
                  <a:srgbClr val="9A044B"/>
                </a:solidFill>
                <a:latin typeface="+mn-lt"/>
              </a:rPr>
              <a:t>Components of EDA Response</a:t>
            </a:r>
          </a:p>
        </p:txBody>
      </p:sp>
      <p:grpSp>
        <p:nvGrpSpPr>
          <p:cNvPr id="2" name="Group 14"/>
          <p:cNvGrpSpPr>
            <a:grpSpLocks/>
          </p:cNvGrpSpPr>
          <p:nvPr/>
        </p:nvGrpSpPr>
        <p:grpSpPr bwMode="auto">
          <a:xfrm>
            <a:off x="1371600" y="1506538"/>
            <a:ext cx="7010400" cy="3656012"/>
            <a:chOff x="864" y="949"/>
            <a:chExt cx="3800" cy="1223"/>
          </a:xfrm>
        </p:grpSpPr>
        <p:sp>
          <p:nvSpPr>
            <p:cNvPr id="181251" name="Freeform 3"/>
            <p:cNvSpPr>
              <a:spLocks/>
            </p:cNvSpPr>
            <p:nvPr/>
          </p:nvSpPr>
          <p:spPr bwMode="auto">
            <a:xfrm>
              <a:off x="1008" y="949"/>
              <a:ext cx="3656" cy="1056"/>
            </a:xfrm>
            <a:custGeom>
              <a:avLst/>
              <a:gdLst/>
              <a:ahLst/>
              <a:cxnLst>
                <a:cxn ang="0">
                  <a:pos x="0" y="936"/>
                </a:cxn>
                <a:cxn ang="0">
                  <a:pos x="624" y="936"/>
                </a:cxn>
                <a:cxn ang="0">
                  <a:pos x="912" y="120"/>
                </a:cxn>
                <a:cxn ang="0">
                  <a:pos x="1248" y="216"/>
                </a:cxn>
                <a:cxn ang="0">
                  <a:pos x="1488" y="696"/>
                </a:cxn>
                <a:cxn ang="0">
                  <a:pos x="2448" y="1032"/>
                </a:cxn>
                <a:cxn ang="0">
                  <a:pos x="3456" y="1032"/>
                </a:cxn>
                <a:cxn ang="0">
                  <a:pos x="3648" y="1032"/>
                </a:cxn>
              </a:cxnLst>
              <a:rect l="0" t="0" r="r" b="b"/>
              <a:pathLst>
                <a:path w="3656" h="1088">
                  <a:moveTo>
                    <a:pt x="0" y="936"/>
                  </a:moveTo>
                  <a:cubicBezTo>
                    <a:pt x="236" y="1004"/>
                    <a:pt x="472" y="1072"/>
                    <a:pt x="624" y="936"/>
                  </a:cubicBezTo>
                  <a:cubicBezTo>
                    <a:pt x="776" y="800"/>
                    <a:pt x="808" y="240"/>
                    <a:pt x="912" y="120"/>
                  </a:cubicBezTo>
                  <a:cubicBezTo>
                    <a:pt x="1016" y="0"/>
                    <a:pt x="1152" y="120"/>
                    <a:pt x="1248" y="216"/>
                  </a:cubicBezTo>
                  <a:cubicBezTo>
                    <a:pt x="1344" y="312"/>
                    <a:pt x="1288" y="560"/>
                    <a:pt x="1488" y="696"/>
                  </a:cubicBezTo>
                  <a:cubicBezTo>
                    <a:pt x="1688" y="832"/>
                    <a:pt x="2120" y="976"/>
                    <a:pt x="2448" y="1032"/>
                  </a:cubicBezTo>
                  <a:cubicBezTo>
                    <a:pt x="2776" y="1088"/>
                    <a:pt x="3256" y="1032"/>
                    <a:pt x="3456" y="1032"/>
                  </a:cubicBezTo>
                  <a:cubicBezTo>
                    <a:pt x="3656" y="1032"/>
                    <a:pt x="3616" y="1032"/>
                    <a:pt x="3648" y="1032"/>
                  </a:cubicBezTo>
                </a:path>
              </a:pathLst>
            </a:custGeom>
            <a:noFill/>
            <a:ln w="9525">
              <a:solidFill>
                <a:schemeClr val="tx1"/>
              </a:solidFill>
              <a:round/>
              <a:headEnd/>
              <a:tailEnd/>
            </a:ln>
            <a:effectLst/>
          </p:spPr>
          <p:txBody>
            <a:bodyPr wrap="none" anchor="ctr"/>
            <a:lstStyle/>
            <a:p>
              <a:endParaRPr lang="en-GB"/>
            </a:p>
          </p:txBody>
        </p:sp>
        <p:sp>
          <p:nvSpPr>
            <p:cNvPr id="181252" name="Line 4"/>
            <p:cNvSpPr>
              <a:spLocks noChangeShapeType="1"/>
            </p:cNvSpPr>
            <p:nvPr/>
          </p:nvSpPr>
          <p:spPr bwMode="auto">
            <a:xfrm>
              <a:off x="1056" y="2005"/>
              <a:ext cx="528" cy="0"/>
            </a:xfrm>
            <a:prstGeom prst="line">
              <a:avLst/>
            </a:prstGeom>
            <a:noFill/>
            <a:ln w="9525">
              <a:solidFill>
                <a:schemeClr val="tx1"/>
              </a:solidFill>
              <a:round/>
              <a:headEnd type="triangle" w="med" len="med"/>
              <a:tailEnd type="triangle" w="med" len="med"/>
            </a:ln>
            <a:effectLst/>
          </p:spPr>
          <p:txBody>
            <a:bodyPr wrap="none" anchor="ctr"/>
            <a:lstStyle/>
            <a:p>
              <a:endParaRPr lang="en-GB"/>
            </a:p>
          </p:txBody>
        </p:sp>
        <p:sp>
          <p:nvSpPr>
            <p:cNvPr id="181253" name="Line 5"/>
            <p:cNvSpPr>
              <a:spLocks noChangeShapeType="1"/>
            </p:cNvSpPr>
            <p:nvPr/>
          </p:nvSpPr>
          <p:spPr bwMode="auto">
            <a:xfrm>
              <a:off x="1680" y="1957"/>
              <a:ext cx="288" cy="0"/>
            </a:xfrm>
            <a:prstGeom prst="line">
              <a:avLst/>
            </a:prstGeom>
            <a:noFill/>
            <a:ln w="9525">
              <a:solidFill>
                <a:schemeClr val="tx1"/>
              </a:solidFill>
              <a:round/>
              <a:headEnd type="triangle" w="med" len="med"/>
              <a:tailEnd type="triangle" w="med" len="med"/>
            </a:ln>
            <a:effectLst/>
          </p:spPr>
          <p:txBody>
            <a:bodyPr wrap="none" anchor="ctr"/>
            <a:lstStyle/>
            <a:p>
              <a:endParaRPr lang="en-GB"/>
            </a:p>
          </p:txBody>
        </p:sp>
        <p:sp>
          <p:nvSpPr>
            <p:cNvPr id="181254" name="Line 6"/>
            <p:cNvSpPr>
              <a:spLocks noChangeShapeType="1"/>
            </p:cNvSpPr>
            <p:nvPr/>
          </p:nvSpPr>
          <p:spPr bwMode="auto">
            <a:xfrm>
              <a:off x="2064" y="1957"/>
              <a:ext cx="288" cy="0"/>
            </a:xfrm>
            <a:prstGeom prst="line">
              <a:avLst/>
            </a:prstGeom>
            <a:noFill/>
            <a:ln w="9525">
              <a:solidFill>
                <a:schemeClr val="tx1"/>
              </a:solidFill>
              <a:round/>
              <a:headEnd type="triangle" w="med" len="med"/>
              <a:tailEnd type="triangle" w="med" len="med"/>
            </a:ln>
            <a:effectLst/>
          </p:spPr>
          <p:txBody>
            <a:bodyPr wrap="none" anchor="ctr"/>
            <a:lstStyle/>
            <a:p>
              <a:endParaRPr lang="en-GB"/>
            </a:p>
          </p:txBody>
        </p:sp>
        <p:sp>
          <p:nvSpPr>
            <p:cNvPr id="181255" name="Line 7"/>
            <p:cNvSpPr>
              <a:spLocks noChangeShapeType="1"/>
            </p:cNvSpPr>
            <p:nvPr/>
          </p:nvSpPr>
          <p:spPr bwMode="auto">
            <a:xfrm>
              <a:off x="2064" y="1045"/>
              <a:ext cx="0" cy="864"/>
            </a:xfrm>
            <a:prstGeom prst="line">
              <a:avLst/>
            </a:prstGeom>
            <a:noFill/>
            <a:ln w="9525">
              <a:solidFill>
                <a:schemeClr val="tx1"/>
              </a:solidFill>
              <a:round/>
              <a:headEnd type="triangle" w="med" len="med"/>
              <a:tailEnd type="triangle" w="med" len="med"/>
            </a:ln>
            <a:effectLst/>
          </p:spPr>
          <p:txBody>
            <a:bodyPr wrap="none" anchor="ctr"/>
            <a:lstStyle/>
            <a:p>
              <a:endParaRPr lang="en-GB"/>
            </a:p>
          </p:txBody>
        </p:sp>
        <p:sp>
          <p:nvSpPr>
            <p:cNvPr id="181256" name="Text Box 8"/>
            <p:cNvSpPr txBox="1">
              <a:spLocks noChangeArrowheads="1"/>
            </p:cNvSpPr>
            <p:nvPr/>
          </p:nvSpPr>
          <p:spPr bwMode="auto">
            <a:xfrm>
              <a:off x="864" y="2101"/>
              <a:ext cx="2688" cy="71"/>
            </a:xfrm>
            <a:prstGeom prst="rect">
              <a:avLst/>
            </a:prstGeom>
            <a:noFill/>
            <a:ln w="9525">
              <a:noFill/>
              <a:miter lim="800000"/>
              <a:headEnd/>
              <a:tailEnd/>
            </a:ln>
            <a:effectLst/>
          </p:spPr>
          <p:txBody>
            <a:bodyPr>
              <a:spAutoFit/>
            </a:bodyPr>
            <a:lstStyle/>
            <a:p>
              <a:pPr>
                <a:spcBef>
                  <a:spcPct val="50000"/>
                </a:spcBef>
                <a:buFontTx/>
                <a:buNone/>
              </a:pPr>
              <a:r>
                <a:rPr lang="en-GB" sz="800"/>
                <a:t>latency                                         rise time           half recovery time</a:t>
              </a:r>
              <a:endParaRPr lang="en-GB" sz="1800"/>
            </a:p>
          </p:txBody>
        </p:sp>
        <p:sp>
          <p:nvSpPr>
            <p:cNvPr id="181257" name="Text Box 9"/>
            <p:cNvSpPr txBox="1">
              <a:spLocks noChangeArrowheads="1"/>
            </p:cNvSpPr>
            <p:nvPr/>
          </p:nvSpPr>
          <p:spPr bwMode="auto">
            <a:xfrm>
              <a:off x="2256" y="949"/>
              <a:ext cx="720" cy="72"/>
            </a:xfrm>
            <a:prstGeom prst="rect">
              <a:avLst/>
            </a:prstGeom>
            <a:noFill/>
            <a:ln w="9525">
              <a:noFill/>
              <a:miter lim="800000"/>
              <a:headEnd/>
              <a:tailEnd/>
            </a:ln>
            <a:effectLst/>
          </p:spPr>
          <p:txBody>
            <a:bodyPr>
              <a:spAutoFit/>
            </a:bodyPr>
            <a:lstStyle/>
            <a:p>
              <a:pPr>
                <a:spcBef>
                  <a:spcPct val="50000"/>
                </a:spcBef>
                <a:buFontTx/>
                <a:buNone/>
              </a:pPr>
              <a:r>
                <a:rPr lang="en-GB" sz="800"/>
                <a:t>amplitude</a:t>
              </a:r>
            </a:p>
          </p:txBody>
        </p:sp>
        <p:sp>
          <p:nvSpPr>
            <p:cNvPr id="181258" name="Line 10"/>
            <p:cNvSpPr>
              <a:spLocks noChangeShapeType="1"/>
            </p:cNvSpPr>
            <p:nvPr/>
          </p:nvSpPr>
          <p:spPr bwMode="auto">
            <a:xfrm>
              <a:off x="2064" y="1333"/>
              <a:ext cx="240" cy="0"/>
            </a:xfrm>
            <a:prstGeom prst="line">
              <a:avLst/>
            </a:prstGeom>
            <a:noFill/>
            <a:ln w="9525">
              <a:solidFill>
                <a:schemeClr val="tx1"/>
              </a:solidFill>
              <a:prstDash val="sysDot"/>
              <a:round/>
              <a:headEnd/>
              <a:tailEnd/>
            </a:ln>
            <a:effectLst/>
          </p:spPr>
          <p:txBody>
            <a:bodyPr wrap="none" anchor="ctr"/>
            <a:lstStyle/>
            <a:p>
              <a:endParaRPr lang="en-GB"/>
            </a:p>
          </p:txBody>
        </p:sp>
        <p:sp>
          <p:nvSpPr>
            <p:cNvPr id="181259" name="Line 11"/>
            <p:cNvSpPr>
              <a:spLocks noChangeShapeType="1"/>
            </p:cNvSpPr>
            <p:nvPr/>
          </p:nvSpPr>
          <p:spPr bwMode="auto">
            <a:xfrm>
              <a:off x="2304" y="1333"/>
              <a:ext cx="0" cy="528"/>
            </a:xfrm>
            <a:prstGeom prst="line">
              <a:avLst/>
            </a:prstGeom>
            <a:noFill/>
            <a:ln w="9525" cap="rnd">
              <a:solidFill>
                <a:schemeClr val="tx1"/>
              </a:solidFill>
              <a:prstDash val="sysDot"/>
              <a:round/>
              <a:headEnd/>
              <a:tailEnd/>
            </a:ln>
            <a:effectLst/>
          </p:spPr>
          <p:txBody>
            <a:bodyPr wrap="none" anchor="ctr"/>
            <a:lstStyle/>
            <a:p>
              <a:endParaRPr lang="en-GB"/>
            </a:p>
          </p:txBody>
        </p:sp>
      </p:grpSp>
      <p:sp>
        <p:nvSpPr>
          <p:cNvPr id="181260" name="Text Box 12"/>
          <p:cNvSpPr txBox="1">
            <a:spLocks noChangeArrowheads="1"/>
          </p:cNvSpPr>
          <p:nvPr/>
        </p:nvSpPr>
        <p:spPr bwMode="auto">
          <a:xfrm>
            <a:off x="304800" y="3716338"/>
            <a:ext cx="8305800" cy="366712"/>
          </a:xfrm>
          <a:prstGeom prst="rect">
            <a:avLst/>
          </a:prstGeom>
          <a:noFill/>
          <a:ln w="9525">
            <a:noFill/>
            <a:miter lim="800000"/>
            <a:headEnd/>
            <a:tailEnd/>
          </a:ln>
          <a:effectLst/>
        </p:spPr>
        <p:txBody>
          <a:bodyPr>
            <a:spAutoFit/>
          </a:bodyPr>
          <a:lstStyle/>
          <a:p>
            <a:pPr>
              <a:spcBef>
                <a:spcPct val="50000"/>
              </a:spcBef>
              <a:buFontTx/>
              <a:buNone/>
            </a:pPr>
            <a:endParaRPr lang="en-US" sz="1800"/>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1026"/>
          <p:cNvSpPr>
            <a:spLocks noGrp="1" noChangeArrowheads="1"/>
          </p:cNvSpPr>
          <p:nvPr>
            <p:ph type="title"/>
          </p:nvPr>
        </p:nvSpPr>
        <p:spPr/>
        <p:txBody>
          <a:bodyPr/>
          <a:lstStyle/>
          <a:p>
            <a:r>
              <a:rPr lang="en-GB" sz="2400" dirty="0">
                <a:solidFill>
                  <a:srgbClr val="9A044B"/>
                </a:solidFill>
              </a:rPr>
              <a:t>Evaluation of EDA</a:t>
            </a:r>
          </a:p>
        </p:txBody>
      </p:sp>
      <p:sp>
        <p:nvSpPr>
          <p:cNvPr id="165891" name="Rectangle 1027"/>
          <p:cNvSpPr>
            <a:spLocks noGrp="1" noChangeArrowheads="1"/>
          </p:cNvSpPr>
          <p:nvPr>
            <p:ph type="body" idx="1"/>
          </p:nvPr>
        </p:nvSpPr>
        <p:spPr/>
        <p:txBody>
          <a:bodyPr/>
          <a:lstStyle/>
          <a:p>
            <a:pPr>
              <a:buFontTx/>
              <a:buNone/>
            </a:pPr>
            <a:r>
              <a:rPr lang="en-GB" sz="1400" u="sng" dirty="0"/>
              <a:t>Strengths</a:t>
            </a:r>
            <a:endParaRPr lang="en-GB" sz="1400" dirty="0"/>
          </a:p>
          <a:p>
            <a:pPr>
              <a:spcBef>
                <a:spcPct val="50000"/>
              </a:spcBef>
            </a:pPr>
            <a:r>
              <a:rPr lang="en-GB" sz="1400" dirty="0"/>
              <a:t>relatively pure measure of ANS</a:t>
            </a:r>
          </a:p>
          <a:p>
            <a:pPr>
              <a:spcBef>
                <a:spcPct val="50000"/>
              </a:spcBef>
            </a:pPr>
            <a:r>
              <a:rPr lang="en-GB" sz="1400" dirty="0"/>
              <a:t>easily to discriminate if response has occurred</a:t>
            </a:r>
          </a:p>
          <a:p>
            <a:pPr>
              <a:spcBef>
                <a:spcPct val="50000"/>
              </a:spcBef>
            </a:pPr>
            <a:r>
              <a:rPr lang="en-GB" sz="1400" dirty="0"/>
              <a:t>relatively easy to record</a:t>
            </a:r>
          </a:p>
          <a:p>
            <a:pPr>
              <a:spcBef>
                <a:spcPct val="50000"/>
              </a:spcBef>
            </a:pPr>
            <a:endParaRPr lang="en-GB" sz="1400" dirty="0"/>
          </a:p>
          <a:p>
            <a:pPr>
              <a:spcBef>
                <a:spcPct val="50000"/>
              </a:spcBef>
              <a:buFontTx/>
              <a:buNone/>
            </a:pPr>
            <a:r>
              <a:rPr lang="en-GB" sz="1400" u="sng" dirty="0"/>
              <a:t>Weaknesses</a:t>
            </a:r>
            <a:endParaRPr lang="en-GB" sz="1400" dirty="0"/>
          </a:p>
          <a:p>
            <a:pPr>
              <a:spcBef>
                <a:spcPct val="50000"/>
              </a:spcBef>
            </a:pPr>
            <a:r>
              <a:rPr lang="en-GB" sz="1400" dirty="0"/>
              <a:t>signal sensitive to temperature, electrode placement and tightness</a:t>
            </a:r>
          </a:p>
          <a:p>
            <a:pPr>
              <a:spcBef>
                <a:spcPct val="50000"/>
              </a:spcBef>
            </a:pPr>
            <a:r>
              <a:rPr lang="en-GB" sz="1400" dirty="0"/>
              <a:t>marked individual differences, which can wash-out group differences</a:t>
            </a:r>
          </a:p>
          <a:p>
            <a:pPr>
              <a:spcBef>
                <a:spcPct val="50000"/>
              </a:spcBef>
            </a:pPr>
            <a:r>
              <a:rPr lang="en-GB" sz="1400" dirty="0"/>
              <a:t>use of non-dominant hand - laterality differences?</a:t>
            </a:r>
          </a:p>
          <a:p>
            <a:pPr>
              <a:spcBef>
                <a:spcPct val="50000"/>
              </a:spcBef>
            </a:pPr>
            <a:r>
              <a:rPr lang="en-GB" sz="1400" dirty="0" smtClean="0"/>
              <a:t>habituation </a:t>
            </a:r>
            <a:r>
              <a:rPr lang="en-GB" sz="1400" dirty="0"/>
              <a:t>effects</a:t>
            </a:r>
          </a:p>
          <a:p>
            <a:pPr>
              <a:spcBef>
                <a:spcPct val="50000"/>
              </a:spcBef>
            </a:pPr>
            <a:r>
              <a:rPr lang="en-GB" sz="1400" dirty="0" smtClean="0"/>
              <a:t>slow </a:t>
            </a:r>
            <a:r>
              <a:rPr lang="en-GB" sz="1400" dirty="0"/>
              <a:t>signal response, relatively long time period to return to baseline</a:t>
            </a:r>
          </a:p>
          <a:p>
            <a:pPr>
              <a:spcBef>
                <a:spcPct val="50000"/>
              </a:spcBef>
            </a:pPr>
            <a:r>
              <a:rPr lang="en-GB" sz="1400" dirty="0"/>
              <a:t>multiply determined, so hard to be sure SCR task specific</a:t>
            </a:r>
          </a:p>
          <a:p>
            <a:pPr>
              <a:spcBef>
                <a:spcPct val="50000"/>
              </a:spcBef>
              <a:buFontTx/>
              <a:buNone/>
            </a:pPr>
            <a:endParaRPr lang="en-GB" sz="1400" dirty="0"/>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r>
              <a:rPr lang="en-GB" sz="3200" dirty="0">
                <a:solidFill>
                  <a:srgbClr val="9A044B"/>
                </a:solidFill>
              </a:rPr>
              <a:t>Heart Rate (HR)</a:t>
            </a:r>
          </a:p>
        </p:txBody>
      </p:sp>
      <p:sp>
        <p:nvSpPr>
          <p:cNvPr id="152579" name="Rectangle 3"/>
          <p:cNvSpPr>
            <a:spLocks noGrp="1" noChangeArrowheads="1"/>
          </p:cNvSpPr>
          <p:nvPr>
            <p:ph type="body" idx="1"/>
          </p:nvPr>
        </p:nvSpPr>
        <p:spPr/>
        <p:txBody>
          <a:bodyPr/>
          <a:lstStyle/>
          <a:p>
            <a:endParaRPr lang="en-GB" sz="2800" dirty="0"/>
          </a:p>
          <a:p>
            <a:r>
              <a:rPr lang="en-GB" sz="1400" dirty="0" smtClean="0"/>
              <a:t>Frequency </a:t>
            </a:r>
            <a:r>
              <a:rPr lang="en-GB" sz="1400" dirty="0"/>
              <a:t>of heart contraction, measured by electrocardiogram (ECG</a:t>
            </a:r>
            <a:r>
              <a:rPr lang="en-GB" sz="1400" dirty="0" smtClean="0"/>
              <a:t>) or pressure pads</a:t>
            </a:r>
            <a:endParaRPr lang="en-GB" sz="1400" dirty="0"/>
          </a:p>
          <a:p>
            <a:r>
              <a:rPr lang="en-GB" sz="1400" dirty="0"/>
              <a:t>Counts R-wave component of cardiac cycle to estimate beats per minute</a:t>
            </a:r>
          </a:p>
          <a:p>
            <a:r>
              <a:rPr lang="en-GB" sz="1400" dirty="0" smtClean="0"/>
              <a:t>Heart </a:t>
            </a:r>
            <a:r>
              <a:rPr lang="en-GB" sz="1400" dirty="0"/>
              <a:t>period = inverse of heart rate</a:t>
            </a:r>
          </a:p>
          <a:p>
            <a:r>
              <a:rPr lang="en-GB" sz="1400" dirty="0"/>
              <a:t>HR increase due to either increase in sympathetic division or decrease in </a:t>
            </a:r>
            <a:r>
              <a:rPr lang="en-GB" sz="1400" dirty="0" err="1"/>
              <a:t>para</a:t>
            </a:r>
            <a:r>
              <a:rPr lang="en-GB" sz="1400" dirty="0"/>
              <a:t>-sympathetic division of PNS</a:t>
            </a:r>
          </a:p>
          <a:p>
            <a:r>
              <a:rPr lang="en-GB" sz="1400" dirty="0" err="1" smtClean="0"/>
              <a:t>Triphasic</a:t>
            </a:r>
            <a:r>
              <a:rPr lang="en-GB" sz="1400" dirty="0" smtClean="0"/>
              <a:t> </a:t>
            </a:r>
            <a:r>
              <a:rPr lang="en-GB" sz="1400" dirty="0"/>
              <a:t>response seen to stimuli: initial deceleration, subsequent acceleration, final deceleration</a:t>
            </a:r>
          </a:p>
          <a:p>
            <a:r>
              <a:rPr lang="en-GB" sz="1400" dirty="0" smtClean="0"/>
              <a:t>Deceleration </a:t>
            </a:r>
            <a:r>
              <a:rPr lang="en-GB" sz="1400" dirty="0"/>
              <a:t>= initial defensive orienting</a:t>
            </a:r>
          </a:p>
          <a:p>
            <a:r>
              <a:rPr lang="en-GB" sz="1400" dirty="0" smtClean="0"/>
              <a:t>Acceleration </a:t>
            </a:r>
            <a:r>
              <a:rPr lang="en-GB" sz="1400" dirty="0"/>
              <a:t>= preparation for </a:t>
            </a:r>
            <a:r>
              <a:rPr lang="en-GB" sz="1400" dirty="0" smtClean="0"/>
              <a:t>action/</a:t>
            </a:r>
            <a:r>
              <a:rPr lang="en-GB" sz="1400" dirty="0" err="1" smtClean="0"/>
              <a:t>mentalisation</a:t>
            </a:r>
            <a:endParaRPr lang="en-GB" sz="1400" dirty="0" smtClean="0"/>
          </a:p>
          <a:p>
            <a:r>
              <a:rPr lang="en-GB" sz="1400" dirty="0" smtClean="0"/>
              <a:t>Increasing interest in heart rate variability (e.g. as measure of emotion regulation)</a:t>
            </a:r>
            <a:endParaRPr lang="en-GB" sz="1400" dirty="0"/>
          </a:p>
        </p:txBody>
      </p:sp>
    </p:spTree>
  </p:cSld>
  <p:clrMapOvr>
    <a:masterClrMapping/>
  </p:clrMapOvr>
  <p:transition spd="med" advTm="32016"/>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1026"/>
          <p:cNvSpPr>
            <a:spLocks noGrp="1" noChangeArrowheads="1"/>
          </p:cNvSpPr>
          <p:nvPr>
            <p:ph type="title"/>
          </p:nvPr>
        </p:nvSpPr>
        <p:spPr/>
        <p:txBody>
          <a:bodyPr/>
          <a:lstStyle/>
          <a:p>
            <a:r>
              <a:rPr lang="en-GB" sz="3200" dirty="0">
                <a:solidFill>
                  <a:srgbClr val="9A044B"/>
                </a:solidFill>
              </a:rPr>
              <a:t>Evaluation of Heart Rate</a:t>
            </a:r>
            <a:endParaRPr lang="en-GB" dirty="0">
              <a:solidFill>
                <a:srgbClr val="9A044B"/>
              </a:solidFill>
            </a:endParaRPr>
          </a:p>
        </p:txBody>
      </p:sp>
      <p:sp>
        <p:nvSpPr>
          <p:cNvPr id="175107" name="Rectangle 1027"/>
          <p:cNvSpPr>
            <a:spLocks noGrp="1" noChangeArrowheads="1"/>
          </p:cNvSpPr>
          <p:nvPr>
            <p:ph type="body" idx="1"/>
          </p:nvPr>
        </p:nvSpPr>
        <p:spPr/>
        <p:txBody>
          <a:bodyPr/>
          <a:lstStyle/>
          <a:p>
            <a:pPr>
              <a:buFontTx/>
              <a:buNone/>
            </a:pPr>
            <a:r>
              <a:rPr lang="en-GB" sz="1400" u="sng" dirty="0"/>
              <a:t>Strengths</a:t>
            </a:r>
            <a:endParaRPr lang="en-GB" sz="1400" dirty="0"/>
          </a:p>
          <a:p>
            <a:r>
              <a:rPr lang="en-GB" sz="1400" dirty="0"/>
              <a:t>non-invasive</a:t>
            </a:r>
          </a:p>
          <a:p>
            <a:r>
              <a:rPr lang="en-GB" sz="1400" dirty="0"/>
              <a:t>can visually inspect quality of signal</a:t>
            </a:r>
          </a:p>
          <a:p>
            <a:pPr>
              <a:buFontTx/>
              <a:buNone/>
            </a:pPr>
            <a:endParaRPr lang="en-GB" sz="1400" dirty="0"/>
          </a:p>
          <a:p>
            <a:pPr>
              <a:buFontTx/>
              <a:buNone/>
            </a:pPr>
            <a:r>
              <a:rPr lang="en-GB" sz="1400" u="sng" dirty="0"/>
              <a:t>Weaknesses</a:t>
            </a:r>
            <a:endParaRPr lang="en-GB" sz="1400" dirty="0"/>
          </a:p>
          <a:p>
            <a:r>
              <a:rPr lang="en-GB" sz="1400" dirty="0"/>
              <a:t>movement artefact.</a:t>
            </a:r>
          </a:p>
          <a:p>
            <a:r>
              <a:rPr lang="en-GB" sz="1400" dirty="0"/>
              <a:t>unclear if effects due to sympathetic or </a:t>
            </a:r>
            <a:r>
              <a:rPr lang="en-GB" sz="1400" dirty="0" err="1"/>
              <a:t>para</a:t>
            </a:r>
            <a:r>
              <a:rPr lang="en-GB" sz="1400" dirty="0"/>
              <a:t>-sympathetic influences.</a:t>
            </a:r>
          </a:p>
          <a:p>
            <a:r>
              <a:rPr lang="en-GB" sz="1400" dirty="0"/>
              <a:t>can be caused by multiple psychological factors</a:t>
            </a:r>
          </a:p>
          <a:p>
            <a:endParaRPr lang="en-GB" sz="1400" dirty="0"/>
          </a:p>
          <a:p>
            <a:pPr>
              <a:buFontTx/>
              <a:buNone/>
            </a:pPr>
            <a:r>
              <a:rPr lang="en-GB" sz="1400" u="sng" dirty="0"/>
              <a:t>Issues to Consider</a:t>
            </a:r>
            <a:endParaRPr lang="en-GB" sz="1400" dirty="0"/>
          </a:p>
          <a:p>
            <a:r>
              <a:rPr lang="en-GB" sz="1400" dirty="0"/>
              <a:t>participant response and electrode </a:t>
            </a:r>
            <a:r>
              <a:rPr lang="en-GB" sz="1400" dirty="0" err="1"/>
              <a:t>siting</a:t>
            </a:r>
            <a:r>
              <a:rPr lang="en-GB" sz="1400" dirty="0"/>
              <a:t> in relation to movement</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r>
              <a:rPr lang="en-GB" dirty="0">
                <a:solidFill>
                  <a:srgbClr val="9A044B"/>
                </a:solidFill>
              </a:rPr>
              <a:t>EMG: Facial Muscle Activity</a:t>
            </a:r>
            <a:r>
              <a:rPr lang="en-GB" dirty="0"/>
              <a:t>	</a:t>
            </a:r>
          </a:p>
        </p:txBody>
      </p:sp>
      <p:sp>
        <p:nvSpPr>
          <p:cNvPr id="169987" name="Rectangle 3"/>
          <p:cNvSpPr>
            <a:spLocks noGrp="1" noChangeArrowheads="1"/>
          </p:cNvSpPr>
          <p:nvPr>
            <p:ph type="body" idx="1"/>
          </p:nvPr>
        </p:nvSpPr>
        <p:spPr/>
        <p:txBody>
          <a:bodyPr/>
          <a:lstStyle/>
          <a:p>
            <a:r>
              <a:rPr lang="en-GB" sz="1400" dirty="0"/>
              <a:t>Electromyography (EMG) records activity in the </a:t>
            </a:r>
            <a:r>
              <a:rPr lang="en-GB" sz="1400" dirty="0" err="1"/>
              <a:t>skeletomuscular</a:t>
            </a:r>
            <a:r>
              <a:rPr lang="en-GB" sz="1400" dirty="0"/>
              <a:t> </a:t>
            </a:r>
            <a:r>
              <a:rPr lang="en-GB" sz="1400" dirty="0" smtClean="0"/>
              <a:t>system</a:t>
            </a:r>
          </a:p>
          <a:p>
            <a:endParaRPr lang="en-GB" sz="1400" dirty="0"/>
          </a:p>
          <a:p>
            <a:r>
              <a:rPr lang="en-GB" sz="1400" dirty="0"/>
              <a:t>Particular focus on facial muscles e.g. when smiling (</a:t>
            </a:r>
            <a:r>
              <a:rPr lang="en-GB" sz="1400" dirty="0" err="1"/>
              <a:t>zygomatic</a:t>
            </a:r>
            <a:r>
              <a:rPr lang="en-GB" sz="1400" dirty="0"/>
              <a:t>), frowning (</a:t>
            </a:r>
            <a:r>
              <a:rPr lang="en-GB" sz="1400" dirty="0" err="1"/>
              <a:t>corrugator</a:t>
            </a:r>
            <a:r>
              <a:rPr lang="en-GB" sz="1400" dirty="0"/>
              <a:t>), and blinking/startle (</a:t>
            </a:r>
            <a:r>
              <a:rPr lang="en-GB" sz="1400" dirty="0" err="1"/>
              <a:t>orbicularis</a:t>
            </a:r>
            <a:r>
              <a:rPr lang="en-GB" sz="1400" dirty="0"/>
              <a:t> </a:t>
            </a:r>
            <a:r>
              <a:rPr lang="en-GB" sz="1400" dirty="0" err="1"/>
              <a:t>oculi</a:t>
            </a:r>
            <a:r>
              <a:rPr lang="en-GB" sz="1400" dirty="0" smtClean="0"/>
              <a:t>)</a:t>
            </a:r>
          </a:p>
          <a:p>
            <a:endParaRPr lang="en-GB" sz="1400" dirty="0"/>
          </a:p>
          <a:p>
            <a:r>
              <a:rPr lang="en-GB" sz="1400" dirty="0"/>
              <a:t>Startle primarily measured by acoustic startle: spike of EMG activity on </a:t>
            </a:r>
            <a:r>
              <a:rPr lang="en-GB" sz="1400" dirty="0" err="1"/>
              <a:t>orbicularis</a:t>
            </a:r>
            <a:r>
              <a:rPr lang="en-GB" sz="1400" dirty="0"/>
              <a:t> </a:t>
            </a:r>
            <a:r>
              <a:rPr lang="en-GB" sz="1400" dirty="0" err="1"/>
              <a:t>oculari</a:t>
            </a:r>
            <a:r>
              <a:rPr lang="en-GB" sz="1400" dirty="0"/>
              <a:t> muscle (‘eye blink’) in response to burst of white noise </a:t>
            </a:r>
            <a:endParaRPr lang="en-GB" sz="1400" dirty="0" smtClean="0"/>
          </a:p>
          <a:p>
            <a:endParaRPr lang="en-GB" sz="1400" dirty="0"/>
          </a:p>
          <a:p>
            <a:r>
              <a:rPr lang="en-GB" sz="1400" dirty="0" smtClean="0"/>
              <a:t>Startle </a:t>
            </a:r>
            <a:r>
              <a:rPr lang="en-GB" sz="1400" dirty="0"/>
              <a:t>greater for negative than positive stimuli, often interpreted as ‘fear potentiated’ </a:t>
            </a:r>
          </a:p>
          <a:p>
            <a:endParaRPr lang="en-GB" dirty="0"/>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r>
              <a:rPr lang="en-GB" dirty="0">
                <a:solidFill>
                  <a:srgbClr val="9A044B"/>
                </a:solidFill>
              </a:rPr>
              <a:t>Evaluation of EMG</a:t>
            </a:r>
          </a:p>
        </p:txBody>
      </p:sp>
      <p:sp>
        <p:nvSpPr>
          <p:cNvPr id="176131" name="Rectangle 3"/>
          <p:cNvSpPr>
            <a:spLocks noGrp="1" noChangeArrowheads="1"/>
          </p:cNvSpPr>
          <p:nvPr>
            <p:ph type="body" idx="1"/>
          </p:nvPr>
        </p:nvSpPr>
        <p:spPr/>
        <p:txBody>
          <a:bodyPr/>
          <a:lstStyle/>
          <a:p>
            <a:pPr>
              <a:buFontTx/>
              <a:buNone/>
            </a:pPr>
            <a:r>
              <a:rPr lang="en-GB" sz="1400" u="sng" dirty="0"/>
              <a:t>Strengths</a:t>
            </a:r>
            <a:endParaRPr lang="en-GB" sz="1400" dirty="0"/>
          </a:p>
          <a:p>
            <a:r>
              <a:rPr lang="en-GB" sz="1400" dirty="0"/>
              <a:t>fast-acting system, less problem with return to baseline</a:t>
            </a:r>
          </a:p>
          <a:p>
            <a:endParaRPr lang="en-GB" sz="1400" dirty="0"/>
          </a:p>
          <a:p>
            <a:pPr>
              <a:buFontTx/>
              <a:buNone/>
            </a:pPr>
            <a:r>
              <a:rPr lang="en-GB" sz="1400" u="sng" dirty="0"/>
              <a:t>Weaknesses</a:t>
            </a:r>
            <a:endParaRPr lang="en-GB" sz="1400" dirty="0"/>
          </a:p>
          <a:p>
            <a:r>
              <a:rPr lang="en-GB" sz="1400" dirty="0"/>
              <a:t>invasive for participant</a:t>
            </a:r>
          </a:p>
          <a:p>
            <a:r>
              <a:rPr lang="en-GB" sz="1400" dirty="0"/>
              <a:t>difficulties with electrode placement; overlap of recording sites</a:t>
            </a:r>
          </a:p>
          <a:p>
            <a:r>
              <a:rPr lang="en-GB" sz="1400" dirty="0"/>
              <a:t>electrode fragility</a:t>
            </a:r>
          </a:p>
          <a:p>
            <a:r>
              <a:rPr lang="en-GB" sz="1400" dirty="0"/>
              <a:t>noise in the signal</a:t>
            </a:r>
          </a:p>
          <a:p>
            <a:r>
              <a:rPr lang="en-GB" sz="1400" dirty="0"/>
              <a:t>facial hair</a:t>
            </a:r>
          </a:p>
          <a:p>
            <a:r>
              <a:rPr lang="en-GB" sz="1400" dirty="0"/>
              <a:t>hard to visually scan whether you are getting a good signal (except blink)</a:t>
            </a:r>
          </a:p>
          <a:p>
            <a:r>
              <a:rPr lang="en-GB" sz="1400" dirty="0"/>
              <a:t>mixed success in generating reliable data!</a:t>
            </a:r>
          </a:p>
          <a:p>
            <a:pPr>
              <a:buNone/>
            </a:pPr>
            <a:endParaRPr lang="en-GB" sz="1400" dirty="0"/>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457200" y="152400"/>
            <a:ext cx="8229600" cy="1143000"/>
          </a:xfrm>
        </p:spPr>
        <p:txBody>
          <a:bodyPr/>
          <a:lstStyle/>
          <a:p>
            <a:r>
              <a:rPr lang="en-GB" sz="3200" dirty="0">
                <a:solidFill>
                  <a:srgbClr val="9A044B"/>
                </a:solidFill>
              </a:rPr>
              <a:t>Some Applications </a:t>
            </a:r>
            <a:r>
              <a:rPr lang="en-GB" dirty="0"/>
              <a:t>	</a:t>
            </a:r>
          </a:p>
        </p:txBody>
      </p:sp>
      <p:sp>
        <p:nvSpPr>
          <p:cNvPr id="166915" name="Rectangle 3"/>
          <p:cNvSpPr>
            <a:spLocks noGrp="1" noChangeArrowheads="1"/>
          </p:cNvSpPr>
          <p:nvPr>
            <p:ph type="body" idx="1"/>
          </p:nvPr>
        </p:nvSpPr>
        <p:spPr>
          <a:xfrm>
            <a:off x="381000" y="1371600"/>
            <a:ext cx="8229600" cy="4525963"/>
          </a:xfrm>
        </p:spPr>
        <p:txBody>
          <a:bodyPr/>
          <a:lstStyle/>
          <a:p>
            <a:pPr>
              <a:buFontTx/>
              <a:buNone/>
            </a:pPr>
            <a:endParaRPr lang="en-GB" sz="1600" u="sng" dirty="0" smtClean="0"/>
          </a:p>
          <a:p>
            <a:pPr>
              <a:buFontTx/>
              <a:buNone/>
            </a:pPr>
            <a:r>
              <a:rPr lang="en-GB" sz="1600" u="sng" dirty="0" smtClean="0"/>
              <a:t>As </a:t>
            </a:r>
            <a:r>
              <a:rPr lang="en-GB" sz="1600" u="sng" dirty="0"/>
              <a:t>a measure of bodily-component of specific emotional response</a:t>
            </a:r>
            <a:endParaRPr lang="en-GB" sz="1400" dirty="0"/>
          </a:p>
          <a:p>
            <a:r>
              <a:rPr lang="en-GB" sz="1400" dirty="0" smtClean="0"/>
              <a:t>psychophysiology </a:t>
            </a:r>
            <a:r>
              <a:rPr lang="en-GB" sz="1400" dirty="0"/>
              <a:t>response to emotional images </a:t>
            </a:r>
            <a:endParaRPr lang="en-GB" sz="1400" dirty="0" smtClean="0"/>
          </a:p>
          <a:p>
            <a:r>
              <a:rPr lang="en-GB" sz="1400" dirty="0" smtClean="0"/>
              <a:t>conditioned </a:t>
            </a:r>
            <a:r>
              <a:rPr lang="en-GB" sz="1400" dirty="0"/>
              <a:t>emotional response to ‘biologically prepared’ </a:t>
            </a:r>
            <a:r>
              <a:rPr lang="en-GB" sz="1400" dirty="0" smtClean="0"/>
              <a:t>stimuli</a:t>
            </a:r>
          </a:p>
          <a:p>
            <a:r>
              <a:rPr lang="en-GB" sz="1400" dirty="0" smtClean="0"/>
              <a:t>emotional </a:t>
            </a:r>
            <a:r>
              <a:rPr lang="en-GB" sz="1400" dirty="0"/>
              <a:t>modulation of startle reaction</a:t>
            </a:r>
          </a:p>
          <a:p>
            <a:pPr>
              <a:buFontTx/>
              <a:buNone/>
            </a:pPr>
            <a:endParaRPr lang="en-GB" sz="1400" dirty="0"/>
          </a:p>
          <a:p>
            <a:pPr>
              <a:buFontTx/>
              <a:buNone/>
            </a:pPr>
            <a:r>
              <a:rPr lang="en-GB" sz="1600" u="sng" dirty="0"/>
              <a:t>As a way to measure </a:t>
            </a:r>
            <a:r>
              <a:rPr lang="en-GB" sz="1600" u="sng" dirty="0" err="1"/>
              <a:t>interoceptive</a:t>
            </a:r>
            <a:r>
              <a:rPr lang="en-GB" sz="1600" u="sng" dirty="0"/>
              <a:t> awareness</a:t>
            </a:r>
            <a:endParaRPr lang="en-GB" sz="1400" dirty="0"/>
          </a:p>
          <a:p>
            <a:r>
              <a:rPr lang="en-GB" sz="1400" dirty="0" smtClean="0"/>
              <a:t>heart-rate </a:t>
            </a:r>
            <a:r>
              <a:rPr lang="en-GB" sz="1400" dirty="0"/>
              <a:t>monitoring accuracy in Panic Disorder as a test of the cognitive </a:t>
            </a:r>
            <a:r>
              <a:rPr lang="en-GB" sz="1400" dirty="0" smtClean="0"/>
              <a:t>model</a:t>
            </a:r>
          </a:p>
          <a:p>
            <a:r>
              <a:rPr lang="en-GB" sz="1400" dirty="0" smtClean="0"/>
              <a:t>relationship </a:t>
            </a:r>
            <a:r>
              <a:rPr lang="en-GB" sz="1400" dirty="0"/>
              <a:t>between heart-rate monitoring and emotional responsiveness as test of James-Lange model</a:t>
            </a:r>
          </a:p>
          <a:p>
            <a:pPr>
              <a:buFontTx/>
              <a:buNone/>
            </a:pPr>
            <a:endParaRPr lang="en-GB" sz="1400" dirty="0"/>
          </a:p>
          <a:p>
            <a:pPr>
              <a:buFontTx/>
              <a:buNone/>
            </a:pPr>
            <a:r>
              <a:rPr lang="en-GB" sz="1600" u="sng" dirty="0"/>
              <a:t>As a more ‘implicit’ measure of emotion or emotional learning</a:t>
            </a:r>
            <a:endParaRPr lang="en-GB" sz="1400" dirty="0"/>
          </a:p>
          <a:p>
            <a:r>
              <a:rPr lang="en-GB" sz="1400" dirty="0" smtClean="0"/>
              <a:t>anticipatory </a:t>
            </a:r>
            <a:r>
              <a:rPr lang="en-GB" sz="1400" dirty="0"/>
              <a:t>SCRs on the Iowa gambling task to test </a:t>
            </a:r>
            <a:r>
              <a:rPr lang="en-GB" sz="1400" dirty="0" err="1"/>
              <a:t>Damasio’s</a:t>
            </a:r>
            <a:r>
              <a:rPr lang="en-GB" sz="1400" dirty="0"/>
              <a:t> somatic marker hypothesis (</a:t>
            </a:r>
            <a:r>
              <a:rPr lang="en-GB" sz="1400" dirty="0" err="1"/>
              <a:t>Bechara</a:t>
            </a:r>
            <a:r>
              <a:rPr lang="en-GB" sz="1400" dirty="0"/>
              <a:t> et al., </a:t>
            </a:r>
            <a:r>
              <a:rPr lang="en-GB" sz="1400" dirty="0" smtClean="0"/>
              <a:t>1996)</a:t>
            </a:r>
          </a:p>
          <a:p>
            <a:r>
              <a:rPr lang="en-GB" sz="1400" dirty="0" smtClean="0"/>
              <a:t>response </a:t>
            </a:r>
            <a:r>
              <a:rPr lang="en-GB" sz="1400" dirty="0"/>
              <a:t>to emotional stimuli presented with backward masking (</a:t>
            </a:r>
            <a:r>
              <a:rPr lang="en-GB" sz="1400" dirty="0" err="1"/>
              <a:t>Ohman</a:t>
            </a:r>
            <a:r>
              <a:rPr lang="en-GB" sz="1400" dirty="0"/>
              <a:t> &amp; </a:t>
            </a:r>
            <a:r>
              <a:rPr lang="en-GB" sz="1400" dirty="0" err="1"/>
              <a:t>Soares</a:t>
            </a:r>
            <a:r>
              <a:rPr lang="en-GB" sz="1400" dirty="0"/>
              <a:t>, 1994</a:t>
            </a:r>
            <a:r>
              <a:rPr lang="en-GB" sz="1400" dirty="0" smtClean="0"/>
              <a:t>)</a:t>
            </a:r>
          </a:p>
          <a:p>
            <a:r>
              <a:rPr lang="en-GB" sz="1400" dirty="0" smtClean="0"/>
              <a:t>Index of conditioned learning</a:t>
            </a:r>
            <a:endParaRPr lang="en-GB" sz="1400" dirty="0"/>
          </a:p>
          <a:p>
            <a:pPr>
              <a:buFontTx/>
              <a:buNone/>
            </a:pPr>
            <a:endParaRPr lang="en-GB" dirty="0"/>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1800" b="1" dirty="0" smtClean="0">
                <a:solidFill>
                  <a:srgbClr val="9A044B"/>
                </a:solidFill>
              </a:rPr>
              <a:t>Setting up a template in </a:t>
            </a:r>
            <a:r>
              <a:rPr lang="en-GB" sz="1800" b="1" dirty="0" err="1" smtClean="0">
                <a:solidFill>
                  <a:srgbClr val="9A044B"/>
                </a:solidFill>
              </a:rPr>
              <a:t>AcqKnowledge</a:t>
            </a:r>
            <a:endParaRPr lang="en-GB" sz="1800" dirty="0">
              <a:solidFill>
                <a:srgbClr val="9A044B"/>
              </a:solidFill>
            </a:endParaRPr>
          </a:p>
        </p:txBody>
      </p:sp>
      <p:sp>
        <p:nvSpPr>
          <p:cNvPr id="4" name="Rectangle 3"/>
          <p:cNvSpPr>
            <a:spLocks noGrp="1" noChangeArrowheads="1"/>
          </p:cNvSpPr>
          <p:nvPr>
            <p:ph idx="1"/>
          </p:nvPr>
        </p:nvSpPr>
        <p:spPr/>
        <p:txBody>
          <a:bodyPr/>
          <a:lstStyle/>
          <a:p>
            <a:pPr>
              <a:lnSpc>
                <a:spcPct val="80000"/>
              </a:lnSpc>
              <a:buFontTx/>
              <a:buNone/>
            </a:pPr>
            <a:endParaRPr lang="en-GB" sz="2000" b="1" dirty="0"/>
          </a:p>
          <a:p>
            <a:pPr>
              <a:lnSpc>
                <a:spcPct val="80000"/>
              </a:lnSpc>
              <a:spcBef>
                <a:spcPct val="30000"/>
              </a:spcBef>
            </a:pPr>
            <a:r>
              <a:rPr lang="en-GB" sz="1400" dirty="0"/>
              <a:t>Open a blank </a:t>
            </a:r>
            <a:r>
              <a:rPr lang="en-GB" sz="1400" dirty="0" err="1"/>
              <a:t>AcqKnowledge</a:t>
            </a:r>
            <a:r>
              <a:rPr lang="en-GB" sz="1400" dirty="0"/>
              <a:t> file</a:t>
            </a:r>
            <a:r>
              <a:rPr lang="en-GB" sz="1400" dirty="0" smtClean="0"/>
              <a:t>.</a:t>
            </a:r>
          </a:p>
          <a:p>
            <a:pPr>
              <a:lnSpc>
                <a:spcPct val="80000"/>
              </a:lnSpc>
              <a:spcBef>
                <a:spcPct val="30000"/>
              </a:spcBef>
            </a:pPr>
            <a:endParaRPr lang="en-GB" sz="1400" dirty="0"/>
          </a:p>
          <a:p>
            <a:pPr>
              <a:lnSpc>
                <a:spcPct val="80000"/>
              </a:lnSpc>
              <a:spcBef>
                <a:spcPct val="30000"/>
              </a:spcBef>
            </a:pPr>
            <a:r>
              <a:rPr lang="en-GB" sz="1400" dirty="0"/>
              <a:t>Go to MP150 –&gt; set-up channels –&gt; analogue</a:t>
            </a:r>
          </a:p>
          <a:p>
            <a:pPr>
              <a:lnSpc>
                <a:spcPct val="80000"/>
              </a:lnSpc>
              <a:spcBef>
                <a:spcPct val="0"/>
              </a:spcBef>
              <a:buFontTx/>
              <a:buNone/>
            </a:pPr>
            <a:r>
              <a:rPr lang="en-GB" sz="1400" dirty="0"/>
              <a:t>     Enter the physiology channel you are recording. </a:t>
            </a:r>
            <a:r>
              <a:rPr lang="en-GB" sz="1400" i="1" dirty="0"/>
              <a:t>The numbers correspond to the red switches on the top of each amplifier</a:t>
            </a:r>
            <a:r>
              <a:rPr lang="en-GB" sz="1400" dirty="0"/>
              <a:t>. Check all three boxes for each channel you wish to record and give it a sensible name (e.g. </a:t>
            </a:r>
            <a:r>
              <a:rPr lang="en-GB" sz="1400" dirty="0" err="1"/>
              <a:t>scr</a:t>
            </a:r>
            <a:r>
              <a:rPr lang="en-GB" sz="1400" dirty="0" smtClean="0"/>
              <a:t>).</a:t>
            </a:r>
          </a:p>
          <a:p>
            <a:pPr>
              <a:lnSpc>
                <a:spcPct val="80000"/>
              </a:lnSpc>
              <a:spcBef>
                <a:spcPct val="0"/>
              </a:spcBef>
              <a:buFontTx/>
              <a:buNone/>
            </a:pPr>
            <a:endParaRPr lang="en-GB" sz="1400" dirty="0"/>
          </a:p>
          <a:p>
            <a:pPr>
              <a:lnSpc>
                <a:spcPct val="80000"/>
              </a:lnSpc>
              <a:spcBef>
                <a:spcPct val="30000"/>
              </a:spcBef>
            </a:pPr>
            <a:r>
              <a:rPr lang="en-GB" sz="1400" dirty="0"/>
              <a:t>Go to MP150 -&gt; set-up channels –&gt; digital </a:t>
            </a:r>
          </a:p>
          <a:p>
            <a:pPr>
              <a:lnSpc>
                <a:spcPct val="80000"/>
              </a:lnSpc>
              <a:spcBef>
                <a:spcPct val="0"/>
              </a:spcBef>
              <a:buFontTx/>
              <a:buNone/>
            </a:pPr>
            <a:r>
              <a:rPr lang="en-GB" sz="1400" dirty="0"/>
              <a:t>	Enter the digital marker signals you wish to record. </a:t>
            </a:r>
            <a:r>
              <a:rPr lang="en-GB" sz="1400" i="1" dirty="0"/>
              <a:t>The numbers correspond to the pin you are writing out to on the parallel port.</a:t>
            </a:r>
            <a:r>
              <a:rPr lang="en-GB" sz="1400" dirty="0"/>
              <a:t> Again, check all three boxes of each channel and give it a sensible name (e.g. the name of the event in your task</a:t>
            </a:r>
            <a:r>
              <a:rPr lang="en-GB" sz="1400" dirty="0" smtClean="0"/>
              <a:t>).</a:t>
            </a:r>
          </a:p>
          <a:p>
            <a:pPr>
              <a:lnSpc>
                <a:spcPct val="80000"/>
              </a:lnSpc>
              <a:spcBef>
                <a:spcPct val="0"/>
              </a:spcBef>
              <a:buFontTx/>
              <a:buNone/>
            </a:pPr>
            <a:endParaRPr lang="en-GB" sz="1400" dirty="0"/>
          </a:p>
          <a:p>
            <a:pPr>
              <a:lnSpc>
                <a:spcPct val="80000"/>
              </a:lnSpc>
              <a:spcBef>
                <a:spcPct val="30000"/>
              </a:spcBef>
            </a:pPr>
            <a:r>
              <a:rPr lang="en-GB" sz="1400" dirty="0"/>
              <a:t>Go to MP150 -&gt; set-up acquisition. </a:t>
            </a:r>
          </a:p>
          <a:p>
            <a:pPr>
              <a:lnSpc>
                <a:spcPct val="80000"/>
              </a:lnSpc>
              <a:spcBef>
                <a:spcPct val="0"/>
              </a:spcBef>
              <a:buFontTx/>
              <a:buNone/>
            </a:pPr>
            <a:r>
              <a:rPr lang="en-GB" sz="1400" dirty="0"/>
              <a:t>	Select ‘record once save to disk’. Enter your sampling rate (200 is sufficient for SCR; the rule is to record at a sampling rate two times higher than your maximum frequency of interest). Enter how long you want to record for (specifying units also). In general, set this much longer than your task will last – you can always stop it mid recording.</a:t>
            </a:r>
            <a:endParaRPr lang="en-US" sz="1400" dirty="0"/>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Parallel port</a:t>
            </a:r>
            <a:endParaRPr lang="en-GB" dirty="0">
              <a:solidFill>
                <a:srgbClr val="9A044B"/>
              </a:solidFill>
            </a:endParaRPr>
          </a:p>
        </p:txBody>
      </p:sp>
      <p:sp>
        <p:nvSpPr>
          <p:cNvPr id="3" name="Content Placeholder 2"/>
          <p:cNvSpPr>
            <a:spLocks noGrp="1"/>
          </p:cNvSpPr>
          <p:nvPr>
            <p:ph idx="1"/>
          </p:nvPr>
        </p:nvSpPr>
        <p:spPr/>
        <p:txBody>
          <a:bodyPr/>
          <a:lstStyle/>
          <a:p>
            <a:r>
              <a:rPr lang="en-GB" sz="1400" dirty="0" smtClean="0"/>
              <a:t>Can write out from the task computer through the parallel port or a parallel port simulation card (</a:t>
            </a:r>
            <a:r>
              <a:rPr lang="en-GB" sz="1400" dirty="0" err="1" smtClean="0"/>
              <a:t>Quatach</a:t>
            </a:r>
            <a:r>
              <a:rPr lang="en-GB" sz="1400" dirty="0" smtClean="0"/>
              <a:t> for express port) to mark on the </a:t>
            </a:r>
            <a:r>
              <a:rPr lang="en-GB" sz="1400" dirty="0" err="1" smtClean="0"/>
              <a:t>Acqknowledge</a:t>
            </a:r>
            <a:r>
              <a:rPr lang="en-GB" sz="1400" dirty="0" smtClean="0"/>
              <a:t> record onset and offset of stimuli. </a:t>
            </a:r>
          </a:p>
          <a:p>
            <a:pPr>
              <a:buNone/>
            </a:pPr>
            <a:endParaRPr lang="en-GB" sz="1400" dirty="0" smtClean="0"/>
          </a:p>
          <a:p>
            <a:pPr>
              <a:buNone/>
            </a:pPr>
            <a:r>
              <a:rPr lang="en-GB" sz="1400" dirty="0" smtClean="0"/>
              <a:t>	0 = no pins</a:t>
            </a:r>
          </a:p>
          <a:p>
            <a:pPr>
              <a:buNone/>
            </a:pPr>
            <a:r>
              <a:rPr lang="en-GB" sz="1400" dirty="0" smtClean="0"/>
              <a:t>	1 = pin 1</a:t>
            </a:r>
          </a:p>
          <a:p>
            <a:pPr>
              <a:buNone/>
            </a:pPr>
            <a:r>
              <a:rPr lang="en-GB" sz="1400" dirty="0" smtClean="0"/>
              <a:t>	2 = pin 2</a:t>
            </a:r>
          </a:p>
          <a:p>
            <a:pPr>
              <a:buNone/>
            </a:pPr>
            <a:r>
              <a:rPr lang="en-GB" sz="1400" dirty="0" smtClean="0"/>
              <a:t>	4 = pin 3</a:t>
            </a:r>
          </a:p>
          <a:p>
            <a:pPr>
              <a:buNone/>
            </a:pPr>
            <a:r>
              <a:rPr lang="en-GB" sz="1400" dirty="0" smtClean="0"/>
              <a:t>	8 = pin 4</a:t>
            </a:r>
          </a:p>
          <a:p>
            <a:pPr>
              <a:buNone/>
            </a:pPr>
            <a:r>
              <a:rPr lang="en-GB" sz="1400" dirty="0" smtClean="0"/>
              <a:t>	for combinations, add together numbers (e.g. 6 = pins 2 and 3). </a:t>
            </a:r>
          </a:p>
          <a:p>
            <a:pPr>
              <a:buNone/>
            </a:pPr>
            <a:endParaRPr lang="en-GB" sz="1400" dirty="0" smtClean="0"/>
          </a:p>
          <a:p>
            <a:r>
              <a:rPr lang="en-GB" sz="1400" dirty="0" smtClean="0"/>
              <a:t>Use inpout32.dll or </a:t>
            </a:r>
            <a:r>
              <a:rPr lang="en-GB" sz="1400" dirty="0" err="1" smtClean="0"/>
              <a:t>TVciPort</a:t>
            </a:r>
            <a:r>
              <a:rPr lang="en-GB" sz="1400" dirty="0" smtClean="0"/>
              <a:t> :</a:t>
            </a:r>
          </a:p>
          <a:p>
            <a:pPr>
              <a:buNone/>
            </a:pPr>
            <a:r>
              <a:rPr lang="en-GB" sz="1400" dirty="0" smtClean="0">
                <a:hlinkClick r:id="rId2"/>
              </a:rPr>
              <a:t>http://logix4u.net/parallel-port/16-inpout32dll-for-windows-982000ntxp</a:t>
            </a:r>
            <a:endParaRPr lang="en-GB" sz="1400" u="sng" dirty="0" smtClean="0">
              <a:hlinkClick r:id="rId3"/>
            </a:endParaRPr>
          </a:p>
          <a:p>
            <a:pPr>
              <a:buNone/>
            </a:pPr>
            <a:r>
              <a:rPr lang="en-GB" sz="1400" u="sng" dirty="0" smtClean="0">
                <a:hlinkClick r:id="rId3"/>
              </a:rPr>
              <a:t>http://www.entechtaiwan.com/dev/port/index.shtm</a:t>
            </a:r>
            <a:endParaRPr lang="en-GB" sz="1400" u="sng" dirty="0" smtClean="0"/>
          </a:p>
          <a:p>
            <a:pPr>
              <a:buNone/>
            </a:pPr>
            <a:endParaRPr lang="en-GB" sz="1400" u="sng" dirty="0" smtClean="0"/>
          </a:p>
          <a:p>
            <a:r>
              <a:rPr lang="en-GB" sz="1400" dirty="0" smtClean="0"/>
              <a:t>David Hayes knows everything there is to know about parallel ports and has a handy light box to test if the write pins are being turned on and off. </a:t>
            </a:r>
          </a:p>
          <a:p>
            <a:pPr>
              <a:buNone/>
            </a:pPr>
            <a:endParaRPr lang="en-GB" sz="1400" dirty="0" smtClean="0"/>
          </a:p>
          <a:p>
            <a:pPr>
              <a:buFontTx/>
              <a:buChar char="-"/>
            </a:pPr>
            <a:endParaRPr lang="en-GB" dirty="0" smtClean="0"/>
          </a:p>
          <a:p>
            <a:pPr>
              <a:buNone/>
            </a:pPr>
            <a:endParaRPr lang="en-GB" dirty="0"/>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b="1" dirty="0" smtClean="0">
                <a:solidFill>
                  <a:srgbClr val="9A044B"/>
                </a:solidFill>
              </a:rPr>
              <a:t>Stimulus delivery/ timing issues</a:t>
            </a:r>
            <a:endParaRPr lang="en-GB" sz="1800" dirty="0">
              <a:solidFill>
                <a:srgbClr val="9A044B"/>
              </a:solidFill>
            </a:endParaRPr>
          </a:p>
        </p:txBody>
      </p:sp>
      <p:sp>
        <p:nvSpPr>
          <p:cNvPr id="3" name="Content Placeholder 2"/>
          <p:cNvSpPr>
            <a:spLocks noGrp="1"/>
          </p:cNvSpPr>
          <p:nvPr>
            <p:ph idx="1"/>
          </p:nvPr>
        </p:nvSpPr>
        <p:spPr/>
        <p:txBody>
          <a:bodyPr/>
          <a:lstStyle/>
          <a:p>
            <a:pPr>
              <a:lnSpc>
                <a:spcPct val="80000"/>
              </a:lnSpc>
              <a:buFontTx/>
              <a:buNone/>
            </a:pPr>
            <a:r>
              <a:rPr lang="en-GB" sz="1400" i="1" u="sng" dirty="0" smtClean="0"/>
              <a:t>Accessing the parallel port to mark SCR trace for occurrence of events of interest</a:t>
            </a:r>
            <a:endParaRPr lang="en-GB" sz="1400" i="1" dirty="0" smtClean="0"/>
          </a:p>
          <a:p>
            <a:pPr>
              <a:lnSpc>
                <a:spcPct val="80000"/>
              </a:lnSpc>
              <a:buFontTx/>
              <a:buNone/>
            </a:pPr>
            <a:endParaRPr lang="en-GB" sz="1400" dirty="0" smtClean="0"/>
          </a:p>
          <a:p>
            <a:pPr>
              <a:spcBef>
                <a:spcPct val="0"/>
              </a:spcBef>
              <a:buFontTx/>
              <a:buNone/>
            </a:pPr>
            <a:r>
              <a:rPr lang="en-GB" sz="1400" dirty="0" smtClean="0"/>
              <a:t>A problem with Windows NT/2000 and Windows XP, is its strict control</a:t>
            </a:r>
          </a:p>
          <a:p>
            <a:pPr>
              <a:spcBef>
                <a:spcPct val="0"/>
              </a:spcBef>
              <a:buFontTx/>
              <a:buNone/>
            </a:pPr>
            <a:r>
              <a:rPr lang="en-GB" sz="1400" dirty="0" smtClean="0"/>
              <a:t>over I/O ports. Unlike Windows 9x &amp; ME, Windows NT/2000/XP will</a:t>
            </a:r>
          </a:p>
          <a:p>
            <a:pPr>
              <a:spcBef>
                <a:spcPct val="0"/>
              </a:spcBef>
              <a:buFontTx/>
              <a:buNone/>
            </a:pPr>
            <a:r>
              <a:rPr lang="en-GB" sz="1400" dirty="0" smtClean="0"/>
              <a:t>cause an exception (Privileged Instruction) if an attempt is made to</a:t>
            </a:r>
          </a:p>
          <a:p>
            <a:pPr>
              <a:spcBef>
                <a:spcPct val="0"/>
              </a:spcBef>
              <a:buFontTx/>
              <a:buNone/>
            </a:pPr>
            <a:r>
              <a:rPr lang="en-GB" sz="1400" dirty="0" smtClean="0"/>
              <a:t>access an IO port that a user-mode program is not privileged to talk too. </a:t>
            </a:r>
          </a:p>
          <a:p>
            <a:pPr>
              <a:spcBef>
                <a:spcPct val="60000"/>
              </a:spcBef>
              <a:buFontTx/>
              <a:buNone/>
            </a:pPr>
            <a:r>
              <a:rPr lang="en-GB" sz="1400" b="1" dirty="0" err="1" smtClean="0"/>
              <a:t>PortTalk</a:t>
            </a:r>
            <a:r>
              <a:rPr lang="en-GB" sz="1400" dirty="0" smtClean="0"/>
              <a:t> is installed on computer 3 in the scanning room and allow access to</a:t>
            </a:r>
          </a:p>
          <a:p>
            <a:pPr>
              <a:spcBef>
                <a:spcPct val="0"/>
              </a:spcBef>
              <a:spcAft>
                <a:spcPct val="50000"/>
              </a:spcAft>
              <a:buFontTx/>
              <a:buNone/>
            </a:pPr>
            <a:r>
              <a:rPr lang="en-GB" sz="1400" dirty="0" smtClean="0"/>
              <a:t>the parallel port.</a:t>
            </a:r>
          </a:p>
          <a:p>
            <a:pPr>
              <a:spcBef>
                <a:spcPct val="30000"/>
              </a:spcBef>
            </a:pPr>
            <a:r>
              <a:rPr lang="en-GB" sz="1400" dirty="0" smtClean="0"/>
              <a:t>The file PortTalk.sys is in /windows/system32/drivers (</a:t>
            </a:r>
            <a:r>
              <a:rPr lang="en-GB" sz="1400" i="1" dirty="0" smtClean="0"/>
              <a:t>as it is on disk C, it may get deleted if computer 3 is upgraded).</a:t>
            </a:r>
          </a:p>
          <a:p>
            <a:pPr>
              <a:spcBef>
                <a:spcPct val="30000"/>
              </a:spcBef>
            </a:pPr>
            <a:r>
              <a:rPr lang="en-GB" sz="1400" dirty="0" smtClean="0"/>
              <a:t>To start your stimulus presentation program (</a:t>
            </a:r>
            <a:r>
              <a:rPr lang="en-GB" sz="1400" dirty="0" err="1" smtClean="0"/>
              <a:t>Matlab</a:t>
            </a:r>
            <a:r>
              <a:rPr lang="en-GB" sz="1400" dirty="0" smtClean="0"/>
              <a:t> in this example) you have to use the following command on computer 3</a:t>
            </a:r>
          </a:p>
          <a:p>
            <a:pPr>
              <a:spcBef>
                <a:spcPct val="30000"/>
              </a:spcBef>
            </a:pPr>
            <a:r>
              <a:rPr lang="en-GB" sz="1400" dirty="0" smtClean="0"/>
              <a:t>C:\Program Files\</a:t>
            </a:r>
            <a:r>
              <a:rPr lang="en-GB" sz="1400" dirty="0" err="1" smtClean="0"/>
              <a:t>PortTalk</a:t>
            </a:r>
            <a:r>
              <a:rPr lang="en-GB" sz="1400" dirty="0" smtClean="0"/>
              <a:t>&gt;</a:t>
            </a:r>
            <a:r>
              <a:rPr lang="en-GB" sz="1400" dirty="0" err="1" smtClean="0"/>
              <a:t>AllowIO</a:t>
            </a:r>
            <a:r>
              <a:rPr lang="en-GB" sz="1400" dirty="0" smtClean="0"/>
              <a:t> /a c:\MATLAB701\bin\matlab.exe</a:t>
            </a:r>
          </a:p>
          <a:p>
            <a:pPr>
              <a:spcBef>
                <a:spcPct val="30000"/>
              </a:spcBef>
            </a:pPr>
            <a:r>
              <a:rPr lang="en-GB" sz="1400" dirty="0" smtClean="0"/>
              <a:t>On computer 3, there are desktop shortcuts to start </a:t>
            </a:r>
            <a:r>
              <a:rPr lang="en-GB" sz="1400" dirty="0" err="1" smtClean="0"/>
              <a:t>Matlab</a:t>
            </a:r>
            <a:r>
              <a:rPr lang="en-GB" sz="1400" dirty="0" smtClean="0"/>
              <a:t> (</a:t>
            </a:r>
            <a:r>
              <a:rPr lang="en-GB" sz="1400" dirty="0" err="1" smtClean="0"/>
              <a:t>AllowIO_Matlab</a:t>
            </a:r>
            <a:r>
              <a:rPr lang="en-GB" sz="1400" dirty="0" smtClean="0"/>
              <a:t>) and </a:t>
            </a:r>
            <a:r>
              <a:rPr lang="en-GB" sz="1400" dirty="0" err="1" smtClean="0"/>
              <a:t>VisualBasic</a:t>
            </a:r>
            <a:r>
              <a:rPr lang="en-GB" sz="1400" dirty="0" smtClean="0"/>
              <a:t> (</a:t>
            </a:r>
            <a:r>
              <a:rPr lang="en-GB" sz="1400" dirty="0" err="1" smtClean="0"/>
              <a:t>AllowIO_VB</a:t>
            </a:r>
            <a:r>
              <a:rPr lang="en-GB" sz="1400" dirty="0" smtClean="0"/>
              <a:t>) with </a:t>
            </a:r>
            <a:r>
              <a:rPr lang="en-GB" sz="1400" dirty="0" err="1" smtClean="0"/>
              <a:t>AllowIO</a:t>
            </a:r>
            <a:r>
              <a:rPr lang="en-GB" sz="1400" dirty="0" smtClean="0"/>
              <a:t>. </a:t>
            </a:r>
          </a:p>
          <a:p>
            <a:endParaRPr lang="en-GB" dirty="0"/>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Common problems</a:t>
            </a:r>
            <a:r>
              <a:rPr lang="en-GB" dirty="0" smtClean="0"/>
              <a:t>	</a:t>
            </a:r>
            <a:endParaRPr lang="en-GB" dirty="0"/>
          </a:p>
        </p:txBody>
      </p:sp>
      <p:sp>
        <p:nvSpPr>
          <p:cNvPr id="3" name="Content Placeholder 2"/>
          <p:cNvSpPr>
            <a:spLocks noGrp="1"/>
          </p:cNvSpPr>
          <p:nvPr>
            <p:ph idx="1"/>
          </p:nvPr>
        </p:nvSpPr>
        <p:spPr/>
        <p:txBody>
          <a:bodyPr/>
          <a:lstStyle/>
          <a:p>
            <a:r>
              <a:rPr lang="en-GB" dirty="0" smtClean="0"/>
              <a:t>If the MP system wont synchronise with the recording computer, turn off the task computer and try and re-establish connection. </a:t>
            </a:r>
          </a:p>
          <a:p>
            <a:endParaRPr lang="en-GB" dirty="0" smtClean="0"/>
          </a:p>
          <a:p>
            <a:r>
              <a:rPr lang="en-GB" dirty="0" smtClean="0"/>
              <a:t>If you leave menus open when recording in </a:t>
            </a:r>
            <a:r>
              <a:rPr lang="en-GB" dirty="0" err="1" smtClean="0"/>
              <a:t>acqknowledge</a:t>
            </a:r>
            <a:r>
              <a:rPr lang="en-GB" dirty="0" smtClean="0"/>
              <a:t> you get a buffer overflow error and you will lose your data</a:t>
            </a:r>
          </a:p>
          <a:p>
            <a:endParaRPr lang="en-GB" dirty="0" smtClean="0"/>
          </a:p>
          <a:p>
            <a:r>
              <a:rPr lang="en-GB" dirty="0" smtClean="0"/>
              <a:t>If signal disappears, first thing to do is to rescale the display. If this does not work, check electrodes still attached!</a:t>
            </a:r>
          </a:p>
          <a:p>
            <a:endParaRPr lang="en-GB" dirty="0" smtClean="0"/>
          </a:p>
          <a:p>
            <a:r>
              <a:rPr lang="en-GB" dirty="0" smtClean="0"/>
              <a:t>EDA electrodes in behavioural labs are fragile; avoid participant pulling wire by having them point  down the finger to the arms. </a:t>
            </a:r>
          </a:p>
          <a:p>
            <a:endParaRPr lang="en-GB" dirty="0" smtClean="0"/>
          </a:p>
          <a:p>
            <a:r>
              <a:rPr lang="en-GB" dirty="0" smtClean="0"/>
              <a:t>HR is particularly sensitive to movement artefact; encourage participants to sit still  </a:t>
            </a:r>
            <a:endParaRPr lang="en-GB" dirty="0"/>
          </a:p>
        </p:txBody>
      </p:sp>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1800" dirty="0" smtClean="0">
                <a:solidFill>
                  <a:srgbClr val="9A044B"/>
                </a:solidFill>
              </a:rPr>
              <a:t>Issues with the parallel port and timing.</a:t>
            </a:r>
          </a:p>
        </p:txBody>
      </p:sp>
      <p:sp>
        <p:nvSpPr>
          <p:cNvPr id="3" name="Content Placeholder 2"/>
          <p:cNvSpPr>
            <a:spLocks noGrp="1"/>
          </p:cNvSpPr>
          <p:nvPr>
            <p:ph idx="1"/>
          </p:nvPr>
        </p:nvSpPr>
        <p:spPr/>
        <p:txBody>
          <a:bodyPr/>
          <a:lstStyle/>
          <a:p>
            <a:pPr>
              <a:buNone/>
            </a:pPr>
            <a:endParaRPr lang="en-US" sz="1400" b="1" dirty="0" smtClean="0"/>
          </a:p>
          <a:p>
            <a:r>
              <a:rPr lang="en-GB" sz="1400" dirty="0" smtClean="0"/>
              <a:t>Sending the time stamp signal to the parallel port can introduce a delay that may impact your stimulus delivery.</a:t>
            </a:r>
          </a:p>
          <a:p>
            <a:endParaRPr lang="en-GB" sz="1400" dirty="0" smtClean="0"/>
          </a:p>
          <a:p>
            <a:r>
              <a:rPr lang="en-GB" sz="1400" dirty="0" smtClean="0"/>
              <a:t>For example, using cogent (in </a:t>
            </a:r>
            <a:r>
              <a:rPr lang="en-GB" sz="1400" dirty="0" err="1" smtClean="0"/>
              <a:t>Matlab</a:t>
            </a:r>
            <a:r>
              <a:rPr lang="en-GB" sz="1400" dirty="0" smtClean="0"/>
              <a:t>), we found a delay of  about 100 </a:t>
            </a:r>
            <a:r>
              <a:rPr lang="en-GB" sz="1400" dirty="0" err="1" smtClean="0"/>
              <a:t>ms.</a:t>
            </a:r>
            <a:endParaRPr lang="en-GB" sz="1400" dirty="0" smtClean="0"/>
          </a:p>
          <a:p>
            <a:endParaRPr lang="en-US" sz="1400" dirty="0" smtClean="0"/>
          </a:p>
          <a:p>
            <a:r>
              <a:rPr lang="en-GB" sz="1400" dirty="0" smtClean="0"/>
              <a:t>Depending on when you send signals to the parallel port (</a:t>
            </a:r>
            <a:r>
              <a:rPr lang="en-GB" sz="1400" dirty="0" err="1" smtClean="0"/>
              <a:t>i.e</a:t>
            </a:r>
            <a:r>
              <a:rPr lang="en-GB" sz="1400" dirty="0" smtClean="0"/>
              <a:t> whether you ‘mark’  stimulus onset, offset etc) you may end up introducing this delay into the onset or offset of your stimuli or possibly into the response time measurement.</a:t>
            </a:r>
            <a:endParaRPr lang="en-US" sz="1400" dirty="0" smtClean="0"/>
          </a:p>
          <a:p>
            <a:endParaRPr lang="en-GB" sz="1400" dirty="0" smtClean="0"/>
          </a:p>
          <a:p>
            <a:r>
              <a:rPr lang="en-GB" sz="1400" dirty="0" smtClean="0"/>
              <a:t>Rhodri Cusack has written a shared Windows Component (an </a:t>
            </a:r>
            <a:r>
              <a:rPr lang="en-GB" sz="1400" dirty="0" err="1" smtClean="0"/>
              <a:t>activeX</a:t>
            </a:r>
            <a:r>
              <a:rPr lang="en-GB" sz="1400" dirty="0" smtClean="0"/>
              <a:t> DLL) that overcome the delay problem. It is a small tool installed on the stimulus delivery and mimic machines called “</a:t>
            </a:r>
            <a:r>
              <a:rPr lang="en-GB" sz="1400" dirty="0" err="1" smtClean="0"/>
              <a:t>CBUParallelPortTool</a:t>
            </a:r>
            <a:r>
              <a:rPr lang="en-GB" sz="1400" dirty="0" smtClean="0"/>
              <a:t>” that replaces the functionality of </a:t>
            </a:r>
            <a:r>
              <a:rPr lang="en-GB" sz="1400" dirty="0" err="1" smtClean="0"/>
              <a:t>Cogent’s</a:t>
            </a:r>
            <a:r>
              <a:rPr lang="en-GB" sz="1400" dirty="0" smtClean="0"/>
              <a:t> “</a:t>
            </a:r>
            <a:r>
              <a:rPr lang="en-GB" sz="1400" dirty="0" err="1" smtClean="0"/>
              <a:t>outportb</a:t>
            </a:r>
            <a:r>
              <a:rPr lang="en-GB" sz="1400" dirty="0" smtClean="0"/>
              <a:t>” but operates more quickly.</a:t>
            </a:r>
          </a:p>
          <a:p>
            <a:endParaRPr lang="en-GB" sz="1400" dirty="0" smtClean="0"/>
          </a:p>
          <a:p>
            <a:r>
              <a:rPr lang="en-GB" sz="1400" b="1" dirty="0" smtClean="0"/>
              <a:t>It is recommended to use </a:t>
            </a:r>
            <a:r>
              <a:rPr lang="en-GB" sz="1400" b="1" dirty="0" err="1" smtClean="0"/>
              <a:t>PortTalk</a:t>
            </a:r>
            <a:r>
              <a:rPr lang="en-GB" sz="1400" b="1" dirty="0" smtClean="0"/>
              <a:t> instead of </a:t>
            </a:r>
            <a:r>
              <a:rPr lang="en-GB" sz="1400" b="1" dirty="0" err="1" smtClean="0"/>
              <a:t>Cogent’s</a:t>
            </a:r>
            <a:r>
              <a:rPr lang="en-GB" sz="1400" b="1" dirty="0" smtClean="0"/>
              <a:t> program </a:t>
            </a:r>
            <a:r>
              <a:rPr lang="en-GB" sz="1400" b="1" dirty="0" err="1" smtClean="0"/>
              <a:t>UserPort</a:t>
            </a:r>
            <a:r>
              <a:rPr lang="en-GB" sz="1400" dirty="0" smtClean="0"/>
              <a:t>. This allows access to the parallel port but behaves strangely on machines with 2 CPUs/ a dual core CPU, or even a Pentium-4 with Hyper-threading turned on in the BIOS (which emulates 2 CPUs) </a:t>
            </a:r>
            <a:endParaRPr lang="en-GB" sz="1400" b="1" dirty="0" smtClean="0"/>
          </a:p>
          <a:p>
            <a:endParaRPr lang="en-US" sz="1400" dirty="0" smtClean="0"/>
          </a:p>
          <a:p>
            <a:endParaRPr lang="en-GB" dirty="0"/>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smtClean="0">
                <a:solidFill>
                  <a:srgbClr val="9A044B"/>
                </a:solidFill>
              </a:rPr>
              <a:t>Running a session measuring SCR</a:t>
            </a:r>
            <a:r>
              <a:rPr lang="en-US" b="1" u="sng" dirty="0" smtClean="0"/>
              <a:t/>
            </a:r>
            <a:br>
              <a:rPr lang="en-US" b="1" u="sng" dirty="0" smtClean="0"/>
            </a:br>
            <a:endParaRPr lang="en-GB" dirty="0"/>
          </a:p>
        </p:txBody>
      </p:sp>
      <p:sp>
        <p:nvSpPr>
          <p:cNvPr id="3" name="Content Placeholder 2"/>
          <p:cNvSpPr>
            <a:spLocks noGrp="1"/>
          </p:cNvSpPr>
          <p:nvPr>
            <p:ph idx="1"/>
          </p:nvPr>
        </p:nvSpPr>
        <p:spPr/>
        <p:txBody>
          <a:bodyPr/>
          <a:lstStyle/>
          <a:p>
            <a:pPr>
              <a:spcBef>
                <a:spcPct val="50000"/>
              </a:spcBef>
            </a:pPr>
            <a:endParaRPr lang="en-US" sz="1400" b="1" dirty="0" smtClean="0"/>
          </a:p>
          <a:p>
            <a:pPr>
              <a:buNone/>
            </a:pPr>
            <a:r>
              <a:rPr lang="en-GB" sz="1400" u="sng" dirty="0" smtClean="0"/>
              <a:t>Setting up the equipment</a:t>
            </a:r>
          </a:p>
          <a:p>
            <a:r>
              <a:rPr lang="en-GB" sz="1400" dirty="0" smtClean="0"/>
              <a:t>Ensure Computer 3 and SCR equipment next to it are turned on. </a:t>
            </a:r>
          </a:p>
          <a:p>
            <a:pPr>
              <a:spcBef>
                <a:spcPct val="30000"/>
              </a:spcBef>
            </a:pPr>
            <a:r>
              <a:rPr lang="en-GB" sz="1400" dirty="0" smtClean="0"/>
              <a:t>Connect your laptop with </a:t>
            </a:r>
            <a:r>
              <a:rPr lang="en-GB" sz="1400" dirty="0" err="1" smtClean="0"/>
              <a:t>AcqKnowledge</a:t>
            </a:r>
            <a:r>
              <a:rPr lang="en-GB" sz="1400" dirty="0" smtClean="0"/>
              <a:t> software to the Ethernet cable coming from the wall (labelled “</a:t>
            </a:r>
            <a:r>
              <a:rPr lang="en-GB" sz="1400" dirty="0" err="1" smtClean="0"/>
              <a:t>Biopac</a:t>
            </a:r>
            <a:r>
              <a:rPr lang="en-GB" sz="1400" dirty="0" smtClean="0"/>
              <a:t> Socket”, on the right of the monitor of computer 3 in the scanner console room). This cable is connected through a fixed crossed Ethernet cable to the MP150.</a:t>
            </a:r>
          </a:p>
          <a:p>
            <a:pPr>
              <a:spcBef>
                <a:spcPct val="30000"/>
              </a:spcBef>
            </a:pPr>
            <a:r>
              <a:rPr lang="en-GB" sz="1400" dirty="0" smtClean="0"/>
              <a:t>Turn it on and start AcqKnowledge3.9.</a:t>
            </a:r>
          </a:p>
          <a:p>
            <a:pPr>
              <a:spcBef>
                <a:spcPct val="30000"/>
              </a:spcBef>
            </a:pPr>
            <a:r>
              <a:rPr lang="en-GB" sz="1400" dirty="0" smtClean="0"/>
              <a:t>Open your template. If the communication with the MP150 is correct a green “start” button will appear at the bottom right corner of the template.</a:t>
            </a:r>
          </a:p>
          <a:p>
            <a:pPr>
              <a:spcBef>
                <a:spcPct val="30000"/>
              </a:spcBef>
            </a:pPr>
            <a:endParaRPr lang="en-GB" sz="1400" dirty="0" smtClean="0"/>
          </a:p>
          <a:p>
            <a:pPr>
              <a:spcBef>
                <a:spcPct val="30000"/>
              </a:spcBef>
              <a:buNone/>
            </a:pPr>
            <a:r>
              <a:rPr lang="en-GB" sz="1400" dirty="0" smtClean="0"/>
              <a:t>ERRORS.</a:t>
            </a:r>
          </a:p>
          <a:p>
            <a:pPr>
              <a:spcBef>
                <a:spcPct val="30000"/>
              </a:spcBef>
            </a:pPr>
            <a:r>
              <a:rPr lang="en-GB" sz="1400" dirty="0" smtClean="0"/>
              <a:t>If there is a problem with the communication, restart the laptop after having verified that you connected the Ethernet cable.</a:t>
            </a:r>
          </a:p>
          <a:p>
            <a:pPr>
              <a:spcBef>
                <a:spcPct val="30000"/>
              </a:spcBef>
            </a:pPr>
            <a:r>
              <a:rPr lang="en-GB" sz="1400" dirty="0" smtClean="0"/>
              <a:t>Be sure that you are running AcqKnowledge3.9.1 and not AcqKnowledge3.7.</a:t>
            </a:r>
            <a:endParaRPr lang="en-GB" sz="1400" u="sng" dirty="0" smtClean="0"/>
          </a:p>
          <a:p>
            <a:endParaRPr lang="en-GB" dirty="0"/>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smtClean="0">
                <a:solidFill>
                  <a:srgbClr val="9A044B"/>
                </a:solidFill>
              </a:rPr>
              <a:t>Running a session measuring SCR</a:t>
            </a:r>
            <a:r>
              <a:rPr lang="en-US" b="1" u="sng" dirty="0" smtClean="0"/>
              <a:t/>
            </a:r>
            <a:br>
              <a:rPr lang="en-US" b="1" u="sng" dirty="0" smtClean="0"/>
            </a:br>
            <a:endParaRPr lang="en-GB" dirty="0"/>
          </a:p>
        </p:txBody>
      </p:sp>
      <p:sp>
        <p:nvSpPr>
          <p:cNvPr id="3" name="Content Placeholder 2"/>
          <p:cNvSpPr>
            <a:spLocks noGrp="1"/>
          </p:cNvSpPr>
          <p:nvPr>
            <p:ph idx="1"/>
          </p:nvPr>
        </p:nvSpPr>
        <p:spPr/>
        <p:txBody>
          <a:bodyPr/>
          <a:lstStyle/>
          <a:p>
            <a:pPr>
              <a:spcBef>
                <a:spcPct val="50000"/>
              </a:spcBef>
            </a:pPr>
            <a:endParaRPr lang="en-US" sz="1400" b="1" dirty="0" smtClean="0"/>
          </a:p>
          <a:p>
            <a:pPr>
              <a:buNone/>
            </a:pPr>
            <a:r>
              <a:rPr lang="en-GB" sz="1400" u="sng" dirty="0" smtClean="0"/>
              <a:t>Getting your participant ready</a:t>
            </a:r>
            <a:endParaRPr lang="en-GB" sz="1400" dirty="0" smtClean="0"/>
          </a:p>
          <a:p>
            <a:pPr>
              <a:spcBef>
                <a:spcPct val="30000"/>
              </a:spcBef>
            </a:pPr>
            <a:r>
              <a:rPr lang="en-GB" sz="1400" dirty="0" smtClean="0"/>
              <a:t>Ask your participant to wash their hands without soap.</a:t>
            </a:r>
          </a:p>
          <a:p>
            <a:pPr>
              <a:spcBef>
                <a:spcPct val="30000"/>
              </a:spcBef>
            </a:pPr>
            <a:r>
              <a:rPr lang="en-GB" sz="1400" dirty="0" smtClean="0"/>
              <a:t>The radiographer will set them up as normal in the scanner and attach the 2 electrodes (with gel) for SCR</a:t>
            </a:r>
          </a:p>
          <a:p>
            <a:pPr>
              <a:spcBef>
                <a:spcPct val="30000"/>
              </a:spcBef>
            </a:pPr>
            <a:r>
              <a:rPr lang="en-GB" sz="1400" dirty="0" smtClean="0"/>
              <a:t>We advise that you wait 10-15 minutes before starting to record the SCR to allow the signal stabilize. </a:t>
            </a:r>
          </a:p>
          <a:p>
            <a:pPr>
              <a:spcBef>
                <a:spcPct val="30000"/>
              </a:spcBef>
            </a:pPr>
            <a:endParaRPr lang="en-GB" sz="1400" dirty="0" smtClean="0"/>
          </a:p>
          <a:p>
            <a:pPr>
              <a:buNone/>
            </a:pPr>
            <a:r>
              <a:rPr lang="en-GB" sz="1400" u="sng" dirty="0" smtClean="0"/>
              <a:t>Recording SCR</a:t>
            </a:r>
          </a:p>
          <a:p>
            <a:pPr>
              <a:spcBef>
                <a:spcPct val="30000"/>
              </a:spcBef>
            </a:pPr>
            <a:r>
              <a:rPr lang="en-GB" sz="1400" b="1" dirty="0" smtClean="0"/>
              <a:t>To start</a:t>
            </a:r>
            <a:r>
              <a:rPr lang="en-GB" sz="1400" dirty="0" smtClean="0"/>
              <a:t> the SCR recording, push the start green button at the bottom right corner of the </a:t>
            </a:r>
            <a:r>
              <a:rPr lang="en-GB" sz="1400" dirty="0" err="1" smtClean="0"/>
              <a:t>AcqKnowledgetemplate</a:t>
            </a:r>
            <a:r>
              <a:rPr lang="en-GB" sz="1400" dirty="0" smtClean="0"/>
              <a:t>.</a:t>
            </a:r>
          </a:p>
          <a:p>
            <a:pPr>
              <a:spcBef>
                <a:spcPct val="30000"/>
              </a:spcBef>
            </a:pPr>
            <a:r>
              <a:rPr lang="en-GB" sz="1400" dirty="0" smtClean="0"/>
              <a:t>Use Display -&gt; auto-scale waveform, to better visualize the signal.</a:t>
            </a:r>
          </a:p>
          <a:p>
            <a:pPr>
              <a:spcBef>
                <a:spcPct val="30000"/>
              </a:spcBef>
            </a:pPr>
            <a:r>
              <a:rPr lang="en-GB" sz="1400" dirty="0" smtClean="0"/>
              <a:t>Use Display -&gt; auto-scale horizontal, to modify the time scale.</a:t>
            </a:r>
          </a:p>
          <a:p>
            <a:pPr>
              <a:spcBef>
                <a:spcPct val="30000"/>
              </a:spcBef>
            </a:pPr>
            <a:r>
              <a:rPr lang="en-GB" sz="1400" dirty="0" smtClean="0"/>
              <a:t>At the end of the SCR recording period (data acquisition) push </a:t>
            </a:r>
            <a:r>
              <a:rPr lang="en-GB" sz="1400" b="1" dirty="0" smtClean="0"/>
              <a:t>stop button </a:t>
            </a:r>
            <a:r>
              <a:rPr lang="en-GB" sz="1400" dirty="0" smtClean="0"/>
              <a:t>at the bottom right corner of the template.</a:t>
            </a:r>
            <a:endParaRPr lang="en-GB" sz="1400" b="1" dirty="0" smtClean="0"/>
          </a:p>
          <a:p>
            <a:pPr>
              <a:spcBef>
                <a:spcPct val="30000"/>
              </a:spcBef>
            </a:pPr>
            <a:r>
              <a:rPr lang="en-GB" sz="1400" b="1" dirty="0" smtClean="0"/>
              <a:t>Save</a:t>
            </a:r>
            <a:r>
              <a:rPr lang="en-GB" sz="1400" dirty="0" smtClean="0"/>
              <a:t> the data with a unique filename. </a:t>
            </a:r>
            <a:r>
              <a:rPr lang="en-GB" sz="1400" i="1" dirty="0" smtClean="0"/>
              <a:t>Be very careful not to overwrite your data before you saved them.</a:t>
            </a:r>
            <a:r>
              <a:rPr lang="en-GB" sz="1400" dirty="0" smtClean="0"/>
              <a:t> Save two files for each measure: one in ACQ format, and another one in txt format (useful for analysis with software different from </a:t>
            </a:r>
            <a:r>
              <a:rPr lang="en-GB" sz="1400" dirty="0" err="1" smtClean="0"/>
              <a:t>AcqKnowledge</a:t>
            </a:r>
            <a:r>
              <a:rPr lang="en-GB" sz="1400" dirty="0" smtClean="0"/>
              <a:t>.)</a:t>
            </a:r>
          </a:p>
          <a:p>
            <a:endParaRPr lang="en-GB" dirty="0"/>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Analysis Primer 2</a:t>
            </a:r>
            <a:endParaRPr lang="en-GB" dirty="0">
              <a:solidFill>
                <a:srgbClr val="9A044B"/>
              </a:solidFill>
            </a:endParaRPr>
          </a:p>
        </p:txBody>
      </p:sp>
      <p:sp>
        <p:nvSpPr>
          <p:cNvPr id="3" name="Content Placeholder 2"/>
          <p:cNvSpPr>
            <a:spLocks noGrp="1"/>
          </p:cNvSpPr>
          <p:nvPr>
            <p:ph idx="1"/>
          </p:nvPr>
        </p:nvSpPr>
        <p:spPr/>
        <p:txBody>
          <a:bodyPr/>
          <a:lstStyle/>
          <a:p>
            <a:r>
              <a:rPr lang="en-GB" dirty="0" smtClean="0"/>
              <a:t>Potential for multilevel approaches (e.g. STATA) to look at coupling between physiological response sand behavioural/neural response for individuals trials nested across individuals. </a:t>
            </a:r>
          </a:p>
          <a:p>
            <a:endParaRPr lang="en-GB" dirty="0" smtClean="0"/>
          </a:p>
          <a:p>
            <a:r>
              <a:rPr lang="en-GB" dirty="0" smtClean="0"/>
              <a:t>Key is checking and removing recording artefacts, especially in HR data. </a:t>
            </a:r>
          </a:p>
          <a:p>
            <a:pPr>
              <a:buNone/>
            </a:pPr>
            <a:r>
              <a:rPr lang="en-GB" dirty="0" smtClean="0"/>
              <a:t>	- visual inspection and correction</a:t>
            </a:r>
          </a:p>
          <a:p>
            <a:pPr>
              <a:buNone/>
            </a:pPr>
            <a:r>
              <a:rPr lang="en-GB" dirty="0" smtClean="0"/>
              <a:t>	- medians rather than means</a:t>
            </a:r>
          </a:p>
          <a:p>
            <a:pPr>
              <a:buNone/>
            </a:pPr>
            <a:r>
              <a:rPr lang="en-GB" dirty="0" smtClean="0"/>
              <a:t>	- non-parametric approaches</a:t>
            </a:r>
          </a:p>
          <a:p>
            <a:endParaRPr lang="en-GB" dirty="0"/>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A044B"/>
                </a:solidFill>
              </a:rPr>
              <a:t>Handover</a:t>
            </a:r>
            <a:endParaRPr lang="en-GB" dirty="0">
              <a:solidFill>
                <a:srgbClr val="9A044B"/>
              </a:solidFill>
            </a:endParaRPr>
          </a:p>
        </p:txBody>
      </p:sp>
      <p:sp>
        <p:nvSpPr>
          <p:cNvPr id="3" name="Content Placeholder 2"/>
          <p:cNvSpPr>
            <a:spLocks noGrp="1"/>
          </p:cNvSpPr>
          <p:nvPr>
            <p:ph idx="1"/>
          </p:nvPr>
        </p:nvSpPr>
        <p:spPr/>
        <p:txBody>
          <a:bodyPr/>
          <a:lstStyle/>
          <a:p>
            <a:r>
              <a:rPr lang="en-GB" sz="1400" dirty="0" smtClean="0"/>
              <a:t>I am leaving unit and am currently main user of this kit</a:t>
            </a:r>
          </a:p>
          <a:p>
            <a:endParaRPr lang="en-GB" sz="1400" dirty="0" smtClean="0"/>
          </a:p>
          <a:p>
            <a:r>
              <a:rPr lang="en-GB" sz="1400" dirty="0" smtClean="0"/>
              <a:t>I will leave behind relevant methods articles (e.g. [now outdated] publication guidelines for EDA and HR recording). </a:t>
            </a:r>
          </a:p>
          <a:p>
            <a:endParaRPr lang="en-GB" sz="1400" dirty="0" smtClean="0"/>
          </a:p>
          <a:p>
            <a:r>
              <a:rPr lang="en-GB" sz="1400" dirty="0" smtClean="0"/>
              <a:t>Key textbook is </a:t>
            </a:r>
            <a:r>
              <a:rPr lang="en-GB" sz="1400" dirty="0" err="1" smtClean="0"/>
              <a:t>Cacioppo</a:t>
            </a:r>
            <a:r>
              <a:rPr lang="en-GB" sz="1400" dirty="0" smtClean="0"/>
              <a:t> et al Handbook of Psychophysiology in the library.</a:t>
            </a:r>
          </a:p>
          <a:p>
            <a:endParaRPr lang="en-GB" sz="1400" dirty="0" smtClean="0"/>
          </a:p>
          <a:p>
            <a:r>
              <a:rPr lang="en-GB" sz="1400" dirty="0" smtClean="0"/>
              <a:t>I will leave behind my lab manuals that I use to train up new students and also the manual Sonia Bishop’s team developed for EDA in the scanner.</a:t>
            </a:r>
          </a:p>
          <a:p>
            <a:endParaRPr lang="en-GB" sz="1400" dirty="0" smtClean="0"/>
          </a:p>
          <a:p>
            <a:r>
              <a:rPr lang="en-GB" sz="1400" dirty="0" smtClean="0"/>
              <a:t>I will leave behind some examples of VB code to analyse data and some example data sets.  </a:t>
            </a:r>
          </a:p>
          <a:p>
            <a:endParaRPr lang="en-GB" sz="1400" dirty="0" smtClean="0"/>
          </a:p>
          <a:p>
            <a:r>
              <a:rPr lang="en-GB" sz="1400" dirty="0" smtClean="0"/>
              <a:t>I am happy to train someone (from methods group?) up in use of equipment and analysis if useful</a:t>
            </a:r>
          </a:p>
          <a:p>
            <a:endParaRPr lang="en-GB" sz="1400" dirty="0" smtClean="0"/>
          </a:p>
          <a:p>
            <a:r>
              <a:rPr lang="en-GB" sz="1400" dirty="0" smtClean="0"/>
              <a:t>I am very happy to have ongoing consultancy/collaborative role if useful.</a:t>
            </a:r>
          </a:p>
          <a:p>
            <a:endParaRPr lang="en-GB" dirty="0"/>
          </a:p>
        </p:txBody>
      </p:sp>
    </p:spTree>
  </p:cSld>
  <p:clrMapOvr>
    <a:masterClrMapping/>
  </p:clrMapOvr>
  <p:transition spd="med"/>
</p:sld>
</file>

<file path=ppt/theme/theme1.xml><?xml version="1.0" encoding="utf-8"?>
<a:theme xmlns:a="http://schemas.openxmlformats.org/drawingml/2006/main" name="Powerpoint_template_CT_WG10">
  <a:themeElements>
    <a:clrScheme name="Powerpoint_template_CT_WG10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owerpoint_template_CT_WG10">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508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508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Powerpoint_template_CT_WG10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owerpoint_template_CT_WG10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owerpoint_template_CT_WG10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owerpoint_template_CT_WG10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owerpoint_template_CT_WG10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owerpoint_template_CT_WG10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owerpoint_template_CT_WG10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RC slides template">
  <a:themeElements>
    <a:clrScheme name="MRC slides 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RC slides templat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508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508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MRC slides 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RC slides 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RC slides 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RC slides 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RC slides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RC slides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RC slides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2891</TotalTime>
  <Words>2627</Words>
  <Application>Microsoft Office PowerPoint</Application>
  <PresentationFormat>On-screen Show (4:3)</PresentationFormat>
  <Paragraphs>324</Paragraphs>
  <Slides>46</Slides>
  <Notes>8</Notes>
  <HiddenSlides>0</HiddenSlides>
  <MMClips>0</MMClips>
  <ScaleCrop>false</ScaleCrop>
  <HeadingPairs>
    <vt:vector size="4" baseType="variant">
      <vt:variant>
        <vt:lpstr>Theme</vt:lpstr>
      </vt:variant>
      <vt:variant>
        <vt:i4>2</vt:i4>
      </vt:variant>
      <vt:variant>
        <vt:lpstr>Slide Titles</vt:lpstr>
      </vt:variant>
      <vt:variant>
        <vt:i4>46</vt:i4>
      </vt:variant>
    </vt:vector>
  </HeadingPairs>
  <TitlesOfParts>
    <vt:vector size="48" baseType="lpstr">
      <vt:lpstr>Powerpoint_template_CT_WG10</vt:lpstr>
      <vt:lpstr>MRC slides template</vt:lpstr>
      <vt:lpstr>Slide 1</vt:lpstr>
      <vt:lpstr>Acknowledgements </vt:lpstr>
      <vt:lpstr>Equipment Available (in the scanner)</vt:lpstr>
      <vt:lpstr>Equipment available (out of the scanner)</vt:lpstr>
      <vt:lpstr>Schematic of setup</vt:lpstr>
      <vt:lpstr>Example Acqknowledge record</vt:lpstr>
      <vt:lpstr>Slide 7</vt:lpstr>
      <vt:lpstr>Slide 8</vt:lpstr>
      <vt:lpstr>Slide 9</vt:lpstr>
      <vt:lpstr>Slide 10</vt:lpstr>
      <vt:lpstr>GSR 100C</vt:lpstr>
      <vt:lpstr>GSR 100C setup </vt:lpstr>
      <vt:lpstr>Schematic of fMRI setup</vt:lpstr>
      <vt:lpstr>Pulse rate (yet to be used) </vt:lpstr>
      <vt:lpstr>Analysis Primer</vt:lpstr>
      <vt:lpstr>Analysis software</vt:lpstr>
      <vt:lpstr>Product support</vt:lpstr>
      <vt:lpstr>A case example: Fear conditioning </vt:lpstr>
      <vt:lpstr>Method</vt:lpstr>
      <vt:lpstr>Task   </vt:lpstr>
      <vt:lpstr>Response to CS (early acquisition)</vt:lpstr>
      <vt:lpstr>Response to context </vt:lpstr>
      <vt:lpstr>Slide 23</vt:lpstr>
      <vt:lpstr>Route One</vt:lpstr>
      <vt:lpstr>vPFC 1</vt:lpstr>
      <vt:lpstr>vPFC 2</vt:lpstr>
      <vt:lpstr>Route Two</vt:lpstr>
      <vt:lpstr>Conclusions</vt:lpstr>
      <vt:lpstr>Spare slides</vt:lpstr>
      <vt:lpstr>Electrodermal System</vt:lpstr>
      <vt:lpstr>Slide 31</vt:lpstr>
      <vt:lpstr>Evaluation of EDA</vt:lpstr>
      <vt:lpstr>Heart Rate (HR)</vt:lpstr>
      <vt:lpstr>Evaluation of Heart Rate</vt:lpstr>
      <vt:lpstr>EMG: Facial Muscle Activity </vt:lpstr>
      <vt:lpstr>Evaluation of EMG</vt:lpstr>
      <vt:lpstr>Some Applications  </vt:lpstr>
      <vt:lpstr>Setting up a template in AcqKnowledge</vt:lpstr>
      <vt:lpstr>Parallel port</vt:lpstr>
      <vt:lpstr>Stimulus delivery/ timing issues</vt:lpstr>
      <vt:lpstr>Common problems </vt:lpstr>
      <vt:lpstr>Issues with the parallel port and timing.</vt:lpstr>
      <vt:lpstr>Running a session measuring SCR </vt:lpstr>
      <vt:lpstr>Running a session measuring SCR </vt:lpstr>
      <vt:lpstr>Analysis Primer 2</vt:lpstr>
      <vt:lpstr>Handover</vt:lpstr>
    </vt:vector>
  </TitlesOfParts>
  <Company> MRC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FBray</dc:creator>
  <cp:lastModifiedBy>Barney Dunn</cp:lastModifiedBy>
  <cp:revision>352</cp:revision>
  <cp:lastPrinted>2002-07-16T15:27:40Z</cp:lastPrinted>
  <dcterms:created xsi:type="dcterms:W3CDTF">2008-02-27T11:05:11Z</dcterms:created>
  <dcterms:modified xsi:type="dcterms:W3CDTF">2012-01-30T12:05:16Z</dcterms:modified>
</cp:coreProperties>
</file>