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133"/>
  </p:notesMasterIdLst>
  <p:handoutMasterIdLst>
    <p:handoutMasterId r:id="rId134"/>
  </p:handoutMasterIdLst>
  <p:sldIdLst>
    <p:sldId id="574" r:id="rId2"/>
    <p:sldId id="534" r:id="rId3"/>
    <p:sldId id="549" r:id="rId4"/>
    <p:sldId id="575" r:id="rId5"/>
    <p:sldId id="576" r:id="rId6"/>
    <p:sldId id="577" r:id="rId7"/>
    <p:sldId id="647" r:id="rId8"/>
    <p:sldId id="579" r:id="rId9"/>
    <p:sldId id="580" r:id="rId10"/>
    <p:sldId id="581" r:id="rId11"/>
    <p:sldId id="648" r:id="rId12"/>
    <p:sldId id="649" r:id="rId13"/>
    <p:sldId id="584" r:id="rId14"/>
    <p:sldId id="585" r:id="rId15"/>
    <p:sldId id="650" r:id="rId16"/>
    <p:sldId id="587" r:id="rId17"/>
    <p:sldId id="588" r:id="rId18"/>
    <p:sldId id="589" r:id="rId19"/>
    <p:sldId id="590" r:id="rId20"/>
    <p:sldId id="591" r:id="rId21"/>
    <p:sldId id="592" r:id="rId22"/>
    <p:sldId id="651" r:id="rId23"/>
    <p:sldId id="594" r:id="rId24"/>
    <p:sldId id="595" r:id="rId25"/>
    <p:sldId id="596" r:id="rId26"/>
    <p:sldId id="652" r:id="rId27"/>
    <p:sldId id="602" r:id="rId28"/>
    <p:sldId id="653" r:id="rId29"/>
    <p:sldId id="604" r:id="rId30"/>
    <p:sldId id="654" r:id="rId31"/>
    <p:sldId id="606" r:id="rId32"/>
    <p:sldId id="607" r:id="rId33"/>
    <p:sldId id="608" r:id="rId34"/>
    <p:sldId id="609" r:id="rId35"/>
    <p:sldId id="610" r:id="rId36"/>
    <p:sldId id="611" r:id="rId37"/>
    <p:sldId id="613" r:id="rId38"/>
    <p:sldId id="614" r:id="rId39"/>
    <p:sldId id="615" r:id="rId40"/>
    <p:sldId id="655" r:id="rId41"/>
    <p:sldId id="617" r:id="rId42"/>
    <p:sldId id="618" r:id="rId43"/>
    <p:sldId id="619" r:id="rId44"/>
    <p:sldId id="620" r:id="rId45"/>
    <p:sldId id="621" r:id="rId46"/>
    <p:sldId id="622" r:id="rId47"/>
    <p:sldId id="623" r:id="rId48"/>
    <p:sldId id="624" r:id="rId49"/>
    <p:sldId id="625" r:id="rId50"/>
    <p:sldId id="626" r:id="rId51"/>
    <p:sldId id="627" r:id="rId52"/>
    <p:sldId id="628" r:id="rId53"/>
    <p:sldId id="656" r:id="rId54"/>
    <p:sldId id="630" r:id="rId55"/>
    <p:sldId id="631" r:id="rId56"/>
    <p:sldId id="632" r:id="rId57"/>
    <p:sldId id="633" r:id="rId58"/>
    <p:sldId id="634" r:id="rId59"/>
    <p:sldId id="635" r:id="rId60"/>
    <p:sldId id="636" r:id="rId61"/>
    <p:sldId id="637" r:id="rId62"/>
    <p:sldId id="638" r:id="rId63"/>
    <p:sldId id="639" r:id="rId64"/>
    <p:sldId id="640" r:id="rId65"/>
    <p:sldId id="641" r:id="rId66"/>
    <p:sldId id="642" r:id="rId67"/>
    <p:sldId id="643" r:id="rId68"/>
    <p:sldId id="644" r:id="rId69"/>
    <p:sldId id="645" r:id="rId70"/>
    <p:sldId id="646" r:id="rId71"/>
    <p:sldId id="657" r:id="rId72"/>
    <p:sldId id="536" r:id="rId73"/>
    <p:sldId id="445" r:id="rId74"/>
    <p:sldId id="446" r:id="rId75"/>
    <p:sldId id="658" r:id="rId76"/>
    <p:sldId id="452" r:id="rId77"/>
    <p:sldId id="550" r:id="rId78"/>
    <p:sldId id="659" r:id="rId79"/>
    <p:sldId id="660" r:id="rId80"/>
    <p:sldId id="661" r:id="rId81"/>
    <p:sldId id="662" r:id="rId82"/>
    <p:sldId id="663" r:id="rId83"/>
    <p:sldId id="664" r:id="rId84"/>
    <p:sldId id="665" r:id="rId85"/>
    <p:sldId id="666" r:id="rId86"/>
    <p:sldId id="667" r:id="rId87"/>
    <p:sldId id="668" r:id="rId88"/>
    <p:sldId id="669" r:id="rId89"/>
    <p:sldId id="670" r:id="rId90"/>
    <p:sldId id="671" r:id="rId91"/>
    <p:sldId id="672" r:id="rId92"/>
    <p:sldId id="673" r:id="rId93"/>
    <p:sldId id="674" r:id="rId94"/>
    <p:sldId id="675" r:id="rId95"/>
    <p:sldId id="676" r:id="rId96"/>
    <p:sldId id="677" r:id="rId97"/>
    <p:sldId id="678" r:id="rId98"/>
    <p:sldId id="679" r:id="rId99"/>
    <p:sldId id="680" r:id="rId100"/>
    <p:sldId id="681" r:id="rId101"/>
    <p:sldId id="682" r:id="rId102"/>
    <p:sldId id="683" r:id="rId103"/>
    <p:sldId id="684" r:id="rId104"/>
    <p:sldId id="685" r:id="rId105"/>
    <p:sldId id="686" r:id="rId106"/>
    <p:sldId id="687" r:id="rId107"/>
    <p:sldId id="688" r:id="rId108"/>
    <p:sldId id="689" r:id="rId109"/>
    <p:sldId id="690" r:id="rId110"/>
    <p:sldId id="691" r:id="rId111"/>
    <p:sldId id="692" r:id="rId112"/>
    <p:sldId id="693" r:id="rId113"/>
    <p:sldId id="694" r:id="rId114"/>
    <p:sldId id="695" r:id="rId115"/>
    <p:sldId id="696" r:id="rId116"/>
    <p:sldId id="697" r:id="rId117"/>
    <p:sldId id="698" r:id="rId118"/>
    <p:sldId id="699" r:id="rId119"/>
    <p:sldId id="700" r:id="rId120"/>
    <p:sldId id="701" r:id="rId121"/>
    <p:sldId id="702" r:id="rId122"/>
    <p:sldId id="703" r:id="rId123"/>
    <p:sldId id="704" r:id="rId124"/>
    <p:sldId id="705" r:id="rId125"/>
    <p:sldId id="706" r:id="rId126"/>
    <p:sldId id="707" r:id="rId127"/>
    <p:sldId id="708" r:id="rId128"/>
    <p:sldId id="709" r:id="rId129"/>
    <p:sldId id="710" r:id="rId130"/>
    <p:sldId id="571" r:id="rId131"/>
    <p:sldId id="573" r:id="rId132"/>
  </p:sldIdLst>
  <p:sldSz cx="9144000" cy="6858000" type="screen4x3"/>
  <p:notesSz cx="6794500" cy="9906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B00E2"/>
    <a:srgbClr val="0000FF"/>
    <a:srgbClr val="00FF00"/>
    <a:srgbClr val="23CFCF"/>
    <a:srgbClr val="D39173"/>
    <a:srgbClr val="6464F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724" autoAdjust="0"/>
    <p:restoredTop sz="84452" autoAdjust="0"/>
  </p:normalViewPr>
  <p:slideViewPr>
    <p:cSldViewPr>
      <p:cViewPr varScale="1">
        <p:scale>
          <a:sx n="59" d="100"/>
          <a:sy n="59" d="100"/>
        </p:scale>
        <p:origin x="66" y="235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notesMaster" Target="notesMasters/notesMaster1.xml"/><Relationship Id="rId138"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813"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8100" y="0"/>
            <a:ext cx="2944813" cy="496888"/>
          </a:xfrm>
          <a:prstGeom prst="rect">
            <a:avLst/>
          </a:prstGeom>
        </p:spPr>
        <p:txBody>
          <a:bodyPr vert="horz" lIns="91440" tIns="45720" rIns="91440" bIns="45720" rtlCol="0"/>
          <a:lstStyle>
            <a:lvl1pPr algn="r">
              <a:defRPr sz="1200"/>
            </a:lvl1pPr>
          </a:lstStyle>
          <a:p>
            <a:fld id="{2FBF57AF-D3F5-4F4C-9284-61BFB8C87F6B}" type="datetimeFigureOut">
              <a:rPr lang="en-GB" smtClean="0"/>
              <a:t>13/02/2024</a:t>
            </a:fld>
            <a:endParaRPr lang="en-GB"/>
          </a:p>
        </p:txBody>
      </p:sp>
      <p:sp>
        <p:nvSpPr>
          <p:cNvPr id="4" name="Footer Placeholder 3"/>
          <p:cNvSpPr>
            <a:spLocks noGrp="1"/>
          </p:cNvSpPr>
          <p:nvPr>
            <p:ph type="ftr" sz="quarter" idx="2"/>
          </p:nvPr>
        </p:nvSpPr>
        <p:spPr>
          <a:xfrm>
            <a:off x="0" y="9409113"/>
            <a:ext cx="2944813"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8100" y="9409113"/>
            <a:ext cx="2944813" cy="496887"/>
          </a:xfrm>
          <a:prstGeom prst="rect">
            <a:avLst/>
          </a:prstGeom>
        </p:spPr>
        <p:txBody>
          <a:bodyPr vert="horz" lIns="91440" tIns="45720" rIns="91440" bIns="45720" rtlCol="0" anchor="b"/>
          <a:lstStyle>
            <a:lvl1pPr algn="r">
              <a:defRPr sz="1200"/>
            </a:lvl1pPr>
          </a:lstStyle>
          <a:p>
            <a:fld id="{9E62675F-B92E-4A65-AFDA-1E220F00B96D}" type="slidenum">
              <a:rPr lang="en-GB" smtClean="0"/>
              <a:t>‹#›</a:t>
            </a:fld>
            <a:endParaRPr lang="en-GB"/>
          </a:p>
        </p:txBody>
      </p:sp>
    </p:spTree>
    <p:extLst>
      <p:ext uri="{BB962C8B-B14F-4D97-AF65-F5344CB8AC3E}">
        <p14:creationId xmlns:p14="http://schemas.microsoft.com/office/powerpoint/2010/main" val="41011964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53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48645" y="0"/>
            <a:ext cx="2944283" cy="4953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7980DEA8-C52D-4C82-A0F7-53C8005FA717}" type="datetimeFigureOut">
              <a:rPr lang="en-GB"/>
              <a:pPr>
                <a:defRPr/>
              </a:pPr>
              <a:t>13/02/2024</a:t>
            </a:fld>
            <a:endParaRPr lang="en-GB"/>
          </a:p>
        </p:txBody>
      </p:sp>
      <p:sp>
        <p:nvSpPr>
          <p:cNvPr id="4" name="Slide Image Placeholder 3"/>
          <p:cNvSpPr>
            <a:spLocks noGrp="1" noRot="1" noChangeAspect="1"/>
          </p:cNvSpPr>
          <p:nvPr>
            <p:ph type="sldImg" idx="2"/>
          </p:nvPr>
        </p:nvSpPr>
        <p:spPr>
          <a:xfrm>
            <a:off x="920750" y="742950"/>
            <a:ext cx="4953000" cy="3714750"/>
          </a:xfrm>
          <a:prstGeom prst="rect">
            <a:avLst/>
          </a:prstGeom>
          <a:noFill/>
          <a:ln w="12700">
            <a:solidFill>
              <a:prstClr val="black"/>
            </a:solidFill>
          </a:ln>
        </p:spPr>
        <p:txBody>
          <a:bodyPr vert="horz" lIns="91440" tIns="45720" rIns="91440" bIns="45720" rtlCol="0" anchor="ctr"/>
          <a:lstStyle/>
          <a:p>
            <a:pPr lvl="0"/>
            <a:endParaRPr lang="en-GB" noProof="0" smtClean="0"/>
          </a:p>
        </p:txBody>
      </p:sp>
      <p:sp>
        <p:nvSpPr>
          <p:cNvPr id="5" name="Notes Placeholder 4"/>
          <p:cNvSpPr>
            <a:spLocks noGrp="1"/>
          </p:cNvSpPr>
          <p:nvPr>
            <p:ph type="body" sz="quarter" idx="3"/>
          </p:nvPr>
        </p:nvSpPr>
        <p:spPr>
          <a:xfrm>
            <a:off x="679450" y="4705350"/>
            <a:ext cx="5435600" cy="44577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smtClean="0"/>
          </a:p>
        </p:txBody>
      </p:sp>
      <p:sp>
        <p:nvSpPr>
          <p:cNvPr id="6" name="Footer Placeholder 5"/>
          <p:cNvSpPr>
            <a:spLocks noGrp="1"/>
          </p:cNvSpPr>
          <p:nvPr>
            <p:ph type="ftr" sz="quarter" idx="4"/>
          </p:nvPr>
        </p:nvSpPr>
        <p:spPr>
          <a:xfrm>
            <a:off x="0" y="9408981"/>
            <a:ext cx="2944283" cy="4953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48645" y="9408981"/>
            <a:ext cx="2944283" cy="4953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077B847-0E78-4FDE-8257-2FEBC06720F7}" type="slidenum">
              <a:rPr lang="en-GB" altLang="en-US"/>
              <a:pPr>
                <a:defRPr/>
              </a:pPr>
              <a:t>‹#›</a:t>
            </a:fld>
            <a:endParaRPr lang="en-GB" altLang="en-US"/>
          </a:p>
        </p:txBody>
      </p:sp>
    </p:spTree>
    <p:extLst>
      <p:ext uri="{BB962C8B-B14F-4D97-AF65-F5344CB8AC3E}">
        <p14:creationId xmlns:p14="http://schemas.microsoft.com/office/powerpoint/2010/main" val="11485806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2</a:t>
            </a:fld>
            <a:endParaRPr lang="en-GB" altLang="en-US"/>
          </a:p>
        </p:txBody>
      </p:sp>
    </p:spTree>
    <p:extLst>
      <p:ext uri="{BB962C8B-B14F-4D97-AF65-F5344CB8AC3E}">
        <p14:creationId xmlns:p14="http://schemas.microsoft.com/office/powerpoint/2010/main" val="3903585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2F34730-6A55-48C7-89D2-4C202CF40F51}" type="slidenum">
              <a:rPr lang="en-GB" altLang="en-US" smtClean="0"/>
              <a:pPr>
                <a:spcBef>
                  <a:spcPct val="0"/>
                </a:spcBef>
              </a:pPr>
              <a:t>22</a:t>
            </a:fld>
            <a:endParaRPr lang="en-GB" altLang="en-US" smtClean="0"/>
          </a:p>
        </p:txBody>
      </p:sp>
    </p:spTree>
    <p:extLst>
      <p:ext uri="{BB962C8B-B14F-4D97-AF65-F5344CB8AC3E}">
        <p14:creationId xmlns:p14="http://schemas.microsoft.com/office/powerpoint/2010/main" val="2957652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28</a:t>
            </a:fld>
            <a:endParaRPr lang="en-GB" altLang="en-US"/>
          </a:p>
        </p:txBody>
      </p:sp>
    </p:spTree>
    <p:extLst>
      <p:ext uri="{BB962C8B-B14F-4D97-AF65-F5344CB8AC3E}">
        <p14:creationId xmlns:p14="http://schemas.microsoft.com/office/powerpoint/2010/main" val="41781933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30</a:t>
            </a:fld>
            <a:endParaRPr lang="en-GB" altLang="en-US"/>
          </a:p>
        </p:txBody>
      </p:sp>
    </p:spTree>
    <p:extLst>
      <p:ext uri="{BB962C8B-B14F-4D97-AF65-F5344CB8AC3E}">
        <p14:creationId xmlns:p14="http://schemas.microsoft.com/office/powerpoint/2010/main" val="13417789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smtClean="0"/>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A875155-C60E-45A8-867F-A5E546AD3F46}" type="slidenum">
              <a:rPr lang="en-GB" altLang="en-US" smtClean="0"/>
              <a:pPr>
                <a:spcBef>
                  <a:spcPct val="0"/>
                </a:spcBef>
              </a:pPr>
              <a:t>32</a:t>
            </a:fld>
            <a:endParaRPr lang="en-GB" altLang="en-US" smtClean="0"/>
          </a:p>
        </p:txBody>
      </p:sp>
    </p:spTree>
    <p:extLst>
      <p:ext uri="{BB962C8B-B14F-4D97-AF65-F5344CB8AC3E}">
        <p14:creationId xmlns:p14="http://schemas.microsoft.com/office/powerpoint/2010/main" val="9775084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smtClean="0"/>
          </a:p>
        </p:txBody>
      </p:sp>
      <p:sp>
        <p:nvSpPr>
          <p:cNvPr id="99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2F143BD-6173-488B-8572-F65280D0995B}" type="slidenum">
              <a:rPr lang="en-GB" altLang="en-US" smtClean="0"/>
              <a:pPr>
                <a:spcBef>
                  <a:spcPct val="0"/>
                </a:spcBef>
              </a:pPr>
              <a:t>33</a:t>
            </a:fld>
            <a:endParaRPr lang="en-GB" altLang="en-US" smtClean="0"/>
          </a:p>
        </p:txBody>
      </p:sp>
    </p:spTree>
    <p:extLst>
      <p:ext uri="{BB962C8B-B14F-4D97-AF65-F5344CB8AC3E}">
        <p14:creationId xmlns:p14="http://schemas.microsoft.com/office/powerpoint/2010/main" val="3339723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13E5636-7227-42CB-A0E2-A184D8B366DF}" type="slidenum">
              <a:rPr lang="en-GB" altLang="en-US" smtClean="0"/>
              <a:pPr>
                <a:spcBef>
                  <a:spcPct val="0"/>
                </a:spcBef>
              </a:pPr>
              <a:t>34</a:t>
            </a:fld>
            <a:endParaRPr lang="en-GB" altLang="en-US" smtClean="0"/>
          </a:p>
        </p:txBody>
      </p:sp>
    </p:spTree>
    <p:extLst>
      <p:ext uri="{BB962C8B-B14F-4D97-AF65-F5344CB8AC3E}">
        <p14:creationId xmlns:p14="http://schemas.microsoft.com/office/powerpoint/2010/main" val="11033305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530CB51-0692-4B0F-B611-31BF8FD9E5F5}" type="slidenum">
              <a:rPr lang="en-GB" altLang="en-US" smtClean="0"/>
              <a:pPr>
                <a:spcBef>
                  <a:spcPct val="0"/>
                </a:spcBef>
              </a:pPr>
              <a:t>35</a:t>
            </a:fld>
            <a:endParaRPr lang="en-GB" altLang="en-US" smtClean="0"/>
          </a:p>
        </p:txBody>
      </p:sp>
    </p:spTree>
    <p:extLst>
      <p:ext uri="{BB962C8B-B14F-4D97-AF65-F5344CB8AC3E}">
        <p14:creationId xmlns:p14="http://schemas.microsoft.com/office/powerpoint/2010/main" val="3102146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Safe (likely to be valid), but time-consuming, and fixed-effects inference.</a:t>
            </a:r>
          </a:p>
        </p:txBody>
      </p:sp>
      <p:sp>
        <p:nvSpPr>
          <p:cNvPr id="110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6B87C2B-F45B-4F2A-BD03-C46A9BEE3039}" type="slidenum">
              <a:rPr lang="en-GB" altLang="en-US" smtClean="0"/>
              <a:pPr/>
              <a:t>37</a:t>
            </a:fld>
            <a:endParaRPr lang="en-GB" altLang="en-US" smtClean="0"/>
          </a:p>
        </p:txBody>
      </p:sp>
    </p:spTree>
    <p:extLst>
      <p:ext uri="{BB962C8B-B14F-4D97-AF65-F5344CB8AC3E}">
        <p14:creationId xmlns:p14="http://schemas.microsoft.com/office/powerpoint/2010/main" val="23458740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LDA</a:t>
            </a:r>
            <a:r>
              <a:rPr lang="en-US" altLang="en-US" baseline="0" dirty="0" smtClean="0"/>
              <a:t> is equivalent to Linearly Constrained Minimum Variance </a:t>
            </a:r>
            <a:r>
              <a:rPr lang="en-US" altLang="en-US" baseline="0" dirty="0" err="1" smtClean="0"/>
              <a:t>Beamformer</a:t>
            </a:r>
            <a:r>
              <a:rPr lang="en-US" altLang="en-US" baseline="0" dirty="0" smtClean="0"/>
              <a:t>?</a:t>
            </a:r>
          </a:p>
          <a:p>
            <a:endParaRPr lang="en-US" altLang="en-US" baseline="0" dirty="0" smtClean="0"/>
          </a:p>
          <a:p>
            <a:r>
              <a:rPr lang="en-US" altLang="en-US" baseline="0" dirty="0" smtClean="0"/>
              <a:t>Also, Logistic regression</a:t>
            </a:r>
          </a:p>
          <a:p>
            <a:endParaRPr lang="en-US" alt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aseline="0" dirty="0" smtClean="0"/>
              <a:t>GNB, LDA and QDA are generative/parametric models</a:t>
            </a:r>
          </a:p>
          <a:p>
            <a:r>
              <a:rPr lang="en-GB" altLang="en-US" dirty="0" smtClean="0"/>
              <a:t>Logistic regression &amp; linear</a:t>
            </a:r>
            <a:r>
              <a:rPr lang="en-GB" altLang="en-US" baseline="0" dirty="0" smtClean="0"/>
              <a:t> </a:t>
            </a:r>
            <a:r>
              <a:rPr lang="en-GB" altLang="en-US" dirty="0" smtClean="0"/>
              <a:t>SVM are discriminative models</a:t>
            </a:r>
          </a:p>
          <a:p>
            <a:r>
              <a:rPr lang="en-GB" altLang="en-US" dirty="0" smtClean="0"/>
              <a:t>Nearest</a:t>
            </a:r>
            <a:r>
              <a:rPr lang="en-GB" altLang="en-US" baseline="0" dirty="0" smtClean="0"/>
              <a:t> neighbour classifiers are simpler in that no parameters are learned, but require a choice of distance metric and of neighbourhood definition</a:t>
            </a:r>
            <a:endParaRPr lang="en-GB" altLang="en-US" dirty="0" smtClean="0"/>
          </a:p>
          <a:p>
            <a:endParaRPr lang="en-GB" altLang="en-US" dirty="0" smtClean="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747C55E-4138-4B2B-9351-4DFFE8F7452F}" type="slidenum">
              <a:rPr lang="en-GB" altLang="en-US" smtClean="0"/>
              <a:pPr>
                <a:spcBef>
                  <a:spcPct val="0"/>
                </a:spcBef>
              </a:pPr>
              <a:t>40</a:t>
            </a:fld>
            <a:endParaRPr lang="en-GB" altLang="en-US" smtClean="0"/>
          </a:p>
        </p:txBody>
      </p:sp>
    </p:spTree>
    <p:extLst>
      <p:ext uri="{BB962C8B-B14F-4D97-AF65-F5344CB8AC3E}">
        <p14:creationId xmlns:p14="http://schemas.microsoft.com/office/powerpoint/2010/main" val="21937329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LDA can do simultaneous multiclass classification, but SVM needs to combine pairwise classifications.</a:t>
            </a:r>
          </a:p>
          <a:p>
            <a:r>
              <a:rPr lang="en-GB" dirty="0" smtClean="0"/>
              <a:t>Covariance matrix estimation can be slow, especially for many voxels.</a:t>
            </a:r>
          </a:p>
          <a:p>
            <a:r>
              <a:rPr lang="en-GB" dirty="0" smtClean="0"/>
              <a:t>So with</a:t>
            </a:r>
            <a:r>
              <a:rPr lang="en-GB" baseline="0" dirty="0" smtClean="0"/>
              <a:t> few voxels and many classes, perhaps prefer LDA? With few classes and many voxels, perhaps prefer SVM?</a:t>
            </a:r>
          </a:p>
          <a:p>
            <a:endParaRPr lang="en-GB" baseline="0" dirty="0" smtClean="0"/>
          </a:p>
          <a:p>
            <a:r>
              <a:rPr lang="en-GB" baseline="0" dirty="0" smtClean="0"/>
              <a:t>They will also differ somewhat in their sensitivity to outliers.</a:t>
            </a:r>
          </a:p>
          <a:p>
            <a:r>
              <a:rPr lang="en-GB" baseline="0" dirty="0" smtClean="0"/>
              <a:t>LDA gives a more direct measure of class membership probability</a:t>
            </a: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41</a:t>
            </a:fld>
            <a:endParaRPr lang="en-GB" altLang="en-US"/>
          </a:p>
        </p:txBody>
      </p:sp>
    </p:spTree>
    <p:extLst>
      <p:ext uri="{BB962C8B-B14F-4D97-AF65-F5344CB8AC3E}">
        <p14:creationId xmlns:p14="http://schemas.microsoft.com/office/powerpoint/2010/main" val="2304125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Demos are</a:t>
            </a:r>
            <a:r>
              <a:rPr lang="en-GB" baseline="0" dirty="0" smtClean="0"/>
              <a:t> all on the webpage, if you want to run them yourself. Also expanded version of these slides, and links to suggested reading and suggested video lectures by Martin Hebart.</a:t>
            </a:r>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3</a:t>
            </a:fld>
            <a:endParaRPr lang="en-GB" altLang="en-US"/>
          </a:p>
        </p:txBody>
      </p:sp>
    </p:spTree>
    <p:extLst>
      <p:ext uri="{BB962C8B-B14F-4D97-AF65-F5344CB8AC3E}">
        <p14:creationId xmlns:p14="http://schemas.microsoft.com/office/powerpoint/2010/main" val="33523249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Regularisation: use prior assumptions to constrain the ways in which the boundary is shaped and shifted so as to discriminate the categories in the training data.</a:t>
            </a:r>
            <a:endParaRPr lang="en-GB" altLang="en-US" smtClean="0"/>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6810767-52C5-421F-BEEB-99016DEA7716}" type="slidenum">
              <a:rPr lang="en-GB" altLang="en-US" smtClean="0"/>
              <a:pPr>
                <a:spcBef>
                  <a:spcPct val="0"/>
                </a:spcBef>
              </a:pPr>
              <a:t>51</a:t>
            </a:fld>
            <a:endParaRPr lang="en-GB" altLang="en-US" smtClean="0"/>
          </a:p>
        </p:txBody>
      </p:sp>
    </p:spTree>
    <p:extLst>
      <p:ext uri="{BB962C8B-B14F-4D97-AF65-F5344CB8AC3E}">
        <p14:creationId xmlns:p14="http://schemas.microsoft.com/office/powerpoint/2010/main" val="14016533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Regularisation: use prior assumptions to constrain the ways in which the boundary is shaped and shifted so as to discriminate the categories in the training data.</a:t>
            </a:r>
            <a:endParaRPr lang="en-GB" altLang="en-US" smtClean="0"/>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D41C083-DCA7-49EA-A24A-43ECA58244B8}" type="slidenum">
              <a:rPr lang="en-GB" altLang="en-US" smtClean="0"/>
              <a:pPr>
                <a:spcBef>
                  <a:spcPct val="0"/>
                </a:spcBef>
              </a:pPr>
              <a:t>52</a:t>
            </a:fld>
            <a:endParaRPr lang="en-GB" altLang="en-US" smtClean="0"/>
          </a:p>
        </p:txBody>
      </p:sp>
    </p:spTree>
    <p:extLst>
      <p:ext uri="{BB962C8B-B14F-4D97-AF65-F5344CB8AC3E}">
        <p14:creationId xmlns:p14="http://schemas.microsoft.com/office/powerpoint/2010/main" val="41279854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BCF4F69-1589-4E74-BBF9-800CA29AD74A}" type="slidenum">
              <a:rPr lang="en-GB" altLang="en-US" smtClean="0"/>
              <a:pPr>
                <a:spcBef>
                  <a:spcPct val="0"/>
                </a:spcBef>
              </a:pPr>
              <a:t>53</a:t>
            </a:fld>
            <a:endParaRPr lang="en-GB" altLang="en-US" smtClean="0"/>
          </a:p>
        </p:txBody>
      </p:sp>
    </p:spTree>
    <p:extLst>
      <p:ext uri="{BB962C8B-B14F-4D97-AF65-F5344CB8AC3E}">
        <p14:creationId xmlns:p14="http://schemas.microsoft.com/office/powerpoint/2010/main" val="8004610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124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6D7ADAC-7272-4853-A411-278294C77EEE}" type="slidenum">
              <a:rPr lang="en-GB" altLang="en-US" smtClean="0"/>
              <a:pPr>
                <a:spcBef>
                  <a:spcPct val="0"/>
                </a:spcBef>
              </a:pPr>
              <a:t>67</a:t>
            </a:fld>
            <a:endParaRPr lang="en-GB" altLang="en-US" smtClean="0"/>
          </a:p>
        </p:txBody>
      </p:sp>
    </p:spTree>
    <p:extLst>
      <p:ext uri="{BB962C8B-B14F-4D97-AF65-F5344CB8AC3E}">
        <p14:creationId xmlns:p14="http://schemas.microsoft.com/office/powerpoint/2010/main" val="15232887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1269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3CDC1B2-E4F5-4956-BA61-348CDBE4328C}" type="slidenum">
              <a:rPr lang="en-GB" altLang="en-US" smtClean="0"/>
              <a:pPr>
                <a:spcBef>
                  <a:spcPct val="0"/>
                </a:spcBef>
              </a:pPr>
              <a:t>68</a:t>
            </a:fld>
            <a:endParaRPr lang="en-GB" altLang="en-US" smtClean="0"/>
          </a:p>
        </p:txBody>
      </p:sp>
    </p:spTree>
    <p:extLst>
      <p:ext uri="{BB962C8B-B14F-4D97-AF65-F5344CB8AC3E}">
        <p14:creationId xmlns:p14="http://schemas.microsoft.com/office/powerpoint/2010/main" val="13809266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sz="1200" dirty="0" smtClean="0"/>
              <a:t>(Assumes that the concepts can be embedded in a high-dimensional space, and that the measurements sample this space)</a:t>
            </a:r>
          </a:p>
          <a:p>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71</a:t>
            </a:fld>
            <a:endParaRPr lang="en-GB" altLang="en-US"/>
          </a:p>
        </p:txBody>
      </p:sp>
    </p:spTree>
    <p:extLst>
      <p:ext uri="{BB962C8B-B14F-4D97-AF65-F5344CB8AC3E}">
        <p14:creationId xmlns:p14="http://schemas.microsoft.com/office/powerpoint/2010/main" val="22946033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Each</a:t>
            </a:r>
            <a:r>
              <a:rPr lang="en-GB" baseline="0" dirty="0" smtClean="0"/>
              <a:t> example shows six stimuli from two conditions.</a:t>
            </a:r>
          </a:p>
          <a:p>
            <a:r>
              <a:rPr lang="en-GB" baseline="0" dirty="0" smtClean="0"/>
              <a:t>Blue lines show cases where a linear classifier would give identical (and in this case perfect) classification, despite clearly different representational structure that would be picked up by RSA.</a:t>
            </a:r>
          </a:p>
          <a:p>
            <a:r>
              <a:rPr lang="en-GB" baseline="0" dirty="0" smtClean="0"/>
              <a:t>Similarly, red lines show identically performing non-linear classifiers, despite different representational geometries.</a:t>
            </a:r>
          </a:p>
          <a:p>
            <a:endParaRPr lang="en-GB" baseline="0" dirty="0" smtClean="0"/>
          </a:p>
          <a:p>
            <a:r>
              <a:rPr lang="en-GB" baseline="0" dirty="0" smtClean="0"/>
              <a:t>The RDMs under each case capture all the relevant differences.</a:t>
            </a: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73</a:t>
            </a:fld>
            <a:endParaRPr lang="en-GB" altLang="en-US"/>
          </a:p>
        </p:txBody>
      </p:sp>
    </p:spTree>
    <p:extLst>
      <p:ext uri="{BB962C8B-B14F-4D97-AF65-F5344CB8AC3E}">
        <p14:creationId xmlns:p14="http://schemas.microsoft.com/office/powerpoint/2010/main" val="5939793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numpy</a:t>
            </a:r>
            <a:r>
              <a:rPr lang="en-GB" dirty="0" smtClean="0"/>
              <a:t> provides arrays</a:t>
            </a:r>
          </a:p>
          <a:p>
            <a:r>
              <a:rPr lang="en-GB" dirty="0" err="1" smtClean="0"/>
              <a:t>scipy</a:t>
            </a:r>
            <a:r>
              <a:rPr lang="en-GB" dirty="0" smtClean="0"/>
              <a:t> can load .mat files with </a:t>
            </a:r>
            <a:r>
              <a:rPr lang="en-GB" dirty="0" err="1" smtClean="0"/>
              <a:t>io.loadmat</a:t>
            </a:r>
            <a:r>
              <a:rPr lang="en-GB" dirty="0" smtClean="0"/>
              <a:t> and adds other </a:t>
            </a:r>
            <a:r>
              <a:rPr lang="en-GB" dirty="0" err="1" smtClean="0"/>
              <a:t>matlab</a:t>
            </a:r>
            <a:r>
              <a:rPr lang="en-GB" dirty="0" smtClean="0"/>
              <a:t> functionality like </a:t>
            </a:r>
            <a:r>
              <a:rPr lang="en-GB" dirty="0" err="1" smtClean="0"/>
              <a:t>squareform</a:t>
            </a:r>
            <a:endParaRPr lang="en-GB" dirty="0" smtClean="0"/>
          </a:p>
          <a:p>
            <a:r>
              <a:rPr lang="en-GB" dirty="0" err="1" smtClean="0"/>
              <a:t>matplotlib</a:t>
            </a:r>
            <a:r>
              <a:rPr lang="en-GB" dirty="0" smtClean="0"/>
              <a:t> provides </a:t>
            </a:r>
            <a:r>
              <a:rPr lang="en-GB" dirty="0" err="1" smtClean="0"/>
              <a:t>matlab</a:t>
            </a:r>
            <a:r>
              <a:rPr lang="en-GB" dirty="0" smtClean="0"/>
              <a:t>-like plotting</a:t>
            </a:r>
          </a:p>
          <a:p>
            <a:endParaRPr lang="en-GB"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err="1" smtClean="0"/>
              <a:t>seaborn</a:t>
            </a:r>
            <a:r>
              <a:rPr lang="en-GB" baseline="0" dirty="0" smtClean="0"/>
              <a:t> extends/simplifies </a:t>
            </a:r>
            <a:r>
              <a:rPr lang="en-GB" baseline="0" dirty="0" err="1" smtClean="0"/>
              <a:t>matplotlib</a:t>
            </a:r>
            <a:r>
              <a:rPr lang="en-GB" baseline="0" dirty="0" smtClean="0"/>
              <a:t> with more plot types and options (like </a:t>
            </a:r>
            <a:r>
              <a:rPr lang="en-GB" baseline="0" dirty="0" err="1" smtClean="0"/>
              <a:t>despine</a:t>
            </a:r>
            <a:r>
              <a:rPr lang="en-GB" baseline="0" dirty="0" smtClean="0"/>
              <a:t> to (re)move axis lines)</a:t>
            </a:r>
          </a:p>
          <a:p>
            <a:endParaRPr lang="en-GB" dirty="0" smtClean="0"/>
          </a:p>
          <a:p>
            <a:r>
              <a:rPr lang="en-GB" dirty="0" err="1" smtClean="0"/>
              <a:t>os</a:t>
            </a:r>
            <a:r>
              <a:rPr lang="en-GB" dirty="0" smtClean="0"/>
              <a:t> provides</a:t>
            </a:r>
            <a:r>
              <a:rPr lang="en-GB" baseline="0" dirty="0" smtClean="0"/>
              <a:t> methods like </a:t>
            </a:r>
            <a:r>
              <a:rPr lang="en-GB" baseline="0" dirty="0" err="1" smtClean="0"/>
              <a:t>path.join</a:t>
            </a:r>
            <a:endParaRPr lang="en-GB"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glob to search filenames with wildcards</a:t>
            </a:r>
          </a:p>
          <a:p>
            <a:endParaRPr lang="en-GB"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pandas provides </a:t>
            </a:r>
            <a:r>
              <a:rPr lang="en-GB" baseline="0" dirty="0" err="1" smtClean="0"/>
              <a:t>dataframes</a:t>
            </a:r>
            <a:r>
              <a:rPr lang="en-GB" baseline="0" dirty="0" smtClean="0"/>
              <a:t> (i.e. tables)</a:t>
            </a:r>
          </a:p>
          <a:p>
            <a:r>
              <a:rPr lang="en-GB" baseline="0" dirty="0" smtClean="0"/>
              <a:t>collections provides extra datatypes e.g. </a:t>
            </a:r>
            <a:r>
              <a:rPr lang="en-GB" baseline="0" dirty="0" err="1" smtClean="0"/>
              <a:t>defaultdict</a:t>
            </a:r>
            <a:endParaRPr lang="en-GB" baseline="0" dirty="0" smtClean="0"/>
          </a:p>
          <a:p>
            <a:endParaRPr lang="en-GB"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err="1" smtClean="0"/>
              <a:t>nibabel</a:t>
            </a:r>
            <a:r>
              <a:rPr lang="en-GB" baseline="0" dirty="0" smtClean="0"/>
              <a:t> can process </a:t>
            </a:r>
            <a:r>
              <a:rPr lang="en-GB" baseline="0" dirty="0" err="1" smtClean="0"/>
              <a:t>analyze</a:t>
            </a:r>
            <a:r>
              <a:rPr lang="en-GB" baseline="0" dirty="0" smtClean="0"/>
              <a:t>/</a:t>
            </a:r>
            <a:r>
              <a:rPr lang="en-GB" baseline="0" dirty="0" err="1" smtClean="0"/>
              <a:t>nifti</a:t>
            </a:r>
            <a:r>
              <a:rPr lang="en-GB" baseline="0" dirty="0" smtClean="0"/>
              <a:t> files with load() and load().</a:t>
            </a:r>
            <a:r>
              <a:rPr lang="en-GB" baseline="0" dirty="0" err="1" smtClean="0"/>
              <a:t>get_fdata</a:t>
            </a:r>
            <a:endParaRPr lang="en-GB" baseline="0" dirty="0" smtClean="0"/>
          </a:p>
          <a:p>
            <a:r>
              <a:rPr lang="en-GB" baseline="0" dirty="0" err="1" smtClean="0"/>
              <a:t>nilearn</a:t>
            </a:r>
            <a:r>
              <a:rPr lang="en-GB" baseline="0" dirty="0" smtClean="0"/>
              <a:t> for neuroimaging stuff like “</a:t>
            </a:r>
            <a:r>
              <a:rPr lang="en-GB" baseline="0" dirty="0" err="1" smtClean="0"/>
              <a:t>plotting.plot_stat_map</a:t>
            </a:r>
            <a:r>
              <a:rPr lang="en-GB" baseline="0" dirty="0" smtClean="0"/>
              <a:t>”</a:t>
            </a:r>
          </a:p>
          <a:p>
            <a:endParaRPr lang="en-GB" baseline="0" dirty="0" smtClean="0"/>
          </a:p>
          <a:p>
            <a:r>
              <a:rPr lang="en-GB" baseline="0" dirty="0" smtClean="0"/>
              <a:t>Can do: from [package] import [module] as [</a:t>
            </a:r>
            <a:r>
              <a:rPr lang="en-GB" baseline="0" dirty="0" err="1" smtClean="0"/>
              <a:t>newname</a:t>
            </a:r>
            <a:r>
              <a:rPr lang="en-GB" baseline="0" dirty="0" smtClean="0"/>
              <a:t>]</a:t>
            </a:r>
          </a:p>
          <a:p>
            <a:endParaRPr lang="en-GB" baseline="0" dirty="0" smtClean="0"/>
          </a:p>
          <a:p>
            <a:r>
              <a:rPr lang="en-GB" baseline="0" dirty="0" smtClean="0"/>
              <a:t>To use </a:t>
            </a:r>
            <a:r>
              <a:rPr lang="en-GB" baseline="0" dirty="0" err="1" smtClean="0"/>
              <a:t>VScode</a:t>
            </a:r>
            <a:r>
              <a:rPr lang="en-GB" baseline="0" dirty="0" smtClean="0"/>
              <a:t>:</a:t>
            </a:r>
          </a:p>
          <a:p>
            <a:r>
              <a:rPr lang="en-GB" baseline="0" dirty="0" smtClean="0"/>
              <a:t>Install Remote SSH</a:t>
            </a:r>
          </a:p>
          <a:p>
            <a:r>
              <a:rPr lang="en-GB" baseline="0" dirty="0" smtClean="0"/>
              <a:t>Click green button at bottom left; connect current window to host</a:t>
            </a:r>
          </a:p>
          <a:p>
            <a:r>
              <a:rPr lang="en-GB" baseline="0" dirty="0" smtClean="0"/>
              <a:t>Enter e.g. dm01@login-j03 + password</a:t>
            </a:r>
          </a:p>
          <a:p>
            <a:endParaRPr lang="en-GB" baseline="0" dirty="0" smtClean="0"/>
          </a:p>
          <a:p>
            <a:r>
              <a:rPr lang="en-GB" baseline="0" dirty="0" smtClean="0"/>
              <a:t>“</a:t>
            </a:r>
            <a:r>
              <a:rPr lang="en-GB" baseline="0" dirty="0" err="1" smtClean="0"/>
              <a:t>conda</a:t>
            </a:r>
            <a:r>
              <a:rPr lang="en-GB" baseline="0" dirty="0" smtClean="0"/>
              <a:t> </a:t>
            </a:r>
            <a:r>
              <a:rPr lang="en-GB" baseline="0" dirty="0" err="1" smtClean="0"/>
              <a:t>env</a:t>
            </a:r>
            <a:r>
              <a:rPr lang="en-GB" baseline="0" dirty="0" smtClean="0"/>
              <a:t> list” to see available environments</a:t>
            </a:r>
          </a:p>
          <a:p>
            <a:r>
              <a:rPr lang="en-GB" baseline="0" dirty="0" smtClean="0"/>
              <a:t>“</a:t>
            </a:r>
            <a:r>
              <a:rPr lang="en-GB" baseline="0" dirty="0" err="1" smtClean="0"/>
              <a:t>conda</a:t>
            </a:r>
            <a:r>
              <a:rPr lang="en-GB" baseline="0" dirty="0" smtClean="0"/>
              <a:t> list” to see software in active environment</a:t>
            </a:r>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80</a:t>
            </a:fld>
            <a:endParaRPr lang="en-GB" altLang="en-US"/>
          </a:p>
        </p:txBody>
      </p:sp>
    </p:spTree>
    <p:extLst>
      <p:ext uri="{BB962C8B-B14F-4D97-AF65-F5344CB8AC3E}">
        <p14:creationId xmlns:p14="http://schemas.microsoft.com/office/powerpoint/2010/main" val="15813414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blue: sub-packages</a:t>
            </a:r>
          </a:p>
          <a:p>
            <a:r>
              <a:rPr lang="en-GB" dirty="0" smtClean="0"/>
              <a:t>grey: classes</a:t>
            </a:r>
          </a:p>
          <a:p>
            <a:r>
              <a:rPr lang="en-GB" dirty="0" smtClean="0"/>
              <a:t>yellow: modules (functions)</a:t>
            </a:r>
          </a:p>
          <a:p>
            <a:r>
              <a:rPr lang="en-GB" dirty="0" smtClean="0"/>
              <a:t>orange: auxiliary materials</a:t>
            </a:r>
          </a:p>
          <a:p>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81</a:t>
            </a:fld>
            <a:endParaRPr lang="en-GB" altLang="en-US"/>
          </a:p>
        </p:txBody>
      </p:sp>
    </p:spTree>
    <p:extLst>
      <p:ext uri="{BB962C8B-B14F-4D97-AF65-F5344CB8AC3E}">
        <p14:creationId xmlns:p14="http://schemas.microsoft.com/office/powerpoint/2010/main" val="40581818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descriptors – </a:t>
            </a:r>
            <a:r>
              <a:rPr lang="en-GB" dirty="0" err="1" smtClean="0"/>
              <a:t>dict</a:t>
            </a:r>
            <a:r>
              <a:rPr lang="en-GB" baseline="0" dirty="0" smtClean="0"/>
              <a:t> with general metadata about dataset</a:t>
            </a:r>
          </a:p>
          <a:p>
            <a:r>
              <a:rPr lang="en-GB" baseline="0" dirty="0" err="1" smtClean="0"/>
              <a:t>obs_descriptors</a:t>
            </a:r>
            <a:r>
              <a:rPr lang="en-GB" baseline="0" dirty="0" smtClean="0"/>
              <a:t> – </a:t>
            </a:r>
            <a:r>
              <a:rPr lang="en-GB" baseline="0" dirty="0" err="1" smtClean="0"/>
              <a:t>dict</a:t>
            </a:r>
            <a:r>
              <a:rPr lang="en-GB" baseline="0" dirty="0" smtClean="0"/>
              <a:t> with array that defines condition labels</a:t>
            </a:r>
          </a:p>
          <a:p>
            <a:r>
              <a:rPr lang="en-GB" baseline="0" dirty="0" err="1" smtClean="0"/>
              <a:t>channel_descriptors</a:t>
            </a:r>
            <a:r>
              <a:rPr lang="en-GB" baseline="0" dirty="0" smtClean="0"/>
              <a:t> – </a:t>
            </a:r>
            <a:r>
              <a:rPr lang="en-GB" baseline="0" dirty="0" err="1" smtClean="0"/>
              <a:t>dict</a:t>
            </a:r>
            <a:r>
              <a:rPr lang="en-GB" baseline="0" dirty="0" smtClean="0"/>
              <a:t> with array that identifies each channel</a:t>
            </a:r>
          </a:p>
          <a:p>
            <a:endParaRPr lang="en-GB" baseline="0" dirty="0" smtClean="0"/>
          </a:p>
          <a:p>
            <a:r>
              <a:rPr lang="en-GB" baseline="0" dirty="0" smtClean="0"/>
              <a:t>For multiple subjects, use a list of Datasets</a:t>
            </a:r>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82</a:t>
            </a:fld>
            <a:endParaRPr lang="en-GB" altLang="en-US"/>
          </a:p>
        </p:txBody>
      </p:sp>
    </p:spTree>
    <p:extLst>
      <p:ext uri="{BB962C8B-B14F-4D97-AF65-F5344CB8AC3E}">
        <p14:creationId xmlns:p14="http://schemas.microsoft.com/office/powerpoint/2010/main" val="323612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For Multivariate Bayes, see e.g. </a:t>
            </a:r>
            <a:r>
              <a:rPr lang="en-GB" dirty="0" err="1" smtClean="0"/>
              <a:t>Friston</a:t>
            </a:r>
            <a:r>
              <a:rPr lang="en-GB" dirty="0" smtClean="0"/>
              <a:t> et al., 2008: https://pubmed.ncbi.nlm.nih.gov/17919928/</a:t>
            </a:r>
          </a:p>
          <a:p>
            <a:r>
              <a:rPr lang="en-GB" dirty="0" smtClean="0"/>
              <a:t>For</a:t>
            </a:r>
            <a:r>
              <a:rPr lang="en-GB" baseline="0" dirty="0" smtClean="0"/>
              <a:t> Pattern Component Modelling see </a:t>
            </a:r>
            <a:r>
              <a:rPr lang="en-GB" baseline="0" dirty="0" err="1" smtClean="0"/>
              <a:t>Diedrichsen</a:t>
            </a:r>
            <a:r>
              <a:rPr lang="en-GB" baseline="0" dirty="0" smtClean="0"/>
              <a:t> et al. 2018: https://www.sciencedirect.com/science/article/pii/S1053811917306985 (this uses priors so is a hierarchical Bayesian model)</a:t>
            </a:r>
          </a:p>
          <a:p>
            <a:r>
              <a:rPr lang="en-GB" baseline="0" dirty="0" smtClean="0"/>
              <a:t>For cross-validated MANOVA see </a:t>
            </a:r>
            <a:r>
              <a:rPr lang="en-GB" baseline="0" dirty="0" err="1" smtClean="0"/>
              <a:t>Allefeld</a:t>
            </a:r>
            <a:r>
              <a:rPr lang="en-GB" baseline="0" dirty="0" smtClean="0"/>
              <a:t> &amp; Haynes, 2014: https://pubmed.ncbi.nlm.nih.gov/24296330/  (I think this is equivalent to, or a specific case of, PCM)</a:t>
            </a:r>
          </a:p>
          <a:p>
            <a:r>
              <a:rPr lang="en-GB" baseline="0" dirty="0" smtClean="0"/>
              <a:t>For Inverted Encoding Models, see e.g. Sprague…</a:t>
            </a:r>
            <a:r>
              <a:rPr lang="en-GB" baseline="0" dirty="0" err="1" smtClean="0"/>
              <a:t>Serences</a:t>
            </a:r>
            <a:r>
              <a:rPr lang="en-GB" baseline="0" dirty="0" smtClean="0"/>
              <a:t> 2015: https://www.ncbi.nlm.nih.gov/pmc/articles/PMC4532299/</a:t>
            </a:r>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4</a:t>
            </a:fld>
            <a:endParaRPr lang="en-GB" altLang="en-US"/>
          </a:p>
        </p:txBody>
      </p:sp>
    </p:spTree>
    <p:extLst>
      <p:ext uri="{BB962C8B-B14F-4D97-AF65-F5344CB8AC3E}">
        <p14:creationId xmlns:p14="http://schemas.microsoft.com/office/powerpoint/2010/main" val="33422182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Square root</a:t>
            </a:r>
            <a:r>
              <a:rPr lang="en-GB" baseline="0" dirty="0" smtClean="0"/>
              <a:t> of sum of squared displacements along orthogonal dimensions</a:t>
            </a:r>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84</a:t>
            </a:fld>
            <a:endParaRPr lang="en-GB" altLang="en-US"/>
          </a:p>
        </p:txBody>
      </p:sp>
    </p:spTree>
    <p:extLst>
      <p:ext uri="{BB962C8B-B14F-4D97-AF65-F5344CB8AC3E}">
        <p14:creationId xmlns:p14="http://schemas.microsoft.com/office/powerpoint/2010/main" val="1583122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Cosine similarity is dot product </a:t>
            </a:r>
            <a:r>
              <a:rPr lang="en-GB" sz="1200" b="0" i="0" kern="1200" dirty="0" smtClean="0">
                <a:solidFill>
                  <a:schemeClr val="tx1"/>
                </a:solidFill>
                <a:effectLst/>
                <a:latin typeface="+mn-lt"/>
                <a:ea typeface="+mn-ea"/>
                <a:cs typeface="+mn-cs"/>
              </a:rPr>
              <a:t>of unit vectors. </a:t>
            </a:r>
          </a:p>
          <a:p>
            <a:r>
              <a:rPr lang="en-GB" sz="1200" b="0" i="0" kern="1200" dirty="0" smtClean="0">
                <a:solidFill>
                  <a:schemeClr val="tx1"/>
                </a:solidFill>
                <a:effectLst/>
                <a:latin typeface="+mn-lt"/>
                <a:ea typeface="+mn-ea"/>
                <a:cs typeface="+mn-cs"/>
              </a:rPr>
              <a:t>Pearson correlation is cosine similarity between centred vectors.</a:t>
            </a:r>
          </a:p>
          <a:p>
            <a:r>
              <a:rPr lang="en-GB" sz="1200" b="0" i="0" kern="1200" dirty="0" smtClean="0">
                <a:solidFill>
                  <a:schemeClr val="tx1"/>
                </a:solidFill>
                <a:effectLst/>
                <a:latin typeface="+mn-lt"/>
                <a:ea typeface="+mn-ea"/>
                <a:cs typeface="+mn-cs"/>
              </a:rPr>
              <a:t>Spearman</a:t>
            </a:r>
            <a:r>
              <a:rPr lang="en-GB" sz="1200" b="0" i="0" kern="1200" baseline="0" dirty="0" smtClean="0">
                <a:solidFill>
                  <a:schemeClr val="tx1"/>
                </a:solidFill>
                <a:effectLst/>
                <a:latin typeface="+mn-lt"/>
                <a:ea typeface="+mn-ea"/>
                <a:cs typeface="+mn-cs"/>
              </a:rPr>
              <a:t> correlation is Pearson correlation between ranked vectors.</a:t>
            </a:r>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85</a:t>
            </a:fld>
            <a:endParaRPr lang="en-GB" altLang="en-US"/>
          </a:p>
        </p:txBody>
      </p:sp>
    </p:spTree>
    <p:extLst>
      <p:ext uri="{BB962C8B-B14F-4D97-AF65-F5344CB8AC3E}">
        <p14:creationId xmlns:p14="http://schemas.microsoft.com/office/powerpoint/2010/main" val="5936745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Euclidean distance is more intuitive</a:t>
            </a:r>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87</a:t>
            </a:fld>
            <a:endParaRPr lang="en-GB" altLang="en-US"/>
          </a:p>
        </p:txBody>
      </p:sp>
    </p:spTree>
    <p:extLst>
      <p:ext uri="{BB962C8B-B14F-4D97-AF65-F5344CB8AC3E}">
        <p14:creationId xmlns:p14="http://schemas.microsoft.com/office/powerpoint/2010/main" val="7267936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Consider this multivariate normal distribution. Which of the points A and B is more representative of the distribution?</a:t>
            </a:r>
            <a:r>
              <a:rPr lang="en-GB" baseline="0" dirty="0" smtClean="0"/>
              <a:t> </a:t>
            </a:r>
            <a:r>
              <a:rPr lang="en-GB" dirty="0" smtClean="0"/>
              <a:t>A and B are equally distant from the centroid</a:t>
            </a:r>
            <a:r>
              <a:rPr lang="en-GB" baseline="0" dirty="0" smtClean="0"/>
              <a:t> in terms of</a:t>
            </a:r>
            <a:r>
              <a:rPr lang="en-GB" dirty="0" smtClean="0"/>
              <a:t> Euclidian</a:t>
            </a:r>
            <a:r>
              <a:rPr lang="en-GB" baseline="0" dirty="0" smtClean="0"/>
              <a:t> distance, but A is three times closer to </a:t>
            </a:r>
            <a:r>
              <a:rPr lang="en-GB" baseline="0" smtClean="0"/>
              <a:t>the centroid using </a:t>
            </a:r>
            <a:r>
              <a:rPr lang="en-GB" baseline="0" dirty="0" err="1" smtClean="0"/>
              <a:t>Mahalanobis</a:t>
            </a:r>
            <a:r>
              <a:rPr lang="en-GB" baseline="0" dirty="0" smtClean="0"/>
              <a:t> distance.</a:t>
            </a:r>
            <a:r>
              <a:rPr lang="en-GB" dirty="0" smtClean="0"/>
              <a:t> </a:t>
            </a:r>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90</a:t>
            </a:fld>
            <a:endParaRPr lang="en-GB" altLang="en-US"/>
          </a:p>
        </p:txBody>
      </p:sp>
    </p:spTree>
    <p:extLst>
      <p:ext uri="{BB962C8B-B14F-4D97-AF65-F5344CB8AC3E}">
        <p14:creationId xmlns:p14="http://schemas.microsoft.com/office/powerpoint/2010/main" val="3462436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Dot product = inner product = scalar product</a:t>
            </a:r>
          </a:p>
          <a:p>
            <a:r>
              <a:rPr lang="en-GB" dirty="0" smtClean="0"/>
              <a:t>See fig 9c from </a:t>
            </a:r>
            <a:r>
              <a:rPr lang="en-GB" dirty="0" err="1" smtClean="0"/>
              <a:t>Nili</a:t>
            </a:r>
            <a:r>
              <a:rPr lang="en-GB" dirty="0" smtClean="0"/>
              <a:t> 2020</a:t>
            </a:r>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92</a:t>
            </a:fld>
            <a:endParaRPr lang="en-GB" altLang="en-US"/>
          </a:p>
        </p:txBody>
      </p:sp>
    </p:spTree>
    <p:extLst>
      <p:ext uri="{BB962C8B-B14F-4D97-AF65-F5344CB8AC3E}">
        <p14:creationId xmlns:p14="http://schemas.microsoft.com/office/powerpoint/2010/main" val="29087122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93</a:t>
            </a:fld>
            <a:endParaRPr lang="en-GB" altLang="en-US"/>
          </a:p>
        </p:txBody>
      </p:sp>
    </p:spTree>
    <p:extLst>
      <p:ext uri="{BB962C8B-B14F-4D97-AF65-F5344CB8AC3E}">
        <p14:creationId xmlns:p14="http://schemas.microsoft.com/office/powerpoint/2010/main" val="14313336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94</a:t>
            </a:fld>
            <a:endParaRPr lang="en-GB" altLang="en-US"/>
          </a:p>
        </p:txBody>
      </p:sp>
    </p:spTree>
    <p:extLst>
      <p:ext uri="{BB962C8B-B14F-4D97-AF65-F5344CB8AC3E}">
        <p14:creationId xmlns:p14="http://schemas.microsoft.com/office/powerpoint/2010/main" val="8294894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First section of RDM demo repeats initial dataset creation from first demo.</a:t>
            </a:r>
          </a:p>
          <a:p>
            <a:endParaRPr lang="en-GB" baseline="0" dirty="0" smtClean="0"/>
          </a:p>
          <a:p>
            <a:r>
              <a:rPr lang="en-GB" baseline="0" dirty="0" smtClean="0"/>
              <a:t>For </a:t>
            </a:r>
            <a:r>
              <a:rPr lang="en-GB" baseline="0" dirty="0" err="1" smtClean="0"/>
              <a:t>crossnobis</a:t>
            </a:r>
            <a:r>
              <a:rPr lang="en-GB" baseline="0" dirty="0" smtClean="0"/>
              <a:t> dissimilarity, set e.g. </a:t>
            </a:r>
            <a:r>
              <a:rPr lang="en-GB" baseline="0" dirty="0" err="1" smtClean="0"/>
              <a:t>cv_descriptor</a:t>
            </a:r>
            <a:r>
              <a:rPr lang="en-GB" baseline="0" dirty="0" smtClean="0"/>
              <a:t>=‘runs’, noise=</a:t>
            </a:r>
            <a:r>
              <a:rPr lang="en-GB" baseline="0" dirty="0" err="1" smtClean="0"/>
              <a:t>PrecisionMatrix</a:t>
            </a:r>
            <a:endParaRPr lang="en-GB" baseline="0" dirty="0" smtClean="0"/>
          </a:p>
          <a:p>
            <a:r>
              <a:rPr lang="en-GB" baseline="0" dirty="0" smtClean="0"/>
              <a:t> </a:t>
            </a:r>
          </a:p>
          <a:p>
            <a:r>
              <a:rPr lang="en-GB" baseline="0" dirty="0" smtClean="0"/>
              <a:t>Toolbox uses precision matrix rather than covariance matrix;</a:t>
            </a:r>
          </a:p>
          <a:p>
            <a:r>
              <a:rPr lang="en-GB" baseline="0" dirty="0" smtClean="0"/>
              <a:t>can be calculated from deviations of many measurements: </a:t>
            </a:r>
            <a:r>
              <a:rPr lang="en-GB" baseline="0" dirty="0" err="1" smtClean="0"/>
              <a:t>noise.prec_from_measurements</a:t>
            </a:r>
            <a:r>
              <a:rPr lang="en-GB" baseline="0" dirty="0" smtClean="0"/>
              <a:t>(dataset, method=‘</a:t>
            </a:r>
            <a:r>
              <a:rPr lang="en-GB" baseline="0" dirty="0" err="1" smtClean="0"/>
              <a:t>shrinkage_eye</a:t>
            </a:r>
            <a:r>
              <a:rPr lang="en-GB" baseline="0" dirty="0" smtClean="0"/>
              <a:t>’);</a:t>
            </a:r>
          </a:p>
          <a:p>
            <a:r>
              <a:rPr lang="en-GB" baseline="0" dirty="0" smtClean="0"/>
              <a:t>or from per-channel residuals calculated at a previous step: </a:t>
            </a:r>
            <a:r>
              <a:rPr lang="en-GB" baseline="0" dirty="0" err="1" smtClean="0"/>
              <a:t>noise.prec_from_residuals</a:t>
            </a:r>
            <a:r>
              <a:rPr lang="en-GB" baseline="0" dirty="0" smtClean="0"/>
              <a:t>(residuals,…)</a:t>
            </a:r>
          </a:p>
          <a:p>
            <a:r>
              <a:rPr lang="en-GB" baseline="0" dirty="0" smtClean="0"/>
              <a:t>Shrinkage is essential otherwise inversion essentially leads to almost random numbers!</a:t>
            </a:r>
          </a:p>
          <a:p>
            <a:pPr marL="171450" indent="-171450">
              <a:buFontTx/>
              <a:buChar char="-"/>
            </a:pPr>
            <a:endParaRPr lang="en-GB" baseline="0" dirty="0" smtClean="0"/>
          </a:p>
          <a:p>
            <a:pPr marL="0" indent="0">
              <a:buFontTx/>
              <a:buNone/>
            </a:pPr>
            <a:r>
              <a:rPr lang="en-GB" dirty="0" err="1" smtClean="0"/>
              <a:t>rdm.calc_rdm</a:t>
            </a:r>
            <a:r>
              <a:rPr lang="en-GB" dirty="0" smtClean="0"/>
              <a:t> defaults to “squared</a:t>
            </a:r>
            <a:r>
              <a:rPr lang="en-GB" baseline="0" dirty="0" smtClean="0"/>
              <a:t> Euclidean” but</a:t>
            </a:r>
          </a:p>
          <a:p>
            <a:pPr marL="0" indent="0">
              <a:buFontTx/>
              <a:buNone/>
            </a:pPr>
            <a:r>
              <a:rPr lang="en-GB" dirty="0" err="1" smtClean="0"/>
              <a:t>rdm.calc_rdm_unbalanced</a:t>
            </a:r>
            <a:r>
              <a:rPr lang="en-GB" dirty="0" smtClean="0"/>
              <a:t> defaults to “Euclidean”??</a:t>
            </a:r>
          </a:p>
          <a:p>
            <a:pPr marL="0" indent="0">
              <a:buFontTx/>
              <a:buNone/>
            </a:pPr>
            <a:endParaRPr lang="en-GB" dirty="0" smtClean="0"/>
          </a:p>
          <a:p>
            <a:pPr marL="0" indent="0">
              <a:buFontTx/>
              <a:buNone/>
            </a:pPr>
            <a:r>
              <a:rPr lang="en-GB" dirty="0" smtClean="0"/>
              <a:t>To average (potential partial) RDMS, use:</a:t>
            </a:r>
          </a:p>
          <a:p>
            <a:pPr marL="0" indent="0">
              <a:buFontTx/>
              <a:buNone/>
            </a:pPr>
            <a:r>
              <a:rPr lang="en-GB" sz="1200" kern="1200" dirty="0" smtClean="0">
                <a:solidFill>
                  <a:schemeClr val="tx1"/>
                </a:solidFill>
                <a:effectLst/>
                <a:latin typeface="+mn-lt"/>
                <a:ea typeface="+mn-ea"/>
                <a:cs typeface="+mn-cs"/>
              </a:rPr>
              <a:t>partials</a:t>
            </a:r>
            <a:r>
              <a:rPr lang="en-GB" dirty="0" smtClean="0"/>
              <a:t> </a:t>
            </a:r>
            <a:r>
              <a:rPr lang="en-GB" sz="1200" kern="1200" dirty="0" smtClean="0">
                <a:solidFill>
                  <a:schemeClr val="tx1"/>
                </a:solidFill>
                <a:effectLst/>
                <a:latin typeface="+mn-lt"/>
                <a:ea typeface="+mn-ea"/>
                <a:cs typeface="+mn-cs"/>
              </a:rPr>
              <a:t>=</a:t>
            </a:r>
            <a:r>
              <a:rPr lang="en-GB" dirty="0" smtClean="0"/>
              <a:t> </a:t>
            </a:r>
            <a:r>
              <a:rPr lang="en-GB" sz="1200" kern="1200" dirty="0" err="1" smtClean="0">
                <a:solidFill>
                  <a:schemeClr val="tx1"/>
                </a:solidFill>
                <a:effectLst/>
                <a:latin typeface="+mn-lt"/>
                <a:ea typeface="+mn-ea"/>
                <a:cs typeface="+mn-cs"/>
              </a:rPr>
              <a:t>rsatoolbox.rdm.combine.from_partials</a:t>
            </a:r>
            <a:r>
              <a:rPr lang="en-GB" sz="1200" b="1" kern="1200" dirty="0" smtClean="0">
                <a:solidFill>
                  <a:schemeClr val="tx1"/>
                </a:solidFill>
                <a:effectLst/>
                <a:latin typeface="+mn-lt"/>
                <a:ea typeface="+mn-ea"/>
                <a:cs typeface="+mn-cs"/>
              </a:rPr>
              <a:t>([</a:t>
            </a:r>
            <a:r>
              <a:rPr lang="en-GB" sz="1200" kern="1200" dirty="0" smtClean="0">
                <a:solidFill>
                  <a:schemeClr val="tx1"/>
                </a:solidFill>
                <a:effectLst/>
                <a:latin typeface="+mn-lt"/>
                <a:ea typeface="+mn-ea"/>
                <a:cs typeface="+mn-cs"/>
              </a:rPr>
              <a:t>rdms1</a:t>
            </a:r>
            <a:r>
              <a:rPr lang="en-GB" sz="1200" b="1" kern="1200" dirty="0" smtClean="0">
                <a:solidFill>
                  <a:schemeClr val="tx1"/>
                </a:solidFill>
                <a:effectLst/>
                <a:latin typeface="+mn-lt"/>
                <a:ea typeface="+mn-ea"/>
                <a:cs typeface="+mn-cs"/>
              </a:rPr>
              <a:t>,</a:t>
            </a:r>
            <a:r>
              <a:rPr lang="en-GB" dirty="0" smtClean="0"/>
              <a:t> </a:t>
            </a:r>
            <a:r>
              <a:rPr lang="en-GB" sz="1200" kern="1200" dirty="0" smtClean="0">
                <a:solidFill>
                  <a:schemeClr val="tx1"/>
                </a:solidFill>
                <a:effectLst/>
                <a:latin typeface="+mn-lt"/>
                <a:ea typeface="+mn-ea"/>
                <a:cs typeface="+mn-cs"/>
              </a:rPr>
              <a:t>rdms2</a:t>
            </a:r>
            <a:r>
              <a:rPr lang="en-GB" sz="1200" b="1" kern="1200" dirty="0" smtClean="0">
                <a:solidFill>
                  <a:schemeClr val="tx1"/>
                </a:solidFill>
                <a:effectLst/>
                <a:latin typeface="+mn-lt"/>
                <a:ea typeface="+mn-ea"/>
                <a:cs typeface="+mn-cs"/>
              </a:rPr>
              <a:t>])</a:t>
            </a:r>
          </a:p>
          <a:p>
            <a:pPr marL="0" indent="0">
              <a:buFontTx/>
              <a:buNone/>
            </a:pPr>
            <a:r>
              <a:rPr lang="en-GB" sz="1200" i="1" kern="1200" dirty="0" smtClean="0">
                <a:solidFill>
                  <a:schemeClr val="tx1"/>
                </a:solidFill>
                <a:effectLst/>
                <a:latin typeface="+mn-lt"/>
                <a:ea typeface="+mn-ea"/>
                <a:cs typeface="+mn-cs"/>
              </a:rPr>
              <a:t>## all </a:t>
            </a:r>
            <a:r>
              <a:rPr lang="en-GB" sz="1200" i="1" kern="1200" dirty="0" err="1" smtClean="0">
                <a:solidFill>
                  <a:schemeClr val="tx1"/>
                </a:solidFill>
                <a:effectLst/>
                <a:latin typeface="+mn-lt"/>
                <a:ea typeface="+mn-ea"/>
                <a:cs typeface="+mn-cs"/>
              </a:rPr>
              <a:t>rdms</a:t>
            </a:r>
            <a:r>
              <a:rPr lang="en-GB" sz="1200" i="1" kern="1200" dirty="0" smtClean="0">
                <a:solidFill>
                  <a:schemeClr val="tx1"/>
                </a:solidFill>
                <a:effectLst/>
                <a:latin typeface="+mn-lt"/>
                <a:ea typeface="+mn-ea"/>
                <a:cs typeface="+mn-cs"/>
              </a:rPr>
              <a:t> should have the same number of conditions, with </a:t>
            </a:r>
            <a:r>
              <a:rPr lang="en-GB" sz="1200" i="1" kern="1200" dirty="0" err="1" smtClean="0">
                <a:solidFill>
                  <a:schemeClr val="tx1"/>
                </a:solidFill>
                <a:effectLst/>
                <a:latin typeface="+mn-lt"/>
                <a:ea typeface="+mn-ea"/>
                <a:cs typeface="+mn-cs"/>
              </a:rPr>
              <a:t>NaNs</a:t>
            </a:r>
            <a:r>
              <a:rPr lang="en-GB" sz="1200" i="1" kern="1200" dirty="0" smtClean="0">
                <a:solidFill>
                  <a:schemeClr val="tx1"/>
                </a:solidFill>
                <a:effectLst/>
                <a:latin typeface="+mn-lt"/>
                <a:ea typeface="+mn-ea"/>
                <a:cs typeface="+mn-cs"/>
              </a:rPr>
              <a:t> for missing data ## then we rescale/align these based on pairs in common (put them in the same space)</a:t>
            </a:r>
            <a:r>
              <a:rPr lang="en-GB" dirty="0" smtClean="0"/>
              <a:t> </a:t>
            </a:r>
            <a:br>
              <a:rPr lang="en-GB" dirty="0" smtClean="0"/>
            </a:br>
            <a:r>
              <a:rPr lang="en-GB" sz="1200" kern="1200" dirty="0" err="1" smtClean="0">
                <a:solidFill>
                  <a:schemeClr val="tx1"/>
                </a:solidFill>
                <a:effectLst/>
                <a:latin typeface="+mn-lt"/>
                <a:ea typeface="+mn-ea"/>
                <a:cs typeface="+mn-cs"/>
              </a:rPr>
              <a:t>rescaledPartials</a:t>
            </a:r>
            <a:r>
              <a:rPr lang="en-GB" dirty="0" smtClean="0"/>
              <a:t> </a:t>
            </a:r>
            <a:r>
              <a:rPr lang="en-GB" sz="1200" kern="1200" dirty="0" smtClean="0">
                <a:solidFill>
                  <a:schemeClr val="tx1"/>
                </a:solidFill>
                <a:effectLst/>
                <a:latin typeface="+mn-lt"/>
                <a:ea typeface="+mn-ea"/>
                <a:cs typeface="+mn-cs"/>
              </a:rPr>
              <a:t>=</a:t>
            </a:r>
            <a:r>
              <a:rPr lang="en-GB" dirty="0" smtClean="0"/>
              <a:t> </a:t>
            </a:r>
            <a:r>
              <a:rPr lang="en-GB" sz="1200" kern="1200" dirty="0" smtClean="0">
                <a:solidFill>
                  <a:schemeClr val="tx1"/>
                </a:solidFill>
                <a:effectLst/>
                <a:latin typeface="+mn-lt"/>
                <a:ea typeface="+mn-ea"/>
                <a:cs typeface="+mn-cs"/>
              </a:rPr>
              <a:t>rescale</a:t>
            </a:r>
            <a:r>
              <a:rPr lang="en-GB" sz="1200" b="1" kern="1200" dirty="0" smtClean="0">
                <a:solidFill>
                  <a:schemeClr val="tx1"/>
                </a:solidFill>
                <a:effectLst/>
                <a:latin typeface="+mn-lt"/>
                <a:ea typeface="+mn-ea"/>
                <a:cs typeface="+mn-cs"/>
              </a:rPr>
              <a:t>(</a:t>
            </a:r>
            <a:r>
              <a:rPr lang="en-GB" sz="1200" kern="1200" dirty="0" smtClean="0">
                <a:solidFill>
                  <a:schemeClr val="tx1"/>
                </a:solidFill>
                <a:effectLst/>
                <a:latin typeface="+mn-lt"/>
                <a:ea typeface="+mn-ea"/>
                <a:cs typeface="+mn-cs"/>
              </a:rPr>
              <a:t>partials</a:t>
            </a:r>
            <a:r>
              <a:rPr lang="en-GB" sz="1200" b="1" kern="1200" dirty="0" smtClean="0">
                <a:solidFill>
                  <a:schemeClr val="tx1"/>
                </a:solidFill>
                <a:effectLst/>
                <a:latin typeface="+mn-lt"/>
                <a:ea typeface="+mn-ea"/>
                <a:cs typeface="+mn-cs"/>
              </a:rPr>
              <a:t>,</a:t>
            </a:r>
            <a:r>
              <a:rPr lang="en-GB" dirty="0" smtClean="0"/>
              <a:t> </a:t>
            </a:r>
            <a:r>
              <a:rPr lang="en-GB" sz="1200" kern="1200" dirty="0" smtClean="0">
                <a:solidFill>
                  <a:schemeClr val="tx1"/>
                </a:solidFill>
                <a:effectLst/>
                <a:latin typeface="+mn-lt"/>
                <a:ea typeface="+mn-ea"/>
                <a:cs typeface="+mn-cs"/>
              </a:rPr>
              <a:t>method='evidence'</a:t>
            </a:r>
            <a:r>
              <a:rPr lang="en-GB" sz="1200" b="1" kern="1200" dirty="0" smtClean="0">
                <a:solidFill>
                  <a:schemeClr val="tx1"/>
                </a:solidFill>
                <a:effectLst/>
                <a:latin typeface="+mn-lt"/>
                <a:ea typeface="+mn-ea"/>
                <a:cs typeface="+mn-cs"/>
              </a:rPr>
              <a:t>)</a:t>
            </a:r>
            <a:r>
              <a:rPr lang="en-GB" dirty="0" smtClean="0"/>
              <a:t> </a:t>
            </a:r>
          </a:p>
          <a:p>
            <a:pPr marL="0" indent="0">
              <a:buFontTx/>
              <a:buNone/>
            </a:pPr>
            <a:r>
              <a:rPr lang="en-GB" sz="1200" i="1" kern="1200" dirty="0" smtClean="0">
                <a:solidFill>
                  <a:schemeClr val="tx1"/>
                </a:solidFill>
                <a:effectLst/>
                <a:latin typeface="+mn-lt"/>
                <a:ea typeface="+mn-ea"/>
                <a:cs typeface="+mn-cs"/>
              </a:rPr>
              <a:t>## then we can take a weighted average:</a:t>
            </a:r>
            <a:r>
              <a:rPr lang="en-GB" dirty="0" smtClean="0"/>
              <a:t> </a:t>
            </a:r>
          </a:p>
          <a:p>
            <a:pPr marL="0" indent="0">
              <a:buFontTx/>
              <a:buNone/>
            </a:pPr>
            <a:r>
              <a:rPr lang="en-GB" sz="1200" kern="1200" dirty="0" err="1" smtClean="0">
                <a:solidFill>
                  <a:schemeClr val="tx1"/>
                </a:solidFill>
                <a:effectLst/>
                <a:latin typeface="+mn-lt"/>
                <a:ea typeface="+mn-ea"/>
                <a:cs typeface="+mn-cs"/>
              </a:rPr>
              <a:t>meanRDM</a:t>
            </a:r>
            <a:r>
              <a:rPr lang="en-GB" dirty="0" smtClean="0"/>
              <a:t> </a:t>
            </a:r>
            <a:r>
              <a:rPr lang="en-GB" sz="1200" kern="1200" dirty="0" smtClean="0">
                <a:solidFill>
                  <a:schemeClr val="tx1"/>
                </a:solidFill>
                <a:effectLst/>
                <a:latin typeface="+mn-lt"/>
                <a:ea typeface="+mn-ea"/>
                <a:cs typeface="+mn-cs"/>
              </a:rPr>
              <a:t>=</a:t>
            </a:r>
            <a:r>
              <a:rPr lang="en-GB" dirty="0" smtClean="0"/>
              <a:t> </a:t>
            </a:r>
            <a:r>
              <a:rPr lang="en-GB" sz="1200" kern="1200" dirty="0" err="1" smtClean="0">
                <a:solidFill>
                  <a:schemeClr val="tx1"/>
                </a:solidFill>
                <a:effectLst/>
                <a:latin typeface="+mn-lt"/>
                <a:ea typeface="+mn-ea"/>
                <a:cs typeface="+mn-cs"/>
              </a:rPr>
              <a:t>rescaledPartials.mean</a:t>
            </a:r>
            <a:r>
              <a:rPr lang="en-GB" sz="1200" b="1" kern="1200" dirty="0" smtClean="0">
                <a:solidFill>
                  <a:schemeClr val="tx1"/>
                </a:solidFill>
                <a:effectLst/>
                <a:latin typeface="+mn-lt"/>
                <a:ea typeface="+mn-ea"/>
                <a:cs typeface="+mn-cs"/>
              </a:rPr>
              <a:t>(</a:t>
            </a:r>
            <a:r>
              <a:rPr lang="en-GB" sz="1200" kern="1200" dirty="0" smtClean="0">
                <a:solidFill>
                  <a:schemeClr val="tx1"/>
                </a:solidFill>
                <a:effectLst/>
                <a:latin typeface="+mn-lt"/>
                <a:ea typeface="+mn-ea"/>
                <a:cs typeface="+mn-cs"/>
              </a:rPr>
              <a:t>weights='</a:t>
            </a:r>
            <a:r>
              <a:rPr lang="en-GB" sz="1200" kern="1200" dirty="0" err="1" smtClean="0">
                <a:solidFill>
                  <a:schemeClr val="tx1"/>
                </a:solidFill>
                <a:effectLst/>
                <a:latin typeface="+mn-lt"/>
                <a:ea typeface="+mn-ea"/>
                <a:cs typeface="+mn-cs"/>
              </a:rPr>
              <a:t>rescalingWeights</a:t>
            </a:r>
            <a:r>
              <a:rPr lang="en-GB" sz="1200" kern="1200" dirty="0" smtClean="0">
                <a:solidFill>
                  <a:schemeClr val="tx1"/>
                </a:solidFill>
                <a:effectLst/>
                <a:latin typeface="+mn-lt"/>
                <a:ea typeface="+mn-ea"/>
                <a:cs typeface="+mn-cs"/>
              </a:rPr>
              <a:t>'</a:t>
            </a:r>
            <a:r>
              <a:rPr lang="en-GB" sz="1200" b="1" kern="1200" dirty="0" smtClean="0">
                <a:solidFill>
                  <a:schemeClr val="tx1"/>
                </a:solidFill>
                <a:effectLst/>
                <a:latin typeface="+mn-lt"/>
                <a:ea typeface="+mn-ea"/>
                <a:cs typeface="+mn-cs"/>
              </a:rPr>
              <a:t>)</a:t>
            </a:r>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95</a:t>
            </a:fld>
            <a:endParaRPr lang="en-GB" altLang="en-US"/>
          </a:p>
        </p:txBody>
      </p:sp>
    </p:spTree>
    <p:extLst>
      <p:ext uri="{BB962C8B-B14F-4D97-AF65-F5344CB8AC3E}">
        <p14:creationId xmlns:p14="http://schemas.microsoft.com/office/powerpoint/2010/main" val="13209411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p:spPr>
        <p:txBody>
          <a:bodyPr/>
          <a:lstStyle/>
          <a:p>
            <a:endParaRPr lang="nl-NL" dirty="0" smtClean="0"/>
          </a:p>
        </p:txBody>
      </p:sp>
    </p:spTree>
    <p:extLst>
      <p:ext uri="{BB962C8B-B14F-4D97-AF65-F5344CB8AC3E}">
        <p14:creationId xmlns:p14="http://schemas.microsoft.com/office/powerpoint/2010/main" val="24798326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Interpretability depends on the ordering of the stimuli</a:t>
            </a:r>
          </a:p>
          <a:p>
            <a:endParaRPr lang="en-GB" dirty="0" smtClean="0"/>
          </a:p>
          <a:p>
            <a:r>
              <a:rPr lang="en-GB" dirty="0" smtClean="0"/>
              <a:t>Consider whether or not to rank</a:t>
            </a:r>
            <a:r>
              <a:rPr lang="en-GB" baseline="0" dirty="0" smtClean="0"/>
              <a:t> the dissimilarities</a:t>
            </a:r>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99</a:t>
            </a:fld>
            <a:endParaRPr lang="en-GB" altLang="en-US"/>
          </a:p>
        </p:txBody>
      </p:sp>
    </p:spTree>
    <p:extLst>
      <p:ext uri="{BB962C8B-B14F-4D97-AF65-F5344CB8AC3E}">
        <p14:creationId xmlns:p14="http://schemas.microsoft.com/office/powerpoint/2010/main" val="1191650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smtClean="0"/>
              <a:t>…Real data are noisy, so we need to test whether pattern differences are consistent across repeated presentations…</a:t>
            </a:r>
          </a:p>
          <a:p>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6</a:t>
            </a:fld>
            <a:endParaRPr lang="en-GB" altLang="en-US"/>
          </a:p>
        </p:txBody>
      </p:sp>
    </p:spTree>
    <p:extLst>
      <p:ext uri="{BB962C8B-B14F-4D97-AF65-F5344CB8AC3E}">
        <p14:creationId xmlns:p14="http://schemas.microsoft.com/office/powerpoint/2010/main" val="13331537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100</a:t>
            </a:fld>
            <a:endParaRPr lang="en-GB" altLang="en-US"/>
          </a:p>
        </p:txBody>
      </p:sp>
    </p:spTree>
    <p:extLst>
      <p:ext uri="{BB962C8B-B14F-4D97-AF65-F5344CB8AC3E}">
        <p14:creationId xmlns:p14="http://schemas.microsoft.com/office/powerpoint/2010/main" val="1011179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t>
            </a:r>
            <a:r>
              <a:rPr lang="en-GB" baseline="0" dirty="0" err="1" smtClean="0"/>
              <a:t>args</a:t>
            </a:r>
            <a:r>
              <a:rPr lang="en-GB" baseline="0" dirty="0" smtClean="0"/>
              <a:t> in function definitions treats </a:t>
            </a:r>
            <a:r>
              <a:rPr lang="en-GB" baseline="0" dirty="0" err="1" smtClean="0"/>
              <a:t>args</a:t>
            </a:r>
            <a:r>
              <a:rPr lang="en-GB" baseline="0" dirty="0" smtClean="0"/>
              <a:t> a tuple of variable inputs</a:t>
            </a:r>
          </a:p>
          <a:p>
            <a:r>
              <a:rPr lang="en-GB" baseline="0" dirty="0" smtClean="0"/>
              <a:t>**</a:t>
            </a:r>
            <a:r>
              <a:rPr lang="en-GB" baseline="0" dirty="0" err="1" smtClean="0"/>
              <a:t>kwargs</a:t>
            </a:r>
            <a:r>
              <a:rPr lang="en-GB" baseline="0" dirty="0" smtClean="0"/>
              <a:t> treats </a:t>
            </a:r>
            <a:r>
              <a:rPr lang="en-GB" baseline="0" dirty="0" err="1" smtClean="0"/>
              <a:t>kwargs</a:t>
            </a:r>
            <a:r>
              <a:rPr lang="en-GB" baseline="0" dirty="0" smtClean="0"/>
              <a:t> as a keyword </a:t>
            </a:r>
            <a:r>
              <a:rPr lang="en-GB" baseline="0" dirty="0" err="1" smtClean="0"/>
              <a:t>dict</a:t>
            </a:r>
            <a:r>
              <a:rPr lang="en-GB" baseline="0" dirty="0" smtClean="0"/>
              <a:t> of optional arguments]</a:t>
            </a:r>
          </a:p>
          <a:p>
            <a:endParaRPr lang="en-GB" baseline="0" dirty="0" smtClean="0"/>
          </a:p>
          <a:p>
            <a:r>
              <a:rPr lang="en-GB" baseline="0" dirty="0" smtClean="0"/>
              <a:t>For final scatterplot, try:</a:t>
            </a:r>
          </a:p>
          <a:p>
            <a:pPr marL="171450" indent="-171450">
              <a:buFontTx/>
              <a:buChar char="-"/>
            </a:pPr>
            <a:r>
              <a:rPr lang="en-GB" baseline="0" dirty="0" smtClean="0"/>
              <a:t>swapping image icons for string or marker</a:t>
            </a:r>
          </a:p>
          <a:p>
            <a:pPr marL="171450" indent="-171450">
              <a:buFontTx/>
              <a:buChar char="-"/>
            </a:pPr>
            <a:r>
              <a:rPr lang="en-GB" baseline="0" dirty="0" smtClean="0"/>
              <a:t>swapping MDS for </a:t>
            </a:r>
            <a:r>
              <a:rPr lang="en-GB" baseline="0" dirty="0" err="1" smtClean="0"/>
              <a:t>iso</a:t>
            </a:r>
            <a:r>
              <a:rPr lang="en-GB" baseline="0" dirty="0" smtClean="0"/>
              <a:t> (fast) or </a:t>
            </a:r>
            <a:r>
              <a:rPr lang="en-GB" baseline="0" dirty="0" err="1" smtClean="0"/>
              <a:t>tSNE</a:t>
            </a:r>
            <a:r>
              <a:rPr lang="en-GB" baseline="0" dirty="0" smtClean="0"/>
              <a:t> (slow)</a:t>
            </a:r>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101</a:t>
            </a:fld>
            <a:endParaRPr lang="en-GB" altLang="en-US"/>
          </a:p>
        </p:txBody>
      </p:sp>
    </p:spTree>
    <p:extLst>
      <p:ext uri="{BB962C8B-B14F-4D97-AF65-F5344CB8AC3E}">
        <p14:creationId xmlns:p14="http://schemas.microsoft.com/office/powerpoint/2010/main" val="25093831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power of RSA is in comparing geometries…</a:t>
            </a:r>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102</a:t>
            </a:fld>
            <a:endParaRPr lang="en-GB" altLang="en-US"/>
          </a:p>
        </p:txBody>
      </p:sp>
    </p:spTree>
    <p:extLst>
      <p:ext uri="{BB962C8B-B14F-4D97-AF65-F5344CB8AC3E}">
        <p14:creationId xmlns:p14="http://schemas.microsoft.com/office/powerpoint/2010/main" val="18209414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Similarity judgements have more and</a:t>
            </a:r>
            <a:r>
              <a:rPr lang="en-GB" baseline="0" dirty="0" smtClean="0"/>
              <a:t> stronger categories</a:t>
            </a:r>
          </a:p>
          <a:p>
            <a:r>
              <a:rPr lang="en-GB" baseline="0" dirty="0" smtClean="0"/>
              <a:t>Perhaps because IT is just one brain regions, whereas behaviour is downstream integration of distinctions from many brain regions?</a:t>
            </a:r>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110</a:t>
            </a:fld>
            <a:endParaRPr lang="en-GB" altLang="en-US"/>
          </a:p>
        </p:txBody>
      </p:sp>
    </p:spTree>
    <p:extLst>
      <p:ext uri="{BB962C8B-B14F-4D97-AF65-F5344CB8AC3E}">
        <p14:creationId xmlns:p14="http://schemas.microsoft.com/office/powerpoint/2010/main" val="1202172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113</a:t>
            </a:fld>
            <a:endParaRPr lang="en-GB" altLang="en-US"/>
          </a:p>
        </p:txBody>
      </p:sp>
    </p:spTree>
    <p:extLst>
      <p:ext uri="{BB962C8B-B14F-4D97-AF65-F5344CB8AC3E}">
        <p14:creationId xmlns:p14="http://schemas.microsoft.com/office/powerpoint/2010/main" val="30507242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Crossvalidation</a:t>
            </a:r>
            <a:r>
              <a:rPr lang="en-GB" baseline="0" dirty="0" smtClean="0"/>
              <a:t> “training and test sets…should not share either subjects or stimuli”</a:t>
            </a:r>
          </a:p>
          <a:p>
            <a:endParaRPr lang="en-GB" dirty="0" smtClean="0"/>
          </a:p>
          <a:p>
            <a:r>
              <a:rPr lang="en-GB" dirty="0" smtClean="0"/>
              <a:t>Bootstrapping subjects is usually unnecessary because they are independent.</a:t>
            </a:r>
          </a:p>
          <a:p>
            <a:r>
              <a:rPr lang="en-GB" dirty="0" smtClean="0"/>
              <a:t>Bootstrapping </a:t>
            </a:r>
            <a:r>
              <a:rPr lang="en-GB" baseline="0" dirty="0" smtClean="0"/>
              <a:t>patterns and subjects separately, is noisy/conservative, so “dual bootstrap” is recommended in this case</a:t>
            </a:r>
          </a:p>
          <a:p>
            <a:r>
              <a:rPr lang="en-GB" baseline="0" dirty="0" smtClean="0"/>
              <a:t>(see “Statistical Inference on Representational Geometries”, </a:t>
            </a:r>
            <a:r>
              <a:rPr lang="en-GB" baseline="0" dirty="0" err="1" smtClean="0"/>
              <a:t>Schutt</a:t>
            </a:r>
            <a:r>
              <a:rPr lang="en-GB" baseline="0" dirty="0" smtClean="0"/>
              <a:t> et al. 2023, </a:t>
            </a:r>
            <a:r>
              <a:rPr lang="en-GB" baseline="0" dirty="0" err="1" smtClean="0"/>
              <a:t>arXiv</a:t>
            </a:r>
            <a:r>
              <a:rPr lang="en-GB" baseline="0" dirty="0" smtClean="0"/>
              <a:t>);</a:t>
            </a:r>
          </a:p>
          <a:p>
            <a:r>
              <a:rPr lang="en-GB" baseline="0" dirty="0" smtClean="0"/>
              <a:t>but this is less powerful than just bootstrapping the patterns?</a:t>
            </a:r>
          </a:p>
          <a:p>
            <a:endParaRPr lang="en-GB" baseline="0" dirty="0" smtClean="0"/>
          </a:p>
          <a:p>
            <a:r>
              <a:rPr lang="en-GB" baseline="0" dirty="0" smtClean="0"/>
              <a:t>To run cross-validation without bootstrap, could do:</a:t>
            </a:r>
          </a:p>
          <a:p>
            <a:r>
              <a:rPr lang="en-GB" spc="-80" dirty="0" err="1" smtClean="0">
                <a:latin typeface="Consolas" panose="020B0609020204030204" pitchFamily="49" charset="0"/>
              </a:rPr>
              <a:t>train_set</a:t>
            </a:r>
            <a:r>
              <a:rPr lang="en-GB" spc="-80" dirty="0" smtClean="0">
                <a:latin typeface="Consolas" panose="020B0609020204030204" pitchFamily="49" charset="0"/>
              </a:rPr>
              <a:t>, </a:t>
            </a:r>
            <a:r>
              <a:rPr lang="en-GB" spc="-80" dirty="0" err="1" smtClean="0">
                <a:latin typeface="Consolas" panose="020B0609020204030204" pitchFamily="49" charset="0"/>
              </a:rPr>
              <a:t>test_set</a:t>
            </a:r>
            <a:r>
              <a:rPr lang="en-GB" spc="-80" dirty="0" smtClean="0">
                <a:latin typeface="Consolas" panose="020B0609020204030204" pitchFamily="49" charset="0"/>
              </a:rPr>
              <a:t>, </a:t>
            </a:r>
            <a:r>
              <a:rPr lang="en-GB" spc="-80" dirty="0" err="1" smtClean="0">
                <a:latin typeface="Consolas" panose="020B0609020204030204" pitchFamily="49" charset="0"/>
              </a:rPr>
              <a:t>ceil_set</a:t>
            </a:r>
            <a:r>
              <a:rPr lang="en-GB" spc="-80" dirty="0" smtClean="0">
                <a:latin typeface="Consolas" panose="020B0609020204030204" pitchFamily="49" charset="0"/>
              </a:rPr>
              <a:t> = </a:t>
            </a:r>
            <a:r>
              <a:rPr lang="en-GB" spc="-80" dirty="0" err="1" smtClean="0">
                <a:latin typeface="Consolas" panose="020B0609020204030204" pitchFamily="49" charset="0"/>
              </a:rPr>
              <a:t>inference.sets_leave_one_out_rdm</a:t>
            </a:r>
            <a:r>
              <a:rPr lang="en-GB" spc="-80" dirty="0" smtClean="0">
                <a:latin typeface="Consolas" panose="020B0609020204030204" pitchFamily="49" charset="0"/>
              </a:rPr>
              <a:t>(</a:t>
            </a:r>
            <a:r>
              <a:rPr lang="en-GB" spc="-80" dirty="0" err="1" smtClean="0">
                <a:latin typeface="Consolas" panose="020B0609020204030204" pitchFamily="49" charset="0"/>
              </a:rPr>
              <a:t>rdms</a:t>
            </a:r>
            <a:r>
              <a:rPr lang="en-GB" spc="-80" dirty="0" smtClean="0">
                <a:latin typeface="Consolas" panose="020B0609020204030204" pitchFamily="49" charset="0"/>
              </a:rPr>
              <a:t>)</a:t>
            </a:r>
          </a:p>
          <a:p>
            <a:r>
              <a:rPr lang="en-GB" spc="-80" dirty="0" smtClean="0">
                <a:latin typeface="Consolas" panose="020B0609020204030204" pitchFamily="49" charset="0"/>
              </a:rPr>
              <a:t>   </a:t>
            </a:r>
            <a:r>
              <a:rPr lang="en-GB" spc="-80" dirty="0" err="1" smtClean="0">
                <a:latin typeface="Consolas" panose="020B0609020204030204" pitchFamily="49" charset="0"/>
              </a:rPr>
              <a:t>inference.Result</a:t>
            </a:r>
            <a:r>
              <a:rPr lang="en-GB" spc="-80" dirty="0" smtClean="0">
                <a:latin typeface="Consolas" panose="020B0609020204030204" pitchFamily="49" charset="0"/>
              </a:rPr>
              <a:t> = </a:t>
            </a:r>
            <a:r>
              <a:rPr lang="en-GB" spc="-80" dirty="0" err="1" smtClean="0">
                <a:latin typeface="Consolas" panose="020B0609020204030204" pitchFamily="49" charset="0"/>
              </a:rPr>
              <a:t>inference.crossval</a:t>
            </a:r>
            <a:r>
              <a:rPr lang="en-GB" spc="-80" dirty="0" smtClean="0">
                <a:latin typeface="Consolas" panose="020B0609020204030204" pitchFamily="49" charset="0"/>
              </a:rPr>
              <a:t>(models, </a:t>
            </a:r>
            <a:r>
              <a:rPr lang="en-GB" spc="-80" dirty="0" err="1" smtClean="0">
                <a:latin typeface="Consolas" panose="020B0609020204030204" pitchFamily="49" charset="0"/>
              </a:rPr>
              <a:t>rdms</a:t>
            </a:r>
            <a:r>
              <a:rPr lang="en-GB" spc="-80" dirty="0" smtClean="0">
                <a:latin typeface="Consolas" panose="020B0609020204030204" pitchFamily="49" charset="0"/>
              </a:rPr>
              <a:t>,</a:t>
            </a:r>
            <a:br>
              <a:rPr lang="en-GB" spc="-80" dirty="0" smtClean="0">
                <a:latin typeface="Consolas" panose="020B0609020204030204" pitchFamily="49" charset="0"/>
              </a:rPr>
            </a:br>
            <a:r>
              <a:rPr lang="en-GB" spc="-80" dirty="0" smtClean="0">
                <a:latin typeface="Consolas" panose="020B0609020204030204" pitchFamily="49" charset="0"/>
              </a:rPr>
              <a:t>	</a:t>
            </a:r>
            <a:r>
              <a:rPr lang="en-GB" spc="-80" dirty="0" err="1" smtClean="0">
                <a:latin typeface="Consolas" panose="020B0609020204030204" pitchFamily="49" charset="0"/>
              </a:rPr>
              <a:t>train_set</a:t>
            </a:r>
            <a:r>
              <a:rPr lang="en-GB" spc="-80" dirty="0" smtClean="0">
                <a:latin typeface="Consolas" panose="020B0609020204030204" pitchFamily="49" charset="0"/>
              </a:rPr>
              <a:t>, </a:t>
            </a:r>
            <a:r>
              <a:rPr lang="en-GB" spc="-80" dirty="0" err="1" smtClean="0">
                <a:latin typeface="Consolas" panose="020B0609020204030204" pitchFamily="49" charset="0"/>
              </a:rPr>
              <a:t>test_set</a:t>
            </a:r>
            <a:r>
              <a:rPr lang="en-GB" spc="-80" dirty="0" smtClean="0">
                <a:latin typeface="Consolas" panose="020B0609020204030204" pitchFamily="49" charset="0"/>
              </a:rPr>
              <a:t>, </a:t>
            </a:r>
            <a:r>
              <a:rPr lang="en-GB" spc="-80" dirty="0" err="1" smtClean="0">
                <a:latin typeface="Consolas" panose="020B0609020204030204" pitchFamily="49" charset="0"/>
              </a:rPr>
              <a:t>ceil_set</a:t>
            </a:r>
            <a:r>
              <a:rPr lang="en-GB" spc="-80" dirty="0" smtClean="0">
                <a:latin typeface="Consolas" panose="020B0609020204030204" pitchFamily="49" charset="0"/>
              </a:rPr>
              <a:t>=</a:t>
            </a:r>
            <a:r>
              <a:rPr lang="en-GB" spc="-80" dirty="0" err="1" smtClean="0">
                <a:latin typeface="Consolas" panose="020B0609020204030204" pitchFamily="49" charset="0"/>
              </a:rPr>
              <a:t>ceil_set</a:t>
            </a:r>
            <a:r>
              <a:rPr lang="en-GB" spc="-80" dirty="0" smtClean="0">
                <a:latin typeface="Consolas" panose="020B0609020204030204" pitchFamily="49" charset="0"/>
              </a:rPr>
              <a:t>, method='</a:t>
            </a:r>
            <a:r>
              <a:rPr lang="en-GB" spc="-80" dirty="0" err="1" smtClean="0">
                <a:latin typeface="Consolas" panose="020B0609020204030204" pitchFamily="49" charset="0"/>
              </a:rPr>
              <a:t>corr</a:t>
            </a:r>
            <a:r>
              <a:rPr lang="en-GB" spc="-80" dirty="0" smtClean="0">
                <a:latin typeface="Consolas" panose="020B0609020204030204" pitchFamily="49" charset="0"/>
              </a:rPr>
              <a:t>')</a:t>
            </a:r>
          </a:p>
          <a:p>
            <a:endParaRPr lang="en-GB" spc="-80" dirty="0" smtClean="0">
              <a:latin typeface="Consolas" panose="020B0609020204030204" pitchFamily="49" charset="0"/>
            </a:endParaRPr>
          </a:p>
          <a:p>
            <a:endParaRPr lang="en-GB" spc="-80" dirty="0" smtClean="0">
              <a:latin typeface="Consolas" panose="020B0609020204030204" pitchFamily="49" charset="0"/>
            </a:endParaRPr>
          </a:p>
          <a:p>
            <a:r>
              <a:rPr lang="en-GB" sz="1200" kern="1200" baseline="0" dirty="0" smtClean="0">
                <a:solidFill>
                  <a:schemeClr val="tx1"/>
                </a:solidFill>
                <a:latin typeface="+mn-lt"/>
                <a:ea typeface="+mn-ea"/>
                <a:cs typeface="+mn-cs"/>
              </a:rPr>
              <a:t>What is the difference between:</a:t>
            </a:r>
          </a:p>
          <a:p>
            <a:r>
              <a:rPr lang="en-GB" sz="1200" kern="1200" baseline="0" dirty="0" err="1" smtClean="0">
                <a:solidFill>
                  <a:schemeClr val="tx1"/>
                </a:solidFill>
                <a:latin typeface="+mn-lt"/>
                <a:ea typeface="+mn-ea"/>
                <a:cs typeface="+mn-cs"/>
              </a:rPr>
              <a:t>inference.eval_dual_bootstrap</a:t>
            </a:r>
            <a:r>
              <a:rPr lang="en-GB" sz="1200" kern="1200" baseline="0" dirty="0" smtClean="0">
                <a:solidFill>
                  <a:schemeClr val="tx1"/>
                </a:solidFill>
                <a:latin typeface="+mn-lt"/>
                <a:ea typeface="+mn-ea"/>
                <a:cs typeface="+mn-cs"/>
              </a:rPr>
              <a:t>()</a:t>
            </a:r>
          </a:p>
          <a:p>
            <a:r>
              <a:rPr lang="en-GB" sz="1200" kern="1200" baseline="0" dirty="0" smtClean="0">
                <a:solidFill>
                  <a:schemeClr val="tx1"/>
                </a:solidFill>
                <a:latin typeface="+mn-lt"/>
                <a:ea typeface="+mn-ea"/>
                <a:cs typeface="+mn-cs"/>
              </a:rPr>
              <a:t>and</a:t>
            </a:r>
          </a:p>
          <a:p>
            <a:r>
              <a:rPr lang="en-GB" sz="1200" kern="1200" baseline="0" dirty="0" err="1" smtClean="0">
                <a:solidFill>
                  <a:schemeClr val="tx1"/>
                </a:solidFill>
                <a:latin typeface="+mn-lt"/>
                <a:ea typeface="+mn-ea"/>
                <a:cs typeface="+mn-cs"/>
              </a:rPr>
              <a:t>inference.bootstrap_crossval</a:t>
            </a:r>
            <a:r>
              <a:rPr lang="en-GB" sz="1200" kern="1200" baseline="0" dirty="0" smtClean="0">
                <a:solidFill>
                  <a:schemeClr val="tx1"/>
                </a:solidFill>
                <a:latin typeface="+mn-lt"/>
                <a:ea typeface="+mn-ea"/>
                <a:cs typeface="+mn-cs"/>
              </a:rPr>
              <a:t>() ?</a:t>
            </a:r>
          </a:p>
          <a:p>
            <a:r>
              <a:rPr lang="en-GB" baseline="0" dirty="0" smtClean="0"/>
              <a:t>Input parameters are basically the same, except the latter has the option of which dimension to bootstrap (RDMs, patterns or both). This is faster but may not include the “dual bootstrap” correction? Does </a:t>
            </a:r>
            <a:r>
              <a:rPr lang="en-GB" baseline="0" dirty="0" err="1" smtClean="0"/>
              <a:t>dual_bootstrap</a:t>
            </a:r>
            <a:r>
              <a:rPr lang="en-GB" baseline="0" dirty="0" smtClean="0"/>
              <a:t> include the correction for cross-validation sampling? Yes. So, </a:t>
            </a:r>
            <a:r>
              <a:rPr lang="en-GB" baseline="0" dirty="0" err="1" smtClean="0"/>
              <a:t>dual_bootstrap</a:t>
            </a:r>
            <a:r>
              <a:rPr lang="en-GB" baseline="0" dirty="0" smtClean="0"/>
              <a:t> should always be used unless only need to bootstrap a single dimension?</a:t>
            </a:r>
          </a:p>
          <a:p>
            <a:endParaRPr lang="en-GB" baseline="0" dirty="0" smtClean="0"/>
          </a:p>
          <a:p>
            <a:endParaRPr lang="en-GB" baseline="0" dirty="0" smtClean="0"/>
          </a:p>
          <a:p>
            <a:r>
              <a:rPr lang="en-GB" sz="1200" kern="1200" baseline="0" dirty="0" err="1" smtClean="0">
                <a:solidFill>
                  <a:schemeClr val="tx1"/>
                </a:solidFill>
                <a:latin typeface="+mn-lt"/>
                <a:ea typeface="+mn-ea"/>
                <a:cs typeface="+mn-cs"/>
              </a:rPr>
              <a:t>inference.bootstrap_cv_random</a:t>
            </a:r>
            <a:r>
              <a:rPr lang="en-GB" sz="1200" kern="1200" baseline="0" dirty="0" smtClean="0">
                <a:solidFill>
                  <a:schemeClr val="tx1"/>
                </a:solidFill>
                <a:latin typeface="+mn-lt"/>
                <a:ea typeface="+mn-ea"/>
                <a:cs typeface="+mn-cs"/>
              </a:rPr>
              <a:t>() is apparently “even more optimised” version of  </a:t>
            </a:r>
            <a:r>
              <a:rPr lang="en-GB" sz="1200" kern="1200" baseline="0" dirty="0" err="1" smtClean="0">
                <a:solidFill>
                  <a:schemeClr val="tx1"/>
                </a:solidFill>
                <a:latin typeface="+mn-lt"/>
                <a:ea typeface="+mn-ea"/>
                <a:cs typeface="+mn-cs"/>
              </a:rPr>
              <a:t>inference.bootstrap_crossval</a:t>
            </a:r>
            <a:r>
              <a:rPr lang="en-GB" sz="1200" kern="1200" baseline="0" dirty="0" smtClean="0">
                <a:solidFill>
                  <a:schemeClr val="tx1"/>
                </a:solidFill>
                <a:latin typeface="+mn-lt"/>
                <a:ea typeface="+mn-ea"/>
                <a:cs typeface="+mn-cs"/>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baseline="0" dirty="0" smtClean="0">
                <a:solidFill>
                  <a:schemeClr val="tx1"/>
                </a:solidFill>
                <a:latin typeface="+mn-lt"/>
                <a:ea typeface="+mn-ea"/>
                <a:cs typeface="+mn-cs"/>
              </a:rPr>
              <a:t>Presumably, </a:t>
            </a:r>
            <a:r>
              <a:rPr lang="en-GB" sz="1200" b="0" i="0" kern="1200" dirty="0" err="1" smtClean="0">
                <a:solidFill>
                  <a:schemeClr val="tx1"/>
                </a:solidFill>
                <a:effectLst/>
                <a:latin typeface="+mn-lt"/>
                <a:ea typeface="+mn-ea"/>
                <a:cs typeface="+mn-cs"/>
              </a:rPr>
              <a:t>eval_dual_bootstrap_random</a:t>
            </a:r>
            <a:r>
              <a:rPr lang="en-GB" sz="1200" b="0" i="0" kern="1200" dirty="0" smtClean="0">
                <a:solidFill>
                  <a:schemeClr val="tx1"/>
                </a:solidFill>
                <a:effectLst/>
                <a:latin typeface="+mn-lt"/>
                <a:ea typeface="+mn-ea"/>
                <a:cs typeface="+mn-cs"/>
              </a:rPr>
              <a:t> is optimised version of </a:t>
            </a:r>
            <a:r>
              <a:rPr lang="en-GB" sz="1200" kern="1200" baseline="0" dirty="0" err="1" smtClean="0">
                <a:solidFill>
                  <a:schemeClr val="tx1"/>
                </a:solidFill>
                <a:latin typeface="+mn-lt"/>
                <a:ea typeface="+mn-ea"/>
                <a:cs typeface="+mn-cs"/>
              </a:rPr>
              <a:t>inference.eval_dual_bootstrap</a:t>
            </a:r>
            <a:r>
              <a:rPr lang="en-GB" sz="1200" kern="1200" baseline="0" dirty="0" smtClean="0">
                <a:solidFill>
                  <a:schemeClr val="tx1"/>
                </a:solidFill>
                <a:latin typeface="+mn-lt"/>
                <a:ea typeface="+mn-ea"/>
                <a:cs typeface="+mn-cs"/>
              </a:rPr>
              <a:t>()? It also has the </a:t>
            </a:r>
            <a:r>
              <a:rPr lang="en-GB" sz="1200" kern="1200" baseline="0" dirty="0" err="1" smtClean="0">
                <a:solidFill>
                  <a:schemeClr val="tx1"/>
                </a:solidFill>
                <a:latin typeface="+mn-lt"/>
                <a:ea typeface="+mn-ea"/>
                <a:cs typeface="+mn-cs"/>
              </a:rPr>
              <a:t>boot_type</a:t>
            </a:r>
            <a:r>
              <a:rPr lang="en-GB" sz="1200" kern="1200" baseline="0" dirty="0" smtClean="0">
                <a:solidFill>
                  <a:schemeClr val="tx1"/>
                </a:solidFill>
                <a:latin typeface="+mn-lt"/>
                <a:ea typeface="+mn-ea"/>
                <a:cs typeface="+mn-cs"/>
              </a:rPr>
              <a:t> option. But it seems to return larger error bars, no noise ceiling, and I don’t understand the difference between n_ and k_ inputs.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baseline="0" dirty="0" smtClean="0">
              <a:solidFill>
                <a:schemeClr val="tx1"/>
              </a:solidFill>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baseline="0" dirty="0" smtClean="0">
                <a:solidFill>
                  <a:schemeClr val="tx1"/>
                </a:solidFill>
                <a:latin typeface="+mn-lt"/>
                <a:ea typeface="+mn-ea"/>
                <a:cs typeface="+mn-cs"/>
              </a:rPr>
              <a:t>So, generally, I prefer </a:t>
            </a:r>
            <a:r>
              <a:rPr lang="en-GB" sz="1200" b="0" i="0" kern="1200" dirty="0" err="1" smtClean="0">
                <a:solidFill>
                  <a:schemeClr val="tx1"/>
                </a:solidFill>
                <a:effectLst/>
                <a:latin typeface="+mn-lt"/>
                <a:ea typeface="+mn-ea"/>
                <a:cs typeface="+mn-cs"/>
              </a:rPr>
              <a:t>eval_dual_bootstrap</a:t>
            </a:r>
            <a:r>
              <a:rPr lang="en-GB" sz="1200" b="0" i="0" kern="1200" dirty="0" smtClean="0">
                <a:solidFill>
                  <a:schemeClr val="tx1"/>
                </a:solidFill>
                <a:effectLst/>
                <a:latin typeface="+mn-lt"/>
                <a:ea typeface="+mn-ea"/>
                <a:cs typeface="+mn-cs"/>
              </a:rPr>
              <a:t>()?</a:t>
            </a:r>
            <a:endParaRPr lang="en-GB" baseline="0" dirty="0" smtClean="0"/>
          </a:p>
          <a:p>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114</a:t>
            </a:fld>
            <a:endParaRPr lang="en-GB" altLang="en-US"/>
          </a:p>
        </p:txBody>
      </p:sp>
    </p:spTree>
    <p:extLst>
      <p:ext uri="{BB962C8B-B14F-4D97-AF65-F5344CB8AC3E}">
        <p14:creationId xmlns:p14="http://schemas.microsoft.com/office/powerpoint/2010/main" val="3160096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New visualisations</a:t>
            </a:r>
            <a:r>
              <a:rPr lang="en-GB" baseline="0" dirty="0" smtClean="0"/>
              <a:t> in demos but not documentation:</a:t>
            </a:r>
          </a:p>
          <a:p>
            <a:endParaRPr lang="en-GB" baseline="0" dirty="0" smtClean="0"/>
          </a:p>
          <a:p>
            <a:r>
              <a:rPr lang="en-GB" baseline="0" dirty="0" err="1" smtClean="0"/>
              <a:t>rdm_comparison</a:t>
            </a:r>
            <a:endParaRPr lang="en-GB" baseline="0" dirty="0" smtClean="0"/>
          </a:p>
          <a:p>
            <a:r>
              <a:rPr lang="en-GB" baseline="0" dirty="0" err="1" smtClean="0"/>
              <a:t>model_map</a:t>
            </a:r>
            <a:r>
              <a:rPr lang="en-GB" baseline="0" dirty="0" smtClean="0"/>
              <a:t> (passing in single subject data RDMs allows some sort of noise correction to reduce positive bias of data-model distances??; </a:t>
            </a:r>
            <a:r>
              <a:rPr lang="en-GB" baseline="0" dirty="0" err="1" smtClean="0"/>
              <a:t>corr_cov</a:t>
            </a:r>
            <a:r>
              <a:rPr lang="en-GB" baseline="0" dirty="0" smtClean="0"/>
              <a:t> method not yet handled)</a:t>
            </a:r>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116</a:t>
            </a:fld>
            <a:endParaRPr lang="en-GB" altLang="en-US"/>
          </a:p>
        </p:txBody>
      </p:sp>
    </p:spTree>
    <p:extLst>
      <p:ext uri="{BB962C8B-B14F-4D97-AF65-F5344CB8AC3E}">
        <p14:creationId xmlns:p14="http://schemas.microsoft.com/office/powerpoint/2010/main" val="8464293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Creating searchlights took 15 s</a:t>
            </a:r>
          </a:p>
          <a:p>
            <a:r>
              <a:rPr lang="en-GB" dirty="0" smtClean="0"/>
              <a:t>Creating data RDMs took 5.3 </a:t>
            </a:r>
            <a:r>
              <a:rPr lang="en-GB" dirty="0" err="1" smtClean="0"/>
              <a:t>mins</a:t>
            </a:r>
            <a:r>
              <a:rPr lang="en-GB" dirty="0" smtClean="0"/>
              <a:t> (can’t be parallelised)</a:t>
            </a:r>
          </a:p>
          <a:p>
            <a:r>
              <a:rPr lang="en-GB" dirty="0" smtClean="0"/>
              <a:t>Evaluating Spearman similarity to model took 24</a:t>
            </a:r>
            <a:r>
              <a:rPr lang="en-GB" baseline="0" dirty="0" smtClean="0"/>
              <a:t> s with 16 cores</a:t>
            </a:r>
            <a:endParaRPr lang="en-GB" dirty="0" smtClean="0"/>
          </a:p>
          <a:p>
            <a:endParaRPr lang="en-GB" dirty="0" smtClean="0"/>
          </a:p>
          <a:p>
            <a:r>
              <a:rPr lang="en-GB" spc="0" dirty="0" err="1" smtClean="0">
                <a:latin typeface="+mj-lt"/>
              </a:rPr>
              <a:t>evaluate_models_searchlight</a:t>
            </a:r>
            <a:r>
              <a:rPr lang="en-GB" spc="0" dirty="0" smtClean="0">
                <a:latin typeface="+mj-lt"/>
              </a:rPr>
              <a:t>(RDMs, models) evaluates each RDM separately and returns list of results.</a:t>
            </a:r>
          </a:p>
          <a:p>
            <a:r>
              <a:rPr lang="en-GB" spc="0" dirty="0" smtClean="0">
                <a:latin typeface="+mj-lt"/>
              </a:rPr>
              <a:t>In contrast</a:t>
            </a:r>
            <a:r>
              <a:rPr lang="en-GB" spc="0" baseline="0" dirty="0" smtClean="0">
                <a:latin typeface="+mj-lt"/>
              </a:rPr>
              <a:t> to </a:t>
            </a:r>
            <a:r>
              <a:rPr lang="en-GB" spc="0" dirty="0" err="1" smtClean="0">
                <a:latin typeface="+mj-lt"/>
              </a:rPr>
              <a:t>inference.eval_fixed</a:t>
            </a:r>
            <a:r>
              <a:rPr lang="en-GB" spc="0" dirty="0" smtClean="0">
                <a:latin typeface="+mj-lt"/>
              </a:rPr>
              <a:t>(models,</a:t>
            </a:r>
            <a:r>
              <a:rPr lang="en-GB" spc="0" baseline="0" dirty="0" smtClean="0">
                <a:latin typeface="+mj-lt"/>
              </a:rPr>
              <a:t> RDMs) which returns the average comparison.</a:t>
            </a:r>
          </a:p>
          <a:p>
            <a:endParaRPr lang="en-GB" spc="0" baseline="0" dirty="0" smtClean="0">
              <a:latin typeface="+mj-lt"/>
            </a:endParaRPr>
          </a:p>
          <a:p>
            <a:r>
              <a:rPr lang="en-GB" spc="0" baseline="0" dirty="0" smtClean="0">
                <a:latin typeface="+mj-lt"/>
              </a:rPr>
              <a:t>How would you call </a:t>
            </a:r>
            <a:r>
              <a:rPr lang="en-GB" sz="1200" kern="1200" spc="0" dirty="0" err="1" smtClean="0">
                <a:solidFill>
                  <a:schemeClr val="tx1"/>
                </a:solidFill>
                <a:latin typeface="+mn-lt"/>
                <a:ea typeface="+mn-ea"/>
                <a:cs typeface="+mn-cs"/>
              </a:rPr>
              <a:t>evaluate_models_searchlight</a:t>
            </a:r>
            <a:r>
              <a:rPr lang="en-GB" sz="1200" kern="1200" spc="0" dirty="0" smtClean="0">
                <a:solidFill>
                  <a:schemeClr val="tx1"/>
                </a:solidFill>
                <a:latin typeface="+mn-lt"/>
                <a:ea typeface="+mn-ea"/>
                <a:cs typeface="+mn-cs"/>
              </a:rPr>
              <a:t>() with an </a:t>
            </a:r>
            <a:r>
              <a:rPr lang="en-GB" sz="1200" kern="1200" spc="0" dirty="0" err="1" smtClean="0">
                <a:solidFill>
                  <a:schemeClr val="tx1"/>
                </a:solidFill>
                <a:latin typeface="+mn-lt"/>
                <a:ea typeface="+mn-ea"/>
                <a:cs typeface="+mn-cs"/>
              </a:rPr>
              <a:t>eval_func</a:t>
            </a:r>
            <a:r>
              <a:rPr lang="en-GB" sz="1200" kern="1200" spc="0" dirty="0" smtClean="0">
                <a:solidFill>
                  <a:schemeClr val="tx1"/>
                </a:solidFill>
                <a:latin typeface="+mn-lt"/>
                <a:ea typeface="+mn-ea"/>
                <a:cs typeface="+mn-cs"/>
              </a:rPr>
              <a:t> that requires inputs e.g. </a:t>
            </a:r>
            <a:r>
              <a:rPr lang="en-GB" spc="-80" dirty="0" err="1" smtClean="0">
                <a:latin typeface="Consolas" panose="020B0609020204030204" pitchFamily="49" charset="0"/>
              </a:rPr>
              <a:t>eval_dual_bootstrap</a:t>
            </a:r>
            <a:r>
              <a:rPr lang="en-GB" spc="-80" dirty="0" smtClean="0">
                <a:latin typeface="Consolas" panose="020B0609020204030204" pitchFamily="49" charset="0"/>
              </a:rPr>
              <a:t>??</a:t>
            </a:r>
          </a:p>
          <a:p>
            <a:endParaRPr lang="en-GB" spc="0" dirty="0" smtClean="0">
              <a:latin typeface="+mj-lt"/>
            </a:endParaRPr>
          </a:p>
          <a:p>
            <a:r>
              <a:rPr lang="en-GB" sz="1200" kern="1200" spc="0" dirty="0" smtClean="0">
                <a:solidFill>
                  <a:schemeClr val="tx1"/>
                </a:solidFill>
                <a:latin typeface="+mn-lt"/>
                <a:ea typeface="+mn-ea"/>
                <a:cs typeface="+mn-cs"/>
              </a:rPr>
              <a:t>Other demos:</a:t>
            </a:r>
          </a:p>
          <a:p>
            <a:r>
              <a:rPr lang="en-GB" sz="1200" kern="1200" spc="0" dirty="0" smtClean="0">
                <a:solidFill>
                  <a:schemeClr val="tx1"/>
                </a:solidFill>
                <a:latin typeface="+mn-lt"/>
                <a:ea typeface="+mn-ea"/>
                <a:cs typeface="+mn-cs"/>
              </a:rPr>
              <a:t>To run </a:t>
            </a:r>
            <a:r>
              <a:rPr lang="en-GB" sz="1200" kern="1200" spc="0" dirty="0" err="1" smtClean="0">
                <a:solidFill>
                  <a:schemeClr val="tx1"/>
                </a:solidFill>
                <a:latin typeface="+mn-lt"/>
                <a:ea typeface="+mn-ea"/>
                <a:cs typeface="+mn-cs"/>
              </a:rPr>
              <a:t>demo_meg_mne</a:t>
            </a:r>
            <a:r>
              <a:rPr lang="en-GB" sz="1200" kern="1200" spc="0" dirty="0" smtClean="0">
                <a:solidFill>
                  <a:schemeClr val="tx1"/>
                </a:solidFill>
                <a:latin typeface="+mn-lt"/>
                <a:ea typeface="+mn-ea"/>
                <a:cs typeface="+mn-cs"/>
              </a:rPr>
              <a:t>, would need to:</a:t>
            </a:r>
          </a:p>
          <a:p>
            <a:r>
              <a:rPr lang="en-GB" sz="1200" kern="1200" dirty="0" smtClean="0">
                <a:solidFill>
                  <a:schemeClr val="tx1"/>
                </a:solidFill>
                <a:effectLst/>
                <a:latin typeface="+mn-lt"/>
                <a:ea typeface="+mn-ea"/>
                <a:cs typeface="+mn-cs"/>
              </a:rPr>
              <a:t>‘pip install </a:t>
            </a:r>
            <a:r>
              <a:rPr lang="en-GB" sz="1200" kern="1200" dirty="0" err="1" smtClean="0">
                <a:solidFill>
                  <a:schemeClr val="tx1"/>
                </a:solidFill>
                <a:effectLst/>
                <a:latin typeface="+mn-lt"/>
                <a:ea typeface="+mn-ea"/>
                <a:cs typeface="+mn-cs"/>
              </a:rPr>
              <a:t>mne</a:t>
            </a:r>
            <a:r>
              <a:rPr lang="en-GB" sz="1200" kern="1200" dirty="0" smtClean="0">
                <a:solidFill>
                  <a:schemeClr val="tx1"/>
                </a:solidFill>
                <a:effectLst/>
                <a:latin typeface="+mn-lt"/>
                <a:ea typeface="+mn-ea"/>
                <a:cs typeface="+mn-cs"/>
              </a:rPr>
              <a:t>’</a:t>
            </a:r>
          </a:p>
          <a:p>
            <a:r>
              <a:rPr lang="en-GB" sz="1200" kern="1200" spc="0" dirty="0" smtClean="0">
                <a:solidFill>
                  <a:schemeClr val="tx1"/>
                </a:solidFill>
                <a:effectLst/>
                <a:latin typeface="+mn-lt"/>
                <a:ea typeface="+mn-ea"/>
                <a:cs typeface="+mn-cs"/>
              </a:rPr>
              <a:t>but may run into memory issues, and for me it crashes at multiple points.</a:t>
            </a:r>
            <a:endParaRPr lang="en-GB" sz="1200" kern="1200" spc="0" dirty="0" smtClean="0">
              <a:solidFill>
                <a:schemeClr val="tx1"/>
              </a:solidFill>
              <a:latin typeface="+mn-lt"/>
              <a:ea typeface="+mn-ea"/>
              <a:cs typeface="+mn-cs"/>
            </a:endParaRPr>
          </a:p>
          <a:p>
            <a:endParaRPr lang="en-GB" spc="0" dirty="0">
              <a:latin typeface="+mj-lt"/>
            </a:endParaRPr>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117</a:t>
            </a:fld>
            <a:endParaRPr lang="en-GB" altLang="en-US"/>
          </a:p>
        </p:txBody>
      </p:sp>
    </p:spTree>
    <p:extLst>
      <p:ext uri="{BB962C8B-B14F-4D97-AF65-F5344CB8AC3E}">
        <p14:creationId xmlns:p14="http://schemas.microsoft.com/office/powerpoint/2010/main" val="20903183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118</a:t>
            </a:fld>
            <a:endParaRPr lang="en-GB" altLang="en-US"/>
          </a:p>
        </p:txBody>
      </p:sp>
    </p:spTree>
    <p:extLst>
      <p:ext uri="{BB962C8B-B14F-4D97-AF65-F5344CB8AC3E}">
        <p14:creationId xmlns:p14="http://schemas.microsoft.com/office/powerpoint/2010/main" val="1333081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7</a:t>
            </a:fld>
            <a:endParaRPr lang="en-GB" altLang="en-US"/>
          </a:p>
        </p:txBody>
      </p:sp>
    </p:spTree>
    <p:extLst>
      <p:ext uri="{BB962C8B-B14F-4D97-AF65-F5344CB8AC3E}">
        <p14:creationId xmlns:p14="http://schemas.microsoft.com/office/powerpoint/2010/main" val="3959013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smtClean="0"/>
              <a:t>Listed</a:t>
            </a:r>
            <a:r>
              <a:rPr lang="en-GB" baseline="0" dirty="0" smtClean="0"/>
              <a:t> in r</a:t>
            </a:r>
            <a:r>
              <a:rPr lang="en-GB" dirty="0" smtClean="0"/>
              <a:t>everse order of importance: It’s the sensitivity that allows interesting questions to be addressed, and in turn</a:t>
            </a:r>
            <a:r>
              <a:rPr lang="en-GB" baseline="0" dirty="0" smtClean="0"/>
              <a:t> this makes it popular.</a:t>
            </a: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8</a:t>
            </a:fld>
            <a:endParaRPr lang="en-GB" altLang="en-US"/>
          </a:p>
        </p:txBody>
      </p:sp>
    </p:spTree>
    <p:extLst>
      <p:ext uri="{BB962C8B-B14F-4D97-AF65-F5344CB8AC3E}">
        <p14:creationId xmlns:p14="http://schemas.microsoft.com/office/powerpoint/2010/main" val="2046046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smtClean="0"/>
              <a:t>Note</a:t>
            </a:r>
            <a:r>
              <a:rPr lang="en-GB" baseline="0" dirty="0" smtClean="0"/>
              <a:t> – we won’t cover multivariate regression, but it’s conceptually similar: instead of predicting a binary label, the model predicts a continuous label. To evaluate performance, the predicted labels across items in the test set can be correlated with their actual labels </a:t>
            </a: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9</a:t>
            </a:fld>
            <a:endParaRPr lang="en-GB" altLang="en-US"/>
          </a:p>
        </p:txBody>
      </p:sp>
    </p:spTree>
    <p:extLst>
      <p:ext uri="{BB962C8B-B14F-4D97-AF65-F5344CB8AC3E}">
        <p14:creationId xmlns:p14="http://schemas.microsoft.com/office/powerpoint/2010/main" val="401604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Note that MVPA</a:t>
            </a:r>
            <a:r>
              <a:rPr lang="en-GB" baseline="0" dirty="0" smtClean="0"/>
              <a:t> is not always more sensitive. Requirement for cross-validation means that 1) model does not use all data at once and 2) there is a risk of overfitting. Univariate analysis on smoothed/averaged data might be more sensitive if its assumptions of homogeneous and consistent activation are correct. (See e.g. </a:t>
            </a:r>
            <a:r>
              <a:rPr lang="en-GB" baseline="0" dirty="0" err="1" smtClean="0"/>
              <a:t>Kriegeskorte</a:t>
            </a:r>
            <a:r>
              <a:rPr lang="en-GB" baseline="0" dirty="0" smtClean="0"/>
              <a:t> 2006)</a:t>
            </a:r>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11</a:t>
            </a:fld>
            <a:endParaRPr lang="en-GB" altLang="en-US"/>
          </a:p>
        </p:txBody>
      </p:sp>
    </p:spTree>
    <p:extLst>
      <p:ext uri="{BB962C8B-B14F-4D97-AF65-F5344CB8AC3E}">
        <p14:creationId xmlns:p14="http://schemas.microsoft.com/office/powerpoint/2010/main" val="4074185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Orientation column in human is about 0.8mm</a:t>
            </a:r>
            <a:r>
              <a:rPr lang="en-GB" baseline="0" dirty="0" smtClean="0"/>
              <a:t> diameter (</a:t>
            </a:r>
            <a:r>
              <a:rPr lang="en-GB" baseline="0" dirty="0" err="1" smtClean="0"/>
              <a:t>Yacoub</a:t>
            </a:r>
            <a:r>
              <a:rPr lang="en-GB" baseline="0" dirty="0" smtClean="0"/>
              <a:t> 2008)</a:t>
            </a:r>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12</a:t>
            </a:fld>
            <a:endParaRPr lang="en-GB" altLang="en-US"/>
          </a:p>
        </p:txBody>
      </p:sp>
    </p:spTree>
    <p:extLst>
      <p:ext uri="{BB962C8B-B14F-4D97-AF65-F5344CB8AC3E}">
        <p14:creationId xmlns:p14="http://schemas.microsoft.com/office/powerpoint/2010/main" val="3323477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065C218E-F352-46D1-982C-6A958C14BB32}" type="datetimeFigureOut">
              <a:rPr lang="en-GB"/>
              <a:pPr>
                <a:defRPr/>
              </a:pPr>
              <a:t>13/02/2024</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28B29890-843E-4A4E-A949-F5C93750B9E5}" type="slidenum">
              <a:rPr lang="en-GB" altLang="en-US"/>
              <a:pPr>
                <a:defRPr/>
              </a:pPr>
              <a:t>‹#›</a:t>
            </a:fld>
            <a:endParaRPr lang="en-GB" altLang="en-US"/>
          </a:p>
        </p:txBody>
      </p:sp>
    </p:spTree>
    <p:extLst>
      <p:ext uri="{BB962C8B-B14F-4D97-AF65-F5344CB8AC3E}">
        <p14:creationId xmlns:p14="http://schemas.microsoft.com/office/powerpoint/2010/main" val="1999517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672138F9-3AD7-4937-804A-5E3B6AE7CE11}" type="datetimeFigureOut">
              <a:rPr lang="en-GB"/>
              <a:pPr>
                <a:defRPr/>
              </a:pPr>
              <a:t>13/02/2024</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728C49CE-F4FB-41A5-9064-FF617E64F138}" type="slidenum">
              <a:rPr lang="en-GB" altLang="en-US"/>
              <a:pPr>
                <a:defRPr/>
              </a:pPr>
              <a:t>‹#›</a:t>
            </a:fld>
            <a:endParaRPr lang="en-GB" altLang="en-US"/>
          </a:p>
        </p:txBody>
      </p:sp>
    </p:spTree>
    <p:extLst>
      <p:ext uri="{BB962C8B-B14F-4D97-AF65-F5344CB8AC3E}">
        <p14:creationId xmlns:p14="http://schemas.microsoft.com/office/powerpoint/2010/main" val="3659527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BFF61350-4417-4D0D-B4D1-8A8117B953B7}" type="datetimeFigureOut">
              <a:rPr lang="en-GB"/>
              <a:pPr>
                <a:defRPr/>
              </a:pPr>
              <a:t>13/02/2024</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09205D7B-135B-45E8-BCFD-C5376BF5BA06}" type="slidenum">
              <a:rPr lang="en-GB" altLang="en-US"/>
              <a:pPr>
                <a:defRPr/>
              </a:pPr>
              <a:t>‹#›</a:t>
            </a:fld>
            <a:endParaRPr lang="en-GB" altLang="en-US"/>
          </a:p>
        </p:txBody>
      </p:sp>
    </p:spTree>
    <p:extLst>
      <p:ext uri="{BB962C8B-B14F-4D97-AF65-F5344CB8AC3E}">
        <p14:creationId xmlns:p14="http://schemas.microsoft.com/office/powerpoint/2010/main" val="360540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60E4CC8C-FC0E-4302-8FC3-258CE703ABB9}" type="datetimeFigureOut">
              <a:rPr lang="en-GB"/>
              <a:pPr>
                <a:defRPr/>
              </a:pPr>
              <a:t>13/02/2024</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AF38675C-BF31-4376-A672-40E311BF14BB}" type="slidenum">
              <a:rPr lang="en-GB" altLang="en-US"/>
              <a:pPr>
                <a:defRPr/>
              </a:pPr>
              <a:t>‹#›</a:t>
            </a:fld>
            <a:endParaRPr lang="en-GB" altLang="en-US"/>
          </a:p>
        </p:txBody>
      </p:sp>
    </p:spTree>
    <p:extLst>
      <p:ext uri="{BB962C8B-B14F-4D97-AF65-F5344CB8AC3E}">
        <p14:creationId xmlns:p14="http://schemas.microsoft.com/office/powerpoint/2010/main" val="3362549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15EBA6C-2B77-4B16-B3D4-0E5667EECE55}" type="datetimeFigureOut">
              <a:rPr lang="en-GB"/>
              <a:pPr>
                <a:defRPr/>
              </a:pPr>
              <a:t>13/02/2024</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6576F08B-EA2D-4C4A-9480-0A3A1DB4FD39}" type="slidenum">
              <a:rPr lang="en-GB" altLang="en-US"/>
              <a:pPr>
                <a:defRPr/>
              </a:pPr>
              <a:t>‹#›</a:t>
            </a:fld>
            <a:endParaRPr lang="en-GB" altLang="en-US"/>
          </a:p>
        </p:txBody>
      </p:sp>
    </p:spTree>
    <p:extLst>
      <p:ext uri="{BB962C8B-B14F-4D97-AF65-F5344CB8AC3E}">
        <p14:creationId xmlns:p14="http://schemas.microsoft.com/office/powerpoint/2010/main" val="109359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53A94A40-3AFE-48B6-9F63-C153C7019734}" type="datetimeFigureOut">
              <a:rPr lang="en-GB"/>
              <a:pPr>
                <a:defRPr/>
              </a:pPr>
              <a:t>13/02/2024</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8D475E8B-059F-4553-AB96-620E0BC492F2}" type="slidenum">
              <a:rPr lang="en-GB" altLang="en-US"/>
              <a:pPr>
                <a:defRPr/>
              </a:pPr>
              <a:t>‹#›</a:t>
            </a:fld>
            <a:endParaRPr lang="en-GB" altLang="en-US"/>
          </a:p>
        </p:txBody>
      </p:sp>
    </p:spTree>
    <p:extLst>
      <p:ext uri="{BB962C8B-B14F-4D97-AF65-F5344CB8AC3E}">
        <p14:creationId xmlns:p14="http://schemas.microsoft.com/office/powerpoint/2010/main" val="1449910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E2A30D46-CCB8-4EFC-8D81-C45CA2CB17BA}" type="datetimeFigureOut">
              <a:rPr lang="en-GB"/>
              <a:pPr>
                <a:defRPr/>
              </a:pPr>
              <a:t>13/02/2024</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4E91FF07-4CCF-4958-A3C9-E89050C3B0E3}" type="slidenum">
              <a:rPr lang="en-GB" altLang="en-US"/>
              <a:pPr>
                <a:defRPr/>
              </a:pPr>
              <a:t>‹#›</a:t>
            </a:fld>
            <a:endParaRPr lang="en-GB" altLang="en-US"/>
          </a:p>
        </p:txBody>
      </p:sp>
    </p:spTree>
    <p:extLst>
      <p:ext uri="{BB962C8B-B14F-4D97-AF65-F5344CB8AC3E}">
        <p14:creationId xmlns:p14="http://schemas.microsoft.com/office/powerpoint/2010/main" val="1819094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F0A11F33-3F54-41FF-9E74-B81C5A428A76}" type="datetimeFigureOut">
              <a:rPr lang="en-GB"/>
              <a:pPr>
                <a:defRPr/>
              </a:pPr>
              <a:t>13/02/2024</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F34D8D20-DA66-491F-840D-4EC1E036F3DE}" type="slidenum">
              <a:rPr lang="en-GB" altLang="en-US"/>
              <a:pPr>
                <a:defRPr/>
              </a:pPr>
              <a:t>‹#›</a:t>
            </a:fld>
            <a:endParaRPr lang="en-GB" altLang="en-US"/>
          </a:p>
        </p:txBody>
      </p:sp>
    </p:spTree>
    <p:extLst>
      <p:ext uri="{BB962C8B-B14F-4D97-AF65-F5344CB8AC3E}">
        <p14:creationId xmlns:p14="http://schemas.microsoft.com/office/powerpoint/2010/main" val="454836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675174F-9F05-4FD8-BCB6-19C7E055052D}" type="datetimeFigureOut">
              <a:rPr lang="en-GB"/>
              <a:pPr>
                <a:defRPr/>
              </a:pPr>
              <a:t>13/02/2024</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4AB9B427-EF74-4520-9FF1-22994A13E83D}" type="slidenum">
              <a:rPr lang="en-GB" altLang="en-US"/>
              <a:pPr>
                <a:defRPr/>
              </a:pPr>
              <a:t>‹#›</a:t>
            </a:fld>
            <a:endParaRPr lang="en-GB" altLang="en-US"/>
          </a:p>
        </p:txBody>
      </p:sp>
    </p:spTree>
    <p:extLst>
      <p:ext uri="{BB962C8B-B14F-4D97-AF65-F5344CB8AC3E}">
        <p14:creationId xmlns:p14="http://schemas.microsoft.com/office/powerpoint/2010/main" val="2138513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902C3BE-6DA8-4974-8A1E-9BF36E5F49A7}" type="datetimeFigureOut">
              <a:rPr lang="en-GB"/>
              <a:pPr>
                <a:defRPr/>
              </a:pPr>
              <a:t>13/02/2024</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89629F87-2342-4EFF-B4F7-76AB30BBBCD1}" type="slidenum">
              <a:rPr lang="en-GB" altLang="en-US"/>
              <a:pPr>
                <a:defRPr/>
              </a:pPr>
              <a:t>‹#›</a:t>
            </a:fld>
            <a:endParaRPr lang="en-GB" altLang="en-US"/>
          </a:p>
        </p:txBody>
      </p:sp>
    </p:spTree>
    <p:extLst>
      <p:ext uri="{BB962C8B-B14F-4D97-AF65-F5344CB8AC3E}">
        <p14:creationId xmlns:p14="http://schemas.microsoft.com/office/powerpoint/2010/main" val="2895148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F878C8D-467B-44AF-93D5-2A327DD5288B}" type="datetimeFigureOut">
              <a:rPr lang="en-GB"/>
              <a:pPr>
                <a:defRPr/>
              </a:pPr>
              <a:t>13/02/2024</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E8D433AA-BB30-4B61-A6AC-2861F4F110DD}" type="slidenum">
              <a:rPr lang="en-GB" altLang="en-US"/>
              <a:pPr>
                <a:defRPr/>
              </a:pPr>
              <a:t>‹#›</a:t>
            </a:fld>
            <a:endParaRPr lang="en-GB" altLang="en-US"/>
          </a:p>
        </p:txBody>
      </p:sp>
    </p:spTree>
    <p:extLst>
      <p:ext uri="{BB962C8B-B14F-4D97-AF65-F5344CB8AC3E}">
        <p14:creationId xmlns:p14="http://schemas.microsoft.com/office/powerpoint/2010/main" val="4063884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2C3C0DB2-ABB2-4597-92E0-50E42C3FDF8E}" type="datetimeFigureOut">
              <a:rPr lang="en-GB"/>
              <a:pPr>
                <a:defRPr/>
              </a:pPr>
              <a:t>13/02/2024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2B8D27A1-E359-4959-B171-49B632E5F5E1}"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csie.ntu.edu.tw/~cjlin/libsvm/" TargetMode="Externa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33.tiff"/><Relationship Id="rId4" Type="http://schemas.openxmlformats.org/officeDocument/2006/relationships/image" Target="../media/image132.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34.tiff"/><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37.tiff"/><Relationship Id="rId2" Type="http://schemas.openxmlformats.org/officeDocument/2006/relationships/image" Target="../media/image128.tiff"/><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41.tiff"/><Relationship Id="rId2" Type="http://schemas.openxmlformats.org/officeDocument/2006/relationships/image" Target="../media/image128.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10.xml.rels><?xml version="1.0" encoding="UTF-8" standalone="yes"?>
<Relationships xmlns="http://schemas.openxmlformats.org/package/2006/relationships"><Relationship Id="rId3" Type="http://schemas.openxmlformats.org/officeDocument/2006/relationships/image" Target="../media/image133.tiff"/><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142.tiff"/></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20.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12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01.png"/><Relationship Id="rId1" Type="http://schemas.openxmlformats.org/officeDocument/2006/relationships/slideLayout" Target="../slideLayouts/slideLayout2.xml"/><Relationship Id="rId5" Type="http://schemas.openxmlformats.org/officeDocument/2006/relationships/image" Target="../media/image156.png"/><Relationship Id="rId4" Type="http://schemas.openxmlformats.org/officeDocument/2006/relationships/image" Target="../media/image102.png"/></Relationships>
</file>

<file path=ppt/slides/_rels/slide12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6.xml"/><Relationship Id="rId5" Type="http://schemas.openxmlformats.org/officeDocument/2006/relationships/image" Target="../media/image160.png"/><Relationship Id="rId4" Type="http://schemas.openxmlformats.org/officeDocument/2006/relationships/image" Target="../media/image159.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94.emf"/><Relationship Id="rId7" Type="http://schemas.openxmlformats.org/officeDocument/2006/relationships/image" Target="../media/image98.png"/><Relationship Id="rId2" Type="http://schemas.openxmlformats.org/officeDocument/2006/relationships/image" Target="../media/image93.png"/><Relationship Id="rId1" Type="http://schemas.openxmlformats.org/officeDocument/2006/relationships/slideLayout" Target="../slideLayouts/slideLayout6.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1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sites.google.com/site/tdtdecodingtoolbox/"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hyperlink" Target="https://brainiak.org/" TargetMode="External"/><Relationship Id="rId13" Type="http://schemas.openxmlformats.org/officeDocument/2006/relationships/image" Target="../media/image22.png"/><Relationship Id="rId18" Type="http://schemas.openxmlformats.org/officeDocument/2006/relationships/image" Target="../media/image28.png"/><Relationship Id="rId3" Type="http://schemas.openxmlformats.org/officeDocument/2006/relationships/hyperlink" Target="http://www.pymvpa.org/" TargetMode="External"/><Relationship Id="rId7" Type="http://schemas.openxmlformats.org/officeDocument/2006/relationships/hyperlink" Target="https://nilearn.github.io/stable" TargetMode="External"/><Relationship Id="rId12" Type="http://schemas.openxmlformats.org/officeDocument/2006/relationships/hyperlink" Target="https://github.com/rsagroup/rsatoolbox" TargetMode="External"/><Relationship Id="rId17" Type="http://schemas.openxmlformats.org/officeDocument/2006/relationships/image" Target="../media/image27.png"/><Relationship Id="rId2" Type="http://schemas.openxmlformats.org/officeDocument/2006/relationships/hyperlink" Target="http://cosmomvpa.org/" TargetMode="External"/><Relationship Id="rId16"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hyperlink" Target="http://www.mlnl.cs.ucl.ac.uk/pronto/" TargetMode="External"/><Relationship Id="rId11" Type="http://schemas.openxmlformats.org/officeDocument/2006/relationships/hyperlink" Target="https://git.fmrib.ox.ac.uk/hnili/rsa" TargetMode="External"/><Relationship Id="rId5" Type="http://schemas.openxmlformats.org/officeDocument/2006/relationships/hyperlink" Target="https://mne.tools/stable" TargetMode="External"/><Relationship Id="rId15" Type="http://schemas.openxmlformats.org/officeDocument/2006/relationships/image" Target="../media/image25.png"/><Relationship Id="rId10" Type="http://schemas.openxmlformats.org/officeDocument/2006/relationships/hyperlink" Target="http://www.franciscopereira.org/searchmight/" TargetMode="External"/><Relationship Id="rId4" Type="http://schemas.openxmlformats.org/officeDocument/2006/relationships/hyperlink" Target="https://sites.google.com/site/tdtdecodingtoolbox/" TargetMode="External"/><Relationship Id="rId9" Type="http://schemas.openxmlformats.org/officeDocument/2006/relationships/hyperlink" Target="https://github.com/treder/MVPA-Light" TargetMode="External"/><Relationship Id="rId1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hyperlink" Target="https://neurostars.org/"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imaging.mrc-cbu.cam.ac.uk/methods/COGNESTIC2022"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6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6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6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4.emf"/><Relationship Id="rId7" Type="http://schemas.openxmlformats.org/officeDocument/2006/relationships/image" Target="../media/image98.png"/><Relationship Id="rId2" Type="http://schemas.openxmlformats.org/officeDocument/2006/relationships/image" Target="../media/image93.png"/><Relationship Id="rId1" Type="http://schemas.openxmlformats.org/officeDocument/2006/relationships/slideLayout" Target="../slideLayouts/slideLayout6.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99.tiff"/><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76.xml.rels><?xml version="1.0" encoding="UTF-8" standalone="yes"?>
<Relationships xmlns="http://schemas.openxmlformats.org/package/2006/relationships"><Relationship Id="rId2" Type="http://schemas.openxmlformats.org/officeDocument/2006/relationships/image" Target="../media/image106.tiff"/><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hyperlink" Target="https://git.fmrib.ox.ac.uk/hnili/rsa" TargetMode="External"/><Relationship Id="rId2" Type="http://schemas.openxmlformats.org/officeDocument/2006/relationships/hyperlink" Target="http://www.mrc-cbu.cam.ac.uk/methods-and-resources/toolboxes/" TargetMode="External"/><Relationship Id="rId1" Type="http://schemas.openxmlformats.org/officeDocument/2006/relationships/slideLayout" Target="../slideLayouts/slideLayout2.xml"/><Relationship Id="rId4" Type="http://schemas.openxmlformats.org/officeDocument/2006/relationships/hyperlink" Target="https://github.com/rsagroup/rsatoolbox"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png"/></Relationships>
</file>

<file path=ppt/slides/_rels/slide8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117.png"/></Relationships>
</file>

<file path=ppt/slides/_rels/slide9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9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23.png"/></Relationships>
</file>

<file path=ppt/slides/_rels/slide9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26.tiff"/><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tiff"/><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129.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28.tiff"/><Relationship Id="rId5" Type="http://schemas.openxmlformats.org/officeDocument/2006/relationships/image" Target="../media/image130.w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0" y="1124744"/>
            <a:ext cx="9144000" cy="4392488"/>
          </a:xfrm>
        </p:spPr>
        <p:txBody>
          <a:bodyPr/>
          <a:lstStyle/>
          <a:p>
            <a:pPr eaLnBrk="1" hangingPunct="1"/>
            <a:r>
              <a:rPr lang="en-GB" altLang="en-US" sz="2800" b="1" dirty="0" smtClean="0"/>
              <a:t>An introduction to</a:t>
            </a:r>
            <a:r>
              <a:rPr lang="en-GB" altLang="en-US" b="1" dirty="0" smtClean="0"/>
              <a:t/>
            </a:r>
            <a:br>
              <a:rPr lang="en-GB" altLang="en-US" b="1" dirty="0" smtClean="0"/>
            </a:br>
            <a:r>
              <a:rPr lang="en-GB" altLang="en-US" sz="4000" b="1" dirty="0" smtClean="0"/>
              <a:t>Multi-Variate Pattern Analysis (MVPA)</a:t>
            </a:r>
            <a:br>
              <a:rPr lang="en-GB" altLang="en-US" sz="4000" b="1" dirty="0" smtClean="0"/>
            </a:br>
            <a:r>
              <a:rPr lang="en-GB" altLang="en-US" sz="2800" b="1" dirty="0" smtClean="0"/>
              <a:t>using </a:t>
            </a:r>
            <a:r>
              <a:rPr lang="en-GB" altLang="en-US" b="1" dirty="0" smtClean="0"/>
              <a:t/>
            </a:r>
            <a:br>
              <a:rPr lang="en-GB" altLang="en-US" b="1" dirty="0" smtClean="0"/>
            </a:br>
            <a:r>
              <a:rPr lang="en-GB" altLang="en-US" sz="4000" b="1" dirty="0" smtClean="0"/>
              <a:t>The </a:t>
            </a:r>
            <a:r>
              <a:rPr lang="en-GB" altLang="en-US" sz="4000" b="1" dirty="0"/>
              <a:t>D</a:t>
            </a:r>
            <a:r>
              <a:rPr lang="en-GB" altLang="en-US" sz="4000" b="1" dirty="0" smtClean="0"/>
              <a:t>ecoding Toolbox</a:t>
            </a:r>
            <a:r>
              <a:rPr lang="en-GB" altLang="en-US" b="1" dirty="0" smtClean="0"/>
              <a:t/>
            </a:r>
            <a:br>
              <a:rPr lang="en-GB" altLang="en-US" b="1" dirty="0" smtClean="0"/>
            </a:br>
            <a:r>
              <a:rPr lang="en-GB" altLang="en-US" sz="2800" b="1" dirty="0" smtClean="0"/>
              <a:t>and</a:t>
            </a:r>
            <a:r>
              <a:rPr lang="en-GB" altLang="en-US" b="1" dirty="0" smtClean="0"/>
              <a:t/>
            </a:r>
            <a:br>
              <a:rPr lang="en-GB" altLang="en-US" b="1" dirty="0" smtClean="0"/>
            </a:br>
            <a:r>
              <a:rPr lang="en-GB" altLang="en-US" sz="4000" b="1" dirty="0" smtClean="0"/>
              <a:t>The RSA Toolbox</a:t>
            </a:r>
            <a:endParaRPr lang="en-GB" altLang="en-US" sz="2800" b="1" dirty="0" smtClean="0"/>
          </a:p>
        </p:txBody>
      </p:sp>
      <p:sp>
        <p:nvSpPr>
          <p:cNvPr id="3" name="Subtitle 2"/>
          <p:cNvSpPr>
            <a:spLocks noGrp="1"/>
          </p:cNvSpPr>
          <p:nvPr>
            <p:ph type="subTitle" idx="1"/>
          </p:nvPr>
        </p:nvSpPr>
        <p:spPr>
          <a:xfrm>
            <a:off x="0" y="5373217"/>
            <a:ext cx="9144000" cy="1008112"/>
          </a:xfrm>
        </p:spPr>
        <p:txBody>
          <a:bodyPr rtlCol="0">
            <a:normAutofit fontScale="62500" lnSpcReduction="20000"/>
          </a:bodyPr>
          <a:lstStyle/>
          <a:p>
            <a:pPr eaLnBrk="1" fontAlgn="auto" hangingPunct="1">
              <a:spcAft>
                <a:spcPts val="0"/>
              </a:spcAft>
              <a:defRPr/>
            </a:pPr>
            <a:r>
              <a:rPr lang="en-US" sz="3600" dirty="0" smtClean="0"/>
              <a:t>Introduction to Neuroimaging Methods, 19/2/2024</a:t>
            </a:r>
          </a:p>
          <a:p>
            <a:pPr eaLnBrk="1" fontAlgn="auto" hangingPunct="1">
              <a:spcAft>
                <a:spcPts val="0"/>
              </a:spcAft>
              <a:defRPr/>
            </a:pPr>
            <a:r>
              <a:rPr lang="en-US" sz="3600" dirty="0" smtClean="0"/>
              <a:t>Daniel Mitchell</a:t>
            </a:r>
            <a:endParaRPr lang="en-US" sz="3600" dirty="0"/>
          </a:p>
          <a:p>
            <a:pPr eaLnBrk="1" fontAlgn="auto" hangingPunct="1">
              <a:spcAft>
                <a:spcPts val="0"/>
              </a:spcAft>
              <a:defRPr/>
            </a:pPr>
            <a:r>
              <a:rPr lang="en-US" sz="2800" dirty="0" smtClean="0"/>
              <a:t>Daniel.Mitchell@mrc-cbu.cam.ac.uk</a:t>
            </a:r>
          </a:p>
        </p:txBody>
      </p:sp>
      <p:pic>
        <p:nvPicPr>
          <p:cNvPr id="4" name="Picture 3" descr="A close-up of a logo&#10;&#10;Description automatically generated with low confidence">
            <a:extLst>
              <a:ext uri="{FF2B5EF4-FFF2-40B4-BE49-F238E27FC236}">
                <a16:creationId xmlns:a16="http://schemas.microsoft.com/office/drawing/2014/main" id="{F6977EFE-A528-B64A-9FC1-E2D34F468507}"/>
              </a:ext>
            </a:extLst>
          </p:cNvPr>
          <p:cNvPicPr>
            <a:picLocks noChangeAspect="1"/>
          </p:cNvPicPr>
          <p:nvPr/>
        </p:nvPicPr>
        <p:blipFill>
          <a:blip r:embed="rId2"/>
          <a:stretch>
            <a:fillRect/>
          </a:stretch>
        </p:blipFill>
        <p:spPr>
          <a:xfrm>
            <a:off x="184702" y="87784"/>
            <a:ext cx="8801100" cy="1397000"/>
          </a:xfrm>
          <a:prstGeom prst="rect">
            <a:avLst/>
          </a:prstGeom>
        </p:spPr>
      </p:pic>
    </p:spTree>
    <p:extLst>
      <p:ext uri="{BB962C8B-B14F-4D97-AF65-F5344CB8AC3E}">
        <p14:creationId xmlns:p14="http://schemas.microsoft.com/office/powerpoint/2010/main" val="41645158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GB" altLang="en-US" dirty="0" smtClean="0"/>
              <a:t>Play with SVMs…</a:t>
            </a:r>
          </a:p>
        </p:txBody>
      </p:sp>
      <p:sp>
        <p:nvSpPr>
          <p:cNvPr id="69635" name="Content Placeholder 2"/>
          <p:cNvSpPr>
            <a:spLocks noGrp="1"/>
          </p:cNvSpPr>
          <p:nvPr>
            <p:ph idx="1"/>
          </p:nvPr>
        </p:nvSpPr>
        <p:spPr>
          <a:xfrm>
            <a:off x="457200" y="1916113"/>
            <a:ext cx="8229600" cy="749300"/>
          </a:xfrm>
        </p:spPr>
        <p:txBody>
          <a:bodyPr/>
          <a:lstStyle/>
          <a:p>
            <a:r>
              <a:rPr lang="en-GB" altLang="en-US" smtClean="0"/>
              <a:t>LIBSVM:</a:t>
            </a:r>
          </a:p>
          <a:p>
            <a:endParaRPr lang="en-GB" altLang="en-US" smtClean="0"/>
          </a:p>
          <a:p>
            <a:pPr lvl="2"/>
            <a:endParaRPr lang="en-GB" altLang="en-US" smtClean="0"/>
          </a:p>
        </p:txBody>
      </p:sp>
      <p:sp>
        <p:nvSpPr>
          <p:cNvPr id="69636" name="Content Placeholder 2"/>
          <p:cNvSpPr txBox="1">
            <a:spLocks/>
          </p:cNvSpPr>
          <p:nvPr/>
        </p:nvSpPr>
        <p:spPr bwMode="auto">
          <a:xfrm>
            <a:off x="457200" y="3068638"/>
            <a:ext cx="82296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Font typeface="Arial" panose="020B0604020202020204" pitchFamily="34" charset="0"/>
              <a:buNone/>
            </a:pPr>
            <a:r>
              <a:rPr lang="en-GB" altLang="en-US" dirty="0">
                <a:hlinkClick r:id="rId2"/>
              </a:rPr>
              <a:t>https://www.csie.ntu.edu.tw/~cjlin/libsvm/</a:t>
            </a:r>
            <a:r>
              <a:rPr lang="en-GB" altLang="en-US" dirty="0"/>
              <a:t> </a:t>
            </a:r>
          </a:p>
          <a:p>
            <a:pPr lvl="2" algn="ctr"/>
            <a:endParaRPr lang="en-GB" altLang="en-US" dirty="0"/>
          </a:p>
        </p:txBody>
      </p:sp>
    </p:spTree>
    <p:extLst>
      <p:ext uri="{BB962C8B-B14F-4D97-AF65-F5344CB8AC3E}">
        <p14:creationId xmlns:p14="http://schemas.microsoft.com/office/powerpoint/2010/main" val="236430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3600" b="1" dirty="0" smtClean="0"/>
              <a:t>Ways to visualize representational structure</a:t>
            </a:r>
            <a:endParaRPr lang="en-GB" sz="3600" b="1" dirty="0"/>
          </a:p>
        </p:txBody>
      </p:sp>
      <p:sp>
        <p:nvSpPr>
          <p:cNvPr id="5" name="Content Placeholder 4"/>
          <p:cNvSpPr>
            <a:spLocks noGrp="1"/>
          </p:cNvSpPr>
          <p:nvPr>
            <p:ph idx="1"/>
          </p:nvPr>
        </p:nvSpPr>
        <p:spPr>
          <a:xfrm>
            <a:off x="1979712" y="1408258"/>
            <a:ext cx="7056784" cy="5112568"/>
          </a:xfrm>
        </p:spPr>
        <p:txBody>
          <a:bodyPr>
            <a:normAutofit fontScale="62500" lnSpcReduction="20000"/>
          </a:bodyPr>
          <a:lstStyle/>
          <a:p>
            <a:pPr>
              <a:spcAft>
                <a:spcPts val="600"/>
              </a:spcAft>
            </a:pPr>
            <a:r>
              <a:rPr lang="en-US" sz="2800" dirty="0" smtClean="0"/>
              <a:t>Representational dissimilarity matrix (RDM)</a:t>
            </a:r>
          </a:p>
          <a:p>
            <a:pPr lvl="1">
              <a:spcAft>
                <a:spcPts val="600"/>
              </a:spcAft>
            </a:pPr>
            <a:r>
              <a:rPr lang="en-US" sz="2400" dirty="0" smtClean="0"/>
              <a:t>Contains all multidimensional dissimilarity information</a:t>
            </a:r>
          </a:p>
          <a:p>
            <a:pPr lvl="1">
              <a:spcAft>
                <a:spcPts val="600"/>
              </a:spcAft>
            </a:pPr>
            <a:r>
              <a:rPr lang="en-US" sz="2400" dirty="0" smtClean="0"/>
              <a:t>Interpretability depends on order of stimuli/rows</a:t>
            </a:r>
          </a:p>
          <a:p>
            <a:pPr lvl="1">
              <a:spcAft>
                <a:spcPts val="600"/>
              </a:spcAft>
            </a:pPr>
            <a:r>
              <a:rPr lang="en-US" sz="2400" dirty="0" smtClean="0"/>
              <a:t>(And colour scale/normalization)</a:t>
            </a:r>
          </a:p>
          <a:p>
            <a:pPr lvl="1">
              <a:spcAft>
                <a:spcPts val="600"/>
              </a:spcAft>
            </a:pPr>
            <a:r>
              <a:rPr lang="en-US" sz="2400" dirty="0" smtClean="0"/>
              <a:t>Input to statistical inference</a:t>
            </a:r>
          </a:p>
          <a:p>
            <a:pPr>
              <a:spcAft>
                <a:spcPts val="600"/>
              </a:spcAft>
            </a:pPr>
            <a:r>
              <a:rPr lang="en-US" sz="2800" dirty="0" smtClean="0"/>
              <a:t>Multidimensional scaling (MDS) or other dimension-reduction</a:t>
            </a:r>
          </a:p>
          <a:p>
            <a:pPr lvl="1">
              <a:spcAft>
                <a:spcPts val="600"/>
              </a:spcAft>
            </a:pPr>
            <a:r>
              <a:rPr lang="nl-NL" sz="2400" dirty="0"/>
              <a:t>F</a:t>
            </a:r>
            <a:r>
              <a:rPr lang="nl-NL" sz="2400" dirty="0" smtClean="0"/>
              <a:t>inds </a:t>
            </a:r>
            <a:r>
              <a:rPr lang="nl-NL" sz="2400" dirty="0"/>
              <a:t>low-dimensional representaion to best preserve </a:t>
            </a:r>
            <a:r>
              <a:rPr lang="nl-NL" sz="2400" dirty="0" smtClean="0"/>
              <a:t/>
            </a:r>
            <a:br>
              <a:rPr lang="nl-NL" sz="2400" dirty="0" smtClean="0"/>
            </a:br>
            <a:r>
              <a:rPr lang="nl-NL" sz="2400" dirty="0" smtClean="0"/>
              <a:t>the </a:t>
            </a:r>
            <a:r>
              <a:rPr lang="nl-NL" sz="2400" dirty="0"/>
              <a:t>high-dimensional (metric or ranked) </a:t>
            </a:r>
            <a:r>
              <a:rPr lang="nl-NL" sz="2400" dirty="0" smtClean="0"/>
              <a:t>dissimilarities </a:t>
            </a:r>
            <a:br>
              <a:rPr lang="nl-NL" sz="2400" dirty="0" smtClean="0"/>
            </a:br>
            <a:r>
              <a:rPr lang="nl-NL" sz="2400" dirty="0" smtClean="0"/>
              <a:t>(i.e. plotted distance reflects neural dissimilarity)</a:t>
            </a:r>
            <a:endParaRPr lang="nl-NL" sz="2400" dirty="0"/>
          </a:p>
          <a:p>
            <a:pPr lvl="1">
              <a:spcAft>
                <a:spcPts val="600"/>
              </a:spcAft>
            </a:pPr>
            <a:r>
              <a:rPr lang="en-US" sz="2400" dirty="0" smtClean="0"/>
              <a:t>Intuitive; directly interpretable</a:t>
            </a:r>
          </a:p>
          <a:p>
            <a:pPr lvl="1">
              <a:spcAft>
                <a:spcPts val="600"/>
              </a:spcAft>
            </a:pPr>
            <a:r>
              <a:rPr lang="en-US" sz="2400" dirty="0" smtClean="0"/>
              <a:t>Discards information/distorts data; can assess with “Shepard plot” or “rubber bands” </a:t>
            </a:r>
          </a:p>
          <a:p>
            <a:pPr lvl="1">
              <a:spcAft>
                <a:spcPts val="600"/>
              </a:spcAft>
            </a:pPr>
            <a:r>
              <a:rPr lang="en-US" sz="2400" dirty="0" smtClean="0"/>
              <a:t>Generally not used for inference,</a:t>
            </a:r>
            <a:br>
              <a:rPr lang="en-US" sz="2400" dirty="0" smtClean="0"/>
            </a:br>
            <a:r>
              <a:rPr lang="en-US" sz="2400" dirty="0" smtClean="0"/>
              <a:t>but bootstrapped confidence ellipses could be added</a:t>
            </a:r>
          </a:p>
          <a:p>
            <a:pPr lvl="1">
              <a:spcAft>
                <a:spcPts val="600"/>
              </a:spcAft>
            </a:pPr>
            <a:r>
              <a:rPr lang="en-US" sz="2400" dirty="0" smtClean="0"/>
              <a:t>Orientation is arbitrary; Procrustes transform can be used for alignment</a:t>
            </a:r>
          </a:p>
          <a:p>
            <a:pPr>
              <a:spcAft>
                <a:spcPts val="600"/>
              </a:spcAft>
            </a:pPr>
            <a:r>
              <a:rPr lang="en-US" sz="2800" dirty="0" err="1" smtClean="0"/>
              <a:t>Dendrogram</a:t>
            </a:r>
            <a:r>
              <a:rPr lang="en-US" sz="2800" dirty="0" smtClean="0"/>
              <a:t> </a:t>
            </a:r>
          </a:p>
          <a:p>
            <a:pPr lvl="1">
              <a:spcAft>
                <a:spcPts val="600"/>
              </a:spcAft>
            </a:pPr>
            <a:r>
              <a:rPr lang="en-US" sz="2400" dirty="0" smtClean="0"/>
              <a:t>Defines multiscale clusters</a:t>
            </a:r>
          </a:p>
          <a:p>
            <a:pPr lvl="1">
              <a:spcAft>
                <a:spcPts val="600"/>
              </a:spcAft>
            </a:pPr>
            <a:r>
              <a:rPr lang="en-US" sz="2400" dirty="0" smtClean="0"/>
              <a:t>Assumes hierarchical structure</a:t>
            </a:r>
          </a:p>
        </p:txBody>
      </p:sp>
      <p:pic>
        <p:nvPicPr>
          <p:cNvPr id="2" name="Picture 1"/>
          <p:cNvPicPr>
            <a:picLocks noChangeAspect="1"/>
          </p:cNvPicPr>
          <p:nvPr/>
        </p:nvPicPr>
        <p:blipFill>
          <a:blip r:embed="rId3"/>
          <a:stretch>
            <a:fillRect/>
          </a:stretch>
        </p:blipFill>
        <p:spPr>
          <a:xfrm>
            <a:off x="684907" y="1628800"/>
            <a:ext cx="1067099" cy="1056265"/>
          </a:xfrm>
          <a:prstGeom prst="rect">
            <a:avLst/>
          </a:prstGeom>
        </p:spPr>
      </p:pic>
      <p:pic>
        <p:nvPicPr>
          <p:cNvPr id="6" name="Picture 5"/>
          <p:cNvPicPr>
            <a:picLocks noChangeAspect="1"/>
          </p:cNvPicPr>
          <p:nvPr/>
        </p:nvPicPr>
        <p:blipFill>
          <a:blip r:embed="rId4"/>
          <a:stretch>
            <a:fillRect/>
          </a:stretch>
        </p:blipFill>
        <p:spPr>
          <a:xfrm>
            <a:off x="611560" y="5215719"/>
            <a:ext cx="1086002" cy="1305107"/>
          </a:xfrm>
          <a:prstGeom prst="rect">
            <a:avLst/>
          </a:prstGeom>
        </p:spPr>
      </p:pic>
      <p:pic>
        <p:nvPicPr>
          <p:cNvPr id="7" name="Picture 6" descr="granada_hIT_mds.ti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7218" y="3221691"/>
            <a:ext cx="1572494" cy="1453202"/>
          </a:xfrm>
          <a:prstGeom prst="rect">
            <a:avLst/>
          </a:prstGeom>
        </p:spPr>
      </p:pic>
    </p:spTree>
    <p:extLst>
      <p:ext uri="{BB962C8B-B14F-4D97-AF65-F5344CB8AC3E}">
        <p14:creationId xmlns:p14="http://schemas.microsoft.com/office/powerpoint/2010/main" val="142131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xEl>
                                              <p:pRg st="11" end="1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
                                            <p:txEl>
                                              <p:pRg st="12" end="12"/>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txEl>
                                              <p:pRg st="13" end="1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757627"/>
            <a:ext cx="8229600" cy="436910"/>
          </a:xfrm>
        </p:spPr>
        <p:txBody>
          <a:bodyPr>
            <a:noAutofit/>
          </a:bodyPr>
          <a:lstStyle/>
          <a:p>
            <a:pPr eaLnBrk="1" hangingPunct="1"/>
            <a:r>
              <a:rPr lang="en-GB" altLang="en-US" sz="3200" dirty="0" smtClean="0">
                <a:solidFill>
                  <a:schemeClr val="accent1"/>
                </a:solidFill>
              </a:rPr>
              <a:t>Datasets</a:t>
            </a:r>
            <a:r>
              <a:rPr lang="en-GB" altLang="en-US" sz="3200" dirty="0" smtClean="0"/>
              <a:t> and </a:t>
            </a:r>
            <a:r>
              <a:rPr lang="en-GB" altLang="en-US" sz="3200" dirty="0" smtClean="0">
                <a:solidFill>
                  <a:schemeClr val="accent2"/>
                </a:solidFill>
              </a:rPr>
              <a:t>RDMs</a:t>
            </a:r>
          </a:p>
        </p:txBody>
      </p:sp>
      <p:sp>
        <p:nvSpPr>
          <p:cNvPr id="4" name="Title 1"/>
          <p:cNvSpPr txBox="1">
            <a:spLocks/>
          </p:cNvSpPr>
          <p:nvPr/>
        </p:nvSpPr>
        <p:spPr bwMode="auto">
          <a:xfrm>
            <a:off x="457200" y="274638"/>
            <a:ext cx="8229600" cy="3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dirty="0" smtClean="0"/>
              <a:t>How does The RSA Toolbox work?</a:t>
            </a:r>
            <a:endParaRPr lang="en-GB" altLang="en-US" sz="3600" b="1" dirty="0"/>
          </a:p>
        </p:txBody>
      </p:sp>
      <p:sp>
        <p:nvSpPr>
          <p:cNvPr id="2" name="Rounded Rectangle 1"/>
          <p:cNvSpPr/>
          <p:nvPr/>
        </p:nvSpPr>
        <p:spPr>
          <a:xfrm>
            <a:off x="251520" y="1268760"/>
            <a:ext cx="6454998" cy="2088232"/>
          </a:xfrm>
          <a:prstGeom prst="roundRect">
            <a:avLst/>
          </a:prstGeom>
        </p:spPr>
        <p:style>
          <a:lnRef idx="1">
            <a:schemeClr val="dk1"/>
          </a:lnRef>
          <a:fillRef idx="2">
            <a:schemeClr val="dk1"/>
          </a:fillRef>
          <a:effectRef idx="1">
            <a:schemeClr val="dk1"/>
          </a:effectRef>
          <a:fontRef idx="minor">
            <a:schemeClr val="dk1"/>
          </a:fontRef>
        </p:style>
        <p:txBody>
          <a:bodyPr lIns="72000" rIns="72000" rtlCol="0" anchor="ctr"/>
          <a:lstStyle/>
          <a:p>
            <a:r>
              <a:rPr lang="en-GB" b="1" dirty="0" err="1" smtClean="0">
                <a:solidFill>
                  <a:schemeClr val="accent1"/>
                </a:solidFill>
              </a:rPr>
              <a:t>data.Dataset</a:t>
            </a:r>
            <a:r>
              <a:rPr lang="en-GB" b="1" dirty="0" smtClean="0"/>
              <a:t> [or </a:t>
            </a:r>
            <a:r>
              <a:rPr lang="en-GB" b="1" dirty="0" err="1" smtClean="0">
                <a:solidFill>
                  <a:schemeClr val="accent1"/>
                </a:solidFill>
              </a:rPr>
              <a:t>data.TemporalDataset</a:t>
            </a:r>
            <a:r>
              <a:rPr lang="en-GB" b="1" dirty="0"/>
              <a:t>]</a:t>
            </a:r>
            <a:endParaRPr lang="en-GB" b="1" dirty="0" smtClean="0"/>
          </a:p>
          <a:p>
            <a:pPr marL="285750" indent="-285750">
              <a:buFont typeface="Arial" panose="020B0604020202020204" pitchFamily="34" charset="0"/>
              <a:buChar char="•"/>
            </a:pPr>
            <a:r>
              <a:rPr lang="en-GB" dirty="0" smtClean="0"/>
              <a:t>[ observations x channels [ x time] ]</a:t>
            </a:r>
          </a:p>
          <a:p>
            <a:pPr marL="285750" indent="-285750">
              <a:buFont typeface="Arial" panose="020B0604020202020204" pitchFamily="34" charset="0"/>
              <a:buChar char="•"/>
            </a:pPr>
            <a:r>
              <a:rPr lang="en-GB" dirty="0" smtClean="0"/>
              <a:t>from </a:t>
            </a:r>
            <a:r>
              <a:rPr lang="en-GB" dirty="0" err="1" smtClean="0"/>
              <a:t>numpy</a:t>
            </a:r>
            <a:r>
              <a:rPr lang="en-GB" dirty="0" smtClean="0"/>
              <a:t> array, pandas </a:t>
            </a:r>
            <a:r>
              <a:rPr lang="en-GB" dirty="0" err="1" smtClean="0"/>
              <a:t>dataframe</a:t>
            </a:r>
            <a:r>
              <a:rPr lang="en-GB" dirty="0" smtClean="0"/>
              <a:t> or .hdf5 file</a:t>
            </a:r>
          </a:p>
          <a:p>
            <a:pPr marL="285750" indent="-285750">
              <a:buFont typeface="Arial" panose="020B0604020202020204" pitchFamily="34" charset="0"/>
              <a:buChar char="•"/>
            </a:pPr>
            <a:r>
              <a:rPr lang="en-GB" dirty="0" smtClean="0"/>
              <a:t>Optional dataset/</a:t>
            </a:r>
            <a:r>
              <a:rPr lang="en-GB" dirty="0" err="1" smtClean="0"/>
              <a:t>obs</a:t>
            </a:r>
            <a:r>
              <a:rPr lang="en-GB" dirty="0" smtClean="0"/>
              <a:t>/channel descriptors, as dictionary of lists</a:t>
            </a:r>
          </a:p>
          <a:p>
            <a:pPr marL="285750" indent="-285750">
              <a:buFont typeface="Arial" panose="020B0604020202020204" pitchFamily="34" charset="0"/>
              <a:buChar char="•"/>
            </a:pPr>
            <a:r>
              <a:rPr lang="en-GB" dirty="0" smtClean="0"/>
              <a:t>Methods to: sort, split, subset, average</a:t>
            </a:r>
          </a:p>
          <a:p>
            <a:r>
              <a:rPr lang="en-GB" b="1" dirty="0" err="1" smtClean="0">
                <a:solidFill>
                  <a:schemeClr val="accent1"/>
                </a:solidFill>
              </a:rPr>
              <a:t>data.noise</a:t>
            </a:r>
            <a:r>
              <a:rPr lang="en-GB" dirty="0" smtClean="0"/>
              <a:t> to estimate noise covariance/precision, </a:t>
            </a:r>
          </a:p>
          <a:p>
            <a:r>
              <a:rPr lang="en-GB" dirty="0"/>
              <a:t>	</a:t>
            </a:r>
            <a:r>
              <a:rPr lang="en-GB" dirty="0" smtClean="0"/>
              <a:t>   from measurements or residuals</a:t>
            </a:r>
          </a:p>
        </p:txBody>
      </p:sp>
      <p:sp>
        <p:nvSpPr>
          <p:cNvPr id="19" name="Rectangle 18"/>
          <p:cNvSpPr/>
          <p:nvPr/>
        </p:nvSpPr>
        <p:spPr>
          <a:xfrm>
            <a:off x="538181" y="3356992"/>
            <a:ext cx="6050043" cy="923330"/>
          </a:xfrm>
          <a:prstGeom prst="rect">
            <a:avLst/>
          </a:prstGeom>
        </p:spPr>
        <p:txBody>
          <a:bodyPr wrap="square">
            <a:spAutoFit/>
          </a:bodyPr>
          <a:lstStyle/>
          <a:p>
            <a:r>
              <a:rPr lang="en-GB" dirty="0" smtClean="0"/>
              <a:t>          e.g. </a:t>
            </a:r>
            <a:r>
              <a:rPr lang="en-GB" b="1" dirty="0" smtClean="0">
                <a:solidFill>
                  <a:schemeClr val="accent2"/>
                </a:solidFill>
              </a:rPr>
              <a:t>RDMs</a:t>
            </a:r>
            <a:r>
              <a:rPr lang="en-GB" dirty="0" smtClean="0"/>
              <a:t> = </a:t>
            </a:r>
            <a:r>
              <a:rPr lang="en-GB" dirty="0" err="1" smtClean="0"/>
              <a:t>rdm.calc_rdm</a:t>
            </a:r>
            <a:r>
              <a:rPr lang="en-GB" dirty="0" smtClean="0"/>
              <a:t>(</a:t>
            </a:r>
            <a:r>
              <a:rPr lang="en-GB" b="1" dirty="0" smtClean="0">
                <a:solidFill>
                  <a:schemeClr val="accent1"/>
                </a:solidFill>
              </a:rPr>
              <a:t>Dataset</a:t>
            </a:r>
            <a:r>
              <a:rPr lang="en-GB" dirty="0" smtClean="0"/>
              <a:t>, </a:t>
            </a:r>
            <a:r>
              <a:rPr lang="en-GB" dirty="0"/>
              <a:t>method=</a:t>
            </a:r>
            <a:r>
              <a:rPr lang="en-GB" dirty="0" smtClean="0"/>
              <a:t>'</a:t>
            </a:r>
            <a:r>
              <a:rPr lang="en-GB" dirty="0" err="1" smtClean="0"/>
              <a:t>euclidean</a:t>
            </a:r>
            <a:r>
              <a:rPr lang="en-GB" dirty="0" smtClean="0"/>
              <a:t>‘)</a:t>
            </a:r>
          </a:p>
          <a:p>
            <a:r>
              <a:rPr lang="en-GB" b="1" dirty="0" smtClean="0">
                <a:solidFill>
                  <a:schemeClr val="accent2"/>
                </a:solidFill>
              </a:rPr>
              <a:t>	RDMs</a:t>
            </a:r>
            <a:r>
              <a:rPr lang="en-GB" dirty="0" smtClean="0"/>
              <a:t> </a:t>
            </a:r>
            <a:r>
              <a:rPr lang="en-GB" dirty="0"/>
              <a:t>= </a:t>
            </a:r>
            <a:r>
              <a:rPr lang="en-GB" dirty="0" err="1" smtClean="0"/>
              <a:t>rdm.calc_rdm_movie</a:t>
            </a:r>
            <a:r>
              <a:rPr lang="en-GB" dirty="0" smtClean="0"/>
              <a:t>(</a:t>
            </a:r>
            <a:r>
              <a:rPr lang="en-GB" b="1" dirty="0" err="1">
                <a:solidFill>
                  <a:schemeClr val="accent1"/>
                </a:solidFill>
              </a:rPr>
              <a:t>TemporalD</a:t>
            </a:r>
            <a:r>
              <a:rPr lang="en-GB" b="1" dirty="0" err="1" smtClean="0">
                <a:solidFill>
                  <a:schemeClr val="accent1"/>
                </a:solidFill>
              </a:rPr>
              <a:t>ataset</a:t>
            </a:r>
            <a:r>
              <a:rPr lang="en-GB" dirty="0"/>
              <a:t>, </a:t>
            </a:r>
            <a:r>
              <a:rPr lang="en-GB" dirty="0" smtClean="0"/>
              <a:t>…)</a:t>
            </a:r>
          </a:p>
          <a:p>
            <a:r>
              <a:rPr lang="en-GB" b="1" dirty="0">
                <a:solidFill>
                  <a:schemeClr val="accent2"/>
                </a:solidFill>
              </a:rPr>
              <a:t>	</a:t>
            </a:r>
            <a:r>
              <a:rPr lang="en-GB" b="1" dirty="0" smtClean="0">
                <a:solidFill>
                  <a:schemeClr val="accent2"/>
                </a:solidFill>
              </a:rPr>
              <a:t>RDMs</a:t>
            </a:r>
            <a:r>
              <a:rPr lang="en-GB" dirty="0" smtClean="0"/>
              <a:t> = </a:t>
            </a:r>
            <a:r>
              <a:rPr lang="en-GB" dirty="0" err="1" smtClean="0"/>
              <a:t>rdm.calc_rdm_unbalanced</a:t>
            </a:r>
            <a:r>
              <a:rPr lang="en-GB" dirty="0" smtClean="0"/>
              <a:t>(…)</a:t>
            </a:r>
            <a:endParaRPr lang="en-GB" dirty="0"/>
          </a:p>
        </p:txBody>
      </p:sp>
      <p:sp>
        <p:nvSpPr>
          <p:cNvPr id="6" name="Rounded Rectangle 5"/>
          <p:cNvSpPr/>
          <p:nvPr/>
        </p:nvSpPr>
        <p:spPr>
          <a:xfrm>
            <a:off x="683568" y="4230380"/>
            <a:ext cx="6022949" cy="2366972"/>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GB" b="1" dirty="0" err="1" smtClean="0">
                <a:solidFill>
                  <a:schemeClr val="accent2"/>
                </a:solidFill>
              </a:rPr>
              <a:t>rdm.RDMs</a:t>
            </a:r>
            <a:endParaRPr lang="en-GB" b="1" dirty="0" smtClean="0">
              <a:solidFill>
                <a:schemeClr val="accent2"/>
              </a:solidFill>
            </a:endParaRPr>
          </a:p>
          <a:p>
            <a:pPr marL="285750" indent="-285750">
              <a:buFont typeface="Arial" panose="020B0604020202020204" pitchFamily="34" charset="0"/>
              <a:buChar char="•"/>
            </a:pPr>
            <a:r>
              <a:rPr lang="en-GB" dirty="0" smtClean="0"/>
              <a:t>[ n x patterns x </a:t>
            </a:r>
            <a:r>
              <a:rPr lang="en-GB" dirty="0"/>
              <a:t>patterns</a:t>
            </a:r>
            <a:r>
              <a:rPr lang="en-GB" dirty="0" smtClean="0"/>
              <a:t> ] or [ n x upper triangular vector]</a:t>
            </a:r>
          </a:p>
          <a:p>
            <a:pPr marL="285750" indent="-285750">
              <a:buFont typeface="Arial" panose="020B0604020202020204" pitchFamily="34" charset="0"/>
              <a:buChar char="•"/>
            </a:pPr>
            <a:r>
              <a:rPr lang="en-GB" dirty="0" smtClean="0"/>
              <a:t>Optional RDM/pattern descriptors, as </a:t>
            </a:r>
            <a:r>
              <a:rPr lang="en-GB" dirty="0" err="1" smtClean="0"/>
              <a:t>dict</a:t>
            </a:r>
            <a:r>
              <a:rPr lang="en-GB" dirty="0" smtClean="0"/>
              <a:t> of lists</a:t>
            </a:r>
          </a:p>
          <a:p>
            <a:pPr marL="285750" indent="-285750">
              <a:buFont typeface="Arial" panose="020B0604020202020204" pitchFamily="34" charset="0"/>
              <a:buChar char="•"/>
            </a:pPr>
            <a:r>
              <a:rPr lang="en-GB" dirty="0" smtClean="0"/>
              <a:t>Methods to:</a:t>
            </a:r>
          </a:p>
          <a:p>
            <a:pPr marL="742950" lvl="1" indent="-285750">
              <a:buFont typeface="Arial" panose="020B0604020202020204" pitchFamily="34" charset="0"/>
              <a:buChar char="•"/>
            </a:pPr>
            <a:r>
              <a:rPr lang="en-GB" dirty="0" smtClean="0"/>
              <a:t>concatenate, append, subsample and average RDMs</a:t>
            </a:r>
          </a:p>
          <a:p>
            <a:pPr marL="742950" lvl="1" indent="-285750">
              <a:buFont typeface="Arial" panose="020B0604020202020204" pitchFamily="34" charset="0"/>
              <a:buChar char="•"/>
            </a:pPr>
            <a:r>
              <a:rPr lang="en-GB" dirty="0" smtClean="0"/>
              <a:t>subsample, reorder, or sort </a:t>
            </a:r>
            <a:r>
              <a:rPr lang="en-GB" dirty="0"/>
              <a:t>patterns</a:t>
            </a:r>
            <a:r>
              <a:rPr lang="en-GB" dirty="0" smtClean="0"/>
              <a:t> (i.e. conditions)</a:t>
            </a:r>
          </a:p>
          <a:p>
            <a:pPr marL="742950" lvl="1" indent="-285750">
              <a:buFont typeface="Arial" panose="020B0604020202020204" pitchFamily="34" charset="0"/>
              <a:buChar char="•"/>
            </a:pPr>
            <a:r>
              <a:rPr lang="en-GB" dirty="0" smtClean="0"/>
              <a:t>transform data (e.g. rank, or </a:t>
            </a:r>
            <a:r>
              <a:rPr lang="en-GB" dirty="0" err="1" smtClean="0"/>
              <a:t>sqrt</a:t>
            </a:r>
            <a:r>
              <a:rPr lang="en-GB" dirty="0" smtClean="0"/>
              <a:t>)</a:t>
            </a:r>
          </a:p>
          <a:p>
            <a:pPr marL="742950" lvl="1" indent="-285750">
              <a:buFont typeface="Arial" panose="020B0604020202020204" pitchFamily="34" charset="0"/>
              <a:buChar char="•"/>
            </a:pPr>
            <a:r>
              <a:rPr lang="en-GB" dirty="0" smtClean="0"/>
              <a:t>compare RDMs (e.g. types of correlation)</a:t>
            </a:r>
            <a:endParaRPr lang="en-GB" dirty="0"/>
          </a:p>
        </p:txBody>
      </p:sp>
      <p:cxnSp>
        <p:nvCxnSpPr>
          <p:cNvPr id="17" name="Straight Arrow Connector 16"/>
          <p:cNvCxnSpPr/>
          <p:nvPr/>
        </p:nvCxnSpPr>
        <p:spPr>
          <a:xfrm>
            <a:off x="1043608" y="3356992"/>
            <a:ext cx="0" cy="873388"/>
          </a:xfrm>
          <a:prstGeom prst="straightConnector1">
            <a:avLst/>
          </a:prstGeom>
          <a:ln>
            <a:solidFill>
              <a:srgbClr val="FFCC00"/>
            </a:solidFill>
            <a:tailEnd type="triangle" w="lg" len="lg"/>
          </a:ln>
        </p:spPr>
        <p:style>
          <a:lnRef idx="3">
            <a:schemeClr val="accent6"/>
          </a:lnRef>
          <a:fillRef idx="0">
            <a:schemeClr val="accent6"/>
          </a:fillRef>
          <a:effectRef idx="2">
            <a:schemeClr val="accent6"/>
          </a:effectRef>
          <a:fontRef idx="minor">
            <a:schemeClr val="tx1"/>
          </a:fontRef>
        </p:style>
      </p:cxnSp>
      <p:sp>
        <p:nvSpPr>
          <p:cNvPr id="32" name="Rectangle 31"/>
          <p:cNvSpPr/>
          <p:nvPr/>
        </p:nvSpPr>
        <p:spPr>
          <a:xfrm>
            <a:off x="6789441" y="1340768"/>
            <a:ext cx="1860189" cy="1200329"/>
          </a:xfrm>
          <a:prstGeom prst="rect">
            <a:avLst/>
          </a:prstGeom>
        </p:spPr>
        <p:txBody>
          <a:bodyPr wrap="none">
            <a:spAutoFit/>
          </a:bodyPr>
          <a:lstStyle/>
          <a:p>
            <a:r>
              <a:rPr lang="en-GB" b="1" dirty="0" err="1" smtClean="0">
                <a:solidFill>
                  <a:schemeClr val="bg1">
                    <a:lumMod val="75000"/>
                  </a:schemeClr>
                </a:solidFill>
              </a:rPr>
              <a:t>demo_dataset</a:t>
            </a:r>
            <a:endParaRPr lang="en-GB" b="1" dirty="0" smtClean="0">
              <a:solidFill>
                <a:schemeClr val="bg1">
                  <a:lumMod val="75000"/>
                </a:schemeClr>
              </a:solidFill>
            </a:endParaRPr>
          </a:p>
          <a:p>
            <a:r>
              <a:rPr lang="en-GB" dirty="0" smtClean="0">
                <a:solidFill>
                  <a:schemeClr val="bg1">
                    <a:lumMod val="75000"/>
                  </a:schemeClr>
                </a:solidFill>
              </a:rPr>
              <a:t>(create, describe, </a:t>
            </a:r>
          </a:p>
          <a:p>
            <a:r>
              <a:rPr lang="en-GB" dirty="0" smtClean="0">
                <a:solidFill>
                  <a:schemeClr val="bg1">
                    <a:lumMod val="75000"/>
                  </a:schemeClr>
                </a:solidFill>
              </a:rPr>
              <a:t>and rearrange </a:t>
            </a:r>
            <a:endParaRPr lang="en-GB" dirty="0">
              <a:solidFill>
                <a:schemeClr val="bg1">
                  <a:lumMod val="75000"/>
                </a:schemeClr>
              </a:solidFill>
            </a:endParaRPr>
          </a:p>
          <a:p>
            <a:r>
              <a:rPr lang="en-GB" dirty="0" smtClean="0">
                <a:solidFill>
                  <a:schemeClr val="bg1">
                    <a:lumMod val="75000"/>
                  </a:schemeClr>
                </a:solidFill>
              </a:rPr>
              <a:t>datasets)</a:t>
            </a:r>
            <a:endParaRPr lang="en-GB" dirty="0">
              <a:solidFill>
                <a:schemeClr val="bg1">
                  <a:lumMod val="75000"/>
                </a:schemeClr>
              </a:solidFill>
            </a:endParaRPr>
          </a:p>
        </p:txBody>
      </p:sp>
      <p:sp>
        <p:nvSpPr>
          <p:cNvPr id="33" name="Rectangle 32"/>
          <p:cNvSpPr/>
          <p:nvPr/>
        </p:nvSpPr>
        <p:spPr>
          <a:xfrm>
            <a:off x="6789441" y="3328785"/>
            <a:ext cx="2162772" cy="1200329"/>
          </a:xfrm>
          <a:prstGeom prst="rect">
            <a:avLst/>
          </a:prstGeom>
        </p:spPr>
        <p:txBody>
          <a:bodyPr wrap="none">
            <a:spAutoFit/>
          </a:bodyPr>
          <a:lstStyle/>
          <a:p>
            <a:r>
              <a:rPr lang="en-GB" b="1" dirty="0" err="1" smtClean="0">
                <a:solidFill>
                  <a:schemeClr val="bg1">
                    <a:lumMod val="75000"/>
                  </a:schemeClr>
                </a:solidFill>
              </a:rPr>
              <a:t>demo_dissimilarities</a:t>
            </a:r>
            <a:endParaRPr lang="en-GB" b="1" dirty="0" smtClean="0">
              <a:solidFill>
                <a:schemeClr val="bg1">
                  <a:lumMod val="75000"/>
                </a:schemeClr>
              </a:solidFill>
            </a:endParaRPr>
          </a:p>
          <a:p>
            <a:r>
              <a:rPr lang="en-GB" dirty="0" smtClean="0">
                <a:solidFill>
                  <a:schemeClr val="bg1">
                    <a:lumMod val="75000"/>
                  </a:schemeClr>
                </a:solidFill>
              </a:rPr>
              <a:t>(create, access, </a:t>
            </a:r>
          </a:p>
          <a:p>
            <a:r>
              <a:rPr lang="en-GB" dirty="0" smtClean="0">
                <a:solidFill>
                  <a:schemeClr val="bg1">
                    <a:lumMod val="75000"/>
                  </a:schemeClr>
                </a:solidFill>
              </a:rPr>
              <a:t>and plot data RDMs,</a:t>
            </a:r>
          </a:p>
          <a:p>
            <a:r>
              <a:rPr lang="en-GB" dirty="0" smtClean="0">
                <a:solidFill>
                  <a:schemeClr val="bg1">
                    <a:lumMod val="75000"/>
                  </a:schemeClr>
                </a:solidFill>
              </a:rPr>
              <a:t>including </a:t>
            </a:r>
            <a:r>
              <a:rPr lang="en-GB" dirty="0" err="1" smtClean="0">
                <a:solidFill>
                  <a:schemeClr val="bg1">
                    <a:lumMod val="75000"/>
                  </a:schemeClr>
                </a:solidFill>
              </a:rPr>
              <a:t>crossnobis</a:t>
            </a:r>
            <a:r>
              <a:rPr lang="en-GB" dirty="0" smtClean="0">
                <a:solidFill>
                  <a:schemeClr val="bg1">
                    <a:lumMod val="75000"/>
                  </a:schemeClr>
                </a:solidFill>
              </a:rPr>
              <a:t>)</a:t>
            </a:r>
            <a:endParaRPr lang="en-GB" dirty="0">
              <a:solidFill>
                <a:schemeClr val="bg1">
                  <a:lumMod val="75000"/>
                </a:schemeClr>
              </a:solidFill>
            </a:endParaRPr>
          </a:p>
        </p:txBody>
      </p:sp>
      <p:sp>
        <p:nvSpPr>
          <p:cNvPr id="36" name="Rectangle 35"/>
          <p:cNvSpPr/>
          <p:nvPr/>
        </p:nvSpPr>
        <p:spPr>
          <a:xfrm>
            <a:off x="6789441" y="5613047"/>
            <a:ext cx="2351349" cy="1200329"/>
          </a:xfrm>
          <a:prstGeom prst="rect">
            <a:avLst/>
          </a:prstGeom>
        </p:spPr>
        <p:txBody>
          <a:bodyPr wrap="none">
            <a:spAutoFit/>
          </a:bodyPr>
          <a:lstStyle/>
          <a:p>
            <a:r>
              <a:rPr lang="en-GB" b="1" dirty="0" err="1" smtClean="0"/>
              <a:t>demo_rdm_vis</a:t>
            </a:r>
            <a:r>
              <a:rPr lang="en-GB" b="1" dirty="0" smtClean="0"/>
              <a:t>…</a:t>
            </a:r>
          </a:p>
          <a:p>
            <a:r>
              <a:rPr lang="en-GB" dirty="0" smtClean="0"/>
              <a:t>(plot RDM with </a:t>
            </a:r>
          </a:p>
          <a:p>
            <a:r>
              <a:rPr lang="en-GB" dirty="0" smtClean="0"/>
              <a:t>formatted image icons;</a:t>
            </a:r>
          </a:p>
          <a:p>
            <a:r>
              <a:rPr lang="en-GB" dirty="0" smtClean="0"/>
              <a:t>scatterplot e.g. MDS)</a:t>
            </a:r>
            <a:endParaRPr lang="en-GB" dirty="0"/>
          </a:p>
        </p:txBody>
      </p:sp>
      <p:sp>
        <p:nvSpPr>
          <p:cNvPr id="11" name="Rectangle 10"/>
          <p:cNvSpPr/>
          <p:nvPr/>
        </p:nvSpPr>
        <p:spPr>
          <a:xfrm>
            <a:off x="6789441" y="4623439"/>
            <a:ext cx="1962397" cy="923330"/>
          </a:xfrm>
          <a:prstGeom prst="rect">
            <a:avLst/>
          </a:prstGeom>
        </p:spPr>
        <p:txBody>
          <a:bodyPr wrap="none">
            <a:spAutoFit/>
          </a:bodyPr>
          <a:lstStyle/>
          <a:p>
            <a:r>
              <a:rPr lang="en-GB" b="1" dirty="0" err="1" smtClean="0">
                <a:solidFill>
                  <a:schemeClr val="bg1">
                    <a:lumMod val="75000"/>
                  </a:schemeClr>
                </a:solidFill>
              </a:rPr>
              <a:t>demo_unbalanced</a:t>
            </a:r>
            <a:endParaRPr lang="en-GB" b="1" dirty="0" smtClean="0">
              <a:solidFill>
                <a:schemeClr val="bg1">
                  <a:lumMod val="75000"/>
                </a:schemeClr>
              </a:solidFill>
            </a:endParaRPr>
          </a:p>
          <a:p>
            <a:r>
              <a:rPr lang="en-GB" dirty="0" smtClean="0">
                <a:solidFill>
                  <a:schemeClr val="bg1">
                    <a:lumMod val="75000"/>
                  </a:schemeClr>
                </a:solidFill>
              </a:rPr>
              <a:t>(for data with </a:t>
            </a:r>
            <a:br>
              <a:rPr lang="en-GB" dirty="0" smtClean="0">
                <a:solidFill>
                  <a:schemeClr val="bg1">
                    <a:lumMod val="75000"/>
                  </a:schemeClr>
                </a:solidFill>
              </a:rPr>
            </a:br>
            <a:r>
              <a:rPr lang="en-GB" dirty="0" smtClean="0">
                <a:solidFill>
                  <a:schemeClr val="bg1">
                    <a:lumMod val="75000"/>
                  </a:schemeClr>
                </a:solidFill>
              </a:rPr>
              <a:t>missing values)</a:t>
            </a:r>
          </a:p>
        </p:txBody>
      </p:sp>
      <p:cxnSp>
        <p:nvCxnSpPr>
          <p:cNvPr id="12" name="Straight Arrow Connector 11"/>
          <p:cNvCxnSpPr/>
          <p:nvPr/>
        </p:nvCxnSpPr>
        <p:spPr>
          <a:xfrm>
            <a:off x="110426" y="4725144"/>
            <a:ext cx="576064" cy="0"/>
          </a:xfrm>
          <a:prstGeom prst="straightConnector1">
            <a:avLst/>
          </a:prstGeom>
          <a:ln>
            <a:solidFill>
              <a:srgbClr val="FFCC00"/>
            </a:solidFill>
            <a:tailEnd type="triangle" w="lg" len="lg"/>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336818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nada_brain-behaviour.t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574" y="692696"/>
            <a:ext cx="7620314" cy="5112568"/>
          </a:xfrm>
          <a:prstGeom prst="rect">
            <a:avLst/>
          </a:prstGeom>
        </p:spPr>
      </p:pic>
      <p:sp>
        <p:nvSpPr>
          <p:cNvPr id="2" name="TextBox 1"/>
          <p:cNvSpPr txBox="1"/>
          <p:nvPr/>
        </p:nvSpPr>
        <p:spPr>
          <a:xfrm>
            <a:off x="251520" y="5847655"/>
            <a:ext cx="8712968" cy="461665"/>
          </a:xfrm>
          <a:prstGeom prst="rect">
            <a:avLst/>
          </a:prstGeom>
          <a:noFill/>
        </p:spPr>
        <p:txBody>
          <a:bodyPr wrap="square" rtlCol="0">
            <a:spAutoFit/>
          </a:bodyPr>
          <a:lstStyle/>
          <a:p>
            <a:r>
              <a:rPr lang="en-US" sz="2400" dirty="0" smtClean="0"/>
              <a:t>How well do brain representations and subjective experience match?</a:t>
            </a:r>
            <a:endParaRPr lang="en-US" sz="2400" dirty="0"/>
          </a:p>
        </p:txBody>
      </p:sp>
      <p:sp>
        <p:nvSpPr>
          <p:cNvPr id="8" name="Rectangle 2"/>
          <p:cNvSpPr txBox="1">
            <a:spLocks noChangeArrowheads="1"/>
          </p:cNvSpPr>
          <p:nvPr/>
        </p:nvSpPr>
        <p:spPr bwMode="auto">
          <a:xfrm>
            <a:off x="457200" y="274638"/>
            <a:ext cx="51229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nl-NL" sz="3600" b="1" dirty="0" smtClean="0"/>
              <a:t>Comparing geometries </a:t>
            </a:r>
            <a:br>
              <a:rPr lang="nl-NL" sz="3600" b="1" dirty="0" smtClean="0"/>
            </a:br>
            <a:r>
              <a:rPr lang="nl-NL" sz="2000" b="1" dirty="0" smtClean="0"/>
              <a:t>– an example “model RDM”  </a:t>
            </a:r>
            <a:br>
              <a:rPr lang="nl-NL" sz="2000" b="1" dirty="0" smtClean="0"/>
            </a:br>
            <a:r>
              <a:rPr lang="nl-NL" sz="2000" b="1" dirty="0" smtClean="0"/>
              <a:t>from Marieke Mur 2013</a:t>
            </a:r>
            <a:endParaRPr lang="nl-NL" sz="2000" b="1" dirty="0"/>
          </a:p>
        </p:txBody>
      </p:sp>
    </p:spTree>
    <p:extLst>
      <p:ext uri="{BB962C8B-B14F-4D97-AF65-F5344CB8AC3E}">
        <p14:creationId xmlns:p14="http://schemas.microsoft.com/office/powerpoint/2010/main" val="134333930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p:txBody>
          <a:bodyPr>
            <a:normAutofit fontScale="90000"/>
          </a:bodyPr>
          <a:lstStyle/>
          <a:p>
            <a:r>
              <a:rPr lang="nl-NL" sz="3600" b="1">
                <a:solidFill>
                  <a:schemeClr val="tx1"/>
                </a:solidFill>
              </a:rPr>
              <a:t>Conventional method: </a:t>
            </a:r>
            <a:br>
              <a:rPr lang="nl-NL" sz="3600" b="1">
                <a:solidFill>
                  <a:schemeClr val="tx1"/>
                </a:solidFill>
              </a:rPr>
            </a:br>
            <a:r>
              <a:rPr lang="nl-NL" sz="3600" b="1">
                <a:solidFill>
                  <a:schemeClr val="tx1"/>
                </a:solidFill>
              </a:rPr>
              <a:t>Pairwise similarity ratings</a:t>
            </a:r>
          </a:p>
        </p:txBody>
      </p:sp>
      <p:pic>
        <p:nvPicPr>
          <p:cNvPr id="26627" name="Picture 366"/>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354263" y="3475038"/>
            <a:ext cx="933450" cy="1144587"/>
          </a:xfrm>
          <a:prstGeom prst="rect">
            <a:avLst/>
          </a:prstGeom>
          <a:noFill/>
          <a:ln w="9525">
            <a:noFill/>
            <a:miter lim="800000"/>
            <a:headEnd/>
            <a:tailEnd/>
          </a:ln>
        </p:spPr>
      </p:pic>
      <p:pic>
        <p:nvPicPr>
          <p:cNvPr id="26628" name="Picture 367"/>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116013" y="3546475"/>
            <a:ext cx="1112837" cy="1079500"/>
          </a:xfrm>
          <a:prstGeom prst="rect">
            <a:avLst/>
          </a:prstGeom>
          <a:noFill/>
          <a:ln w="9525">
            <a:noFill/>
            <a:miter lim="800000"/>
            <a:headEnd/>
            <a:tailEnd/>
          </a:ln>
        </p:spPr>
      </p:pic>
      <p:sp>
        <p:nvSpPr>
          <p:cNvPr id="26629" name="Line 5"/>
          <p:cNvSpPr>
            <a:spLocks noChangeShapeType="1"/>
          </p:cNvSpPr>
          <p:nvPr/>
        </p:nvSpPr>
        <p:spPr bwMode="auto">
          <a:xfrm>
            <a:off x="4716463" y="4087813"/>
            <a:ext cx="2808287" cy="0"/>
          </a:xfrm>
          <a:prstGeom prst="line">
            <a:avLst/>
          </a:prstGeom>
          <a:noFill/>
          <a:ln w="25400">
            <a:solidFill>
              <a:schemeClr val="tx1"/>
            </a:solidFill>
            <a:round/>
            <a:headEnd/>
            <a:tailEnd/>
          </a:ln>
        </p:spPr>
        <p:txBody>
          <a:bodyPr/>
          <a:lstStyle/>
          <a:p>
            <a:endParaRPr lang="en-GB"/>
          </a:p>
        </p:txBody>
      </p:sp>
      <p:sp>
        <p:nvSpPr>
          <p:cNvPr id="26630" name="Line 6"/>
          <p:cNvSpPr>
            <a:spLocks noChangeShapeType="1"/>
          </p:cNvSpPr>
          <p:nvPr/>
        </p:nvSpPr>
        <p:spPr bwMode="auto">
          <a:xfrm>
            <a:off x="4716463" y="3906838"/>
            <a:ext cx="0" cy="360362"/>
          </a:xfrm>
          <a:prstGeom prst="line">
            <a:avLst/>
          </a:prstGeom>
          <a:noFill/>
          <a:ln w="25400">
            <a:solidFill>
              <a:schemeClr val="tx1"/>
            </a:solidFill>
            <a:round/>
            <a:headEnd/>
            <a:tailEnd/>
          </a:ln>
        </p:spPr>
        <p:txBody>
          <a:bodyPr/>
          <a:lstStyle/>
          <a:p>
            <a:endParaRPr lang="en-GB"/>
          </a:p>
        </p:txBody>
      </p:sp>
      <p:sp>
        <p:nvSpPr>
          <p:cNvPr id="26631" name="Line 7"/>
          <p:cNvSpPr>
            <a:spLocks noChangeShapeType="1"/>
          </p:cNvSpPr>
          <p:nvPr/>
        </p:nvSpPr>
        <p:spPr bwMode="auto">
          <a:xfrm>
            <a:off x="7524750" y="3906838"/>
            <a:ext cx="0" cy="360362"/>
          </a:xfrm>
          <a:prstGeom prst="line">
            <a:avLst/>
          </a:prstGeom>
          <a:noFill/>
          <a:ln w="25400">
            <a:solidFill>
              <a:schemeClr val="tx1"/>
            </a:solidFill>
            <a:round/>
            <a:headEnd/>
            <a:tailEnd/>
          </a:ln>
        </p:spPr>
        <p:txBody>
          <a:bodyPr/>
          <a:lstStyle/>
          <a:p>
            <a:endParaRPr lang="en-GB"/>
          </a:p>
        </p:txBody>
      </p:sp>
      <p:sp>
        <p:nvSpPr>
          <p:cNvPr id="26632" name="Text Box 8"/>
          <p:cNvSpPr txBox="1">
            <a:spLocks noChangeArrowheads="1"/>
          </p:cNvSpPr>
          <p:nvPr/>
        </p:nvSpPr>
        <p:spPr bwMode="auto">
          <a:xfrm>
            <a:off x="4052888" y="3475038"/>
            <a:ext cx="1339850" cy="366712"/>
          </a:xfrm>
          <a:prstGeom prst="rect">
            <a:avLst/>
          </a:prstGeom>
          <a:noFill/>
          <a:ln w="57150" algn="ctr">
            <a:noFill/>
            <a:miter lim="800000"/>
            <a:headEnd/>
            <a:tailEnd/>
          </a:ln>
        </p:spPr>
        <p:txBody>
          <a:bodyPr wrap="none">
            <a:spAutoFit/>
          </a:bodyPr>
          <a:lstStyle/>
          <a:p>
            <a:pPr algn="ctr"/>
            <a:r>
              <a:rPr lang="nl-NL"/>
              <a:t>very similar</a:t>
            </a:r>
          </a:p>
        </p:txBody>
      </p:sp>
      <p:sp>
        <p:nvSpPr>
          <p:cNvPr id="26633" name="Text Box 9"/>
          <p:cNvSpPr txBox="1">
            <a:spLocks noChangeArrowheads="1"/>
          </p:cNvSpPr>
          <p:nvPr/>
        </p:nvSpPr>
        <p:spPr bwMode="auto">
          <a:xfrm>
            <a:off x="6880225" y="3475038"/>
            <a:ext cx="1631950" cy="366712"/>
          </a:xfrm>
          <a:prstGeom prst="rect">
            <a:avLst/>
          </a:prstGeom>
          <a:noFill/>
          <a:ln w="57150" algn="ctr">
            <a:noFill/>
            <a:miter lim="800000"/>
            <a:headEnd/>
            <a:tailEnd/>
          </a:ln>
        </p:spPr>
        <p:txBody>
          <a:bodyPr wrap="none">
            <a:spAutoFit/>
          </a:bodyPr>
          <a:lstStyle/>
          <a:p>
            <a:pPr algn="ctr"/>
            <a:r>
              <a:rPr lang="nl-NL"/>
              <a:t>very dissimilar</a:t>
            </a:r>
          </a:p>
        </p:txBody>
      </p:sp>
      <p:sp>
        <p:nvSpPr>
          <p:cNvPr id="26634" name="Text Box 10"/>
          <p:cNvSpPr txBox="1">
            <a:spLocks noChangeArrowheads="1"/>
          </p:cNvSpPr>
          <p:nvPr/>
        </p:nvSpPr>
        <p:spPr bwMode="auto">
          <a:xfrm>
            <a:off x="4572000" y="4267200"/>
            <a:ext cx="311150" cy="366713"/>
          </a:xfrm>
          <a:prstGeom prst="rect">
            <a:avLst/>
          </a:prstGeom>
          <a:noFill/>
          <a:ln w="57150" algn="ctr">
            <a:noFill/>
            <a:miter lim="800000"/>
            <a:headEnd/>
            <a:tailEnd/>
          </a:ln>
        </p:spPr>
        <p:txBody>
          <a:bodyPr wrap="none">
            <a:spAutoFit/>
          </a:bodyPr>
          <a:lstStyle/>
          <a:p>
            <a:pPr algn="ctr"/>
            <a:r>
              <a:rPr lang="nl-NL" b="1"/>
              <a:t>0</a:t>
            </a:r>
          </a:p>
        </p:txBody>
      </p:sp>
      <p:sp>
        <p:nvSpPr>
          <p:cNvPr id="26635" name="Text Box 11"/>
          <p:cNvSpPr txBox="1">
            <a:spLocks noChangeArrowheads="1"/>
          </p:cNvSpPr>
          <p:nvPr/>
        </p:nvSpPr>
        <p:spPr bwMode="auto">
          <a:xfrm>
            <a:off x="7370763" y="4286250"/>
            <a:ext cx="311150" cy="366713"/>
          </a:xfrm>
          <a:prstGeom prst="rect">
            <a:avLst/>
          </a:prstGeom>
          <a:noFill/>
          <a:ln w="57150" algn="ctr">
            <a:noFill/>
            <a:miter lim="800000"/>
            <a:headEnd/>
            <a:tailEnd/>
          </a:ln>
        </p:spPr>
        <p:txBody>
          <a:bodyPr wrap="none">
            <a:spAutoFit/>
          </a:bodyPr>
          <a:lstStyle/>
          <a:p>
            <a:pPr algn="ctr"/>
            <a:r>
              <a:rPr lang="nl-NL" b="1"/>
              <a:t>5</a:t>
            </a:r>
          </a:p>
        </p:txBody>
      </p:sp>
      <p:sp>
        <p:nvSpPr>
          <p:cNvPr id="26636" name="Text Box 12"/>
          <p:cNvSpPr txBox="1">
            <a:spLocks noChangeArrowheads="1"/>
          </p:cNvSpPr>
          <p:nvPr/>
        </p:nvSpPr>
        <p:spPr bwMode="auto">
          <a:xfrm>
            <a:off x="971550" y="2384425"/>
            <a:ext cx="3905250" cy="396875"/>
          </a:xfrm>
          <a:prstGeom prst="rect">
            <a:avLst/>
          </a:prstGeom>
          <a:noFill/>
          <a:ln w="57150" algn="ctr">
            <a:noFill/>
            <a:miter lim="800000"/>
            <a:headEnd/>
            <a:tailEnd/>
          </a:ln>
        </p:spPr>
        <p:txBody>
          <a:bodyPr wrap="none">
            <a:spAutoFit/>
          </a:bodyPr>
          <a:lstStyle/>
          <a:p>
            <a:pPr algn="ctr"/>
            <a:r>
              <a:rPr lang="nl-NL" sz="2000" b="1"/>
              <a:t>How similar are these objects?</a:t>
            </a:r>
          </a:p>
        </p:txBody>
      </p:sp>
    </p:spTree>
    <p:extLst>
      <p:ext uri="{BB962C8B-B14F-4D97-AF65-F5344CB8AC3E}">
        <p14:creationId xmlns:p14="http://schemas.microsoft.com/office/powerpoint/2010/main" val="4064266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p:txBody>
          <a:bodyPr/>
          <a:lstStyle/>
          <a:p>
            <a:r>
              <a:rPr lang="nl-NL" sz="3600" b="1">
                <a:solidFill>
                  <a:schemeClr val="tx1"/>
                </a:solidFill>
              </a:rPr>
              <a:t>Many pairwise dissimilarities</a:t>
            </a:r>
          </a:p>
        </p:txBody>
      </p:sp>
      <p:grpSp>
        <p:nvGrpSpPr>
          <p:cNvPr id="2" name="Group 402"/>
          <p:cNvGrpSpPr>
            <a:grpSpLocks/>
          </p:cNvGrpSpPr>
          <p:nvPr/>
        </p:nvGrpSpPr>
        <p:grpSpPr bwMode="auto">
          <a:xfrm>
            <a:off x="5226050" y="1728788"/>
            <a:ext cx="2370138" cy="2352675"/>
            <a:chOff x="1238" y="0"/>
            <a:chExt cx="1493" cy="1482"/>
          </a:xfrm>
        </p:grpSpPr>
        <p:grpSp>
          <p:nvGrpSpPr>
            <p:cNvPr id="3" name="Group 401"/>
            <p:cNvGrpSpPr>
              <a:grpSpLocks/>
            </p:cNvGrpSpPr>
            <p:nvPr/>
          </p:nvGrpSpPr>
          <p:grpSpPr bwMode="auto">
            <a:xfrm>
              <a:off x="1238" y="125"/>
              <a:ext cx="1493" cy="1357"/>
              <a:chOff x="1238" y="125"/>
              <a:chExt cx="1493" cy="1357"/>
            </a:xfrm>
          </p:grpSpPr>
          <p:grpSp>
            <p:nvGrpSpPr>
              <p:cNvPr id="4" name="Group 355"/>
              <p:cNvGrpSpPr>
                <a:grpSpLocks/>
              </p:cNvGrpSpPr>
              <p:nvPr/>
            </p:nvGrpSpPr>
            <p:grpSpPr bwMode="auto">
              <a:xfrm>
                <a:off x="1479" y="195"/>
                <a:ext cx="1252" cy="1287"/>
                <a:chOff x="1479" y="195"/>
                <a:chExt cx="1252" cy="1287"/>
              </a:xfrm>
            </p:grpSpPr>
            <p:grpSp>
              <p:nvGrpSpPr>
                <p:cNvPr id="5" name="Group 354"/>
                <p:cNvGrpSpPr>
                  <a:grpSpLocks/>
                </p:cNvGrpSpPr>
                <p:nvPr/>
              </p:nvGrpSpPr>
              <p:grpSpPr bwMode="auto">
                <a:xfrm>
                  <a:off x="1479" y="195"/>
                  <a:ext cx="1252" cy="1287"/>
                  <a:chOff x="1479" y="195"/>
                  <a:chExt cx="1252" cy="1287"/>
                </a:xfrm>
              </p:grpSpPr>
              <p:sp>
                <p:nvSpPr>
                  <p:cNvPr id="27655" name="Rectangle 332"/>
                  <p:cNvSpPr>
                    <a:spLocks noChangeArrowheads="1"/>
                  </p:cNvSpPr>
                  <p:nvPr/>
                </p:nvSpPr>
                <p:spPr bwMode="auto">
                  <a:xfrm>
                    <a:off x="1491" y="225"/>
                    <a:ext cx="1224" cy="1224"/>
                  </a:xfrm>
                  <a:prstGeom prst="rect">
                    <a:avLst/>
                  </a:prstGeom>
                  <a:solidFill>
                    <a:schemeClr val="accent1"/>
                  </a:solidFill>
                  <a:ln w="28575">
                    <a:solidFill>
                      <a:schemeClr val="tx1"/>
                    </a:solidFill>
                    <a:miter lim="800000"/>
                    <a:headEnd/>
                    <a:tailEnd/>
                  </a:ln>
                </p:spPr>
                <p:txBody>
                  <a:bodyPr wrap="none" anchor="ctr"/>
                  <a:lstStyle/>
                  <a:p>
                    <a:endParaRPr lang="en-US" b="1"/>
                  </a:p>
                </p:txBody>
              </p:sp>
              <p:sp>
                <p:nvSpPr>
                  <p:cNvPr id="27656" name="Line 334"/>
                  <p:cNvSpPr>
                    <a:spLocks noChangeShapeType="1"/>
                  </p:cNvSpPr>
                  <p:nvPr/>
                </p:nvSpPr>
                <p:spPr bwMode="auto">
                  <a:xfrm>
                    <a:off x="1577" y="225"/>
                    <a:ext cx="1138" cy="1138"/>
                  </a:xfrm>
                  <a:prstGeom prst="line">
                    <a:avLst/>
                  </a:prstGeom>
                  <a:noFill/>
                  <a:ln w="9525">
                    <a:solidFill>
                      <a:schemeClr val="tx1"/>
                    </a:solidFill>
                    <a:round/>
                    <a:headEnd/>
                    <a:tailEnd/>
                  </a:ln>
                </p:spPr>
                <p:txBody>
                  <a:bodyPr/>
                  <a:lstStyle/>
                  <a:p>
                    <a:endParaRPr lang="en-GB"/>
                  </a:p>
                </p:txBody>
              </p:sp>
              <p:sp>
                <p:nvSpPr>
                  <p:cNvPr id="27657" name="Line 335"/>
                  <p:cNvSpPr>
                    <a:spLocks noChangeShapeType="1"/>
                  </p:cNvSpPr>
                  <p:nvPr/>
                </p:nvSpPr>
                <p:spPr bwMode="auto">
                  <a:xfrm>
                    <a:off x="1491" y="309"/>
                    <a:ext cx="1138" cy="1138"/>
                  </a:xfrm>
                  <a:prstGeom prst="line">
                    <a:avLst/>
                  </a:prstGeom>
                  <a:noFill/>
                  <a:ln w="9525">
                    <a:solidFill>
                      <a:schemeClr val="tx1"/>
                    </a:solidFill>
                    <a:round/>
                    <a:headEnd/>
                    <a:tailEnd/>
                  </a:ln>
                </p:spPr>
                <p:txBody>
                  <a:bodyPr/>
                  <a:lstStyle/>
                  <a:p>
                    <a:endParaRPr lang="en-GB"/>
                  </a:p>
                </p:txBody>
              </p:sp>
              <p:sp>
                <p:nvSpPr>
                  <p:cNvPr id="27658" name="Text Box 337"/>
                  <p:cNvSpPr txBox="1">
                    <a:spLocks noChangeArrowheads="1"/>
                  </p:cNvSpPr>
                  <p:nvPr/>
                </p:nvSpPr>
                <p:spPr bwMode="auto">
                  <a:xfrm>
                    <a:off x="1479" y="195"/>
                    <a:ext cx="196" cy="231"/>
                  </a:xfrm>
                  <a:prstGeom prst="rect">
                    <a:avLst/>
                  </a:prstGeom>
                  <a:noFill/>
                  <a:ln w="9525">
                    <a:noFill/>
                    <a:miter lim="800000"/>
                    <a:headEnd/>
                    <a:tailEnd/>
                  </a:ln>
                </p:spPr>
                <p:txBody>
                  <a:bodyPr wrap="none">
                    <a:spAutoFit/>
                  </a:bodyPr>
                  <a:lstStyle/>
                  <a:p>
                    <a:r>
                      <a:rPr lang="en-US" b="1"/>
                      <a:t>0</a:t>
                    </a:r>
                  </a:p>
                </p:txBody>
              </p:sp>
              <p:sp>
                <p:nvSpPr>
                  <p:cNvPr id="27659" name="Text Box 338"/>
                  <p:cNvSpPr txBox="1">
                    <a:spLocks noChangeArrowheads="1"/>
                  </p:cNvSpPr>
                  <p:nvPr/>
                </p:nvSpPr>
                <p:spPr bwMode="auto">
                  <a:xfrm>
                    <a:off x="1575" y="291"/>
                    <a:ext cx="196" cy="231"/>
                  </a:xfrm>
                  <a:prstGeom prst="rect">
                    <a:avLst/>
                  </a:prstGeom>
                  <a:noFill/>
                  <a:ln w="9525">
                    <a:noFill/>
                    <a:miter lim="800000"/>
                    <a:headEnd/>
                    <a:tailEnd/>
                  </a:ln>
                </p:spPr>
                <p:txBody>
                  <a:bodyPr wrap="none">
                    <a:spAutoFit/>
                  </a:bodyPr>
                  <a:lstStyle/>
                  <a:p>
                    <a:r>
                      <a:rPr lang="en-US" b="1"/>
                      <a:t>0</a:t>
                    </a:r>
                  </a:p>
                </p:txBody>
              </p:sp>
              <p:sp>
                <p:nvSpPr>
                  <p:cNvPr id="27660" name="Text Box 344"/>
                  <p:cNvSpPr txBox="1">
                    <a:spLocks noChangeArrowheads="1"/>
                  </p:cNvSpPr>
                  <p:nvPr/>
                </p:nvSpPr>
                <p:spPr bwMode="auto">
                  <a:xfrm>
                    <a:off x="1671" y="387"/>
                    <a:ext cx="196" cy="231"/>
                  </a:xfrm>
                  <a:prstGeom prst="rect">
                    <a:avLst/>
                  </a:prstGeom>
                  <a:noFill/>
                  <a:ln w="9525">
                    <a:noFill/>
                    <a:miter lim="800000"/>
                    <a:headEnd/>
                    <a:tailEnd/>
                  </a:ln>
                </p:spPr>
                <p:txBody>
                  <a:bodyPr wrap="none">
                    <a:spAutoFit/>
                  </a:bodyPr>
                  <a:lstStyle/>
                  <a:p>
                    <a:r>
                      <a:rPr lang="en-US" b="1"/>
                      <a:t>0</a:t>
                    </a:r>
                  </a:p>
                </p:txBody>
              </p:sp>
              <p:sp>
                <p:nvSpPr>
                  <p:cNvPr id="27661" name="Text Box 345"/>
                  <p:cNvSpPr txBox="1">
                    <a:spLocks noChangeArrowheads="1"/>
                  </p:cNvSpPr>
                  <p:nvPr/>
                </p:nvSpPr>
                <p:spPr bwMode="auto">
                  <a:xfrm>
                    <a:off x="1767" y="483"/>
                    <a:ext cx="196" cy="231"/>
                  </a:xfrm>
                  <a:prstGeom prst="rect">
                    <a:avLst/>
                  </a:prstGeom>
                  <a:noFill/>
                  <a:ln w="9525">
                    <a:noFill/>
                    <a:miter lim="800000"/>
                    <a:headEnd/>
                    <a:tailEnd/>
                  </a:ln>
                </p:spPr>
                <p:txBody>
                  <a:bodyPr wrap="none">
                    <a:spAutoFit/>
                  </a:bodyPr>
                  <a:lstStyle/>
                  <a:p>
                    <a:r>
                      <a:rPr lang="en-US" b="1"/>
                      <a:t>0</a:t>
                    </a:r>
                  </a:p>
                </p:txBody>
              </p:sp>
              <p:sp>
                <p:nvSpPr>
                  <p:cNvPr id="27662" name="Text Box 346"/>
                  <p:cNvSpPr txBox="1">
                    <a:spLocks noChangeArrowheads="1"/>
                  </p:cNvSpPr>
                  <p:nvPr/>
                </p:nvSpPr>
                <p:spPr bwMode="auto">
                  <a:xfrm>
                    <a:off x="1863" y="579"/>
                    <a:ext cx="196" cy="231"/>
                  </a:xfrm>
                  <a:prstGeom prst="rect">
                    <a:avLst/>
                  </a:prstGeom>
                  <a:noFill/>
                  <a:ln w="9525">
                    <a:noFill/>
                    <a:miter lim="800000"/>
                    <a:headEnd/>
                    <a:tailEnd/>
                  </a:ln>
                </p:spPr>
                <p:txBody>
                  <a:bodyPr wrap="none">
                    <a:spAutoFit/>
                  </a:bodyPr>
                  <a:lstStyle/>
                  <a:p>
                    <a:r>
                      <a:rPr lang="en-US" b="1"/>
                      <a:t>0</a:t>
                    </a:r>
                  </a:p>
                </p:txBody>
              </p:sp>
              <p:sp>
                <p:nvSpPr>
                  <p:cNvPr id="27663" name="Text Box 347"/>
                  <p:cNvSpPr txBox="1">
                    <a:spLocks noChangeArrowheads="1"/>
                  </p:cNvSpPr>
                  <p:nvPr/>
                </p:nvSpPr>
                <p:spPr bwMode="auto">
                  <a:xfrm>
                    <a:off x="1959" y="675"/>
                    <a:ext cx="196" cy="231"/>
                  </a:xfrm>
                  <a:prstGeom prst="rect">
                    <a:avLst/>
                  </a:prstGeom>
                  <a:noFill/>
                  <a:ln w="9525">
                    <a:noFill/>
                    <a:miter lim="800000"/>
                    <a:headEnd/>
                    <a:tailEnd/>
                  </a:ln>
                </p:spPr>
                <p:txBody>
                  <a:bodyPr wrap="none">
                    <a:spAutoFit/>
                  </a:bodyPr>
                  <a:lstStyle/>
                  <a:p>
                    <a:r>
                      <a:rPr lang="en-US" b="1"/>
                      <a:t>0</a:t>
                    </a:r>
                  </a:p>
                </p:txBody>
              </p:sp>
              <p:sp>
                <p:nvSpPr>
                  <p:cNvPr id="27664" name="Text Box 348"/>
                  <p:cNvSpPr txBox="1">
                    <a:spLocks noChangeArrowheads="1"/>
                  </p:cNvSpPr>
                  <p:nvPr/>
                </p:nvSpPr>
                <p:spPr bwMode="auto">
                  <a:xfrm>
                    <a:off x="2055" y="771"/>
                    <a:ext cx="196" cy="231"/>
                  </a:xfrm>
                  <a:prstGeom prst="rect">
                    <a:avLst/>
                  </a:prstGeom>
                  <a:noFill/>
                  <a:ln w="9525">
                    <a:noFill/>
                    <a:miter lim="800000"/>
                    <a:headEnd/>
                    <a:tailEnd/>
                  </a:ln>
                </p:spPr>
                <p:txBody>
                  <a:bodyPr wrap="none">
                    <a:spAutoFit/>
                  </a:bodyPr>
                  <a:lstStyle/>
                  <a:p>
                    <a:r>
                      <a:rPr lang="en-US" b="1"/>
                      <a:t>0</a:t>
                    </a:r>
                  </a:p>
                </p:txBody>
              </p:sp>
              <p:sp>
                <p:nvSpPr>
                  <p:cNvPr id="27665" name="Text Box 349"/>
                  <p:cNvSpPr txBox="1">
                    <a:spLocks noChangeArrowheads="1"/>
                  </p:cNvSpPr>
                  <p:nvPr/>
                </p:nvSpPr>
                <p:spPr bwMode="auto">
                  <a:xfrm>
                    <a:off x="2151" y="867"/>
                    <a:ext cx="196" cy="231"/>
                  </a:xfrm>
                  <a:prstGeom prst="rect">
                    <a:avLst/>
                  </a:prstGeom>
                  <a:noFill/>
                  <a:ln w="9525">
                    <a:noFill/>
                    <a:miter lim="800000"/>
                    <a:headEnd/>
                    <a:tailEnd/>
                  </a:ln>
                </p:spPr>
                <p:txBody>
                  <a:bodyPr wrap="none">
                    <a:spAutoFit/>
                  </a:bodyPr>
                  <a:lstStyle/>
                  <a:p>
                    <a:r>
                      <a:rPr lang="en-US" b="1"/>
                      <a:t>0</a:t>
                    </a:r>
                  </a:p>
                </p:txBody>
              </p:sp>
              <p:sp>
                <p:nvSpPr>
                  <p:cNvPr id="27666" name="Text Box 350"/>
                  <p:cNvSpPr txBox="1">
                    <a:spLocks noChangeArrowheads="1"/>
                  </p:cNvSpPr>
                  <p:nvPr/>
                </p:nvSpPr>
                <p:spPr bwMode="auto">
                  <a:xfrm>
                    <a:off x="2247" y="963"/>
                    <a:ext cx="196" cy="231"/>
                  </a:xfrm>
                  <a:prstGeom prst="rect">
                    <a:avLst/>
                  </a:prstGeom>
                  <a:noFill/>
                  <a:ln w="9525">
                    <a:noFill/>
                    <a:miter lim="800000"/>
                    <a:headEnd/>
                    <a:tailEnd/>
                  </a:ln>
                </p:spPr>
                <p:txBody>
                  <a:bodyPr wrap="none">
                    <a:spAutoFit/>
                  </a:bodyPr>
                  <a:lstStyle/>
                  <a:p>
                    <a:r>
                      <a:rPr lang="en-US" b="1"/>
                      <a:t>0</a:t>
                    </a:r>
                  </a:p>
                </p:txBody>
              </p:sp>
              <p:sp>
                <p:nvSpPr>
                  <p:cNvPr id="27667" name="Text Box 351"/>
                  <p:cNvSpPr txBox="1">
                    <a:spLocks noChangeArrowheads="1"/>
                  </p:cNvSpPr>
                  <p:nvPr/>
                </p:nvSpPr>
                <p:spPr bwMode="auto">
                  <a:xfrm>
                    <a:off x="2343" y="1059"/>
                    <a:ext cx="196" cy="231"/>
                  </a:xfrm>
                  <a:prstGeom prst="rect">
                    <a:avLst/>
                  </a:prstGeom>
                  <a:noFill/>
                  <a:ln w="9525">
                    <a:noFill/>
                    <a:miter lim="800000"/>
                    <a:headEnd/>
                    <a:tailEnd/>
                  </a:ln>
                </p:spPr>
                <p:txBody>
                  <a:bodyPr wrap="none">
                    <a:spAutoFit/>
                  </a:bodyPr>
                  <a:lstStyle/>
                  <a:p>
                    <a:r>
                      <a:rPr lang="en-US" b="1"/>
                      <a:t>0</a:t>
                    </a:r>
                  </a:p>
                </p:txBody>
              </p:sp>
              <p:sp>
                <p:nvSpPr>
                  <p:cNvPr id="27668" name="Text Box 352"/>
                  <p:cNvSpPr txBox="1">
                    <a:spLocks noChangeArrowheads="1"/>
                  </p:cNvSpPr>
                  <p:nvPr/>
                </p:nvSpPr>
                <p:spPr bwMode="auto">
                  <a:xfrm>
                    <a:off x="2439" y="1155"/>
                    <a:ext cx="196" cy="231"/>
                  </a:xfrm>
                  <a:prstGeom prst="rect">
                    <a:avLst/>
                  </a:prstGeom>
                  <a:noFill/>
                  <a:ln w="9525">
                    <a:noFill/>
                    <a:miter lim="800000"/>
                    <a:headEnd/>
                    <a:tailEnd/>
                  </a:ln>
                </p:spPr>
                <p:txBody>
                  <a:bodyPr wrap="none">
                    <a:spAutoFit/>
                  </a:bodyPr>
                  <a:lstStyle/>
                  <a:p>
                    <a:r>
                      <a:rPr lang="en-US" b="1"/>
                      <a:t>0</a:t>
                    </a:r>
                  </a:p>
                </p:txBody>
              </p:sp>
              <p:sp>
                <p:nvSpPr>
                  <p:cNvPr id="27669" name="Text Box 353"/>
                  <p:cNvSpPr txBox="1">
                    <a:spLocks noChangeArrowheads="1"/>
                  </p:cNvSpPr>
                  <p:nvPr/>
                </p:nvSpPr>
                <p:spPr bwMode="auto">
                  <a:xfrm>
                    <a:off x="2535" y="1251"/>
                    <a:ext cx="196" cy="231"/>
                  </a:xfrm>
                  <a:prstGeom prst="rect">
                    <a:avLst/>
                  </a:prstGeom>
                  <a:noFill/>
                  <a:ln w="9525">
                    <a:noFill/>
                    <a:miter lim="800000"/>
                    <a:headEnd/>
                    <a:tailEnd/>
                  </a:ln>
                </p:spPr>
                <p:txBody>
                  <a:bodyPr wrap="none">
                    <a:spAutoFit/>
                  </a:bodyPr>
                  <a:lstStyle/>
                  <a:p>
                    <a:r>
                      <a:rPr lang="en-US" b="1"/>
                      <a:t>0</a:t>
                    </a:r>
                  </a:p>
                </p:txBody>
              </p:sp>
            </p:grpSp>
            <p:sp>
              <p:nvSpPr>
                <p:cNvPr id="27670" name="Oval 336"/>
                <p:cNvSpPr>
                  <a:spLocks noChangeArrowheads="1"/>
                </p:cNvSpPr>
                <p:nvPr/>
              </p:nvSpPr>
              <p:spPr bwMode="auto">
                <a:xfrm>
                  <a:off x="1716" y="1098"/>
                  <a:ext cx="119" cy="119"/>
                </a:xfrm>
                <a:prstGeom prst="ellipse">
                  <a:avLst/>
                </a:prstGeom>
                <a:solidFill>
                  <a:srgbClr val="FF0000"/>
                </a:solidFill>
                <a:ln w="9525">
                  <a:noFill/>
                  <a:round/>
                  <a:headEnd/>
                  <a:tailEnd/>
                </a:ln>
              </p:spPr>
              <p:txBody>
                <a:bodyPr wrap="none" anchor="ctr"/>
                <a:lstStyle/>
                <a:p>
                  <a:endParaRPr lang="en-US" b="1"/>
                </a:p>
              </p:txBody>
            </p:sp>
          </p:grpSp>
          <p:sp>
            <p:nvSpPr>
              <p:cNvPr id="27671" name="Text Box 356"/>
              <p:cNvSpPr txBox="1">
                <a:spLocks noChangeArrowheads="1"/>
              </p:cNvSpPr>
              <p:nvPr/>
            </p:nvSpPr>
            <p:spPr bwMode="auto">
              <a:xfrm>
                <a:off x="1238" y="727"/>
                <a:ext cx="276" cy="231"/>
              </a:xfrm>
              <a:prstGeom prst="rect">
                <a:avLst/>
              </a:prstGeom>
              <a:noFill/>
              <a:ln w="9525">
                <a:noFill/>
                <a:miter lim="800000"/>
                <a:headEnd/>
                <a:tailEnd/>
              </a:ln>
            </p:spPr>
            <p:txBody>
              <a:bodyPr wrap="none">
                <a:spAutoFit/>
              </a:bodyPr>
              <a:lstStyle/>
              <a:p>
                <a:r>
                  <a:rPr lang="en-US" b="1"/>
                  <a:t>96</a:t>
                </a:r>
              </a:p>
            </p:txBody>
          </p:sp>
          <p:grpSp>
            <p:nvGrpSpPr>
              <p:cNvPr id="6" name="Group 360"/>
              <p:cNvGrpSpPr>
                <a:grpSpLocks/>
              </p:cNvGrpSpPr>
              <p:nvPr/>
            </p:nvGrpSpPr>
            <p:grpSpPr bwMode="auto">
              <a:xfrm>
                <a:off x="1491" y="125"/>
                <a:ext cx="1197" cy="0"/>
                <a:chOff x="1491" y="173"/>
                <a:chExt cx="1197" cy="0"/>
              </a:xfrm>
            </p:grpSpPr>
            <p:sp>
              <p:nvSpPr>
                <p:cNvPr id="27673" name="Line 358"/>
                <p:cNvSpPr>
                  <a:spLocks noChangeShapeType="1"/>
                </p:cNvSpPr>
                <p:nvPr/>
              </p:nvSpPr>
              <p:spPr bwMode="auto">
                <a:xfrm flipH="1">
                  <a:off x="1491" y="173"/>
                  <a:ext cx="468" cy="0"/>
                </a:xfrm>
                <a:prstGeom prst="line">
                  <a:avLst/>
                </a:prstGeom>
                <a:noFill/>
                <a:ln w="38100">
                  <a:solidFill>
                    <a:schemeClr val="tx1"/>
                  </a:solidFill>
                  <a:round/>
                  <a:headEnd/>
                  <a:tailEnd type="triangle" w="med" len="med"/>
                </a:ln>
              </p:spPr>
              <p:txBody>
                <a:bodyPr/>
                <a:lstStyle/>
                <a:p>
                  <a:endParaRPr lang="en-GB"/>
                </a:p>
              </p:txBody>
            </p:sp>
            <p:sp>
              <p:nvSpPr>
                <p:cNvPr id="27674" name="Line 359"/>
                <p:cNvSpPr>
                  <a:spLocks noChangeShapeType="1"/>
                </p:cNvSpPr>
                <p:nvPr/>
              </p:nvSpPr>
              <p:spPr bwMode="auto">
                <a:xfrm flipH="1">
                  <a:off x="2220" y="173"/>
                  <a:ext cx="468" cy="0"/>
                </a:xfrm>
                <a:prstGeom prst="line">
                  <a:avLst/>
                </a:prstGeom>
                <a:noFill/>
                <a:ln w="38100">
                  <a:solidFill>
                    <a:schemeClr val="tx1"/>
                  </a:solidFill>
                  <a:round/>
                  <a:headEnd type="triangle" w="med" len="med"/>
                  <a:tailEnd/>
                </a:ln>
              </p:spPr>
              <p:txBody>
                <a:bodyPr/>
                <a:lstStyle/>
                <a:p>
                  <a:endParaRPr lang="en-GB"/>
                </a:p>
              </p:txBody>
            </p:sp>
          </p:grpSp>
          <p:grpSp>
            <p:nvGrpSpPr>
              <p:cNvPr id="7" name="Group 361"/>
              <p:cNvGrpSpPr>
                <a:grpSpLocks/>
              </p:cNvGrpSpPr>
              <p:nvPr/>
            </p:nvGrpSpPr>
            <p:grpSpPr bwMode="auto">
              <a:xfrm rot="-5400000">
                <a:off x="783" y="844"/>
                <a:ext cx="1197" cy="1"/>
                <a:chOff x="1491" y="173"/>
                <a:chExt cx="1197" cy="0"/>
              </a:xfrm>
            </p:grpSpPr>
            <p:sp>
              <p:nvSpPr>
                <p:cNvPr id="27676" name="Line 362"/>
                <p:cNvSpPr>
                  <a:spLocks noChangeShapeType="1"/>
                </p:cNvSpPr>
                <p:nvPr/>
              </p:nvSpPr>
              <p:spPr bwMode="auto">
                <a:xfrm flipH="1">
                  <a:off x="1491" y="173"/>
                  <a:ext cx="468" cy="0"/>
                </a:xfrm>
                <a:prstGeom prst="line">
                  <a:avLst/>
                </a:prstGeom>
                <a:noFill/>
                <a:ln w="38100">
                  <a:solidFill>
                    <a:schemeClr val="tx1"/>
                  </a:solidFill>
                  <a:round/>
                  <a:headEnd/>
                  <a:tailEnd type="triangle" w="med" len="med"/>
                </a:ln>
              </p:spPr>
              <p:txBody>
                <a:bodyPr/>
                <a:lstStyle/>
                <a:p>
                  <a:endParaRPr lang="en-GB"/>
                </a:p>
              </p:txBody>
            </p:sp>
            <p:sp>
              <p:nvSpPr>
                <p:cNvPr id="27677" name="Line 363"/>
                <p:cNvSpPr>
                  <a:spLocks noChangeShapeType="1"/>
                </p:cNvSpPr>
                <p:nvPr/>
              </p:nvSpPr>
              <p:spPr bwMode="auto">
                <a:xfrm flipH="1">
                  <a:off x="2220" y="173"/>
                  <a:ext cx="468" cy="0"/>
                </a:xfrm>
                <a:prstGeom prst="line">
                  <a:avLst/>
                </a:prstGeom>
                <a:noFill/>
                <a:ln w="38100">
                  <a:solidFill>
                    <a:schemeClr val="tx1"/>
                  </a:solidFill>
                  <a:round/>
                  <a:headEnd type="triangle" w="med" len="med"/>
                  <a:tailEnd/>
                </a:ln>
              </p:spPr>
              <p:txBody>
                <a:bodyPr/>
                <a:lstStyle/>
                <a:p>
                  <a:endParaRPr lang="en-GB"/>
                </a:p>
              </p:txBody>
            </p:sp>
          </p:grpSp>
        </p:grpSp>
        <p:sp>
          <p:nvSpPr>
            <p:cNvPr id="27678" name="Text Box 357"/>
            <p:cNvSpPr txBox="1">
              <a:spLocks noChangeArrowheads="1"/>
            </p:cNvSpPr>
            <p:nvPr/>
          </p:nvSpPr>
          <p:spPr bwMode="auto">
            <a:xfrm>
              <a:off x="1949" y="0"/>
              <a:ext cx="276" cy="231"/>
            </a:xfrm>
            <a:prstGeom prst="rect">
              <a:avLst/>
            </a:prstGeom>
            <a:noFill/>
            <a:ln w="9525">
              <a:noFill/>
              <a:miter lim="800000"/>
              <a:headEnd/>
              <a:tailEnd/>
            </a:ln>
          </p:spPr>
          <p:txBody>
            <a:bodyPr wrap="none">
              <a:spAutoFit/>
            </a:bodyPr>
            <a:lstStyle/>
            <a:p>
              <a:r>
                <a:rPr lang="en-US" b="1"/>
                <a:t>96</a:t>
              </a:r>
            </a:p>
          </p:txBody>
        </p:sp>
      </p:grpSp>
      <p:grpSp>
        <p:nvGrpSpPr>
          <p:cNvPr id="8" name="Group 31"/>
          <p:cNvGrpSpPr>
            <a:grpSpLocks/>
          </p:cNvGrpSpPr>
          <p:nvPr/>
        </p:nvGrpSpPr>
        <p:grpSpPr bwMode="auto">
          <a:xfrm>
            <a:off x="5657850" y="1998663"/>
            <a:ext cx="2000250" cy="1965325"/>
            <a:chOff x="748" y="1257"/>
            <a:chExt cx="1260" cy="1238"/>
          </a:xfrm>
        </p:grpSpPr>
        <p:sp>
          <p:nvSpPr>
            <p:cNvPr id="27680" name="Line 32"/>
            <p:cNvSpPr>
              <a:spLocks noChangeShapeType="1"/>
            </p:cNvSpPr>
            <p:nvPr/>
          </p:nvSpPr>
          <p:spPr bwMode="auto">
            <a:xfrm>
              <a:off x="817" y="1312"/>
              <a:ext cx="1134" cy="0"/>
            </a:xfrm>
            <a:prstGeom prst="line">
              <a:avLst/>
            </a:prstGeom>
            <a:noFill/>
            <a:ln w="31750">
              <a:solidFill>
                <a:srgbClr val="FF0000"/>
              </a:solidFill>
              <a:round/>
              <a:headEnd/>
              <a:tailEnd/>
            </a:ln>
          </p:spPr>
          <p:txBody>
            <a:bodyPr/>
            <a:lstStyle/>
            <a:p>
              <a:endParaRPr lang="en-GB"/>
            </a:p>
          </p:txBody>
        </p:sp>
        <p:sp>
          <p:nvSpPr>
            <p:cNvPr id="27681" name="Line 33"/>
            <p:cNvSpPr>
              <a:spLocks noChangeShapeType="1"/>
            </p:cNvSpPr>
            <p:nvPr/>
          </p:nvSpPr>
          <p:spPr bwMode="auto">
            <a:xfrm>
              <a:off x="1953" y="1302"/>
              <a:ext cx="0" cy="1134"/>
            </a:xfrm>
            <a:prstGeom prst="line">
              <a:avLst/>
            </a:prstGeom>
            <a:noFill/>
            <a:ln w="31750">
              <a:solidFill>
                <a:srgbClr val="FF0000"/>
              </a:solidFill>
              <a:round/>
              <a:headEnd/>
              <a:tailEnd/>
            </a:ln>
          </p:spPr>
          <p:txBody>
            <a:bodyPr/>
            <a:lstStyle/>
            <a:p>
              <a:endParaRPr lang="en-GB"/>
            </a:p>
          </p:txBody>
        </p:sp>
        <p:sp>
          <p:nvSpPr>
            <p:cNvPr id="27682" name="Line 34"/>
            <p:cNvSpPr>
              <a:spLocks noChangeShapeType="1"/>
            </p:cNvSpPr>
            <p:nvPr/>
          </p:nvSpPr>
          <p:spPr bwMode="auto">
            <a:xfrm>
              <a:off x="793" y="1284"/>
              <a:ext cx="1180" cy="1180"/>
            </a:xfrm>
            <a:prstGeom prst="line">
              <a:avLst/>
            </a:prstGeom>
            <a:noFill/>
            <a:ln w="31750">
              <a:solidFill>
                <a:srgbClr val="FF0000"/>
              </a:solidFill>
              <a:round/>
              <a:headEnd/>
              <a:tailEnd/>
            </a:ln>
          </p:spPr>
          <p:txBody>
            <a:bodyPr/>
            <a:lstStyle/>
            <a:p>
              <a:endParaRPr lang="en-GB"/>
            </a:p>
          </p:txBody>
        </p:sp>
        <p:sp>
          <p:nvSpPr>
            <p:cNvPr id="27683" name="Rectangle 35"/>
            <p:cNvSpPr>
              <a:spLocks noChangeArrowheads="1"/>
            </p:cNvSpPr>
            <p:nvPr/>
          </p:nvSpPr>
          <p:spPr bwMode="auto">
            <a:xfrm>
              <a:off x="1963" y="2404"/>
              <a:ext cx="45" cy="91"/>
            </a:xfrm>
            <a:prstGeom prst="rect">
              <a:avLst/>
            </a:prstGeom>
            <a:solidFill>
              <a:schemeClr val="bg1"/>
            </a:solidFill>
            <a:ln w="9525">
              <a:noFill/>
              <a:miter lim="800000"/>
              <a:headEnd/>
              <a:tailEnd/>
            </a:ln>
          </p:spPr>
          <p:txBody>
            <a:bodyPr wrap="none" anchor="ctr"/>
            <a:lstStyle/>
            <a:p>
              <a:endParaRPr lang="en-US"/>
            </a:p>
          </p:txBody>
        </p:sp>
        <p:sp>
          <p:nvSpPr>
            <p:cNvPr id="27684" name="Rectangle 36"/>
            <p:cNvSpPr>
              <a:spLocks noChangeArrowheads="1"/>
            </p:cNvSpPr>
            <p:nvPr/>
          </p:nvSpPr>
          <p:spPr bwMode="auto">
            <a:xfrm>
              <a:off x="748" y="1257"/>
              <a:ext cx="136" cy="45"/>
            </a:xfrm>
            <a:prstGeom prst="rect">
              <a:avLst/>
            </a:prstGeom>
            <a:solidFill>
              <a:schemeClr val="bg1"/>
            </a:solidFill>
            <a:ln w="9525">
              <a:noFill/>
              <a:miter lim="800000"/>
              <a:headEnd/>
              <a:tailEnd/>
            </a:ln>
          </p:spPr>
          <p:txBody>
            <a:bodyPr wrap="none" anchor="ctr"/>
            <a:lstStyle/>
            <a:p>
              <a:endParaRPr lang="en-US"/>
            </a:p>
          </p:txBody>
        </p:sp>
      </p:grpSp>
      <p:sp>
        <p:nvSpPr>
          <p:cNvPr id="27685" name="Rectangle 37"/>
          <p:cNvSpPr>
            <a:spLocks noChangeArrowheads="1"/>
          </p:cNvSpPr>
          <p:nvPr/>
        </p:nvSpPr>
        <p:spPr bwMode="auto">
          <a:xfrm>
            <a:off x="5940425" y="3357563"/>
            <a:ext cx="360363" cy="431800"/>
          </a:xfrm>
          <a:prstGeom prst="rect">
            <a:avLst/>
          </a:prstGeom>
          <a:solidFill>
            <a:schemeClr val="accent1"/>
          </a:solidFill>
          <a:ln w="57150" algn="ctr">
            <a:noFill/>
            <a:miter lim="800000"/>
            <a:headEnd/>
            <a:tailEnd/>
          </a:ln>
        </p:spPr>
        <p:txBody>
          <a:bodyPr wrap="none" anchor="ctr"/>
          <a:lstStyle/>
          <a:p>
            <a:endParaRPr lang="en-US"/>
          </a:p>
        </p:txBody>
      </p:sp>
      <p:sp>
        <p:nvSpPr>
          <p:cNvPr id="27686" name="Text Box 38"/>
          <p:cNvSpPr txBox="1">
            <a:spLocks noChangeArrowheads="1"/>
          </p:cNvSpPr>
          <p:nvPr/>
        </p:nvSpPr>
        <p:spPr bwMode="auto">
          <a:xfrm>
            <a:off x="827088" y="2276475"/>
            <a:ext cx="3462337" cy="457200"/>
          </a:xfrm>
          <a:prstGeom prst="rect">
            <a:avLst/>
          </a:prstGeom>
          <a:noFill/>
          <a:ln w="57150" algn="ctr">
            <a:noFill/>
            <a:miter lim="800000"/>
            <a:headEnd/>
            <a:tailEnd/>
          </a:ln>
        </p:spPr>
        <p:txBody>
          <a:bodyPr wrap="none">
            <a:spAutoFit/>
          </a:bodyPr>
          <a:lstStyle/>
          <a:p>
            <a:pPr algn="ctr"/>
            <a:r>
              <a:rPr lang="nl-NL" sz="2400" b="1"/>
              <a:t>96 x 95 / 2 = </a:t>
            </a:r>
            <a:r>
              <a:rPr lang="nl-NL" sz="2400" b="1">
                <a:solidFill>
                  <a:srgbClr val="FF0000"/>
                </a:solidFill>
              </a:rPr>
              <a:t>4560 pairs</a:t>
            </a:r>
          </a:p>
        </p:txBody>
      </p:sp>
      <p:sp>
        <p:nvSpPr>
          <p:cNvPr id="313383" name="Text Box 39"/>
          <p:cNvSpPr txBox="1">
            <a:spLocks noChangeArrowheads="1"/>
          </p:cNvSpPr>
          <p:nvPr/>
        </p:nvSpPr>
        <p:spPr bwMode="auto">
          <a:xfrm>
            <a:off x="395288" y="3141663"/>
            <a:ext cx="4730750" cy="457200"/>
          </a:xfrm>
          <a:prstGeom prst="rect">
            <a:avLst/>
          </a:prstGeom>
          <a:noFill/>
          <a:ln w="57150" algn="ctr">
            <a:noFill/>
            <a:miter lim="800000"/>
            <a:headEnd/>
            <a:tailEnd/>
          </a:ln>
        </p:spPr>
        <p:txBody>
          <a:bodyPr wrap="none">
            <a:spAutoFit/>
          </a:bodyPr>
          <a:lstStyle/>
          <a:p>
            <a:pPr algn="ctr"/>
            <a:r>
              <a:rPr lang="nl-NL" sz="2400" b="1"/>
              <a:t>4560 * 4 s =</a:t>
            </a:r>
            <a:r>
              <a:rPr lang="nl-NL" sz="2400" b="1">
                <a:solidFill>
                  <a:srgbClr val="FF0000"/>
                </a:solidFill>
              </a:rPr>
              <a:t> 5 hours per subject</a:t>
            </a:r>
          </a:p>
        </p:txBody>
      </p:sp>
      <p:sp>
        <p:nvSpPr>
          <p:cNvPr id="27688" name="Text Box 7"/>
          <p:cNvSpPr txBox="1">
            <a:spLocks noChangeArrowheads="1"/>
          </p:cNvSpPr>
          <p:nvPr/>
        </p:nvSpPr>
        <p:spPr bwMode="auto">
          <a:xfrm>
            <a:off x="4787900" y="4365625"/>
            <a:ext cx="3773488" cy="457200"/>
          </a:xfrm>
          <a:prstGeom prst="rect">
            <a:avLst/>
          </a:prstGeom>
          <a:noFill/>
          <a:ln w="9525">
            <a:noFill/>
            <a:miter lim="800000"/>
            <a:headEnd/>
            <a:tailEnd/>
          </a:ln>
        </p:spPr>
        <p:txBody>
          <a:bodyPr wrap="none">
            <a:spAutoFit/>
          </a:bodyPr>
          <a:lstStyle/>
          <a:p>
            <a:r>
              <a:rPr lang="en-US" sz="2400" b="1"/>
              <a:t>similarity-judgment RDM</a:t>
            </a:r>
          </a:p>
        </p:txBody>
      </p:sp>
    </p:spTree>
    <p:extLst>
      <p:ext uri="{BB962C8B-B14F-4D97-AF65-F5344CB8AC3E}">
        <p14:creationId xmlns:p14="http://schemas.microsoft.com/office/powerpoint/2010/main" val="4088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33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383"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4572000" y="260350"/>
            <a:ext cx="4321175" cy="1143000"/>
          </a:xfrm>
          <a:noFill/>
        </p:spPr>
        <p:txBody>
          <a:bodyPr>
            <a:normAutofit fontScale="90000"/>
          </a:bodyPr>
          <a:lstStyle/>
          <a:p>
            <a:r>
              <a:rPr lang="nl-NL" sz="3600" b="1">
                <a:solidFill>
                  <a:schemeClr val="tx1"/>
                </a:solidFill>
              </a:rPr>
              <a:t>2D arrangement </a:t>
            </a:r>
            <a:br>
              <a:rPr lang="nl-NL" sz="3600" b="1">
                <a:solidFill>
                  <a:schemeClr val="tx1"/>
                </a:solidFill>
              </a:rPr>
            </a:br>
            <a:r>
              <a:rPr lang="nl-NL" sz="3600" b="1">
                <a:solidFill>
                  <a:schemeClr val="tx1"/>
                </a:solidFill>
              </a:rPr>
              <a:t>by dissimilarity</a:t>
            </a:r>
          </a:p>
        </p:txBody>
      </p:sp>
      <p:sp>
        <p:nvSpPr>
          <p:cNvPr id="28676" name="Text Box 4"/>
          <p:cNvSpPr txBox="1">
            <a:spLocks noChangeArrowheads="1"/>
          </p:cNvSpPr>
          <p:nvPr/>
        </p:nvSpPr>
        <p:spPr bwMode="auto">
          <a:xfrm>
            <a:off x="1044575" y="547688"/>
            <a:ext cx="3114675" cy="641350"/>
          </a:xfrm>
          <a:prstGeom prst="rect">
            <a:avLst/>
          </a:prstGeom>
          <a:noFill/>
          <a:ln w="57150" algn="ctr">
            <a:noFill/>
            <a:miter lim="800000"/>
            <a:headEnd/>
            <a:tailEnd/>
          </a:ln>
        </p:spPr>
        <p:txBody>
          <a:bodyPr>
            <a:spAutoFit/>
          </a:bodyPr>
          <a:lstStyle/>
          <a:p>
            <a:pPr algn="ctr"/>
            <a:r>
              <a:rPr lang="en-US" sz="3600" b="1"/>
              <a:t>RDM</a:t>
            </a:r>
          </a:p>
        </p:txBody>
      </p:sp>
      <p:sp>
        <p:nvSpPr>
          <p:cNvPr id="11" name="Right Arrow 10"/>
          <p:cNvSpPr>
            <a:spLocks noChangeArrowheads="1"/>
          </p:cNvSpPr>
          <p:nvPr/>
        </p:nvSpPr>
        <p:spPr bwMode="auto">
          <a:xfrm>
            <a:off x="4114800" y="2513013"/>
            <a:ext cx="977900" cy="484187"/>
          </a:xfrm>
          <a:prstGeom prst="rightArrow">
            <a:avLst>
              <a:gd name="adj1" fmla="val 50000"/>
              <a:gd name="adj2" fmla="val 50024"/>
            </a:avLst>
          </a:prstGeom>
          <a:solidFill>
            <a:schemeClr val="tx1"/>
          </a:solidFill>
          <a:ln w="25400" algn="ctr">
            <a:noFill/>
            <a:miter lim="800000"/>
            <a:headEnd/>
            <a:tailEnd/>
          </a:ln>
        </p:spPr>
        <p:txBody>
          <a:bodyPr anchor="ctr"/>
          <a:lstStyle/>
          <a:p>
            <a:pPr algn="ctr" fontAlgn="auto">
              <a:spcBef>
                <a:spcPts val="0"/>
              </a:spcBef>
              <a:spcAft>
                <a:spcPts val="0"/>
              </a:spcAft>
              <a:defRPr/>
            </a:pPr>
            <a:endParaRPr lang="en-US">
              <a:solidFill>
                <a:schemeClr val="lt1"/>
              </a:solidFill>
              <a:latin typeface="+mn-lt"/>
            </a:endParaRPr>
          </a:p>
        </p:txBody>
      </p:sp>
      <p:sp>
        <p:nvSpPr>
          <p:cNvPr id="12" name="Right Arrow 11"/>
          <p:cNvSpPr>
            <a:spLocks noChangeArrowheads="1"/>
          </p:cNvSpPr>
          <p:nvPr/>
        </p:nvSpPr>
        <p:spPr bwMode="auto">
          <a:xfrm rot="10800000">
            <a:off x="4114800" y="4876800"/>
            <a:ext cx="977900" cy="484188"/>
          </a:xfrm>
          <a:prstGeom prst="rightArrow">
            <a:avLst>
              <a:gd name="adj1" fmla="val 50000"/>
              <a:gd name="adj2" fmla="val 50024"/>
            </a:avLst>
          </a:prstGeom>
          <a:solidFill>
            <a:srgbClr val="FF0000"/>
          </a:solidFill>
          <a:ln w="25400" algn="ctr">
            <a:solidFill>
              <a:srgbClr val="FF0000"/>
            </a:solidFill>
            <a:miter lim="800000"/>
            <a:headEnd/>
            <a:tailEnd/>
          </a:ln>
        </p:spPr>
        <p:txBody>
          <a:bodyPr rot="10800000" anchor="ctr"/>
          <a:lstStyle/>
          <a:p>
            <a:pPr algn="ctr"/>
            <a:endParaRPr lang="en-US">
              <a:solidFill>
                <a:srgbClr val="FF0000"/>
              </a:solidFill>
              <a:latin typeface="Calibri" pitchFamily="34" charset="0"/>
            </a:endParaRPr>
          </a:p>
        </p:txBody>
      </p:sp>
      <p:sp>
        <p:nvSpPr>
          <p:cNvPr id="13" name="TextBox 12"/>
          <p:cNvSpPr txBox="1">
            <a:spLocks noChangeArrowheads="1"/>
          </p:cNvSpPr>
          <p:nvPr/>
        </p:nvSpPr>
        <p:spPr bwMode="auto">
          <a:xfrm>
            <a:off x="3197225" y="1557338"/>
            <a:ext cx="2687638" cy="822325"/>
          </a:xfrm>
          <a:prstGeom prst="rect">
            <a:avLst/>
          </a:prstGeom>
          <a:noFill/>
          <a:ln w="9525">
            <a:noFill/>
            <a:miter lim="800000"/>
            <a:headEnd/>
            <a:tailEnd/>
          </a:ln>
        </p:spPr>
        <p:txBody>
          <a:bodyPr wrap="none">
            <a:spAutoFit/>
          </a:bodyPr>
          <a:lstStyle/>
          <a:p>
            <a:pPr algn="ctr"/>
            <a:r>
              <a:rPr lang="en-US" sz="2400" b="1">
                <a:latin typeface="Calibri" pitchFamily="34" charset="0"/>
              </a:rPr>
              <a:t>multidimensional</a:t>
            </a:r>
          </a:p>
          <a:p>
            <a:pPr algn="ctr"/>
            <a:r>
              <a:rPr lang="en-US" sz="2400" b="1">
                <a:latin typeface="Calibri" pitchFamily="34" charset="0"/>
              </a:rPr>
              <a:t>scaling</a:t>
            </a:r>
          </a:p>
        </p:txBody>
      </p:sp>
      <p:sp>
        <p:nvSpPr>
          <p:cNvPr id="14" name="TextBox 13"/>
          <p:cNvSpPr txBox="1">
            <a:spLocks noChangeArrowheads="1"/>
          </p:cNvSpPr>
          <p:nvPr/>
        </p:nvSpPr>
        <p:spPr bwMode="auto">
          <a:xfrm>
            <a:off x="3376613" y="5486400"/>
            <a:ext cx="2403475" cy="1187450"/>
          </a:xfrm>
          <a:prstGeom prst="rect">
            <a:avLst/>
          </a:prstGeom>
          <a:noFill/>
          <a:ln w="9525">
            <a:noFill/>
            <a:miter lim="800000"/>
            <a:headEnd/>
            <a:tailEnd/>
          </a:ln>
        </p:spPr>
        <p:txBody>
          <a:bodyPr wrap="none">
            <a:spAutoFit/>
          </a:bodyPr>
          <a:lstStyle/>
          <a:p>
            <a:pPr algn="ctr"/>
            <a:r>
              <a:rPr lang="en-US" sz="2400" b="1">
                <a:solidFill>
                  <a:srgbClr val="FF0000"/>
                </a:solidFill>
                <a:latin typeface="Calibri" pitchFamily="34" charset="0"/>
              </a:rPr>
              <a:t>inverse</a:t>
            </a:r>
          </a:p>
          <a:p>
            <a:pPr algn="ctr"/>
            <a:r>
              <a:rPr lang="en-US" sz="2400" b="1">
                <a:solidFill>
                  <a:srgbClr val="FF0000"/>
                </a:solidFill>
                <a:latin typeface="Calibri" pitchFamily="34" charset="0"/>
              </a:rPr>
              <a:t>multidimensional</a:t>
            </a:r>
          </a:p>
          <a:p>
            <a:pPr algn="ctr"/>
            <a:r>
              <a:rPr lang="en-US" sz="2400" b="1">
                <a:solidFill>
                  <a:srgbClr val="FF0000"/>
                </a:solidFill>
                <a:latin typeface="Calibri" pitchFamily="34" charset="0"/>
              </a:rPr>
              <a:t>scaling</a:t>
            </a:r>
          </a:p>
        </p:txBody>
      </p:sp>
      <p:sp>
        <p:nvSpPr>
          <p:cNvPr id="314378" name="Text Box 10"/>
          <p:cNvSpPr txBox="1">
            <a:spLocks noChangeArrowheads="1"/>
          </p:cNvSpPr>
          <p:nvPr/>
        </p:nvSpPr>
        <p:spPr bwMode="auto">
          <a:xfrm>
            <a:off x="5645150" y="6332538"/>
            <a:ext cx="3463925" cy="336550"/>
          </a:xfrm>
          <a:prstGeom prst="rect">
            <a:avLst/>
          </a:prstGeom>
          <a:noFill/>
          <a:ln w="9525">
            <a:noFill/>
            <a:miter lim="800000"/>
            <a:headEnd/>
            <a:tailEnd/>
          </a:ln>
        </p:spPr>
        <p:txBody>
          <a:bodyPr>
            <a:spAutoFit/>
          </a:bodyPr>
          <a:lstStyle/>
          <a:p>
            <a:pPr>
              <a:spcBef>
                <a:spcPct val="50000"/>
              </a:spcBef>
            </a:pPr>
            <a:r>
              <a:rPr lang="nl-NL" sz="1600" dirty="0"/>
              <a:t>Goldstone, 1994; Risvik et al., 1994</a:t>
            </a:r>
          </a:p>
        </p:txBody>
      </p:sp>
      <p:pic>
        <p:nvPicPr>
          <p:cNvPr id="15" name="Picture 14" descr="granada_hIT.tif"/>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93461" y="1988959"/>
            <a:ext cx="3606251" cy="3600281"/>
          </a:xfrm>
          <a:prstGeom prst="rect">
            <a:avLst/>
          </a:prstGeom>
        </p:spPr>
      </p:pic>
      <p:pic>
        <p:nvPicPr>
          <p:cNvPr id="16" name="Picture 15" descr="granada_hIT_mds.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072" y="2348880"/>
            <a:ext cx="3456384" cy="3194175"/>
          </a:xfrm>
          <a:prstGeom prst="rect">
            <a:avLst/>
          </a:prstGeom>
        </p:spPr>
      </p:pic>
    </p:spTree>
    <p:extLst>
      <p:ext uri="{BB962C8B-B14F-4D97-AF65-F5344CB8AC3E}">
        <p14:creationId xmlns:p14="http://schemas.microsoft.com/office/powerpoint/2010/main" val="149594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6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43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P spid="11" grpId="0" animBg="1"/>
      <p:bldP spid="12" grpId="0" animBg="1"/>
      <p:bldP spid="13" grpId="0"/>
      <p:bldP spid="14" grpId="0"/>
      <p:bldP spid="314378" grpId="0"/>
    </p:bld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p:txBody>
          <a:bodyPr/>
          <a:lstStyle/>
          <a:p>
            <a:r>
              <a:rPr lang="nl-NL" sz="3600" b="1" dirty="0">
                <a:solidFill>
                  <a:schemeClr val="tx1"/>
                </a:solidFill>
              </a:rPr>
              <a:t>Multi-object arrangement </a:t>
            </a:r>
            <a:r>
              <a:rPr lang="nl-NL" sz="3600" b="1" dirty="0" smtClean="0">
                <a:solidFill>
                  <a:schemeClr val="tx1"/>
                </a:solidFill>
              </a:rPr>
              <a:t>(MA) method</a:t>
            </a:r>
            <a:endParaRPr lang="nl-NL" sz="3600" b="1" dirty="0">
              <a:solidFill>
                <a:schemeClr val="tx1"/>
              </a:solidFill>
            </a:endParaRPr>
          </a:p>
        </p:txBody>
      </p:sp>
      <p:sp>
        <p:nvSpPr>
          <p:cNvPr id="315395" name="Rectangle 3"/>
          <p:cNvSpPr>
            <a:spLocks noGrp="1" noChangeArrowheads="1"/>
          </p:cNvSpPr>
          <p:nvPr>
            <p:ph type="body" idx="4294967295"/>
          </p:nvPr>
        </p:nvSpPr>
        <p:spPr/>
        <p:txBody>
          <a:bodyPr/>
          <a:lstStyle/>
          <a:p>
            <a:pPr>
              <a:spcAft>
                <a:spcPts val="1200"/>
              </a:spcAft>
            </a:pPr>
            <a:r>
              <a:rPr lang="nl-NL" sz="2800" dirty="0"/>
              <a:t>Subjects arrange objects in 2D by mouse drag-and-drop</a:t>
            </a:r>
            <a:r>
              <a:rPr lang="nl-NL" sz="2800" dirty="0" smtClean="0"/>
              <a:t>.</a:t>
            </a:r>
            <a:endParaRPr lang="nl-NL" sz="2800" dirty="0"/>
          </a:p>
          <a:p>
            <a:pPr>
              <a:spcAft>
                <a:spcPts val="1200"/>
              </a:spcAft>
            </a:pPr>
            <a:r>
              <a:rPr lang="nl-NL" sz="2800" dirty="0"/>
              <a:t>More efficient than pairwise similarity ratings</a:t>
            </a:r>
            <a:r>
              <a:rPr lang="nl-NL" sz="2800" dirty="0" smtClean="0"/>
              <a:t>.</a:t>
            </a:r>
            <a:endParaRPr lang="nl-NL" sz="2800" dirty="0"/>
          </a:p>
          <a:p>
            <a:pPr>
              <a:spcAft>
                <a:spcPts val="1200"/>
              </a:spcAft>
            </a:pPr>
            <a:r>
              <a:rPr lang="nl-NL" sz="2800" dirty="0"/>
              <a:t>Subjects arrange objects in the context of the other objects in the set.</a:t>
            </a:r>
          </a:p>
          <a:p>
            <a:pPr>
              <a:spcAft>
                <a:spcPts val="1200"/>
              </a:spcAft>
              <a:buFontTx/>
              <a:buChar char="•"/>
            </a:pPr>
            <a:r>
              <a:rPr lang="nl-NL" sz="2800" dirty="0"/>
              <a:t>16 healthy human subjects</a:t>
            </a:r>
          </a:p>
          <a:p>
            <a:pPr>
              <a:spcAft>
                <a:spcPts val="1200"/>
              </a:spcAft>
              <a:buFontTx/>
              <a:buChar char="•"/>
            </a:pPr>
            <a:r>
              <a:rPr lang="nl-NL" sz="2800" dirty="0"/>
              <a:t>each subject performed one 1-hour session  (outside the scanner)</a:t>
            </a:r>
          </a:p>
          <a:p>
            <a:endParaRPr lang="nl-NL" sz="2800" dirty="0"/>
          </a:p>
        </p:txBody>
      </p:sp>
      <p:sp>
        <p:nvSpPr>
          <p:cNvPr id="4" name="Text Box 13"/>
          <p:cNvSpPr txBox="1">
            <a:spLocks noChangeArrowheads="1"/>
          </p:cNvSpPr>
          <p:nvPr/>
        </p:nvSpPr>
        <p:spPr bwMode="auto">
          <a:xfrm>
            <a:off x="6084168" y="6237312"/>
            <a:ext cx="2307428" cy="338554"/>
          </a:xfrm>
          <a:prstGeom prst="rect">
            <a:avLst/>
          </a:prstGeom>
          <a:noFill/>
          <a:ln w="57150" algn="ctr">
            <a:noFill/>
            <a:miter lim="800000"/>
            <a:headEnd/>
            <a:tailEnd/>
          </a:ln>
        </p:spPr>
        <p:txBody>
          <a:bodyPr wrap="none">
            <a:spAutoFit/>
          </a:bodyPr>
          <a:lstStyle/>
          <a:p>
            <a:pPr algn="ctr"/>
            <a:r>
              <a:rPr lang="en-US" sz="1600" dirty="0" err="1"/>
              <a:t>Kriegeskorte</a:t>
            </a:r>
            <a:r>
              <a:rPr lang="en-US" sz="1600" dirty="0"/>
              <a:t> </a:t>
            </a:r>
            <a:r>
              <a:rPr lang="en-US" sz="1600" dirty="0" smtClean="0"/>
              <a:t>&amp; Mur 2012</a:t>
            </a:r>
            <a:endParaRPr lang="en-US" sz="1600" dirty="0"/>
          </a:p>
        </p:txBody>
      </p:sp>
    </p:spTree>
    <p:extLst>
      <p:ext uri="{BB962C8B-B14F-4D97-AF65-F5344CB8AC3E}">
        <p14:creationId xmlns:p14="http://schemas.microsoft.com/office/powerpoint/2010/main" val="1758965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53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53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53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53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539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900" y="234950"/>
            <a:ext cx="9323388" cy="6388100"/>
          </a:xfrm>
          <a:prstGeom prst="rect">
            <a:avLst/>
          </a:prstGeom>
          <a:noFill/>
          <a:ln w="9525">
            <a:noFill/>
            <a:miter lim="800000"/>
            <a:headEnd/>
            <a:tailEnd/>
          </a:ln>
        </p:spPr>
      </p:pic>
      <p:pic>
        <p:nvPicPr>
          <p:cNvPr id="316419" name="Picture 3" descr="mousePointer_freeObject"/>
          <p:cNvPicPr>
            <a:picLocks noChangeAspect="1" noChangeArrowheads="1"/>
          </p:cNvPicPr>
          <p:nvPr/>
        </p:nvPicPr>
        <p:blipFill>
          <a:blip r:embed="rId3" cstate="print">
            <a:clrChange>
              <a:clrFrom>
                <a:srgbClr val="FFFF00"/>
              </a:clrFrom>
              <a:clrTo>
                <a:srgbClr val="FFFF00">
                  <a:alpha val="0"/>
                </a:srgbClr>
              </a:clrTo>
            </a:clrChange>
            <a:extLst>
              <a:ext uri="{28A0092B-C50C-407E-A947-70E740481C1C}">
                <a14:useLocalDpi xmlns:a14="http://schemas.microsoft.com/office/drawing/2010/main" val="0"/>
              </a:ext>
            </a:extLst>
          </a:blip>
          <a:srcRect/>
          <a:stretch>
            <a:fillRect/>
          </a:stretch>
        </p:blipFill>
        <p:spPr bwMode="auto">
          <a:xfrm>
            <a:off x="2127250" y="3198813"/>
            <a:ext cx="544513" cy="950912"/>
          </a:xfrm>
          <a:prstGeom prst="rect">
            <a:avLst/>
          </a:prstGeom>
          <a:noFill/>
          <a:ln w="9525">
            <a:noFill/>
            <a:miter lim="800000"/>
            <a:headEnd/>
            <a:tailEnd/>
          </a:ln>
        </p:spPr>
      </p:pic>
      <p:sp>
        <p:nvSpPr>
          <p:cNvPr id="30724" name="Rectangle 4"/>
          <p:cNvSpPr>
            <a:spLocks noChangeArrowheads="1"/>
          </p:cNvSpPr>
          <p:nvPr/>
        </p:nvSpPr>
        <p:spPr bwMode="auto">
          <a:xfrm>
            <a:off x="307975" y="627063"/>
            <a:ext cx="1201738" cy="563562"/>
          </a:xfrm>
          <a:prstGeom prst="rect">
            <a:avLst/>
          </a:prstGeom>
          <a:solidFill>
            <a:srgbClr val="E5E5E5"/>
          </a:solidFill>
          <a:ln w="9525">
            <a:noFill/>
            <a:miter lim="800000"/>
            <a:headEnd/>
            <a:tailEnd/>
          </a:ln>
        </p:spPr>
        <p:txBody>
          <a:bodyPr wrap="none" anchor="ctr"/>
          <a:lstStyle/>
          <a:p>
            <a:endParaRPr lang="en-US"/>
          </a:p>
        </p:txBody>
      </p:sp>
      <p:sp>
        <p:nvSpPr>
          <p:cNvPr id="30725" name="Rectangle 5"/>
          <p:cNvSpPr>
            <a:spLocks noChangeArrowheads="1"/>
          </p:cNvSpPr>
          <p:nvPr/>
        </p:nvSpPr>
        <p:spPr bwMode="auto">
          <a:xfrm>
            <a:off x="1831975" y="311150"/>
            <a:ext cx="5327650" cy="425450"/>
          </a:xfrm>
          <a:prstGeom prst="rect">
            <a:avLst/>
          </a:prstGeom>
          <a:solidFill>
            <a:srgbClr val="E5E5E5"/>
          </a:solidFill>
          <a:ln w="9525">
            <a:noFill/>
            <a:miter lim="800000"/>
            <a:headEnd/>
            <a:tailEnd/>
          </a:ln>
        </p:spPr>
        <p:txBody>
          <a:bodyPr wrap="none" anchor="ctr"/>
          <a:lstStyle/>
          <a:p>
            <a:endParaRPr lang="en-US"/>
          </a:p>
        </p:txBody>
      </p:sp>
      <p:sp>
        <p:nvSpPr>
          <p:cNvPr id="30726" name="Text Box 6"/>
          <p:cNvSpPr txBox="1">
            <a:spLocks noChangeArrowheads="1"/>
          </p:cNvSpPr>
          <p:nvPr/>
        </p:nvSpPr>
        <p:spPr bwMode="auto">
          <a:xfrm>
            <a:off x="1476375" y="184150"/>
            <a:ext cx="6394450" cy="366713"/>
          </a:xfrm>
          <a:prstGeom prst="rect">
            <a:avLst/>
          </a:prstGeom>
          <a:noFill/>
          <a:ln w="57150" algn="ctr">
            <a:noFill/>
            <a:miter lim="800000"/>
            <a:headEnd/>
            <a:tailEnd/>
          </a:ln>
        </p:spPr>
        <p:txBody>
          <a:bodyPr wrap="none">
            <a:spAutoFit/>
          </a:bodyPr>
          <a:lstStyle/>
          <a:p>
            <a:pPr algn="ctr"/>
            <a:r>
              <a:rPr lang="nl-NL" b="1"/>
              <a:t>Please arrange these objects according to their similarity</a:t>
            </a:r>
          </a:p>
        </p:txBody>
      </p:sp>
    </p:spTree>
    <p:extLst>
      <p:ext uri="{BB962C8B-B14F-4D97-AF65-F5344CB8AC3E}">
        <p14:creationId xmlns:p14="http://schemas.microsoft.com/office/powerpoint/2010/main" val="3446822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6419"/>
                                        </p:tgtEl>
                                        <p:attrNameLst>
                                          <p:attrName>style.visibility</p:attrName>
                                        </p:attrNameLst>
                                      </p:cBhvr>
                                      <p:to>
                                        <p:strVal val="visible"/>
                                      </p:to>
                                    </p:set>
                                    <p:anim calcmode="lin" valueType="num">
                                      <p:cBhvr additive="base">
                                        <p:cTn id="7" dur="500" fill="hold"/>
                                        <p:tgtEl>
                                          <p:spTgt spid="316419"/>
                                        </p:tgtEl>
                                        <p:attrNameLst>
                                          <p:attrName>ppt_x</p:attrName>
                                        </p:attrNameLst>
                                      </p:cBhvr>
                                      <p:tavLst>
                                        <p:tav tm="0">
                                          <p:val>
                                            <p:strVal val="#ppt_x"/>
                                          </p:val>
                                        </p:tav>
                                        <p:tav tm="100000">
                                          <p:val>
                                            <p:strVal val="#ppt_x"/>
                                          </p:val>
                                        </p:tav>
                                      </p:tavLst>
                                    </p:anim>
                                    <p:anim calcmode="lin" valueType="num">
                                      <p:cBhvr additive="base">
                                        <p:cTn id="8" dur="500" fill="hold"/>
                                        <p:tgtEl>
                                          <p:spTgt spid="3164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488" y="234950"/>
            <a:ext cx="9323388" cy="6388100"/>
          </a:xfrm>
          <a:prstGeom prst="rect">
            <a:avLst/>
          </a:prstGeom>
          <a:noFill/>
          <a:ln w="9525">
            <a:noFill/>
            <a:miter lim="800000"/>
            <a:headEnd/>
            <a:tailEnd/>
          </a:ln>
        </p:spPr>
      </p:pic>
      <p:sp>
        <p:nvSpPr>
          <p:cNvPr id="34819" name="Rectangle 3"/>
          <p:cNvSpPr>
            <a:spLocks noChangeArrowheads="1"/>
          </p:cNvSpPr>
          <p:nvPr/>
        </p:nvSpPr>
        <p:spPr bwMode="auto">
          <a:xfrm>
            <a:off x="307975" y="627063"/>
            <a:ext cx="1201738" cy="563562"/>
          </a:xfrm>
          <a:prstGeom prst="rect">
            <a:avLst/>
          </a:prstGeom>
          <a:solidFill>
            <a:srgbClr val="E5E5E5"/>
          </a:solidFill>
          <a:ln w="9525">
            <a:noFill/>
            <a:miter lim="800000"/>
            <a:headEnd/>
            <a:tailEnd/>
          </a:ln>
        </p:spPr>
        <p:txBody>
          <a:bodyPr wrap="none" anchor="ctr"/>
          <a:lstStyle/>
          <a:p>
            <a:endParaRPr lang="en-US"/>
          </a:p>
        </p:txBody>
      </p:sp>
      <p:sp>
        <p:nvSpPr>
          <p:cNvPr id="34820" name="Rectangle 4"/>
          <p:cNvSpPr>
            <a:spLocks noChangeArrowheads="1"/>
          </p:cNvSpPr>
          <p:nvPr/>
        </p:nvSpPr>
        <p:spPr bwMode="auto">
          <a:xfrm>
            <a:off x="1831975" y="311150"/>
            <a:ext cx="5327650" cy="425450"/>
          </a:xfrm>
          <a:prstGeom prst="rect">
            <a:avLst/>
          </a:prstGeom>
          <a:solidFill>
            <a:srgbClr val="E5E5E5"/>
          </a:solidFill>
          <a:ln w="9525">
            <a:noFill/>
            <a:miter lim="800000"/>
            <a:headEnd/>
            <a:tailEnd/>
          </a:ln>
        </p:spPr>
        <p:txBody>
          <a:bodyPr wrap="none" anchor="ctr"/>
          <a:lstStyle/>
          <a:p>
            <a:endParaRPr lang="en-US"/>
          </a:p>
        </p:txBody>
      </p:sp>
      <p:sp>
        <p:nvSpPr>
          <p:cNvPr id="34821" name="Text Box 5"/>
          <p:cNvSpPr txBox="1">
            <a:spLocks noChangeArrowheads="1"/>
          </p:cNvSpPr>
          <p:nvPr/>
        </p:nvSpPr>
        <p:spPr bwMode="auto">
          <a:xfrm>
            <a:off x="1476375" y="184150"/>
            <a:ext cx="6394450" cy="366713"/>
          </a:xfrm>
          <a:prstGeom prst="rect">
            <a:avLst/>
          </a:prstGeom>
          <a:noFill/>
          <a:ln w="57150" algn="ctr">
            <a:noFill/>
            <a:miter lim="800000"/>
            <a:headEnd/>
            <a:tailEnd/>
          </a:ln>
        </p:spPr>
        <p:txBody>
          <a:bodyPr wrap="none">
            <a:spAutoFit/>
          </a:bodyPr>
          <a:lstStyle/>
          <a:p>
            <a:pPr algn="ctr"/>
            <a:r>
              <a:rPr lang="nl-NL" b="1"/>
              <a:t>Please arrange these objects according to their similarity</a:t>
            </a:r>
          </a:p>
        </p:txBody>
      </p:sp>
    </p:spTree>
    <p:extLst>
      <p:ext uri="{BB962C8B-B14F-4D97-AF65-F5344CB8AC3E}">
        <p14:creationId xmlns:p14="http://schemas.microsoft.com/office/powerpoint/2010/main" val="398570407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4"/>
          <p:cNvSpPr>
            <a:spLocks noChangeArrowheads="1"/>
          </p:cNvSpPr>
          <p:nvPr/>
        </p:nvSpPr>
        <p:spPr bwMode="auto">
          <a:xfrm>
            <a:off x="1835150" y="2924175"/>
            <a:ext cx="288925" cy="2808288"/>
          </a:xfrm>
          <a:prstGeom prst="rect">
            <a:avLst/>
          </a:prstGeom>
          <a:solidFill>
            <a:schemeClr val="bg1"/>
          </a:solidFill>
          <a:ln w="57150" algn="ctr">
            <a:noFill/>
            <a:miter lim="800000"/>
            <a:headEnd/>
            <a:tailEnd/>
          </a:ln>
        </p:spPr>
        <p:txBody>
          <a:bodyPr wrap="none" anchor="ctr"/>
          <a:lstStyle/>
          <a:p>
            <a:endParaRPr lang="en-US"/>
          </a:p>
        </p:txBody>
      </p:sp>
      <p:sp>
        <p:nvSpPr>
          <p:cNvPr id="7172" name="Rectangle 5"/>
          <p:cNvSpPr>
            <a:spLocks noChangeArrowheads="1"/>
          </p:cNvSpPr>
          <p:nvPr/>
        </p:nvSpPr>
        <p:spPr bwMode="auto">
          <a:xfrm>
            <a:off x="1403350" y="3789363"/>
            <a:ext cx="215900" cy="1152525"/>
          </a:xfrm>
          <a:prstGeom prst="rect">
            <a:avLst/>
          </a:prstGeom>
          <a:solidFill>
            <a:schemeClr val="bg1"/>
          </a:solidFill>
          <a:ln w="57150" algn="ctr">
            <a:noFill/>
            <a:miter lim="800000"/>
            <a:headEnd/>
            <a:tailEnd/>
          </a:ln>
        </p:spPr>
        <p:txBody>
          <a:bodyPr wrap="none" anchor="ctr"/>
          <a:lstStyle/>
          <a:p>
            <a:endParaRPr lang="en-US"/>
          </a:p>
        </p:txBody>
      </p:sp>
      <p:sp>
        <p:nvSpPr>
          <p:cNvPr id="7173" name="Text Box 7"/>
          <p:cNvSpPr txBox="1">
            <a:spLocks noChangeArrowheads="1"/>
          </p:cNvSpPr>
          <p:nvPr/>
        </p:nvSpPr>
        <p:spPr bwMode="auto">
          <a:xfrm>
            <a:off x="2084388" y="5300663"/>
            <a:ext cx="1352550" cy="400050"/>
          </a:xfrm>
          <a:prstGeom prst="rect">
            <a:avLst/>
          </a:prstGeom>
          <a:noFill/>
          <a:ln w="57150" algn="ctr">
            <a:noFill/>
            <a:miter lim="800000"/>
            <a:headEnd/>
            <a:tailEnd/>
          </a:ln>
        </p:spPr>
        <p:txBody>
          <a:bodyPr wrap="none">
            <a:spAutoFit/>
          </a:bodyPr>
          <a:lstStyle/>
          <a:p>
            <a:pPr algn="ctr"/>
            <a:r>
              <a:rPr lang="nl-NL" sz="2000" b="1"/>
              <a:t>human IT</a:t>
            </a:r>
          </a:p>
        </p:txBody>
      </p:sp>
      <p:sp>
        <p:nvSpPr>
          <p:cNvPr id="7174" name="Text Box 8"/>
          <p:cNvSpPr txBox="1">
            <a:spLocks noChangeArrowheads="1"/>
          </p:cNvSpPr>
          <p:nvPr/>
        </p:nvSpPr>
        <p:spPr bwMode="auto">
          <a:xfrm>
            <a:off x="5162550" y="5300663"/>
            <a:ext cx="2649538" cy="396875"/>
          </a:xfrm>
          <a:prstGeom prst="rect">
            <a:avLst/>
          </a:prstGeom>
          <a:noFill/>
          <a:ln w="57150" algn="ctr">
            <a:noFill/>
            <a:miter lim="800000"/>
            <a:headEnd/>
            <a:tailEnd/>
          </a:ln>
        </p:spPr>
        <p:txBody>
          <a:bodyPr wrap="none">
            <a:spAutoFit/>
          </a:bodyPr>
          <a:lstStyle/>
          <a:p>
            <a:pPr algn="ctr"/>
            <a:r>
              <a:rPr lang="nl-NL" sz="2000" b="1"/>
              <a:t>similarity judgments</a:t>
            </a:r>
          </a:p>
        </p:txBody>
      </p:sp>
      <p:sp>
        <p:nvSpPr>
          <p:cNvPr id="9" name="Rectangle 8"/>
          <p:cNvSpPr/>
          <p:nvPr/>
        </p:nvSpPr>
        <p:spPr>
          <a:xfrm>
            <a:off x="5292080" y="5373216"/>
            <a:ext cx="2664296"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granada_hIT.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994" y="980728"/>
            <a:ext cx="4039373" cy="4032686"/>
          </a:xfrm>
          <a:prstGeom prst="rect">
            <a:avLst/>
          </a:prstGeom>
        </p:spPr>
      </p:pic>
      <p:pic>
        <p:nvPicPr>
          <p:cNvPr id="11" name="Picture 10" descr="granada_judgments.t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2080" y="966398"/>
            <a:ext cx="4070284" cy="4042967"/>
          </a:xfrm>
          <a:prstGeom prst="rect">
            <a:avLst/>
          </a:prstGeom>
        </p:spPr>
      </p:pic>
      <p:sp>
        <p:nvSpPr>
          <p:cNvPr id="12" name="Rectangle 11"/>
          <p:cNvSpPr/>
          <p:nvPr/>
        </p:nvSpPr>
        <p:spPr>
          <a:xfrm>
            <a:off x="4644008" y="692696"/>
            <a:ext cx="4248472" cy="4536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7022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1" name="Title 1"/>
          <p:cNvSpPr txBox="1">
            <a:spLocks/>
          </p:cNvSpPr>
          <p:nvPr/>
        </p:nvSpPr>
        <p:spPr bwMode="auto">
          <a:xfrm>
            <a:off x="431126" y="764704"/>
            <a:ext cx="4356898" cy="619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71500" indent="-571500" eaLnBrk="1" hangingPunct="1">
              <a:spcBef>
                <a:spcPct val="0"/>
              </a:spcBef>
            </a:pPr>
            <a:r>
              <a:rPr lang="en-GB" altLang="en-US" sz="2400" dirty="0" smtClean="0"/>
              <a:t>Flexibly combines weak/noisy signal</a:t>
            </a:r>
            <a:br>
              <a:rPr lang="en-GB" altLang="en-US" sz="2400" dirty="0" smtClean="0"/>
            </a:br>
            <a:r>
              <a:rPr lang="en-GB" altLang="en-US" sz="2400" dirty="0" smtClean="0"/>
              <a:t>across features</a:t>
            </a:r>
            <a:br>
              <a:rPr lang="en-GB" altLang="en-US" sz="2400" dirty="0" smtClean="0"/>
            </a:br>
            <a:r>
              <a:rPr lang="en-GB" altLang="en-US" sz="2400" dirty="0" smtClean="0"/>
              <a:t>(including relative activation, non-uniform responses)</a:t>
            </a:r>
          </a:p>
          <a:p>
            <a:pPr eaLnBrk="1" hangingPunct="1">
              <a:spcBef>
                <a:spcPct val="0"/>
              </a:spcBef>
              <a:buNone/>
            </a:pPr>
            <a:endParaRPr lang="en-GB" altLang="en-US" sz="2400" b="1" dirty="0" smtClean="0"/>
          </a:p>
          <a:p>
            <a:pPr eaLnBrk="1" hangingPunct="1">
              <a:spcBef>
                <a:spcPct val="0"/>
              </a:spcBef>
              <a:buNone/>
            </a:pPr>
            <a:endParaRPr lang="en-GB" altLang="en-US" sz="2400" dirty="0" smtClean="0"/>
          </a:p>
          <a:p>
            <a:pPr marL="571500" indent="-571500" eaLnBrk="1" hangingPunct="1">
              <a:spcBef>
                <a:spcPct val="0"/>
              </a:spcBef>
            </a:pPr>
            <a:r>
              <a:rPr lang="en-GB" altLang="en-US" sz="2400" dirty="0" smtClean="0"/>
              <a:t>Suppresses correlated noise </a:t>
            </a:r>
            <a:r>
              <a:rPr lang="en-GB" altLang="en-US" sz="1800" dirty="0"/>
              <a:t>(Hebart &amp; Baker 2018;</a:t>
            </a:r>
            <a:br>
              <a:rPr lang="en-GB" altLang="en-US" sz="1800" dirty="0"/>
            </a:br>
            <a:r>
              <a:rPr lang="en-GB" altLang="en-US" sz="1800" dirty="0"/>
              <a:t>interpreting weight vector is tricky: </a:t>
            </a:r>
            <a:r>
              <a:rPr lang="en-GB" altLang="en-US" sz="1800" dirty="0" err="1"/>
              <a:t>Haufe</a:t>
            </a:r>
            <a:r>
              <a:rPr lang="en-GB" altLang="en-US" sz="1800" dirty="0"/>
              <a:t> et al., 2014)</a:t>
            </a:r>
          </a:p>
          <a:p>
            <a:pPr eaLnBrk="1" hangingPunct="1">
              <a:spcBef>
                <a:spcPct val="0"/>
              </a:spcBef>
              <a:buNone/>
            </a:pPr>
            <a:endParaRPr lang="en-GB" altLang="en-US" sz="2400" dirty="0" smtClean="0"/>
          </a:p>
          <a:p>
            <a:pPr marL="571500" indent="-571500" eaLnBrk="1" hangingPunct="1">
              <a:spcBef>
                <a:spcPct val="0"/>
              </a:spcBef>
            </a:pPr>
            <a:endParaRPr lang="en-GB" altLang="en-US" sz="2400" dirty="0" smtClean="0"/>
          </a:p>
          <a:p>
            <a:pPr marL="571500" indent="-571500" eaLnBrk="1" hangingPunct="1">
              <a:spcBef>
                <a:spcPct val="0"/>
              </a:spcBef>
            </a:pPr>
            <a:r>
              <a:rPr lang="en-GB" altLang="en-US" sz="2400" dirty="0" smtClean="0"/>
              <a:t>Abstracts from subjects’ idiosyncratic response patterns </a:t>
            </a:r>
            <a:br>
              <a:rPr lang="en-GB" altLang="en-US" sz="2400" dirty="0" smtClean="0"/>
            </a:br>
            <a:r>
              <a:rPr lang="en-GB" altLang="en-US" sz="1400" dirty="0" smtClean="0"/>
              <a:t>(information versus activation)</a:t>
            </a:r>
          </a:p>
        </p:txBody>
      </p:sp>
      <p:sp>
        <p:nvSpPr>
          <p:cNvPr id="3" name="Title 1"/>
          <p:cNvSpPr txBox="1">
            <a:spLocks/>
          </p:cNvSpPr>
          <p:nvPr/>
        </p:nvSpPr>
        <p:spPr bwMode="auto">
          <a:xfrm>
            <a:off x="457200" y="274638"/>
            <a:ext cx="8229600" cy="3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dirty="0" smtClean="0"/>
              <a:t>Why can MVPA be more sensitive?</a:t>
            </a:r>
            <a:endParaRPr lang="en-GB" altLang="en-US" sz="3600" b="1" dirty="0"/>
          </a:p>
        </p:txBody>
      </p:sp>
      <p:grpSp>
        <p:nvGrpSpPr>
          <p:cNvPr id="17" name="Group 16"/>
          <p:cNvGrpSpPr/>
          <p:nvPr/>
        </p:nvGrpSpPr>
        <p:grpSpPr>
          <a:xfrm>
            <a:off x="4900969" y="2801944"/>
            <a:ext cx="3745528" cy="2125285"/>
            <a:chOff x="4900969" y="2801944"/>
            <a:chExt cx="3745528" cy="2125285"/>
          </a:xfrm>
        </p:grpSpPr>
        <p:pic>
          <p:nvPicPr>
            <p:cNvPr id="4" name="Picture 3"/>
            <p:cNvPicPr>
              <a:picLocks noChangeAspect="1"/>
            </p:cNvPicPr>
            <p:nvPr/>
          </p:nvPicPr>
          <p:blipFill>
            <a:blip r:embed="rId3"/>
            <a:stretch>
              <a:fillRect/>
            </a:stretch>
          </p:blipFill>
          <p:spPr>
            <a:xfrm>
              <a:off x="6588225" y="2801944"/>
              <a:ext cx="2058272" cy="2125285"/>
            </a:xfrm>
            <a:prstGeom prst="rect">
              <a:avLst/>
            </a:prstGeom>
          </p:spPr>
        </p:pic>
        <p:sp>
          <p:nvSpPr>
            <p:cNvPr id="6" name="Text Box 4"/>
            <p:cNvSpPr txBox="1">
              <a:spLocks noChangeArrowheads="1"/>
            </p:cNvSpPr>
            <p:nvPr/>
          </p:nvSpPr>
          <p:spPr bwMode="auto">
            <a:xfrm>
              <a:off x="4900969" y="3957927"/>
              <a:ext cx="173149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50000"/>
                </a:spcBef>
                <a:buFontTx/>
                <a:buNone/>
              </a:pPr>
              <a:r>
                <a:rPr lang="en-GB" altLang="en-US" sz="1400" i="1" dirty="0" err="1" smtClean="0">
                  <a:latin typeface="Times New Roman" panose="02020603050405020304" pitchFamily="18" charset="0"/>
                </a:rPr>
                <a:t>Kriegeskorte</a:t>
              </a:r>
              <a:r>
                <a:rPr lang="en-GB" altLang="en-US" sz="1400" i="1" dirty="0" smtClean="0">
                  <a:latin typeface="Times New Roman" panose="02020603050405020304" pitchFamily="18" charset="0"/>
                </a:rPr>
                <a:t> </a:t>
              </a:r>
              <a:br>
                <a:rPr lang="en-GB" altLang="en-US" sz="1400" i="1" dirty="0" smtClean="0">
                  <a:latin typeface="Times New Roman" panose="02020603050405020304" pitchFamily="18" charset="0"/>
                </a:rPr>
              </a:br>
              <a:r>
                <a:rPr lang="en-GB" altLang="en-US" sz="1400" i="1" dirty="0" smtClean="0">
                  <a:latin typeface="Times New Roman" panose="02020603050405020304" pitchFamily="18" charset="0"/>
                </a:rPr>
                <a:t>&amp; Douglas (2019</a:t>
              </a:r>
              <a:r>
                <a:rPr lang="en-GB" altLang="en-US" sz="1400" i="1" dirty="0">
                  <a:latin typeface="Times New Roman" panose="02020603050405020304" pitchFamily="18" charset="0"/>
                </a:rPr>
                <a:t>)</a:t>
              </a:r>
              <a:endParaRPr lang="en-US" altLang="en-US" sz="1400" i="1" dirty="0">
                <a:latin typeface="Times New Roman" panose="02020603050405020304" pitchFamily="18" charset="0"/>
              </a:endParaRPr>
            </a:p>
          </p:txBody>
        </p:sp>
      </p:grpSp>
      <p:grpSp>
        <p:nvGrpSpPr>
          <p:cNvPr id="18" name="Group 17"/>
          <p:cNvGrpSpPr/>
          <p:nvPr/>
        </p:nvGrpSpPr>
        <p:grpSpPr>
          <a:xfrm>
            <a:off x="4511025" y="5191743"/>
            <a:ext cx="2921669" cy="1549625"/>
            <a:chOff x="4511025" y="5047727"/>
            <a:chExt cx="2921669" cy="1549625"/>
          </a:xfrm>
        </p:grpSpPr>
        <p:pic>
          <p:nvPicPr>
            <p:cNvPr id="8" name="Picture 7"/>
            <p:cNvPicPr>
              <a:picLocks noChangeAspect="1"/>
            </p:cNvPicPr>
            <p:nvPr/>
          </p:nvPicPr>
          <p:blipFill rotWithShape="1">
            <a:blip r:embed="rId4"/>
            <a:srcRect l="34137" t="25926" r="26388" b="29629"/>
            <a:stretch/>
          </p:blipFill>
          <p:spPr>
            <a:xfrm flipH="1" flipV="1">
              <a:off x="6369653" y="5445224"/>
              <a:ext cx="792088" cy="864096"/>
            </a:xfrm>
            <a:prstGeom prst="rect">
              <a:avLst/>
            </a:prstGeom>
          </p:spPr>
        </p:pic>
        <p:pic>
          <p:nvPicPr>
            <p:cNvPr id="9" name="Picture 8"/>
            <p:cNvPicPr>
              <a:picLocks noChangeAspect="1"/>
            </p:cNvPicPr>
            <p:nvPr/>
          </p:nvPicPr>
          <p:blipFill rotWithShape="1">
            <a:blip r:embed="rId4"/>
            <a:srcRect l="34137" t="25926" r="26388" b="29629"/>
            <a:stretch/>
          </p:blipFill>
          <p:spPr>
            <a:xfrm rot="10800000" flipH="1" flipV="1">
              <a:off x="4802065" y="5445224"/>
              <a:ext cx="792088" cy="864096"/>
            </a:xfrm>
            <a:prstGeom prst="rect">
              <a:avLst/>
            </a:prstGeom>
          </p:spPr>
        </p:pic>
        <p:sp>
          <p:nvSpPr>
            <p:cNvPr id="10" name="Text Box 1056"/>
            <p:cNvSpPr txBox="1">
              <a:spLocks noChangeArrowheads="1"/>
            </p:cNvSpPr>
            <p:nvPr/>
          </p:nvSpPr>
          <p:spPr bwMode="auto">
            <a:xfrm>
              <a:off x="4788024" y="6320353"/>
              <a:ext cx="7920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200" b="1" dirty="0" smtClean="0">
                  <a:latin typeface="Albertus Medium"/>
                </a:rPr>
                <a:t>Voxel 1</a:t>
              </a:r>
              <a:endParaRPr lang="en-US" altLang="en-US" sz="1200" b="1" dirty="0">
                <a:latin typeface="Albertus Medium"/>
              </a:endParaRPr>
            </a:p>
          </p:txBody>
        </p:sp>
        <p:sp>
          <p:nvSpPr>
            <p:cNvPr id="11" name="Text Box 1056"/>
            <p:cNvSpPr txBox="1">
              <a:spLocks noChangeArrowheads="1"/>
            </p:cNvSpPr>
            <p:nvPr/>
          </p:nvSpPr>
          <p:spPr bwMode="auto">
            <a:xfrm>
              <a:off x="6386242" y="6320353"/>
              <a:ext cx="7920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200" b="1" dirty="0" smtClean="0">
                  <a:latin typeface="Albertus Medium"/>
                </a:rPr>
                <a:t>Voxel 1</a:t>
              </a:r>
              <a:endParaRPr lang="en-US" altLang="en-US" sz="1200" b="1" dirty="0">
                <a:latin typeface="Albertus Medium"/>
              </a:endParaRPr>
            </a:p>
          </p:txBody>
        </p:sp>
        <p:sp>
          <p:nvSpPr>
            <p:cNvPr id="12" name="Text Box 1056"/>
            <p:cNvSpPr txBox="1">
              <a:spLocks noChangeArrowheads="1"/>
            </p:cNvSpPr>
            <p:nvPr/>
          </p:nvSpPr>
          <p:spPr bwMode="auto">
            <a:xfrm rot="16200000">
              <a:off x="4253481" y="5738772"/>
              <a:ext cx="7920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200" b="1" dirty="0" smtClean="0">
                  <a:latin typeface="Albertus Medium"/>
                </a:rPr>
                <a:t>Voxel 2</a:t>
              </a:r>
              <a:endParaRPr lang="en-US" altLang="en-US" sz="1200" b="1" dirty="0">
                <a:latin typeface="Albertus Medium"/>
              </a:endParaRPr>
            </a:p>
          </p:txBody>
        </p:sp>
        <p:sp>
          <p:nvSpPr>
            <p:cNvPr id="13" name="Text Box 1056"/>
            <p:cNvSpPr txBox="1">
              <a:spLocks noChangeArrowheads="1"/>
            </p:cNvSpPr>
            <p:nvPr/>
          </p:nvSpPr>
          <p:spPr bwMode="auto">
            <a:xfrm rot="16200000">
              <a:off x="5835109" y="5738772"/>
              <a:ext cx="7920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200" b="1" dirty="0" smtClean="0">
                  <a:latin typeface="Albertus Medium"/>
                </a:rPr>
                <a:t>Voxel 2</a:t>
              </a:r>
              <a:endParaRPr lang="en-US" altLang="en-US" sz="1200" b="1" dirty="0">
                <a:latin typeface="Albertus Medium"/>
              </a:endParaRPr>
            </a:p>
          </p:txBody>
        </p:sp>
        <p:sp>
          <p:nvSpPr>
            <p:cNvPr id="14" name="Text Box 1056"/>
            <p:cNvSpPr txBox="1">
              <a:spLocks noChangeArrowheads="1"/>
            </p:cNvSpPr>
            <p:nvPr/>
          </p:nvSpPr>
          <p:spPr bwMode="auto">
            <a:xfrm>
              <a:off x="4572000" y="5047727"/>
              <a:ext cx="12241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200" b="1" dirty="0" smtClean="0">
                  <a:latin typeface="Albertus Medium"/>
                </a:rPr>
                <a:t>SUBJECT A</a:t>
              </a:r>
              <a:endParaRPr lang="en-US" altLang="en-US" sz="1200" b="1" dirty="0">
                <a:latin typeface="Albertus Medium"/>
              </a:endParaRPr>
            </a:p>
          </p:txBody>
        </p:sp>
        <p:sp>
          <p:nvSpPr>
            <p:cNvPr id="15" name="Text Box 1056"/>
            <p:cNvSpPr txBox="1">
              <a:spLocks noChangeArrowheads="1"/>
            </p:cNvSpPr>
            <p:nvPr/>
          </p:nvSpPr>
          <p:spPr bwMode="auto">
            <a:xfrm>
              <a:off x="6208558" y="5047727"/>
              <a:ext cx="12241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200" b="1" dirty="0" smtClean="0">
                  <a:latin typeface="Albertus Medium"/>
                </a:rPr>
                <a:t>SUBJECT B</a:t>
              </a:r>
              <a:endParaRPr lang="en-US" altLang="en-US" sz="1200" b="1" dirty="0">
                <a:latin typeface="Albertus Medium"/>
              </a:endParaRPr>
            </a:p>
          </p:txBody>
        </p:sp>
      </p:grpSp>
      <p:grpSp>
        <p:nvGrpSpPr>
          <p:cNvPr id="7" name="Group 6"/>
          <p:cNvGrpSpPr/>
          <p:nvPr/>
        </p:nvGrpSpPr>
        <p:grpSpPr>
          <a:xfrm>
            <a:off x="4933884" y="950819"/>
            <a:ext cx="4102612" cy="1849790"/>
            <a:chOff x="4933884" y="950819"/>
            <a:chExt cx="4102612" cy="1849790"/>
          </a:xfrm>
        </p:grpSpPr>
        <p:pic>
          <p:nvPicPr>
            <p:cNvPr id="5" name="Picture 4"/>
            <p:cNvPicPr>
              <a:picLocks noChangeAspect="1"/>
            </p:cNvPicPr>
            <p:nvPr/>
          </p:nvPicPr>
          <p:blipFill>
            <a:blip r:embed="rId4"/>
            <a:stretch>
              <a:fillRect/>
            </a:stretch>
          </p:blipFill>
          <p:spPr>
            <a:xfrm>
              <a:off x="4933884" y="950819"/>
              <a:ext cx="1909113" cy="1849790"/>
            </a:xfrm>
            <a:prstGeom prst="rect">
              <a:avLst/>
            </a:prstGeom>
          </p:spPr>
        </p:pic>
        <p:sp>
          <p:nvSpPr>
            <p:cNvPr id="16" name="Text Box 4"/>
            <p:cNvSpPr txBox="1">
              <a:spLocks noChangeArrowheads="1"/>
            </p:cNvSpPr>
            <p:nvPr/>
          </p:nvSpPr>
          <p:spPr bwMode="auto">
            <a:xfrm>
              <a:off x="7092280" y="1604033"/>
              <a:ext cx="194421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50000"/>
                </a:spcBef>
                <a:buFontTx/>
                <a:buNone/>
              </a:pPr>
              <a:r>
                <a:rPr lang="en-GB" altLang="en-US" sz="1400" i="1" dirty="0" smtClean="0">
                  <a:latin typeface="Times New Roman" panose="02020603050405020304" pitchFamily="18" charset="0"/>
                </a:rPr>
                <a:t>Cox &amp; Savoy (2003)</a:t>
              </a:r>
              <a:endParaRPr lang="en-US" altLang="en-US" sz="1400" i="1" dirty="0">
                <a:latin typeface="Times New Roman" panose="02020603050405020304" pitchFamily="18" charset="0"/>
              </a:endParaRPr>
            </a:p>
          </p:txBody>
        </p:sp>
      </p:grpSp>
    </p:spTree>
    <p:extLst>
      <p:ext uri="{BB962C8B-B14F-4D97-AF65-F5344CB8AC3E}">
        <p14:creationId xmlns:p14="http://schemas.microsoft.com/office/powerpoint/2010/main" val="257263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15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15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51">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1" grpId="0" uiExpand="1"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3" name="Rectangle 14"/>
          <p:cNvSpPr>
            <a:spLocks noChangeArrowheads="1"/>
          </p:cNvSpPr>
          <p:nvPr/>
        </p:nvSpPr>
        <p:spPr bwMode="auto">
          <a:xfrm>
            <a:off x="7956550" y="5013325"/>
            <a:ext cx="936625" cy="863600"/>
          </a:xfrm>
          <a:prstGeom prst="rect">
            <a:avLst/>
          </a:prstGeom>
          <a:solidFill>
            <a:schemeClr val="bg1"/>
          </a:solidFill>
          <a:ln w="9525">
            <a:noFill/>
            <a:miter lim="800000"/>
            <a:headEnd/>
            <a:tailEnd/>
          </a:ln>
        </p:spPr>
        <p:txBody>
          <a:bodyPr wrap="none" anchor="ctr"/>
          <a:lstStyle/>
          <a:p>
            <a:endParaRPr lang="en-US"/>
          </a:p>
        </p:txBody>
      </p:sp>
      <p:sp>
        <p:nvSpPr>
          <p:cNvPr id="8204" name="Rectangle 2"/>
          <p:cNvSpPr>
            <a:spLocks noChangeArrowheads="1"/>
          </p:cNvSpPr>
          <p:nvPr/>
        </p:nvSpPr>
        <p:spPr bwMode="auto">
          <a:xfrm>
            <a:off x="457200" y="274638"/>
            <a:ext cx="8229600" cy="1143000"/>
          </a:xfrm>
          <a:prstGeom prst="rect">
            <a:avLst/>
          </a:prstGeom>
          <a:noFill/>
          <a:ln w="9525">
            <a:noFill/>
            <a:miter lim="800000"/>
            <a:headEnd/>
            <a:tailEnd/>
          </a:ln>
        </p:spPr>
        <p:txBody>
          <a:bodyPr anchor="ctr"/>
          <a:lstStyle/>
          <a:p>
            <a:pPr algn="ctr"/>
            <a:r>
              <a:rPr lang="nl-NL" sz="3600" b="1" dirty="0"/>
              <a:t>2D arrangements by dissimilarity</a:t>
            </a:r>
          </a:p>
        </p:txBody>
      </p:sp>
      <p:pic>
        <p:nvPicPr>
          <p:cNvPr id="13" name="Picture 12" descr="granada_hIT_mds.t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974" y="1700808"/>
            <a:ext cx="3973874" cy="3672408"/>
          </a:xfrm>
          <a:prstGeom prst="rect">
            <a:avLst/>
          </a:prstGeom>
        </p:spPr>
      </p:pic>
      <p:pic>
        <p:nvPicPr>
          <p:cNvPr id="15" name="Picture 14" descr="granada_judgments_mds.t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5" y="1714876"/>
            <a:ext cx="3809121" cy="3790982"/>
          </a:xfrm>
          <a:prstGeom prst="rect">
            <a:avLst/>
          </a:prstGeom>
        </p:spPr>
      </p:pic>
      <p:sp>
        <p:nvSpPr>
          <p:cNvPr id="22" name="Text Box 5"/>
          <p:cNvSpPr txBox="1">
            <a:spLocks noChangeArrowheads="1"/>
          </p:cNvSpPr>
          <p:nvPr/>
        </p:nvSpPr>
        <p:spPr bwMode="auto">
          <a:xfrm>
            <a:off x="1547813" y="5805488"/>
            <a:ext cx="1352550" cy="400050"/>
          </a:xfrm>
          <a:prstGeom prst="rect">
            <a:avLst/>
          </a:prstGeom>
          <a:noFill/>
          <a:ln w="57150" algn="ctr">
            <a:noFill/>
            <a:miter lim="800000"/>
            <a:headEnd/>
            <a:tailEnd/>
          </a:ln>
        </p:spPr>
        <p:txBody>
          <a:bodyPr wrap="none">
            <a:spAutoFit/>
          </a:bodyPr>
          <a:lstStyle/>
          <a:p>
            <a:pPr algn="ctr"/>
            <a:r>
              <a:rPr lang="nl-NL" sz="2000" b="1"/>
              <a:t>human IT</a:t>
            </a:r>
          </a:p>
        </p:txBody>
      </p:sp>
      <p:sp>
        <p:nvSpPr>
          <p:cNvPr id="23" name="Text Box 6"/>
          <p:cNvSpPr txBox="1">
            <a:spLocks noChangeArrowheads="1"/>
          </p:cNvSpPr>
          <p:nvPr/>
        </p:nvSpPr>
        <p:spPr bwMode="auto">
          <a:xfrm>
            <a:off x="5364163" y="5805488"/>
            <a:ext cx="2649537" cy="396875"/>
          </a:xfrm>
          <a:prstGeom prst="rect">
            <a:avLst/>
          </a:prstGeom>
          <a:noFill/>
          <a:ln w="57150" algn="ctr">
            <a:noFill/>
            <a:miter lim="800000"/>
            <a:headEnd/>
            <a:tailEnd/>
          </a:ln>
        </p:spPr>
        <p:txBody>
          <a:bodyPr wrap="none">
            <a:spAutoFit/>
          </a:bodyPr>
          <a:lstStyle/>
          <a:p>
            <a:pPr algn="ctr"/>
            <a:r>
              <a:rPr lang="nl-NL" sz="2000" b="1"/>
              <a:t>similarity judgments</a:t>
            </a:r>
          </a:p>
        </p:txBody>
      </p:sp>
      <p:sp>
        <p:nvSpPr>
          <p:cNvPr id="24" name="Oval 7"/>
          <p:cNvSpPr>
            <a:spLocks noChangeArrowheads="1"/>
          </p:cNvSpPr>
          <p:nvPr/>
        </p:nvSpPr>
        <p:spPr bwMode="auto">
          <a:xfrm rot="2012695">
            <a:off x="5707663" y="3883719"/>
            <a:ext cx="746698" cy="1375422"/>
          </a:xfrm>
          <a:prstGeom prst="ellipse">
            <a:avLst/>
          </a:prstGeom>
          <a:noFill/>
          <a:ln w="57150" algn="ctr">
            <a:solidFill>
              <a:srgbClr val="FF0000"/>
            </a:solidFill>
            <a:round/>
            <a:headEnd/>
            <a:tailEnd/>
          </a:ln>
        </p:spPr>
        <p:txBody>
          <a:bodyPr wrap="none" anchor="ctr"/>
          <a:lstStyle/>
          <a:p>
            <a:endParaRPr lang="en-US"/>
          </a:p>
        </p:txBody>
      </p:sp>
      <p:sp>
        <p:nvSpPr>
          <p:cNvPr id="25" name="Oval 8"/>
          <p:cNvSpPr>
            <a:spLocks noChangeArrowheads="1"/>
          </p:cNvSpPr>
          <p:nvPr/>
        </p:nvSpPr>
        <p:spPr bwMode="auto">
          <a:xfrm rot="5400000">
            <a:off x="6246402" y="4490901"/>
            <a:ext cx="755649" cy="1224137"/>
          </a:xfrm>
          <a:prstGeom prst="ellipse">
            <a:avLst/>
          </a:prstGeom>
          <a:noFill/>
          <a:ln w="57150" algn="ctr">
            <a:solidFill>
              <a:srgbClr val="FF0000"/>
            </a:solidFill>
            <a:round/>
            <a:headEnd/>
            <a:tailEnd/>
          </a:ln>
        </p:spPr>
        <p:txBody>
          <a:bodyPr wrap="none" anchor="ctr"/>
          <a:lstStyle/>
          <a:p>
            <a:endParaRPr lang="en-US"/>
          </a:p>
        </p:txBody>
      </p:sp>
      <p:sp>
        <p:nvSpPr>
          <p:cNvPr id="26" name="Oval 9"/>
          <p:cNvSpPr>
            <a:spLocks noChangeArrowheads="1"/>
          </p:cNvSpPr>
          <p:nvPr/>
        </p:nvSpPr>
        <p:spPr bwMode="auto">
          <a:xfrm>
            <a:off x="323850" y="3573463"/>
            <a:ext cx="2015902" cy="1799753"/>
          </a:xfrm>
          <a:prstGeom prst="ellipse">
            <a:avLst/>
          </a:prstGeom>
          <a:noFill/>
          <a:ln w="57150" algn="ctr">
            <a:solidFill>
              <a:srgbClr val="FF0000"/>
            </a:solidFill>
            <a:round/>
            <a:headEnd/>
            <a:tailEnd/>
          </a:ln>
        </p:spPr>
        <p:txBody>
          <a:bodyPr wrap="none" anchor="ctr"/>
          <a:lstStyle/>
          <a:p>
            <a:endParaRPr lang="en-US"/>
          </a:p>
        </p:txBody>
      </p:sp>
      <p:sp>
        <p:nvSpPr>
          <p:cNvPr id="27" name="Oval 10"/>
          <p:cNvSpPr>
            <a:spLocks noChangeArrowheads="1"/>
          </p:cNvSpPr>
          <p:nvPr/>
        </p:nvSpPr>
        <p:spPr bwMode="auto">
          <a:xfrm rot="2154639">
            <a:off x="490538" y="1460500"/>
            <a:ext cx="1570037" cy="2224088"/>
          </a:xfrm>
          <a:prstGeom prst="ellipse">
            <a:avLst/>
          </a:prstGeom>
          <a:noFill/>
          <a:ln w="57150" algn="ctr">
            <a:solidFill>
              <a:srgbClr val="FF0000"/>
            </a:solidFill>
            <a:round/>
            <a:headEnd/>
            <a:tailEnd/>
          </a:ln>
        </p:spPr>
        <p:txBody>
          <a:bodyPr wrap="none" anchor="ctr"/>
          <a:lstStyle/>
          <a:p>
            <a:endParaRPr lang="en-US"/>
          </a:p>
        </p:txBody>
      </p:sp>
      <p:sp>
        <p:nvSpPr>
          <p:cNvPr id="12" name="Oval 7"/>
          <p:cNvSpPr>
            <a:spLocks noChangeArrowheads="1"/>
          </p:cNvSpPr>
          <p:nvPr/>
        </p:nvSpPr>
        <p:spPr bwMode="auto">
          <a:xfrm>
            <a:off x="7150100" y="3284984"/>
            <a:ext cx="1536700" cy="1728341"/>
          </a:xfrm>
          <a:prstGeom prst="ellipse">
            <a:avLst/>
          </a:prstGeom>
          <a:noFill/>
          <a:ln w="57150" algn="ctr">
            <a:solidFill>
              <a:schemeClr val="accent1"/>
            </a:solidFill>
            <a:round/>
            <a:headEnd/>
            <a:tailEnd/>
          </a:ln>
        </p:spPr>
        <p:txBody>
          <a:bodyPr wrap="none" anchor="ctr"/>
          <a:lstStyle/>
          <a:p>
            <a:endParaRPr lang="en-US"/>
          </a:p>
        </p:txBody>
      </p:sp>
      <p:sp>
        <p:nvSpPr>
          <p:cNvPr id="14" name="Oval 8"/>
          <p:cNvSpPr>
            <a:spLocks noChangeArrowheads="1"/>
          </p:cNvSpPr>
          <p:nvPr/>
        </p:nvSpPr>
        <p:spPr bwMode="auto">
          <a:xfrm rot="1187765">
            <a:off x="5868144" y="1650207"/>
            <a:ext cx="2301378" cy="1541462"/>
          </a:xfrm>
          <a:prstGeom prst="ellipse">
            <a:avLst/>
          </a:prstGeom>
          <a:noFill/>
          <a:ln w="57150" algn="ctr">
            <a:solidFill>
              <a:schemeClr val="accent1"/>
            </a:solidFill>
            <a:round/>
            <a:headEnd/>
            <a:tailEnd/>
          </a:ln>
        </p:spPr>
        <p:txBody>
          <a:bodyPr wrap="none" anchor="ctr"/>
          <a:lstStyle/>
          <a:p>
            <a:endParaRPr lang="en-US"/>
          </a:p>
        </p:txBody>
      </p:sp>
      <p:sp>
        <p:nvSpPr>
          <p:cNvPr id="17" name="Oval 7"/>
          <p:cNvSpPr>
            <a:spLocks noChangeArrowheads="1"/>
          </p:cNvSpPr>
          <p:nvPr/>
        </p:nvSpPr>
        <p:spPr bwMode="auto">
          <a:xfrm rot="651701">
            <a:off x="4664201" y="2349081"/>
            <a:ext cx="746698" cy="1599961"/>
          </a:xfrm>
          <a:prstGeom prst="ellipse">
            <a:avLst/>
          </a:prstGeom>
          <a:noFill/>
          <a:ln w="57150" algn="ctr">
            <a:solidFill>
              <a:srgbClr val="7030A0"/>
            </a:solidFill>
            <a:round/>
            <a:headEnd/>
            <a:tailEnd/>
          </a:ln>
        </p:spPr>
        <p:txBody>
          <a:bodyPr wrap="none" anchor="ctr"/>
          <a:lstStyle/>
          <a:p>
            <a:endParaRPr lang="en-US"/>
          </a:p>
        </p:txBody>
      </p:sp>
      <p:sp>
        <p:nvSpPr>
          <p:cNvPr id="18" name="Oval 8"/>
          <p:cNvSpPr>
            <a:spLocks noChangeArrowheads="1"/>
          </p:cNvSpPr>
          <p:nvPr/>
        </p:nvSpPr>
        <p:spPr bwMode="auto">
          <a:xfrm rot="629381">
            <a:off x="4982493" y="3069855"/>
            <a:ext cx="932216" cy="1430857"/>
          </a:xfrm>
          <a:prstGeom prst="ellipse">
            <a:avLst/>
          </a:prstGeom>
          <a:noFill/>
          <a:ln w="57150" algn="ctr">
            <a:solidFill>
              <a:srgbClr val="7030A0"/>
            </a:solidFill>
            <a:round/>
            <a:headEnd/>
            <a:tailEnd/>
          </a:ln>
        </p:spPr>
        <p:txBody>
          <a:bodyPr wrap="none" anchor="ctr"/>
          <a:lstStyle/>
          <a:p>
            <a:endParaRPr lang="en-US"/>
          </a:p>
        </p:txBody>
      </p:sp>
      <p:cxnSp>
        <p:nvCxnSpPr>
          <p:cNvPr id="3" name="Straight Connector 2"/>
          <p:cNvCxnSpPr/>
          <p:nvPr/>
        </p:nvCxnSpPr>
        <p:spPr>
          <a:xfrm>
            <a:off x="2412911" y="1306046"/>
            <a:ext cx="0" cy="43552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448601" y="1700808"/>
            <a:ext cx="2291751" cy="396044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7881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animBg="1"/>
      <p:bldP spid="25" grpId="0" animBg="1"/>
      <p:bldP spid="26" grpId="0" animBg="1"/>
      <p:bldP spid="27" grpId="0" animBg="1"/>
      <p:bldP spid="12" grpId="0" animBg="1"/>
      <p:bldP spid="14" grpId="0" animBg="1"/>
      <p:bldP spid="17" grpId="0" animBg="1"/>
      <p:bldP spid="18" grpId="0" animBg="1"/>
    </p:bld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682" name="Text Box 15"/>
          <p:cNvSpPr txBox="1">
            <a:spLocks noChangeArrowheads="1"/>
          </p:cNvSpPr>
          <p:nvPr/>
        </p:nvSpPr>
        <p:spPr bwMode="auto">
          <a:xfrm>
            <a:off x="4859338" y="976313"/>
            <a:ext cx="3644900" cy="519112"/>
          </a:xfrm>
          <a:prstGeom prst="rect">
            <a:avLst/>
          </a:prstGeom>
          <a:solidFill>
            <a:schemeClr val="bg1"/>
          </a:solidFill>
          <a:ln w="9525">
            <a:noFill/>
            <a:miter lim="800000"/>
            <a:headEnd/>
            <a:tailEnd/>
          </a:ln>
        </p:spPr>
        <p:txBody>
          <a:bodyPr wrap="none">
            <a:spAutoFit/>
          </a:bodyPr>
          <a:lstStyle/>
          <a:p>
            <a:pPr algn="ctr"/>
            <a:r>
              <a:rPr lang="en-US" sz="2800" b="1"/>
              <a:t>similarity judgments</a:t>
            </a:r>
          </a:p>
        </p:txBody>
      </p:sp>
      <p:sp>
        <p:nvSpPr>
          <p:cNvPr id="71683" name="Text Box 16"/>
          <p:cNvSpPr txBox="1">
            <a:spLocks noChangeArrowheads="1"/>
          </p:cNvSpPr>
          <p:nvPr/>
        </p:nvSpPr>
        <p:spPr bwMode="auto">
          <a:xfrm>
            <a:off x="1323975" y="974725"/>
            <a:ext cx="1820863" cy="523875"/>
          </a:xfrm>
          <a:prstGeom prst="rect">
            <a:avLst/>
          </a:prstGeom>
          <a:solidFill>
            <a:schemeClr val="bg1"/>
          </a:solidFill>
          <a:ln w="9525">
            <a:noFill/>
            <a:miter lim="800000"/>
            <a:headEnd/>
            <a:tailEnd/>
          </a:ln>
        </p:spPr>
        <p:txBody>
          <a:bodyPr wrap="none">
            <a:spAutoFit/>
          </a:bodyPr>
          <a:lstStyle/>
          <a:p>
            <a:pPr algn="ctr"/>
            <a:r>
              <a:rPr lang="en-US" sz="2800" b="1"/>
              <a:t>human IT</a:t>
            </a:r>
          </a:p>
        </p:txBody>
      </p:sp>
      <p:grpSp>
        <p:nvGrpSpPr>
          <p:cNvPr id="2" name="Group 4"/>
          <p:cNvGrpSpPr>
            <a:grpSpLocks/>
          </p:cNvGrpSpPr>
          <p:nvPr/>
        </p:nvGrpSpPr>
        <p:grpSpPr bwMode="auto">
          <a:xfrm>
            <a:off x="1371600" y="2514600"/>
            <a:ext cx="1828800" cy="914400"/>
            <a:chOff x="576" y="1008"/>
            <a:chExt cx="1152" cy="576"/>
          </a:xfrm>
        </p:grpSpPr>
        <p:sp>
          <p:nvSpPr>
            <p:cNvPr id="71721" name="Line 5"/>
            <p:cNvSpPr>
              <a:spLocks noChangeShapeType="1"/>
            </p:cNvSpPr>
            <p:nvPr/>
          </p:nvSpPr>
          <p:spPr bwMode="auto">
            <a:xfrm flipH="1">
              <a:off x="576" y="1008"/>
              <a:ext cx="576" cy="576"/>
            </a:xfrm>
            <a:prstGeom prst="line">
              <a:avLst/>
            </a:prstGeom>
            <a:noFill/>
            <a:ln w="38100">
              <a:solidFill>
                <a:schemeClr val="tx1"/>
              </a:solidFill>
              <a:round/>
              <a:headEnd/>
              <a:tailEnd/>
            </a:ln>
          </p:spPr>
          <p:txBody>
            <a:bodyPr/>
            <a:lstStyle/>
            <a:p>
              <a:endParaRPr lang="en-GB"/>
            </a:p>
          </p:txBody>
        </p:sp>
        <p:sp>
          <p:nvSpPr>
            <p:cNvPr id="71722" name="Line 6"/>
            <p:cNvSpPr>
              <a:spLocks noChangeShapeType="1"/>
            </p:cNvSpPr>
            <p:nvPr/>
          </p:nvSpPr>
          <p:spPr bwMode="auto">
            <a:xfrm>
              <a:off x="1152" y="1008"/>
              <a:ext cx="576" cy="576"/>
            </a:xfrm>
            <a:prstGeom prst="line">
              <a:avLst/>
            </a:prstGeom>
            <a:noFill/>
            <a:ln w="38100">
              <a:solidFill>
                <a:schemeClr val="tx1"/>
              </a:solidFill>
              <a:round/>
              <a:headEnd/>
              <a:tailEnd/>
            </a:ln>
          </p:spPr>
          <p:txBody>
            <a:bodyPr/>
            <a:lstStyle/>
            <a:p>
              <a:endParaRPr lang="en-GB"/>
            </a:p>
          </p:txBody>
        </p:sp>
      </p:grpSp>
      <p:grpSp>
        <p:nvGrpSpPr>
          <p:cNvPr id="3" name="Group 7"/>
          <p:cNvGrpSpPr>
            <a:grpSpLocks/>
          </p:cNvGrpSpPr>
          <p:nvPr/>
        </p:nvGrpSpPr>
        <p:grpSpPr bwMode="auto">
          <a:xfrm>
            <a:off x="914400" y="3429000"/>
            <a:ext cx="914400" cy="914400"/>
            <a:chOff x="576" y="1008"/>
            <a:chExt cx="1152" cy="576"/>
          </a:xfrm>
        </p:grpSpPr>
        <p:sp>
          <p:nvSpPr>
            <p:cNvPr id="71719" name="Line 8"/>
            <p:cNvSpPr>
              <a:spLocks noChangeShapeType="1"/>
            </p:cNvSpPr>
            <p:nvPr/>
          </p:nvSpPr>
          <p:spPr bwMode="auto">
            <a:xfrm flipH="1">
              <a:off x="576" y="1008"/>
              <a:ext cx="576" cy="576"/>
            </a:xfrm>
            <a:prstGeom prst="line">
              <a:avLst/>
            </a:prstGeom>
            <a:noFill/>
            <a:ln w="38100">
              <a:solidFill>
                <a:schemeClr val="tx1"/>
              </a:solidFill>
              <a:round/>
              <a:headEnd/>
              <a:tailEnd/>
            </a:ln>
          </p:spPr>
          <p:txBody>
            <a:bodyPr/>
            <a:lstStyle/>
            <a:p>
              <a:endParaRPr lang="en-GB"/>
            </a:p>
          </p:txBody>
        </p:sp>
        <p:sp>
          <p:nvSpPr>
            <p:cNvPr id="71720" name="Line 9"/>
            <p:cNvSpPr>
              <a:spLocks noChangeShapeType="1"/>
            </p:cNvSpPr>
            <p:nvPr/>
          </p:nvSpPr>
          <p:spPr bwMode="auto">
            <a:xfrm>
              <a:off x="1152" y="1008"/>
              <a:ext cx="576" cy="576"/>
            </a:xfrm>
            <a:prstGeom prst="line">
              <a:avLst/>
            </a:prstGeom>
            <a:noFill/>
            <a:ln w="38100">
              <a:solidFill>
                <a:schemeClr val="tx1"/>
              </a:solidFill>
              <a:round/>
              <a:headEnd/>
              <a:tailEnd/>
            </a:ln>
          </p:spPr>
          <p:txBody>
            <a:bodyPr/>
            <a:lstStyle/>
            <a:p>
              <a:endParaRPr lang="en-GB"/>
            </a:p>
          </p:txBody>
        </p:sp>
      </p:grpSp>
      <p:grpSp>
        <p:nvGrpSpPr>
          <p:cNvPr id="4" name="Group 10"/>
          <p:cNvGrpSpPr>
            <a:grpSpLocks/>
          </p:cNvGrpSpPr>
          <p:nvPr/>
        </p:nvGrpSpPr>
        <p:grpSpPr bwMode="auto">
          <a:xfrm>
            <a:off x="2743200" y="3429000"/>
            <a:ext cx="914400" cy="914400"/>
            <a:chOff x="576" y="1008"/>
            <a:chExt cx="1152" cy="576"/>
          </a:xfrm>
        </p:grpSpPr>
        <p:sp>
          <p:nvSpPr>
            <p:cNvPr id="71717" name="Line 11"/>
            <p:cNvSpPr>
              <a:spLocks noChangeShapeType="1"/>
            </p:cNvSpPr>
            <p:nvPr/>
          </p:nvSpPr>
          <p:spPr bwMode="auto">
            <a:xfrm flipH="1">
              <a:off x="576" y="1008"/>
              <a:ext cx="576" cy="576"/>
            </a:xfrm>
            <a:prstGeom prst="line">
              <a:avLst/>
            </a:prstGeom>
            <a:noFill/>
            <a:ln w="38100">
              <a:solidFill>
                <a:schemeClr val="tx1"/>
              </a:solidFill>
              <a:prstDash val="dash"/>
              <a:round/>
              <a:headEnd/>
              <a:tailEnd/>
            </a:ln>
          </p:spPr>
          <p:txBody>
            <a:bodyPr/>
            <a:lstStyle/>
            <a:p>
              <a:endParaRPr lang="en-GB"/>
            </a:p>
          </p:txBody>
        </p:sp>
        <p:sp>
          <p:nvSpPr>
            <p:cNvPr id="71718" name="Line 12"/>
            <p:cNvSpPr>
              <a:spLocks noChangeShapeType="1"/>
            </p:cNvSpPr>
            <p:nvPr/>
          </p:nvSpPr>
          <p:spPr bwMode="auto">
            <a:xfrm>
              <a:off x="1152" y="1008"/>
              <a:ext cx="576" cy="576"/>
            </a:xfrm>
            <a:prstGeom prst="line">
              <a:avLst/>
            </a:prstGeom>
            <a:noFill/>
            <a:ln w="38100">
              <a:solidFill>
                <a:schemeClr val="tx1"/>
              </a:solidFill>
              <a:prstDash val="dash"/>
              <a:round/>
              <a:headEnd/>
              <a:tailEnd/>
            </a:ln>
          </p:spPr>
          <p:txBody>
            <a:bodyPr/>
            <a:lstStyle/>
            <a:p>
              <a:endParaRPr lang="en-GB"/>
            </a:p>
          </p:txBody>
        </p:sp>
      </p:grpSp>
      <p:grpSp>
        <p:nvGrpSpPr>
          <p:cNvPr id="5" name="Group 13"/>
          <p:cNvGrpSpPr>
            <a:grpSpLocks/>
          </p:cNvGrpSpPr>
          <p:nvPr/>
        </p:nvGrpSpPr>
        <p:grpSpPr bwMode="auto">
          <a:xfrm>
            <a:off x="5943600" y="2514600"/>
            <a:ext cx="1828800" cy="914400"/>
            <a:chOff x="576" y="1008"/>
            <a:chExt cx="1152" cy="576"/>
          </a:xfrm>
        </p:grpSpPr>
        <p:sp>
          <p:nvSpPr>
            <p:cNvPr id="71715" name="Line 14"/>
            <p:cNvSpPr>
              <a:spLocks noChangeShapeType="1"/>
            </p:cNvSpPr>
            <p:nvPr/>
          </p:nvSpPr>
          <p:spPr bwMode="auto">
            <a:xfrm flipH="1">
              <a:off x="576" y="1008"/>
              <a:ext cx="576" cy="576"/>
            </a:xfrm>
            <a:prstGeom prst="line">
              <a:avLst/>
            </a:prstGeom>
            <a:noFill/>
            <a:ln w="38100">
              <a:solidFill>
                <a:schemeClr val="tx1"/>
              </a:solidFill>
              <a:round/>
              <a:headEnd/>
              <a:tailEnd/>
            </a:ln>
          </p:spPr>
          <p:txBody>
            <a:bodyPr/>
            <a:lstStyle/>
            <a:p>
              <a:endParaRPr lang="en-GB"/>
            </a:p>
          </p:txBody>
        </p:sp>
        <p:sp>
          <p:nvSpPr>
            <p:cNvPr id="71716" name="Line 15"/>
            <p:cNvSpPr>
              <a:spLocks noChangeShapeType="1"/>
            </p:cNvSpPr>
            <p:nvPr/>
          </p:nvSpPr>
          <p:spPr bwMode="auto">
            <a:xfrm>
              <a:off x="1152" y="1008"/>
              <a:ext cx="576" cy="576"/>
            </a:xfrm>
            <a:prstGeom prst="line">
              <a:avLst/>
            </a:prstGeom>
            <a:noFill/>
            <a:ln w="38100">
              <a:solidFill>
                <a:schemeClr val="tx1"/>
              </a:solidFill>
              <a:round/>
              <a:headEnd/>
              <a:tailEnd/>
            </a:ln>
          </p:spPr>
          <p:txBody>
            <a:bodyPr/>
            <a:lstStyle/>
            <a:p>
              <a:endParaRPr lang="en-GB"/>
            </a:p>
          </p:txBody>
        </p:sp>
      </p:grpSp>
      <p:grpSp>
        <p:nvGrpSpPr>
          <p:cNvPr id="6" name="Group 16"/>
          <p:cNvGrpSpPr>
            <a:grpSpLocks/>
          </p:cNvGrpSpPr>
          <p:nvPr/>
        </p:nvGrpSpPr>
        <p:grpSpPr bwMode="auto">
          <a:xfrm>
            <a:off x="5486400" y="3429000"/>
            <a:ext cx="914400" cy="914400"/>
            <a:chOff x="576" y="1008"/>
            <a:chExt cx="1152" cy="576"/>
          </a:xfrm>
        </p:grpSpPr>
        <p:sp>
          <p:nvSpPr>
            <p:cNvPr id="71713" name="Line 17"/>
            <p:cNvSpPr>
              <a:spLocks noChangeShapeType="1"/>
            </p:cNvSpPr>
            <p:nvPr/>
          </p:nvSpPr>
          <p:spPr bwMode="auto">
            <a:xfrm flipH="1">
              <a:off x="576" y="1008"/>
              <a:ext cx="576" cy="576"/>
            </a:xfrm>
            <a:prstGeom prst="line">
              <a:avLst/>
            </a:prstGeom>
            <a:noFill/>
            <a:ln w="38100">
              <a:solidFill>
                <a:schemeClr val="tx1"/>
              </a:solidFill>
              <a:round/>
              <a:headEnd/>
              <a:tailEnd/>
            </a:ln>
          </p:spPr>
          <p:txBody>
            <a:bodyPr/>
            <a:lstStyle/>
            <a:p>
              <a:endParaRPr lang="en-GB"/>
            </a:p>
          </p:txBody>
        </p:sp>
        <p:sp>
          <p:nvSpPr>
            <p:cNvPr id="71714" name="Line 18"/>
            <p:cNvSpPr>
              <a:spLocks noChangeShapeType="1"/>
            </p:cNvSpPr>
            <p:nvPr/>
          </p:nvSpPr>
          <p:spPr bwMode="auto">
            <a:xfrm>
              <a:off x="1152" y="1008"/>
              <a:ext cx="576" cy="576"/>
            </a:xfrm>
            <a:prstGeom prst="line">
              <a:avLst/>
            </a:prstGeom>
            <a:noFill/>
            <a:ln w="38100">
              <a:solidFill>
                <a:schemeClr val="tx1"/>
              </a:solidFill>
              <a:round/>
              <a:headEnd/>
              <a:tailEnd/>
            </a:ln>
          </p:spPr>
          <p:txBody>
            <a:bodyPr/>
            <a:lstStyle/>
            <a:p>
              <a:endParaRPr lang="en-GB"/>
            </a:p>
          </p:txBody>
        </p:sp>
      </p:grpSp>
      <p:grpSp>
        <p:nvGrpSpPr>
          <p:cNvPr id="7" name="Group 19"/>
          <p:cNvGrpSpPr>
            <a:grpSpLocks/>
          </p:cNvGrpSpPr>
          <p:nvPr/>
        </p:nvGrpSpPr>
        <p:grpSpPr bwMode="auto">
          <a:xfrm>
            <a:off x="7315200" y="3429000"/>
            <a:ext cx="914400" cy="914400"/>
            <a:chOff x="576" y="1008"/>
            <a:chExt cx="1152" cy="576"/>
          </a:xfrm>
        </p:grpSpPr>
        <p:sp>
          <p:nvSpPr>
            <p:cNvPr id="71711" name="Line 20"/>
            <p:cNvSpPr>
              <a:spLocks noChangeShapeType="1"/>
            </p:cNvSpPr>
            <p:nvPr/>
          </p:nvSpPr>
          <p:spPr bwMode="auto">
            <a:xfrm flipH="1">
              <a:off x="576" y="1008"/>
              <a:ext cx="576" cy="576"/>
            </a:xfrm>
            <a:prstGeom prst="line">
              <a:avLst/>
            </a:prstGeom>
            <a:noFill/>
            <a:ln w="38100">
              <a:solidFill>
                <a:schemeClr val="tx1"/>
              </a:solidFill>
              <a:round/>
              <a:headEnd/>
              <a:tailEnd/>
            </a:ln>
          </p:spPr>
          <p:txBody>
            <a:bodyPr/>
            <a:lstStyle/>
            <a:p>
              <a:endParaRPr lang="en-GB"/>
            </a:p>
          </p:txBody>
        </p:sp>
        <p:sp>
          <p:nvSpPr>
            <p:cNvPr id="71712" name="Line 21"/>
            <p:cNvSpPr>
              <a:spLocks noChangeShapeType="1"/>
            </p:cNvSpPr>
            <p:nvPr/>
          </p:nvSpPr>
          <p:spPr bwMode="auto">
            <a:xfrm>
              <a:off x="1152" y="1008"/>
              <a:ext cx="576" cy="576"/>
            </a:xfrm>
            <a:prstGeom prst="line">
              <a:avLst/>
            </a:prstGeom>
            <a:noFill/>
            <a:ln w="38100">
              <a:solidFill>
                <a:schemeClr val="tx1"/>
              </a:solidFill>
              <a:round/>
              <a:headEnd/>
              <a:tailEnd/>
            </a:ln>
          </p:spPr>
          <p:txBody>
            <a:bodyPr/>
            <a:lstStyle/>
            <a:p>
              <a:endParaRPr lang="en-GB"/>
            </a:p>
          </p:txBody>
        </p:sp>
      </p:grpSp>
      <p:grpSp>
        <p:nvGrpSpPr>
          <p:cNvPr id="8" name="Group 22"/>
          <p:cNvGrpSpPr>
            <a:grpSpLocks/>
          </p:cNvGrpSpPr>
          <p:nvPr/>
        </p:nvGrpSpPr>
        <p:grpSpPr bwMode="auto">
          <a:xfrm>
            <a:off x="5029200" y="4343400"/>
            <a:ext cx="914400" cy="914400"/>
            <a:chOff x="576" y="1008"/>
            <a:chExt cx="1152" cy="576"/>
          </a:xfrm>
        </p:grpSpPr>
        <p:sp>
          <p:nvSpPr>
            <p:cNvPr id="71709" name="Line 23"/>
            <p:cNvSpPr>
              <a:spLocks noChangeShapeType="1"/>
            </p:cNvSpPr>
            <p:nvPr/>
          </p:nvSpPr>
          <p:spPr bwMode="auto">
            <a:xfrm flipH="1">
              <a:off x="576" y="1008"/>
              <a:ext cx="576" cy="576"/>
            </a:xfrm>
            <a:prstGeom prst="line">
              <a:avLst/>
            </a:prstGeom>
            <a:noFill/>
            <a:ln w="38100">
              <a:solidFill>
                <a:schemeClr val="tx1"/>
              </a:solidFill>
              <a:round/>
              <a:headEnd/>
              <a:tailEnd/>
            </a:ln>
          </p:spPr>
          <p:txBody>
            <a:bodyPr/>
            <a:lstStyle/>
            <a:p>
              <a:endParaRPr lang="en-GB"/>
            </a:p>
          </p:txBody>
        </p:sp>
        <p:sp>
          <p:nvSpPr>
            <p:cNvPr id="71710" name="Line 24"/>
            <p:cNvSpPr>
              <a:spLocks noChangeShapeType="1"/>
            </p:cNvSpPr>
            <p:nvPr/>
          </p:nvSpPr>
          <p:spPr bwMode="auto">
            <a:xfrm>
              <a:off x="1152" y="1008"/>
              <a:ext cx="576" cy="576"/>
            </a:xfrm>
            <a:prstGeom prst="line">
              <a:avLst/>
            </a:prstGeom>
            <a:noFill/>
            <a:ln w="38100">
              <a:solidFill>
                <a:schemeClr val="tx1"/>
              </a:solidFill>
              <a:round/>
              <a:headEnd/>
              <a:tailEnd/>
            </a:ln>
          </p:spPr>
          <p:txBody>
            <a:bodyPr/>
            <a:lstStyle/>
            <a:p>
              <a:endParaRPr lang="en-GB"/>
            </a:p>
          </p:txBody>
        </p:sp>
      </p:grpSp>
      <p:grpSp>
        <p:nvGrpSpPr>
          <p:cNvPr id="9" name="Group 25"/>
          <p:cNvGrpSpPr>
            <a:grpSpLocks/>
          </p:cNvGrpSpPr>
          <p:nvPr/>
        </p:nvGrpSpPr>
        <p:grpSpPr bwMode="auto">
          <a:xfrm>
            <a:off x="685800" y="4343400"/>
            <a:ext cx="457200" cy="914400"/>
            <a:chOff x="576" y="1008"/>
            <a:chExt cx="1152" cy="576"/>
          </a:xfrm>
        </p:grpSpPr>
        <p:sp>
          <p:nvSpPr>
            <p:cNvPr id="71707" name="Line 26"/>
            <p:cNvSpPr>
              <a:spLocks noChangeShapeType="1"/>
            </p:cNvSpPr>
            <p:nvPr/>
          </p:nvSpPr>
          <p:spPr bwMode="auto">
            <a:xfrm flipH="1">
              <a:off x="576" y="1008"/>
              <a:ext cx="576" cy="576"/>
            </a:xfrm>
            <a:prstGeom prst="line">
              <a:avLst/>
            </a:prstGeom>
            <a:noFill/>
            <a:ln w="38100">
              <a:solidFill>
                <a:schemeClr val="tx1"/>
              </a:solidFill>
              <a:prstDash val="dash"/>
              <a:round/>
              <a:headEnd/>
              <a:tailEnd/>
            </a:ln>
          </p:spPr>
          <p:txBody>
            <a:bodyPr/>
            <a:lstStyle/>
            <a:p>
              <a:endParaRPr lang="en-GB"/>
            </a:p>
          </p:txBody>
        </p:sp>
        <p:sp>
          <p:nvSpPr>
            <p:cNvPr id="71708" name="Line 27"/>
            <p:cNvSpPr>
              <a:spLocks noChangeShapeType="1"/>
            </p:cNvSpPr>
            <p:nvPr/>
          </p:nvSpPr>
          <p:spPr bwMode="auto">
            <a:xfrm>
              <a:off x="1152" y="1008"/>
              <a:ext cx="576" cy="576"/>
            </a:xfrm>
            <a:prstGeom prst="line">
              <a:avLst/>
            </a:prstGeom>
            <a:noFill/>
            <a:ln w="38100">
              <a:solidFill>
                <a:schemeClr val="tx1"/>
              </a:solidFill>
              <a:prstDash val="dash"/>
              <a:round/>
              <a:headEnd/>
              <a:tailEnd/>
            </a:ln>
          </p:spPr>
          <p:txBody>
            <a:bodyPr/>
            <a:lstStyle/>
            <a:p>
              <a:endParaRPr lang="en-GB"/>
            </a:p>
          </p:txBody>
        </p:sp>
      </p:grpSp>
      <p:grpSp>
        <p:nvGrpSpPr>
          <p:cNvPr id="10" name="Group 28"/>
          <p:cNvGrpSpPr>
            <a:grpSpLocks/>
          </p:cNvGrpSpPr>
          <p:nvPr/>
        </p:nvGrpSpPr>
        <p:grpSpPr bwMode="auto">
          <a:xfrm>
            <a:off x="1600200" y="4343400"/>
            <a:ext cx="457200" cy="914400"/>
            <a:chOff x="576" y="1008"/>
            <a:chExt cx="1152" cy="576"/>
          </a:xfrm>
        </p:grpSpPr>
        <p:sp>
          <p:nvSpPr>
            <p:cNvPr id="71705" name="Line 29"/>
            <p:cNvSpPr>
              <a:spLocks noChangeShapeType="1"/>
            </p:cNvSpPr>
            <p:nvPr/>
          </p:nvSpPr>
          <p:spPr bwMode="auto">
            <a:xfrm flipH="1">
              <a:off x="576" y="1008"/>
              <a:ext cx="576" cy="576"/>
            </a:xfrm>
            <a:prstGeom prst="line">
              <a:avLst/>
            </a:prstGeom>
            <a:noFill/>
            <a:ln w="38100">
              <a:solidFill>
                <a:schemeClr val="tx1"/>
              </a:solidFill>
              <a:prstDash val="dash"/>
              <a:round/>
              <a:headEnd/>
              <a:tailEnd/>
            </a:ln>
          </p:spPr>
          <p:txBody>
            <a:bodyPr/>
            <a:lstStyle/>
            <a:p>
              <a:endParaRPr lang="en-GB"/>
            </a:p>
          </p:txBody>
        </p:sp>
        <p:sp>
          <p:nvSpPr>
            <p:cNvPr id="71706" name="Line 30"/>
            <p:cNvSpPr>
              <a:spLocks noChangeShapeType="1"/>
            </p:cNvSpPr>
            <p:nvPr/>
          </p:nvSpPr>
          <p:spPr bwMode="auto">
            <a:xfrm>
              <a:off x="1152" y="1008"/>
              <a:ext cx="576" cy="576"/>
            </a:xfrm>
            <a:prstGeom prst="line">
              <a:avLst/>
            </a:prstGeom>
            <a:noFill/>
            <a:ln w="38100">
              <a:solidFill>
                <a:schemeClr val="tx1"/>
              </a:solidFill>
              <a:prstDash val="dash"/>
              <a:round/>
              <a:headEnd/>
              <a:tailEnd/>
            </a:ln>
          </p:spPr>
          <p:txBody>
            <a:bodyPr/>
            <a:lstStyle/>
            <a:p>
              <a:endParaRPr lang="en-GB"/>
            </a:p>
          </p:txBody>
        </p:sp>
      </p:grpSp>
      <p:sp>
        <p:nvSpPr>
          <p:cNvPr id="332831" name="Text Box 31"/>
          <p:cNvSpPr txBox="1">
            <a:spLocks noChangeArrowheads="1"/>
          </p:cNvSpPr>
          <p:nvPr/>
        </p:nvSpPr>
        <p:spPr bwMode="auto">
          <a:xfrm>
            <a:off x="1066800" y="2743200"/>
            <a:ext cx="1047750" cy="366713"/>
          </a:xfrm>
          <a:prstGeom prst="rect">
            <a:avLst/>
          </a:prstGeom>
          <a:solidFill>
            <a:schemeClr val="bg1"/>
          </a:solidFill>
          <a:ln w="9525">
            <a:noFill/>
            <a:miter lim="800000"/>
            <a:headEnd/>
            <a:tailEnd/>
          </a:ln>
        </p:spPr>
        <p:txBody>
          <a:bodyPr wrap="none">
            <a:spAutoFit/>
          </a:bodyPr>
          <a:lstStyle/>
          <a:p>
            <a:r>
              <a:rPr lang="en-US" b="1"/>
              <a:t>animate</a:t>
            </a:r>
          </a:p>
        </p:txBody>
      </p:sp>
      <p:sp>
        <p:nvSpPr>
          <p:cNvPr id="332832" name="Text Box 32"/>
          <p:cNvSpPr txBox="1">
            <a:spLocks noChangeArrowheads="1"/>
          </p:cNvSpPr>
          <p:nvPr/>
        </p:nvSpPr>
        <p:spPr bwMode="auto">
          <a:xfrm>
            <a:off x="2438400" y="2743200"/>
            <a:ext cx="1250950" cy="366713"/>
          </a:xfrm>
          <a:prstGeom prst="rect">
            <a:avLst/>
          </a:prstGeom>
          <a:solidFill>
            <a:schemeClr val="bg1"/>
          </a:solidFill>
          <a:ln w="9525">
            <a:noFill/>
            <a:miter lim="800000"/>
            <a:headEnd/>
            <a:tailEnd/>
          </a:ln>
        </p:spPr>
        <p:txBody>
          <a:bodyPr wrap="none">
            <a:spAutoFit/>
          </a:bodyPr>
          <a:lstStyle/>
          <a:p>
            <a:r>
              <a:rPr lang="en-US" b="1"/>
              <a:t>inanimate</a:t>
            </a:r>
          </a:p>
        </p:txBody>
      </p:sp>
      <p:sp>
        <p:nvSpPr>
          <p:cNvPr id="332833" name="Text Box 33"/>
          <p:cNvSpPr txBox="1">
            <a:spLocks noChangeArrowheads="1"/>
          </p:cNvSpPr>
          <p:nvPr/>
        </p:nvSpPr>
        <p:spPr bwMode="auto">
          <a:xfrm>
            <a:off x="641350" y="3771900"/>
            <a:ext cx="641350" cy="366713"/>
          </a:xfrm>
          <a:prstGeom prst="rect">
            <a:avLst/>
          </a:prstGeom>
          <a:solidFill>
            <a:schemeClr val="bg1"/>
          </a:solidFill>
          <a:ln w="9525">
            <a:noFill/>
            <a:miter lim="800000"/>
            <a:headEnd/>
            <a:tailEnd/>
          </a:ln>
        </p:spPr>
        <p:txBody>
          <a:bodyPr wrap="none">
            <a:spAutoFit/>
          </a:bodyPr>
          <a:lstStyle/>
          <a:p>
            <a:r>
              <a:rPr lang="en-US" b="1"/>
              <a:t>face</a:t>
            </a:r>
          </a:p>
        </p:txBody>
      </p:sp>
      <p:sp>
        <p:nvSpPr>
          <p:cNvPr id="332834" name="Text Box 34"/>
          <p:cNvSpPr txBox="1">
            <a:spLocks noChangeArrowheads="1"/>
          </p:cNvSpPr>
          <p:nvPr/>
        </p:nvSpPr>
        <p:spPr bwMode="auto">
          <a:xfrm>
            <a:off x="1403350" y="3771900"/>
            <a:ext cx="730250" cy="366713"/>
          </a:xfrm>
          <a:prstGeom prst="rect">
            <a:avLst/>
          </a:prstGeom>
          <a:solidFill>
            <a:schemeClr val="bg1"/>
          </a:solidFill>
          <a:ln w="9525">
            <a:noFill/>
            <a:miter lim="800000"/>
            <a:headEnd/>
            <a:tailEnd/>
          </a:ln>
        </p:spPr>
        <p:txBody>
          <a:bodyPr wrap="none">
            <a:spAutoFit/>
          </a:bodyPr>
          <a:lstStyle/>
          <a:p>
            <a:r>
              <a:rPr lang="en-US" b="1"/>
              <a:t>body</a:t>
            </a:r>
          </a:p>
        </p:txBody>
      </p:sp>
      <p:sp>
        <p:nvSpPr>
          <p:cNvPr id="332835" name="Text Box 35"/>
          <p:cNvSpPr txBox="1">
            <a:spLocks noChangeArrowheads="1"/>
          </p:cNvSpPr>
          <p:nvPr/>
        </p:nvSpPr>
        <p:spPr bwMode="auto">
          <a:xfrm>
            <a:off x="5029200" y="3595688"/>
            <a:ext cx="933450" cy="366712"/>
          </a:xfrm>
          <a:prstGeom prst="rect">
            <a:avLst/>
          </a:prstGeom>
          <a:solidFill>
            <a:schemeClr val="bg1"/>
          </a:solidFill>
          <a:ln w="9525">
            <a:noFill/>
            <a:miter lim="800000"/>
            <a:headEnd/>
            <a:tailEnd/>
          </a:ln>
        </p:spPr>
        <p:txBody>
          <a:bodyPr wrap="none">
            <a:spAutoFit/>
          </a:bodyPr>
          <a:lstStyle/>
          <a:p>
            <a:r>
              <a:rPr lang="en-US" b="1"/>
              <a:t>human</a:t>
            </a:r>
          </a:p>
        </p:txBody>
      </p:sp>
      <p:sp>
        <p:nvSpPr>
          <p:cNvPr id="332836" name="Text Box 36"/>
          <p:cNvSpPr txBox="1">
            <a:spLocks noChangeArrowheads="1"/>
          </p:cNvSpPr>
          <p:nvPr/>
        </p:nvSpPr>
        <p:spPr bwMode="auto">
          <a:xfrm>
            <a:off x="5943600" y="3595688"/>
            <a:ext cx="1352550" cy="366712"/>
          </a:xfrm>
          <a:prstGeom prst="rect">
            <a:avLst/>
          </a:prstGeom>
          <a:solidFill>
            <a:schemeClr val="bg1"/>
          </a:solidFill>
          <a:ln w="9525">
            <a:noFill/>
            <a:miter lim="800000"/>
            <a:headEnd/>
            <a:tailEnd/>
          </a:ln>
        </p:spPr>
        <p:txBody>
          <a:bodyPr wrap="none">
            <a:spAutoFit/>
          </a:bodyPr>
          <a:lstStyle/>
          <a:p>
            <a:r>
              <a:rPr lang="en-US" b="1"/>
              <a:t>nonhuman</a:t>
            </a:r>
          </a:p>
        </p:txBody>
      </p:sp>
      <p:sp>
        <p:nvSpPr>
          <p:cNvPr id="332837" name="Text Box 37"/>
          <p:cNvSpPr txBox="1">
            <a:spLocks noChangeArrowheads="1"/>
          </p:cNvSpPr>
          <p:nvPr/>
        </p:nvSpPr>
        <p:spPr bwMode="auto">
          <a:xfrm>
            <a:off x="7924800" y="3897313"/>
            <a:ext cx="1060450" cy="366712"/>
          </a:xfrm>
          <a:prstGeom prst="rect">
            <a:avLst/>
          </a:prstGeom>
          <a:solidFill>
            <a:schemeClr val="bg1"/>
          </a:solidFill>
          <a:ln w="9525">
            <a:noFill/>
            <a:miter lim="800000"/>
            <a:headEnd/>
            <a:tailEnd/>
          </a:ln>
        </p:spPr>
        <p:txBody>
          <a:bodyPr wrap="none">
            <a:spAutoFit/>
          </a:bodyPr>
          <a:lstStyle/>
          <a:p>
            <a:r>
              <a:rPr lang="en-US" b="1"/>
              <a:t>artificial</a:t>
            </a:r>
          </a:p>
        </p:txBody>
      </p:sp>
      <p:sp>
        <p:nvSpPr>
          <p:cNvPr id="332838" name="Text Box 38"/>
          <p:cNvSpPr txBox="1">
            <a:spLocks noChangeArrowheads="1"/>
          </p:cNvSpPr>
          <p:nvPr/>
        </p:nvSpPr>
        <p:spPr bwMode="auto">
          <a:xfrm>
            <a:off x="6781800" y="3897313"/>
            <a:ext cx="946150" cy="366712"/>
          </a:xfrm>
          <a:prstGeom prst="rect">
            <a:avLst/>
          </a:prstGeom>
          <a:solidFill>
            <a:schemeClr val="bg1"/>
          </a:solidFill>
          <a:ln w="9525">
            <a:noFill/>
            <a:miter lim="800000"/>
            <a:headEnd/>
            <a:tailEnd/>
          </a:ln>
        </p:spPr>
        <p:txBody>
          <a:bodyPr wrap="none">
            <a:spAutoFit/>
          </a:bodyPr>
          <a:lstStyle/>
          <a:p>
            <a:r>
              <a:rPr lang="en-US" b="1"/>
              <a:t>natural</a:t>
            </a:r>
          </a:p>
        </p:txBody>
      </p:sp>
      <p:sp>
        <p:nvSpPr>
          <p:cNvPr id="332839" name="Text Box 39"/>
          <p:cNvSpPr txBox="1">
            <a:spLocks noChangeArrowheads="1"/>
          </p:cNvSpPr>
          <p:nvPr/>
        </p:nvSpPr>
        <p:spPr bwMode="auto">
          <a:xfrm>
            <a:off x="5638800" y="2743200"/>
            <a:ext cx="1047750" cy="366713"/>
          </a:xfrm>
          <a:prstGeom prst="rect">
            <a:avLst/>
          </a:prstGeom>
          <a:solidFill>
            <a:schemeClr val="bg1"/>
          </a:solidFill>
          <a:ln w="9525">
            <a:noFill/>
            <a:miter lim="800000"/>
            <a:headEnd/>
            <a:tailEnd/>
          </a:ln>
        </p:spPr>
        <p:txBody>
          <a:bodyPr wrap="none">
            <a:spAutoFit/>
          </a:bodyPr>
          <a:lstStyle/>
          <a:p>
            <a:r>
              <a:rPr lang="en-US" b="1"/>
              <a:t>animate</a:t>
            </a:r>
          </a:p>
        </p:txBody>
      </p:sp>
      <p:sp>
        <p:nvSpPr>
          <p:cNvPr id="332840" name="Text Box 40"/>
          <p:cNvSpPr txBox="1">
            <a:spLocks noChangeArrowheads="1"/>
          </p:cNvSpPr>
          <p:nvPr/>
        </p:nvSpPr>
        <p:spPr bwMode="auto">
          <a:xfrm>
            <a:off x="7010400" y="2743200"/>
            <a:ext cx="1250950" cy="366713"/>
          </a:xfrm>
          <a:prstGeom prst="rect">
            <a:avLst/>
          </a:prstGeom>
          <a:solidFill>
            <a:schemeClr val="bg1"/>
          </a:solidFill>
          <a:ln w="9525">
            <a:noFill/>
            <a:miter lim="800000"/>
            <a:headEnd/>
            <a:tailEnd/>
          </a:ln>
        </p:spPr>
        <p:txBody>
          <a:bodyPr wrap="none">
            <a:spAutoFit/>
          </a:bodyPr>
          <a:lstStyle/>
          <a:p>
            <a:r>
              <a:rPr lang="en-US" b="1"/>
              <a:t>inanimate</a:t>
            </a:r>
          </a:p>
        </p:txBody>
      </p:sp>
      <p:sp>
        <p:nvSpPr>
          <p:cNvPr id="332841" name="Text Box 41"/>
          <p:cNvSpPr txBox="1">
            <a:spLocks noChangeArrowheads="1"/>
          </p:cNvSpPr>
          <p:nvPr/>
        </p:nvSpPr>
        <p:spPr bwMode="auto">
          <a:xfrm>
            <a:off x="4800600" y="4648200"/>
            <a:ext cx="641350" cy="366713"/>
          </a:xfrm>
          <a:prstGeom prst="rect">
            <a:avLst/>
          </a:prstGeom>
          <a:solidFill>
            <a:schemeClr val="bg1"/>
          </a:solidFill>
          <a:ln w="9525">
            <a:noFill/>
            <a:miter lim="800000"/>
            <a:headEnd/>
            <a:tailEnd/>
          </a:ln>
        </p:spPr>
        <p:txBody>
          <a:bodyPr wrap="none">
            <a:spAutoFit/>
          </a:bodyPr>
          <a:lstStyle/>
          <a:p>
            <a:r>
              <a:rPr lang="en-US" b="1"/>
              <a:t>face</a:t>
            </a:r>
          </a:p>
        </p:txBody>
      </p:sp>
      <p:sp>
        <p:nvSpPr>
          <p:cNvPr id="332842" name="Text Box 42"/>
          <p:cNvSpPr txBox="1">
            <a:spLocks noChangeArrowheads="1"/>
          </p:cNvSpPr>
          <p:nvPr/>
        </p:nvSpPr>
        <p:spPr bwMode="auto">
          <a:xfrm>
            <a:off x="5486400" y="4648200"/>
            <a:ext cx="730250" cy="366713"/>
          </a:xfrm>
          <a:prstGeom prst="rect">
            <a:avLst/>
          </a:prstGeom>
          <a:solidFill>
            <a:schemeClr val="bg1"/>
          </a:solidFill>
          <a:ln w="9525">
            <a:noFill/>
            <a:miter lim="800000"/>
            <a:headEnd/>
            <a:tailEnd/>
          </a:ln>
        </p:spPr>
        <p:txBody>
          <a:bodyPr wrap="none">
            <a:spAutoFit/>
          </a:bodyPr>
          <a:lstStyle/>
          <a:p>
            <a:r>
              <a:rPr lang="en-US" b="1"/>
              <a:t>body</a:t>
            </a:r>
          </a:p>
        </p:txBody>
      </p:sp>
    </p:spTree>
    <p:extLst>
      <p:ext uri="{BB962C8B-B14F-4D97-AF65-F5344CB8AC3E}">
        <p14:creationId xmlns:p14="http://schemas.microsoft.com/office/powerpoint/2010/main" val="3315983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28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28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28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284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28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28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28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283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284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3284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3283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3283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31" grpId="0" animBg="1"/>
      <p:bldP spid="332832" grpId="0" animBg="1"/>
      <p:bldP spid="332833" grpId="0" animBg="1"/>
      <p:bldP spid="332834" grpId="0" animBg="1"/>
      <p:bldP spid="332835" grpId="0" animBg="1"/>
      <p:bldP spid="332836" grpId="0" animBg="1"/>
      <p:bldP spid="332837" grpId="0" animBg="1"/>
      <p:bldP spid="332838" grpId="0" animBg="1"/>
      <p:bldP spid="332839" grpId="0" animBg="1"/>
      <p:bldP spid="332840" grpId="0" animBg="1"/>
      <p:bldP spid="332841" grpId="0" animBg="1"/>
      <p:bldP spid="332842"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274638"/>
            <a:ext cx="8229600" cy="409799"/>
          </a:xfrm>
        </p:spPr>
        <p:txBody>
          <a:bodyPr>
            <a:normAutofit fontScale="90000"/>
          </a:bodyPr>
          <a:lstStyle/>
          <a:p>
            <a:pPr eaLnBrk="1" hangingPunct="1"/>
            <a:r>
              <a:rPr lang="nl-NL" sz="3600" b="1" dirty="0" smtClean="0"/>
              <a:t>Comparing RDMs</a:t>
            </a:r>
            <a:endParaRPr lang="en-US" sz="3600" b="1" dirty="0" smtClean="0"/>
          </a:p>
        </p:txBody>
      </p:sp>
      <p:grpSp>
        <p:nvGrpSpPr>
          <p:cNvPr id="2" name="Group 3"/>
          <p:cNvGrpSpPr>
            <a:grpSpLocks/>
          </p:cNvGrpSpPr>
          <p:nvPr/>
        </p:nvGrpSpPr>
        <p:grpSpPr bwMode="auto">
          <a:xfrm>
            <a:off x="1043608" y="764704"/>
            <a:ext cx="2370137" cy="2352675"/>
            <a:chOff x="703" y="1389"/>
            <a:chExt cx="1493" cy="1482"/>
          </a:xfrm>
        </p:grpSpPr>
        <p:grpSp>
          <p:nvGrpSpPr>
            <p:cNvPr id="3" name="Group 402"/>
            <p:cNvGrpSpPr>
              <a:grpSpLocks/>
            </p:cNvGrpSpPr>
            <p:nvPr/>
          </p:nvGrpSpPr>
          <p:grpSpPr bwMode="auto">
            <a:xfrm>
              <a:off x="703" y="1389"/>
              <a:ext cx="1493" cy="1482"/>
              <a:chOff x="1238" y="0"/>
              <a:chExt cx="1493" cy="1482"/>
            </a:xfrm>
          </p:grpSpPr>
          <p:grpSp>
            <p:nvGrpSpPr>
              <p:cNvPr id="4" name="Group 401"/>
              <p:cNvGrpSpPr>
                <a:grpSpLocks/>
              </p:cNvGrpSpPr>
              <p:nvPr/>
            </p:nvGrpSpPr>
            <p:grpSpPr bwMode="auto">
              <a:xfrm>
                <a:off x="1238" y="125"/>
                <a:ext cx="1493" cy="1357"/>
                <a:chOff x="1238" y="125"/>
                <a:chExt cx="1493" cy="1357"/>
              </a:xfrm>
            </p:grpSpPr>
            <p:grpSp>
              <p:nvGrpSpPr>
                <p:cNvPr id="5" name="Group 355"/>
                <p:cNvGrpSpPr>
                  <a:grpSpLocks/>
                </p:cNvGrpSpPr>
                <p:nvPr/>
              </p:nvGrpSpPr>
              <p:grpSpPr bwMode="auto">
                <a:xfrm>
                  <a:off x="1479" y="195"/>
                  <a:ext cx="1252" cy="1287"/>
                  <a:chOff x="1479" y="195"/>
                  <a:chExt cx="1252" cy="1287"/>
                </a:xfrm>
              </p:grpSpPr>
              <p:grpSp>
                <p:nvGrpSpPr>
                  <p:cNvPr id="6" name="Group 354"/>
                  <p:cNvGrpSpPr>
                    <a:grpSpLocks/>
                  </p:cNvGrpSpPr>
                  <p:nvPr/>
                </p:nvGrpSpPr>
                <p:grpSpPr bwMode="auto">
                  <a:xfrm>
                    <a:off x="1479" y="195"/>
                    <a:ext cx="1252" cy="1287"/>
                    <a:chOff x="1479" y="195"/>
                    <a:chExt cx="1252" cy="1287"/>
                  </a:xfrm>
                </p:grpSpPr>
                <p:sp>
                  <p:nvSpPr>
                    <p:cNvPr id="72768" name="Rectangle 332"/>
                    <p:cNvSpPr>
                      <a:spLocks noChangeArrowheads="1"/>
                    </p:cNvSpPr>
                    <p:nvPr/>
                  </p:nvSpPr>
                  <p:spPr bwMode="auto">
                    <a:xfrm>
                      <a:off x="1491" y="225"/>
                      <a:ext cx="1224" cy="1224"/>
                    </a:xfrm>
                    <a:prstGeom prst="rect">
                      <a:avLst/>
                    </a:prstGeom>
                    <a:solidFill>
                      <a:schemeClr val="accent1"/>
                    </a:solidFill>
                    <a:ln w="28575">
                      <a:solidFill>
                        <a:schemeClr val="tx1"/>
                      </a:solidFill>
                      <a:miter lim="800000"/>
                      <a:headEnd/>
                      <a:tailEnd/>
                    </a:ln>
                  </p:spPr>
                  <p:txBody>
                    <a:bodyPr wrap="none" anchor="ctr"/>
                    <a:lstStyle/>
                    <a:p>
                      <a:endParaRPr lang="nl-NL" b="1"/>
                    </a:p>
                  </p:txBody>
                </p:sp>
                <p:sp>
                  <p:nvSpPr>
                    <p:cNvPr id="72769" name="Line 334"/>
                    <p:cNvSpPr>
                      <a:spLocks noChangeShapeType="1"/>
                    </p:cNvSpPr>
                    <p:nvPr/>
                  </p:nvSpPr>
                  <p:spPr bwMode="auto">
                    <a:xfrm>
                      <a:off x="1577" y="225"/>
                      <a:ext cx="1138" cy="1138"/>
                    </a:xfrm>
                    <a:prstGeom prst="line">
                      <a:avLst/>
                    </a:prstGeom>
                    <a:noFill/>
                    <a:ln w="9525">
                      <a:solidFill>
                        <a:schemeClr val="tx1"/>
                      </a:solidFill>
                      <a:round/>
                      <a:headEnd/>
                      <a:tailEnd/>
                    </a:ln>
                  </p:spPr>
                  <p:txBody>
                    <a:bodyPr/>
                    <a:lstStyle/>
                    <a:p>
                      <a:endParaRPr lang="en-GB"/>
                    </a:p>
                  </p:txBody>
                </p:sp>
                <p:sp>
                  <p:nvSpPr>
                    <p:cNvPr id="72770" name="Line 335"/>
                    <p:cNvSpPr>
                      <a:spLocks noChangeShapeType="1"/>
                    </p:cNvSpPr>
                    <p:nvPr/>
                  </p:nvSpPr>
                  <p:spPr bwMode="auto">
                    <a:xfrm>
                      <a:off x="1491" y="309"/>
                      <a:ext cx="1138" cy="1138"/>
                    </a:xfrm>
                    <a:prstGeom prst="line">
                      <a:avLst/>
                    </a:prstGeom>
                    <a:noFill/>
                    <a:ln w="9525">
                      <a:solidFill>
                        <a:schemeClr val="tx1"/>
                      </a:solidFill>
                      <a:round/>
                      <a:headEnd/>
                      <a:tailEnd/>
                    </a:ln>
                  </p:spPr>
                  <p:txBody>
                    <a:bodyPr/>
                    <a:lstStyle/>
                    <a:p>
                      <a:endParaRPr lang="en-GB"/>
                    </a:p>
                  </p:txBody>
                </p:sp>
                <p:sp>
                  <p:nvSpPr>
                    <p:cNvPr id="72771" name="Text Box 337"/>
                    <p:cNvSpPr txBox="1">
                      <a:spLocks noChangeArrowheads="1"/>
                    </p:cNvSpPr>
                    <p:nvPr/>
                  </p:nvSpPr>
                  <p:spPr bwMode="auto">
                    <a:xfrm>
                      <a:off x="1479" y="195"/>
                      <a:ext cx="196" cy="231"/>
                    </a:xfrm>
                    <a:prstGeom prst="rect">
                      <a:avLst/>
                    </a:prstGeom>
                    <a:noFill/>
                    <a:ln w="9525">
                      <a:noFill/>
                      <a:miter lim="800000"/>
                      <a:headEnd/>
                      <a:tailEnd/>
                    </a:ln>
                  </p:spPr>
                  <p:txBody>
                    <a:bodyPr wrap="none">
                      <a:spAutoFit/>
                    </a:bodyPr>
                    <a:lstStyle/>
                    <a:p>
                      <a:r>
                        <a:rPr lang="en-US" b="1"/>
                        <a:t>0</a:t>
                      </a:r>
                    </a:p>
                  </p:txBody>
                </p:sp>
                <p:sp>
                  <p:nvSpPr>
                    <p:cNvPr id="72772" name="Text Box 338"/>
                    <p:cNvSpPr txBox="1">
                      <a:spLocks noChangeArrowheads="1"/>
                    </p:cNvSpPr>
                    <p:nvPr/>
                  </p:nvSpPr>
                  <p:spPr bwMode="auto">
                    <a:xfrm>
                      <a:off x="1575" y="291"/>
                      <a:ext cx="196" cy="231"/>
                    </a:xfrm>
                    <a:prstGeom prst="rect">
                      <a:avLst/>
                    </a:prstGeom>
                    <a:noFill/>
                    <a:ln w="9525">
                      <a:noFill/>
                      <a:miter lim="800000"/>
                      <a:headEnd/>
                      <a:tailEnd/>
                    </a:ln>
                  </p:spPr>
                  <p:txBody>
                    <a:bodyPr wrap="none">
                      <a:spAutoFit/>
                    </a:bodyPr>
                    <a:lstStyle/>
                    <a:p>
                      <a:r>
                        <a:rPr lang="en-US" b="1"/>
                        <a:t>0</a:t>
                      </a:r>
                    </a:p>
                  </p:txBody>
                </p:sp>
                <p:sp>
                  <p:nvSpPr>
                    <p:cNvPr id="72773" name="Text Box 344"/>
                    <p:cNvSpPr txBox="1">
                      <a:spLocks noChangeArrowheads="1"/>
                    </p:cNvSpPr>
                    <p:nvPr/>
                  </p:nvSpPr>
                  <p:spPr bwMode="auto">
                    <a:xfrm>
                      <a:off x="1671" y="387"/>
                      <a:ext cx="196" cy="231"/>
                    </a:xfrm>
                    <a:prstGeom prst="rect">
                      <a:avLst/>
                    </a:prstGeom>
                    <a:noFill/>
                    <a:ln w="9525">
                      <a:noFill/>
                      <a:miter lim="800000"/>
                      <a:headEnd/>
                      <a:tailEnd/>
                    </a:ln>
                  </p:spPr>
                  <p:txBody>
                    <a:bodyPr wrap="none">
                      <a:spAutoFit/>
                    </a:bodyPr>
                    <a:lstStyle/>
                    <a:p>
                      <a:r>
                        <a:rPr lang="en-US" b="1"/>
                        <a:t>0</a:t>
                      </a:r>
                    </a:p>
                  </p:txBody>
                </p:sp>
                <p:sp>
                  <p:nvSpPr>
                    <p:cNvPr id="72774" name="Text Box 345"/>
                    <p:cNvSpPr txBox="1">
                      <a:spLocks noChangeArrowheads="1"/>
                    </p:cNvSpPr>
                    <p:nvPr/>
                  </p:nvSpPr>
                  <p:spPr bwMode="auto">
                    <a:xfrm>
                      <a:off x="1767" y="483"/>
                      <a:ext cx="196" cy="231"/>
                    </a:xfrm>
                    <a:prstGeom prst="rect">
                      <a:avLst/>
                    </a:prstGeom>
                    <a:noFill/>
                    <a:ln w="9525">
                      <a:noFill/>
                      <a:miter lim="800000"/>
                      <a:headEnd/>
                      <a:tailEnd/>
                    </a:ln>
                  </p:spPr>
                  <p:txBody>
                    <a:bodyPr wrap="none">
                      <a:spAutoFit/>
                    </a:bodyPr>
                    <a:lstStyle/>
                    <a:p>
                      <a:r>
                        <a:rPr lang="en-US" b="1"/>
                        <a:t>0</a:t>
                      </a:r>
                    </a:p>
                  </p:txBody>
                </p:sp>
                <p:sp>
                  <p:nvSpPr>
                    <p:cNvPr id="72775" name="Text Box 346"/>
                    <p:cNvSpPr txBox="1">
                      <a:spLocks noChangeArrowheads="1"/>
                    </p:cNvSpPr>
                    <p:nvPr/>
                  </p:nvSpPr>
                  <p:spPr bwMode="auto">
                    <a:xfrm>
                      <a:off x="1863" y="579"/>
                      <a:ext cx="196" cy="231"/>
                    </a:xfrm>
                    <a:prstGeom prst="rect">
                      <a:avLst/>
                    </a:prstGeom>
                    <a:noFill/>
                    <a:ln w="9525">
                      <a:noFill/>
                      <a:miter lim="800000"/>
                      <a:headEnd/>
                      <a:tailEnd/>
                    </a:ln>
                  </p:spPr>
                  <p:txBody>
                    <a:bodyPr wrap="none">
                      <a:spAutoFit/>
                    </a:bodyPr>
                    <a:lstStyle/>
                    <a:p>
                      <a:r>
                        <a:rPr lang="en-US" b="1"/>
                        <a:t>0</a:t>
                      </a:r>
                    </a:p>
                  </p:txBody>
                </p:sp>
                <p:sp>
                  <p:nvSpPr>
                    <p:cNvPr id="72776" name="Text Box 347"/>
                    <p:cNvSpPr txBox="1">
                      <a:spLocks noChangeArrowheads="1"/>
                    </p:cNvSpPr>
                    <p:nvPr/>
                  </p:nvSpPr>
                  <p:spPr bwMode="auto">
                    <a:xfrm>
                      <a:off x="1959" y="675"/>
                      <a:ext cx="196" cy="231"/>
                    </a:xfrm>
                    <a:prstGeom prst="rect">
                      <a:avLst/>
                    </a:prstGeom>
                    <a:noFill/>
                    <a:ln w="9525">
                      <a:noFill/>
                      <a:miter lim="800000"/>
                      <a:headEnd/>
                      <a:tailEnd/>
                    </a:ln>
                  </p:spPr>
                  <p:txBody>
                    <a:bodyPr wrap="none">
                      <a:spAutoFit/>
                    </a:bodyPr>
                    <a:lstStyle/>
                    <a:p>
                      <a:r>
                        <a:rPr lang="en-US" b="1"/>
                        <a:t>0</a:t>
                      </a:r>
                    </a:p>
                  </p:txBody>
                </p:sp>
                <p:sp>
                  <p:nvSpPr>
                    <p:cNvPr id="72777" name="Text Box 348"/>
                    <p:cNvSpPr txBox="1">
                      <a:spLocks noChangeArrowheads="1"/>
                    </p:cNvSpPr>
                    <p:nvPr/>
                  </p:nvSpPr>
                  <p:spPr bwMode="auto">
                    <a:xfrm>
                      <a:off x="2055" y="771"/>
                      <a:ext cx="196" cy="231"/>
                    </a:xfrm>
                    <a:prstGeom prst="rect">
                      <a:avLst/>
                    </a:prstGeom>
                    <a:noFill/>
                    <a:ln w="9525">
                      <a:noFill/>
                      <a:miter lim="800000"/>
                      <a:headEnd/>
                      <a:tailEnd/>
                    </a:ln>
                  </p:spPr>
                  <p:txBody>
                    <a:bodyPr wrap="none">
                      <a:spAutoFit/>
                    </a:bodyPr>
                    <a:lstStyle/>
                    <a:p>
                      <a:r>
                        <a:rPr lang="en-US" b="1"/>
                        <a:t>0</a:t>
                      </a:r>
                    </a:p>
                  </p:txBody>
                </p:sp>
                <p:sp>
                  <p:nvSpPr>
                    <p:cNvPr id="72778" name="Text Box 349"/>
                    <p:cNvSpPr txBox="1">
                      <a:spLocks noChangeArrowheads="1"/>
                    </p:cNvSpPr>
                    <p:nvPr/>
                  </p:nvSpPr>
                  <p:spPr bwMode="auto">
                    <a:xfrm>
                      <a:off x="2151" y="867"/>
                      <a:ext cx="196" cy="231"/>
                    </a:xfrm>
                    <a:prstGeom prst="rect">
                      <a:avLst/>
                    </a:prstGeom>
                    <a:noFill/>
                    <a:ln w="9525">
                      <a:noFill/>
                      <a:miter lim="800000"/>
                      <a:headEnd/>
                      <a:tailEnd/>
                    </a:ln>
                  </p:spPr>
                  <p:txBody>
                    <a:bodyPr wrap="none">
                      <a:spAutoFit/>
                    </a:bodyPr>
                    <a:lstStyle/>
                    <a:p>
                      <a:r>
                        <a:rPr lang="en-US" b="1"/>
                        <a:t>0</a:t>
                      </a:r>
                    </a:p>
                  </p:txBody>
                </p:sp>
                <p:sp>
                  <p:nvSpPr>
                    <p:cNvPr id="72779" name="Text Box 350"/>
                    <p:cNvSpPr txBox="1">
                      <a:spLocks noChangeArrowheads="1"/>
                    </p:cNvSpPr>
                    <p:nvPr/>
                  </p:nvSpPr>
                  <p:spPr bwMode="auto">
                    <a:xfrm>
                      <a:off x="2247" y="963"/>
                      <a:ext cx="196" cy="231"/>
                    </a:xfrm>
                    <a:prstGeom prst="rect">
                      <a:avLst/>
                    </a:prstGeom>
                    <a:noFill/>
                    <a:ln w="9525">
                      <a:noFill/>
                      <a:miter lim="800000"/>
                      <a:headEnd/>
                      <a:tailEnd/>
                    </a:ln>
                  </p:spPr>
                  <p:txBody>
                    <a:bodyPr wrap="none">
                      <a:spAutoFit/>
                    </a:bodyPr>
                    <a:lstStyle/>
                    <a:p>
                      <a:r>
                        <a:rPr lang="en-US" b="1"/>
                        <a:t>0</a:t>
                      </a:r>
                    </a:p>
                  </p:txBody>
                </p:sp>
                <p:sp>
                  <p:nvSpPr>
                    <p:cNvPr id="72780" name="Text Box 351"/>
                    <p:cNvSpPr txBox="1">
                      <a:spLocks noChangeArrowheads="1"/>
                    </p:cNvSpPr>
                    <p:nvPr/>
                  </p:nvSpPr>
                  <p:spPr bwMode="auto">
                    <a:xfrm>
                      <a:off x="2343" y="1059"/>
                      <a:ext cx="196" cy="231"/>
                    </a:xfrm>
                    <a:prstGeom prst="rect">
                      <a:avLst/>
                    </a:prstGeom>
                    <a:noFill/>
                    <a:ln w="9525">
                      <a:noFill/>
                      <a:miter lim="800000"/>
                      <a:headEnd/>
                      <a:tailEnd/>
                    </a:ln>
                  </p:spPr>
                  <p:txBody>
                    <a:bodyPr wrap="none">
                      <a:spAutoFit/>
                    </a:bodyPr>
                    <a:lstStyle/>
                    <a:p>
                      <a:r>
                        <a:rPr lang="en-US" b="1"/>
                        <a:t>0</a:t>
                      </a:r>
                    </a:p>
                  </p:txBody>
                </p:sp>
                <p:sp>
                  <p:nvSpPr>
                    <p:cNvPr id="72781" name="Text Box 352"/>
                    <p:cNvSpPr txBox="1">
                      <a:spLocks noChangeArrowheads="1"/>
                    </p:cNvSpPr>
                    <p:nvPr/>
                  </p:nvSpPr>
                  <p:spPr bwMode="auto">
                    <a:xfrm>
                      <a:off x="2439" y="1155"/>
                      <a:ext cx="196" cy="231"/>
                    </a:xfrm>
                    <a:prstGeom prst="rect">
                      <a:avLst/>
                    </a:prstGeom>
                    <a:noFill/>
                    <a:ln w="9525">
                      <a:noFill/>
                      <a:miter lim="800000"/>
                      <a:headEnd/>
                      <a:tailEnd/>
                    </a:ln>
                  </p:spPr>
                  <p:txBody>
                    <a:bodyPr wrap="none">
                      <a:spAutoFit/>
                    </a:bodyPr>
                    <a:lstStyle/>
                    <a:p>
                      <a:r>
                        <a:rPr lang="en-US" b="1"/>
                        <a:t>0</a:t>
                      </a:r>
                    </a:p>
                  </p:txBody>
                </p:sp>
                <p:sp>
                  <p:nvSpPr>
                    <p:cNvPr id="72782" name="Text Box 353"/>
                    <p:cNvSpPr txBox="1">
                      <a:spLocks noChangeArrowheads="1"/>
                    </p:cNvSpPr>
                    <p:nvPr/>
                  </p:nvSpPr>
                  <p:spPr bwMode="auto">
                    <a:xfrm>
                      <a:off x="2535" y="1251"/>
                      <a:ext cx="196" cy="231"/>
                    </a:xfrm>
                    <a:prstGeom prst="rect">
                      <a:avLst/>
                    </a:prstGeom>
                    <a:noFill/>
                    <a:ln w="9525">
                      <a:noFill/>
                      <a:miter lim="800000"/>
                      <a:headEnd/>
                      <a:tailEnd/>
                    </a:ln>
                  </p:spPr>
                  <p:txBody>
                    <a:bodyPr wrap="none">
                      <a:spAutoFit/>
                    </a:bodyPr>
                    <a:lstStyle/>
                    <a:p>
                      <a:r>
                        <a:rPr lang="en-US" b="1"/>
                        <a:t>0</a:t>
                      </a:r>
                    </a:p>
                  </p:txBody>
                </p:sp>
              </p:grpSp>
              <p:sp>
                <p:nvSpPr>
                  <p:cNvPr id="72767" name="Oval 336"/>
                  <p:cNvSpPr>
                    <a:spLocks noChangeArrowheads="1"/>
                  </p:cNvSpPr>
                  <p:nvPr/>
                </p:nvSpPr>
                <p:spPr bwMode="auto">
                  <a:xfrm>
                    <a:off x="1716" y="1098"/>
                    <a:ext cx="119" cy="119"/>
                  </a:xfrm>
                  <a:prstGeom prst="ellipse">
                    <a:avLst/>
                  </a:prstGeom>
                  <a:solidFill>
                    <a:srgbClr val="FF0000"/>
                  </a:solidFill>
                  <a:ln w="9525">
                    <a:noFill/>
                    <a:round/>
                    <a:headEnd/>
                    <a:tailEnd/>
                  </a:ln>
                </p:spPr>
                <p:txBody>
                  <a:bodyPr wrap="none" anchor="ctr"/>
                  <a:lstStyle/>
                  <a:p>
                    <a:endParaRPr lang="nl-NL" b="1"/>
                  </a:p>
                </p:txBody>
              </p:sp>
            </p:grpSp>
            <p:sp>
              <p:nvSpPr>
                <p:cNvPr id="72759" name="Text Box 356"/>
                <p:cNvSpPr txBox="1">
                  <a:spLocks noChangeArrowheads="1"/>
                </p:cNvSpPr>
                <p:nvPr/>
              </p:nvSpPr>
              <p:spPr bwMode="auto">
                <a:xfrm>
                  <a:off x="1238" y="727"/>
                  <a:ext cx="276" cy="231"/>
                </a:xfrm>
                <a:prstGeom prst="rect">
                  <a:avLst/>
                </a:prstGeom>
                <a:noFill/>
                <a:ln w="9525">
                  <a:noFill/>
                  <a:miter lim="800000"/>
                  <a:headEnd/>
                  <a:tailEnd/>
                </a:ln>
              </p:spPr>
              <p:txBody>
                <a:bodyPr wrap="none">
                  <a:spAutoFit/>
                </a:bodyPr>
                <a:lstStyle/>
                <a:p>
                  <a:r>
                    <a:rPr lang="en-US" b="1"/>
                    <a:t>96</a:t>
                  </a:r>
                </a:p>
              </p:txBody>
            </p:sp>
            <p:grpSp>
              <p:nvGrpSpPr>
                <p:cNvPr id="7" name="Group 360"/>
                <p:cNvGrpSpPr>
                  <a:grpSpLocks/>
                </p:cNvGrpSpPr>
                <p:nvPr/>
              </p:nvGrpSpPr>
              <p:grpSpPr bwMode="auto">
                <a:xfrm>
                  <a:off x="1491" y="125"/>
                  <a:ext cx="1197" cy="0"/>
                  <a:chOff x="1491" y="173"/>
                  <a:chExt cx="1197" cy="0"/>
                </a:xfrm>
              </p:grpSpPr>
              <p:sp>
                <p:nvSpPr>
                  <p:cNvPr id="72764" name="Line 358"/>
                  <p:cNvSpPr>
                    <a:spLocks noChangeShapeType="1"/>
                  </p:cNvSpPr>
                  <p:nvPr/>
                </p:nvSpPr>
                <p:spPr bwMode="auto">
                  <a:xfrm flipH="1">
                    <a:off x="1491" y="173"/>
                    <a:ext cx="468" cy="0"/>
                  </a:xfrm>
                  <a:prstGeom prst="line">
                    <a:avLst/>
                  </a:prstGeom>
                  <a:noFill/>
                  <a:ln w="38100">
                    <a:solidFill>
                      <a:schemeClr val="tx1"/>
                    </a:solidFill>
                    <a:round/>
                    <a:headEnd/>
                    <a:tailEnd type="triangle" w="med" len="med"/>
                  </a:ln>
                </p:spPr>
                <p:txBody>
                  <a:bodyPr/>
                  <a:lstStyle/>
                  <a:p>
                    <a:endParaRPr lang="en-GB"/>
                  </a:p>
                </p:txBody>
              </p:sp>
              <p:sp>
                <p:nvSpPr>
                  <p:cNvPr id="72765" name="Line 359"/>
                  <p:cNvSpPr>
                    <a:spLocks noChangeShapeType="1"/>
                  </p:cNvSpPr>
                  <p:nvPr/>
                </p:nvSpPr>
                <p:spPr bwMode="auto">
                  <a:xfrm flipH="1">
                    <a:off x="2220" y="173"/>
                    <a:ext cx="468" cy="0"/>
                  </a:xfrm>
                  <a:prstGeom prst="line">
                    <a:avLst/>
                  </a:prstGeom>
                  <a:noFill/>
                  <a:ln w="38100">
                    <a:solidFill>
                      <a:schemeClr val="tx1"/>
                    </a:solidFill>
                    <a:round/>
                    <a:headEnd type="triangle" w="med" len="med"/>
                    <a:tailEnd/>
                  </a:ln>
                </p:spPr>
                <p:txBody>
                  <a:bodyPr/>
                  <a:lstStyle/>
                  <a:p>
                    <a:endParaRPr lang="en-GB"/>
                  </a:p>
                </p:txBody>
              </p:sp>
            </p:grpSp>
            <p:grpSp>
              <p:nvGrpSpPr>
                <p:cNvPr id="8" name="Group 361"/>
                <p:cNvGrpSpPr>
                  <a:grpSpLocks/>
                </p:cNvGrpSpPr>
                <p:nvPr/>
              </p:nvGrpSpPr>
              <p:grpSpPr bwMode="auto">
                <a:xfrm rot="-5400000">
                  <a:off x="783" y="844"/>
                  <a:ext cx="1197" cy="1"/>
                  <a:chOff x="1491" y="173"/>
                  <a:chExt cx="1197" cy="0"/>
                </a:xfrm>
              </p:grpSpPr>
              <p:sp>
                <p:nvSpPr>
                  <p:cNvPr id="72762" name="Line 362"/>
                  <p:cNvSpPr>
                    <a:spLocks noChangeShapeType="1"/>
                  </p:cNvSpPr>
                  <p:nvPr/>
                </p:nvSpPr>
                <p:spPr bwMode="auto">
                  <a:xfrm flipH="1">
                    <a:off x="1491" y="173"/>
                    <a:ext cx="468" cy="0"/>
                  </a:xfrm>
                  <a:prstGeom prst="line">
                    <a:avLst/>
                  </a:prstGeom>
                  <a:noFill/>
                  <a:ln w="38100">
                    <a:solidFill>
                      <a:schemeClr val="tx1"/>
                    </a:solidFill>
                    <a:round/>
                    <a:headEnd/>
                    <a:tailEnd type="triangle" w="med" len="med"/>
                  </a:ln>
                </p:spPr>
                <p:txBody>
                  <a:bodyPr/>
                  <a:lstStyle/>
                  <a:p>
                    <a:endParaRPr lang="en-GB"/>
                  </a:p>
                </p:txBody>
              </p:sp>
              <p:sp>
                <p:nvSpPr>
                  <p:cNvPr id="72763" name="Line 363"/>
                  <p:cNvSpPr>
                    <a:spLocks noChangeShapeType="1"/>
                  </p:cNvSpPr>
                  <p:nvPr/>
                </p:nvSpPr>
                <p:spPr bwMode="auto">
                  <a:xfrm flipH="1">
                    <a:off x="2220" y="173"/>
                    <a:ext cx="468" cy="0"/>
                  </a:xfrm>
                  <a:prstGeom prst="line">
                    <a:avLst/>
                  </a:prstGeom>
                  <a:noFill/>
                  <a:ln w="38100">
                    <a:solidFill>
                      <a:schemeClr val="tx1"/>
                    </a:solidFill>
                    <a:round/>
                    <a:headEnd type="triangle" w="med" len="med"/>
                    <a:tailEnd/>
                  </a:ln>
                </p:spPr>
                <p:txBody>
                  <a:bodyPr/>
                  <a:lstStyle/>
                  <a:p>
                    <a:endParaRPr lang="en-GB"/>
                  </a:p>
                </p:txBody>
              </p:sp>
            </p:grpSp>
          </p:grpSp>
          <p:sp>
            <p:nvSpPr>
              <p:cNvPr id="72757" name="Text Box 357"/>
              <p:cNvSpPr txBox="1">
                <a:spLocks noChangeArrowheads="1"/>
              </p:cNvSpPr>
              <p:nvPr/>
            </p:nvSpPr>
            <p:spPr bwMode="auto">
              <a:xfrm>
                <a:off x="1949" y="0"/>
                <a:ext cx="276" cy="231"/>
              </a:xfrm>
              <a:prstGeom prst="rect">
                <a:avLst/>
              </a:prstGeom>
              <a:noFill/>
              <a:ln w="9525">
                <a:noFill/>
                <a:miter lim="800000"/>
                <a:headEnd/>
                <a:tailEnd/>
              </a:ln>
            </p:spPr>
            <p:txBody>
              <a:bodyPr wrap="none">
                <a:spAutoFit/>
              </a:bodyPr>
              <a:lstStyle/>
              <a:p>
                <a:r>
                  <a:rPr lang="en-US" b="1"/>
                  <a:t>96</a:t>
                </a:r>
              </a:p>
            </p:txBody>
          </p:sp>
        </p:grpSp>
        <p:sp>
          <p:nvSpPr>
            <p:cNvPr id="72755" name="Oval 397"/>
            <p:cNvSpPr>
              <a:spLocks noChangeArrowheads="1"/>
            </p:cNvSpPr>
            <p:nvPr/>
          </p:nvSpPr>
          <p:spPr bwMode="auto">
            <a:xfrm rot="-5400000">
              <a:off x="1836" y="1838"/>
              <a:ext cx="123" cy="123"/>
            </a:xfrm>
            <a:prstGeom prst="ellipse">
              <a:avLst/>
            </a:prstGeom>
            <a:solidFill>
              <a:srgbClr val="FF0000"/>
            </a:solidFill>
            <a:ln w="9525">
              <a:noFill/>
              <a:round/>
              <a:headEnd/>
              <a:tailEnd/>
            </a:ln>
          </p:spPr>
          <p:txBody>
            <a:bodyPr vert="eaVert" wrap="none" anchor="ctr"/>
            <a:lstStyle/>
            <a:p>
              <a:endParaRPr lang="nl-NL" b="1"/>
            </a:p>
          </p:txBody>
        </p:sp>
      </p:grpSp>
      <p:grpSp>
        <p:nvGrpSpPr>
          <p:cNvPr id="9" name="Group 33"/>
          <p:cNvGrpSpPr>
            <a:grpSpLocks/>
          </p:cNvGrpSpPr>
          <p:nvPr/>
        </p:nvGrpSpPr>
        <p:grpSpPr bwMode="auto">
          <a:xfrm>
            <a:off x="5493370" y="774229"/>
            <a:ext cx="2370138" cy="2352675"/>
            <a:chOff x="703" y="1389"/>
            <a:chExt cx="1493" cy="1482"/>
          </a:xfrm>
        </p:grpSpPr>
        <p:grpSp>
          <p:nvGrpSpPr>
            <p:cNvPr id="10" name="Group 402"/>
            <p:cNvGrpSpPr>
              <a:grpSpLocks/>
            </p:cNvGrpSpPr>
            <p:nvPr/>
          </p:nvGrpSpPr>
          <p:grpSpPr bwMode="auto">
            <a:xfrm>
              <a:off x="703" y="1389"/>
              <a:ext cx="1493" cy="1482"/>
              <a:chOff x="1238" y="0"/>
              <a:chExt cx="1493" cy="1482"/>
            </a:xfrm>
          </p:grpSpPr>
          <p:grpSp>
            <p:nvGrpSpPr>
              <p:cNvPr id="11" name="Group 401"/>
              <p:cNvGrpSpPr>
                <a:grpSpLocks/>
              </p:cNvGrpSpPr>
              <p:nvPr/>
            </p:nvGrpSpPr>
            <p:grpSpPr bwMode="auto">
              <a:xfrm>
                <a:off x="1238" y="125"/>
                <a:ext cx="1493" cy="1357"/>
                <a:chOff x="1238" y="125"/>
                <a:chExt cx="1493" cy="1357"/>
              </a:xfrm>
            </p:grpSpPr>
            <p:grpSp>
              <p:nvGrpSpPr>
                <p:cNvPr id="12" name="Group 355"/>
                <p:cNvGrpSpPr>
                  <a:grpSpLocks/>
                </p:cNvGrpSpPr>
                <p:nvPr/>
              </p:nvGrpSpPr>
              <p:grpSpPr bwMode="auto">
                <a:xfrm>
                  <a:off x="1479" y="195"/>
                  <a:ext cx="1252" cy="1287"/>
                  <a:chOff x="1479" y="195"/>
                  <a:chExt cx="1252" cy="1287"/>
                </a:xfrm>
              </p:grpSpPr>
              <p:grpSp>
                <p:nvGrpSpPr>
                  <p:cNvPr id="13" name="Group 354"/>
                  <p:cNvGrpSpPr>
                    <a:grpSpLocks/>
                  </p:cNvGrpSpPr>
                  <p:nvPr/>
                </p:nvGrpSpPr>
                <p:grpSpPr bwMode="auto">
                  <a:xfrm>
                    <a:off x="1479" y="195"/>
                    <a:ext cx="1252" cy="1287"/>
                    <a:chOff x="1479" y="195"/>
                    <a:chExt cx="1252" cy="1287"/>
                  </a:xfrm>
                </p:grpSpPr>
                <p:sp>
                  <p:nvSpPr>
                    <p:cNvPr id="72739" name="Rectangle 332"/>
                    <p:cNvSpPr>
                      <a:spLocks noChangeArrowheads="1"/>
                    </p:cNvSpPr>
                    <p:nvPr/>
                  </p:nvSpPr>
                  <p:spPr bwMode="auto">
                    <a:xfrm>
                      <a:off x="1491" y="225"/>
                      <a:ext cx="1224" cy="1224"/>
                    </a:xfrm>
                    <a:prstGeom prst="rect">
                      <a:avLst/>
                    </a:prstGeom>
                    <a:solidFill>
                      <a:schemeClr val="accent1"/>
                    </a:solidFill>
                    <a:ln w="28575">
                      <a:solidFill>
                        <a:schemeClr val="tx1"/>
                      </a:solidFill>
                      <a:miter lim="800000"/>
                      <a:headEnd/>
                      <a:tailEnd/>
                    </a:ln>
                  </p:spPr>
                  <p:txBody>
                    <a:bodyPr wrap="none" anchor="ctr"/>
                    <a:lstStyle/>
                    <a:p>
                      <a:endParaRPr lang="nl-NL" b="1"/>
                    </a:p>
                  </p:txBody>
                </p:sp>
                <p:sp>
                  <p:nvSpPr>
                    <p:cNvPr id="72740" name="Line 334"/>
                    <p:cNvSpPr>
                      <a:spLocks noChangeShapeType="1"/>
                    </p:cNvSpPr>
                    <p:nvPr/>
                  </p:nvSpPr>
                  <p:spPr bwMode="auto">
                    <a:xfrm>
                      <a:off x="1577" y="225"/>
                      <a:ext cx="1138" cy="1138"/>
                    </a:xfrm>
                    <a:prstGeom prst="line">
                      <a:avLst/>
                    </a:prstGeom>
                    <a:noFill/>
                    <a:ln w="9525">
                      <a:solidFill>
                        <a:schemeClr val="tx1"/>
                      </a:solidFill>
                      <a:round/>
                      <a:headEnd/>
                      <a:tailEnd/>
                    </a:ln>
                  </p:spPr>
                  <p:txBody>
                    <a:bodyPr/>
                    <a:lstStyle/>
                    <a:p>
                      <a:endParaRPr lang="en-GB"/>
                    </a:p>
                  </p:txBody>
                </p:sp>
                <p:sp>
                  <p:nvSpPr>
                    <p:cNvPr id="72741" name="Line 335"/>
                    <p:cNvSpPr>
                      <a:spLocks noChangeShapeType="1"/>
                    </p:cNvSpPr>
                    <p:nvPr/>
                  </p:nvSpPr>
                  <p:spPr bwMode="auto">
                    <a:xfrm>
                      <a:off x="1491" y="309"/>
                      <a:ext cx="1138" cy="1138"/>
                    </a:xfrm>
                    <a:prstGeom prst="line">
                      <a:avLst/>
                    </a:prstGeom>
                    <a:noFill/>
                    <a:ln w="9525">
                      <a:solidFill>
                        <a:schemeClr val="tx1"/>
                      </a:solidFill>
                      <a:round/>
                      <a:headEnd/>
                      <a:tailEnd/>
                    </a:ln>
                  </p:spPr>
                  <p:txBody>
                    <a:bodyPr/>
                    <a:lstStyle/>
                    <a:p>
                      <a:endParaRPr lang="en-GB"/>
                    </a:p>
                  </p:txBody>
                </p:sp>
                <p:sp>
                  <p:nvSpPr>
                    <p:cNvPr id="72742" name="Text Box 337"/>
                    <p:cNvSpPr txBox="1">
                      <a:spLocks noChangeArrowheads="1"/>
                    </p:cNvSpPr>
                    <p:nvPr/>
                  </p:nvSpPr>
                  <p:spPr bwMode="auto">
                    <a:xfrm>
                      <a:off x="1479" y="195"/>
                      <a:ext cx="196" cy="231"/>
                    </a:xfrm>
                    <a:prstGeom prst="rect">
                      <a:avLst/>
                    </a:prstGeom>
                    <a:noFill/>
                    <a:ln w="9525">
                      <a:noFill/>
                      <a:miter lim="800000"/>
                      <a:headEnd/>
                      <a:tailEnd/>
                    </a:ln>
                  </p:spPr>
                  <p:txBody>
                    <a:bodyPr wrap="none">
                      <a:spAutoFit/>
                    </a:bodyPr>
                    <a:lstStyle/>
                    <a:p>
                      <a:r>
                        <a:rPr lang="en-US" b="1"/>
                        <a:t>0</a:t>
                      </a:r>
                    </a:p>
                  </p:txBody>
                </p:sp>
                <p:sp>
                  <p:nvSpPr>
                    <p:cNvPr id="72743" name="Text Box 338"/>
                    <p:cNvSpPr txBox="1">
                      <a:spLocks noChangeArrowheads="1"/>
                    </p:cNvSpPr>
                    <p:nvPr/>
                  </p:nvSpPr>
                  <p:spPr bwMode="auto">
                    <a:xfrm>
                      <a:off x="1575" y="291"/>
                      <a:ext cx="196" cy="231"/>
                    </a:xfrm>
                    <a:prstGeom prst="rect">
                      <a:avLst/>
                    </a:prstGeom>
                    <a:noFill/>
                    <a:ln w="9525">
                      <a:noFill/>
                      <a:miter lim="800000"/>
                      <a:headEnd/>
                      <a:tailEnd/>
                    </a:ln>
                  </p:spPr>
                  <p:txBody>
                    <a:bodyPr wrap="none">
                      <a:spAutoFit/>
                    </a:bodyPr>
                    <a:lstStyle/>
                    <a:p>
                      <a:r>
                        <a:rPr lang="en-US" b="1"/>
                        <a:t>0</a:t>
                      </a:r>
                    </a:p>
                  </p:txBody>
                </p:sp>
                <p:sp>
                  <p:nvSpPr>
                    <p:cNvPr id="72744" name="Text Box 344"/>
                    <p:cNvSpPr txBox="1">
                      <a:spLocks noChangeArrowheads="1"/>
                    </p:cNvSpPr>
                    <p:nvPr/>
                  </p:nvSpPr>
                  <p:spPr bwMode="auto">
                    <a:xfrm>
                      <a:off x="1671" y="387"/>
                      <a:ext cx="196" cy="231"/>
                    </a:xfrm>
                    <a:prstGeom prst="rect">
                      <a:avLst/>
                    </a:prstGeom>
                    <a:noFill/>
                    <a:ln w="9525">
                      <a:noFill/>
                      <a:miter lim="800000"/>
                      <a:headEnd/>
                      <a:tailEnd/>
                    </a:ln>
                  </p:spPr>
                  <p:txBody>
                    <a:bodyPr wrap="none">
                      <a:spAutoFit/>
                    </a:bodyPr>
                    <a:lstStyle/>
                    <a:p>
                      <a:r>
                        <a:rPr lang="en-US" b="1"/>
                        <a:t>0</a:t>
                      </a:r>
                    </a:p>
                  </p:txBody>
                </p:sp>
                <p:sp>
                  <p:nvSpPr>
                    <p:cNvPr id="72745" name="Text Box 345"/>
                    <p:cNvSpPr txBox="1">
                      <a:spLocks noChangeArrowheads="1"/>
                    </p:cNvSpPr>
                    <p:nvPr/>
                  </p:nvSpPr>
                  <p:spPr bwMode="auto">
                    <a:xfrm>
                      <a:off x="1767" y="483"/>
                      <a:ext cx="196" cy="231"/>
                    </a:xfrm>
                    <a:prstGeom prst="rect">
                      <a:avLst/>
                    </a:prstGeom>
                    <a:noFill/>
                    <a:ln w="9525">
                      <a:noFill/>
                      <a:miter lim="800000"/>
                      <a:headEnd/>
                      <a:tailEnd/>
                    </a:ln>
                  </p:spPr>
                  <p:txBody>
                    <a:bodyPr wrap="none">
                      <a:spAutoFit/>
                    </a:bodyPr>
                    <a:lstStyle/>
                    <a:p>
                      <a:r>
                        <a:rPr lang="en-US" b="1"/>
                        <a:t>0</a:t>
                      </a:r>
                    </a:p>
                  </p:txBody>
                </p:sp>
                <p:sp>
                  <p:nvSpPr>
                    <p:cNvPr id="72746" name="Text Box 346"/>
                    <p:cNvSpPr txBox="1">
                      <a:spLocks noChangeArrowheads="1"/>
                    </p:cNvSpPr>
                    <p:nvPr/>
                  </p:nvSpPr>
                  <p:spPr bwMode="auto">
                    <a:xfrm>
                      <a:off x="1863" y="579"/>
                      <a:ext cx="196" cy="231"/>
                    </a:xfrm>
                    <a:prstGeom prst="rect">
                      <a:avLst/>
                    </a:prstGeom>
                    <a:noFill/>
                    <a:ln w="9525">
                      <a:noFill/>
                      <a:miter lim="800000"/>
                      <a:headEnd/>
                      <a:tailEnd/>
                    </a:ln>
                  </p:spPr>
                  <p:txBody>
                    <a:bodyPr wrap="none">
                      <a:spAutoFit/>
                    </a:bodyPr>
                    <a:lstStyle/>
                    <a:p>
                      <a:r>
                        <a:rPr lang="en-US" b="1"/>
                        <a:t>0</a:t>
                      </a:r>
                    </a:p>
                  </p:txBody>
                </p:sp>
                <p:sp>
                  <p:nvSpPr>
                    <p:cNvPr id="72747" name="Text Box 347"/>
                    <p:cNvSpPr txBox="1">
                      <a:spLocks noChangeArrowheads="1"/>
                    </p:cNvSpPr>
                    <p:nvPr/>
                  </p:nvSpPr>
                  <p:spPr bwMode="auto">
                    <a:xfrm>
                      <a:off x="1959" y="675"/>
                      <a:ext cx="196" cy="231"/>
                    </a:xfrm>
                    <a:prstGeom prst="rect">
                      <a:avLst/>
                    </a:prstGeom>
                    <a:noFill/>
                    <a:ln w="9525">
                      <a:noFill/>
                      <a:miter lim="800000"/>
                      <a:headEnd/>
                      <a:tailEnd/>
                    </a:ln>
                  </p:spPr>
                  <p:txBody>
                    <a:bodyPr wrap="none">
                      <a:spAutoFit/>
                    </a:bodyPr>
                    <a:lstStyle/>
                    <a:p>
                      <a:r>
                        <a:rPr lang="en-US" b="1"/>
                        <a:t>0</a:t>
                      </a:r>
                    </a:p>
                  </p:txBody>
                </p:sp>
                <p:sp>
                  <p:nvSpPr>
                    <p:cNvPr id="72748" name="Text Box 348"/>
                    <p:cNvSpPr txBox="1">
                      <a:spLocks noChangeArrowheads="1"/>
                    </p:cNvSpPr>
                    <p:nvPr/>
                  </p:nvSpPr>
                  <p:spPr bwMode="auto">
                    <a:xfrm>
                      <a:off x="2055" y="771"/>
                      <a:ext cx="196" cy="231"/>
                    </a:xfrm>
                    <a:prstGeom prst="rect">
                      <a:avLst/>
                    </a:prstGeom>
                    <a:noFill/>
                    <a:ln w="9525">
                      <a:noFill/>
                      <a:miter lim="800000"/>
                      <a:headEnd/>
                      <a:tailEnd/>
                    </a:ln>
                  </p:spPr>
                  <p:txBody>
                    <a:bodyPr wrap="none">
                      <a:spAutoFit/>
                    </a:bodyPr>
                    <a:lstStyle/>
                    <a:p>
                      <a:r>
                        <a:rPr lang="en-US" b="1"/>
                        <a:t>0</a:t>
                      </a:r>
                    </a:p>
                  </p:txBody>
                </p:sp>
                <p:sp>
                  <p:nvSpPr>
                    <p:cNvPr id="72749" name="Text Box 349"/>
                    <p:cNvSpPr txBox="1">
                      <a:spLocks noChangeArrowheads="1"/>
                    </p:cNvSpPr>
                    <p:nvPr/>
                  </p:nvSpPr>
                  <p:spPr bwMode="auto">
                    <a:xfrm>
                      <a:off x="2151" y="867"/>
                      <a:ext cx="196" cy="231"/>
                    </a:xfrm>
                    <a:prstGeom prst="rect">
                      <a:avLst/>
                    </a:prstGeom>
                    <a:noFill/>
                    <a:ln w="9525">
                      <a:noFill/>
                      <a:miter lim="800000"/>
                      <a:headEnd/>
                      <a:tailEnd/>
                    </a:ln>
                  </p:spPr>
                  <p:txBody>
                    <a:bodyPr wrap="none">
                      <a:spAutoFit/>
                    </a:bodyPr>
                    <a:lstStyle/>
                    <a:p>
                      <a:r>
                        <a:rPr lang="en-US" b="1"/>
                        <a:t>0</a:t>
                      </a:r>
                    </a:p>
                  </p:txBody>
                </p:sp>
                <p:sp>
                  <p:nvSpPr>
                    <p:cNvPr id="72750" name="Text Box 350"/>
                    <p:cNvSpPr txBox="1">
                      <a:spLocks noChangeArrowheads="1"/>
                    </p:cNvSpPr>
                    <p:nvPr/>
                  </p:nvSpPr>
                  <p:spPr bwMode="auto">
                    <a:xfrm>
                      <a:off x="2247" y="963"/>
                      <a:ext cx="196" cy="231"/>
                    </a:xfrm>
                    <a:prstGeom prst="rect">
                      <a:avLst/>
                    </a:prstGeom>
                    <a:noFill/>
                    <a:ln w="9525">
                      <a:noFill/>
                      <a:miter lim="800000"/>
                      <a:headEnd/>
                      <a:tailEnd/>
                    </a:ln>
                  </p:spPr>
                  <p:txBody>
                    <a:bodyPr wrap="none">
                      <a:spAutoFit/>
                    </a:bodyPr>
                    <a:lstStyle/>
                    <a:p>
                      <a:r>
                        <a:rPr lang="en-US" b="1"/>
                        <a:t>0</a:t>
                      </a:r>
                    </a:p>
                  </p:txBody>
                </p:sp>
                <p:sp>
                  <p:nvSpPr>
                    <p:cNvPr id="72751" name="Text Box 351"/>
                    <p:cNvSpPr txBox="1">
                      <a:spLocks noChangeArrowheads="1"/>
                    </p:cNvSpPr>
                    <p:nvPr/>
                  </p:nvSpPr>
                  <p:spPr bwMode="auto">
                    <a:xfrm>
                      <a:off x="2343" y="1059"/>
                      <a:ext cx="196" cy="231"/>
                    </a:xfrm>
                    <a:prstGeom prst="rect">
                      <a:avLst/>
                    </a:prstGeom>
                    <a:noFill/>
                    <a:ln w="9525">
                      <a:noFill/>
                      <a:miter lim="800000"/>
                      <a:headEnd/>
                      <a:tailEnd/>
                    </a:ln>
                  </p:spPr>
                  <p:txBody>
                    <a:bodyPr wrap="none">
                      <a:spAutoFit/>
                    </a:bodyPr>
                    <a:lstStyle/>
                    <a:p>
                      <a:r>
                        <a:rPr lang="en-US" b="1"/>
                        <a:t>0</a:t>
                      </a:r>
                    </a:p>
                  </p:txBody>
                </p:sp>
                <p:sp>
                  <p:nvSpPr>
                    <p:cNvPr id="72752" name="Text Box 352"/>
                    <p:cNvSpPr txBox="1">
                      <a:spLocks noChangeArrowheads="1"/>
                    </p:cNvSpPr>
                    <p:nvPr/>
                  </p:nvSpPr>
                  <p:spPr bwMode="auto">
                    <a:xfrm>
                      <a:off x="2439" y="1155"/>
                      <a:ext cx="196" cy="231"/>
                    </a:xfrm>
                    <a:prstGeom prst="rect">
                      <a:avLst/>
                    </a:prstGeom>
                    <a:noFill/>
                    <a:ln w="9525">
                      <a:noFill/>
                      <a:miter lim="800000"/>
                      <a:headEnd/>
                      <a:tailEnd/>
                    </a:ln>
                  </p:spPr>
                  <p:txBody>
                    <a:bodyPr wrap="none">
                      <a:spAutoFit/>
                    </a:bodyPr>
                    <a:lstStyle/>
                    <a:p>
                      <a:r>
                        <a:rPr lang="en-US" b="1"/>
                        <a:t>0</a:t>
                      </a:r>
                    </a:p>
                  </p:txBody>
                </p:sp>
                <p:sp>
                  <p:nvSpPr>
                    <p:cNvPr id="72753" name="Text Box 353"/>
                    <p:cNvSpPr txBox="1">
                      <a:spLocks noChangeArrowheads="1"/>
                    </p:cNvSpPr>
                    <p:nvPr/>
                  </p:nvSpPr>
                  <p:spPr bwMode="auto">
                    <a:xfrm>
                      <a:off x="2535" y="1251"/>
                      <a:ext cx="196" cy="231"/>
                    </a:xfrm>
                    <a:prstGeom prst="rect">
                      <a:avLst/>
                    </a:prstGeom>
                    <a:noFill/>
                    <a:ln w="9525">
                      <a:noFill/>
                      <a:miter lim="800000"/>
                      <a:headEnd/>
                      <a:tailEnd/>
                    </a:ln>
                  </p:spPr>
                  <p:txBody>
                    <a:bodyPr wrap="none">
                      <a:spAutoFit/>
                    </a:bodyPr>
                    <a:lstStyle/>
                    <a:p>
                      <a:r>
                        <a:rPr lang="en-US" b="1"/>
                        <a:t>0</a:t>
                      </a:r>
                    </a:p>
                  </p:txBody>
                </p:sp>
              </p:grpSp>
              <p:sp>
                <p:nvSpPr>
                  <p:cNvPr id="72738" name="Oval 336"/>
                  <p:cNvSpPr>
                    <a:spLocks noChangeArrowheads="1"/>
                  </p:cNvSpPr>
                  <p:nvPr/>
                </p:nvSpPr>
                <p:spPr bwMode="auto">
                  <a:xfrm>
                    <a:off x="1716" y="1098"/>
                    <a:ext cx="119" cy="119"/>
                  </a:xfrm>
                  <a:prstGeom prst="ellipse">
                    <a:avLst/>
                  </a:prstGeom>
                  <a:solidFill>
                    <a:srgbClr val="FF0000"/>
                  </a:solidFill>
                  <a:ln w="9525">
                    <a:noFill/>
                    <a:round/>
                    <a:headEnd/>
                    <a:tailEnd/>
                  </a:ln>
                </p:spPr>
                <p:txBody>
                  <a:bodyPr wrap="none" anchor="ctr"/>
                  <a:lstStyle/>
                  <a:p>
                    <a:endParaRPr lang="nl-NL" b="1"/>
                  </a:p>
                </p:txBody>
              </p:sp>
            </p:grpSp>
            <p:sp>
              <p:nvSpPr>
                <p:cNvPr id="72730" name="Text Box 356"/>
                <p:cNvSpPr txBox="1">
                  <a:spLocks noChangeArrowheads="1"/>
                </p:cNvSpPr>
                <p:nvPr/>
              </p:nvSpPr>
              <p:spPr bwMode="auto">
                <a:xfrm>
                  <a:off x="1238" y="727"/>
                  <a:ext cx="276" cy="231"/>
                </a:xfrm>
                <a:prstGeom prst="rect">
                  <a:avLst/>
                </a:prstGeom>
                <a:noFill/>
                <a:ln w="9525">
                  <a:noFill/>
                  <a:miter lim="800000"/>
                  <a:headEnd/>
                  <a:tailEnd/>
                </a:ln>
              </p:spPr>
              <p:txBody>
                <a:bodyPr wrap="none">
                  <a:spAutoFit/>
                </a:bodyPr>
                <a:lstStyle/>
                <a:p>
                  <a:r>
                    <a:rPr lang="en-US" b="1"/>
                    <a:t>96</a:t>
                  </a:r>
                </a:p>
              </p:txBody>
            </p:sp>
            <p:grpSp>
              <p:nvGrpSpPr>
                <p:cNvPr id="14" name="Group 360"/>
                <p:cNvGrpSpPr>
                  <a:grpSpLocks/>
                </p:cNvGrpSpPr>
                <p:nvPr/>
              </p:nvGrpSpPr>
              <p:grpSpPr bwMode="auto">
                <a:xfrm>
                  <a:off x="1491" y="125"/>
                  <a:ext cx="1197" cy="0"/>
                  <a:chOff x="1491" y="173"/>
                  <a:chExt cx="1197" cy="0"/>
                </a:xfrm>
              </p:grpSpPr>
              <p:sp>
                <p:nvSpPr>
                  <p:cNvPr id="72735" name="Line 358"/>
                  <p:cNvSpPr>
                    <a:spLocks noChangeShapeType="1"/>
                  </p:cNvSpPr>
                  <p:nvPr/>
                </p:nvSpPr>
                <p:spPr bwMode="auto">
                  <a:xfrm flipH="1">
                    <a:off x="1491" y="173"/>
                    <a:ext cx="468" cy="0"/>
                  </a:xfrm>
                  <a:prstGeom prst="line">
                    <a:avLst/>
                  </a:prstGeom>
                  <a:noFill/>
                  <a:ln w="38100">
                    <a:solidFill>
                      <a:schemeClr val="tx1"/>
                    </a:solidFill>
                    <a:round/>
                    <a:headEnd/>
                    <a:tailEnd type="triangle" w="med" len="med"/>
                  </a:ln>
                </p:spPr>
                <p:txBody>
                  <a:bodyPr/>
                  <a:lstStyle/>
                  <a:p>
                    <a:endParaRPr lang="en-GB"/>
                  </a:p>
                </p:txBody>
              </p:sp>
              <p:sp>
                <p:nvSpPr>
                  <p:cNvPr id="72736" name="Line 359"/>
                  <p:cNvSpPr>
                    <a:spLocks noChangeShapeType="1"/>
                  </p:cNvSpPr>
                  <p:nvPr/>
                </p:nvSpPr>
                <p:spPr bwMode="auto">
                  <a:xfrm flipH="1">
                    <a:off x="2220" y="173"/>
                    <a:ext cx="468" cy="0"/>
                  </a:xfrm>
                  <a:prstGeom prst="line">
                    <a:avLst/>
                  </a:prstGeom>
                  <a:noFill/>
                  <a:ln w="38100">
                    <a:solidFill>
                      <a:schemeClr val="tx1"/>
                    </a:solidFill>
                    <a:round/>
                    <a:headEnd type="triangle" w="med" len="med"/>
                    <a:tailEnd/>
                  </a:ln>
                </p:spPr>
                <p:txBody>
                  <a:bodyPr/>
                  <a:lstStyle/>
                  <a:p>
                    <a:endParaRPr lang="en-GB"/>
                  </a:p>
                </p:txBody>
              </p:sp>
            </p:grpSp>
            <p:grpSp>
              <p:nvGrpSpPr>
                <p:cNvPr id="15" name="Group 361"/>
                <p:cNvGrpSpPr>
                  <a:grpSpLocks/>
                </p:cNvGrpSpPr>
                <p:nvPr/>
              </p:nvGrpSpPr>
              <p:grpSpPr bwMode="auto">
                <a:xfrm rot="-5400000">
                  <a:off x="783" y="844"/>
                  <a:ext cx="1197" cy="1"/>
                  <a:chOff x="1491" y="173"/>
                  <a:chExt cx="1197" cy="0"/>
                </a:xfrm>
              </p:grpSpPr>
              <p:sp>
                <p:nvSpPr>
                  <p:cNvPr id="72733" name="Line 362"/>
                  <p:cNvSpPr>
                    <a:spLocks noChangeShapeType="1"/>
                  </p:cNvSpPr>
                  <p:nvPr/>
                </p:nvSpPr>
                <p:spPr bwMode="auto">
                  <a:xfrm flipH="1">
                    <a:off x="1491" y="173"/>
                    <a:ext cx="468" cy="0"/>
                  </a:xfrm>
                  <a:prstGeom prst="line">
                    <a:avLst/>
                  </a:prstGeom>
                  <a:noFill/>
                  <a:ln w="38100">
                    <a:solidFill>
                      <a:schemeClr val="tx1"/>
                    </a:solidFill>
                    <a:round/>
                    <a:headEnd/>
                    <a:tailEnd type="triangle" w="med" len="med"/>
                  </a:ln>
                </p:spPr>
                <p:txBody>
                  <a:bodyPr/>
                  <a:lstStyle/>
                  <a:p>
                    <a:endParaRPr lang="en-GB"/>
                  </a:p>
                </p:txBody>
              </p:sp>
              <p:sp>
                <p:nvSpPr>
                  <p:cNvPr id="72734" name="Line 363"/>
                  <p:cNvSpPr>
                    <a:spLocks noChangeShapeType="1"/>
                  </p:cNvSpPr>
                  <p:nvPr/>
                </p:nvSpPr>
                <p:spPr bwMode="auto">
                  <a:xfrm flipH="1">
                    <a:off x="2220" y="173"/>
                    <a:ext cx="468" cy="0"/>
                  </a:xfrm>
                  <a:prstGeom prst="line">
                    <a:avLst/>
                  </a:prstGeom>
                  <a:noFill/>
                  <a:ln w="38100">
                    <a:solidFill>
                      <a:schemeClr val="tx1"/>
                    </a:solidFill>
                    <a:round/>
                    <a:headEnd type="triangle" w="med" len="med"/>
                    <a:tailEnd/>
                  </a:ln>
                </p:spPr>
                <p:txBody>
                  <a:bodyPr/>
                  <a:lstStyle/>
                  <a:p>
                    <a:endParaRPr lang="en-GB"/>
                  </a:p>
                </p:txBody>
              </p:sp>
            </p:grpSp>
          </p:grpSp>
          <p:sp>
            <p:nvSpPr>
              <p:cNvPr id="72728" name="Text Box 357"/>
              <p:cNvSpPr txBox="1">
                <a:spLocks noChangeArrowheads="1"/>
              </p:cNvSpPr>
              <p:nvPr/>
            </p:nvSpPr>
            <p:spPr bwMode="auto">
              <a:xfrm>
                <a:off x="1949" y="0"/>
                <a:ext cx="276" cy="231"/>
              </a:xfrm>
              <a:prstGeom prst="rect">
                <a:avLst/>
              </a:prstGeom>
              <a:noFill/>
              <a:ln w="9525">
                <a:noFill/>
                <a:miter lim="800000"/>
                <a:headEnd/>
                <a:tailEnd/>
              </a:ln>
            </p:spPr>
            <p:txBody>
              <a:bodyPr wrap="none">
                <a:spAutoFit/>
              </a:bodyPr>
              <a:lstStyle/>
              <a:p>
                <a:r>
                  <a:rPr lang="en-US" b="1"/>
                  <a:t>96</a:t>
                </a:r>
              </a:p>
            </p:txBody>
          </p:sp>
        </p:grpSp>
        <p:sp>
          <p:nvSpPr>
            <p:cNvPr id="72726" name="Oval 397"/>
            <p:cNvSpPr>
              <a:spLocks noChangeArrowheads="1"/>
            </p:cNvSpPr>
            <p:nvPr/>
          </p:nvSpPr>
          <p:spPr bwMode="auto">
            <a:xfrm rot="-5400000">
              <a:off x="1836" y="1838"/>
              <a:ext cx="123" cy="123"/>
            </a:xfrm>
            <a:prstGeom prst="ellipse">
              <a:avLst/>
            </a:prstGeom>
            <a:solidFill>
              <a:srgbClr val="FF0000"/>
            </a:solidFill>
            <a:ln w="9525">
              <a:noFill/>
              <a:round/>
              <a:headEnd/>
              <a:tailEnd/>
            </a:ln>
          </p:spPr>
          <p:txBody>
            <a:bodyPr vert="eaVert" wrap="none" anchor="ctr"/>
            <a:lstStyle/>
            <a:p>
              <a:endParaRPr lang="nl-NL" b="1"/>
            </a:p>
          </p:txBody>
        </p:sp>
      </p:grpSp>
      <p:sp>
        <p:nvSpPr>
          <p:cNvPr id="72709" name="Text Box 7"/>
          <p:cNvSpPr txBox="1">
            <a:spLocks noChangeArrowheads="1"/>
          </p:cNvSpPr>
          <p:nvPr/>
        </p:nvSpPr>
        <p:spPr bwMode="auto">
          <a:xfrm>
            <a:off x="1329446" y="3212976"/>
            <a:ext cx="2174698" cy="707886"/>
          </a:xfrm>
          <a:prstGeom prst="rect">
            <a:avLst/>
          </a:prstGeom>
          <a:noFill/>
          <a:ln w="9525">
            <a:noFill/>
            <a:miter lim="800000"/>
            <a:headEnd/>
            <a:tailEnd/>
          </a:ln>
        </p:spPr>
        <p:txBody>
          <a:bodyPr wrap="none">
            <a:spAutoFit/>
          </a:bodyPr>
          <a:lstStyle/>
          <a:p>
            <a:pPr algn="ctr"/>
            <a:r>
              <a:rPr lang="en-US" sz="2000" b="1" dirty="0" smtClean="0"/>
              <a:t>Brain</a:t>
            </a:r>
          </a:p>
          <a:p>
            <a:pPr algn="ctr"/>
            <a:r>
              <a:rPr lang="en-US" sz="2000" b="1" dirty="0" smtClean="0"/>
              <a:t>(“reference RDM”)</a:t>
            </a:r>
            <a:endParaRPr lang="en-US" sz="2000" b="1" dirty="0"/>
          </a:p>
        </p:txBody>
      </p:sp>
      <p:sp>
        <p:nvSpPr>
          <p:cNvPr id="72710" name="Text Box 7"/>
          <p:cNvSpPr txBox="1">
            <a:spLocks noChangeArrowheads="1"/>
          </p:cNvSpPr>
          <p:nvPr/>
        </p:nvSpPr>
        <p:spPr bwMode="auto">
          <a:xfrm>
            <a:off x="5978624" y="3212976"/>
            <a:ext cx="1834155" cy="707886"/>
          </a:xfrm>
          <a:prstGeom prst="rect">
            <a:avLst/>
          </a:prstGeom>
          <a:noFill/>
          <a:ln w="9525">
            <a:noFill/>
            <a:miter lim="800000"/>
            <a:headEnd/>
            <a:tailEnd/>
          </a:ln>
        </p:spPr>
        <p:txBody>
          <a:bodyPr wrap="none">
            <a:spAutoFit/>
          </a:bodyPr>
          <a:lstStyle/>
          <a:p>
            <a:pPr algn="ctr"/>
            <a:r>
              <a:rPr lang="en-US" sz="2000" b="1" dirty="0" smtClean="0"/>
              <a:t>Judgments</a:t>
            </a:r>
          </a:p>
          <a:p>
            <a:pPr algn="ctr"/>
            <a:r>
              <a:rPr lang="en-US" sz="2000" b="1" dirty="0" smtClean="0"/>
              <a:t>(“model RDM”)</a:t>
            </a:r>
            <a:endParaRPr lang="en-US" sz="2000" b="1" dirty="0"/>
          </a:p>
        </p:txBody>
      </p:sp>
      <p:sp>
        <p:nvSpPr>
          <p:cNvPr id="333889" name="Line 65"/>
          <p:cNvSpPr>
            <a:spLocks noChangeShapeType="1"/>
          </p:cNvSpPr>
          <p:nvPr/>
        </p:nvSpPr>
        <p:spPr bwMode="auto">
          <a:xfrm>
            <a:off x="3645520" y="2031529"/>
            <a:ext cx="1657350" cy="0"/>
          </a:xfrm>
          <a:prstGeom prst="line">
            <a:avLst/>
          </a:prstGeom>
          <a:noFill/>
          <a:ln w="50800">
            <a:solidFill>
              <a:srgbClr val="FF0000"/>
            </a:solidFill>
            <a:round/>
            <a:headEnd type="triangle" w="med" len="med"/>
            <a:tailEnd type="triangle" w="med" len="med"/>
          </a:ln>
        </p:spPr>
        <p:txBody>
          <a:bodyPr/>
          <a:lstStyle/>
          <a:p>
            <a:endParaRPr lang="en-GB"/>
          </a:p>
        </p:txBody>
      </p:sp>
      <p:sp>
        <p:nvSpPr>
          <p:cNvPr id="333890" name="Text Box 66"/>
          <p:cNvSpPr txBox="1">
            <a:spLocks noChangeArrowheads="1"/>
          </p:cNvSpPr>
          <p:nvPr/>
        </p:nvSpPr>
        <p:spPr bwMode="auto">
          <a:xfrm>
            <a:off x="3642345" y="2134716"/>
            <a:ext cx="1708150" cy="641350"/>
          </a:xfrm>
          <a:prstGeom prst="rect">
            <a:avLst/>
          </a:prstGeom>
          <a:noFill/>
          <a:ln w="9525">
            <a:noFill/>
            <a:miter lim="800000"/>
            <a:headEnd/>
            <a:tailEnd/>
          </a:ln>
        </p:spPr>
        <p:txBody>
          <a:bodyPr wrap="none">
            <a:spAutoFit/>
          </a:bodyPr>
          <a:lstStyle/>
          <a:p>
            <a:r>
              <a:rPr lang="nl-NL" b="1">
                <a:solidFill>
                  <a:srgbClr val="FF0000"/>
                </a:solidFill>
              </a:rPr>
              <a:t>    correlate</a:t>
            </a:r>
          </a:p>
          <a:p>
            <a:r>
              <a:rPr lang="nl-NL" b="1">
                <a:solidFill>
                  <a:srgbClr val="FF0000"/>
                </a:solidFill>
              </a:rPr>
              <a:t>dissimilarities</a:t>
            </a:r>
          </a:p>
        </p:txBody>
      </p:sp>
      <p:grpSp>
        <p:nvGrpSpPr>
          <p:cNvPr id="16" name="Group 67"/>
          <p:cNvGrpSpPr>
            <a:grpSpLocks/>
          </p:cNvGrpSpPr>
          <p:nvPr/>
        </p:nvGrpSpPr>
        <p:grpSpPr bwMode="auto">
          <a:xfrm>
            <a:off x="1476995" y="1034579"/>
            <a:ext cx="2000250" cy="1965325"/>
            <a:chOff x="748" y="1257"/>
            <a:chExt cx="1260" cy="1238"/>
          </a:xfrm>
        </p:grpSpPr>
        <p:sp>
          <p:nvSpPr>
            <p:cNvPr id="72720" name="Line 68"/>
            <p:cNvSpPr>
              <a:spLocks noChangeShapeType="1"/>
            </p:cNvSpPr>
            <p:nvPr/>
          </p:nvSpPr>
          <p:spPr bwMode="auto">
            <a:xfrm>
              <a:off x="817" y="1312"/>
              <a:ext cx="1134" cy="0"/>
            </a:xfrm>
            <a:prstGeom prst="line">
              <a:avLst/>
            </a:prstGeom>
            <a:noFill/>
            <a:ln w="31750">
              <a:solidFill>
                <a:srgbClr val="FF0000"/>
              </a:solidFill>
              <a:round/>
              <a:headEnd/>
              <a:tailEnd/>
            </a:ln>
          </p:spPr>
          <p:txBody>
            <a:bodyPr/>
            <a:lstStyle/>
            <a:p>
              <a:endParaRPr lang="en-GB"/>
            </a:p>
          </p:txBody>
        </p:sp>
        <p:sp>
          <p:nvSpPr>
            <p:cNvPr id="72721" name="Line 69"/>
            <p:cNvSpPr>
              <a:spLocks noChangeShapeType="1"/>
            </p:cNvSpPr>
            <p:nvPr/>
          </p:nvSpPr>
          <p:spPr bwMode="auto">
            <a:xfrm>
              <a:off x="1953" y="1302"/>
              <a:ext cx="0" cy="1134"/>
            </a:xfrm>
            <a:prstGeom prst="line">
              <a:avLst/>
            </a:prstGeom>
            <a:noFill/>
            <a:ln w="31750">
              <a:solidFill>
                <a:srgbClr val="FF0000"/>
              </a:solidFill>
              <a:round/>
              <a:headEnd/>
              <a:tailEnd/>
            </a:ln>
          </p:spPr>
          <p:txBody>
            <a:bodyPr/>
            <a:lstStyle/>
            <a:p>
              <a:endParaRPr lang="en-GB"/>
            </a:p>
          </p:txBody>
        </p:sp>
        <p:sp>
          <p:nvSpPr>
            <p:cNvPr id="72722" name="Line 70"/>
            <p:cNvSpPr>
              <a:spLocks noChangeShapeType="1"/>
            </p:cNvSpPr>
            <p:nvPr/>
          </p:nvSpPr>
          <p:spPr bwMode="auto">
            <a:xfrm>
              <a:off x="793" y="1284"/>
              <a:ext cx="1180" cy="1180"/>
            </a:xfrm>
            <a:prstGeom prst="line">
              <a:avLst/>
            </a:prstGeom>
            <a:noFill/>
            <a:ln w="31750">
              <a:solidFill>
                <a:srgbClr val="FF0000"/>
              </a:solidFill>
              <a:round/>
              <a:headEnd/>
              <a:tailEnd/>
            </a:ln>
          </p:spPr>
          <p:txBody>
            <a:bodyPr/>
            <a:lstStyle/>
            <a:p>
              <a:endParaRPr lang="en-GB"/>
            </a:p>
          </p:txBody>
        </p:sp>
        <p:sp>
          <p:nvSpPr>
            <p:cNvPr id="72723" name="Rectangle 71"/>
            <p:cNvSpPr>
              <a:spLocks noChangeArrowheads="1"/>
            </p:cNvSpPr>
            <p:nvPr/>
          </p:nvSpPr>
          <p:spPr bwMode="auto">
            <a:xfrm>
              <a:off x="1963" y="2404"/>
              <a:ext cx="45" cy="91"/>
            </a:xfrm>
            <a:prstGeom prst="rect">
              <a:avLst/>
            </a:prstGeom>
            <a:solidFill>
              <a:schemeClr val="bg1"/>
            </a:solidFill>
            <a:ln w="9525">
              <a:noFill/>
              <a:miter lim="800000"/>
              <a:headEnd/>
              <a:tailEnd/>
            </a:ln>
          </p:spPr>
          <p:txBody>
            <a:bodyPr wrap="none" anchor="ctr"/>
            <a:lstStyle/>
            <a:p>
              <a:endParaRPr lang="nl-NL"/>
            </a:p>
          </p:txBody>
        </p:sp>
        <p:sp>
          <p:nvSpPr>
            <p:cNvPr id="72724" name="Rectangle 72"/>
            <p:cNvSpPr>
              <a:spLocks noChangeArrowheads="1"/>
            </p:cNvSpPr>
            <p:nvPr/>
          </p:nvSpPr>
          <p:spPr bwMode="auto">
            <a:xfrm>
              <a:off x="748" y="1257"/>
              <a:ext cx="136" cy="45"/>
            </a:xfrm>
            <a:prstGeom prst="rect">
              <a:avLst/>
            </a:prstGeom>
            <a:solidFill>
              <a:schemeClr val="bg1"/>
            </a:solidFill>
            <a:ln w="9525">
              <a:noFill/>
              <a:miter lim="800000"/>
              <a:headEnd/>
              <a:tailEnd/>
            </a:ln>
          </p:spPr>
          <p:txBody>
            <a:bodyPr wrap="none" anchor="ctr"/>
            <a:lstStyle/>
            <a:p>
              <a:endParaRPr lang="nl-NL"/>
            </a:p>
          </p:txBody>
        </p:sp>
      </p:grpSp>
      <p:grpSp>
        <p:nvGrpSpPr>
          <p:cNvPr id="17" name="Group 73"/>
          <p:cNvGrpSpPr>
            <a:grpSpLocks/>
          </p:cNvGrpSpPr>
          <p:nvPr/>
        </p:nvGrpSpPr>
        <p:grpSpPr bwMode="auto">
          <a:xfrm>
            <a:off x="5931520" y="1044104"/>
            <a:ext cx="2000250" cy="1965325"/>
            <a:chOff x="748" y="1257"/>
            <a:chExt cx="1260" cy="1238"/>
          </a:xfrm>
        </p:grpSpPr>
        <p:sp>
          <p:nvSpPr>
            <p:cNvPr id="72715" name="Line 74"/>
            <p:cNvSpPr>
              <a:spLocks noChangeShapeType="1"/>
            </p:cNvSpPr>
            <p:nvPr/>
          </p:nvSpPr>
          <p:spPr bwMode="auto">
            <a:xfrm>
              <a:off x="817" y="1312"/>
              <a:ext cx="1134" cy="0"/>
            </a:xfrm>
            <a:prstGeom prst="line">
              <a:avLst/>
            </a:prstGeom>
            <a:noFill/>
            <a:ln w="31750">
              <a:solidFill>
                <a:srgbClr val="FF0000"/>
              </a:solidFill>
              <a:round/>
              <a:headEnd/>
              <a:tailEnd/>
            </a:ln>
          </p:spPr>
          <p:txBody>
            <a:bodyPr/>
            <a:lstStyle/>
            <a:p>
              <a:endParaRPr lang="en-GB"/>
            </a:p>
          </p:txBody>
        </p:sp>
        <p:sp>
          <p:nvSpPr>
            <p:cNvPr id="72716" name="Line 75"/>
            <p:cNvSpPr>
              <a:spLocks noChangeShapeType="1"/>
            </p:cNvSpPr>
            <p:nvPr/>
          </p:nvSpPr>
          <p:spPr bwMode="auto">
            <a:xfrm>
              <a:off x="1953" y="1302"/>
              <a:ext cx="0" cy="1134"/>
            </a:xfrm>
            <a:prstGeom prst="line">
              <a:avLst/>
            </a:prstGeom>
            <a:noFill/>
            <a:ln w="31750">
              <a:solidFill>
                <a:srgbClr val="FF0000"/>
              </a:solidFill>
              <a:round/>
              <a:headEnd/>
              <a:tailEnd/>
            </a:ln>
          </p:spPr>
          <p:txBody>
            <a:bodyPr/>
            <a:lstStyle/>
            <a:p>
              <a:endParaRPr lang="en-GB"/>
            </a:p>
          </p:txBody>
        </p:sp>
        <p:sp>
          <p:nvSpPr>
            <p:cNvPr id="72717" name="Line 76"/>
            <p:cNvSpPr>
              <a:spLocks noChangeShapeType="1"/>
            </p:cNvSpPr>
            <p:nvPr/>
          </p:nvSpPr>
          <p:spPr bwMode="auto">
            <a:xfrm>
              <a:off x="793" y="1284"/>
              <a:ext cx="1180" cy="1180"/>
            </a:xfrm>
            <a:prstGeom prst="line">
              <a:avLst/>
            </a:prstGeom>
            <a:noFill/>
            <a:ln w="31750">
              <a:solidFill>
                <a:srgbClr val="FF0000"/>
              </a:solidFill>
              <a:round/>
              <a:headEnd/>
              <a:tailEnd/>
            </a:ln>
          </p:spPr>
          <p:txBody>
            <a:bodyPr/>
            <a:lstStyle/>
            <a:p>
              <a:endParaRPr lang="en-GB"/>
            </a:p>
          </p:txBody>
        </p:sp>
        <p:sp>
          <p:nvSpPr>
            <p:cNvPr id="72718" name="Rectangle 77"/>
            <p:cNvSpPr>
              <a:spLocks noChangeArrowheads="1"/>
            </p:cNvSpPr>
            <p:nvPr/>
          </p:nvSpPr>
          <p:spPr bwMode="auto">
            <a:xfrm>
              <a:off x="1963" y="2404"/>
              <a:ext cx="45" cy="91"/>
            </a:xfrm>
            <a:prstGeom prst="rect">
              <a:avLst/>
            </a:prstGeom>
            <a:solidFill>
              <a:schemeClr val="bg1"/>
            </a:solidFill>
            <a:ln w="9525">
              <a:noFill/>
              <a:miter lim="800000"/>
              <a:headEnd/>
              <a:tailEnd/>
            </a:ln>
          </p:spPr>
          <p:txBody>
            <a:bodyPr wrap="none" anchor="ctr"/>
            <a:lstStyle/>
            <a:p>
              <a:endParaRPr lang="nl-NL"/>
            </a:p>
          </p:txBody>
        </p:sp>
        <p:sp>
          <p:nvSpPr>
            <p:cNvPr id="72719" name="Rectangle 78"/>
            <p:cNvSpPr>
              <a:spLocks noChangeArrowheads="1"/>
            </p:cNvSpPr>
            <p:nvPr/>
          </p:nvSpPr>
          <p:spPr bwMode="auto">
            <a:xfrm>
              <a:off x="748" y="1257"/>
              <a:ext cx="136" cy="45"/>
            </a:xfrm>
            <a:prstGeom prst="rect">
              <a:avLst/>
            </a:prstGeom>
            <a:solidFill>
              <a:schemeClr val="bg1"/>
            </a:solidFill>
            <a:ln w="9525">
              <a:noFill/>
              <a:miter lim="800000"/>
              <a:headEnd/>
              <a:tailEnd/>
            </a:ln>
          </p:spPr>
          <p:txBody>
            <a:bodyPr wrap="none" anchor="ctr"/>
            <a:lstStyle/>
            <a:p>
              <a:endParaRPr lang="nl-NL"/>
            </a:p>
          </p:txBody>
        </p:sp>
      </p:grpSp>
      <p:sp>
        <p:nvSpPr>
          <p:cNvPr id="79" name="TextBox 78"/>
          <p:cNvSpPr txBox="1">
            <a:spLocks noChangeArrowheads="1"/>
          </p:cNvSpPr>
          <p:nvPr/>
        </p:nvSpPr>
        <p:spPr bwMode="auto">
          <a:xfrm>
            <a:off x="107504" y="4181005"/>
            <a:ext cx="8856984" cy="2554545"/>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en-US" sz="2000" dirty="0" smtClean="0"/>
              <a:t>Non-linear relationship might be expected, </a:t>
            </a:r>
            <a:br>
              <a:rPr lang="en-US" sz="2000" dirty="0" smtClean="0"/>
            </a:br>
            <a:r>
              <a:rPr lang="en-US" sz="2000" dirty="0" smtClean="0"/>
              <a:t>so rank correlation </a:t>
            </a:r>
            <a:r>
              <a:rPr lang="en-US" sz="2000" dirty="0"/>
              <a:t>(</a:t>
            </a:r>
            <a:r>
              <a:rPr lang="en-US" sz="2000" dirty="0" smtClean="0"/>
              <a:t>Spearman/Kendall tau-a) often preferred</a:t>
            </a:r>
          </a:p>
          <a:p>
            <a:pPr marL="342900" indent="-342900">
              <a:buFont typeface="Arial" panose="020B0604020202020204" pitchFamily="34" charset="0"/>
              <a:buChar char="•"/>
            </a:pPr>
            <a:r>
              <a:rPr lang="en-US" sz="2000" dirty="0" smtClean="0"/>
              <a:t>Therefore </a:t>
            </a:r>
            <a:r>
              <a:rPr lang="en-GB" sz="2000" dirty="0"/>
              <a:t>RDMs often rank transformed for </a:t>
            </a:r>
            <a:r>
              <a:rPr lang="en-GB" sz="2000" dirty="0" smtClean="0"/>
              <a:t>display</a:t>
            </a:r>
          </a:p>
          <a:p>
            <a:pPr marL="342900" indent="-342900">
              <a:buFont typeface="Arial" panose="020B0604020202020204" pitchFamily="34" charset="0"/>
              <a:buChar char="•"/>
            </a:pPr>
            <a:r>
              <a:rPr lang="en-GB" sz="2000" dirty="0" smtClean="0"/>
              <a:t>RDM entries are not independent, so statistical inference must be done across e.g. subjects, or using condition permutation/bootstrap</a:t>
            </a:r>
          </a:p>
          <a:p>
            <a:pPr marL="342900" indent="-342900">
              <a:buFont typeface="Arial" panose="020B0604020202020204" pitchFamily="34" charset="0"/>
              <a:buChar char="•"/>
            </a:pPr>
            <a:r>
              <a:rPr lang="en-GB" sz="2000" dirty="0" smtClean="0"/>
              <a:t>But, covariance can be calculated and used to pre-whiten RDM</a:t>
            </a:r>
          </a:p>
          <a:p>
            <a:pPr marL="342900" indent="-342900">
              <a:buFont typeface="Arial" panose="020B0604020202020204" pitchFamily="34" charset="0"/>
              <a:buChar char="•"/>
            </a:pPr>
            <a:r>
              <a:rPr lang="en-GB" sz="2000" dirty="0" smtClean="0"/>
              <a:t>Can also use multiple regression to predict data RDM from model components</a:t>
            </a:r>
          </a:p>
          <a:p>
            <a:pPr marL="342900" indent="-342900">
              <a:buFont typeface="Arial" panose="020B0604020202020204" pitchFamily="34" charset="0"/>
              <a:buChar char="•"/>
            </a:pPr>
            <a:r>
              <a:rPr lang="en-GB" sz="2000" dirty="0" smtClean="0"/>
              <a:t>Can compare model geometries with 2</a:t>
            </a:r>
            <a:r>
              <a:rPr lang="en-GB" sz="2000" baseline="30000" dirty="0" smtClean="0"/>
              <a:t>nd</a:t>
            </a:r>
            <a:r>
              <a:rPr lang="en-GB" sz="2000" dirty="0" smtClean="0"/>
              <a:t>-order RDM</a:t>
            </a:r>
            <a:endParaRPr lang="en-US" sz="2000" dirty="0" smtClean="0"/>
          </a:p>
        </p:txBody>
      </p:sp>
    </p:spTree>
    <p:extLst>
      <p:ext uri="{BB962C8B-B14F-4D97-AF65-F5344CB8AC3E}">
        <p14:creationId xmlns:p14="http://schemas.microsoft.com/office/powerpoint/2010/main" val="12389922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388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3890">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389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9">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9">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9">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9">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89" grpId="0" animBg="1"/>
      <p:bldP spid="79"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757627"/>
            <a:ext cx="8229600" cy="436910"/>
          </a:xfrm>
        </p:spPr>
        <p:txBody>
          <a:bodyPr>
            <a:noAutofit/>
          </a:bodyPr>
          <a:lstStyle/>
          <a:p>
            <a:pPr eaLnBrk="1" hangingPunct="1"/>
            <a:r>
              <a:rPr lang="en-GB" altLang="en-US" sz="3200" dirty="0" smtClean="0">
                <a:solidFill>
                  <a:schemeClr val="accent6">
                    <a:lumMod val="75000"/>
                  </a:schemeClr>
                </a:solidFill>
              </a:rPr>
              <a:t>Models</a:t>
            </a:r>
            <a:r>
              <a:rPr lang="en-GB" altLang="en-US" sz="3200" dirty="0" smtClean="0"/>
              <a:t> and fitting</a:t>
            </a:r>
          </a:p>
        </p:txBody>
      </p:sp>
      <p:sp>
        <p:nvSpPr>
          <p:cNvPr id="4" name="Title 1"/>
          <p:cNvSpPr txBox="1">
            <a:spLocks/>
          </p:cNvSpPr>
          <p:nvPr/>
        </p:nvSpPr>
        <p:spPr bwMode="auto">
          <a:xfrm>
            <a:off x="457200" y="274638"/>
            <a:ext cx="8229600" cy="3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dirty="0" smtClean="0"/>
              <a:t>How does The RSA Toolbox work?</a:t>
            </a:r>
            <a:endParaRPr lang="en-GB" altLang="en-US" sz="3600" b="1" dirty="0"/>
          </a:p>
        </p:txBody>
      </p:sp>
      <p:sp>
        <p:nvSpPr>
          <p:cNvPr id="2" name="Rounded Rectangle 1"/>
          <p:cNvSpPr/>
          <p:nvPr/>
        </p:nvSpPr>
        <p:spPr>
          <a:xfrm>
            <a:off x="395536" y="3131676"/>
            <a:ext cx="4006726" cy="2088232"/>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GB" b="1" dirty="0" smtClean="0"/>
              <a:t>     </a:t>
            </a:r>
            <a:r>
              <a:rPr lang="en-GB" b="1" dirty="0" err="1" smtClean="0">
                <a:solidFill>
                  <a:schemeClr val="accent6">
                    <a:lumMod val="75000"/>
                  </a:schemeClr>
                </a:solidFill>
                <a:latin typeface="Consolas" panose="020B0609020204030204" pitchFamily="49" charset="0"/>
              </a:rPr>
              <a:t>model.ModelFixed</a:t>
            </a:r>
            <a:r>
              <a:rPr lang="en-GB" b="1" dirty="0" smtClean="0"/>
              <a:t> </a:t>
            </a:r>
            <a:endParaRPr lang="en-GB" b="1" dirty="0"/>
          </a:p>
          <a:p>
            <a:r>
              <a:rPr lang="en-GB" b="1" dirty="0" smtClean="0"/>
              <a:t>or </a:t>
            </a:r>
            <a:r>
              <a:rPr lang="en-GB" b="1" dirty="0" err="1" smtClean="0">
                <a:solidFill>
                  <a:schemeClr val="accent6">
                    <a:lumMod val="75000"/>
                  </a:schemeClr>
                </a:solidFill>
                <a:latin typeface="Consolas" panose="020B0609020204030204" pitchFamily="49" charset="0"/>
              </a:rPr>
              <a:t>model.ModelWeighted</a:t>
            </a:r>
            <a:endParaRPr lang="en-GB" b="1" dirty="0" smtClean="0">
              <a:solidFill>
                <a:schemeClr val="accent6">
                  <a:lumMod val="75000"/>
                </a:schemeClr>
              </a:solidFill>
              <a:latin typeface="Consolas" panose="020B0609020204030204" pitchFamily="49" charset="0"/>
            </a:endParaRPr>
          </a:p>
          <a:p>
            <a:r>
              <a:rPr lang="en-GB" b="1" dirty="0" smtClean="0"/>
              <a:t>or </a:t>
            </a:r>
            <a:r>
              <a:rPr lang="en-GB" b="1" dirty="0" err="1" smtClean="0">
                <a:solidFill>
                  <a:schemeClr val="accent6">
                    <a:lumMod val="75000"/>
                  </a:schemeClr>
                </a:solidFill>
                <a:latin typeface="Consolas" panose="020B0609020204030204" pitchFamily="49" charset="0"/>
              </a:rPr>
              <a:t>model.ModelSelect</a:t>
            </a:r>
            <a:endParaRPr lang="en-GB" b="1" dirty="0" smtClean="0">
              <a:solidFill>
                <a:schemeClr val="accent6">
                  <a:lumMod val="75000"/>
                </a:schemeClr>
              </a:solidFill>
              <a:latin typeface="Consolas" panose="020B0609020204030204" pitchFamily="49" charset="0"/>
            </a:endParaRPr>
          </a:p>
          <a:p>
            <a:r>
              <a:rPr lang="en-GB" b="1" dirty="0" smtClean="0"/>
              <a:t>or </a:t>
            </a:r>
            <a:r>
              <a:rPr lang="en-GB" b="1" dirty="0" err="1" smtClean="0">
                <a:solidFill>
                  <a:schemeClr val="accent6">
                    <a:lumMod val="75000"/>
                  </a:schemeClr>
                </a:solidFill>
                <a:latin typeface="Consolas" panose="020B0609020204030204" pitchFamily="49" charset="0"/>
              </a:rPr>
              <a:t>model.ModelInterpolate</a:t>
            </a:r>
            <a:endParaRPr lang="en-GB" b="1" dirty="0" smtClean="0">
              <a:solidFill>
                <a:schemeClr val="accent6">
                  <a:lumMod val="75000"/>
                </a:schemeClr>
              </a:solidFill>
              <a:latin typeface="Consolas" panose="020B0609020204030204" pitchFamily="49" charset="0"/>
            </a:endParaRPr>
          </a:p>
          <a:p>
            <a:pPr marL="285750" indent="-285750">
              <a:buFont typeface="Arial" panose="020B0604020202020204" pitchFamily="34" charset="0"/>
              <a:buChar char="•"/>
            </a:pPr>
            <a:r>
              <a:rPr lang="en-GB" dirty="0" smtClean="0"/>
              <a:t>Methods to:</a:t>
            </a:r>
          </a:p>
          <a:p>
            <a:pPr marL="742950" lvl="1" indent="-285750">
              <a:buFont typeface="Arial" panose="020B0604020202020204" pitchFamily="34" charset="0"/>
              <a:buChar char="•"/>
            </a:pPr>
            <a:r>
              <a:rPr lang="en-GB" dirty="0" smtClean="0"/>
              <a:t>“predict” (an RDM)</a:t>
            </a:r>
          </a:p>
          <a:p>
            <a:pPr marL="742950" lvl="1" indent="-285750">
              <a:buFont typeface="Arial" panose="020B0604020202020204" pitchFamily="34" charset="0"/>
              <a:buChar char="•"/>
            </a:pPr>
            <a:r>
              <a:rPr lang="en-GB" dirty="0"/>
              <a:t>“fit” (in various ways)</a:t>
            </a:r>
          </a:p>
        </p:txBody>
      </p:sp>
      <p:sp>
        <p:nvSpPr>
          <p:cNvPr id="19" name="Rectangle 18"/>
          <p:cNvSpPr/>
          <p:nvPr/>
        </p:nvSpPr>
        <p:spPr>
          <a:xfrm>
            <a:off x="165733" y="1412776"/>
            <a:ext cx="5682966" cy="646331"/>
          </a:xfrm>
          <a:prstGeom prst="rect">
            <a:avLst/>
          </a:prstGeom>
        </p:spPr>
        <p:txBody>
          <a:bodyPr wrap="none">
            <a:spAutoFit/>
          </a:bodyPr>
          <a:lstStyle/>
          <a:p>
            <a:r>
              <a:rPr lang="en-GB" dirty="0" smtClean="0"/>
              <a:t>             e.g.:</a:t>
            </a:r>
          </a:p>
          <a:p>
            <a:r>
              <a:rPr lang="en-GB" b="1" spc="-130" dirty="0">
                <a:solidFill>
                  <a:schemeClr val="accent2"/>
                </a:solidFill>
                <a:latin typeface="Consolas" panose="020B0609020204030204" pitchFamily="49" charset="0"/>
              </a:rPr>
              <a:t>RDM</a:t>
            </a:r>
            <a:r>
              <a:rPr lang="en-GB" spc="-130" dirty="0" smtClean="0">
                <a:latin typeface="Consolas" panose="020B0609020204030204" pitchFamily="49" charset="0"/>
              </a:rPr>
              <a:t> = </a:t>
            </a:r>
            <a:r>
              <a:rPr lang="en-GB" spc="-130" dirty="0" err="1" smtClean="0">
                <a:latin typeface="Consolas" panose="020B0609020204030204" pitchFamily="49" charset="0"/>
              </a:rPr>
              <a:t>rdm.get_categoricalrdm</a:t>
            </a:r>
            <a:r>
              <a:rPr lang="en-GB" spc="-130" dirty="0" smtClean="0">
                <a:latin typeface="Consolas" panose="020B0609020204030204" pitchFamily="49" charset="0"/>
              </a:rPr>
              <a:t>([‘A’, ’A’, ‘V’, ‘V’])</a:t>
            </a:r>
          </a:p>
        </p:txBody>
      </p:sp>
      <p:sp>
        <p:nvSpPr>
          <p:cNvPr id="3" name="Cloud Callout 2"/>
          <p:cNvSpPr/>
          <p:nvPr/>
        </p:nvSpPr>
        <p:spPr>
          <a:xfrm>
            <a:off x="4139952" y="1575237"/>
            <a:ext cx="4896544" cy="5094123"/>
          </a:xfrm>
          <a:prstGeom prst="cloudCallout">
            <a:avLst>
              <a:gd name="adj1" fmla="val -65496"/>
              <a:gd name="adj2" fmla="val -8959"/>
            </a:avLst>
          </a:prstGeom>
        </p:spPr>
        <p:style>
          <a:lnRef idx="2">
            <a:schemeClr val="dk1"/>
          </a:lnRef>
          <a:fillRef idx="1">
            <a:schemeClr val="lt1"/>
          </a:fillRef>
          <a:effectRef idx="0">
            <a:schemeClr val="dk1"/>
          </a:effectRef>
          <a:fontRef idx="minor">
            <a:schemeClr val="dk1"/>
          </a:fontRef>
        </p:style>
        <p:txBody>
          <a:bodyPr wrap="none" lIns="0" tIns="0" rIns="0" bIns="0" rtlCol="0" anchor="ctr"/>
          <a:lstStyle/>
          <a:p>
            <a:pPr marL="271463" indent="-271463">
              <a:spcAft>
                <a:spcPts val="1200"/>
              </a:spcAft>
              <a:buFont typeface="Arial" panose="020B0604020202020204" pitchFamily="34" charset="0"/>
              <a:buChar char="•"/>
            </a:pPr>
            <a:r>
              <a:rPr lang="en-GB" dirty="0" smtClean="0"/>
              <a:t>Think of the “model” as a set of </a:t>
            </a:r>
            <a:br>
              <a:rPr lang="en-GB" dirty="0" smtClean="0"/>
            </a:br>
            <a:r>
              <a:rPr lang="en-GB" dirty="0" smtClean="0"/>
              <a:t>predictor</a:t>
            </a:r>
            <a:r>
              <a:rPr lang="en-GB" dirty="0"/>
              <a:t> </a:t>
            </a:r>
            <a:r>
              <a:rPr lang="en-GB" dirty="0" smtClean="0"/>
              <a:t>RDMs (e.g</a:t>
            </a:r>
            <a:r>
              <a:rPr lang="en-GB" dirty="0"/>
              <a:t>. </a:t>
            </a:r>
            <a:r>
              <a:rPr lang="en-GB" dirty="0" smtClean="0"/>
              <a:t>GLM design matrix)</a:t>
            </a:r>
            <a:br>
              <a:rPr lang="en-GB" dirty="0" smtClean="0"/>
            </a:br>
            <a:r>
              <a:rPr lang="en-GB" dirty="0" smtClean="0"/>
              <a:t>and a method to “fit” their weights</a:t>
            </a:r>
            <a:br>
              <a:rPr lang="en-GB" dirty="0" smtClean="0"/>
            </a:br>
            <a:r>
              <a:rPr lang="en-GB" dirty="0" smtClean="0"/>
              <a:t>(e.g. OLS, NNLS).</a:t>
            </a:r>
          </a:p>
          <a:p>
            <a:pPr marL="271463" indent="-271463">
              <a:spcAft>
                <a:spcPts val="1200"/>
              </a:spcAft>
              <a:buFont typeface="Arial" panose="020B0604020202020204" pitchFamily="34" charset="0"/>
              <a:buChar char="•"/>
            </a:pPr>
            <a:r>
              <a:rPr lang="en-GB" dirty="0" smtClean="0"/>
              <a:t>“Predict” returns a prediction </a:t>
            </a:r>
            <a:br>
              <a:rPr lang="en-GB" dirty="0" smtClean="0"/>
            </a:br>
            <a:r>
              <a:rPr lang="en-GB" dirty="0" smtClean="0"/>
              <a:t>based on particular weights </a:t>
            </a:r>
            <a:endParaRPr lang="en-GB" dirty="0"/>
          </a:p>
          <a:p>
            <a:pPr marL="271463" indent="-271463">
              <a:spcAft>
                <a:spcPts val="1200"/>
              </a:spcAft>
              <a:buFont typeface="Arial" panose="020B0604020202020204" pitchFamily="34" charset="0"/>
              <a:buChar char="•"/>
            </a:pPr>
            <a:r>
              <a:rPr lang="en-GB" dirty="0"/>
              <a:t>“Fit” estimates the weights, </a:t>
            </a:r>
            <a:r>
              <a:rPr lang="en-GB" dirty="0" smtClean="0"/>
              <a:t>by </a:t>
            </a:r>
            <a:br>
              <a:rPr lang="en-GB" dirty="0" smtClean="0"/>
            </a:br>
            <a:r>
              <a:rPr lang="en-GB" dirty="0" smtClean="0"/>
              <a:t>“comparing” to </a:t>
            </a:r>
            <a:r>
              <a:rPr lang="en-GB" i="1" dirty="0" smtClean="0"/>
              <a:t>single</a:t>
            </a:r>
            <a:r>
              <a:rPr lang="en-GB" dirty="0" smtClean="0"/>
              <a:t> data RDM</a:t>
            </a:r>
            <a:endParaRPr lang="en-GB" dirty="0"/>
          </a:p>
          <a:p>
            <a:pPr marL="271463" indent="-271463">
              <a:spcAft>
                <a:spcPts val="1200"/>
              </a:spcAft>
              <a:buFont typeface="Arial" panose="020B0604020202020204" pitchFamily="34" charset="0"/>
              <a:buChar char="•"/>
            </a:pPr>
            <a:r>
              <a:rPr lang="en-GB" dirty="0" smtClean="0"/>
              <a:t>These functions rarely need to be</a:t>
            </a:r>
            <a:br>
              <a:rPr lang="en-GB" dirty="0" smtClean="0"/>
            </a:br>
            <a:r>
              <a:rPr lang="en-GB" dirty="0" smtClean="0"/>
              <a:t>     called directly…</a:t>
            </a:r>
            <a:endParaRPr lang="en-GB" dirty="0"/>
          </a:p>
        </p:txBody>
      </p:sp>
      <p:cxnSp>
        <p:nvCxnSpPr>
          <p:cNvPr id="10" name="Straight Arrow Connector 9"/>
          <p:cNvCxnSpPr/>
          <p:nvPr/>
        </p:nvCxnSpPr>
        <p:spPr>
          <a:xfrm>
            <a:off x="457200" y="1999303"/>
            <a:ext cx="190797" cy="1112750"/>
          </a:xfrm>
          <a:prstGeom prst="straightConnector1">
            <a:avLst/>
          </a:prstGeom>
          <a:ln>
            <a:solidFill>
              <a:srgbClr val="FFCC00"/>
            </a:solidFill>
            <a:tailEnd type="triangle" w="lg" len="lg"/>
          </a:ln>
        </p:spPr>
        <p:style>
          <a:lnRef idx="3">
            <a:schemeClr val="accent6"/>
          </a:lnRef>
          <a:fillRef idx="0">
            <a:schemeClr val="accent6"/>
          </a:fillRef>
          <a:effectRef idx="2">
            <a:schemeClr val="accent6"/>
          </a:effectRef>
          <a:fontRef idx="minor">
            <a:schemeClr val="tx1"/>
          </a:fontRef>
        </p:style>
      </p:cxnSp>
      <p:sp>
        <p:nvSpPr>
          <p:cNvPr id="13" name="Rectangle 12"/>
          <p:cNvSpPr/>
          <p:nvPr/>
        </p:nvSpPr>
        <p:spPr>
          <a:xfrm>
            <a:off x="827584" y="2355626"/>
            <a:ext cx="3373680" cy="369332"/>
          </a:xfrm>
          <a:prstGeom prst="rect">
            <a:avLst/>
          </a:prstGeom>
        </p:spPr>
        <p:txBody>
          <a:bodyPr wrap="none">
            <a:spAutoFit/>
          </a:bodyPr>
          <a:lstStyle/>
          <a:p>
            <a:r>
              <a:rPr lang="en-GB" spc="-130" dirty="0" err="1" smtClean="0">
                <a:latin typeface="Consolas" panose="020B0609020204030204" pitchFamily="49" charset="0"/>
              </a:rPr>
              <a:t>model.ModelFixed</a:t>
            </a:r>
            <a:r>
              <a:rPr lang="en-GB" spc="-130" dirty="0" smtClean="0">
                <a:latin typeface="Consolas" panose="020B0609020204030204" pitchFamily="49" charset="0"/>
              </a:rPr>
              <a:t>(‘name’, </a:t>
            </a:r>
            <a:r>
              <a:rPr lang="en-GB" b="1" spc="-130" dirty="0" smtClean="0">
                <a:solidFill>
                  <a:schemeClr val="accent2"/>
                </a:solidFill>
                <a:latin typeface="Consolas" panose="020B0609020204030204" pitchFamily="49" charset="0"/>
              </a:rPr>
              <a:t>RDM</a:t>
            </a:r>
            <a:r>
              <a:rPr lang="en-GB" spc="-130" dirty="0" smtClean="0">
                <a:latin typeface="Consolas" panose="020B0609020204030204" pitchFamily="49" charset="0"/>
              </a:rPr>
              <a:t>)</a:t>
            </a:r>
            <a:endParaRPr lang="en-GB" spc="-130" dirty="0">
              <a:latin typeface="Consolas" panose="020B0609020204030204" pitchFamily="49" charset="0"/>
            </a:endParaRPr>
          </a:p>
        </p:txBody>
      </p:sp>
    </p:spTree>
    <p:extLst>
      <p:ext uri="{BB962C8B-B14F-4D97-AF65-F5344CB8AC3E}">
        <p14:creationId xmlns:p14="http://schemas.microsoft.com/office/powerpoint/2010/main" val="1113420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669280" y="2897778"/>
            <a:ext cx="864096" cy="29289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GB" b="1" dirty="0" smtClean="0"/>
              <a:t>     </a:t>
            </a:r>
            <a:endParaRPr lang="en-GB" dirty="0"/>
          </a:p>
        </p:txBody>
      </p:sp>
      <p:sp>
        <p:nvSpPr>
          <p:cNvPr id="9218" name="Title 1"/>
          <p:cNvSpPr>
            <a:spLocks noGrp="1"/>
          </p:cNvSpPr>
          <p:nvPr>
            <p:ph type="title"/>
          </p:nvPr>
        </p:nvSpPr>
        <p:spPr>
          <a:xfrm>
            <a:off x="457200" y="757627"/>
            <a:ext cx="8229600" cy="436910"/>
          </a:xfrm>
        </p:spPr>
        <p:txBody>
          <a:bodyPr>
            <a:noAutofit/>
          </a:bodyPr>
          <a:lstStyle/>
          <a:p>
            <a:pPr eaLnBrk="1" hangingPunct="1"/>
            <a:r>
              <a:rPr lang="en-GB" altLang="en-US" sz="3200" dirty="0" smtClean="0"/>
              <a:t>Some key components: </a:t>
            </a:r>
            <a:r>
              <a:rPr lang="en-GB" altLang="en-US" sz="3200" dirty="0" smtClean="0">
                <a:solidFill>
                  <a:schemeClr val="accent3">
                    <a:lumMod val="75000"/>
                  </a:schemeClr>
                </a:solidFill>
              </a:rPr>
              <a:t>Inference</a:t>
            </a:r>
          </a:p>
        </p:txBody>
      </p:sp>
      <p:sp>
        <p:nvSpPr>
          <p:cNvPr id="4" name="Title 1"/>
          <p:cNvSpPr txBox="1">
            <a:spLocks/>
          </p:cNvSpPr>
          <p:nvPr/>
        </p:nvSpPr>
        <p:spPr bwMode="auto">
          <a:xfrm>
            <a:off x="457200" y="274638"/>
            <a:ext cx="8229600" cy="3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dirty="0" smtClean="0"/>
              <a:t>How does The RSA Toolbox work?</a:t>
            </a:r>
            <a:endParaRPr lang="en-GB" altLang="en-US" sz="3600" b="1" dirty="0"/>
          </a:p>
        </p:txBody>
      </p:sp>
      <p:sp>
        <p:nvSpPr>
          <p:cNvPr id="14" name="Rounded Rectangle 13"/>
          <p:cNvSpPr/>
          <p:nvPr/>
        </p:nvSpPr>
        <p:spPr>
          <a:xfrm>
            <a:off x="669280" y="3888452"/>
            <a:ext cx="864096" cy="29289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GB" b="1" dirty="0" smtClean="0"/>
              <a:t>     </a:t>
            </a:r>
            <a:endParaRPr lang="en-GB" dirty="0"/>
          </a:p>
        </p:txBody>
      </p:sp>
      <p:sp>
        <p:nvSpPr>
          <p:cNvPr id="15" name="Rounded Rectangle 14"/>
          <p:cNvSpPr/>
          <p:nvPr/>
        </p:nvSpPr>
        <p:spPr>
          <a:xfrm>
            <a:off x="669280" y="5130026"/>
            <a:ext cx="864096" cy="29289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GB" b="1" dirty="0" smtClean="0"/>
              <a:t>     </a:t>
            </a:r>
            <a:endParaRPr lang="en-GB" dirty="0"/>
          </a:p>
        </p:txBody>
      </p:sp>
      <p:sp>
        <p:nvSpPr>
          <p:cNvPr id="6" name="Rectangle 5"/>
          <p:cNvSpPr/>
          <p:nvPr/>
        </p:nvSpPr>
        <p:spPr>
          <a:xfrm>
            <a:off x="323528" y="1340768"/>
            <a:ext cx="8640960" cy="4478149"/>
          </a:xfrm>
          <a:prstGeom prst="rect">
            <a:avLst/>
          </a:prstGeom>
        </p:spPr>
        <p:txBody>
          <a:bodyPr wrap="square">
            <a:spAutoFit/>
          </a:bodyPr>
          <a:lstStyle/>
          <a:p>
            <a:pPr marL="285750" indent="-285750">
              <a:spcAft>
                <a:spcPts val="400"/>
              </a:spcAft>
              <a:buFont typeface="Arial" panose="020B0604020202020204" pitchFamily="34" charset="0"/>
              <a:buChar char="•"/>
            </a:pPr>
            <a:r>
              <a:rPr lang="en-GB" dirty="0"/>
              <a:t>For statistical inference we want to </a:t>
            </a:r>
            <a:r>
              <a:rPr lang="en-GB" dirty="0" smtClean="0"/>
              <a:t>test the </a:t>
            </a:r>
            <a:r>
              <a:rPr lang="en-GB" i="1" dirty="0" smtClean="0"/>
              <a:t>reliability</a:t>
            </a:r>
            <a:r>
              <a:rPr lang="en-GB" dirty="0" smtClean="0"/>
              <a:t> </a:t>
            </a:r>
            <a:r>
              <a:rPr lang="en-GB" dirty="0"/>
              <a:t>of </a:t>
            </a:r>
            <a:endParaRPr lang="en-GB" dirty="0" smtClean="0"/>
          </a:p>
          <a:p>
            <a:pPr marL="742950" lvl="1" indent="-285750">
              <a:spcAft>
                <a:spcPts val="400"/>
              </a:spcAft>
              <a:buFont typeface="Arial" panose="020B0604020202020204" pitchFamily="34" charset="0"/>
              <a:buChar char="•"/>
            </a:pPr>
            <a:r>
              <a:rPr lang="en-GB" dirty="0" smtClean="0"/>
              <a:t>(1) the </a:t>
            </a:r>
            <a:r>
              <a:rPr lang="en-GB" dirty="0"/>
              <a:t>similarity between </a:t>
            </a:r>
            <a:r>
              <a:rPr lang="en-GB" dirty="0" smtClean="0"/>
              <a:t>model </a:t>
            </a:r>
            <a:r>
              <a:rPr lang="en-GB" dirty="0"/>
              <a:t>and data </a:t>
            </a:r>
            <a:r>
              <a:rPr lang="en-GB" dirty="0" smtClean="0"/>
              <a:t>RDM</a:t>
            </a:r>
            <a:endParaRPr lang="en-GB" dirty="0"/>
          </a:p>
          <a:p>
            <a:pPr marL="742950" lvl="1" indent="-285750">
              <a:spcAft>
                <a:spcPts val="400"/>
              </a:spcAft>
              <a:buFont typeface="Arial" panose="020B0604020202020204" pitchFamily="34" charset="0"/>
              <a:buChar char="•"/>
            </a:pPr>
            <a:r>
              <a:rPr lang="en-GB" dirty="0" smtClean="0"/>
              <a:t>(2</a:t>
            </a:r>
            <a:r>
              <a:rPr lang="en-GB" dirty="0"/>
              <a:t>) </a:t>
            </a:r>
            <a:r>
              <a:rPr lang="en-GB" dirty="0" smtClean="0"/>
              <a:t>the difference </a:t>
            </a:r>
            <a:r>
              <a:rPr lang="en-GB" dirty="0"/>
              <a:t>between model fits. </a:t>
            </a:r>
          </a:p>
          <a:p>
            <a:pPr marL="285750" indent="-285750">
              <a:spcAft>
                <a:spcPts val="400"/>
              </a:spcAft>
              <a:buFont typeface="Arial" panose="020B0604020202020204" pitchFamily="34" charset="0"/>
              <a:buChar char="•"/>
            </a:pPr>
            <a:endParaRPr lang="en-GB" sz="1100" dirty="0"/>
          </a:p>
          <a:p>
            <a:pPr marL="285750" indent="-285750">
              <a:spcAft>
                <a:spcPts val="400"/>
              </a:spcAft>
              <a:buFont typeface="Arial" panose="020B0604020202020204" pitchFamily="34" charset="0"/>
              <a:buChar char="•"/>
            </a:pPr>
            <a:r>
              <a:rPr lang="en-GB" dirty="0"/>
              <a:t>In </a:t>
            </a:r>
            <a:r>
              <a:rPr lang="en-GB" dirty="0" smtClean="0"/>
              <a:t>simplest case (fixed models; </a:t>
            </a:r>
            <a:r>
              <a:rPr lang="en-GB" dirty="0"/>
              <a:t>independent </a:t>
            </a:r>
            <a:r>
              <a:rPr lang="en-GB" dirty="0" smtClean="0"/>
              <a:t>subjects), can use 1-sample &amp; </a:t>
            </a:r>
            <a:r>
              <a:rPr lang="en-GB" dirty="0"/>
              <a:t>paired </a:t>
            </a:r>
            <a:r>
              <a:rPr lang="en-GB" dirty="0" smtClean="0"/>
              <a:t>t-test:</a:t>
            </a:r>
          </a:p>
          <a:p>
            <a:pPr>
              <a:spcAft>
                <a:spcPts val="400"/>
              </a:spcAft>
            </a:pPr>
            <a:r>
              <a:rPr lang="en-GB" spc="-80" dirty="0" smtClean="0">
                <a:latin typeface="Consolas" panose="020B0609020204030204" pitchFamily="49" charset="0"/>
              </a:rPr>
              <a:t>   </a:t>
            </a:r>
            <a:r>
              <a:rPr lang="en-GB" b="1" spc="-80" dirty="0" smtClean="0">
                <a:solidFill>
                  <a:schemeClr val="accent3">
                    <a:lumMod val="75000"/>
                  </a:schemeClr>
                </a:solidFill>
                <a:latin typeface="Consolas" panose="020B0609020204030204" pitchFamily="49" charset="0"/>
              </a:rPr>
              <a:t>Result</a:t>
            </a:r>
            <a:r>
              <a:rPr lang="en-GB" spc="-80" dirty="0" smtClean="0">
                <a:latin typeface="Consolas" panose="020B0609020204030204" pitchFamily="49" charset="0"/>
              </a:rPr>
              <a:t> </a:t>
            </a:r>
            <a:r>
              <a:rPr lang="en-GB" spc="-80" dirty="0">
                <a:latin typeface="Consolas" panose="020B0609020204030204" pitchFamily="49" charset="0"/>
              </a:rPr>
              <a:t>= </a:t>
            </a:r>
            <a:r>
              <a:rPr lang="en-GB" spc="-80" dirty="0" err="1" smtClean="0">
                <a:latin typeface="Consolas" panose="020B0609020204030204" pitchFamily="49" charset="0"/>
              </a:rPr>
              <a:t>inference.eval_fixed</a:t>
            </a:r>
            <a:r>
              <a:rPr lang="en-GB" spc="-80" dirty="0" smtClean="0">
                <a:latin typeface="Consolas" panose="020B0609020204030204" pitchFamily="49" charset="0"/>
              </a:rPr>
              <a:t>(</a:t>
            </a:r>
            <a:r>
              <a:rPr lang="en-GB" b="1" spc="-80" dirty="0" err="1" smtClean="0">
                <a:solidFill>
                  <a:schemeClr val="accent6">
                    <a:lumMod val="75000"/>
                  </a:schemeClr>
                </a:solidFill>
                <a:latin typeface="Consolas" panose="020B0609020204030204" pitchFamily="49" charset="0"/>
              </a:rPr>
              <a:t>ModelsFixed</a:t>
            </a:r>
            <a:r>
              <a:rPr lang="en-GB" b="1" spc="-80" dirty="0" smtClean="0">
                <a:latin typeface="Consolas" panose="020B0609020204030204" pitchFamily="49" charset="0"/>
              </a:rPr>
              <a:t>, </a:t>
            </a:r>
            <a:r>
              <a:rPr lang="en-GB" b="1" spc="-80" dirty="0" smtClean="0">
                <a:solidFill>
                  <a:schemeClr val="accent2"/>
                </a:solidFill>
                <a:latin typeface="Consolas" panose="020B0609020204030204" pitchFamily="49" charset="0"/>
              </a:rPr>
              <a:t>RDMs</a:t>
            </a:r>
            <a:r>
              <a:rPr lang="en-GB" spc="-80" dirty="0">
                <a:latin typeface="Consolas" panose="020B0609020204030204" pitchFamily="49" charset="0"/>
              </a:rPr>
              <a:t>, method=</a:t>
            </a:r>
            <a:r>
              <a:rPr lang="en-GB" spc="-80" dirty="0" smtClean="0">
                <a:latin typeface="Consolas" panose="020B0609020204030204" pitchFamily="49" charset="0"/>
              </a:rPr>
              <a:t>'</a:t>
            </a:r>
            <a:r>
              <a:rPr lang="en-GB" spc="-80" dirty="0" err="1" smtClean="0">
                <a:latin typeface="Consolas" panose="020B0609020204030204" pitchFamily="49" charset="0"/>
              </a:rPr>
              <a:t>corr_cov</a:t>
            </a:r>
            <a:r>
              <a:rPr lang="en-GB" spc="-80" dirty="0" smtClean="0">
                <a:latin typeface="Consolas" panose="020B0609020204030204" pitchFamily="49" charset="0"/>
              </a:rPr>
              <a:t>')</a:t>
            </a:r>
            <a:endParaRPr lang="en-GB" dirty="0" smtClean="0"/>
          </a:p>
          <a:p>
            <a:pPr>
              <a:spcAft>
                <a:spcPts val="400"/>
              </a:spcAft>
            </a:pPr>
            <a:endParaRPr lang="en-GB" dirty="0" smtClean="0"/>
          </a:p>
          <a:p>
            <a:pPr marL="285750" indent="-285750">
              <a:spcAft>
                <a:spcPts val="400"/>
              </a:spcAft>
              <a:buFont typeface="Arial" panose="020B0604020202020204" pitchFamily="34" charset="0"/>
              <a:buChar char="•"/>
            </a:pPr>
            <a:r>
              <a:rPr lang="en-GB" dirty="0" smtClean="0"/>
              <a:t>To generalise across conditions/patterns (non-independent), could bootstrap:</a:t>
            </a:r>
          </a:p>
          <a:p>
            <a:pPr>
              <a:spcAft>
                <a:spcPts val="400"/>
              </a:spcAft>
            </a:pPr>
            <a:r>
              <a:rPr lang="en-GB" spc="-80" dirty="0">
                <a:latin typeface="Consolas" panose="020B0609020204030204" pitchFamily="49" charset="0"/>
              </a:rPr>
              <a:t>   </a:t>
            </a:r>
            <a:r>
              <a:rPr lang="en-GB" b="1" spc="-80" dirty="0" smtClean="0">
                <a:solidFill>
                  <a:schemeClr val="accent3">
                    <a:lumMod val="75000"/>
                  </a:schemeClr>
                </a:solidFill>
                <a:latin typeface="Consolas" panose="020B0609020204030204" pitchFamily="49" charset="0"/>
              </a:rPr>
              <a:t>Result</a:t>
            </a:r>
            <a:r>
              <a:rPr lang="en-GB" spc="-80" dirty="0" smtClean="0">
                <a:latin typeface="Consolas" panose="020B0609020204030204" pitchFamily="49" charset="0"/>
              </a:rPr>
              <a:t> </a:t>
            </a:r>
            <a:r>
              <a:rPr lang="en-GB" spc="-80" dirty="0">
                <a:latin typeface="Consolas" panose="020B0609020204030204" pitchFamily="49" charset="0"/>
              </a:rPr>
              <a:t>= </a:t>
            </a:r>
            <a:r>
              <a:rPr lang="en-GB" spc="-80" dirty="0" err="1" smtClean="0">
                <a:latin typeface="Consolas" panose="020B0609020204030204" pitchFamily="49" charset="0"/>
              </a:rPr>
              <a:t>inference.eval_bootstrap_pattern</a:t>
            </a:r>
            <a:r>
              <a:rPr lang="en-GB" spc="-80" dirty="0" smtClean="0">
                <a:latin typeface="Consolas" panose="020B0609020204030204" pitchFamily="49" charset="0"/>
              </a:rPr>
              <a:t>(</a:t>
            </a:r>
            <a:r>
              <a:rPr lang="en-GB" b="1" spc="-80" dirty="0" smtClean="0">
                <a:solidFill>
                  <a:schemeClr val="accent6">
                    <a:lumMod val="75000"/>
                  </a:schemeClr>
                </a:solidFill>
                <a:latin typeface="Consolas" panose="020B0609020204030204" pitchFamily="49" charset="0"/>
              </a:rPr>
              <a:t>Models</a:t>
            </a:r>
            <a:r>
              <a:rPr lang="en-GB" b="1" spc="-80" dirty="0">
                <a:latin typeface="Consolas" panose="020B0609020204030204" pitchFamily="49" charset="0"/>
              </a:rPr>
              <a:t>, </a:t>
            </a:r>
            <a:r>
              <a:rPr lang="en-GB" b="1" spc="-80" dirty="0">
                <a:solidFill>
                  <a:schemeClr val="accent2"/>
                </a:solidFill>
                <a:latin typeface="Consolas" panose="020B0609020204030204" pitchFamily="49" charset="0"/>
              </a:rPr>
              <a:t>RDMs</a:t>
            </a:r>
            <a:r>
              <a:rPr lang="en-GB" spc="-80" dirty="0" smtClean="0">
                <a:latin typeface="Consolas" panose="020B0609020204030204" pitchFamily="49" charset="0"/>
              </a:rPr>
              <a:t>, </a:t>
            </a:r>
            <a:r>
              <a:rPr lang="en-GB" spc="-80" dirty="0">
                <a:latin typeface="Consolas" panose="020B0609020204030204" pitchFamily="49" charset="0"/>
              </a:rPr>
              <a:t>…)</a:t>
            </a:r>
          </a:p>
          <a:p>
            <a:pPr>
              <a:spcAft>
                <a:spcPts val="400"/>
              </a:spcAft>
            </a:pPr>
            <a:r>
              <a:rPr lang="en-GB" spc="-80" dirty="0" smtClean="0">
                <a:latin typeface="Consolas" panose="020B0609020204030204" pitchFamily="49" charset="0"/>
              </a:rPr>
              <a:t>   </a:t>
            </a:r>
            <a:endParaRPr lang="en-GB" strike="dblStrike" spc="-80" dirty="0">
              <a:solidFill>
                <a:schemeClr val="bg1">
                  <a:lumMod val="65000"/>
                </a:schemeClr>
              </a:solidFill>
              <a:latin typeface="Consolas" panose="020B0609020204030204" pitchFamily="49" charset="0"/>
            </a:endParaRPr>
          </a:p>
          <a:p>
            <a:pPr marL="285750" indent="-285750">
              <a:spcAft>
                <a:spcPts val="400"/>
              </a:spcAft>
              <a:buFont typeface="Arial" panose="020B0604020202020204" pitchFamily="34" charset="0"/>
              <a:buChar char="•"/>
            </a:pPr>
            <a:r>
              <a:rPr lang="en-GB" dirty="0"/>
              <a:t>If fits are biased (e.g. flexible or constrained parameters), they can be cross-validated across splits of subjects </a:t>
            </a:r>
            <a:r>
              <a:rPr lang="en-GB" i="1" dirty="0"/>
              <a:t>and</a:t>
            </a:r>
            <a:r>
              <a:rPr lang="en-GB" dirty="0"/>
              <a:t> </a:t>
            </a:r>
            <a:r>
              <a:rPr lang="en-GB" dirty="0" smtClean="0"/>
              <a:t>conditions (needing dual bootstrap &amp; &gt;5 conditions). E.g.:</a:t>
            </a:r>
            <a:endParaRPr lang="en-GB" dirty="0"/>
          </a:p>
          <a:p>
            <a:pPr>
              <a:spcAft>
                <a:spcPts val="400"/>
              </a:spcAft>
            </a:pPr>
            <a:r>
              <a:rPr lang="en-GB" spc="-80" dirty="0">
                <a:latin typeface="Consolas" panose="020B0609020204030204" pitchFamily="49" charset="0"/>
              </a:rPr>
              <a:t>   </a:t>
            </a:r>
            <a:r>
              <a:rPr lang="en-GB" b="1" spc="-80" dirty="0" smtClean="0">
                <a:solidFill>
                  <a:schemeClr val="accent3">
                    <a:lumMod val="75000"/>
                  </a:schemeClr>
                </a:solidFill>
                <a:latin typeface="Consolas" panose="020B0609020204030204" pitchFamily="49" charset="0"/>
              </a:rPr>
              <a:t>Result</a:t>
            </a:r>
            <a:r>
              <a:rPr lang="en-GB" spc="-80" dirty="0" smtClean="0">
                <a:latin typeface="Consolas" panose="020B0609020204030204" pitchFamily="49" charset="0"/>
              </a:rPr>
              <a:t> </a:t>
            </a:r>
            <a:r>
              <a:rPr lang="en-GB" spc="-80" dirty="0">
                <a:latin typeface="Consolas" panose="020B0609020204030204" pitchFamily="49" charset="0"/>
              </a:rPr>
              <a:t>= </a:t>
            </a:r>
            <a:r>
              <a:rPr lang="en-GB" spc="-80" dirty="0" err="1" smtClean="0">
                <a:latin typeface="Consolas" panose="020B0609020204030204" pitchFamily="49" charset="0"/>
              </a:rPr>
              <a:t>inference.eval_dual_bootstrap</a:t>
            </a:r>
            <a:r>
              <a:rPr lang="en-GB" spc="-80" dirty="0" smtClean="0">
                <a:latin typeface="Consolas" panose="020B0609020204030204" pitchFamily="49" charset="0"/>
              </a:rPr>
              <a:t>(</a:t>
            </a:r>
            <a:r>
              <a:rPr lang="en-GB" b="1" spc="-80" dirty="0" smtClean="0">
                <a:solidFill>
                  <a:schemeClr val="accent6">
                    <a:lumMod val="75000"/>
                  </a:schemeClr>
                </a:solidFill>
                <a:latin typeface="Consolas" panose="020B0609020204030204" pitchFamily="49" charset="0"/>
              </a:rPr>
              <a:t>Models</a:t>
            </a:r>
            <a:r>
              <a:rPr lang="en-GB" b="1" spc="-80" dirty="0">
                <a:latin typeface="Consolas" panose="020B0609020204030204" pitchFamily="49" charset="0"/>
              </a:rPr>
              <a:t>, </a:t>
            </a:r>
            <a:r>
              <a:rPr lang="en-GB" b="1" spc="-80" dirty="0">
                <a:solidFill>
                  <a:schemeClr val="accent2"/>
                </a:solidFill>
                <a:latin typeface="Consolas" panose="020B0609020204030204" pitchFamily="49" charset="0"/>
              </a:rPr>
              <a:t>RDMs</a:t>
            </a:r>
            <a:r>
              <a:rPr lang="en-GB" spc="-80" dirty="0" smtClean="0">
                <a:latin typeface="Consolas" panose="020B0609020204030204" pitchFamily="49" charset="0"/>
              </a:rPr>
              <a:t>,</a:t>
            </a:r>
          </a:p>
          <a:p>
            <a:pPr>
              <a:spcAft>
                <a:spcPts val="400"/>
              </a:spcAft>
            </a:pPr>
            <a:r>
              <a:rPr lang="en-GB" spc="-80" dirty="0" smtClean="0">
                <a:latin typeface="Consolas" panose="020B0609020204030204" pitchFamily="49" charset="0"/>
              </a:rPr>
              <a:t>                       </a:t>
            </a:r>
            <a:r>
              <a:rPr lang="en-GB" spc="-80" dirty="0" err="1" smtClean="0">
                <a:latin typeface="Consolas" panose="020B0609020204030204" pitchFamily="49" charset="0"/>
              </a:rPr>
              <a:t>k_pattern</a:t>
            </a:r>
            <a:r>
              <a:rPr lang="en-GB" spc="-80" dirty="0" smtClean="0">
                <a:latin typeface="Consolas" panose="020B0609020204030204" pitchFamily="49" charset="0"/>
              </a:rPr>
              <a:t>=4, </a:t>
            </a:r>
            <a:r>
              <a:rPr lang="en-GB" spc="-80" dirty="0" err="1" smtClean="0">
                <a:latin typeface="Consolas" panose="020B0609020204030204" pitchFamily="49" charset="0"/>
              </a:rPr>
              <a:t>K_rdm</a:t>
            </a:r>
            <a:r>
              <a:rPr lang="en-GB" spc="-80" dirty="0" smtClean="0">
                <a:latin typeface="Consolas" panose="020B0609020204030204" pitchFamily="49" charset="0"/>
              </a:rPr>
              <a:t>=2, N=1000, …)</a:t>
            </a:r>
            <a:endParaRPr lang="en-GB" spc="-80" dirty="0">
              <a:latin typeface="Consolas" panose="020B0609020204030204" pitchFamily="49" charset="0"/>
            </a:endParaRPr>
          </a:p>
        </p:txBody>
      </p:sp>
      <p:sp>
        <p:nvSpPr>
          <p:cNvPr id="8" name="Rectangle 7"/>
          <p:cNvSpPr/>
          <p:nvPr/>
        </p:nvSpPr>
        <p:spPr>
          <a:xfrm>
            <a:off x="294391" y="5894402"/>
            <a:ext cx="8670098" cy="892552"/>
          </a:xfrm>
          <a:prstGeom prst="rect">
            <a:avLst/>
          </a:prstGeom>
        </p:spPr>
        <p:txBody>
          <a:bodyPr wrap="square">
            <a:spAutoFit/>
          </a:bodyPr>
          <a:lstStyle/>
          <a:p>
            <a:r>
              <a:rPr lang="en-GB" b="1" dirty="0" err="1" smtClean="0"/>
              <a:t>demo_bootstrap</a:t>
            </a:r>
            <a:r>
              <a:rPr lang="en-GB" b="1" dirty="0" smtClean="0"/>
              <a:t>:</a:t>
            </a:r>
          </a:p>
          <a:p>
            <a:r>
              <a:rPr lang="en-GB" sz="1700" dirty="0" smtClean="0"/>
              <a:t>load </a:t>
            </a:r>
            <a:r>
              <a:rPr lang="en-GB" sz="1700" dirty="0"/>
              <a:t>&amp;</a:t>
            </a:r>
            <a:r>
              <a:rPr lang="en-GB" sz="1700" dirty="0" smtClean="0"/>
              <a:t> view model RDMs; “fixed” &amp; “selection” model comparison; cross-validation &amp; bootstrap</a:t>
            </a:r>
          </a:p>
          <a:p>
            <a:r>
              <a:rPr lang="en-GB" sz="1700" dirty="0" smtClean="0"/>
              <a:t>(~2.5 minutes)</a:t>
            </a:r>
            <a:endParaRPr lang="en-GB" sz="1700" dirty="0"/>
          </a:p>
        </p:txBody>
      </p:sp>
    </p:spTree>
    <p:extLst>
      <p:ext uri="{BB962C8B-B14F-4D97-AF65-F5344CB8AC3E}">
        <p14:creationId xmlns:p14="http://schemas.microsoft.com/office/powerpoint/2010/main" val="379738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6" grpId="0" uiExpand="1" build="p"/>
      <p:bldP spid="8" grpId="0" bldLvl="2"/>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984267" y="6444044"/>
            <a:ext cx="2124237" cy="369332"/>
          </a:xfrm>
          <a:prstGeom prst="rect">
            <a:avLst/>
          </a:prstGeom>
          <a:noFill/>
        </p:spPr>
        <p:txBody>
          <a:bodyPr wrap="square" rtlCol="0">
            <a:spAutoFit/>
          </a:bodyPr>
          <a:lstStyle/>
          <a:p>
            <a:pPr algn="r"/>
            <a:r>
              <a:rPr lang="en-GB" dirty="0" smtClean="0"/>
              <a:t>Nili et al. (2014)</a:t>
            </a:r>
            <a:endParaRPr lang="en-GB" dirty="0"/>
          </a:p>
        </p:txBody>
      </p:sp>
      <p:sp>
        <p:nvSpPr>
          <p:cNvPr id="5" name="TextBox 4"/>
          <p:cNvSpPr txBox="1">
            <a:spLocks noChangeArrowheads="1"/>
          </p:cNvSpPr>
          <p:nvPr/>
        </p:nvSpPr>
        <p:spPr bwMode="auto">
          <a:xfrm>
            <a:off x="467544" y="4525754"/>
            <a:ext cx="4104456" cy="1785104"/>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en-US" dirty="0" smtClean="0"/>
              <a:t>Group mean RDM is best possible model (given the data) for comparing each subject to</a:t>
            </a:r>
          </a:p>
          <a:p>
            <a:pPr marL="342900" indent="-342900">
              <a:buFont typeface="Arial" panose="020B0604020202020204" pitchFamily="34" charset="0"/>
              <a:buChar char="•"/>
            </a:pPr>
            <a:r>
              <a:rPr lang="en-US" dirty="0" smtClean="0"/>
              <a:t>Positively biased because comparison subject included in mean</a:t>
            </a:r>
            <a:endParaRPr lang="en-US" dirty="0"/>
          </a:p>
          <a:p>
            <a:endParaRPr lang="en-US" sz="2000" dirty="0"/>
          </a:p>
        </p:txBody>
      </p:sp>
      <p:sp>
        <p:nvSpPr>
          <p:cNvPr id="6" name="TextBox 5"/>
          <p:cNvSpPr txBox="1">
            <a:spLocks noChangeArrowheads="1"/>
          </p:cNvSpPr>
          <p:nvPr/>
        </p:nvSpPr>
        <p:spPr bwMode="auto">
          <a:xfrm>
            <a:off x="4788024" y="4525754"/>
            <a:ext cx="4104456" cy="1231106"/>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en-US" dirty="0" smtClean="0"/>
              <a:t>Leave-one-out mean removes this dependence, but is negatively biased because does not use all data</a:t>
            </a:r>
            <a:endParaRPr lang="en-US" dirty="0"/>
          </a:p>
          <a:p>
            <a:endParaRPr lang="en-US" sz="2000" dirty="0"/>
          </a:p>
        </p:txBody>
      </p:sp>
      <p:sp>
        <p:nvSpPr>
          <p:cNvPr id="7" name="TextBox 6"/>
          <p:cNvSpPr txBox="1">
            <a:spLocks noChangeArrowheads="1"/>
          </p:cNvSpPr>
          <p:nvPr/>
        </p:nvSpPr>
        <p:spPr bwMode="auto">
          <a:xfrm>
            <a:off x="35496" y="6085337"/>
            <a:ext cx="9073007" cy="400110"/>
          </a:xfrm>
          <a:prstGeom prst="rect">
            <a:avLst/>
          </a:prstGeom>
          <a:noFill/>
          <a:ln w="9525">
            <a:noFill/>
            <a:miter lim="800000"/>
            <a:headEnd/>
            <a:tailEnd/>
          </a:ln>
        </p:spPr>
        <p:txBody>
          <a:bodyPr wrap="square">
            <a:spAutoFit/>
          </a:bodyPr>
          <a:lstStyle/>
          <a:p>
            <a:pPr algn="ctr"/>
            <a:r>
              <a:rPr lang="en-US" b="1" dirty="0" smtClean="0"/>
              <a:t>Do we need a better model, or better data?</a:t>
            </a:r>
            <a:endParaRPr lang="en-US" sz="2000" b="1" dirty="0"/>
          </a:p>
        </p:txBody>
      </p:sp>
      <p:pic>
        <p:nvPicPr>
          <p:cNvPr id="3" name="Picture 2"/>
          <p:cNvPicPr>
            <a:picLocks noChangeAspect="1"/>
          </p:cNvPicPr>
          <p:nvPr/>
        </p:nvPicPr>
        <p:blipFill>
          <a:blip r:embed="rId2"/>
          <a:stretch>
            <a:fillRect/>
          </a:stretch>
        </p:blipFill>
        <p:spPr>
          <a:xfrm>
            <a:off x="1835696" y="172529"/>
            <a:ext cx="5812234" cy="4199641"/>
          </a:xfrm>
          <a:prstGeom prst="rect">
            <a:avLst/>
          </a:prstGeom>
        </p:spPr>
      </p:pic>
    </p:spTree>
    <p:extLst>
      <p:ext uri="{BB962C8B-B14F-4D97-AF65-F5344CB8AC3E}">
        <p14:creationId xmlns:p14="http://schemas.microsoft.com/office/powerpoint/2010/main" val="21743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757627"/>
            <a:ext cx="8229600" cy="436910"/>
          </a:xfrm>
        </p:spPr>
        <p:txBody>
          <a:bodyPr>
            <a:noAutofit/>
          </a:bodyPr>
          <a:lstStyle/>
          <a:p>
            <a:pPr eaLnBrk="1" hangingPunct="1"/>
            <a:r>
              <a:rPr lang="en-GB" altLang="en-US" sz="3200" dirty="0" smtClean="0"/>
              <a:t>Some key components: Visualization</a:t>
            </a:r>
          </a:p>
        </p:txBody>
      </p:sp>
      <p:sp>
        <p:nvSpPr>
          <p:cNvPr id="4" name="Title 1"/>
          <p:cNvSpPr txBox="1">
            <a:spLocks/>
          </p:cNvSpPr>
          <p:nvPr/>
        </p:nvSpPr>
        <p:spPr bwMode="auto">
          <a:xfrm>
            <a:off x="457200" y="274638"/>
            <a:ext cx="8229600" cy="3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dirty="0" smtClean="0"/>
              <a:t>How does The RSA Toolbox work?</a:t>
            </a:r>
            <a:endParaRPr lang="en-GB" altLang="en-US" sz="3600" b="1" dirty="0"/>
          </a:p>
        </p:txBody>
      </p:sp>
      <p:sp>
        <p:nvSpPr>
          <p:cNvPr id="6" name="Rectangle 5"/>
          <p:cNvSpPr/>
          <p:nvPr/>
        </p:nvSpPr>
        <p:spPr>
          <a:xfrm>
            <a:off x="457200" y="1331476"/>
            <a:ext cx="8445624" cy="5416868"/>
          </a:xfrm>
          <a:prstGeom prst="rect">
            <a:avLst/>
          </a:prstGeom>
        </p:spPr>
        <p:txBody>
          <a:bodyPr wrap="square">
            <a:spAutoFit/>
          </a:bodyPr>
          <a:lstStyle/>
          <a:p>
            <a:pPr marL="285750" indent="-285750">
              <a:spcAft>
                <a:spcPts val="300"/>
              </a:spcAft>
              <a:buFont typeface="Arial" panose="020B0604020202020204" pitchFamily="34" charset="0"/>
              <a:buChar char="•"/>
            </a:pPr>
            <a:r>
              <a:rPr lang="en-GB" dirty="0">
                <a:latin typeface="+mj-lt"/>
              </a:rPr>
              <a:t>Plotting RDM data:</a:t>
            </a:r>
          </a:p>
          <a:p>
            <a:pPr marL="742950" lvl="1" indent="-285750">
              <a:spcAft>
                <a:spcPts val="300"/>
              </a:spcAft>
              <a:buFont typeface="Arial" panose="020B0604020202020204" pitchFamily="34" charset="0"/>
              <a:buChar char="•"/>
            </a:pPr>
            <a:r>
              <a:rPr lang="en-GB" dirty="0" err="1" smtClean="0">
                <a:latin typeface="Consolas" panose="020B0609020204030204" pitchFamily="49" charset="0"/>
              </a:rPr>
              <a:t>vis.</a:t>
            </a:r>
            <a:r>
              <a:rPr lang="en-GB" b="1" dirty="0" err="1" smtClean="0">
                <a:latin typeface="Consolas" panose="020B0609020204030204" pitchFamily="49" charset="0"/>
              </a:rPr>
              <a:t>show_rdm</a:t>
            </a:r>
            <a:r>
              <a:rPr lang="en-GB" dirty="0" smtClean="0">
                <a:latin typeface="Consolas" panose="020B0609020204030204" pitchFamily="49" charset="0"/>
              </a:rPr>
              <a:t>(</a:t>
            </a:r>
            <a:r>
              <a:rPr lang="en-GB" b="1" dirty="0" smtClean="0">
                <a:solidFill>
                  <a:schemeClr val="accent2"/>
                </a:solidFill>
                <a:latin typeface="Consolas" panose="020B0609020204030204" pitchFamily="49" charset="0"/>
              </a:rPr>
              <a:t>RDMs</a:t>
            </a:r>
            <a:r>
              <a:rPr lang="en-GB" dirty="0" smtClean="0">
                <a:latin typeface="Consolas" panose="020B0609020204030204" pitchFamily="49" charset="0"/>
              </a:rPr>
              <a:t>, …)</a:t>
            </a:r>
          </a:p>
          <a:p>
            <a:pPr marL="742950" lvl="1" indent="-285750">
              <a:spcAft>
                <a:spcPts val="300"/>
              </a:spcAft>
              <a:buFont typeface="Arial" panose="020B0604020202020204" pitchFamily="34" charset="0"/>
              <a:buChar char="•"/>
            </a:pPr>
            <a:r>
              <a:rPr lang="en-GB" dirty="0" smtClean="0">
                <a:latin typeface="Consolas" panose="020B0609020204030204" pitchFamily="49" charset="0"/>
              </a:rPr>
              <a:t>vis.</a:t>
            </a:r>
            <a:r>
              <a:rPr lang="en-GB" b="1" dirty="0" smtClean="0">
                <a:latin typeface="Consolas" panose="020B0609020204030204" pitchFamily="49" charset="0"/>
              </a:rPr>
              <a:t>show_2D</a:t>
            </a:r>
            <a:r>
              <a:rPr lang="en-GB" dirty="0" smtClean="0">
                <a:latin typeface="Consolas" panose="020B0609020204030204" pitchFamily="49" charset="0"/>
              </a:rPr>
              <a:t>(</a:t>
            </a:r>
            <a:r>
              <a:rPr lang="en-GB" b="1" dirty="0" smtClean="0">
                <a:solidFill>
                  <a:schemeClr val="accent2"/>
                </a:solidFill>
                <a:latin typeface="Consolas" panose="020B0609020204030204" pitchFamily="49" charset="0"/>
              </a:rPr>
              <a:t>RDMs</a:t>
            </a:r>
            <a:r>
              <a:rPr lang="en-GB" dirty="0" smtClean="0">
                <a:latin typeface="Consolas" panose="020B0609020204030204" pitchFamily="49" charset="0"/>
              </a:rPr>
              <a:t>, method, …)</a:t>
            </a:r>
          </a:p>
          <a:p>
            <a:pPr>
              <a:spcAft>
                <a:spcPts val="300"/>
              </a:spcAft>
            </a:pPr>
            <a:r>
              <a:rPr lang="en-GB" dirty="0" smtClean="0">
                <a:latin typeface="Consolas" panose="020B0609020204030204" pitchFamily="49" charset="0"/>
              </a:rPr>
              <a:t>	</a:t>
            </a:r>
            <a:r>
              <a:rPr lang="en-GB" dirty="0" smtClean="0">
                <a:latin typeface="+mj-lt"/>
              </a:rPr>
              <a:t>Available methods (</a:t>
            </a:r>
            <a:r>
              <a:rPr lang="en-GB" dirty="0" smtClean="0"/>
              <a:t>using </a:t>
            </a:r>
            <a:r>
              <a:rPr lang="en-GB" dirty="0" err="1" smtClean="0"/>
              <a:t>sklearn.manifold</a:t>
            </a:r>
            <a:r>
              <a:rPr lang="en-GB" dirty="0" smtClean="0"/>
              <a:t> defaults)</a:t>
            </a:r>
            <a:r>
              <a:rPr lang="en-GB" dirty="0" smtClean="0">
                <a:latin typeface="+mj-lt"/>
              </a:rPr>
              <a:t>: </a:t>
            </a:r>
          </a:p>
          <a:p>
            <a:pPr marL="1200150" lvl="2" indent="-285750">
              <a:spcAft>
                <a:spcPts val="300"/>
              </a:spcAft>
              <a:buFont typeface="Arial" panose="020B0604020202020204" pitchFamily="34" charset="0"/>
              <a:buChar char="•"/>
            </a:pPr>
            <a:r>
              <a:rPr lang="en-GB" dirty="0" smtClean="0">
                <a:latin typeface="+mj-lt"/>
              </a:rPr>
              <a:t>MDS (criterion of </a:t>
            </a:r>
            <a:r>
              <a:rPr lang="en-GB" dirty="0" err="1" smtClean="0">
                <a:latin typeface="+mj-lt"/>
              </a:rPr>
              <a:t>normalized_stress</a:t>
            </a:r>
            <a:r>
              <a:rPr lang="en-GB" dirty="0" smtClean="0">
                <a:latin typeface="+mj-lt"/>
              </a:rPr>
              <a:t>)</a:t>
            </a:r>
          </a:p>
          <a:p>
            <a:pPr marL="1200150" lvl="2" indent="-285750">
              <a:spcAft>
                <a:spcPts val="300"/>
              </a:spcAft>
              <a:buFont typeface="Arial" panose="020B0604020202020204" pitchFamily="34" charset="0"/>
              <a:buChar char="•"/>
            </a:pPr>
            <a:r>
              <a:rPr lang="en-GB" dirty="0" err="1" smtClean="0">
                <a:latin typeface="+mj-lt"/>
              </a:rPr>
              <a:t>Isomap</a:t>
            </a:r>
            <a:endParaRPr lang="en-GB" dirty="0" smtClean="0">
              <a:latin typeface="+mj-lt"/>
            </a:endParaRPr>
          </a:p>
          <a:p>
            <a:pPr marL="1200150" lvl="2" indent="-285750">
              <a:spcAft>
                <a:spcPts val="300"/>
              </a:spcAft>
              <a:buFont typeface="Arial" panose="020B0604020202020204" pitchFamily="34" charset="0"/>
              <a:buChar char="•"/>
            </a:pPr>
            <a:r>
              <a:rPr lang="en-GB" dirty="0" smtClean="0">
                <a:latin typeface="+mj-lt"/>
              </a:rPr>
              <a:t>t-SNE (what perplexity?)</a:t>
            </a:r>
          </a:p>
          <a:p>
            <a:pPr marL="1200150" lvl="2" indent="-285750">
              <a:spcAft>
                <a:spcPts val="300"/>
              </a:spcAft>
              <a:buFont typeface="Arial" panose="020B0604020202020204" pitchFamily="34" charset="0"/>
              <a:buChar char="•"/>
            </a:pPr>
            <a:r>
              <a:rPr lang="en-GB" dirty="0" smtClean="0">
                <a:latin typeface="+mj-lt"/>
              </a:rPr>
              <a:t>given coordinates</a:t>
            </a:r>
          </a:p>
          <a:p>
            <a:pPr marL="742950" lvl="1" indent="-285750">
              <a:spcAft>
                <a:spcPts val="300"/>
              </a:spcAft>
              <a:buFont typeface="Arial" panose="020B0604020202020204" pitchFamily="34" charset="0"/>
              <a:buChar char="•"/>
            </a:pPr>
            <a:r>
              <a:rPr lang="en-GB" dirty="0" smtClean="0">
                <a:latin typeface="+mj-lt"/>
              </a:rPr>
              <a:t>Both can label conditions with “</a:t>
            </a:r>
            <a:r>
              <a:rPr lang="en-GB" b="1" dirty="0" smtClean="0">
                <a:latin typeface="+mj-lt"/>
              </a:rPr>
              <a:t>Icons</a:t>
            </a:r>
            <a:r>
              <a:rPr lang="en-GB" dirty="0" smtClean="0">
                <a:latin typeface="+mj-lt"/>
              </a:rPr>
              <a:t>” (as pattern descriptor in RDM object)</a:t>
            </a:r>
          </a:p>
          <a:p>
            <a:pPr marL="742950" lvl="1" indent="-285750">
              <a:spcAft>
                <a:spcPts val="300"/>
              </a:spcAft>
              <a:buFont typeface="Arial" panose="020B0604020202020204" pitchFamily="34" charset="0"/>
              <a:buChar char="•"/>
            </a:pPr>
            <a:endParaRPr lang="en-GB" dirty="0" smtClean="0">
              <a:latin typeface="+mj-lt"/>
            </a:endParaRPr>
          </a:p>
          <a:p>
            <a:pPr marL="285750" indent="-285750">
              <a:spcAft>
                <a:spcPts val="300"/>
              </a:spcAft>
              <a:buFont typeface="Arial" panose="020B0604020202020204" pitchFamily="34" charset="0"/>
              <a:buChar char="•"/>
            </a:pPr>
            <a:r>
              <a:rPr lang="en-GB" dirty="0" smtClean="0">
                <a:latin typeface="+mj-lt"/>
              </a:rPr>
              <a:t>Comparing RDMs with scatterplots: </a:t>
            </a:r>
          </a:p>
          <a:p>
            <a:pPr marL="742950" lvl="1" indent="-285750">
              <a:spcAft>
                <a:spcPts val="300"/>
              </a:spcAft>
              <a:buFont typeface="Arial" panose="020B0604020202020204" pitchFamily="34" charset="0"/>
              <a:buChar char="•"/>
            </a:pPr>
            <a:r>
              <a:rPr lang="en-GB" spc="-50" dirty="0" err="1" smtClean="0">
                <a:latin typeface="Consolas" panose="020B0609020204030204" pitchFamily="49" charset="0"/>
              </a:rPr>
              <a:t>vis.</a:t>
            </a:r>
            <a:r>
              <a:rPr lang="en-GB" b="1" spc="-50" dirty="0" err="1" smtClean="0">
                <a:latin typeface="Consolas" panose="020B0609020204030204" pitchFamily="49" charset="0"/>
              </a:rPr>
              <a:t>rdm_comparison_scatterplot</a:t>
            </a:r>
            <a:r>
              <a:rPr lang="en-GB" spc="-50" dirty="0" smtClean="0">
                <a:latin typeface="+mj-lt"/>
              </a:rPr>
              <a:t>(</a:t>
            </a:r>
            <a:r>
              <a:rPr lang="en-GB" b="1" dirty="0">
                <a:solidFill>
                  <a:schemeClr val="accent2"/>
                </a:solidFill>
                <a:latin typeface="Consolas" panose="020B0609020204030204" pitchFamily="49" charset="0"/>
              </a:rPr>
              <a:t>RDMs</a:t>
            </a:r>
            <a:r>
              <a:rPr lang="en-GB" spc="-50" dirty="0" smtClean="0">
                <a:latin typeface="+mj-lt"/>
              </a:rPr>
              <a:t>, …)</a:t>
            </a:r>
          </a:p>
          <a:p>
            <a:pPr marL="285750" indent="-285750">
              <a:spcAft>
                <a:spcPts val="300"/>
              </a:spcAft>
              <a:buFont typeface="Arial" panose="020B0604020202020204" pitchFamily="34" charset="0"/>
              <a:buChar char="•"/>
            </a:pPr>
            <a:endParaRPr lang="en-GB" spc="-50" dirty="0" smtClean="0">
              <a:latin typeface="+mj-lt"/>
            </a:endParaRPr>
          </a:p>
          <a:p>
            <a:pPr marL="285750" indent="-285750">
              <a:spcAft>
                <a:spcPts val="300"/>
              </a:spcAft>
              <a:buFont typeface="Arial" panose="020B0604020202020204" pitchFamily="34" charset="0"/>
              <a:buChar char="•"/>
            </a:pPr>
            <a:r>
              <a:rPr lang="en-GB" dirty="0" smtClean="0">
                <a:latin typeface="+mj-lt"/>
              </a:rPr>
              <a:t>Plotting statistical inference:</a:t>
            </a:r>
          </a:p>
          <a:p>
            <a:pPr marL="742950" lvl="1" indent="-285750">
              <a:spcAft>
                <a:spcPts val="300"/>
              </a:spcAft>
              <a:buFont typeface="Arial" panose="020B0604020202020204" pitchFamily="34" charset="0"/>
              <a:buChar char="•"/>
            </a:pPr>
            <a:r>
              <a:rPr lang="en-GB" dirty="0" err="1" smtClean="0">
                <a:latin typeface="Consolas" panose="020B0609020204030204" pitchFamily="49" charset="0"/>
              </a:rPr>
              <a:t>vis.</a:t>
            </a:r>
            <a:r>
              <a:rPr lang="en-GB" b="1" dirty="0" err="1" smtClean="0">
                <a:latin typeface="Consolas" panose="020B0609020204030204" pitchFamily="49" charset="0"/>
              </a:rPr>
              <a:t>plot_model_comparison</a:t>
            </a:r>
            <a:r>
              <a:rPr lang="en-GB" dirty="0" smtClean="0">
                <a:latin typeface="Consolas" panose="020B0609020204030204" pitchFamily="49" charset="0"/>
              </a:rPr>
              <a:t>(</a:t>
            </a:r>
            <a:r>
              <a:rPr lang="en-GB" b="1" dirty="0" smtClean="0">
                <a:solidFill>
                  <a:schemeClr val="accent3">
                    <a:lumMod val="75000"/>
                  </a:schemeClr>
                </a:solidFill>
                <a:latin typeface="Consolas" panose="020B0609020204030204" pitchFamily="49" charset="0"/>
              </a:rPr>
              <a:t>result</a:t>
            </a:r>
            <a:r>
              <a:rPr lang="en-GB" dirty="0" smtClean="0">
                <a:latin typeface="Consolas" panose="020B0609020204030204" pitchFamily="49" charset="0"/>
              </a:rPr>
              <a:t>, …)</a:t>
            </a:r>
          </a:p>
          <a:p>
            <a:pPr marL="742950" lvl="1" indent="-285750">
              <a:spcAft>
                <a:spcPts val="300"/>
              </a:spcAft>
              <a:buFont typeface="Arial" panose="020B0604020202020204" pitchFamily="34" charset="0"/>
              <a:buChar char="•"/>
            </a:pPr>
            <a:r>
              <a:rPr lang="en-GB" strike="sngStrike" dirty="0" err="1" smtClean="0">
                <a:latin typeface="Consolas" panose="020B0609020204030204" pitchFamily="49" charset="0"/>
              </a:rPr>
              <a:t>vis.</a:t>
            </a:r>
            <a:r>
              <a:rPr lang="en-GB" b="1" strike="sngStrike" dirty="0" err="1" smtClean="0">
                <a:latin typeface="Consolas" panose="020B0609020204030204" pitchFamily="49" charset="0"/>
              </a:rPr>
              <a:t>map_model_comparison</a:t>
            </a:r>
            <a:r>
              <a:rPr lang="en-GB" strike="sngStrike" dirty="0" smtClean="0">
                <a:latin typeface="Consolas" panose="020B0609020204030204" pitchFamily="49" charset="0"/>
              </a:rPr>
              <a:t>(</a:t>
            </a:r>
            <a:r>
              <a:rPr lang="en-GB" b="1" strike="sngStrike" dirty="0" smtClean="0">
                <a:solidFill>
                  <a:schemeClr val="accent3">
                    <a:lumMod val="75000"/>
                  </a:schemeClr>
                </a:solidFill>
                <a:latin typeface="Consolas" panose="020B0609020204030204" pitchFamily="49" charset="0"/>
              </a:rPr>
              <a:t>result</a:t>
            </a:r>
            <a:r>
              <a:rPr lang="en-GB" strike="sngStrike" dirty="0">
                <a:latin typeface="Consolas" panose="020B0609020204030204" pitchFamily="49" charset="0"/>
              </a:rPr>
              <a:t>, </a:t>
            </a:r>
            <a:r>
              <a:rPr lang="en-GB" b="1" strike="sngStrike" dirty="0">
                <a:solidFill>
                  <a:schemeClr val="accent2"/>
                </a:solidFill>
                <a:latin typeface="Consolas" panose="020B0609020204030204" pitchFamily="49" charset="0"/>
              </a:rPr>
              <a:t>RDMs</a:t>
            </a:r>
            <a:r>
              <a:rPr lang="en-GB" strike="sngStrike" dirty="0" smtClean="0">
                <a:latin typeface="Consolas" panose="020B0609020204030204" pitchFamily="49" charset="0"/>
              </a:rPr>
              <a:t>) </a:t>
            </a:r>
            <a:r>
              <a:rPr lang="en-GB" strike="sngStrike" spc="-150" dirty="0" smtClean="0">
                <a:solidFill>
                  <a:srgbClr val="FF0000"/>
                </a:solidFill>
                <a:latin typeface="Consolas" panose="020B0609020204030204" pitchFamily="49" charset="0"/>
              </a:rPr>
              <a:t>[WARNING: CHANGES RDMS?]</a:t>
            </a:r>
          </a:p>
          <a:p>
            <a:pPr marL="742950" lvl="1" indent="-285750">
              <a:spcAft>
                <a:spcPts val="300"/>
              </a:spcAft>
              <a:buFont typeface="Arial" panose="020B0604020202020204" pitchFamily="34" charset="0"/>
              <a:buChar char="•"/>
            </a:pPr>
            <a:r>
              <a:rPr lang="en-GB" dirty="0" smtClean="0">
                <a:latin typeface="+mn-lt"/>
              </a:rPr>
              <a:t>various options for marking significance</a:t>
            </a:r>
            <a:endParaRPr lang="en-GB" dirty="0">
              <a:latin typeface="+mn-lt"/>
            </a:endParaRPr>
          </a:p>
        </p:txBody>
      </p:sp>
      <p:sp>
        <p:nvSpPr>
          <p:cNvPr id="2" name="Rectangle 1"/>
          <p:cNvSpPr/>
          <p:nvPr/>
        </p:nvSpPr>
        <p:spPr>
          <a:xfrm>
            <a:off x="899592" y="6093296"/>
            <a:ext cx="7920880" cy="288032"/>
          </a:xfrm>
          <a:prstGeom prst="rect">
            <a:avLst/>
          </a:prstGeom>
          <a:solidFill>
            <a:srgbClr val="FFFFFF">
              <a:alpha val="69804"/>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75637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13" end="13"/>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xEl>
                                              <p:pRg st="14" end="14"/>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
                                            <p:txEl>
                                              <p:pRg st="15" end="15"/>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1003125"/>
            <a:ext cx="8229600" cy="436910"/>
          </a:xfrm>
        </p:spPr>
        <p:txBody>
          <a:bodyPr>
            <a:noAutofit/>
          </a:bodyPr>
          <a:lstStyle/>
          <a:p>
            <a:pPr eaLnBrk="1" hangingPunct="1"/>
            <a:r>
              <a:rPr lang="en-GB" altLang="en-US" sz="3200" dirty="0" smtClean="0"/>
              <a:t>Searchlights:</a:t>
            </a:r>
          </a:p>
        </p:txBody>
      </p:sp>
      <p:sp>
        <p:nvSpPr>
          <p:cNvPr id="4" name="Title 1"/>
          <p:cNvSpPr txBox="1">
            <a:spLocks/>
          </p:cNvSpPr>
          <p:nvPr/>
        </p:nvSpPr>
        <p:spPr bwMode="auto">
          <a:xfrm>
            <a:off x="457200" y="274638"/>
            <a:ext cx="8229600" cy="3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dirty="0" smtClean="0"/>
              <a:t>How does The RSA Toolbox work?</a:t>
            </a:r>
            <a:endParaRPr lang="en-GB" altLang="en-US" sz="3600" b="1" dirty="0"/>
          </a:p>
        </p:txBody>
      </p:sp>
      <p:sp>
        <p:nvSpPr>
          <p:cNvPr id="6" name="Rectangle 5"/>
          <p:cNvSpPr/>
          <p:nvPr/>
        </p:nvSpPr>
        <p:spPr>
          <a:xfrm>
            <a:off x="179512" y="1802302"/>
            <a:ext cx="8712968" cy="3231654"/>
          </a:xfrm>
          <a:prstGeom prst="rect">
            <a:avLst/>
          </a:prstGeom>
        </p:spPr>
        <p:txBody>
          <a:bodyPr wrap="square">
            <a:spAutoFit/>
          </a:bodyPr>
          <a:lstStyle/>
          <a:p>
            <a:pPr marL="285750" indent="-285750">
              <a:spcAft>
                <a:spcPts val="1200"/>
              </a:spcAft>
              <a:buFont typeface="Arial" panose="020B0604020202020204" pitchFamily="34" charset="0"/>
              <a:buChar char="•"/>
            </a:pPr>
            <a:r>
              <a:rPr lang="en-GB" dirty="0" smtClean="0"/>
              <a:t>In </a:t>
            </a:r>
            <a:r>
              <a:rPr lang="en-GB" spc="-80" dirty="0" err="1" smtClean="0">
                <a:latin typeface="Consolas" panose="020B0609020204030204" pitchFamily="49" charset="0"/>
              </a:rPr>
              <a:t>rsatoolbox.util.searchlight</a:t>
            </a:r>
            <a:r>
              <a:rPr lang="en-GB" spc="-80" dirty="0" smtClean="0">
                <a:latin typeface="Consolas" panose="020B0609020204030204" pitchFamily="49" charset="0"/>
              </a:rPr>
              <a:t>…</a:t>
            </a:r>
            <a:endParaRPr lang="en-GB" spc="-80" dirty="0">
              <a:latin typeface="Consolas" panose="020B0609020204030204" pitchFamily="49" charset="0"/>
            </a:endParaRPr>
          </a:p>
          <a:p>
            <a:pPr marL="742950" lvl="1" indent="-285750">
              <a:spcAft>
                <a:spcPts val="1200"/>
              </a:spcAft>
              <a:buFont typeface="Arial" panose="020B0604020202020204" pitchFamily="34" charset="0"/>
              <a:buChar char="•"/>
            </a:pPr>
            <a:r>
              <a:rPr lang="en-GB" spc="-80" dirty="0" smtClean="0">
                <a:solidFill>
                  <a:schemeClr val="accent5"/>
                </a:solidFill>
                <a:latin typeface="Consolas" panose="020B0609020204030204" pitchFamily="49" charset="0"/>
              </a:rPr>
              <a:t>centres, neighbours </a:t>
            </a:r>
            <a:r>
              <a:rPr lang="en-GB" spc="-80" dirty="0" smtClean="0">
                <a:latin typeface="Consolas" panose="020B0609020204030204" pitchFamily="49" charset="0"/>
              </a:rPr>
              <a:t>= </a:t>
            </a:r>
            <a:r>
              <a:rPr lang="en-GB" spc="-80" dirty="0" err="1" smtClean="0">
                <a:latin typeface="Consolas" panose="020B0609020204030204" pitchFamily="49" charset="0"/>
              </a:rPr>
              <a:t>get_volume_searchlight</a:t>
            </a:r>
            <a:r>
              <a:rPr lang="en-GB" spc="-80" dirty="0" smtClean="0">
                <a:latin typeface="Consolas" panose="020B0609020204030204" pitchFamily="49" charset="0"/>
              </a:rPr>
              <a:t>(</a:t>
            </a:r>
            <a:r>
              <a:rPr lang="en-GB" spc="-80" dirty="0" smtClean="0">
                <a:solidFill>
                  <a:schemeClr val="accent1"/>
                </a:solidFill>
                <a:latin typeface="Consolas" panose="020B0609020204030204" pitchFamily="49" charset="0"/>
              </a:rPr>
              <a:t>mask</a:t>
            </a:r>
            <a:r>
              <a:rPr lang="en-GB" spc="-80" dirty="0" smtClean="0">
                <a:latin typeface="Consolas" panose="020B0609020204030204" pitchFamily="49" charset="0"/>
              </a:rPr>
              <a:t>)</a:t>
            </a:r>
          </a:p>
          <a:p>
            <a:pPr marL="742950" lvl="1" indent="-285750">
              <a:spcAft>
                <a:spcPts val="1200"/>
              </a:spcAft>
              <a:buFont typeface="Arial" panose="020B0604020202020204" pitchFamily="34" charset="0"/>
              <a:buChar char="•"/>
            </a:pPr>
            <a:r>
              <a:rPr lang="en-GB" spc="-80" dirty="0" smtClean="0">
                <a:solidFill>
                  <a:schemeClr val="accent2"/>
                </a:solidFill>
                <a:latin typeface="Consolas" panose="020B0609020204030204" pitchFamily="49" charset="0"/>
              </a:rPr>
              <a:t>RDMs</a:t>
            </a:r>
            <a:r>
              <a:rPr lang="en-GB" spc="-80" dirty="0" smtClean="0">
                <a:latin typeface="Consolas" panose="020B0609020204030204" pitchFamily="49" charset="0"/>
              </a:rPr>
              <a:t> = </a:t>
            </a:r>
            <a:r>
              <a:rPr lang="en-GB" spc="-80" dirty="0" err="1" smtClean="0">
                <a:latin typeface="Consolas" panose="020B0609020204030204" pitchFamily="49" charset="0"/>
              </a:rPr>
              <a:t>get_searchlight_RDMs</a:t>
            </a:r>
            <a:r>
              <a:rPr lang="en-GB" spc="-80" dirty="0" smtClean="0">
                <a:latin typeface="Consolas" panose="020B0609020204030204" pitchFamily="49" charset="0"/>
              </a:rPr>
              <a:t>(</a:t>
            </a:r>
            <a:r>
              <a:rPr lang="en-GB" spc="-80" dirty="0" err="1" smtClean="0">
                <a:solidFill>
                  <a:schemeClr val="accent1"/>
                </a:solidFill>
                <a:latin typeface="Consolas" panose="020B0609020204030204" pitchFamily="49" charset="0"/>
              </a:rPr>
              <a:t>data_cXv</a:t>
            </a:r>
            <a:r>
              <a:rPr lang="en-GB" spc="-80" dirty="0" smtClean="0">
                <a:latin typeface="Consolas" panose="020B0609020204030204" pitchFamily="49" charset="0"/>
              </a:rPr>
              <a:t>, </a:t>
            </a:r>
            <a:r>
              <a:rPr lang="en-GB" spc="-80" dirty="0" smtClean="0">
                <a:solidFill>
                  <a:schemeClr val="accent5"/>
                </a:solidFill>
                <a:latin typeface="Consolas" panose="020B0609020204030204" pitchFamily="49" charset="0"/>
              </a:rPr>
              <a:t>centres, neighbours</a:t>
            </a:r>
            <a:r>
              <a:rPr lang="en-GB" spc="-80" dirty="0" smtClean="0">
                <a:latin typeface="Consolas" panose="020B0609020204030204" pitchFamily="49" charset="0"/>
              </a:rPr>
              <a:t>, </a:t>
            </a:r>
            <a:r>
              <a:rPr lang="en-GB" spc="-80" dirty="0" err="1" smtClean="0">
                <a:solidFill>
                  <a:schemeClr val="accent1"/>
                </a:solidFill>
                <a:latin typeface="Consolas" panose="020B0609020204030204" pitchFamily="49" charset="0"/>
              </a:rPr>
              <a:t>cond</a:t>
            </a:r>
            <a:r>
              <a:rPr lang="en-GB" spc="-80" dirty="0" smtClean="0">
                <a:solidFill>
                  <a:schemeClr val="accent1"/>
                </a:solidFill>
                <a:latin typeface="Consolas" panose="020B0609020204030204" pitchFamily="49" charset="0"/>
              </a:rPr>
              <a:t>, …</a:t>
            </a:r>
            <a:r>
              <a:rPr lang="en-GB" spc="-80" dirty="0" smtClean="0">
                <a:latin typeface="Consolas" panose="020B0609020204030204" pitchFamily="49" charset="0"/>
              </a:rPr>
              <a:t>)</a:t>
            </a:r>
          </a:p>
          <a:p>
            <a:pPr marL="742950" lvl="1" indent="-285750">
              <a:spcAft>
                <a:spcPts val="1200"/>
              </a:spcAft>
              <a:buFont typeface="Arial" panose="020B0604020202020204" pitchFamily="34" charset="0"/>
              <a:buChar char="•"/>
            </a:pPr>
            <a:r>
              <a:rPr lang="en-GB" spc="-80" dirty="0" err="1" smtClean="0">
                <a:latin typeface="Consolas" panose="020B0609020204030204" pitchFamily="49" charset="0"/>
              </a:rPr>
              <a:t>evaluate_models_searchlight</a:t>
            </a:r>
            <a:r>
              <a:rPr lang="en-GB" spc="-80" dirty="0" smtClean="0">
                <a:latin typeface="Consolas" panose="020B0609020204030204" pitchFamily="49" charset="0"/>
              </a:rPr>
              <a:t>(</a:t>
            </a:r>
            <a:r>
              <a:rPr lang="en-GB" spc="-80" dirty="0" smtClean="0">
                <a:solidFill>
                  <a:schemeClr val="accent2"/>
                </a:solidFill>
                <a:latin typeface="Consolas" panose="020B0609020204030204" pitchFamily="49" charset="0"/>
              </a:rPr>
              <a:t>RDMs</a:t>
            </a:r>
            <a:r>
              <a:rPr lang="en-GB" spc="-80" dirty="0" smtClean="0">
                <a:latin typeface="Consolas" panose="020B0609020204030204" pitchFamily="49" charset="0"/>
              </a:rPr>
              <a:t>, </a:t>
            </a:r>
            <a:r>
              <a:rPr lang="en-GB" spc="-80" dirty="0" smtClean="0">
                <a:solidFill>
                  <a:schemeClr val="accent6">
                    <a:lumMod val="75000"/>
                  </a:schemeClr>
                </a:solidFill>
                <a:latin typeface="Consolas" panose="020B0609020204030204" pitchFamily="49" charset="0"/>
              </a:rPr>
              <a:t>models, </a:t>
            </a:r>
            <a:r>
              <a:rPr lang="en-GB" spc="-80" dirty="0" err="1" smtClean="0">
                <a:solidFill>
                  <a:schemeClr val="accent6">
                    <a:lumMod val="75000"/>
                  </a:schemeClr>
                </a:solidFill>
                <a:latin typeface="Consolas" panose="020B0609020204030204" pitchFamily="49" charset="0"/>
              </a:rPr>
              <a:t>eval_func</a:t>
            </a:r>
            <a:r>
              <a:rPr lang="en-GB" spc="-80" dirty="0" smtClean="0">
                <a:latin typeface="Consolas" panose="020B0609020204030204" pitchFamily="49" charset="0"/>
              </a:rPr>
              <a:t>)</a:t>
            </a:r>
          </a:p>
          <a:p>
            <a:pPr marL="742950" lvl="1" indent="-285750">
              <a:spcAft>
                <a:spcPts val="1200"/>
              </a:spcAft>
              <a:buFont typeface="Arial" panose="020B0604020202020204" pitchFamily="34" charset="0"/>
              <a:buChar char="•"/>
            </a:pPr>
            <a:endParaRPr lang="en-GB" spc="-80" dirty="0">
              <a:latin typeface="Consolas" panose="020B0609020204030204" pitchFamily="49" charset="0"/>
            </a:endParaRPr>
          </a:p>
          <a:p>
            <a:pPr marL="742950" lvl="1" indent="-285750">
              <a:spcAft>
                <a:spcPts val="1200"/>
              </a:spcAft>
              <a:buFont typeface="Arial" panose="020B0604020202020204" pitchFamily="34" charset="0"/>
              <a:buChar char="•"/>
            </a:pPr>
            <a:r>
              <a:rPr lang="en-GB" spc="-80" dirty="0"/>
              <a:t>Unfortunately this currently doesn’t seem to work with </a:t>
            </a:r>
            <a:r>
              <a:rPr lang="en-GB" spc="-80" dirty="0" err="1"/>
              <a:t>crossnobis</a:t>
            </a:r>
            <a:r>
              <a:rPr lang="en-GB" spc="-80" dirty="0"/>
              <a:t> dissimilarities, or with CV/bootstrapped inference!</a:t>
            </a:r>
          </a:p>
          <a:p>
            <a:pPr marL="742950" lvl="1" indent="-285750">
              <a:spcAft>
                <a:spcPts val="1200"/>
              </a:spcAft>
              <a:buFont typeface="Arial" panose="020B0604020202020204" pitchFamily="34" charset="0"/>
              <a:buChar char="•"/>
            </a:pPr>
            <a:endParaRPr lang="en-GB" spc="-80" dirty="0">
              <a:latin typeface="Consolas" panose="020B0609020204030204" pitchFamily="49" charset="0"/>
            </a:endParaRPr>
          </a:p>
        </p:txBody>
      </p:sp>
      <p:sp>
        <p:nvSpPr>
          <p:cNvPr id="5" name="Rectangle 4"/>
          <p:cNvSpPr/>
          <p:nvPr/>
        </p:nvSpPr>
        <p:spPr>
          <a:xfrm>
            <a:off x="2087724" y="5033956"/>
            <a:ext cx="4968552" cy="1200329"/>
          </a:xfrm>
          <a:prstGeom prst="rect">
            <a:avLst/>
          </a:prstGeom>
        </p:spPr>
        <p:txBody>
          <a:bodyPr wrap="square">
            <a:spAutoFit/>
          </a:bodyPr>
          <a:lstStyle/>
          <a:p>
            <a:r>
              <a:rPr lang="en-GB" b="1" dirty="0" err="1" smtClean="0"/>
              <a:t>demo_searchlight_volume</a:t>
            </a:r>
            <a:endParaRPr lang="en-GB" b="1" dirty="0" smtClean="0"/>
          </a:p>
          <a:p>
            <a:r>
              <a:rPr lang="en-GB" dirty="0" smtClean="0"/>
              <a:t>create and run searchlight for simple fixed model;</a:t>
            </a:r>
          </a:p>
          <a:p>
            <a:r>
              <a:rPr lang="en-GB" dirty="0" smtClean="0"/>
              <a:t>visualise with </a:t>
            </a:r>
            <a:r>
              <a:rPr lang="en-GB" dirty="0" err="1" smtClean="0"/>
              <a:t>nilearn</a:t>
            </a:r>
            <a:endParaRPr lang="en-GB" dirty="0"/>
          </a:p>
          <a:p>
            <a:r>
              <a:rPr lang="en-GB" dirty="0" smtClean="0"/>
              <a:t>(~6.5 </a:t>
            </a:r>
            <a:r>
              <a:rPr lang="en-GB" dirty="0" err="1" smtClean="0"/>
              <a:t>mins</a:t>
            </a:r>
            <a:r>
              <a:rPr lang="en-GB" dirty="0" smtClean="0"/>
              <a:t>)</a:t>
            </a:r>
            <a:endParaRPr lang="en-GB" dirty="0"/>
          </a:p>
        </p:txBody>
      </p:sp>
    </p:spTree>
    <p:extLst>
      <p:ext uri="{BB962C8B-B14F-4D97-AF65-F5344CB8AC3E}">
        <p14:creationId xmlns:p14="http://schemas.microsoft.com/office/powerpoint/2010/main" val="103170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5"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274638"/>
            <a:ext cx="8229600" cy="562074"/>
          </a:xfrm>
        </p:spPr>
        <p:txBody>
          <a:bodyPr>
            <a:normAutofit fontScale="90000"/>
          </a:bodyPr>
          <a:lstStyle/>
          <a:p>
            <a:r>
              <a:rPr lang="en-US" sz="3600" b="1" dirty="0" smtClean="0"/>
              <a:t>Summary recommendations</a:t>
            </a:r>
            <a:endParaRPr lang="en-US" sz="3600" b="1" dirty="0"/>
          </a:p>
        </p:txBody>
      </p:sp>
      <p:sp>
        <p:nvSpPr>
          <p:cNvPr id="11" name="Content Placeholder 2"/>
          <p:cNvSpPr>
            <a:spLocks noGrp="1"/>
          </p:cNvSpPr>
          <p:nvPr>
            <p:ph idx="1"/>
          </p:nvPr>
        </p:nvSpPr>
        <p:spPr>
          <a:xfrm>
            <a:off x="395536" y="1052736"/>
            <a:ext cx="8568952" cy="5661248"/>
          </a:xfrm>
        </p:spPr>
        <p:txBody>
          <a:bodyPr>
            <a:normAutofit fontScale="70000" lnSpcReduction="20000"/>
          </a:bodyPr>
          <a:lstStyle/>
          <a:p>
            <a:r>
              <a:rPr lang="en-US" sz="2800" dirty="0" smtClean="0"/>
              <a:t>Use LDC (AKA “</a:t>
            </a:r>
            <a:r>
              <a:rPr lang="en-US" sz="2800" dirty="0" err="1" smtClean="0"/>
              <a:t>crossnobis</a:t>
            </a:r>
            <a:r>
              <a:rPr lang="en-US" sz="2800" dirty="0" smtClean="0"/>
              <a:t>”) dissimilarity to build RDMs</a:t>
            </a:r>
          </a:p>
          <a:p>
            <a:pPr lvl="1"/>
            <a:r>
              <a:rPr lang="en-US" sz="2400" dirty="0" smtClean="0"/>
              <a:t>accounting for noise covariance improves sensitivity, assuming Gaussian noise</a:t>
            </a:r>
          </a:p>
          <a:p>
            <a:pPr lvl="1"/>
            <a:r>
              <a:rPr lang="en-US" sz="2400" dirty="0" smtClean="0"/>
              <a:t>cross-validation </a:t>
            </a:r>
            <a:r>
              <a:rPr lang="en-US" sz="2400" dirty="0" err="1" smtClean="0"/>
              <a:t>centres</a:t>
            </a:r>
            <a:r>
              <a:rPr lang="en-US" sz="2400" dirty="0" smtClean="0"/>
              <a:t> null on zero, to remove positive bias</a:t>
            </a:r>
          </a:p>
          <a:p>
            <a:pPr lvl="1"/>
            <a:r>
              <a:rPr lang="en-US" sz="2400" dirty="0" smtClean="0"/>
              <a:t>invariant to shifts/rotations (unlike angular measures)</a:t>
            </a:r>
          </a:p>
          <a:p>
            <a:pPr lvl="1"/>
            <a:endParaRPr lang="en-US" sz="2400" dirty="0" smtClean="0"/>
          </a:p>
          <a:p>
            <a:r>
              <a:rPr lang="en-US" sz="2800" dirty="0" smtClean="0"/>
              <a:t>Compare RDMs using:</a:t>
            </a:r>
          </a:p>
          <a:p>
            <a:pPr lvl="1"/>
            <a:r>
              <a:rPr lang="en-US" sz="2400" dirty="0" smtClean="0"/>
              <a:t>cosine distance if cross-validated (0 is meaningful; scale is probably not)… </a:t>
            </a:r>
          </a:p>
          <a:p>
            <a:pPr lvl="1"/>
            <a:r>
              <a:rPr lang="en-US" sz="2400" dirty="0" smtClean="0"/>
              <a:t>correlation otherwise (neither zero nor scale are meaningful)…</a:t>
            </a:r>
          </a:p>
          <a:p>
            <a:pPr lvl="1"/>
            <a:r>
              <a:rPr lang="en-US" sz="2400" dirty="0" smtClean="0"/>
              <a:t>pre-whitened by known covariance (</a:t>
            </a:r>
            <a:r>
              <a:rPr lang="en-US" sz="2400" dirty="0" err="1" smtClean="0"/>
              <a:t>Diedrichsen</a:t>
            </a:r>
            <a:r>
              <a:rPr lang="en-US" sz="2400" dirty="0" smtClean="0"/>
              <a:t> </a:t>
            </a:r>
            <a:r>
              <a:rPr lang="en-US" sz="2400" i="1" dirty="0" smtClean="0"/>
              <a:t>et al</a:t>
            </a:r>
            <a:r>
              <a:rPr lang="en-US" sz="2400" dirty="0" smtClean="0"/>
              <a:t>., 2021)…</a:t>
            </a:r>
          </a:p>
          <a:p>
            <a:pPr lvl="1"/>
            <a:r>
              <a:rPr lang="en-US" sz="2400" dirty="0" smtClean="0"/>
              <a:t>or Spearman </a:t>
            </a:r>
            <a:r>
              <a:rPr lang="el-GR" sz="2400" dirty="0" smtClean="0"/>
              <a:t>ρ</a:t>
            </a:r>
            <a:r>
              <a:rPr lang="en-GB" sz="2400" baseline="-25000" dirty="0" smtClean="0"/>
              <a:t>a</a:t>
            </a:r>
            <a:r>
              <a:rPr lang="en-GB" sz="2400" dirty="0" smtClean="0"/>
              <a:t> for minimal assumptions</a:t>
            </a:r>
            <a:endParaRPr lang="en-US" sz="2400" dirty="0" smtClean="0"/>
          </a:p>
          <a:p>
            <a:pPr marL="457200" lvl="1" indent="0">
              <a:buNone/>
            </a:pPr>
            <a:endParaRPr lang="en-US" sz="2400" dirty="0" smtClean="0"/>
          </a:p>
          <a:p>
            <a:r>
              <a:rPr lang="en-US" sz="2800" dirty="0" smtClean="0"/>
              <a:t>Evaluate fixed models using t-tests across subjects</a:t>
            </a:r>
          </a:p>
          <a:p>
            <a:pPr lvl="1"/>
            <a:r>
              <a:rPr lang="en-US" sz="2400" dirty="0" smtClean="0"/>
              <a:t>fast, simple &amp; powerful</a:t>
            </a:r>
          </a:p>
          <a:p>
            <a:pPr lvl="1"/>
            <a:r>
              <a:rPr lang="en-US" sz="2400" dirty="0" smtClean="0"/>
              <a:t>valid RFX inference as RDMs can be systematically negative (cf. </a:t>
            </a:r>
            <a:r>
              <a:rPr lang="en-US" sz="2400" dirty="0" err="1" smtClean="0"/>
              <a:t>Allefeld</a:t>
            </a:r>
            <a:r>
              <a:rPr lang="en-US" sz="2400" dirty="0" smtClean="0"/>
              <a:t> </a:t>
            </a:r>
            <a:r>
              <a:rPr lang="en-US" sz="2400" i="1" dirty="0" smtClean="0"/>
              <a:t>et al.</a:t>
            </a:r>
            <a:r>
              <a:rPr lang="en-US" sz="2400" dirty="0" smtClean="0"/>
              <a:t> 2016)</a:t>
            </a:r>
          </a:p>
          <a:p>
            <a:endParaRPr lang="en-US" sz="2800" dirty="0" smtClean="0"/>
          </a:p>
          <a:p>
            <a:r>
              <a:rPr lang="en-US" sz="2800" dirty="0" smtClean="0"/>
              <a:t>Evaluate flexible/biased models using </a:t>
            </a:r>
            <a:br>
              <a:rPr lang="en-US" sz="2800" dirty="0" smtClean="0"/>
            </a:br>
            <a:r>
              <a:rPr lang="en-US" sz="2800" dirty="0" smtClean="0"/>
              <a:t>[dual-]bootstrapped [dual-]cross-validation</a:t>
            </a:r>
          </a:p>
          <a:p>
            <a:pPr lvl="1"/>
            <a:r>
              <a:rPr lang="en-US" sz="2400" dirty="0" smtClean="0"/>
              <a:t>2 CV splits per bootstrap is enough to correct variance inflation</a:t>
            </a:r>
          </a:p>
          <a:p>
            <a:pPr lvl="1"/>
            <a:r>
              <a:rPr lang="en-US" sz="2400" dirty="0" smtClean="0"/>
              <a:t>higher k across patterns is slower but more powerful? (need &gt;2 pat per split)</a:t>
            </a:r>
          </a:p>
          <a:p>
            <a:pPr lvl="1"/>
            <a:r>
              <a:rPr lang="en-US" sz="2400" dirty="0" smtClean="0"/>
              <a:t>k=2 across subjects seems best?</a:t>
            </a:r>
          </a:p>
        </p:txBody>
      </p:sp>
    </p:spTree>
    <p:extLst>
      <p:ext uri="{BB962C8B-B14F-4D97-AF65-F5344CB8AC3E}">
        <p14:creationId xmlns:p14="http://schemas.microsoft.com/office/powerpoint/2010/main" val="182752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
                                            <p:txEl>
                                              <p:pRg st="13" end="1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1">
                                            <p:txEl>
                                              <p:pRg st="15" end="1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1">
                                            <p:txEl>
                                              <p:pRg st="16" end="16"/>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1">
                                            <p:txEl>
                                              <p:pRg st="17" end="17"/>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1">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229600" cy="706090"/>
          </a:xfrm>
        </p:spPr>
        <p:txBody>
          <a:bodyPr>
            <a:noAutofit/>
          </a:bodyPr>
          <a:lstStyle/>
          <a:p>
            <a:r>
              <a:rPr lang="en-GB" sz="3200" dirty="0" smtClean="0"/>
              <a:t>Spearman vs. Kendall tau-a for comparing RDMs</a:t>
            </a:r>
            <a:endParaRPr lang="en-GB" sz="3200" dirty="0"/>
          </a:p>
        </p:txBody>
      </p:sp>
      <p:pic>
        <p:nvPicPr>
          <p:cNvPr id="4" name="Picture 3" descr="https://s3-eu-west-1.amazonaws.com/ppreviews-plos-725668748/1470055/preview.jpg"/>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331640" y="706090"/>
            <a:ext cx="6120680" cy="4686835"/>
          </a:xfrm>
          <a:prstGeom prst="rect">
            <a:avLst/>
          </a:prstGeom>
          <a:noFill/>
          <a:ln>
            <a:noFill/>
          </a:ln>
        </p:spPr>
      </p:pic>
      <p:sp>
        <p:nvSpPr>
          <p:cNvPr id="5" name="TextBox 4"/>
          <p:cNvSpPr txBox="1"/>
          <p:nvPr/>
        </p:nvSpPr>
        <p:spPr>
          <a:xfrm>
            <a:off x="6984267" y="6444044"/>
            <a:ext cx="2124237" cy="369332"/>
          </a:xfrm>
          <a:prstGeom prst="rect">
            <a:avLst/>
          </a:prstGeom>
          <a:noFill/>
        </p:spPr>
        <p:txBody>
          <a:bodyPr wrap="square" rtlCol="0">
            <a:spAutoFit/>
          </a:bodyPr>
          <a:lstStyle/>
          <a:p>
            <a:pPr algn="r"/>
            <a:r>
              <a:rPr lang="en-GB" dirty="0" smtClean="0"/>
              <a:t>Nili et al. (2014)</a:t>
            </a:r>
            <a:endParaRPr lang="en-GB" dirty="0"/>
          </a:p>
        </p:txBody>
      </p:sp>
      <p:sp>
        <p:nvSpPr>
          <p:cNvPr id="6" name="Title 1"/>
          <p:cNvSpPr txBox="1">
            <a:spLocks/>
          </p:cNvSpPr>
          <p:nvPr/>
        </p:nvSpPr>
        <p:spPr bwMode="auto">
          <a:xfrm>
            <a:off x="277180" y="5579917"/>
            <a:ext cx="8543292" cy="106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342900" indent="-342900" algn="l">
              <a:buFont typeface="Arial" panose="020B0604020202020204" pitchFamily="34" charset="0"/>
              <a:buChar char="•"/>
            </a:pPr>
            <a:r>
              <a:rPr lang="en-GB" sz="2400" dirty="0" smtClean="0"/>
              <a:t>Kendall tau-a was previously recommended for models with ties.</a:t>
            </a:r>
          </a:p>
          <a:p>
            <a:pPr marL="342900" indent="-342900" algn="l">
              <a:buFont typeface="Arial" panose="020B0604020202020204" pitchFamily="34" charset="0"/>
              <a:buChar char="•"/>
            </a:pPr>
            <a:r>
              <a:rPr lang="en-GB" sz="2400" dirty="0" smtClean="0"/>
              <a:t>Now a modified Spearman’s rho with random-tie-breaking is recommended</a:t>
            </a:r>
            <a:endParaRPr lang="en-GB" sz="2400" dirty="0"/>
          </a:p>
        </p:txBody>
      </p:sp>
    </p:spTree>
    <p:extLst>
      <p:ext uri="{BB962C8B-B14F-4D97-AF65-F5344CB8AC3E}">
        <p14:creationId xmlns:p14="http://schemas.microsoft.com/office/powerpoint/2010/main" val="3684043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1" name="Title 1"/>
          <p:cNvSpPr txBox="1">
            <a:spLocks/>
          </p:cNvSpPr>
          <p:nvPr/>
        </p:nvSpPr>
        <p:spPr bwMode="auto">
          <a:xfrm>
            <a:off x="457200" y="1052736"/>
            <a:ext cx="8363272" cy="576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71500" indent="-571500" eaLnBrk="1" hangingPunct="1">
              <a:spcBef>
                <a:spcPct val="0"/>
              </a:spcBef>
              <a:spcAft>
                <a:spcPts val="1200"/>
              </a:spcAft>
            </a:pPr>
            <a:r>
              <a:rPr lang="en-GB" altLang="en-US" sz="2000" dirty="0" smtClean="0"/>
              <a:t>Original view: biased sampling of sub-voxel patterns</a:t>
            </a:r>
          </a:p>
          <a:p>
            <a:pPr marL="571500" indent="-571500" eaLnBrk="1" hangingPunct="1">
              <a:spcBef>
                <a:spcPct val="0"/>
              </a:spcBef>
              <a:spcAft>
                <a:spcPts val="1200"/>
              </a:spcAft>
            </a:pPr>
            <a:endParaRPr lang="en-GB" altLang="en-US" sz="2000" dirty="0"/>
          </a:p>
          <a:p>
            <a:pPr marL="571500" indent="-571500" eaLnBrk="1" hangingPunct="1">
              <a:spcBef>
                <a:spcPct val="0"/>
              </a:spcBef>
              <a:spcAft>
                <a:spcPts val="1200"/>
              </a:spcAft>
            </a:pPr>
            <a:endParaRPr lang="en-GB" altLang="en-US" sz="2000" dirty="0" smtClean="0"/>
          </a:p>
          <a:p>
            <a:pPr marL="571500" indent="-571500" eaLnBrk="1" hangingPunct="1">
              <a:spcBef>
                <a:spcPct val="0"/>
              </a:spcBef>
              <a:spcAft>
                <a:spcPts val="1200"/>
              </a:spcAft>
            </a:pPr>
            <a:endParaRPr lang="en-GB" altLang="en-US" sz="2000" dirty="0" smtClean="0"/>
          </a:p>
          <a:p>
            <a:pPr marL="571500" indent="-571500" eaLnBrk="1" hangingPunct="1">
              <a:spcBef>
                <a:spcPct val="0"/>
              </a:spcBef>
              <a:spcAft>
                <a:spcPts val="0"/>
              </a:spcAft>
            </a:pPr>
            <a:r>
              <a:rPr lang="en-GB" altLang="en-US" sz="2000" dirty="0" smtClean="0"/>
              <a:t>Later spatial filtering experiments:</a:t>
            </a:r>
          </a:p>
          <a:p>
            <a:pPr marL="1314450" lvl="1" indent="-571500" eaLnBrk="1" hangingPunct="1">
              <a:spcBef>
                <a:spcPct val="0"/>
              </a:spcBef>
              <a:spcAft>
                <a:spcPts val="0"/>
              </a:spcAft>
            </a:pPr>
            <a:r>
              <a:rPr lang="en-GB" altLang="en-US" sz="1800" dirty="0" smtClean="0"/>
              <a:t>Removing high spatial frequencies doesn’t always hurt</a:t>
            </a:r>
            <a:br>
              <a:rPr lang="en-GB" altLang="en-US" sz="1800" dirty="0" smtClean="0"/>
            </a:br>
            <a:r>
              <a:rPr lang="en-GB" altLang="en-US" sz="1600" dirty="0" smtClean="0"/>
              <a:t>(e.g. Op de </a:t>
            </a:r>
            <a:r>
              <a:rPr lang="en-GB" altLang="en-US" sz="1600" dirty="0" err="1" smtClean="0"/>
              <a:t>Beeck</a:t>
            </a:r>
            <a:r>
              <a:rPr lang="en-GB" altLang="en-US" sz="1600" dirty="0" smtClean="0"/>
              <a:t>, 2010)</a:t>
            </a:r>
          </a:p>
          <a:p>
            <a:pPr marL="1314450" lvl="1" indent="-571500" eaLnBrk="1" hangingPunct="1">
              <a:spcBef>
                <a:spcPct val="0"/>
              </a:spcBef>
              <a:spcAft>
                <a:spcPts val="600"/>
              </a:spcAft>
            </a:pPr>
            <a:r>
              <a:rPr lang="en-GB" altLang="en-US" sz="1800" dirty="0" smtClean="0"/>
              <a:t>Therefore sampled patterns may be coarse</a:t>
            </a:r>
            <a:endParaRPr lang="en-GB" altLang="en-US" sz="2000" dirty="0" smtClean="0"/>
          </a:p>
          <a:p>
            <a:pPr marL="571500" indent="-571500" eaLnBrk="1" hangingPunct="1">
              <a:spcBef>
                <a:spcPct val="0"/>
              </a:spcBef>
              <a:spcAft>
                <a:spcPts val="1200"/>
              </a:spcAft>
            </a:pPr>
            <a:r>
              <a:rPr lang="en-GB" altLang="en-US" sz="2000" dirty="0" smtClean="0"/>
              <a:t>Much evidence that information is represented at multiple scales</a:t>
            </a:r>
            <a:br>
              <a:rPr lang="en-GB" altLang="en-US" sz="2000" dirty="0" smtClean="0"/>
            </a:br>
            <a:r>
              <a:rPr lang="en-GB" altLang="en-US" sz="1600" dirty="0" smtClean="0"/>
              <a:t>(e.g. FFA/PPA, </a:t>
            </a:r>
            <a:r>
              <a:rPr lang="en-GB" altLang="en-US" sz="1600" dirty="0" err="1" smtClean="0"/>
              <a:t>Haxby</a:t>
            </a:r>
            <a:r>
              <a:rPr lang="en-GB" altLang="en-US" sz="1600" dirty="0" smtClean="0"/>
              <a:t> 2001; radial orientation bias, etc.)</a:t>
            </a:r>
          </a:p>
          <a:p>
            <a:pPr marL="571500" indent="-571500" eaLnBrk="1" hangingPunct="1">
              <a:spcBef>
                <a:spcPct val="0"/>
              </a:spcBef>
              <a:spcAft>
                <a:spcPts val="1200"/>
              </a:spcAft>
            </a:pPr>
            <a:r>
              <a:rPr lang="en-GB" altLang="en-US" sz="2000" dirty="0" smtClean="0"/>
              <a:t>Veins as multipronged sensors? </a:t>
            </a:r>
            <a:br>
              <a:rPr lang="en-GB" altLang="en-US" sz="2000" dirty="0" smtClean="0"/>
            </a:br>
            <a:r>
              <a:rPr lang="en-GB" altLang="en-US" sz="1600" dirty="0" smtClean="0"/>
              <a:t>(We sample from veins, which sample from neurons)</a:t>
            </a:r>
            <a:endParaRPr lang="en-GB" altLang="en-US" sz="2000" dirty="0"/>
          </a:p>
          <a:p>
            <a:pPr marL="571500" indent="-571500" eaLnBrk="1" hangingPunct="1">
              <a:spcBef>
                <a:spcPct val="0"/>
              </a:spcBef>
              <a:spcAft>
                <a:spcPts val="1200"/>
              </a:spcAft>
            </a:pPr>
            <a:r>
              <a:rPr lang="en-GB" altLang="en-US" sz="2000" dirty="0" smtClean="0"/>
              <a:t>Often unimportant… </a:t>
            </a:r>
            <a:br>
              <a:rPr lang="en-GB" altLang="en-US" sz="2000" dirty="0" smtClean="0"/>
            </a:br>
            <a:r>
              <a:rPr lang="en-GB" altLang="en-US" sz="1600" dirty="0" smtClean="0"/>
              <a:t>(we want to ask “is there information?” </a:t>
            </a:r>
            <a:br>
              <a:rPr lang="en-GB" altLang="en-US" sz="1600" dirty="0" smtClean="0"/>
            </a:br>
            <a:r>
              <a:rPr lang="en-GB" altLang="en-US" sz="1600" dirty="0" smtClean="0"/>
              <a:t>not “what scale is the information?”)</a:t>
            </a:r>
            <a:r>
              <a:rPr lang="en-GB" altLang="en-US" sz="1800" dirty="0" smtClean="0"/>
              <a:t>, </a:t>
            </a:r>
            <a:br>
              <a:rPr lang="en-GB" altLang="en-US" sz="1800" dirty="0" smtClean="0"/>
            </a:br>
            <a:r>
              <a:rPr lang="en-GB" altLang="en-US" sz="2000" dirty="0" smtClean="0"/>
              <a:t>but could have practical consequences</a:t>
            </a:r>
            <a:br>
              <a:rPr lang="en-GB" altLang="en-US" sz="2000" dirty="0" smtClean="0"/>
            </a:br>
            <a:r>
              <a:rPr lang="en-GB" altLang="en-US" sz="1600" dirty="0" smtClean="0"/>
              <a:t>(consider smoothing and motion)</a:t>
            </a:r>
          </a:p>
          <a:p>
            <a:pPr marL="571500" indent="-571500" eaLnBrk="1" hangingPunct="1">
              <a:spcBef>
                <a:spcPct val="0"/>
              </a:spcBef>
            </a:pPr>
            <a:endParaRPr lang="en-GB" altLang="en-US" sz="2400" dirty="0"/>
          </a:p>
        </p:txBody>
      </p:sp>
      <p:sp>
        <p:nvSpPr>
          <p:cNvPr id="3" name="Title 1"/>
          <p:cNvSpPr txBox="1">
            <a:spLocks/>
          </p:cNvSpPr>
          <p:nvPr/>
        </p:nvSpPr>
        <p:spPr bwMode="auto">
          <a:xfrm>
            <a:off x="457200" y="274638"/>
            <a:ext cx="8229600" cy="3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dirty="0" smtClean="0"/>
              <a:t>Physiology: fine or coarser scale patterns?</a:t>
            </a:r>
            <a:endParaRPr lang="en-GB" altLang="en-US" sz="3600" b="1" dirty="0"/>
          </a:p>
        </p:txBody>
      </p:sp>
      <p:grpSp>
        <p:nvGrpSpPr>
          <p:cNvPr id="9" name="Group 8"/>
          <p:cNvGrpSpPr/>
          <p:nvPr/>
        </p:nvGrpSpPr>
        <p:grpSpPr>
          <a:xfrm>
            <a:off x="6156176" y="4293096"/>
            <a:ext cx="2530624" cy="2376264"/>
            <a:chOff x="6156176" y="4221088"/>
            <a:chExt cx="2530624" cy="2376264"/>
          </a:xfrm>
        </p:grpSpPr>
        <p:sp>
          <p:nvSpPr>
            <p:cNvPr id="4" name="Text Box 4"/>
            <p:cNvSpPr txBox="1">
              <a:spLocks noChangeArrowheads="1"/>
            </p:cNvSpPr>
            <p:nvPr/>
          </p:nvSpPr>
          <p:spPr bwMode="auto">
            <a:xfrm>
              <a:off x="6156176" y="6289377"/>
              <a:ext cx="2403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50000"/>
                </a:spcBef>
                <a:buFontTx/>
                <a:buNone/>
              </a:pPr>
              <a:r>
                <a:rPr lang="en-GB" altLang="en-US" sz="1400" i="1" dirty="0" err="1">
                  <a:latin typeface="Times New Roman" panose="02020603050405020304" pitchFamily="18" charset="0"/>
                </a:rPr>
                <a:t>Kriegeskorte</a:t>
              </a:r>
              <a:r>
                <a:rPr lang="en-GB" altLang="en-US" sz="1400" i="1" dirty="0">
                  <a:latin typeface="Times New Roman" panose="02020603050405020304" pitchFamily="18" charset="0"/>
                </a:rPr>
                <a:t> et al. (2009)</a:t>
              </a:r>
              <a:endParaRPr lang="en-US" altLang="en-US" sz="1400" i="1" dirty="0">
                <a:latin typeface="Times New Roman" panose="02020603050405020304" pitchFamily="18" charset="0"/>
              </a:endParaRPr>
            </a:p>
          </p:txBody>
        </p:sp>
        <p:pic>
          <p:nvPicPr>
            <p:cNvPr id="5" name="Picture 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24613" y="4221088"/>
              <a:ext cx="2262187" cy="203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8" name="Group 7"/>
          <p:cNvGrpSpPr/>
          <p:nvPr/>
        </p:nvGrpSpPr>
        <p:grpSpPr>
          <a:xfrm>
            <a:off x="1763688" y="1196752"/>
            <a:ext cx="5862662" cy="1319024"/>
            <a:chOff x="1763688" y="1389896"/>
            <a:chExt cx="5862662" cy="1319024"/>
          </a:xfrm>
        </p:grpSpPr>
        <p:pic>
          <p:nvPicPr>
            <p:cNvPr id="2" name="Picture 1"/>
            <p:cNvPicPr>
              <a:picLocks noChangeAspect="1"/>
            </p:cNvPicPr>
            <p:nvPr/>
          </p:nvPicPr>
          <p:blipFill>
            <a:blip r:embed="rId4"/>
            <a:stretch>
              <a:fillRect/>
            </a:stretch>
          </p:blipFill>
          <p:spPr>
            <a:xfrm>
              <a:off x="1763688" y="1412776"/>
              <a:ext cx="1320375" cy="1152128"/>
            </a:xfrm>
            <a:prstGeom prst="rect">
              <a:avLst/>
            </a:prstGeom>
          </p:spPr>
        </p:pic>
        <p:sp>
          <p:nvSpPr>
            <p:cNvPr id="7" name="Text Box 4"/>
            <p:cNvSpPr txBox="1">
              <a:spLocks noChangeArrowheads="1"/>
            </p:cNvSpPr>
            <p:nvPr/>
          </p:nvSpPr>
          <p:spPr bwMode="auto">
            <a:xfrm>
              <a:off x="5222875" y="1511786"/>
              <a:ext cx="240347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50000"/>
                </a:spcBef>
                <a:buFontTx/>
                <a:buNone/>
              </a:pPr>
              <a:r>
                <a:rPr lang="en-GB" altLang="en-US" sz="1400" i="1" dirty="0" err="1" smtClean="0">
                  <a:latin typeface="Times New Roman" panose="02020603050405020304" pitchFamily="18" charset="0"/>
                </a:rPr>
                <a:t>Kamitani</a:t>
              </a:r>
              <a:r>
                <a:rPr lang="en-GB" altLang="en-US" sz="1400" i="1" dirty="0" smtClean="0">
                  <a:latin typeface="Times New Roman" panose="02020603050405020304" pitchFamily="18" charset="0"/>
                </a:rPr>
                <a:t> &amp; Tong (2005)</a:t>
              </a:r>
            </a:p>
            <a:p>
              <a:pPr algn="r" eaLnBrk="1" hangingPunct="1">
                <a:spcBef>
                  <a:spcPct val="50000"/>
                </a:spcBef>
                <a:buFontTx/>
                <a:buNone/>
              </a:pPr>
              <a:r>
                <a:rPr lang="en-GB" altLang="en-US" sz="1400" i="1" dirty="0" smtClean="0">
                  <a:latin typeface="Times New Roman" panose="02020603050405020304" pitchFamily="18" charset="0"/>
                </a:rPr>
                <a:t>Haynes &amp; Rees (2005)</a:t>
              </a:r>
            </a:p>
            <a:p>
              <a:pPr algn="r" eaLnBrk="1" hangingPunct="1">
                <a:spcBef>
                  <a:spcPct val="50000"/>
                </a:spcBef>
                <a:buFontTx/>
                <a:buNone/>
              </a:pPr>
              <a:r>
                <a:rPr lang="en-GB" altLang="en-US" sz="1400" i="1" dirty="0" smtClean="0">
                  <a:latin typeface="Times New Roman" panose="02020603050405020304" pitchFamily="18" charset="0"/>
                </a:rPr>
                <a:t>Boynton </a:t>
              </a:r>
              <a:r>
                <a:rPr lang="en-GB" altLang="en-US" sz="1400" i="1" dirty="0">
                  <a:latin typeface="Times New Roman" panose="02020603050405020304" pitchFamily="18" charset="0"/>
                </a:rPr>
                <a:t>(</a:t>
              </a:r>
              <a:r>
                <a:rPr lang="en-GB" altLang="en-US" sz="1400" i="1" dirty="0" smtClean="0">
                  <a:latin typeface="Times New Roman" panose="02020603050405020304" pitchFamily="18" charset="0"/>
                </a:rPr>
                <a:t>2005)</a:t>
              </a:r>
              <a:endParaRPr lang="en-US" altLang="en-US" sz="1400" i="1" dirty="0">
                <a:latin typeface="Times New Roman" panose="02020603050405020304" pitchFamily="18" charset="0"/>
              </a:endParaRPr>
            </a:p>
          </p:txBody>
        </p:sp>
        <p:pic>
          <p:nvPicPr>
            <p:cNvPr id="6" name="Picture 5"/>
            <p:cNvPicPr>
              <a:picLocks noChangeAspect="1"/>
            </p:cNvPicPr>
            <p:nvPr/>
          </p:nvPicPr>
          <p:blipFill>
            <a:blip r:embed="rId5"/>
            <a:stretch>
              <a:fillRect/>
            </a:stretch>
          </p:blipFill>
          <p:spPr>
            <a:xfrm>
              <a:off x="3473381" y="1389896"/>
              <a:ext cx="1202528" cy="1319024"/>
            </a:xfrm>
            <a:prstGeom prst="rect">
              <a:avLst/>
            </a:prstGeom>
          </p:spPr>
        </p:pic>
      </p:grpSp>
    </p:spTree>
    <p:extLst>
      <p:ext uri="{BB962C8B-B14F-4D97-AF65-F5344CB8AC3E}">
        <p14:creationId xmlns:p14="http://schemas.microsoft.com/office/powerpoint/2010/main" val="570218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5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151">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51">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151">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151">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151">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5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1" grpId="0" uiExpand="1" build="p"/>
    </p:bld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 y="347663"/>
            <a:ext cx="8515350" cy="616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137753" y="6341061"/>
            <a:ext cx="4716016" cy="338554"/>
          </a:xfrm>
          <a:prstGeom prst="rect">
            <a:avLst/>
          </a:prstGeom>
          <a:noFill/>
        </p:spPr>
        <p:txBody>
          <a:bodyPr wrap="square" rtlCol="0">
            <a:spAutoFit/>
          </a:bodyPr>
          <a:lstStyle/>
          <a:p>
            <a:pPr algn="r"/>
            <a:r>
              <a:rPr lang="en-US" sz="1600" dirty="0" smtClean="0"/>
              <a:t>Image from Niko Kriegeskorte, RSA workshop 2015</a:t>
            </a:r>
            <a:endParaRPr lang="en-US" sz="1600" dirty="0"/>
          </a:p>
        </p:txBody>
      </p:sp>
    </p:spTree>
    <p:extLst>
      <p:ext uri="{BB962C8B-B14F-4D97-AF65-F5344CB8AC3E}">
        <p14:creationId xmlns:p14="http://schemas.microsoft.com/office/powerpoint/2010/main" val="2808514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073" y="207734"/>
            <a:ext cx="7972375" cy="5957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137753" y="6341061"/>
            <a:ext cx="4716016" cy="338554"/>
          </a:xfrm>
          <a:prstGeom prst="rect">
            <a:avLst/>
          </a:prstGeom>
          <a:noFill/>
        </p:spPr>
        <p:txBody>
          <a:bodyPr wrap="square" rtlCol="0">
            <a:spAutoFit/>
          </a:bodyPr>
          <a:lstStyle/>
          <a:p>
            <a:pPr algn="r"/>
            <a:r>
              <a:rPr lang="en-US" sz="1600" dirty="0" smtClean="0"/>
              <a:t>Image from Niko Kriegeskorte, RSA workshop 2015</a:t>
            </a:r>
            <a:endParaRPr lang="en-US" sz="1600" dirty="0"/>
          </a:p>
        </p:txBody>
      </p:sp>
    </p:spTree>
    <p:extLst>
      <p:ext uri="{BB962C8B-B14F-4D97-AF65-F5344CB8AC3E}">
        <p14:creationId xmlns:p14="http://schemas.microsoft.com/office/powerpoint/2010/main" val="2664687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1372" y="313092"/>
            <a:ext cx="7979060" cy="5813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137753" y="6341061"/>
            <a:ext cx="4716016" cy="338554"/>
          </a:xfrm>
          <a:prstGeom prst="rect">
            <a:avLst/>
          </a:prstGeom>
          <a:noFill/>
        </p:spPr>
        <p:txBody>
          <a:bodyPr wrap="square" rtlCol="0">
            <a:spAutoFit/>
          </a:bodyPr>
          <a:lstStyle/>
          <a:p>
            <a:pPr algn="r"/>
            <a:r>
              <a:rPr lang="en-US" sz="1600" dirty="0" smtClean="0"/>
              <a:t>Image from Niko Kriegeskorte, RSA workshop 2015</a:t>
            </a:r>
            <a:endParaRPr lang="en-US" sz="1600" dirty="0"/>
          </a:p>
        </p:txBody>
      </p:sp>
    </p:spTree>
    <p:extLst>
      <p:ext uri="{BB962C8B-B14F-4D97-AF65-F5344CB8AC3E}">
        <p14:creationId xmlns:p14="http://schemas.microsoft.com/office/powerpoint/2010/main" val="1795014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36912"/>
            <a:ext cx="8229600" cy="1143000"/>
          </a:xfrm>
        </p:spPr>
        <p:txBody>
          <a:bodyPr>
            <a:normAutofit/>
          </a:bodyPr>
          <a:lstStyle/>
          <a:p>
            <a:r>
              <a:rPr lang="en-US" sz="3600" b="1" dirty="0" smtClean="0"/>
              <a:t>A few example applications…</a:t>
            </a:r>
            <a:endParaRPr lang="en-GB" sz="3600" b="1" dirty="0"/>
          </a:p>
        </p:txBody>
      </p:sp>
    </p:spTree>
    <p:extLst>
      <p:ext uri="{BB962C8B-B14F-4D97-AF65-F5344CB8AC3E}">
        <p14:creationId xmlns:p14="http://schemas.microsoft.com/office/powerpoint/2010/main" val="4005454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3284984"/>
            <a:ext cx="7023412" cy="334709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672" y="116632"/>
            <a:ext cx="5616624" cy="2889321"/>
          </a:xfrm>
          <a:prstGeom prst="rect">
            <a:avLst/>
          </a:prstGeom>
        </p:spPr>
      </p:pic>
      <p:sp>
        <p:nvSpPr>
          <p:cNvPr id="2" name="Rounded Rectangle 1"/>
          <p:cNvSpPr/>
          <p:nvPr/>
        </p:nvSpPr>
        <p:spPr>
          <a:xfrm>
            <a:off x="1475656" y="88337"/>
            <a:ext cx="1224136" cy="404664"/>
          </a:xfrm>
          <a:prstGeom prst="round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GB"/>
          </a:p>
        </p:txBody>
      </p:sp>
    </p:spTree>
    <p:extLst>
      <p:ext uri="{BB962C8B-B14F-4D97-AF65-F5344CB8AC3E}">
        <p14:creationId xmlns:p14="http://schemas.microsoft.com/office/powerpoint/2010/main" val="7810171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776" y="2012056"/>
            <a:ext cx="4365452" cy="2488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88639"/>
            <a:ext cx="6696744" cy="1091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540" y="4532031"/>
            <a:ext cx="4125468" cy="1705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3150" y="2060848"/>
            <a:ext cx="4331338" cy="4149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6"/>
          <a:stretch>
            <a:fillRect/>
          </a:stretch>
        </p:blipFill>
        <p:spPr>
          <a:xfrm>
            <a:off x="184290" y="1395038"/>
            <a:ext cx="3515216" cy="200053"/>
          </a:xfrm>
          <a:prstGeom prst="rect">
            <a:avLst/>
          </a:prstGeom>
        </p:spPr>
      </p:pic>
    </p:spTree>
    <p:extLst>
      <p:ext uri="{BB962C8B-B14F-4D97-AF65-F5344CB8AC3E}">
        <p14:creationId xmlns:p14="http://schemas.microsoft.com/office/powerpoint/2010/main" val="3721059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67544" y="1988840"/>
            <a:ext cx="5476745" cy="2893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16632"/>
            <a:ext cx="8648700" cy="1600200"/>
          </a:xfrm>
          <a:prstGeom prst="rect">
            <a:avLst/>
          </a:prstGeom>
        </p:spPr>
      </p:pic>
      <p:pic>
        <p:nvPicPr>
          <p:cNvPr id="5123" name="Picture 3"/>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6732240" y="1340768"/>
            <a:ext cx="1822590" cy="3878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89" y="5520499"/>
            <a:ext cx="8784976" cy="1046459"/>
          </a:xfrm>
          <a:prstGeom prst="rect">
            <a:avLst/>
          </a:prstGeom>
        </p:spPr>
      </p:pic>
      <p:sp>
        <p:nvSpPr>
          <p:cNvPr id="6" name="Text Box 3"/>
          <p:cNvSpPr txBox="1">
            <a:spLocks noChangeArrowheads="1"/>
          </p:cNvSpPr>
          <p:nvPr/>
        </p:nvSpPr>
        <p:spPr bwMode="auto">
          <a:xfrm>
            <a:off x="6228184" y="6397681"/>
            <a:ext cx="2715359" cy="338554"/>
          </a:xfrm>
          <a:prstGeom prst="rect">
            <a:avLst/>
          </a:prstGeom>
          <a:noFill/>
          <a:ln w="9525">
            <a:noFill/>
            <a:miter lim="800000"/>
            <a:headEnd/>
            <a:tailEnd/>
          </a:ln>
        </p:spPr>
        <p:txBody>
          <a:bodyPr wrap="none">
            <a:spAutoFit/>
          </a:bodyPr>
          <a:lstStyle/>
          <a:p>
            <a:r>
              <a:rPr lang="en-US" sz="1600" dirty="0" err="1" smtClean="0"/>
              <a:t>Brouwer</a:t>
            </a:r>
            <a:r>
              <a:rPr lang="en-US" sz="1600" dirty="0" smtClean="0"/>
              <a:t> &amp; </a:t>
            </a:r>
            <a:r>
              <a:rPr lang="en-US" sz="1600" dirty="0" err="1" smtClean="0"/>
              <a:t>Heeger</a:t>
            </a:r>
            <a:r>
              <a:rPr lang="en-US" sz="1600" dirty="0" smtClean="0"/>
              <a:t> 2009, 2013</a:t>
            </a:r>
            <a:endParaRPr lang="en-US" sz="1600" dirty="0"/>
          </a:p>
        </p:txBody>
      </p:sp>
    </p:spTree>
    <p:extLst>
      <p:ext uri="{BB962C8B-B14F-4D97-AF65-F5344CB8AC3E}">
        <p14:creationId xmlns:p14="http://schemas.microsoft.com/office/powerpoint/2010/main" val="3626736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8024" y="3556127"/>
            <a:ext cx="4165946" cy="2736304"/>
          </a:xfrm>
          <a:prstGeom prst="rect">
            <a:avLst/>
          </a:prstGeom>
          <a:noFill/>
          <a:ln w="9525">
            <a:noFill/>
            <a:miter lim="800000"/>
            <a:headEnd/>
            <a:tailEnd/>
          </a:ln>
        </p:spPr>
      </p:pic>
      <p:pic>
        <p:nvPicPr>
          <p:cNvPr id="2" name="Picture 1"/>
          <p:cNvPicPr>
            <a:picLocks noChangeAspect="1"/>
          </p:cNvPicPr>
          <p:nvPr/>
        </p:nvPicPr>
        <p:blipFill>
          <a:blip r:embed="rId3"/>
          <a:stretch>
            <a:fillRect/>
          </a:stretch>
        </p:blipFill>
        <p:spPr>
          <a:xfrm>
            <a:off x="323528" y="332656"/>
            <a:ext cx="5344271" cy="1524213"/>
          </a:xfrm>
          <a:prstGeom prst="rect">
            <a:avLst/>
          </a:prstGeom>
        </p:spPr>
      </p:pic>
      <p:pic>
        <p:nvPicPr>
          <p:cNvPr id="3" name="Picture 2"/>
          <p:cNvPicPr>
            <a:picLocks noChangeAspect="1"/>
          </p:cNvPicPr>
          <p:nvPr/>
        </p:nvPicPr>
        <p:blipFill>
          <a:blip r:embed="rId4"/>
          <a:stretch>
            <a:fillRect/>
          </a:stretch>
        </p:blipFill>
        <p:spPr>
          <a:xfrm>
            <a:off x="6238966" y="332656"/>
            <a:ext cx="2715004" cy="219106"/>
          </a:xfrm>
          <a:prstGeom prst="rect">
            <a:avLst/>
          </a:prstGeom>
        </p:spPr>
      </p:pic>
      <p:pic>
        <p:nvPicPr>
          <p:cNvPr id="4" name="Picture 3"/>
          <p:cNvPicPr>
            <a:picLocks noChangeAspect="1"/>
          </p:cNvPicPr>
          <p:nvPr/>
        </p:nvPicPr>
        <p:blipFill>
          <a:blip r:embed="rId5"/>
          <a:stretch>
            <a:fillRect/>
          </a:stretch>
        </p:blipFill>
        <p:spPr>
          <a:xfrm>
            <a:off x="467544" y="2132855"/>
            <a:ext cx="4058076" cy="3816425"/>
          </a:xfrm>
          <a:prstGeom prst="rect">
            <a:avLst/>
          </a:prstGeom>
        </p:spPr>
      </p:pic>
    </p:spTree>
    <p:extLst>
      <p:ext uri="{BB962C8B-B14F-4D97-AF65-F5344CB8AC3E}">
        <p14:creationId xmlns:p14="http://schemas.microsoft.com/office/powerpoint/2010/main" val="1188228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6849" y="0"/>
            <a:ext cx="8229600" cy="692696"/>
          </a:xfrm>
        </p:spPr>
        <p:txBody>
          <a:bodyPr>
            <a:normAutofit/>
          </a:bodyPr>
          <a:lstStyle/>
          <a:p>
            <a:r>
              <a:rPr lang="en-US" sz="3600" b="1" dirty="0" smtClean="0"/>
              <a:t>References (a very incomplete list)</a:t>
            </a:r>
            <a:endParaRPr lang="en-GB" sz="3600" b="1" dirty="0"/>
          </a:p>
        </p:txBody>
      </p:sp>
      <p:sp>
        <p:nvSpPr>
          <p:cNvPr id="3" name="Content Placeholder 2"/>
          <p:cNvSpPr>
            <a:spLocks noGrp="1"/>
          </p:cNvSpPr>
          <p:nvPr>
            <p:ph idx="1"/>
          </p:nvPr>
        </p:nvSpPr>
        <p:spPr>
          <a:xfrm>
            <a:off x="446621" y="1052736"/>
            <a:ext cx="8507288" cy="5400600"/>
          </a:xfrm>
        </p:spPr>
        <p:txBody>
          <a:bodyPr>
            <a:normAutofit/>
          </a:bodyPr>
          <a:lstStyle/>
          <a:p>
            <a:pPr>
              <a:buNone/>
            </a:pPr>
            <a:r>
              <a:rPr lang="en-US" sz="1800" b="1" dirty="0" smtClean="0"/>
              <a:t>RSA methods and review</a:t>
            </a:r>
          </a:p>
          <a:p>
            <a:pPr>
              <a:buNone/>
            </a:pPr>
            <a:r>
              <a:rPr lang="en-US" sz="1800" dirty="0" err="1" smtClean="0"/>
              <a:t>Kriegeskorte</a:t>
            </a:r>
            <a:r>
              <a:rPr lang="en-US" sz="1800" dirty="0" smtClean="0"/>
              <a:t> N et al. (2008) </a:t>
            </a:r>
            <a:r>
              <a:rPr lang="en-US" sz="1800" i="1" dirty="0" smtClean="0"/>
              <a:t>Front </a:t>
            </a:r>
            <a:r>
              <a:rPr lang="en-US" sz="1800" i="1" dirty="0" err="1" smtClean="0"/>
              <a:t>Syst</a:t>
            </a:r>
            <a:r>
              <a:rPr lang="en-US" sz="1800" i="1" dirty="0" smtClean="0"/>
              <a:t> </a:t>
            </a:r>
            <a:r>
              <a:rPr lang="en-US" sz="1800" i="1" dirty="0" err="1" smtClean="0"/>
              <a:t>Neurosci</a:t>
            </a:r>
            <a:r>
              <a:rPr lang="en-US" sz="1800" i="1" dirty="0" smtClean="0"/>
              <a:t> 2</a:t>
            </a:r>
            <a:r>
              <a:rPr lang="en-US" sz="1800" dirty="0" smtClean="0"/>
              <a:t>(4): 1-28. </a:t>
            </a:r>
            <a:r>
              <a:rPr lang="en-US" sz="1800" dirty="0" smtClean="0">
                <a:solidFill>
                  <a:schemeClr val="tx1">
                    <a:lumMod val="50000"/>
                    <a:lumOff val="50000"/>
                  </a:schemeClr>
                </a:solidFill>
              </a:rPr>
              <a:t>[original methods paper]</a:t>
            </a:r>
          </a:p>
          <a:p>
            <a:pPr>
              <a:buNone/>
            </a:pPr>
            <a:r>
              <a:rPr lang="en-US" sz="1800" dirty="0" err="1" smtClean="0"/>
              <a:t>Kriegeskorte</a:t>
            </a:r>
            <a:r>
              <a:rPr lang="en-US" sz="1800" dirty="0" smtClean="0"/>
              <a:t> N, </a:t>
            </a:r>
            <a:r>
              <a:rPr lang="en-US" sz="1800" dirty="0" err="1" smtClean="0"/>
              <a:t>Kievit</a:t>
            </a:r>
            <a:r>
              <a:rPr lang="en-US" sz="1800" dirty="0" smtClean="0"/>
              <a:t> R (2013) </a:t>
            </a:r>
            <a:r>
              <a:rPr lang="en-US" sz="1800" i="1" dirty="0" smtClean="0"/>
              <a:t>Trends </a:t>
            </a:r>
            <a:r>
              <a:rPr lang="en-US" sz="1800" i="1" dirty="0" err="1" smtClean="0"/>
              <a:t>Cogn</a:t>
            </a:r>
            <a:r>
              <a:rPr lang="en-US" sz="1800" i="1" dirty="0" smtClean="0"/>
              <a:t> </a:t>
            </a:r>
            <a:r>
              <a:rPr lang="en-US" sz="1800" i="1" dirty="0" err="1" smtClean="0"/>
              <a:t>Sci</a:t>
            </a:r>
            <a:r>
              <a:rPr lang="en-US" sz="1800" i="1" dirty="0" smtClean="0"/>
              <a:t> 17</a:t>
            </a:r>
            <a:r>
              <a:rPr lang="en-US" sz="1800" dirty="0" smtClean="0"/>
              <a:t>(8): 401-412. </a:t>
            </a:r>
            <a:r>
              <a:rPr lang="en-US" sz="1800" dirty="0" smtClean="0">
                <a:solidFill>
                  <a:schemeClr val="tx1">
                    <a:lumMod val="50000"/>
                    <a:lumOff val="50000"/>
                  </a:schemeClr>
                </a:solidFill>
              </a:rPr>
              <a:t>[recent review]</a:t>
            </a:r>
          </a:p>
          <a:p>
            <a:pPr>
              <a:buNone/>
            </a:pPr>
            <a:endParaRPr lang="en-US" sz="1800" dirty="0" smtClean="0"/>
          </a:p>
          <a:p>
            <a:pPr>
              <a:buNone/>
            </a:pPr>
            <a:r>
              <a:rPr lang="en-US" sz="1800" b="1" dirty="0" smtClean="0"/>
              <a:t>Related methods</a:t>
            </a:r>
            <a:endParaRPr lang="en-US" sz="1800" b="1" dirty="0"/>
          </a:p>
          <a:p>
            <a:pPr>
              <a:buNone/>
            </a:pPr>
            <a:r>
              <a:rPr lang="en-US" sz="1800" dirty="0" err="1" smtClean="0"/>
              <a:t>Allefeld</a:t>
            </a:r>
            <a:r>
              <a:rPr lang="en-US" sz="1800" dirty="0" smtClean="0"/>
              <a:t> &amp; Haynes (2014) </a:t>
            </a:r>
            <a:r>
              <a:rPr lang="en-US" sz="1800" i="1" dirty="0" err="1" smtClean="0"/>
              <a:t>NeuroImage</a:t>
            </a:r>
            <a:r>
              <a:rPr lang="en-US" sz="1800" dirty="0" smtClean="0"/>
              <a:t> 89: 345-357 </a:t>
            </a:r>
            <a:r>
              <a:rPr lang="en-US" sz="1800" dirty="0">
                <a:solidFill>
                  <a:schemeClr val="tx1">
                    <a:lumMod val="50000"/>
                    <a:lumOff val="50000"/>
                  </a:schemeClr>
                </a:solidFill>
              </a:rPr>
              <a:t>[cross-validated MANOVA</a:t>
            </a:r>
            <a:r>
              <a:rPr lang="en-US" sz="1800" dirty="0" smtClean="0">
                <a:solidFill>
                  <a:schemeClr val="tx1">
                    <a:lumMod val="50000"/>
                    <a:lumOff val="50000"/>
                  </a:schemeClr>
                </a:solidFill>
              </a:rPr>
              <a:t>]</a:t>
            </a:r>
          </a:p>
          <a:p>
            <a:pPr>
              <a:buNone/>
            </a:pPr>
            <a:r>
              <a:rPr lang="de-DE" sz="1800" dirty="0" smtClean="0"/>
              <a:t>Diedrichsen </a:t>
            </a:r>
            <a:r>
              <a:rPr lang="de-DE" sz="1800" dirty="0"/>
              <a:t>et al. </a:t>
            </a:r>
            <a:r>
              <a:rPr lang="de-DE" sz="1800" dirty="0" smtClean="0"/>
              <a:t>(2011) </a:t>
            </a:r>
            <a:r>
              <a:rPr lang="de-DE" sz="1800" i="1" dirty="0" smtClean="0"/>
              <a:t>NeuroImage</a:t>
            </a:r>
            <a:r>
              <a:rPr lang="de-DE" sz="1800" dirty="0" smtClean="0"/>
              <a:t> 55: 1665–1678 </a:t>
            </a:r>
            <a:r>
              <a:rPr lang="de-DE" sz="1800" dirty="0" smtClean="0">
                <a:solidFill>
                  <a:schemeClr val="tx1">
                    <a:lumMod val="50000"/>
                    <a:lumOff val="50000"/>
                  </a:schemeClr>
                </a:solidFill>
              </a:rPr>
              <a:t>[pattern component modelling]</a:t>
            </a:r>
          </a:p>
          <a:p>
            <a:pPr>
              <a:buNone/>
            </a:pPr>
            <a:r>
              <a:rPr lang="de-DE" sz="1800" dirty="0"/>
              <a:t>Diedrichsen et al. (</a:t>
            </a:r>
            <a:r>
              <a:rPr lang="de-DE" sz="1800" dirty="0" smtClean="0"/>
              <a:t>2018) </a:t>
            </a:r>
            <a:r>
              <a:rPr lang="de-DE" sz="1800" i="1" dirty="0" smtClean="0"/>
              <a:t>NeuroImage</a:t>
            </a:r>
            <a:r>
              <a:rPr lang="de-DE" sz="1800" dirty="0" smtClean="0"/>
              <a:t> 180: 119-33 </a:t>
            </a:r>
            <a:r>
              <a:rPr lang="de-DE" sz="1800" dirty="0" smtClean="0">
                <a:solidFill>
                  <a:schemeClr val="tx1">
                    <a:lumMod val="50000"/>
                    <a:lumOff val="50000"/>
                  </a:schemeClr>
                </a:solidFill>
              </a:rPr>
              <a:t>[pattern </a:t>
            </a:r>
            <a:r>
              <a:rPr lang="de-DE" sz="1800" dirty="0">
                <a:solidFill>
                  <a:schemeClr val="tx1">
                    <a:lumMod val="50000"/>
                    <a:lumOff val="50000"/>
                  </a:schemeClr>
                </a:solidFill>
              </a:rPr>
              <a:t>component modelling</a:t>
            </a:r>
            <a:r>
              <a:rPr lang="de-DE" sz="1800" dirty="0" smtClean="0">
                <a:solidFill>
                  <a:schemeClr val="tx1">
                    <a:lumMod val="50000"/>
                    <a:lumOff val="50000"/>
                  </a:schemeClr>
                </a:solidFill>
              </a:rPr>
              <a:t>]</a:t>
            </a:r>
          </a:p>
          <a:p>
            <a:pPr>
              <a:buNone/>
            </a:pPr>
            <a:endParaRPr lang="de-DE" sz="2000" dirty="0">
              <a:solidFill>
                <a:schemeClr val="tx1">
                  <a:lumMod val="50000"/>
                  <a:lumOff val="50000"/>
                </a:schemeClr>
              </a:solidFill>
            </a:endParaRPr>
          </a:p>
          <a:p>
            <a:pPr>
              <a:buFont typeface="Arial" charset="0"/>
              <a:buNone/>
              <a:defRPr/>
            </a:pPr>
            <a:r>
              <a:rPr lang="en-US" sz="1800" b="1" dirty="0"/>
              <a:t>Reviews of representational approaches</a:t>
            </a:r>
          </a:p>
          <a:p>
            <a:pPr>
              <a:buFont typeface="Arial" charset="0"/>
              <a:buNone/>
              <a:defRPr/>
            </a:pPr>
            <a:r>
              <a:rPr lang="en-US" sz="1800" dirty="0"/>
              <a:t>Davis &amp; </a:t>
            </a:r>
            <a:r>
              <a:rPr lang="en-US" sz="1800" dirty="0" err="1"/>
              <a:t>Poldrack</a:t>
            </a:r>
            <a:r>
              <a:rPr lang="en-US" sz="1800" dirty="0"/>
              <a:t> (2013) </a:t>
            </a:r>
            <a:r>
              <a:rPr lang="en-US" sz="1800" i="1" dirty="0"/>
              <a:t>Ann. NY Acad. Sci. </a:t>
            </a:r>
            <a:r>
              <a:rPr lang="en-US" sz="1800" dirty="0"/>
              <a:t>1296:108-134</a:t>
            </a:r>
          </a:p>
          <a:p>
            <a:pPr>
              <a:buFont typeface="Arial" charset="0"/>
              <a:buNone/>
              <a:defRPr/>
            </a:pPr>
            <a:r>
              <a:rPr lang="en-US" sz="1800" dirty="0" err="1"/>
              <a:t>Haxby</a:t>
            </a:r>
            <a:r>
              <a:rPr lang="en-US" sz="1800" dirty="0"/>
              <a:t> et al. (2014) </a:t>
            </a:r>
            <a:r>
              <a:rPr lang="en-US" sz="1800" i="1" dirty="0" err="1"/>
              <a:t>Annu</a:t>
            </a:r>
            <a:r>
              <a:rPr lang="en-US" sz="1800" i="1" dirty="0"/>
              <a:t>. Rev. </a:t>
            </a:r>
            <a:r>
              <a:rPr lang="en-US" sz="1800" i="1" dirty="0" err="1"/>
              <a:t>Neurosci</a:t>
            </a:r>
            <a:r>
              <a:rPr lang="en-US" sz="1800" i="1" dirty="0"/>
              <a:t>. </a:t>
            </a:r>
            <a:r>
              <a:rPr lang="en-US" sz="1800" dirty="0" smtClean="0"/>
              <a:t>37:435-56</a:t>
            </a:r>
          </a:p>
          <a:p>
            <a:pPr>
              <a:buFont typeface="Arial" charset="0"/>
              <a:buNone/>
              <a:defRPr/>
            </a:pPr>
            <a:r>
              <a:rPr lang="en-US" sz="1800" dirty="0" err="1" smtClean="0"/>
              <a:t>Kriegeskorte</a:t>
            </a:r>
            <a:r>
              <a:rPr lang="en-US" sz="1800" dirty="0" smtClean="0"/>
              <a:t> &amp; </a:t>
            </a:r>
            <a:r>
              <a:rPr lang="en-US" sz="1800" dirty="0" err="1" smtClean="0"/>
              <a:t>Diedrichsen</a:t>
            </a:r>
            <a:r>
              <a:rPr lang="en-US" sz="1800" dirty="0" smtClean="0"/>
              <a:t> (2019) </a:t>
            </a:r>
            <a:r>
              <a:rPr lang="en-US" sz="1800" i="1" dirty="0" err="1"/>
              <a:t>Annu</a:t>
            </a:r>
            <a:r>
              <a:rPr lang="en-US" sz="1800" i="1" dirty="0"/>
              <a:t>. Rev. </a:t>
            </a:r>
            <a:r>
              <a:rPr lang="en-US" sz="1800" i="1" dirty="0" err="1"/>
              <a:t>Neurosci</a:t>
            </a:r>
            <a:r>
              <a:rPr lang="en-US" sz="1800" i="1" dirty="0"/>
              <a:t>. </a:t>
            </a:r>
            <a:r>
              <a:rPr lang="en-US" sz="1800" dirty="0" smtClean="0"/>
              <a:t>42:407-32</a:t>
            </a:r>
            <a:endParaRPr lang="en-US" sz="1800" dirty="0"/>
          </a:p>
          <a:p>
            <a:pPr>
              <a:buFont typeface="Arial" charset="0"/>
              <a:buNone/>
              <a:defRPr/>
            </a:pPr>
            <a:endParaRPr lang="en-US" sz="1800" b="1" dirty="0"/>
          </a:p>
          <a:p>
            <a:pPr>
              <a:buFont typeface="Arial" charset="0"/>
              <a:buNone/>
              <a:defRPr/>
            </a:pPr>
            <a:r>
              <a:rPr lang="en-US" sz="1800" b="1" dirty="0"/>
              <a:t>RSA toolbox</a:t>
            </a:r>
          </a:p>
          <a:p>
            <a:pPr>
              <a:buNone/>
            </a:pPr>
            <a:r>
              <a:rPr lang="en-US" sz="1800" dirty="0" err="1"/>
              <a:t>Nili</a:t>
            </a:r>
            <a:r>
              <a:rPr lang="en-US" sz="1800" dirty="0"/>
              <a:t> et al. 2014 </a:t>
            </a:r>
            <a:r>
              <a:rPr lang="en-US" sz="1800" i="1" dirty="0" err="1"/>
              <a:t>PLoS</a:t>
            </a:r>
            <a:r>
              <a:rPr lang="en-US" sz="1800" i="1" dirty="0"/>
              <a:t> </a:t>
            </a:r>
            <a:r>
              <a:rPr lang="en-US" sz="1800" i="1" dirty="0" err="1"/>
              <a:t>Comput</a:t>
            </a:r>
            <a:r>
              <a:rPr lang="en-US" sz="1800" i="1" dirty="0"/>
              <a:t> </a:t>
            </a:r>
            <a:r>
              <a:rPr lang="en-US" sz="1800" i="1" dirty="0" err="1"/>
              <a:t>Biol</a:t>
            </a:r>
            <a:r>
              <a:rPr lang="en-US" sz="1800" dirty="0"/>
              <a:t> </a:t>
            </a:r>
          </a:p>
          <a:p>
            <a:pPr>
              <a:buNone/>
            </a:pPr>
            <a:endParaRPr lang="en-US" sz="2100" dirty="0">
              <a:solidFill>
                <a:schemeClr val="tx1">
                  <a:lumMod val="50000"/>
                  <a:lumOff val="50000"/>
                </a:schemeClr>
              </a:solidFill>
            </a:endParaRPr>
          </a:p>
        </p:txBody>
      </p:sp>
    </p:spTree>
    <p:extLst>
      <p:ext uri="{BB962C8B-B14F-4D97-AF65-F5344CB8AC3E}">
        <p14:creationId xmlns:p14="http://schemas.microsoft.com/office/powerpoint/2010/main" val="486458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6849" y="0"/>
            <a:ext cx="8229600" cy="692696"/>
          </a:xfrm>
        </p:spPr>
        <p:txBody>
          <a:bodyPr>
            <a:normAutofit/>
          </a:bodyPr>
          <a:lstStyle/>
          <a:p>
            <a:r>
              <a:rPr lang="en-US" sz="3600" b="1" dirty="0" smtClean="0"/>
              <a:t>References (a very incomplete list)</a:t>
            </a:r>
            <a:endParaRPr lang="en-GB" sz="3600" b="1" dirty="0"/>
          </a:p>
        </p:txBody>
      </p:sp>
      <p:sp>
        <p:nvSpPr>
          <p:cNvPr id="3" name="Content Placeholder 2"/>
          <p:cNvSpPr>
            <a:spLocks noGrp="1"/>
          </p:cNvSpPr>
          <p:nvPr>
            <p:ph idx="1"/>
          </p:nvPr>
        </p:nvSpPr>
        <p:spPr>
          <a:xfrm>
            <a:off x="457200" y="980728"/>
            <a:ext cx="8363272" cy="5688632"/>
          </a:xfrm>
        </p:spPr>
        <p:txBody>
          <a:bodyPr>
            <a:normAutofit/>
          </a:bodyPr>
          <a:lstStyle/>
          <a:p>
            <a:pPr>
              <a:buNone/>
            </a:pPr>
            <a:endParaRPr lang="en-US" sz="1800" dirty="0" smtClean="0"/>
          </a:p>
          <a:p>
            <a:pPr>
              <a:buNone/>
            </a:pPr>
            <a:r>
              <a:rPr lang="en-US" sz="1800" b="1" dirty="0" smtClean="0"/>
              <a:t>Some example RSA </a:t>
            </a:r>
            <a:r>
              <a:rPr lang="en-US" sz="1800" b="1" dirty="0"/>
              <a:t>applications in neuroscience</a:t>
            </a:r>
          </a:p>
          <a:p>
            <a:pPr>
              <a:buNone/>
            </a:pPr>
            <a:r>
              <a:rPr lang="en-US" sz="1800" dirty="0"/>
              <a:t>Edelman et al. (1998) </a:t>
            </a:r>
            <a:r>
              <a:rPr lang="en-US" sz="1800" i="1" dirty="0"/>
              <a:t>Psychobiology</a:t>
            </a:r>
            <a:r>
              <a:rPr lang="en-US" sz="1800" dirty="0"/>
              <a:t> 26(4) 309-321 </a:t>
            </a:r>
            <a:r>
              <a:rPr lang="en-US" sz="1800" dirty="0" smtClean="0">
                <a:solidFill>
                  <a:schemeClr val="bg1">
                    <a:lumMod val="50000"/>
                  </a:schemeClr>
                </a:solidFill>
              </a:rPr>
              <a:t>[first application </a:t>
            </a:r>
            <a:r>
              <a:rPr lang="en-US" sz="1800" dirty="0">
                <a:solidFill>
                  <a:schemeClr val="bg1">
                    <a:lumMod val="50000"/>
                  </a:schemeClr>
                </a:solidFill>
              </a:rPr>
              <a:t>of MDS to fMRI]</a:t>
            </a:r>
          </a:p>
          <a:p>
            <a:pPr>
              <a:buNone/>
            </a:pPr>
            <a:r>
              <a:rPr lang="en-US" sz="1800" dirty="0" err="1"/>
              <a:t>Kriegeskorte</a:t>
            </a:r>
            <a:r>
              <a:rPr lang="en-US" sz="1800" dirty="0"/>
              <a:t> N et al. (2008) </a:t>
            </a:r>
            <a:r>
              <a:rPr lang="en-US" sz="1800" i="1" dirty="0"/>
              <a:t>Neuron 60</a:t>
            </a:r>
            <a:r>
              <a:rPr lang="en-US" sz="1800" dirty="0"/>
              <a:t>: 1126-1141. </a:t>
            </a:r>
            <a:r>
              <a:rPr lang="en-US" sz="1800" dirty="0">
                <a:solidFill>
                  <a:schemeClr val="tx1">
                    <a:lumMod val="50000"/>
                    <a:lumOff val="50000"/>
                  </a:schemeClr>
                </a:solidFill>
              </a:rPr>
              <a:t>[object vision: human - monkey]</a:t>
            </a:r>
          </a:p>
          <a:p>
            <a:pPr>
              <a:buNone/>
            </a:pPr>
            <a:r>
              <a:rPr lang="en-US" sz="1800" dirty="0" err="1"/>
              <a:t>Brouwer</a:t>
            </a:r>
            <a:r>
              <a:rPr lang="en-US" sz="1800" dirty="0"/>
              <a:t> &amp; </a:t>
            </a:r>
            <a:r>
              <a:rPr lang="en-US" sz="1800" dirty="0" err="1"/>
              <a:t>Heeger</a:t>
            </a:r>
            <a:r>
              <a:rPr lang="en-US" sz="1800" dirty="0"/>
              <a:t> (2009) </a:t>
            </a:r>
            <a:r>
              <a:rPr lang="en-US" sz="1800" i="1" dirty="0" err="1"/>
              <a:t>J.Neurosci</a:t>
            </a:r>
            <a:r>
              <a:rPr lang="en-US" sz="1800" i="1" dirty="0"/>
              <a:t>.</a:t>
            </a:r>
            <a:r>
              <a:rPr lang="en-US" sz="1800" dirty="0"/>
              <a:t> 29(44):13992–14003 </a:t>
            </a:r>
            <a:r>
              <a:rPr lang="en-US" sz="1800" dirty="0">
                <a:solidFill>
                  <a:schemeClr val="tx1">
                    <a:lumMod val="50000"/>
                    <a:lumOff val="50000"/>
                  </a:schemeClr>
                </a:solidFill>
              </a:rPr>
              <a:t>[colour coding]</a:t>
            </a:r>
          </a:p>
          <a:p>
            <a:pPr>
              <a:buNone/>
            </a:pPr>
            <a:r>
              <a:rPr lang="en-US" sz="1800" dirty="0"/>
              <a:t>Mur M et al. (2013) </a:t>
            </a:r>
            <a:r>
              <a:rPr lang="en-US" sz="1800" i="1" dirty="0"/>
              <a:t>Front </a:t>
            </a:r>
            <a:r>
              <a:rPr lang="en-US" sz="1800" i="1" dirty="0" err="1"/>
              <a:t>Psychol</a:t>
            </a:r>
            <a:r>
              <a:rPr lang="en-US" sz="1800" i="1" dirty="0"/>
              <a:t> 4</a:t>
            </a:r>
            <a:r>
              <a:rPr lang="en-US" sz="1800" dirty="0"/>
              <a:t>(128): 1-22.</a:t>
            </a:r>
            <a:r>
              <a:rPr lang="en-US" sz="1800" dirty="0">
                <a:solidFill>
                  <a:schemeClr val="tx1">
                    <a:lumMod val="50000"/>
                    <a:lumOff val="50000"/>
                  </a:schemeClr>
                </a:solidFill>
              </a:rPr>
              <a:t> [object vision: brain - </a:t>
            </a:r>
            <a:r>
              <a:rPr lang="en-US" sz="1800" dirty="0" err="1">
                <a:solidFill>
                  <a:schemeClr val="tx1">
                    <a:lumMod val="50000"/>
                    <a:lumOff val="50000"/>
                  </a:schemeClr>
                </a:solidFill>
              </a:rPr>
              <a:t>behaviour</a:t>
            </a:r>
            <a:r>
              <a:rPr lang="en-US" sz="1800" dirty="0">
                <a:solidFill>
                  <a:schemeClr val="tx1">
                    <a:lumMod val="50000"/>
                    <a:lumOff val="50000"/>
                  </a:schemeClr>
                </a:solidFill>
              </a:rPr>
              <a:t>]</a:t>
            </a:r>
          </a:p>
          <a:p>
            <a:pPr>
              <a:buNone/>
            </a:pPr>
            <a:r>
              <a:rPr lang="en-US" sz="1800" dirty="0" err="1"/>
              <a:t>Xue</a:t>
            </a:r>
            <a:r>
              <a:rPr lang="en-US" sz="1800" dirty="0"/>
              <a:t> G et al. (2010) </a:t>
            </a:r>
            <a:r>
              <a:rPr lang="en-US" sz="1800" i="1" dirty="0"/>
              <a:t>Science 330</a:t>
            </a:r>
            <a:r>
              <a:rPr lang="en-US" sz="1800" dirty="0"/>
              <a:t>: 97-101. </a:t>
            </a:r>
            <a:r>
              <a:rPr lang="en-US" sz="1800" dirty="0">
                <a:solidFill>
                  <a:schemeClr val="tx1">
                    <a:lumMod val="50000"/>
                    <a:lumOff val="50000"/>
                  </a:schemeClr>
                </a:solidFill>
              </a:rPr>
              <a:t>[memory: forgotten vs remembered items]</a:t>
            </a:r>
          </a:p>
          <a:p>
            <a:pPr>
              <a:buNone/>
            </a:pPr>
            <a:r>
              <a:rPr lang="en-US" sz="1800" dirty="0"/>
              <a:t>Ward EJ et al. (2013) </a:t>
            </a:r>
            <a:r>
              <a:rPr lang="en-US" sz="1800" i="1" dirty="0"/>
              <a:t>J </a:t>
            </a:r>
            <a:r>
              <a:rPr lang="en-US" sz="1800" i="1" dirty="0" err="1"/>
              <a:t>Neurosci</a:t>
            </a:r>
            <a:r>
              <a:rPr lang="en-US" sz="1800" i="1" dirty="0"/>
              <a:t> 33</a:t>
            </a:r>
            <a:r>
              <a:rPr lang="en-US" sz="1800" dirty="0"/>
              <a:t>(37): 14749-14757. </a:t>
            </a:r>
            <a:r>
              <a:rPr lang="en-US" sz="1800" dirty="0">
                <a:solidFill>
                  <a:schemeClr val="tx1">
                    <a:lumMod val="50000"/>
                    <a:lumOff val="50000"/>
                  </a:schemeClr>
                </a:solidFill>
              </a:rPr>
              <a:t>[memory: implicit vs explicit]</a:t>
            </a:r>
          </a:p>
          <a:p>
            <a:pPr>
              <a:buNone/>
            </a:pPr>
            <a:r>
              <a:rPr lang="en-US" sz="1800" dirty="0"/>
              <a:t>Ritchey M et al. (2013) </a:t>
            </a:r>
            <a:r>
              <a:rPr lang="en-US" sz="1800" i="1" dirty="0" err="1"/>
              <a:t>Cereb</a:t>
            </a:r>
            <a:r>
              <a:rPr lang="en-US" sz="1800" i="1" dirty="0"/>
              <a:t> Cortex </a:t>
            </a:r>
            <a:r>
              <a:rPr lang="en-US" sz="1800" dirty="0"/>
              <a:t>doi:10.1093/</a:t>
            </a:r>
            <a:r>
              <a:rPr lang="en-US" sz="1800" dirty="0" err="1"/>
              <a:t>cercor</a:t>
            </a:r>
            <a:r>
              <a:rPr lang="en-US" sz="1800" dirty="0"/>
              <a:t>/bhs258. </a:t>
            </a:r>
            <a:r>
              <a:rPr lang="en-US" sz="1800" dirty="0">
                <a:solidFill>
                  <a:schemeClr val="tx1">
                    <a:lumMod val="50000"/>
                    <a:lumOff val="50000"/>
                  </a:schemeClr>
                </a:solidFill>
              </a:rPr>
              <a:t>[</a:t>
            </a:r>
            <a:r>
              <a:rPr lang="en-US" sz="1800" dirty="0" smtClean="0">
                <a:solidFill>
                  <a:schemeClr val="tx1">
                    <a:lumMod val="50000"/>
                    <a:lumOff val="50000"/>
                  </a:schemeClr>
                </a:solidFill>
              </a:rPr>
              <a:t>memory retrieval]</a:t>
            </a:r>
          </a:p>
          <a:p>
            <a:pPr>
              <a:buNone/>
            </a:pPr>
            <a:r>
              <a:rPr lang="en-US" sz="1800" dirty="0"/>
              <a:t>Charest et al. (2014) </a:t>
            </a:r>
            <a:r>
              <a:rPr lang="en-US" sz="1800" i="1" dirty="0"/>
              <a:t>PNAS </a:t>
            </a:r>
            <a:r>
              <a:rPr lang="en-US" sz="1800" dirty="0"/>
              <a:t>111(4): </a:t>
            </a:r>
            <a:r>
              <a:rPr lang="en-US" sz="1800" dirty="0" smtClean="0"/>
              <a:t>14565-14570 </a:t>
            </a:r>
            <a:r>
              <a:rPr lang="en-US" sz="1800" dirty="0" smtClean="0">
                <a:solidFill>
                  <a:schemeClr val="bg1">
                    <a:lumMod val="50000"/>
                  </a:schemeClr>
                </a:solidFill>
              </a:rPr>
              <a:t>[individual differences]</a:t>
            </a:r>
          </a:p>
          <a:p>
            <a:pPr>
              <a:buNone/>
            </a:pPr>
            <a:r>
              <a:rPr lang="en-US" sz="1800" dirty="0" err="1" smtClean="0"/>
              <a:t>Cichy</a:t>
            </a:r>
            <a:r>
              <a:rPr lang="en-US" sz="1800" dirty="0" smtClean="0"/>
              <a:t> et al. (2014) </a:t>
            </a:r>
            <a:r>
              <a:rPr lang="en-US" sz="1800" i="1" dirty="0" smtClean="0"/>
              <a:t>Nature Neuroscience</a:t>
            </a:r>
            <a:r>
              <a:rPr lang="en-US" sz="1800" dirty="0" smtClean="0"/>
              <a:t>: 17, 455-62 </a:t>
            </a:r>
            <a:r>
              <a:rPr lang="en-US" sz="1800" dirty="0" smtClean="0">
                <a:solidFill>
                  <a:schemeClr val="bg1">
                    <a:lumMod val="50000"/>
                  </a:schemeClr>
                </a:solidFill>
              </a:rPr>
              <a:t>[Fusing fMRI &amp; MEG]</a:t>
            </a:r>
          </a:p>
          <a:p>
            <a:pPr>
              <a:buNone/>
            </a:pPr>
            <a:r>
              <a:rPr lang="en-US" sz="1800" dirty="0" smtClean="0"/>
              <a:t>Mitchell </a:t>
            </a:r>
            <a:r>
              <a:rPr lang="en-US" sz="1800" dirty="0"/>
              <a:t>&amp; Cusack (2016) </a:t>
            </a:r>
            <a:r>
              <a:rPr lang="en-US" sz="1800" i="1" dirty="0"/>
              <a:t>Scientific Reports  </a:t>
            </a:r>
            <a:r>
              <a:rPr lang="en-US" sz="1800" dirty="0"/>
              <a:t>6:20232; DOI: </a:t>
            </a:r>
            <a:r>
              <a:rPr lang="en-US" sz="1800" dirty="0" smtClean="0"/>
              <a:t>10.1038/srep20232 </a:t>
            </a:r>
            <a:r>
              <a:rPr lang="en-US" sz="1800" dirty="0" smtClean="0">
                <a:solidFill>
                  <a:schemeClr val="bg1">
                    <a:lumMod val="50000"/>
                  </a:schemeClr>
                </a:solidFill>
              </a:rPr>
              <a:t>[mental imagery, and neuro-feedback]</a:t>
            </a:r>
          </a:p>
          <a:p>
            <a:pPr>
              <a:buNone/>
            </a:pPr>
            <a:r>
              <a:rPr lang="en-US" sz="1800" dirty="0" err="1" smtClean="0"/>
              <a:t>Haxby</a:t>
            </a:r>
            <a:r>
              <a:rPr lang="en-US" sz="1800" dirty="0" smtClean="0"/>
              <a:t> et al. (2020) </a:t>
            </a:r>
            <a:r>
              <a:rPr lang="en-US" sz="1800" dirty="0" err="1" smtClean="0"/>
              <a:t>eLife</a:t>
            </a:r>
            <a:r>
              <a:rPr lang="en-US" sz="1800" dirty="0" smtClean="0"/>
              <a:t>: </a:t>
            </a:r>
            <a:r>
              <a:rPr lang="en-GB" sz="1800" dirty="0" smtClean="0"/>
              <a:t>9:e56601 </a:t>
            </a:r>
            <a:r>
              <a:rPr lang="en-GB" sz="1800" dirty="0" smtClean="0">
                <a:solidFill>
                  <a:schemeClr val="bg1">
                    <a:lumMod val="50000"/>
                  </a:schemeClr>
                </a:solidFill>
              </a:rPr>
              <a:t>[</a:t>
            </a:r>
            <a:r>
              <a:rPr lang="en-GB" sz="1800" dirty="0" err="1" smtClean="0">
                <a:solidFill>
                  <a:schemeClr val="bg1">
                    <a:lumMod val="50000"/>
                  </a:schemeClr>
                </a:solidFill>
              </a:rPr>
              <a:t>hyperalignment</a:t>
            </a:r>
            <a:r>
              <a:rPr lang="en-GB" sz="1800" dirty="0" smtClean="0">
                <a:solidFill>
                  <a:schemeClr val="bg1">
                    <a:lumMod val="50000"/>
                  </a:schemeClr>
                </a:solidFill>
              </a:rPr>
              <a:t>]</a:t>
            </a:r>
            <a:endParaRPr lang="en-US" sz="1800" dirty="0" smtClean="0">
              <a:solidFill>
                <a:schemeClr val="bg1">
                  <a:lumMod val="50000"/>
                </a:schemeClr>
              </a:solidFill>
            </a:endParaRPr>
          </a:p>
          <a:p>
            <a:pPr>
              <a:buNone/>
            </a:pPr>
            <a:endParaRPr lang="en-US" sz="1800" dirty="0" smtClean="0">
              <a:solidFill>
                <a:schemeClr val="bg1">
                  <a:lumMod val="50000"/>
                </a:schemeClr>
              </a:solidFill>
            </a:endParaRPr>
          </a:p>
          <a:p>
            <a:pPr>
              <a:buNone/>
            </a:pPr>
            <a:r>
              <a:rPr lang="en-US" sz="1800" dirty="0" smtClean="0"/>
              <a:t>So many more…!</a:t>
            </a:r>
            <a:endParaRPr lang="en-US" sz="1800" dirty="0"/>
          </a:p>
          <a:p>
            <a:pPr>
              <a:buNone/>
            </a:pPr>
            <a:endParaRPr lang="en-US" sz="2000" dirty="0">
              <a:solidFill>
                <a:schemeClr val="tx1">
                  <a:lumMod val="50000"/>
                  <a:lumOff val="50000"/>
                </a:schemeClr>
              </a:solidFill>
            </a:endParaRPr>
          </a:p>
          <a:p>
            <a:pPr>
              <a:buFont typeface="Arial" charset="0"/>
              <a:buNone/>
              <a:defRPr/>
            </a:pPr>
            <a:endParaRPr lang="en-US" sz="2000" dirty="0"/>
          </a:p>
        </p:txBody>
      </p:sp>
    </p:spTree>
    <p:extLst>
      <p:ext uri="{BB962C8B-B14F-4D97-AF65-F5344CB8AC3E}">
        <p14:creationId xmlns:p14="http://schemas.microsoft.com/office/powerpoint/2010/main" val="18233094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p:txBody>
          <a:bodyPr/>
          <a:lstStyle/>
          <a:p>
            <a:pPr eaLnBrk="1" hangingPunct="1"/>
            <a:r>
              <a:rPr lang="en-GB" altLang="en-US" smtClean="0"/>
              <a:t>MVPA using</a:t>
            </a:r>
            <a:br>
              <a:rPr lang="en-GB" altLang="en-US" smtClean="0"/>
            </a:br>
            <a:r>
              <a:rPr lang="en-GB" altLang="en-US" smtClean="0"/>
              <a:t>The Decoding Toolbox (TDT)</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872" y="3789040"/>
            <a:ext cx="2160972" cy="1754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784822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00244" y="1041348"/>
            <a:ext cx="6512074" cy="1653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0051" name="Picture 1"/>
          <p:cNvPicPr>
            <a:picLocks noChangeAspect="1" noChangeArrowheads="1"/>
          </p:cNvPicPr>
          <p:nvPr/>
        </p:nvPicPr>
        <p:blipFill>
          <a:blip r:embed="rId3" cstate="screen">
            <a:extLst>
              <a:ext uri="{28A0092B-C50C-407E-A947-70E740481C1C}">
                <a14:useLocalDpi xmlns:a14="http://schemas.microsoft.com/office/drawing/2010/main" val="0"/>
              </a:ext>
            </a:extLst>
          </a:blip>
          <a:srcRect t="71878" r="67398"/>
          <a:stretch>
            <a:fillRect/>
          </a:stretch>
        </p:blipFill>
        <p:spPr bwMode="auto">
          <a:xfrm>
            <a:off x="6426200" y="5373688"/>
            <a:ext cx="2373313"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85922" y="2880802"/>
            <a:ext cx="2604338" cy="230351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26165" y="2882389"/>
            <a:ext cx="2620108" cy="230957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 name="Picture 17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945062" y="4688761"/>
            <a:ext cx="435422" cy="325682"/>
          </a:xfrm>
          <a:prstGeom prst="cloudCallout">
            <a:avLst/>
          </a:prstGeom>
          <a:noFill/>
          <a:ln w="12700" cap="flat" cmpd="sng" algn="ctr">
            <a:solidFill>
              <a:schemeClr val="bg1"/>
            </a:solidFill>
            <a:prstDash val="solid"/>
            <a:miter lim="800000"/>
            <a:headEnd/>
            <a:tailEnd/>
          </a:ln>
          <a:effectLst>
            <a:glow rad="101600">
              <a:schemeClr val="tx1">
                <a:alpha val="60000"/>
              </a:schemeClr>
            </a:glow>
          </a:effectLst>
        </p:spPr>
      </p:pic>
      <p:pic>
        <p:nvPicPr>
          <p:cNvPr id="59" name="Picture 17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623571" y="4676909"/>
            <a:ext cx="435422" cy="325682"/>
          </a:xfrm>
          <a:prstGeom prst="cloudCallout">
            <a:avLst/>
          </a:prstGeom>
          <a:noFill/>
          <a:ln w="12700" cap="flat" cmpd="sng" algn="ctr">
            <a:solidFill>
              <a:schemeClr val="bg1"/>
            </a:solidFill>
            <a:prstDash val="solid"/>
            <a:miter lim="800000"/>
            <a:headEnd/>
            <a:tailEnd/>
          </a:ln>
          <a:effectLst>
            <a:glow rad="101600">
              <a:schemeClr val="tx1">
                <a:alpha val="60000"/>
              </a:schemeClr>
            </a:glow>
          </a:effectLst>
        </p:spPr>
      </p:pic>
      <p:sp>
        <p:nvSpPr>
          <p:cNvPr id="130056" name="Rectangle 167"/>
          <p:cNvSpPr>
            <a:spLocks noChangeArrowheads="1"/>
          </p:cNvSpPr>
          <p:nvPr/>
        </p:nvSpPr>
        <p:spPr bwMode="auto">
          <a:xfrm>
            <a:off x="493713" y="5373688"/>
            <a:ext cx="5807075"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100" dirty="0">
                <a:solidFill>
                  <a:srgbClr val="000000"/>
                </a:solidFill>
                <a:latin typeface="Arial" panose="020B0604020202020204" pitchFamily="34" charset="0"/>
                <a:cs typeface="Arial" panose="020B0604020202020204" pitchFamily="34" charset="0"/>
              </a:rPr>
              <a:t>200 objects, presented one each per condition</a:t>
            </a:r>
          </a:p>
          <a:p>
            <a:pPr eaLnBrk="1" hangingPunct="1">
              <a:spcBef>
                <a:spcPct val="0"/>
              </a:spcBef>
            </a:pPr>
            <a:r>
              <a:rPr lang="en-US" altLang="en-US" sz="2100" dirty="0">
                <a:solidFill>
                  <a:srgbClr val="000000"/>
                </a:solidFill>
                <a:latin typeface="Arial" panose="020B0604020202020204" pitchFamily="34" charset="0"/>
                <a:cs typeface="Arial" panose="020B0604020202020204" pitchFamily="34" charset="0"/>
              </a:rPr>
              <a:t>2 conditions (occasional cues to imagine knives or dolphin)</a:t>
            </a:r>
          </a:p>
          <a:p>
            <a:pPr eaLnBrk="1" hangingPunct="1">
              <a:spcBef>
                <a:spcPct val="0"/>
              </a:spcBef>
            </a:pPr>
            <a:r>
              <a:rPr lang="en-US" altLang="en-US" sz="2100" dirty="0" smtClean="0">
                <a:solidFill>
                  <a:srgbClr val="000000"/>
                </a:solidFill>
                <a:latin typeface="Arial" panose="020B0604020202020204" pitchFamily="34" charset="0"/>
                <a:cs typeface="Arial" panose="020B0604020202020204" pitchFamily="34" charset="0"/>
              </a:rPr>
              <a:t>Tutorial data </a:t>
            </a:r>
            <a:r>
              <a:rPr lang="en-US" altLang="en-US" sz="2100" dirty="0">
                <a:solidFill>
                  <a:srgbClr val="000000"/>
                </a:solidFill>
                <a:latin typeface="Arial" panose="020B0604020202020204" pitchFamily="34" charset="0"/>
                <a:cs typeface="Arial" panose="020B0604020202020204" pitchFamily="34" charset="0"/>
              </a:rPr>
              <a:t>combined over subjects</a:t>
            </a:r>
            <a:endParaRPr lang="en-US" altLang="en-US" sz="1800" dirty="0">
              <a:solidFill>
                <a:srgbClr val="000000"/>
              </a:solidFill>
              <a:latin typeface="Arial" panose="020B0604020202020204" pitchFamily="34" charset="0"/>
              <a:cs typeface="Arial" panose="020B0604020202020204" pitchFamily="34" charset="0"/>
            </a:endParaRPr>
          </a:p>
        </p:txBody>
      </p:sp>
      <p:sp>
        <p:nvSpPr>
          <p:cNvPr id="130057" name="Rectangle 1"/>
          <p:cNvSpPr>
            <a:spLocks noChangeArrowheads="1"/>
          </p:cNvSpPr>
          <p:nvPr/>
        </p:nvSpPr>
        <p:spPr bwMode="auto">
          <a:xfrm>
            <a:off x="1400244" y="2393620"/>
            <a:ext cx="4537075" cy="349250"/>
          </a:xfrm>
          <a:prstGeom prst="rect">
            <a:avLst/>
          </a:prstGeom>
          <a:solidFill>
            <a:schemeClr val="bg1"/>
          </a:solidFill>
          <a:ln>
            <a:noFill/>
          </a:ln>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None/>
            </a:pPr>
            <a:r>
              <a:rPr lang="en-US" altLang="en-US" sz="1600" dirty="0"/>
              <a:t>Mitchell &amp; Cusack (2016) </a:t>
            </a:r>
            <a:r>
              <a:rPr lang="en-US" altLang="en-US" sz="1600" i="1" dirty="0"/>
              <a:t>Scientific Reports  </a:t>
            </a:r>
            <a:r>
              <a:rPr lang="en-US" altLang="en-US" sz="1600" dirty="0"/>
              <a:t>6:20232</a:t>
            </a:r>
          </a:p>
        </p:txBody>
      </p:sp>
      <p:sp>
        <p:nvSpPr>
          <p:cNvPr id="10" name="Title 1"/>
          <p:cNvSpPr>
            <a:spLocks noGrp="1"/>
          </p:cNvSpPr>
          <p:nvPr>
            <p:ph type="title"/>
          </p:nvPr>
        </p:nvSpPr>
        <p:spPr>
          <a:xfrm>
            <a:off x="0" y="115888"/>
            <a:ext cx="9144000" cy="504825"/>
          </a:xfrm>
        </p:spPr>
        <p:txBody>
          <a:bodyPr/>
          <a:lstStyle/>
          <a:p>
            <a:pPr eaLnBrk="1" hangingPunct="1"/>
            <a:r>
              <a:rPr lang="en-US" altLang="en-US" sz="3600" b="1" dirty="0" smtClean="0"/>
              <a:t>Extra demo data if time? (</a:t>
            </a:r>
            <a:r>
              <a:rPr lang="en-GB" sz="3600" b="1" dirty="0" smtClean="0"/>
              <a:t>tutorial_djm2.m)</a:t>
            </a:r>
            <a:endParaRPr lang="en-GB" altLang="en-US" sz="3600" b="1" dirty="0" smtClean="0"/>
          </a:p>
        </p:txBody>
      </p:sp>
    </p:spTree>
    <p:extLst>
      <p:ext uri="{BB962C8B-B14F-4D97-AF65-F5344CB8AC3E}">
        <p14:creationId xmlns:p14="http://schemas.microsoft.com/office/powerpoint/2010/main" val="2126998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0" y="1916832"/>
            <a:ext cx="9144000" cy="3600400"/>
          </a:xfrm>
        </p:spPr>
        <p:txBody>
          <a:bodyPr/>
          <a:lstStyle/>
          <a:p>
            <a:pPr eaLnBrk="1" hangingPunct="1"/>
            <a:r>
              <a:rPr lang="en-GB" altLang="en-US" sz="4800" b="1" dirty="0" smtClean="0"/>
              <a:t>Thank you</a:t>
            </a:r>
            <a:endParaRPr lang="en-GB" altLang="en-US" sz="6600" b="1" dirty="0" smtClean="0"/>
          </a:p>
        </p:txBody>
      </p:sp>
      <p:pic>
        <p:nvPicPr>
          <p:cNvPr id="4" name="Picture 3" descr="A close-up of a logo&#10;&#10;Description automatically generated with low confidence">
            <a:extLst>
              <a:ext uri="{FF2B5EF4-FFF2-40B4-BE49-F238E27FC236}">
                <a16:creationId xmlns:a16="http://schemas.microsoft.com/office/drawing/2014/main" id="{F6977EFE-A528-B64A-9FC1-E2D34F468507}"/>
              </a:ext>
            </a:extLst>
          </p:cNvPr>
          <p:cNvPicPr>
            <a:picLocks noChangeAspect="1"/>
          </p:cNvPicPr>
          <p:nvPr/>
        </p:nvPicPr>
        <p:blipFill>
          <a:blip r:embed="rId2"/>
          <a:stretch>
            <a:fillRect/>
          </a:stretch>
        </p:blipFill>
        <p:spPr>
          <a:xfrm>
            <a:off x="184702" y="87784"/>
            <a:ext cx="8801100" cy="1397000"/>
          </a:xfrm>
          <a:prstGeom prst="rect">
            <a:avLst/>
          </a:prstGeom>
        </p:spPr>
      </p:pic>
    </p:spTree>
    <p:extLst>
      <p:ext uri="{BB962C8B-B14F-4D97-AF65-F5344CB8AC3E}">
        <p14:creationId xmlns:p14="http://schemas.microsoft.com/office/powerpoint/2010/main" val="13163272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idx="1"/>
          </p:nvPr>
        </p:nvSpPr>
        <p:spPr>
          <a:xfrm>
            <a:off x="353194" y="3140968"/>
            <a:ext cx="8229600" cy="3312368"/>
          </a:xfrm>
        </p:spPr>
        <p:txBody>
          <a:bodyPr/>
          <a:lstStyle/>
          <a:p>
            <a:pPr eaLnBrk="1" hangingPunct="1">
              <a:buFont typeface="Arial" charset="0"/>
              <a:buChar char="•"/>
              <a:defRPr/>
            </a:pPr>
            <a:r>
              <a:rPr lang="en-GB" altLang="en-US" sz="2400" dirty="0" smtClean="0">
                <a:hlinkClick r:id="rId2"/>
              </a:rPr>
              <a:t>https://sites.google.com/site/tdtdecodingtoolbox/</a:t>
            </a:r>
            <a:endParaRPr lang="en-GB" altLang="en-US" sz="2400" dirty="0" smtClean="0"/>
          </a:p>
          <a:p>
            <a:pPr eaLnBrk="1" hangingPunct="1">
              <a:buFont typeface="Arial" charset="0"/>
              <a:buChar char="•"/>
              <a:defRPr/>
            </a:pPr>
            <a:r>
              <a:rPr lang="en-GB" altLang="en-US" sz="2400" b="1" i="1" dirty="0" smtClean="0"/>
              <a:t>Latest Version 3.999F (</a:t>
            </a:r>
            <a:r>
              <a:rPr lang="en-GB" altLang="en-US" sz="2400" b="1" i="1" dirty="0" smtClean="0"/>
              <a:t>13/2/2024)</a:t>
            </a:r>
            <a:endParaRPr lang="en-GB" altLang="en-US" sz="2400" b="1" i="1" dirty="0" smtClean="0"/>
          </a:p>
          <a:p>
            <a:pPr eaLnBrk="1" hangingPunct="1">
              <a:buFont typeface="Arial" charset="0"/>
              <a:buChar char="•"/>
              <a:defRPr/>
            </a:pPr>
            <a:r>
              <a:rPr lang="en-GB" altLang="en-US" sz="2400" b="1" i="1" dirty="0" smtClean="0"/>
              <a:t>These demos will use 3.999E2 </a:t>
            </a:r>
            <a:r>
              <a:rPr lang="en-GB" altLang="en-US" sz="2400" b="1" i="1" dirty="0"/>
              <a:t>(</a:t>
            </a:r>
            <a:r>
              <a:rPr lang="en-GB" altLang="en-US" sz="2400" b="1" i="1" dirty="0" smtClean="0"/>
              <a:t>05/7/2022)</a:t>
            </a:r>
          </a:p>
          <a:p>
            <a:pPr eaLnBrk="1" hangingPunct="1">
              <a:buFont typeface="Arial" charset="0"/>
              <a:buChar char="•"/>
              <a:defRPr/>
            </a:pPr>
            <a:endParaRPr lang="en-GB" altLang="en-US" sz="2400" b="1" i="1" dirty="0"/>
          </a:p>
          <a:p>
            <a:r>
              <a:rPr lang="en-US" sz="2400" dirty="0"/>
              <a:t>Runs in </a:t>
            </a:r>
            <a:r>
              <a:rPr lang="en-US" sz="2400" dirty="0" err="1"/>
              <a:t>Matlab</a:t>
            </a:r>
            <a:r>
              <a:rPr lang="en-US" sz="2400" dirty="0"/>
              <a:t> </a:t>
            </a:r>
          </a:p>
          <a:p>
            <a:r>
              <a:rPr lang="en-US" sz="2400" dirty="0" smtClean="0"/>
              <a:t>Minimal </a:t>
            </a:r>
            <a:r>
              <a:rPr lang="en-US" sz="2400" dirty="0"/>
              <a:t>GUI, but good documentation and </a:t>
            </a:r>
            <a:r>
              <a:rPr lang="en-US" sz="2400" dirty="0" smtClean="0"/>
              <a:t>demos </a:t>
            </a:r>
            <a:r>
              <a:rPr lang="en-US" sz="2400" dirty="0"/>
              <a:t>to </a:t>
            </a:r>
            <a:r>
              <a:rPr lang="en-US" sz="2400" dirty="0" err="1"/>
              <a:t>familiarise</a:t>
            </a:r>
            <a:r>
              <a:rPr lang="en-US" sz="2400" dirty="0"/>
              <a:t> you with the analyses</a:t>
            </a:r>
          </a:p>
          <a:p>
            <a:r>
              <a:rPr lang="en-US" sz="2400" dirty="0" smtClean="0"/>
              <a:t>Template </a:t>
            </a:r>
            <a:r>
              <a:rPr lang="en-US" sz="2400" dirty="0"/>
              <a:t>scripts </a:t>
            </a:r>
            <a:r>
              <a:rPr lang="en-US" sz="2400" dirty="0" smtClean="0"/>
              <a:t>provide </a:t>
            </a:r>
            <a:r>
              <a:rPr lang="en-US" sz="2400" dirty="0"/>
              <a:t>a starting point </a:t>
            </a:r>
            <a:r>
              <a:rPr lang="en-US" sz="2400" dirty="0" smtClean="0"/>
              <a:t>for own </a:t>
            </a:r>
            <a:r>
              <a:rPr lang="en-US" sz="2400" dirty="0"/>
              <a:t>analyses.</a:t>
            </a:r>
          </a:p>
          <a:p>
            <a:pPr eaLnBrk="1" hangingPunct="1">
              <a:buFont typeface="Arial" charset="0"/>
              <a:buChar char="•"/>
              <a:defRPr/>
            </a:pPr>
            <a:endParaRPr lang="en-GB" altLang="en-US" sz="2400" dirty="0" smtClean="0"/>
          </a:p>
        </p:txBody>
      </p:sp>
      <p:pic>
        <p:nvPicPr>
          <p:cNvPr id="40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248" y="3645024"/>
            <a:ext cx="2160972" cy="1754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194" y="980728"/>
            <a:ext cx="8459788"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bwMode="auto">
          <a:xfrm>
            <a:off x="457200" y="274638"/>
            <a:ext cx="8229600" cy="3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dirty="0" smtClean="0"/>
              <a:t>What is The Decoding Toolbox?</a:t>
            </a:r>
            <a:endParaRPr lang="en-GB" altLang="en-US" sz="3600" b="1" dirty="0"/>
          </a:p>
        </p:txBody>
      </p:sp>
    </p:spTree>
    <p:extLst>
      <p:ext uri="{BB962C8B-B14F-4D97-AF65-F5344CB8AC3E}">
        <p14:creationId xmlns:p14="http://schemas.microsoft.com/office/powerpoint/2010/main" val="35786580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031829500"/>
              </p:ext>
            </p:extLst>
          </p:nvPr>
        </p:nvGraphicFramePr>
        <p:xfrm>
          <a:off x="251520" y="716632"/>
          <a:ext cx="8678507" cy="4800600"/>
        </p:xfrm>
        <a:graphic>
          <a:graphicData uri="http://schemas.openxmlformats.org/drawingml/2006/table">
            <a:tbl>
              <a:tblPr firstRow="1" bandRow="1">
                <a:tableStyleId>{5C22544A-7EE6-4342-B048-85BDC9FD1C3A}</a:tableStyleId>
              </a:tblPr>
              <a:tblGrid>
                <a:gridCol w="4631857">
                  <a:extLst>
                    <a:ext uri="{9D8B030D-6E8A-4147-A177-3AD203B41FA5}">
                      <a16:colId xmlns:a16="http://schemas.microsoft.com/office/drawing/2014/main" val="164590898"/>
                    </a:ext>
                  </a:extLst>
                </a:gridCol>
                <a:gridCol w="4046650">
                  <a:extLst>
                    <a:ext uri="{9D8B030D-6E8A-4147-A177-3AD203B41FA5}">
                      <a16:colId xmlns:a16="http://schemas.microsoft.com/office/drawing/2014/main" val="4211507826"/>
                    </a:ext>
                  </a:extLst>
                </a:gridCol>
              </a:tblGrid>
              <a:tr h="370840">
                <a:tc>
                  <a:txBody>
                    <a:bodyPr/>
                    <a:lstStyle/>
                    <a:p>
                      <a:r>
                        <a:rPr lang="en-GB" dirty="0" err="1" smtClean="0"/>
                        <a:t>Matlab</a:t>
                      </a:r>
                      <a:r>
                        <a:rPr lang="en-GB" dirty="0" smtClean="0"/>
                        <a:t> (or Octave)</a:t>
                      </a:r>
                      <a:endParaRPr lang="en-GB" dirty="0"/>
                    </a:p>
                  </a:txBody>
                  <a:tcPr/>
                </a:tc>
                <a:tc>
                  <a:txBody>
                    <a:bodyPr/>
                    <a:lstStyle/>
                    <a:p>
                      <a:r>
                        <a:rPr lang="en-GB" dirty="0" smtClean="0"/>
                        <a:t>Python</a:t>
                      </a:r>
                      <a:endParaRPr lang="en-GB" dirty="0"/>
                    </a:p>
                  </a:txBody>
                  <a:tcPr/>
                </a:tc>
                <a:extLst>
                  <a:ext uri="{0D108BD9-81ED-4DB2-BD59-A6C34878D82A}">
                    <a16:rowId xmlns:a16="http://schemas.microsoft.com/office/drawing/2014/main" val="342153072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dirty="0" err="1" smtClean="0"/>
                        <a:t>CoSMoMVPA</a:t>
                      </a:r>
                      <a:endParaRPr lang="en-US" altLang="en-US" sz="18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600" dirty="0" smtClean="0">
                          <a:hlinkClick r:id="rId2"/>
                        </a:rPr>
                        <a:t>http://cosmomvpa.org/</a:t>
                      </a:r>
                      <a:r>
                        <a:rPr lang="en-GB" altLang="en-US" sz="1600" dirty="0" smtClean="0"/>
                        <a:t> </a:t>
                      </a:r>
                      <a:endParaRPr lang="en-US" altLang="en-US" sz="16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dirty="0" err="1" smtClean="0"/>
                        <a:t>PyMVPA</a:t>
                      </a:r>
                      <a:r>
                        <a:rPr lang="en-US" altLang="en-US" sz="2000" dirty="0" smtClean="0"/>
                        <a:t/>
                      </a:r>
                      <a:br>
                        <a:rPr lang="en-US" altLang="en-US" sz="2000" dirty="0" smtClean="0"/>
                      </a:br>
                      <a:r>
                        <a:rPr lang="en-GB" altLang="en-US" sz="1600" dirty="0" smtClean="0">
                          <a:hlinkClick r:id="rId3"/>
                        </a:rPr>
                        <a:t>http://www.pymvpa.org/</a:t>
                      </a:r>
                      <a:endParaRPr lang="en-GB" altLang="en-US" sz="1600" dirty="0" smtClean="0"/>
                    </a:p>
                  </a:txBody>
                  <a:tcPr/>
                </a:tc>
                <a:extLst>
                  <a:ext uri="{0D108BD9-81ED-4DB2-BD59-A6C34878D82A}">
                    <a16:rowId xmlns:a16="http://schemas.microsoft.com/office/drawing/2014/main" val="6324846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2000" dirty="0" smtClean="0"/>
                        <a:t>The Decoding Toolbox </a:t>
                      </a:r>
                      <a:br>
                        <a:rPr lang="en-GB" altLang="en-US" sz="2000" dirty="0" smtClean="0"/>
                      </a:br>
                      <a:r>
                        <a:rPr lang="en-GB" altLang="en-US" sz="1600" dirty="0" smtClean="0">
                          <a:hlinkClick r:id="rId4"/>
                        </a:rPr>
                        <a:t>sites.google.com/site/</a:t>
                      </a:r>
                      <a:r>
                        <a:rPr lang="en-GB" altLang="en-US" sz="1600" dirty="0" err="1" smtClean="0">
                          <a:hlinkClick r:id="rId4"/>
                        </a:rPr>
                        <a:t>tdtdecodingtoolbox</a:t>
                      </a:r>
                      <a:r>
                        <a:rPr lang="en-GB" altLang="en-US" sz="1600" dirty="0" smtClean="0">
                          <a:hlinkClick r:id="rId4"/>
                        </a:rPr>
                        <a:t>/</a:t>
                      </a:r>
                      <a:r>
                        <a:rPr lang="en-GB" altLang="en-US" sz="1600" dirty="0" smtClean="0"/>
                        <a:t> </a:t>
                      </a:r>
                      <a:endParaRPr lang="en-GB" altLang="en-US" sz="1800" dirty="0" smtClean="0"/>
                    </a:p>
                  </a:txBody>
                  <a:tcPr/>
                </a:tc>
                <a:tc>
                  <a:txBody>
                    <a:bodyPr/>
                    <a:lstStyle/>
                    <a:p>
                      <a:r>
                        <a:rPr lang="en-GB" dirty="0" smtClean="0"/>
                        <a:t>MNE-python</a:t>
                      </a:r>
                      <a:r>
                        <a:rPr lang="en-GB" baseline="0" dirty="0" smtClean="0"/>
                        <a:t> (for EMEG)</a:t>
                      </a:r>
                      <a:br>
                        <a:rPr lang="en-GB" baseline="0" dirty="0" smtClean="0"/>
                      </a:br>
                      <a:r>
                        <a:rPr lang="en-GB" sz="1600" baseline="0" dirty="0" smtClean="0">
                          <a:hlinkClick r:id="rId5"/>
                        </a:rPr>
                        <a:t>https://mne.tools/stable</a:t>
                      </a:r>
                      <a:r>
                        <a:rPr lang="en-GB" sz="1600" baseline="0" dirty="0" smtClean="0"/>
                        <a:t> </a:t>
                      </a:r>
                      <a:endParaRPr lang="en-GB" dirty="0"/>
                    </a:p>
                  </a:txBody>
                  <a:tcPr/>
                </a:tc>
                <a:extLst>
                  <a:ext uri="{0D108BD9-81ED-4DB2-BD59-A6C34878D82A}">
                    <a16:rowId xmlns:a16="http://schemas.microsoft.com/office/drawing/2014/main" val="82055243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dirty="0" err="1" smtClean="0"/>
                        <a:t>PRoNTo</a:t>
                      </a:r>
                      <a:r>
                        <a:rPr lang="en-US" altLang="en-US" sz="1800" dirty="0" smtClean="0"/>
                        <a:t> (for SPM)</a:t>
                      </a:r>
                      <a:br>
                        <a:rPr lang="en-US" altLang="en-US" sz="1800" dirty="0" smtClean="0"/>
                      </a:br>
                      <a:r>
                        <a:rPr lang="en-GB" altLang="en-US" sz="1600" dirty="0" smtClean="0">
                          <a:hlinkClick r:id="rId6"/>
                        </a:rPr>
                        <a:t>http://www.mlnl.cs.ucl.ac.uk/pronto/</a:t>
                      </a:r>
                      <a:endParaRPr lang="en-US" altLang="en-US" sz="1600" dirty="0" smtClean="0"/>
                    </a:p>
                  </a:txBody>
                  <a:tcPr/>
                </a:tc>
                <a:tc>
                  <a:txBody>
                    <a:bodyPr/>
                    <a:lstStyle/>
                    <a:p>
                      <a:r>
                        <a:rPr lang="en-GB" dirty="0" err="1" smtClean="0"/>
                        <a:t>NiLearn</a:t>
                      </a:r>
                      <a:r>
                        <a:rPr lang="en-GB" dirty="0" smtClean="0"/>
                        <a:t> (general/fMRI)</a:t>
                      </a:r>
                      <a:br>
                        <a:rPr lang="en-GB" dirty="0" smtClean="0"/>
                      </a:br>
                      <a:r>
                        <a:rPr lang="en-GB" sz="1600" dirty="0" smtClean="0">
                          <a:hlinkClick r:id="rId7"/>
                        </a:rPr>
                        <a:t>https://nilearn.github.io/stable</a:t>
                      </a:r>
                      <a:r>
                        <a:rPr lang="en-GB" sz="1600" dirty="0" smtClean="0"/>
                        <a:t> </a:t>
                      </a:r>
                      <a:endParaRPr lang="en-GB" dirty="0"/>
                    </a:p>
                  </a:txBody>
                  <a:tcPr/>
                </a:tc>
                <a:extLst>
                  <a:ext uri="{0D108BD9-81ED-4DB2-BD59-A6C34878D82A}">
                    <a16:rowId xmlns:a16="http://schemas.microsoft.com/office/drawing/2014/main" val="164665286"/>
                  </a:ext>
                </a:extLst>
              </a:tr>
              <a:tr h="370840">
                <a:tc>
                  <a:txBody>
                    <a:bodyPr/>
                    <a:lstStyle/>
                    <a:p>
                      <a:r>
                        <a:rPr lang="en-GB" altLang="en-US" sz="1800" dirty="0" smtClean="0"/>
                        <a:t>Princeton Decoding Toolbox (discontinued)</a:t>
                      </a:r>
                      <a:r>
                        <a:rPr lang="en-GB" altLang="en-US" sz="2000" dirty="0" smtClean="0"/>
                        <a:t/>
                      </a:r>
                      <a:br>
                        <a:rPr lang="en-GB" altLang="en-US" sz="2000" dirty="0" smtClean="0"/>
                      </a:br>
                      <a:endParaRPr lang="en-GB" sz="1600" dirty="0"/>
                    </a:p>
                  </a:txBody>
                  <a:tcPr/>
                </a:tc>
                <a:tc>
                  <a:txBody>
                    <a:bodyPr/>
                    <a:lstStyle/>
                    <a:p>
                      <a:r>
                        <a:rPr lang="en-GB" dirty="0" err="1" smtClean="0"/>
                        <a:t>BrainIAK</a:t>
                      </a:r>
                      <a:r>
                        <a:rPr lang="en-GB" dirty="0" smtClean="0"/>
                        <a:t> (+advanced non-MVPA)</a:t>
                      </a:r>
                    </a:p>
                    <a:p>
                      <a:r>
                        <a:rPr lang="en-GB" sz="1600" dirty="0" smtClean="0">
                          <a:hlinkClick r:id="rId8"/>
                        </a:rPr>
                        <a:t>https://brainiak.org/</a:t>
                      </a:r>
                      <a:r>
                        <a:rPr lang="en-GB" sz="1600" dirty="0" smtClean="0"/>
                        <a:t> </a:t>
                      </a:r>
                    </a:p>
                  </a:txBody>
                  <a:tcPr/>
                </a:tc>
                <a:extLst>
                  <a:ext uri="{0D108BD9-81ED-4DB2-BD59-A6C34878D82A}">
                    <a16:rowId xmlns:a16="http://schemas.microsoft.com/office/drawing/2014/main" val="2910408032"/>
                  </a:ext>
                </a:extLst>
              </a:tr>
              <a:tr h="370840">
                <a:tc>
                  <a:txBody>
                    <a:bodyPr/>
                    <a:lstStyle/>
                    <a:p>
                      <a:r>
                        <a:rPr lang="en-GB" sz="1600" dirty="0" smtClean="0"/>
                        <a:t>MVPA-Light, </a:t>
                      </a:r>
                      <a:r>
                        <a:rPr lang="en-GB" sz="1600" dirty="0" smtClean="0">
                          <a:hlinkClick r:id="rId9"/>
                        </a:rPr>
                        <a:t>https://github.com/treder/MVPA-Light</a:t>
                      </a:r>
                      <a:r>
                        <a:rPr lang="en-GB" sz="1600" dirty="0" smtClean="0"/>
                        <a:t> </a:t>
                      </a:r>
                      <a:endParaRPr lang="en-GB" sz="1600" dirty="0"/>
                    </a:p>
                  </a:txBody>
                  <a:tcPr/>
                </a:tc>
                <a:tc>
                  <a:txBody>
                    <a:bodyPr/>
                    <a:lstStyle/>
                    <a:p>
                      <a:endParaRPr lang="en-GB" sz="1600" dirty="0" smtClean="0"/>
                    </a:p>
                  </a:txBody>
                  <a:tcPr/>
                </a:tc>
                <a:extLst>
                  <a:ext uri="{0D108BD9-81ED-4DB2-BD59-A6C34878D82A}">
                    <a16:rowId xmlns:a16="http://schemas.microsoft.com/office/drawing/2014/main" val="4242591178"/>
                  </a:ext>
                </a:extLst>
              </a:tr>
              <a:tr h="370840">
                <a:tc>
                  <a:txBody>
                    <a:bodyPr/>
                    <a:lstStyle/>
                    <a:p>
                      <a:r>
                        <a:rPr lang="en-GB" altLang="en-US" sz="1800" dirty="0" err="1" smtClean="0"/>
                        <a:t>Searchmight</a:t>
                      </a:r>
                      <a:r>
                        <a:rPr lang="en-GB" altLang="en-US" sz="1800" dirty="0" smtClean="0"/>
                        <a:t> (focus</a:t>
                      </a:r>
                      <a:r>
                        <a:rPr lang="en-GB" altLang="en-US" sz="1800" baseline="0" dirty="0" smtClean="0"/>
                        <a:t> on</a:t>
                      </a:r>
                      <a:r>
                        <a:rPr lang="en-GB" altLang="en-US" sz="1800" dirty="0" smtClean="0"/>
                        <a:t> searchlights)</a:t>
                      </a:r>
                      <a:br>
                        <a:rPr lang="en-GB" altLang="en-US" sz="1800" dirty="0" smtClean="0"/>
                      </a:br>
                      <a:r>
                        <a:rPr lang="en-GB" altLang="en-US" sz="1600" dirty="0" smtClean="0">
                          <a:hlinkClick r:id="rId10"/>
                        </a:rPr>
                        <a:t>http://www.franciscopereira.org/searchmight/</a:t>
                      </a:r>
                      <a:endParaRPr lang="en-GB" dirty="0"/>
                    </a:p>
                  </a:txBody>
                  <a:tcPr/>
                </a:tc>
                <a:tc>
                  <a:txBody>
                    <a:bodyPr/>
                    <a:lstStyle/>
                    <a:p>
                      <a:endParaRPr lang="en-GB" dirty="0"/>
                    </a:p>
                  </a:txBody>
                  <a:tcPr/>
                </a:tc>
                <a:extLst>
                  <a:ext uri="{0D108BD9-81ED-4DB2-BD59-A6C34878D82A}">
                    <a16:rowId xmlns:a16="http://schemas.microsoft.com/office/drawing/2014/main" val="1054147647"/>
                  </a:ext>
                </a:extLst>
              </a:tr>
              <a:tr h="370840">
                <a:tc>
                  <a:txBody>
                    <a:bodyPr/>
                    <a:lstStyle/>
                    <a:p>
                      <a:r>
                        <a:rPr lang="en-GB" dirty="0" smtClean="0"/>
                        <a:t>Built-in</a:t>
                      </a:r>
                      <a:r>
                        <a:rPr lang="en-GB" baseline="0" dirty="0" smtClean="0"/>
                        <a:t> </a:t>
                      </a:r>
                      <a:r>
                        <a:rPr lang="en-GB" baseline="0" dirty="0" smtClean="0"/>
                        <a:t>functions (e.g. </a:t>
                      </a:r>
                      <a:r>
                        <a:rPr lang="en-GB" baseline="0" dirty="0" err="1" smtClean="0"/>
                        <a:t>fitcdiscr</a:t>
                      </a:r>
                      <a:r>
                        <a:rPr lang="en-GB" baseline="0" dirty="0" smtClean="0"/>
                        <a:t>)</a:t>
                      </a:r>
                      <a:endParaRPr lang="en-GB" dirty="0"/>
                    </a:p>
                  </a:txBody>
                  <a:tcPr/>
                </a:tc>
                <a:tc>
                  <a:txBody>
                    <a:bodyPr/>
                    <a:lstStyle/>
                    <a:p>
                      <a:r>
                        <a:rPr lang="en-GB" dirty="0" smtClean="0"/>
                        <a:t>General ML packages</a:t>
                      </a:r>
                      <a:r>
                        <a:rPr lang="en-GB" baseline="0" dirty="0" smtClean="0"/>
                        <a:t> e.g. </a:t>
                      </a:r>
                      <a:r>
                        <a:rPr lang="en-GB" baseline="0" dirty="0" err="1" smtClean="0"/>
                        <a:t>scikit</a:t>
                      </a:r>
                      <a:r>
                        <a:rPr lang="en-GB" baseline="0" dirty="0" smtClean="0"/>
                        <a:t>-learn</a:t>
                      </a:r>
                      <a:endParaRPr lang="en-GB" dirty="0"/>
                    </a:p>
                  </a:txBody>
                  <a:tcPr/>
                </a:tc>
                <a:extLst>
                  <a:ext uri="{0D108BD9-81ED-4DB2-BD59-A6C34878D82A}">
                    <a16:rowId xmlns:a16="http://schemas.microsoft.com/office/drawing/2014/main" val="1865521326"/>
                  </a:ext>
                </a:extLst>
              </a:tr>
              <a:tr h="370840">
                <a:tc gridSpan="2">
                  <a:txBody>
                    <a:bodyPr/>
                    <a:lstStyle/>
                    <a:p>
                      <a:pPr algn="ctr"/>
                      <a:r>
                        <a:rPr lang="en-GB" dirty="0" smtClean="0"/>
                        <a:t>RSA Toolbox (focus on RSA)</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smtClean="0">
                          <a:hlinkClick r:id="rId11"/>
                        </a:rPr>
                        <a:t>https://git.fmrib.ox.ac.uk/hnili/rsa</a:t>
                      </a:r>
                      <a:r>
                        <a:rPr lang="en-GB" sz="1600" baseline="0" dirty="0" smtClean="0"/>
                        <a:t>                           </a:t>
                      </a:r>
                      <a:r>
                        <a:rPr lang="en-US" sz="1600" b="0" dirty="0" smtClean="0">
                          <a:hlinkClick r:id="rId12"/>
                        </a:rPr>
                        <a:t>https://github.com/rsagroup/rsatoolbox</a:t>
                      </a:r>
                      <a:r>
                        <a:rPr lang="en-US" sz="1600" b="1" dirty="0" smtClean="0"/>
                        <a:t> </a:t>
                      </a:r>
                      <a:endParaRPr lang="en-US" sz="1600" dirty="0" smtClean="0"/>
                    </a:p>
                  </a:txBody>
                  <a:tcPr/>
                </a:tc>
                <a:tc hMerge="1">
                  <a:txBody>
                    <a:bodyPr/>
                    <a:lstStyle/>
                    <a:p>
                      <a:endParaRPr lang="en-GB" dirty="0"/>
                    </a:p>
                  </a:txBody>
                  <a:tcPr/>
                </a:tc>
                <a:extLst>
                  <a:ext uri="{0D108BD9-81ED-4DB2-BD59-A6C34878D82A}">
                    <a16:rowId xmlns:a16="http://schemas.microsoft.com/office/drawing/2014/main" val="392862154"/>
                  </a:ext>
                </a:extLst>
              </a:tr>
            </a:tbl>
          </a:graphicData>
        </a:graphic>
      </p:graphicFrame>
      <p:sp>
        <p:nvSpPr>
          <p:cNvPr id="112642" name="Title 1"/>
          <p:cNvSpPr>
            <a:spLocks noGrp="1"/>
          </p:cNvSpPr>
          <p:nvPr>
            <p:ph type="title"/>
          </p:nvPr>
        </p:nvSpPr>
        <p:spPr>
          <a:xfrm>
            <a:off x="457200" y="150690"/>
            <a:ext cx="8229600" cy="397990"/>
          </a:xfrm>
        </p:spPr>
        <p:txBody>
          <a:bodyPr rtlCol="0">
            <a:normAutofit fontScale="90000"/>
          </a:bodyPr>
          <a:lstStyle/>
          <a:p>
            <a:pPr eaLnBrk="1" fontAlgn="auto" hangingPunct="1">
              <a:spcAft>
                <a:spcPts val="0"/>
              </a:spcAft>
              <a:defRPr/>
            </a:pPr>
            <a:r>
              <a:rPr lang="en-GB" altLang="en-US" sz="3000" b="1" dirty="0" smtClean="0"/>
              <a:t>Many alternatives…</a:t>
            </a:r>
          </a:p>
        </p:txBody>
      </p:sp>
      <p:pic>
        <p:nvPicPr>
          <p:cNvPr id="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67944" y="1736281"/>
            <a:ext cx="703622" cy="571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3"/>
          <p:cNvPicPr>
            <a:picLocks noChangeAspect="1" noChangeArrowheads="1"/>
          </p:cNvPicPr>
          <p:nvPr/>
        </p:nvPicPr>
        <p:blipFill>
          <a:blip r:embed="rId14" cstate="screen">
            <a:extLst>
              <a:ext uri="{28A0092B-C50C-407E-A947-70E740481C1C}">
                <a14:useLocalDpi xmlns:a14="http://schemas.microsoft.com/office/drawing/2010/main" val="0"/>
              </a:ext>
            </a:extLst>
          </a:blip>
          <a:srcRect/>
          <a:stretch>
            <a:fillRect/>
          </a:stretch>
        </p:blipFill>
        <p:spPr bwMode="auto">
          <a:xfrm>
            <a:off x="7308304" y="1139906"/>
            <a:ext cx="1566758" cy="520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77508" y="5661248"/>
            <a:ext cx="8758988" cy="1077218"/>
          </a:xfrm>
          <a:prstGeom prst="rect">
            <a:avLst/>
          </a:prstGeom>
        </p:spPr>
        <p:txBody>
          <a:bodyPr wrap="square">
            <a:spAutoFit/>
          </a:bodyPr>
          <a:lstStyle/>
          <a:p>
            <a:pPr marL="285750" indent="-285750" eaLnBrk="1" hangingPunct="1">
              <a:spcAft>
                <a:spcPts val="600"/>
              </a:spcAft>
              <a:buFont typeface="Arial" panose="020B0604020202020204" pitchFamily="34" charset="0"/>
              <a:buChar char="•"/>
            </a:pPr>
            <a:r>
              <a:rPr lang="en-GB" altLang="en-US" dirty="0"/>
              <a:t>Within larger packages (e.g. </a:t>
            </a:r>
            <a:r>
              <a:rPr lang="en-GB" altLang="en-US" dirty="0" err="1"/>
              <a:t>BrainVoyager</a:t>
            </a:r>
            <a:r>
              <a:rPr lang="en-GB" altLang="en-US" dirty="0" smtClean="0"/>
              <a:t>;  </a:t>
            </a:r>
            <a:r>
              <a:rPr lang="en-GB" altLang="en-US" dirty="0"/>
              <a:t>MNE; </a:t>
            </a:r>
            <a:r>
              <a:rPr lang="en-GB" altLang="en-US" dirty="0" smtClean="0"/>
              <a:t> 3dSVM </a:t>
            </a:r>
            <a:r>
              <a:rPr lang="en-GB" altLang="en-US" dirty="0"/>
              <a:t>in AFNI</a:t>
            </a:r>
            <a:r>
              <a:rPr lang="en-GB" altLang="en-US" dirty="0" smtClean="0"/>
              <a:t>)</a:t>
            </a:r>
          </a:p>
          <a:p>
            <a:pPr marL="285750" indent="-285750" eaLnBrk="1" hangingPunct="1">
              <a:spcAft>
                <a:spcPts val="600"/>
              </a:spcAft>
              <a:buFont typeface="Arial" panose="020B0604020202020204" pitchFamily="34" charset="0"/>
              <a:buChar char="•"/>
            </a:pPr>
            <a:r>
              <a:rPr lang="en-GB" altLang="en-US" dirty="0" smtClean="0"/>
              <a:t>Yet more in </a:t>
            </a:r>
            <a:r>
              <a:rPr lang="en-GB" altLang="en-US" dirty="0" err="1" smtClean="0"/>
              <a:t>Matlab</a:t>
            </a:r>
            <a:r>
              <a:rPr lang="en-GB" altLang="en-US" dirty="0" smtClean="0"/>
              <a:t>:  MANIA,  MANAS, MVPANI,  Brain </a:t>
            </a:r>
            <a:r>
              <a:rPr lang="en-GB" altLang="en-US" dirty="0"/>
              <a:t>Decoder Toolbox </a:t>
            </a:r>
            <a:r>
              <a:rPr lang="en-GB" altLang="en-US" dirty="0" smtClean="0"/>
              <a:t>2…</a:t>
            </a:r>
          </a:p>
          <a:p>
            <a:pPr marL="285750" indent="-285750" eaLnBrk="1" hangingPunct="1">
              <a:spcAft>
                <a:spcPts val="600"/>
              </a:spcAft>
              <a:buFont typeface="Arial" panose="020B0604020202020204" pitchFamily="34" charset="0"/>
              <a:buChar char="•"/>
            </a:pPr>
            <a:r>
              <a:rPr lang="en-GB" altLang="en-US" dirty="0" smtClean="0"/>
              <a:t>Any I’ve missed?</a:t>
            </a:r>
            <a:endParaRPr lang="en-GB" altLang="en-US" dirty="0"/>
          </a:p>
        </p:txBody>
      </p:sp>
      <p:pic>
        <p:nvPicPr>
          <p:cNvPr id="10" name="Picture 9"/>
          <p:cNvPicPr>
            <a:picLocks noChangeAspect="1"/>
          </p:cNvPicPr>
          <p:nvPr/>
        </p:nvPicPr>
        <p:blipFill>
          <a:blip r:embed="rId15"/>
          <a:stretch>
            <a:fillRect/>
          </a:stretch>
        </p:blipFill>
        <p:spPr>
          <a:xfrm>
            <a:off x="4212689" y="1118433"/>
            <a:ext cx="558877" cy="575012"/>
          </a:xfrm>
          <a:prstGeom prst="rect">
            <a:avLst/>
          </a:prstGeom>
        </p:spPr>
      </p:pic>
      <p:pic>
        <p:nvPicPr>
          <p:cNvPr id="8" name="Picture 7"/>
          <p:cNvPicPr>
            <a:picLocks noChangeAspect="1"/>
          </p:cNvPicPr>
          <p:nvPr/>
        </p:nvPicPr>
        <p:blipFill>
          <a:blip r:embed="rId16"/>
          <a:stretch>
            <a:fillRect/>
          </a:stretch>
        </p:blipFill>
        <p:spPr>
          <a:xfrm>
            <a:off x="8315875" y="3003962"/>
            <a:ext cx="559187" cy="504056"/>
          </a:xfrm>
          <a:prstGeom prst="rect">
            <a:avLst/>
          </a:prstGeom>
        </p:spPr>
      </p:pic>
      <p:pic>
        <p:nvPicPr>
          <p:cNvPr id="9" name="Picture 8"/>
          <p:cNvPicPr>
            <a:picLocks noChangeAspect="1"/>
          </p:cNvPicPr>
          <p:nvPr/>
        </p:nvPicPr>
        <p:blipFill>
          <a:blip r:embed="rId17"/>
          <a:stretch>
            <a:fillRect/>
          </a:stretch>
        </p:blipFill>
        <p:spPr>
          <a:xfrm>
            <a:off x="7746151" y="1807012"/>
            <a:ext cx="1128911" cy="400480"/>
          </a:xfrm>
          <a:prstGeom prst="rect">
            <a:avLst/>
          </a:prstGeom>
        </p:spPr>
      </p:pic>
      <p:pic>
        <p:nvPicPr>
          <p:cNvPr id="11" name="Picture 10"/>
          <p:cNvPicPr>
            <a:picLocks noChangeAspect="1"/>
          </p:cNvPicPr>
          <p:nvPr/>
        </p:nvPicPr>
        <p:blipFill>
          <a:blip r:embed="rId18"/>
          <a:stretch>
            <a:fillRect/>
          </a:stretch>
        </p:blipFill>
        <p:spPr>
          <a:xfrm>
            <a:off x="8315875" y="2399434"/>
            <a:ext cx="559187" cy="474782"/>
          </a:xfrm>
          <a:prstGeom prst="rect">
            <a:avLst/>
          </a:prstGeom>
        </p:spPr>
      </p:pic>
    </p:spTree>
    <p:extLst>
      <p:ext uri="{BB962C8B-B14F-4D97-AF65-F5344CB8AC3E}">
        <p14:creationId xmlns:p14="http://schemas.microsoft.com/office/powerpoint/2010/main" val="10795123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Content Placeholder 1"/>
          <p:cNvSpPr>
            <a:spLocks noGrp="1"/>
          </p:cNvSpPr>
          <p:nvPr>
            <p:ph idx="1"/>
          </p:nvPr>
        </p:nvSpPr>
        <p:spPr>
          <a:xfrm>
            <a:off x="438150" y="1052736"/>
            <a:ext cx="8229600" cy="5648102"/>
          </a:xfrm>
        </p:spPr>
        <p:txBody>
          <a:bodyPr/>
          <a:lstStyle/>
          <a:p>
            <a:pPr eaLnBrk="1" hangingPunct="1"/>
            <a:r>
              <a:rPr lang="en-GB" altLang="en-US" dirty="0" smtClean="0"/>
              <a:t>Benefits of The Decoding Toolbox:</a:t>
            </a:r>
          </a:p>
          <a:p>
            <a:pPr lvl="1" eaLnBrk="1" hangingPunct="1"/>
            <a:r>
              <a:rPr lang="en-GB" altLang="en-US" dirty="0" smtClean="0"/>
              <a:t>“Simplicity”</a:t>
            </a:r>
          </a:p>
          <a:p>
            <a:pPr lvl="1" eaLnBrk="1" hangingPunct="1"/>
            <a:r>
              <a:rPr lang="en-GB" altLang="en-US" dirty="0" smtClean="0"/>
              <a:t>Modularity, flexibility, extendibility</a:t>
            </a:r>
          </a:p>
          <a:p>
            <a:pPr lvl="1" eaLnBrk="1" hangingPunct="1"/>
            <a:r>
              <a:rPr lang="en-GB" altLang="en-US" dirty="0" smtClean="0"/>
              <a:t>Speed</a:t>
            </a:r>
          </a:p>
          <a:p>
            <a:pPr lvl="1" eaLnBrk="1" hangingPunct="1"/>
            <a:r>
              <a:rPr lang="en-GB" altLang="en-US" dirty="0" smtClean="0"/>
              <a:t>Error management</a:t>
            </a:r>
          </a:p>
          <a:p>
            <a:pPr lvl="1" eaLnBrk="1" hangingPunct="1"/>
            <a:r>
              <a:rPr lang="en-GB" altLang="en-US" dirty="0" smtClean="0"/>
              <a:t>Readability</a:t>
            </a:r>
          </a:p>
          <a:p>
            <a:pPr lvl="1" eaLnBrk="1" hangingPunct="1"/>
            <a:r>
              <a:rPr lang="en-GB" altLang="en-US" dirty="0" smtClean="0"/>
              <a:t>SPM interface (and AFNI)</a:t>
            </a:r>
          </a:p>
          <a:p>
            <a:pPr lvl="1" eaLnBrk="1" hangingPunct="1"/>
            <a:r>
              <a:rPr lang="en-GB" altLang="en-US" dirty="0" smtClean="0"/>
              <a:t>Active development</a:t>
            </a:r>
          </a:p>
          <a:p>
            <a:pPr lvl="1" eaLnBrk="1" hangingPunct="1"/>
            <a:r>
              <a:rPr lang="en-GB" altLang="en-US" dirty="0" smtClean="0"/>
              <a:t>Documentation and support</a:t>
            </a:r>
            <a:br>
              <a:rPr lang="en-GB" altLang="en-US" dirty="0" smtClean="0"/>
            </a:br>
            <a:r>
              <a:rPr lang="en-GB" altLang="en-US" sz="2400" dirty="0" smtClean="0"/>
              <a:t>(mailing list: </a:t>
            </a:r>
            <a:r>
              <a:rPr lang="en-GB" altLang="en-US" sz="2400" dirty="0">
                <a:hlinkClick r:id="rId2"/>
              </a:rPr>
              <a:t>https://neurostars.org</a:t>
            </a:r>
            <a:r>
              <a:rPr lang="en-GB" altLang="en-US" sz="2400" dirty="0" smtClean="0">
                <a:hlinkClick r:id="rId2"/>
              </a:rPr>
              <a:t>/</a:t>
            </a:r>
            <a:r>
              <a:rPr lang="en-GB" altLang="en-US" sz="2400" dirty="0" smtClean="0"/>
              <a:t>, tag “</a:t>
            </a:r>
            <a:r>
              <a:rPr lang="en-GB" altLang="en-US" sz="2400" dirty="0" err="1" smtClean="0"/>
              <a:t>tdt</a:t>
            </a:r>
            <a:r>
              <a:rPr lang="en-GB" altLang="en-US" sz="2400" dirty="0" smtClean="0"/>
              <a:t>”)</a:t>
            </a:r>
          </a:p>
        </p:txBody>
      </p:sp>
      <p:sp>
        <p:nvSpPr>
          <p:cNvPr id="3" name="Title 1"/>
          <p:cNvSpPr txBox="1">
            <a:spLocks/>
          </p:cNvSpPr>
          <p:nvPr/>
        </p:nvSpPr>
        <p:spPr bwMode="auto">
          <a:xfrm>
            <a:off x="457200" y="274638"/>
            <a:ext cx="8229600" cy="3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dirty="0" smtClean="0"/>
              <a:t>Why use The Decoding Toolbox?</a:t>
            </a:r>
            <a:endParaRPr lang="en-GB" altLang="en-US" sz="3600" b="1" dirty="0"/>
          </a:p>
        </p:txBody>
      </p:sp>
    </p:spTree>
    <p:extLst>
      <p:ext uri="{BB962C8B-B14F-4D97-AF65-F5344CB8AC3E}">
        <p14:creationId xmlns:p14="http://schemas.microsoft.com/office/powerpoint/2010/main" val="27911493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22">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22">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2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22">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12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build="p" bldLvl="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323850" y="274638"/>
            <a:ext cx="6480175" cy="490537"/>
          </a:xfrm>
        </p:spPr>
        <p:txBody>
          <a:bodyPr/>
          <a:lstStyle/>
          <a:p>
            <a:pPr algn="l" eaLnBrk="1" hangingPunct="1"/>
            <a:r>
              <a:rPr lang="en-GB" altLang="en-US" sz="3200" smtClean="0"/>
              <a:t>Simplicity, modularity, and flexibility:</a:t>
            </a:r>
          </a:p>
        </p:txBody>
      </p:sp>
      <p:sp>
        <p:nvSpPr>
          <p:cNvPr id="3" name="Content Placeholder 2"/>
          <p:cNvSpPr>
            <a:spLocks noGrp="1"/>
          </p:cNvSpPr>
          <p:nvPr>
            <p:ph idx="1"/>
          </p:nvPr>
        </p:nvSpPr>
        <p:spPr>
          <a:xfrm>
            <a:off x="107950" y="981075"/>
            <a:ext cx="5338763" cy="5688013"/>
          </a:xfrm>
        </p:spPr>
        <p:txBody>
          <a:bodyPr/>
          <a:lstStyle/>
          <a:p>
            <a:pPr eaLnBrk="1" hangingPunct="1">
              <a:buFont typeface="Arial" charset="0"/>
              <a:buChar char="•"/>
              <a:defRPr/>
            </a:pPr>
            <a:r>
              <a:rPr lang="en-GB" sz="2400" dirty="0" smtClean="0"/>
              <a:t>Comprehensive reasonable defaults:</a:t>
            </a:r>
            <a:br>
              <a:rPr lang="en-GB" sz="2400" dirty="0" smtClean="0"/>
            </a:br>
            <a:r>
              <a:rPr lang="en-GB" sz="2400" dirty="0" smtClean="0"/>
              <a:t/>
            </a:r>
            <a:br>
              <a:rPr lang="en-GB" sz="2400" dirty="0" smtClean="0"/>
            </a:br>
            <a:r>
              <a:rPr lang="en-GB" sz="1400" b="1" dirty="0" err="1" smtClean="0">
                <a:solidFill>
                  <a:srgbClr val="7030A0"/>
                </a:solidFill>
                <a:latin typeface="Courier New" panose="02070309020205020404" pitchFamily="49" charset="0"/>
                <a:cs typeface="Courier New" panose="02070309020205020404" pitchFamily="49" charset="0"/>
              </a:rPr>
              <a:t>decoding_example</a:t>
            </a:r>
            <a:r>
              <a:rPr lang="en-GB" sz="1400" b="1" dirty="0" smtClean="0">
                <a:solidFill>
                  <a:srgbClr val="7030A0"/>
                </a:solidFill>
                <a:latin typeface="Courier New" panose="02070309020205020404" pitchFamily="49" charset="0"/>
                <a:cs typeface="Courier New" panose="02070309020205020404" pitchFamily="49" charset="0"/>
              </a:rPr>
              <a:t>(’searchlight’,…</a:t>
            </a:r>
            <a:br>
              <a:rPr lang="en-GB" sz="1400" b="1" dirty="0" smtClean="0">
                <a:solidFill>
                  <a:srgbClr val="7030A0"/>
                </a:solidFill>
                <a:latin typeface="Courier New" panose="02070309020205020404" pitchFamily="49" charset="0"/>
                <a:cs typeface="Courier New" panose="02070309020205020404" pitchFamily="49" charset="0"/>
              </a:rPr>
            </a:br>
            <a:r>
              <a:rPr lang="en-GB" sz="1400" b="1" dirty="0" smtClean="0">
                <a:solidFill>
                  <a:srgbClr val="7030A0"/>
                </a:solidFill>
                <a:latin typeface="Courier New" panose="02070309020205020404" pitchFamily="49" charset="0"/>
                <a:cs typeface="Courier New" panose="02070309020205020404" pitchFamily="49" charset="0"/>
              </a:rPr>
              <a:t>’left’,’right’,</a:t>
            </a:r>
            <a:r>
              <a:rPr lang="en-GB" sz="1400" b="1" dirty="0" err="1" smtClean="0">
                <a:solidFill>
                  <a:srgbClr val="7030A0"/>
                </a:solidFill>
                <a:latin typeface="Courier New" panose="02070309020205020404" pitchFamily="49" charset="0"/>
                <a:cs typeface="Courier New" panose="02070309020205020404" pitchFamily="49" charset="0"/>
              </a:rPr>
              <a:t>beta_dir,output_dir</a:t>
            </a:r>
            <a:r>
              <a:rPr lang="en-GB" sz="1400" b="1" dirty="0" smtClean="0">
                <a:solidFill>
                  <a:srgbClr val="7030A0"/>
                </a:solidFill>
                <a:latin typeface="Courier New" panose="02070309020205020404" pitchFamily="49" charset="0"/>
                <a:cs typeface="Courier New" panose="02070309020205020404" pitchFamily="49" charset="0"/>
              </a:rPr>
              <a:t>)</a:t>
            </a:r>
            <a:r>
              <a:rPr lang="en-GB" sz="1400" dirty="0" smtClean="0">
                <a:solidFill>
                  <a:srgbClr val="000000"/>
                </a:solidFill>
                <a:latin typeface="Courier New" panose="02070309020205020404" pitchFamily="49" charset="0"/>
                <a:cs typeface="Courier New" panose="02070309020205020404" pitchFamily="49" charset="0"/>
              </a:rPr>
              <a:t> </a:t>
            </a:r>
            <a:br>
              <a:rPr lang="en-GB" sz="1400" dirty="0" smtClean="0">
                <a:solidFill>
                  <a:srgbClr val="000000"/>
                </a:solidFill>
                <a:latin typeface="Courier New" panose="02070309020205020404" pitchFamily="49" charset="0"/>
                <a:cs typeface="Courier New" panose="02070309020205020404" pitchFamily="49" charset="0"/>
              </a:rPr>
            </a:br>
            <a:endParaRPr lang="en-GB" sz="2400" dirty="0" smtClean="0"/>
          </a:p>
          <a:p>
            <a:pPr eaLnBrk="1" hangingPunct="1">
              <a:buFont typeface="Arial" charset="0"/>
              <a:buChar char="•"/>
              <a:defRPr/>
            </a:pPr>
            <a:r>
              <a:rPr lang="en-GB" sz="2400" dirty="0" smtClean="0"/>
              <a:t>Defaults can be changed</a:t>
            </a:r>
            <a:br>
              <a:rPr lang="en-GB" sz="2400" dirty="0" smtClean="0"/>
            </a:br>
            <a:r>
              <a:rPr lang="en-GB" sz="1400" b="1" dirty="0" err="1">
                <a:solidFill>
                  <a:srgbClr val="7030A0"/>
                </a:solidFill>
                <a:latin typeface="Courier New" panose="02070309020205020404" pitchFamily="49" charset="0"/>
                <a:cs typeface="Courier New" panose="02070309020205020404" pitchFamily="49" charset="0"/>
              </a:rPr>
              <a:t>cfg</a:t>
            </a:r>
            <a:r>
              <a:rPr lang="en-GB" sz="1400" b="1" dirty="0">
                <a:solidFill>
                  <a:srgbClr val="7030A0"/>
                </a:solidFill>
                <a:latin typeface="Courier New" panose="02070309020205020404" pitchFamily="49" charset="0"/>
                <a:cs typeface="Courier New" panose="02070309020205020404" pitchFamily="49" charset="0"/>
              </a:rPr>
              <a:t> = </a:t>
            </a:r>
            <a:r>
              <a:rPr lang="en-GB" sz="1400" b="1" dirty="0" err="1">
                <a:solidFill>
                  <a:srgbClr val="7030A0"/>
                </a:solidFill>
                <a:latin typeface="Courier New" panose="02070309020205020404" pitchFamily="49" charset="0"/>
                <a:cs typeface="Courier New" panose="02070309020205020404" pitchFamily="49" charset="0"/>
              </a:rPr>
              <a:t>decoding_defaults</a:t>
            </a:r>
            <a:r>
              <a:rPr lang="en-GB" sz="1400" b="1" dirty="0" smtClean="0">
                <a:solidFill>
                  <a:srgbClr val="7030A0"/>
                </a:solidFill>
                <a:latin typeface="Courier New" panose="02070309020205020404" pitchFamily="49" charset="0"/>
                <a:cs typeface="Courier New" panose="02070309020205020404" pitchFamily="49" charset="0"/>
              </a:rPr>
              <a:t>();</a:t>
            </a:r>
            <a:br>
              <a:rPr lang="en-GB" sz="1400" b="1" dirty="0" smtClean="0">
                <a:solidFill>
                  <a:srgbClr val="7030A0"/>
                </a:solidFill>
                <a:latin typeface="Courier New" panose="02070309020205020404" pitchFamily="49" charset="0"/>
                <a:cs typeface="Courier New" panose="02070309020205020404" pitchFamily="49" charset="0"/>
              </a:rPr>
            </a:br>
            <a:r>
              <a:rPr lang="en-GB" sz="1400" b="1" dirty="0" err="1" smtClean="0">
                <a:solidFill>
                  <a:srgbClr val="7030A0"/>
                </a:solidFill>
                <a:latin typeface="Courier New" panose="02070309020205020404" pitchFamily="49" charset="0"/>
                <a:cs typeface="Courier New" panose="02070309020205020404" pitchFamily="49" charset="0"/>
              </a:rPr>
              <a:t>regressors</a:t>
            </a:r>
            <a:r>
              <a:rPr lang="en-GB" sz="1400" b="1" dirty="0" smtClean="0">
                <a:solidFill>
                  <a:srgbClr val="7030A0"/>
                </a:solidFill>
                <a:latin typeface="Courier New" panose="02070309020205020404" pitchFamily="49" charset="0"/>
                <a:cs typeface="Courier New" panose="02070309020205020404" pitchFamily="49" charset="0"/>
              </a:rPr>
              <a:t> </a:t>
            </a:r>
            <a:r>
              <a:rPr lang="en-GB" sz="1400" b="1" dirty="0">
                <a:solidFill>
                  <a:srgbClr val="7030A0"/>
                </a:solidFill>
                <a:latin typeface="Courier New" panose="02070309020205020404" pitchFamily="49" charset="0"/>
                <a:cs typeface="Courier New" panose="02070309020205020404" pitchFamily="49" charset="0"/>
              </a:rPr>
              <a:t>= </a:t>
            </a:r>
            <a:r>
              <a:rPr lang="en-GB" sz="1400" b="1" dirty="0" err="1">
                <a:solidFill>
                  <a:srgbClr val="7030A0"/>
                </a:solidFill>
                <a:latin typeface="Courier New" panose="02070309020205020404" pitchFamily="49" charset="0"/>
                <a:cs typeface="Courier New" panose="02070309020205020404" pitchFamily="49" charset="0"/>
              </a:rPr>
              <a:t>design_from_spm</a:t>
            </a:r>
            <a:r>
              <a:rPr lang="en-GB" sz="1400" b="1" dirty="0">
                <a:solidFill>
                  <a:srgbClr val="7030A0"/>
                </a:solidFill>
                <a:latin typeface="Courier New" panose="02070309020205020404" pitchFamily="49" charset="0"/>
                <a:cs typeface="Courier New" panose="02070309020205020404" pitchFamily="49" charset="0"/>
              </a:rPr>
              <a:t> (</a:t>
            </a:r>
            <a:r>
              <a:rPr lang="en-GB" sz="1400" b="1" dirty="0" err="1">
                <a:solidFill>
                  <a:srgbClr val="7030A0"/>
                </a:solidFill>
                <a:latin typeface="Courier New" panose="02070309020205020404" pitchFamily="49" charset="0"/>
                <a:cs typeface="Courier New" panose="02070309020205020404" pitchFamily="49" charset="0"/>
              </a:rPr>
              <a:t>beta_dir</a:t>
            </a:r>
            <a:r>
              <a:rPr lang="en-GB" sz="1400" b="1" dirty="0">
                <a:solidFill>
                  <a:srgbClr val="7030A0"/>
                </a:solidFill>
                <a:latin typeface="Courier New" panose="02070309020205020404" pitchFamily="49" charset="0"/>
                <a:cs typeface="Courier New" panose="02070309020205020404" pitchFamily="49" charset="0"/>
              </a:rPr>
              <a:t>); </a:t>
            </a:r>
            <a:r>
              <a:rPr lang="en-GB" sz="1400" b="1" dirty="0" smtClean="0">
                <a:solidFill>
                  <a:srgbClr val="7030A0"/>
                </a:solidFill>
                <a:latin typeface="Courier New" panose="02070309020205020404" pitchFamily="49" charset="0"/>
                <a:cs typeface="Courier New" panose="02070309020205020404" pitchFamily="49" charset="0"/>
              </a:rPr>
              <a:t/>
            </a:r>
            <a:br>
              <a:rPr lang="en-GB" sz="1400" b="1" dirty="0" smtClean="0">
                <a:solidFill>
                  <a:srgbClr val="7030A0"/>
                </a:solidFill>
                <a:latin typeface="Courier New" panose="02070309020205020404" pitchFamily="49" charset="0"/>
                <a:cs typeface="Courier New" panose="02070309020205020404" pitchFamily="49" charset="0"/>
              </a:rPr>
            </a:br>
            <a:r>
              <a:rPr lang="en-GB" sz="1400" b="1" dirty="0" err="1" smtClean="0">
                <a:solidFill>
                  <a:srgbClr val="7030A0"/>
                </a:solidFill>
                <a:latin typeface="Courier New" panose="02070309020205020404" pitchFamily="49" charset="0"/>
                <a:cs typeface="Courier New" panose="02070309020205020404" pitchFamily="49" charset="0"/>
              </a:rPr>
              <a:t>cfg</a:t>
            </a:r>
            <a:r>
              <a:rPr lang="en-GB" sz="1400" b="1" dirty="0" smtClean="0">
                <a:solidFill>
                  <a:srgbClr val="7030A0"/>
                </a:solidFill>
                <a:latin typeface="Courier New" panose="02070309020205020404" pitchFamily="49" charset="0"/>
                <a:cs typeface="Courier New" panose="02070309020205020404" pitchFamily="49" charset="0"/>
              </a:rPr>
              <a:t> </a:t>
            </a:r>
            <a:r>
              <a:rPr lang="en-GB" sz="1400" b="1" dirty="0">
                <a:solidFill>
                  <a:srgbClr val="7030A0"/>
                </a:solidFill>
                <a:latin typeface="Courier New" panose="02070309020205020404" pitchFamily="49" charset="0"/>
                <a:cs typeface="Courier New" panose="02070309020205020404" pitchFamily="49" charset="0"/>
              </a:rPr>
              <a:t>= </a:t>
            </a:r>
            <a:r>
              <a:rPr lang="en-GB" sz="1400" b="1" dirty="0" err="1" smtClean="0">
                <a:solidFill>
                  <a:srgbClr val="7030A0"/>
                </a:solidFill>
                <a:latin typeface="Courier New" panose="02070309020205020404" pitchFamily="49" charset="0"/>
                <a:cs typeface="Courier New" panose="02070309020205020404" pitchFamily="49" charset="0"/>
              </a:rPr>
              <a:t>decoding_describe_data</a:t>
            </a:r>
            <a:r>
              <a:rPr lang="en-GB" sz="1400" b="1" dirty="0" smtClean="0">
                <a:solidFill>
                  <a:srgbClr val="7030A0"/>
                </a:solidFill>
                <a:latin typeface="Courier New" panose="02070309020205020404" pitchFamily="49" charset="0"/>
                <a:cs typeface="Courier New" panose="02070309020205020404" pitchFamily="49" charset="0"/>
              </a:rPr>
              <a:t>(</a:t>
            </a:r>
            <a:r>
              <a:rPr lang="en-GB" sz="1400" b="1" dirty="0" err="1" smtClean="0">
                <a:solidFill>
                  <a:srgbClr val="7030A0"/>
                </a:solidFill>
                <a:latin typeface="Courier New" panose="02070309020205020404" pitchFamily="49" charset="0"/>
                <a:cs typeface="Courier New" panose="02070309020205020404" pitchFamily="49" charset="0"/>
              </a:rPr>
              <a:t>cfg</a:t>
            </a:r>
            <a:r>
              <a:rPr lang="en-GB" sz="1400" b="1" dirty="0" smtClean="0">
                <a:solidFill>
                  <a:srgbClr val="7030A0"/>
                </a:solidFill>
                <a:latin typeface="Courier New" panose="02070309020205020404" pitchFamily="49" charset="0"/>
                <a:cs typeface="Courier New" panose="02070309020205020404" pitchFamily="49" charset="0"/>
              </a:rPr>
              <a:t>,…</a:t>
            </a:r>
            <a:br>
              <a:rPr lang="en-GB" sz="1400" b="1" dirty="0" smtClean="0">
                <a:solidFill>
                  <a:srgbClr val="7030A0"/>
                </a:solidFill>
                <a:latin typeface="Courier New" panose="02070309020205020404" pitchFamily="49" charset="0"/>
                <a:cs typeface="Courier New" panose="02070309020205020404" pitchFamily="49" charset="0"/>
              </a:rPr>
            </a:br>
            <a:r>
              <a:rPr lang="en-GB" sz="1400" b="1" dirty="0" smtClean="0">
                <a:solidFill>
                  <a:srgbClr val="7030A0"/>
                </a:solidFill>
                <a:latin typeface="Courier New" panose="02070309020205020404" pitchFamily="49" charset="0"/>
                <a:cs typeface="Courier New" panose="02070309020205020404" pitchFamily="49" charset="0"/>
              </a:rPr>
              <a:t>	{</a:t>
            </a:r>
            <a:r>
              <a:rPr lang="en-GB" sz="1400" b="1" dirty="0">
                <a:solidFill>
                  <a:srgbClr val="7030A0"/>
                </a:solidFill>
                <a:latin typeface="Courier New" panose="02070309020205020404" pitchFamily="49" charset="0"/>
                <a:cs typeface="Courier New" panose="02070309020205020404" pitchFamily="49" charset="0"/>
              </a:rPr>
              <a:t>’</a:t>
            </a:r>
            <a:r>
              <a:rPr lang="en-GB" sz="1400" b="1" dirty="0" err="1">
                <a:solidFill>
                  <a:srgbClr val="7030A0"/>
                </a:solidFill>
                <a:latin typeface="Courier New" panose="02070309020205020404" pitchFamily="49" charset="0"/>
                <a:cs typeface="Courier New" panose="02070309020205020404" pitchFamily="49" charset="0"/>
              </a:rPr>
              <a:t>left’,’right</a:t>
            </a:r>
            <a:r>
              <a:rPr lang="en-GB" sz="1400" b="1" dirty="0">
                <a:solidFill>
                  <a:srgbClr val="7030A0"/>
                </a:solidFill>
                <a:latin typeface="Courier New" panose="02070309020205020404" pitchFamily="49" charset="0"/>
                <a:cs typeface="Courier New" panose="02070309020205020404" pitchFamily="49" charset="0"/>
              </a:rPr>
              <a:t>’},[</a:t>
            </a:r>
            <a:r>
              <a:rPr lang="en-GB" sz="1400" b="1" dirty="0" smtClean="0">
                <a:solidFill>
                  <a:srgbClr val="7030A0"/>
                </a:solidFill>
                <a:latin typeface="Courier New" panose="02070309020205020404" pitchFamily="49" charset="0"/>
                <a:cs typeface="Courier New" panose="02070309020205020404" pitchFamily="49" charset="0"/>
              </a:rPr>
              <a:t>1 2],</a:t>
            </a:r>
            <a:br>
              <a:rPr lang="en-GB" sz="1400" b="1" dirty="0" smtClean="0">
                <a:solidFill>
                  <a:srgbClr val="7030A0"/>
                </a:solidFill>
                <a:latin typeface="Courier New" panose="02070309020205020404" pitchFamily="49" charset="0"/>
                <a:cs typeface="Courier New" panose="02070309020205020404" pitchFamily="49" charset="0"/>
              </a:rPr>
            </a:br>
            <a:r>
              <a:rPr lang="en-GB" sz="1400" b="1" dirty="0" smtClean="0">
                <a:solidFill>
                  <a:srgbClr val="7030A0"/>
                </a:solidFill>
                <a:latin typeface="Courier New" panose="02070309020205020404" pitchFamily="49" charset="0"/>
                <a:cs typeface="Courier New" panose="02070309020205020404" pitchFamily="49" charset="0"/>
              </a:rPr>
              <a:t>	</a:t>
            </a:r>
            <a:r>
              <a:rPr lang="en-GB" sz="1400" b="1" dirty="0" err="1" smtClean="0">
                <a:solidFill>
                  <a:srgbClr val="7030A0"/>
                </a:solidFill>
                <a:latin typeface="Courier New" panose="02070309020205020404" pitchFamily="49" charset="0"/>
                <a:cs typeface="Courier New" panose="02070309020205020404" pitchFamily="49" charset="0"/>
              </a:rPr>
              <a:t>regressors,beta_dir</a:t>
            </a:r>
            <a:r>
              <a:rPr lang="en-GB" sz="1400" b="1" dirty="0">
                <a:solidFill>
                  <a:srgbClr val="7030A0"/>
                </a:solidFill>
                <a:latin typeface="Courier New" panose="02070309020205020404" pitchFamily="49" charset="0"/>
                <a:cs typeface="Courier New" panose="02070309020205020404" pitchFamily="49" charset="0"/>
              </a:rPr>
              <a:t>); </a:t>
            </a:r>
            <a:r>
              <a:rPr lang="en-GB" sz="1400" dirty="0" smtClean="0">
                <a:latin typeface="Courier New" panose="02070309020205020404" pitchFamily="49" charset="0"/>
                <a:cs typeface="Courier New" panose="02070309020205020404" pitchFamily="49" charset="0"/>
              </a:rPr>
              <a:t/>
            </a:r>
            <a:br>
              <a:rPr lang="en-GB" sz="1400" dirty="0" smtClean="0">
                <a:latin typeface="Courier New" panose="02070309020205020404" pitchFamily="49" charset="0"/>
                <a:cs typeface="Courier New" panose="02070309020205020404" pitchFamily="49" charset="0"/>
              </a:rPr>
            </a:br>
            <a:r>
              <a:rPr lang="en-GB" sz="1400" b="1" dirty="0" err="1" smtClean="0">
                <a:solidFill>
                  <a:srgbClr val="FF0000"/>
                </a:solidFill>
                <a:latin typeface="Courier New" panose="02070309020205020404" pitchFamily="49" charset="0"/>
                <a:cs typeface="Courier New" panose="02070309020205020404" pitchFamily="49" charset="0"/>
              </a:rPr>
              <a:t>cfg.design</a:t>
            </a:r>
            <a:r>
              <a:rPr lang="en-GB" sz="1400" b="1" dirty="0" smtClean="0">
                <a:solidFill>
                  <a:srgbClr val="FF0000"/>
                </a:solidFill>
                <a:latin typeface="Courier New" panose="02070309020205020404" pitchFamily="49" charset="0"/>
                <a:cs typeface="Courier New" panose="02070309020205020404" pitchFamily="49" charset="0"/>
              </a:rPr>
              <a:t> </a:t>
            </a:r>
            <a:r>
              <a:rPr lang="en-GB" sz="1400" b="1" dirty="0">
                <a:solidFill>
                  <a:srgbClr val="FF0000"/>
                </a:solidFill>
                <a:latin typeface="Courier New" panose="02070309020205020404" pitchFamily="49" charset="0"/>
                <a:cs typeface="Courier New" panose="02070309020205020404" pitchFamily="49" charset="0"/>
              </a:rPr>
              <a:t>= </a:t>
            </a:r>
            <a:r>
              <a:rPr lang="en-GB" sz="1400" b="1" dirty="0" err="1">
                <a:solidFill>
                  <a:srgbClr val="FF0000"/>
                </a:solidFill>
                <a:latin typeface="Courier New" panose="02070309020205020404" pitchFamily="49" charset="0"/>
                <a:cs typeface="Courier New" panose="02070309020205020404" pitchFamily="49" charset="0"/>
              </a:rPr>
              <a:t>make_design_cv</a:t>
            </a:r>
            <a:r>
              <a:rPr lang="en-GB" sz="1400" b="1" dirty="0">
                <a:solidFill>
                  <a:srgbClr val="FF0000"/>
                </a:solidFill>
                <a:latin typeface="Courier New" panose="02070309020205020404" pitchFamily="49" charset="0"/>
                <a:cs typeface="Courier New" panose="02070309020205020404" pitchFamily="49" charset="0"/>
              </a:rPr>
              <a:t>(</a:t>
            </a:r>
            <a:r>
              <a:rPr lang="en-GB" sz="1400" b="1" dirty="0" err="1">
                <a:solidFill>
                  <a:srgbClr val="FF0000"/>
                </a:solidFill>
                <a:latin typeface="Courier New" panose="02070309020205020404" pitchFamily="49" charset="0"/>
                <a:cs typeface="Courier New" panose="02070309020205020404" pitchFamily="49" charset="0"/>
              </a:rPr>
              <a:t>cfg</a:t>
            </a:r>
            <a:r>
              <a:rPr lang="en-GB" sz="1400" b="1" dirty="0" smtClean="0">
                <a:solidFill>
                  <a:srgbClr val="FF0000"/>
                </a:solidFill>
                <a:latin typeface="Courier New" panose="02070309020205020404" pitchFamily="49" charset="0"/>
                <a:cs typeface="Courier New" panose="02070309020205020404" pitchFamily="49" charset="0"/>
              </a:rPr>
              <a:t>);</a:t>
            </a:r>
            <a:br>
              <a:rPr lang="en-GB" sz="1400" b="1" dirty="0" smtClean="0">
                <a:solidFill>
                  <a:srgbClr val="FF0000"/>
                </a:solidFill>
                <a:latin typeface="Courier New" panose="02070309020205020404" pitchFamily="49" charset="0"/>
                <a:cs typeface="Courier New" panose="02070309020205020404" pitchFamily="49" charset="0"/>
              </a:rPr>
            </a:br>
            <a:r>
              <a:rPr lang="en-GB" sz="1400" b="1" dirty="0" err="1">
                <a:solidFill>
                  <a:schemeClr val="accent6"/>
                </a:solidFill>
                <a:latin typeface="Courier New" panose="02070309020205020404" pitchFamily="49" charset="0"/>
                <a:cs typeface="Courier New" panose="02070309020205020404" pitchFamily="49" charset="0"/>
              </a:rPr>
              <a:t>cfg.analysis</a:t>
            </a:r>
            <a:r>
              <a:rPr lang="en-GB" sz="1400" b="1" dirty="0">
                <a:solidFill>
                  <a:schemeClr val="accent6"/>
                </a:solidFill>
                <a:latin typeface="Courier New" panose="02070309020205020404" pitchFamily="49" charset="0"/>
                <a:cs typeface="Courier New" panose="02070309020205020404" pitchFamily="49" charset="0"/>
              </a:rPr>
              <a:t> = ’</a:t>
            </a:r>
            <a:r>
              <a:rPr lang="en-GB" sz="1400" b="1" dirty="0" err="1">
                <a:solidFill>
                  <a:schemeClr val="accent6"/>
                </a:solidFill>
                <a:latin typeface="Courier New" panose="02070309020205020404" pitchFamily="49" charset="0"/>
                <a:cs typeface="Courier New" panose="02070309020205020404" pitchFamily="49" charset="0"/>
              </a:rPr>
              <a:t>wholebrain</a:t>
            </a:r>
            <a:r>
              <a:rPr lang="en-GB" sz="1400" b="1" dirty="0">
                <a:solidFill>
                  <a:schemeClr val="accent6"/>
                </a:solidFill>
                <a:latin typeface="Courier New" panose="02070309020205020404" pitchFamily="49" charset="0"/>
                <a:cs typeface="Courier New" panose="02070309020205020404" pitchFamily="49" charset="0"/>
              </a:rPr>
              <a:t>’;  </a:t>
            </a:r>
            <a:r>
              <a:rPr lang="en-GB" sz="1400" dirty="0" smtClean="0">
                <a:latin typeface="Courier New" panose="02070309020205020404" pitchFamily="49" charset="0"/>
                <a:cs typeface="Courier New" panose="02070309020205020404" pitchFamily="49" charset="0"/>
              </a:rPr>
              <a:t/>
            </a:r>
            <a:br>
              <a:rPr lang="en-GB" sz="1400" dirty="0" smtClean="0">
                <a:latin typeface="Courier New" panose="02070309020205020404" pitchFamily="49" charset="0"/>
                <a:cs typeface="Courier New" panose="02070309020205020404" pitchFamily="49" charset="0"/>
              </a:rPr>
            </a:br>
            <a:r>
              <a:rPr lang="en-GB" sz="1400" b="1" dirty="0" err="1">
                <a:solidFill>
                  <a:srgbClr val="00B050"/>
                </a:solidFill>
                <a:latin typeface="Courier New" panose="02070309020205020404" pitchFamily="49" charset="0"/>
                <a:cs typeface="Courier New" panose="02070309020205020404" pitchFamily="49" charset="0"/>
              </a:rPr>
              <a:t>cfg.decoding.software</a:t>
            </a:r>
            <a:r>
              <a:rPr lang="en-GB" sz="1400" b="1" dirty="0">
                <a:solidFill>
                  <a:srgbClr val="00B050"/>
                </a:solidFill>
                <a:latin typeface="Courier New" panose="02070309020205020404" pitchFamily="49" charset="0"/>
                <a:cs typeface="Courier New" panose="02070309020205020404" pitchFamily="49" charset="0"/>
              </a:rPr>
              <a:t> = </a:t>
            </a:r>
            <a:r>
              <a:rPr lang="en-GB" sz="1400" b="1" dirty="0" smtClean="0">
                <a:solidFill>
                  <a:srgbClr val="00B050"/>
                </a:solidFill>
                <a:latin typeface="Courier New" panose="02070309020205020404" pitchFamily="49" charset="0"/>
                <a:cs typeface="Courier New" panose="02070309020205020404" pitchFamily="49" charset="0"/>
              </a:rPr>
              <a:t>’</a:t>
            </a:r>
            <a:r>
              <a:rPr lang="en-GB" sz="1400" b="1" dirty="0" err="1" smtClean="0">
                <a:solidFill>
                  <a:srgbClr val="00B050"/>
                </a:solidFill>
                <a:latin typeface="Courier New" panose="02070309020205020404" pitchFamily="49" charset="0"/>
                <a:cs typeface="Courier New" panose="02070309020205020404" pitchFamily="49" charset="0"/>
              </a:rPr>
              <a:t>lda</a:t>
            </a:r>
            <a:r>
              <a:rPr lang="en-GB" sz="1400" b="1" dirty="0" smtClean="0">
                <a:solidFill>
                  <a:srgbClr val="00B050"/>
                </a:solidFill>
                <a:latin typeface="Courier New" panose="02070309020205020404" pitchFamily="49" charset="0"/>
                <a:cs typeface="Courier New" panose="02070309020205020404" pitchFamily="49" charset="0"/>
              </a:rPr>
              <a:t>’;</a:t>
            </a:r>
            <a:br>
              <a:rPr lang="en-GB" sz="1400" b="1" dirty="0" smtClean="0">
                <a:solidFill>
                  <a:srgbClr val="00B050"/>
                </a:solidFill>
                <a:latin typeface="Courier New" panose="02070309020205020404" pitchFamily="49" charset="0"/>
                <a:cs typeface="Courier New" panose="02070309020205020404" pitchFamily="49" charset="0"/>
              </a:rPr>
            </a:br>
            <a:r>
              <a:rPr lang="en-GB" sz="1400" b="1" dirty="0" err="1">
                <a:solidFill>
                  <a:schemeClr val="accent5"/>
                </a:solidFill>
                <a:latin typeface="Courier New" panose="02070309020205020404" pitchFamily="49" charset="0"/>
                <a:cs typeface="Courier New" panose="02070309020205020404" pitchFamily="49" charset="0"/>
              </a:rPr>
              <a:t>cfg.results.output</a:t>
            </a:r>
            <a:r>
              <a:rPr lang="en-GB" sz="1400" b="1" dirty="0">
                <a:solidFill>
                  <a:schemeClr val="accent5"/>
                </a:solidFill>
                <a:latin typeface="Courier New" panose="02070309020205020404" pitchFamily="49" charset="0"/>
                <a:cs typeface="Courier New" panose="02070309020205020404" pitchFamily="49" charset="0"/>
              </a:rPr>
              <a:t> = {’</a:t>
            </a:r>
            <a:r>
              <a:rPr lang="en-GB" sz="1400" b="1" dirty="0" err="1">
                <a:solidFill>
                  <a:schemeClr val="accent5"/>
                </a:solidFill>
                <a:latin typeface="Courier New" panose="02070309020205020404" pitchFamily="49" charset="0"/>
                <a:cs typeface="Courier New" panose="02070309020205020404" pitchFamily="49" charset="0"/>
              </a:rPr>
              <a:t>dprime</a:t>
            </a:r>
            <a:r>
              <a:rPr lang="en-GB" sz="1400" b="1" dirty="0">
                <a:solidFill>
                  <a:schemeClr val="accent5"/>
                </a:solidFill>
                <a:latin typeface="Courier New" panose="02070309020205020404" pitchFamily="49" charset="0"/>
                <a:cs typeface="Courier New" panose="02070309020205020404" pitchFamily="49" charset="0"/>
              </a:rPr>
              <a:t>’}; </a:t>
            </a:r>
            <a:br>
              <a:rPr lang="en-GB" sz="1400" b="1" dirty="0">
                <a:solidFill>
                  <a:schemeClr val="accent5"/>
                </a:solidFill>
                <a:latin typeface="Courier New" panose="02070309020205020404" pitchFamily="49" charset="0"/>
                <a:cs typeface="Courier New" panose="02070309020205020404" pitchFamily="49" charset="0"/>
              </a:rPr>
            </a:br>
            <a:r>
              <a:rPr lang="en-GB" sz="1400" b="1" dirty="0" smtClean="0">
                <a:latin typeface="Courier New" panose="02070309020205020404" pitchFamily="49" charset="0"/>
                <a:cs typeface="Courier New" panose="02070309020205020404" pitchFamily="49" charset="0"/>
              </a:rPr>
              <a:t>results </a:t>
            </a:r>
            <a:r>
              <a:rPr lang="en-GB" sz="1400" b="1" dirty="0">
                <a:latin typeface="Courier New" panose="02070309020205020404" pitchFamily="49" charset="0"/>
                <a:cs typeface="Courier New" panose="02070309020205020404" pitchFamily="49" charset="0"/>
              </a:rPr>
              <a:t>= decoding(</a:t>
            </a:r>
            <a:r>
              <a:rPr lang="en-GB" sz="1400" b="1" dirty="0" err="1">
                <a:latin typeface="Courier New" panose="02070309020205020404" pitchFamily="49" charset="0"/>
                <a:cs typeface="Courier New" panose="02070309020205020404" pitchFamily="49" charset="0"/>
              </a:rPr>
              <a:t>cfg</a:t>
            </a:r>
            <a:r>
              <a:rPr lang="en-GB" sz="1400" b="1" dirty="0" smtClean="0">
                <a:latin typeface="Courier New" panose="02070309020205020404" pitchFamily="49" charset="0"/>
                <a:cs typeface="Courier New" panose="02070309020205020404" pitchFamily="49" charset="0"/>
              </a:rPr>
              <a:t>);</a:t>
            </a:r>
            <a:br>
              <a:rPr lang="en-GB" sz="1400" b="1" dirty="0" smtClean="0">
                <a:latin typeface="Courier New" panose="02070309020205020404" pitchFamily="49" charset="0"/>
                <a:cs typeface="Courier New" panose="02070309020205020404" pitchFamily="49" charset="0"/>
              </a:rPr>
            </a:br>
            <a:r>
              <a:rPr lang="en-GB" sz="1400" dirty="0" smtClean="0">
                <a:latin typeface="Courier New" panose="02070309020205020404" pitchFamily="49" charset="0"/>
                <a:cs typeface="Courier New" panose="02070309020205020404" pitchFamily="49" charset="0"/>
              </a:rPr>
              <a:t> </a:t>
            </a:r>
          </a:p>
          <a:p>
            <a:pPr eaLnBrk="1" hangingPunct="1">
              <a:buFont typeface="Arial" charset="0"/>
              <a:buChar char="•"/>
              <a:defRPr/>
            </a:pPr>
            <a:r>
              <a:rPr lang="en-GB" sz="2400" dirty="0" smtClean="0"/>
              <a:t>Optional steps can be added </a:t>
            </a:r>
            <a:br>
              <a:rPr lang="en-GB" sz="2400" dirty="0" smtClean="0"/>
            </a:br>
            <a:r>
              <a:rPr lang="en-GB" sz="2400" dirty="0" smtClean="0"/>
              <a:t>(many are offered)</a:t>
            </a:r>
          </a:p>
          <a:p>
            <a:pPr eaLnBrk="1" hangingPunct="1">
              <a:buFont typeface="Arial" charset="0"/>
              <a:buChar char="•"/>
              <a:defRPr/>
            </a:pPr>
            <a:r>
              <a:rPr lang="en-GB" sz="2400" dirty="0" smtClean="0"/>
              <a:t>Extensions can be added</a:t>
            </a:r>
            <a:endParaRPr lang="en-GB" sz="2400" dirty="0"/>
          </a:p>
        </p:txBody>
      </p:sp>
      <p:pic>
        <p:nvPicPr>
          <p:cNvPr id="7172"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446713" y="908050"/>
            <a:ext cx="3446462" cy="535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73" name="TextBox 3"/>
          <p:cNvSpPr txBox="1">
            <a:spLocks noChangeArrowheads="1"/>
          </p:cNvSpPr>
          <p:nvPr/>
        </p:nvSpPr>
        <p:spPr bwMode="auto">
          <a:xfrm>
            <a:off x="6911975" y="6381750"/>
            <a:ext cx="2124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t>Hebart et al. (2015)</a:t>
            </a:r>
          </a:p>
        </p:txBody>
      </p:sp>
      <p:sp>
        <p:nvSpPr>
          <p:cNvPr id="7" name="Rounded Rectangle 6"/>
          <p:cNvSpPr/>
          <p:nvPr/>
        </p:nvSpPr>
        <p:spPr>
          <a:xfrm>
            <a:off x="6002338" y="3024188"/>
            <a:ext cx="692150" cy="38893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rgbClr val="FF0000"/>
              </a:solidFill>
            </a:endParaRPr>
          </a:p>
        </p:txBody>
      </p:sp>
      <p:sp>
        <p:nvSpPr>
          <p:cNvPr id="8" name="Rounded Rectangle 7"/>
          <p:cNvSpPr/>
          <p:nvPr/>
        </p:nvSpPr>
        <p:spPr>
          <a:xfrm>
            <a:off x="6002338" y="3449638"/>
            <a:ext cx="692150" cy="390525"/>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rgbClr val="FF0000"/>
              </a:solidFill>
            </a:endParaRPr>
          </a:p>
        </p:txBody>
      </p:sp>
      <p:sp>
        <p:nvSpPr>
          <p:cNvPr id="9" name="Rounded Rectangle 8"/>
          <p:cNvSpPr/>
          <p:nvPr/>
        </p:nvSpPr>
        <p:spPr>
          <a:xfrm>
            <a:off x="7524750" y="3014663"/>
            <a:ext cx="692150" cy="815975"/>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rgbClr val="FF0000"/>
              </a:solidFill>
            </a:endParaRPr>
          </a:p>
        </p:txBody>
      </p:sp>
      <p:sp>
        <p:nvSpPr>
          <p:cNvPr id="10" name="Rounded Rectangle 9"/>
          <p:cNvSpPr/>
          <p:nvPr/>
        </p:nvSpPr>
        <p:spPr>
          <a:xfrm>
            <a:off x="7524750" y="3867150"/>
            <a:ext cx="692150" cy="407988"/>
          </a:xfrm>
          <a:prstGeom prst="round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rgbClr val="FF0000"/>
              </a:solidFill>
            </a:endParaRPr>
          </a:p>
        </p:txBody>
      </p:sp>
      <p:sp>
        <p:nvSpPr>
          <p:cNvPr id="11" name="Rounded Rectangle 10"/>
          <p:cNvSpPr/>
          <p:nvPr/>
        </p:nvSpPr>
        <p:spPr>
          <a:xfrm>
            <a:off x="5545138" y="1216025"/>
            <a:ext cx="865187" cy="1133475"/>
          </a:xfrm>
          <a:prstGeom prst="roundRect">
            <a:avLst>
              <a:gd name="adj" fmla="val 6849"/>
            </a:avLst>
          </a:prstGeom>
          <a:noFill/>
          <a:ln>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chemeClr val="accent4"/>
              </a:solidFill>
            </a:endParaRPr>
          </a:p>
        </p:txBody>
      </p:sp>
      <p:sp>
        <p:nvSpPr>
          <p:cNvPr id="12" name="Rectangle 11"/>
          <p:cNvSpPr/>
          <p:nvPr/>
        </p:nvSpPr>
        <p:spPr>
          <a:xfrm>
            <a:off x="5292725" y="2636838"/>
            <a:ext cx="3871913" cy="1800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3" name="Rectangle 12"/>
          <p:cNvSpPr/>
          <p:nvPr/>
        </p:nvSpPr>
        <p:spPr>
          <a:xfrm>
            <a:off x="5292725" y="4470400"/>
            <a:ext cx="3871913" cy="1800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4" name="Rounded Rectangle 13"/>
          <p:cNvSpPr/>
          <p:nvPr/>
        </p:nvSpPr>
        <p:spPr>
          <a:xfrm>
            <a:off x="5545138" y="1216025"/>
            <a:ext cx="865187" cy="484188"/>
          </a:xfrm>
          <a:prstGeom prst="roundRect">
            <a:avLst>
              <a:gd name="adj" fmla="val 6849"/>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chemeClr val="accent4"/>
              </a:solidFill>
            </a:endParaRPr>
          </a:p>
        </p:txBody>
      </p:sp>
    </p:spTree>
    <p:extLst>
      <p:ext uri="{BB962C8B-B14F-4D97-AF65-F5344CB8AC3E}">
        <p14:creationId xmlns:p14="http://schemas.microsoft.com/office/powerpoint/2010/main" val="18886523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274638"/>
            <a:ext cx="8229600" cy="561975"/>
          </a:xfrm>
        </p:spPr>
        <p:txBody>
          <a:bodyPr/>
          <a:lstStyle/>
          <a:p>
            <a:pPr eaLnBrk="1" hangingPunct="1"/>
            <a:r>
              <a:rPr lang="en-GB" altLang="en-US" smtClean="0"/>
              <a:t>Currently available options</a:t>
            </a:r>
          </a:p>
        </p:txBody>
      </p:sp>
      <p:sp>
        <p:nvSpPr>
          <p:cNvPr id="3" name="Content Placeholder 2"/>
          <p:cNvSpPr>
            <a:spLocks noGrp="1"/>
          </p:cNvSpPr>
          <p:nvPr>
            <p:ph idx="1"/>
          </p:nvPr>
        </p:nvSpPr>
        <p:spPr>
          <a:xfrm>
            <a:off x="250825" y="1052513"/>
            <a:ext cx="4465638" cy="5545137"/>
          </a:xfrm>
        </p:spPr>
        <p:txBody>
          <a:bodyPr/>
          <a:lstStyle/>
          <a:p>
            <a:pPr eaLnBrk="1" hangingPunct="1"/>
            <a:r>
              <a:rPr lang="en-GB" altLang="en-US" sz="2000" dirty="0" smtClean="0">
                <a:solidFill>
                  <a:schemeClr val="accent6">
                    <a:lumMod val="75000"/>
                  </a:schemeClr>
                </a:solidFill>
              </a:rPr>
              <a:t>“Analysis type”</a:t>
            </a:r>
          </a:p>
          <a:p>
            <a:pPr lvl="1" eaLnBrk="1" hangingPunct="1"/>
            <a:r>
              <a:rPr lang="en-GB" altLang="en-US" sz="1800" dirty="0" smtClean="0">
                <a:solidFill>
                  <a:schemeClr val="accent6">
                    <a:lumMod val="75000"/>
                  </a:schemeClr>
                </a:solidFill>
              </a:rPr>
              <a:t>“Searchlight”</a:t>
            </a:r>
          </a:p>
          <a:p>
            <a:pPr lvl="1" eaLnBrk="1" hangingPunct="1"/>
            <a:r>
              <a:rPr lang="en-GB" altLang="en-US" sz="1800" dirty="0" smtClean="0">
                <a:solidFill>
                  <a:schemeClr val="accent6">
                    <a:lumMod val="75000"/>
                  </a:schemeClr>
                </a:solidFill>
              </a:rPr>
              <a:t>“ROI” (&amp; “</a:t>
            </a:r>
            <a:r>
              <a:rPr lang="en-GB" altLang="en-US" sz="1800" dirty="0" err="1" smtClean="0">
                <a:solidFill>
                  <a:schemeClr val="accent6">
                    <a:lumMod val="75000"/>
                  </a:schemeClr>
                </a:solidFill>
              </a:rPr>
              <a:t>wholebrain</a:t>
            </a:r>
            <a:r>
              <a:rPr lang="en-GB" altLang="en-US" sz="1800" dirty="0" smtClean="0">
                <a:solidFill>
                  <a:schemeClr val="accent6">
                    <a:lumMod val="75000"/>
                  </a:schemeClr>
                </a:solidFill>
              </a:rPr>
              <a:t>”) </a:t>
            </a:r>
          </a:p>
          <a:p>
            <a:pPr eaLnBrk="1" hangingPunct="1"/>
            <a:r>
              <a:rPr lang="en-GB" altLang="en-US" sz="2000" dirty="0" smtClean="0"/>
              <a:t>Feature transformation</a:t>
            </a:r>
          </a:p>
          <a:p>
            <a:pPr lvl="1" eaLnBrk="1" hangingPunct="1"/>
            <a:r>
              <a:rPr lang="en-GB" altLang="en-US" sz="1800" dirty="0" smtClean="0"/>
              <a:t>PCA (with dimension reduction)</a:t>
            </a:r>
          </a:p>
          <a:p>
            <a:pPr eaLnBrk="1" hangingPunct="1"/>
            <a:r>
              <a:rPr lang="en-GB" altLang="en-US" sz="2000" dirty="0" smtClean="0"/>
              <a:t>Feature scaling </a:t>
            </a:r>
            <a:br>
              <a:rPr lang="en-GB" altLang="en-US" sz="2000" dirty="0" smtClean="0"/>
            </a:br>
            <a:r>
              <a:rPr lang="en-GB" altLang="en-US" sz="2000" dirty="0" smtClean="0"/>
              <a:t>(only across samples per feature)</a:t>
            </a:r>
          </a:p>
          <a:p>
            <a:pPr lvl="1" eaLnBrk="1" hangingPunct="1"/>
            <a:r>
              <a:rPr lang="en-GB" altLang="en-US" sz="1800" dirty="0" smtClean="0"/>
              <a:t>Z-score</a:t>
            </a:r>
          </a:p>
          <a:p>
            <a:pPr lvl="1" eaLnBrk="1" hangingPunct="1"/>
            <a:r>
              <a:rPr lang="en-GB" altLang="en-US" sz="1800" dirty="0" smtClean="0"/>
              <a:t>Range [0 1]</a:t>
            </a:r>
          </a:p>
          <a:p>
            <a:pPr lvl="1" eaLnBrk="1" hangingPunct="1"/>
            <a:r>
              <a:rPr lang="en-GB" altLang="en-US" sz="1800" dirty="0" smtClean="0"/>
              <a:t>Cut-offs</a:t>
            </a:r>
          </a:p>
          <a:p>
            <a:pPr eaLnBrk="1" hangingPunct="1"/>
            <a:r>
              <a:rPr lang="en-GB" altLang="en-US" sz="2000" dirty="0" smtClean="0"/>
              <a:t> Transformation &amp; scaling “methods”</a:t>
            </a:r>
          </a:p>
          <a:p>
            <a:pPr lvl="1" eaLnBrk="1" hangingPunct="1"/>
            <a:r>
              <a:rPr lang="en-GB" altLang="en-US" sz="1800" dirty="0" smtClean="0"/>
              <a:t>“all”</a:t>
            </a:r>
          </a:p>
          <a:p>
            <a:pPr lvl="1" eaLnBrk="1" hangingPunct="1"/>
            <a:r>
              <a:rPr lang="en-GB" altLang="en-US" sz="1800" dirty="0" smtClean="0"/>
              <a:t>“across”</a:t>
            </a:r>
          </a:p>
          <a:p>
            <a:pPr lvl="1" eaLnBrk="1" hangingPunct="1"/>
            <a:r>
              <a:rPr lang="en-GB" altLang="en-US" sz="1800" dirty="0" smtClean="0"/>
              <a:t>“separate”</a:t>
            </a:r>
          </a:p>
          <a:p>
            <a:pPr eaLnBrk="1" hangingPunct="1"/>
            <a:r>
              <a:rPr lang="en-GB" altLang="en-US" sz="2200" dirty="0" smtClean="0"/>
              <a:t>Parameter selection (grid search)</a:t>
            </a:r>
          </a:p>
          <a:p>
            <a:pPr eaLnBrk="1" hangingPunct="1"/>
            <a:r>
              <a:rPr lang="en-GB" altLang="en-US" sz="2200" dirty="0" smtClean="0"/>
              <a:t>Various feature selection methods</a:t>
            </a:r>
          </a:p>
        </p:txBody>
      </p:sp>
      <p:sp>
        <p:nvSpPr>
          <p:cNvPr id="4" name="Content Placeholder 2"/>
          <p:cNvSpPr txBox="1">
            <a:spLocks/>
          </p:cNvSpPr>
          <p:nvPr/>
        </p:nvSpPr>
        <p:spPr bwMode="auto">
          <a:xfrm>
            <a:off x="4716463" y="1052513"/>
            <a:ext cx="4330700"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r>
              <a:rPr lang="en-GB" altLang="en-US" sz="2000" dirty="0">
                <a:solidFill>
                  <a:srgbClr val="00B050"/>
                </a:solidFill>
              </a:rPr>
              <a:t>“classifiers”</a:t>
            </a:r>
          </a:p>
          <a:p>
            <a:pPr lvl="1" eaLnBrk="1" hangingPunct="1"/>
            <a:r>
              <a:rPr lang="en-GB" altLang="en-US" sz="1800" dirty="0">
                <a:solidFill>
                  <a:srgbClr val="00B050"/>
                </a:solidFill>
              </a:rPr>
              <a:t>LIBSVM (linear &amp; non-linear SVMs)</a:t>
            </a:r>
          </a:p>
          <a:p>
            <a:pPr lvl="1" eaLnBrk="1" hangingPunct="1"/>
            <a:r>
              <a:rPr lang="en-GB" altLang="en-US" sz="1800" dirty="0">
                <a:solidFill>
                  <a:srgbClr val="00B050"/>
                </a:solidFill>
              </a:rPr>
              <a:t>LIBLINEAR (SVM &amp; Logistic regression; L1 &amp; L2)</a:t>
            </a:r>
          </a:p>
          <a:p>
            <a:pPr lvl="1" eaLnBrk="1" hangingPunct="1"/>
            <a:r>
              <a:rPr lang="en-GB" altLang="en-US" sz="1800" dirty="0">
                <a:solidFill>
                  <a:srgbClr val="00B050"/>
                </a:solidFill>
              </a:rPr>
              <a:t>Correlation nearest neighbour</a:t>
            </a:r>
          </a:p>
          <a:p>
            <a:pPr lvl="1" eaLnBrk="1" hangingPunct="1"/>
            <a:r>
              <a:rPr lang="en-GB" altLang="en-US" sz="1800" dirty="0">
                <a:solidFill>
                  <a:srgbClr val="00B050"/>
                </a:solidFill>
              </a:rPr>
              <a:t>Linear </a:t>
            </a:r>
            <a:r>
              <a:rPr lang="en-GB" altLang="en-US" sz="1800" dirty="0" smtClean="0">
                <a:solidFill>
                  <a:srgbClr val="00B050"/>
                </a:solidFill>
              </a:rPr>
              <a:t>discriminant</a:t>
            </a:r>
            <a:endParaRPr lang="en-GB" altLang="en-US" sz="1800" dirty="0">
              <a:solidFill>
                <a:srgbClr val="00B050"/>
              </a:solidFill>
            </a:endParaRPr>
          </a:p>
          <a:p>
            <a:pPr lvl="1" eaLnBrk="1" hangingPunct="1"/>
            <a:r>
              <a:rPr lang="en-GB" altLang="en-US" sz="1800" dirty="0">
                <a:solidFill>
                  <a:srgbClr val="00B050"/>
                </a:solidFill>
              </a:rPr>
              <a:t>(similarity)</a:t>
            </a:r>
          </a:p>
          <a:p>
            <a:pPr lvl="1" eaLnBrk="1" hangingPunct="1"/>
            <a:r>
              <a:rPr lang="en-GB" altLang="en-US" sz="1800" dirty="0">
                <a:solidFill>
                  <a:srgbClr val="00B050"/>
                </a:solidFill>
              </a:rPr>
              <a:t>… and more…</a:t>
            </a:r>
          </a:p>
          <a:p>
            <a:pPr eaLnBrk="1" hangingPunct="1"/>
            <a:r>
              <a:rPr lang="en-GB" altLang="en-US" sz="2200" dirty="0">
                <a:solidFill>
                  <a:srgbClr val="00B0F0"/>
                </a:solidFill>
              </a:rPr>
              <a:t>Performance measures</a:t>
            </a:r>
          </a:p>
          <a:p>
            <a:pPr lvl="1" eaLnBrk="1" hangingPunct="1"/>
            <a:r>
              <a:rPr lang="en-GB" altLang="en-US" sz="1800" dirty="0">
                <a:solidFill>
                  <a:srgbClr val="00B0F0"/>
                </a:solidFill>
              </a:rPr>
              <a:t>Accuracy</a:t>
            </a:r>
          </a:p>
          <a:p>
            <a:pPr lvl="1" eaLnBrk="1" hangingPunct="1"/>
            <a:r>
              <a:rPr lang="en-GB" altLang="en-US" sz="1800" dirty="0">
                <a:solidFill>
                  <a:srgbClr val="00B0F0"/>
                </a:solidFill>
              </a:rPr>
              <a:t>Balanced accuracy</a:t>
            </a:r>
          </a:p>
          <a:p>
            <a:pPr lvl="1" eaLnBrk="1" hangingPunct="1"/>
            <a:r>
              <a:rPr lang="en-GB" altLang="en-US" sz="1800" dirty="0">
                <a:solidFill>
                  <a:srgbClr val="00B0F0"/>
                </a:solidFill>
              </a:rPr>
              <a:t>D-prime</a:t>
            </a:r>
          </a:p>
          <a:p>
            <a:pPr lvl="1" eaLnBrk="1" hangingPunct="1"/>
            <a:r>
              <a:rPr lang="en-GB" altLang="en-US" sz="1800" dirty="0" smtClean="0">
                <a:solidFill>
                  <a:srgbClr val="00B0F0"/>
                </a:solidFill>
              </a:rPr>
              <a:t>AUC (area under ROC curve)</a:t>
            </a:r>
            <a:endParaRPr lang="en-GB" altLang="en-US" sz="1800" dirty="0">
              <a:solidFill>
                <a:srgbClr val="00B0F0"/>
              </a:solidFill>
            </a:endParaRPr>
          </a:p>
          <a:p>
            <a:pPr lvl="1" eaLnBrk="1" hangingPunct="1"/>
            <a:r>
              <a:rPr lang="en-GB" altLang="en-US" sz="1800" dirty="0">
                <a:solidFill>
                  <a:srgbClr val="00B0F0"/>
                </a:solidFill>
              </a:rPr>
              <a:t>Decision values</a:t>
            </a:r>
          </a:p>
          <a:p>
            <a:pPr lvl="1" eaLnBrk="1" hangingPunct="1"/>
            <a:r>
              <a:rPr lang="en-GB" altLang="en-US" sz="1800" dirty="0">
                <a:solidFill>
                  <a:srgbClr val="00B0F0"/>
                </a:solidFill>
              </a:rPr>
              <a:t>…and more…</a:t>
            </a:r>
          </a:p>
        </p:txBody>
      </p:sp>
    </p:spTree>
    <p:extLst>
      <p:ext uri="{BB962C8B-B14F-4D97-AF65-F5344CB8AC3E}">
        <p14:creationId xmlns:p14="http://schemas.microsoft.com/office/powerpoint/2010/main" val="2117559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
                                            <p:txEl>
                                              <p:pRg st="0" end="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
                                            <p:txEl>
                                              <p:pRg st="1" end="1"/>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
                                            <p:txEl>
                                              <p:pRg st="2" end="2"/>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
                                            <p:txEl>
                                              <p:pRg st="3" end="3"/>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
                                            <p:txEl>
                                              <p:pRg st="4" end="4"/>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
                                            <p:txEl>
                                              <p:pRg st="5" end="5"/>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
                                            <p:txEl>
                                              <p:pRg st="7" end="7"/>
                                            </p:txEl>
                                          </p:spTgt>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
                                            <p:txEl>
                                              <p:pRg st="8" end="8"/>
                                            </p:txEl>
                                          </p:spTgt>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
                                            <p:txEl>
                                              <p:pRg st="9" end="9"/>
                                            </p:txEl>
                                          </p:spTgt>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
                                            <p:txEl>
                                              <p:pRg st="10" end="10"/>
                                            </p:txEl>
                                          </p:spTgt>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
                                            <p:txEl>
                                              <p:pRg st="11" end="11"/>
                                            </p:txEl>
                                          </p:spTgt>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
                                            <p:txEl>
                                              <p:pRg st="12" end="12"/>
                                            </p:txEl>
                                          </p:spTgt>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1124744"/>
            <a:ext cx="8229600" cy="436910"/>
          </a:xfrm>
        </p:spPr>
        <p:txBody>
          <a:bodyPr/>
          <a:lstStyle/>
          <a:p>
            <a:pPr eaLnBrk="1" hangingPunct="1"/>
            <a:r>
              <a:rPr lang="en-GB" altLang="en-US" dirty="0" smtClean="0"/>
              <a:t>Some key components:</a:t>
            </a:r>
          </a:p>
        </p:txBody>
      </p:sp>
      <p:sp>
        <p:nvSpPr>
          <p:cNvPr id="3" name="Content Placeholder 2"/>
          <p:cNvSpPr>
            <a:spLocks noGrp="1"/>
          </p:cNvSpPr>
          <p:nvPr>
            <p:ph idx="1"/>
          </p:nvPr>
        </p:nvSpPr>
        <p:spPr>
          <a:xfrm>
            <a:off x="446615" y="1988840"/>
            <a:ext cx="8229600" cy="4525963"/>
          </a:xfrm>
        </p:spPr>
        <p:txBody>
          <a:bodyPr/>
          <a:lstStyle/>
          <a:p>
            <a:pPr eaLnBrk="1" hangingPunct="1">
              <a:buFont typeface="Arial" charset="0"/>
              <a:buChar char="•"/>
              <a:defRPr/>
            </a:pPr>
            <a:r>
              <a:rPr lang="en-GB" sz="2800" b="1" dirty="0" err="1" smtClean="0">
                <a:latin typeface="Courier New" panose="02070309020205020404" pitchFamily="49" charset="0"/>
                <a:cs typeface="Courier New" panose="02070309020205020404" pitchFamily="49" charset="0"/>
              </a:rPr>
              <a:t>cfg</a:t>
            </a:r>
            <a:endParaRPr lang="en-GB" sz="2800" b="1" dirty="0">
              <a:latin typeface="Courier New" panose="02070309020205020404" pitchFamily="49" charset="0"/>
              <a:cs typeface="Courier New" panose="02070309020205020404" pitchFamily="49" charset="0"/>
            </a:endParaRPr>
          </a:p>
          <a:p>
            <a:pPr lvl="1" eaLnBrk="1" hangingPunct="1">
              <a:buFont typeface="Arial" charset="0"/>
              <a:buChar char="–"/>
              <a:defRPr/>
            </a:pPr>
            <a:r>
              <a:rPr lang="en-GB" sz="2400" dirty="0"/>
              <a:t>S</a:t>
            </a:r>
            <a:r>
              <a:rPr lang="en-GB" sz="2400" dirty="0" smtClean="0"/>
              <a:t>tructure containing all required information </a:t>
            </a:r>
            <a:r>
              <a:rPr lang="en-GB" sz="2400" dirty="0"/>
              <a:t>for </a:t>
            </a:r>
            <a:r>
              <a:rPr lang="en-GB" sz="2400" dirty="0" smtClean="0"/>
              <a:t>decoding</a:t>
            </a:r>
          </a:p>
          <a:p>
            <a:pPr eaLnBrk="1" hangingPunct="1">
              <a:buFont typeface="Arial" charset="0"/>
              <a:buChar char="•"/>
              <a:defRPr/>
            </a:pPr>
            <a:r>
              <a:rPr lang="en-GB" sz="2800" b="1" dirty="0" err="1">
                <a:latin typeface="Courier New" panose="02070309020205020404" pitchFamily="49" charset="0"/>
                <a:cs typeface="Courier New" panose="02070309020205020404" pitchFamily="49" charset="0"/>
              </a:rPr>
              <a:t>cfg</a:t>
            </a:r>
            <a:r>
              <a:rPr lang="en-GB" sz="2800" b="1" dirty="0">
                <a:latin typeface="Courier New" panose="02070309020205020404" pitchFamily="49" charset="0"/>
                <a:cs typeface="Courier New" panose="02070309020205020404" pitchFamily="49" charset="0"/>
              </a:rPr>
              <a:t> = </a:t>
            </a:r>
            <a:r>
              <a:rPr lang="en-GB" sz="2800" b="1" dirty="0" err="1">
                <a:latin typeface="Courier New" panose="02070309020205020404" pitchFamily="49" charset="0"/>
                <a:cs typeface="Courier New" panose="02070309020205020404" pitchFamily="49" charset="0"/>
              </a:rPr>
              <a:t>decoding_defaults</a:t>
            </a:r>
            <a:r>
              <a:rPr lang="en-GB" sz="2800" b="1" dirty="0">
                <a:latin typeface="Courier New" panose="02070309020205020404" pitchFamily="49" charset="0"/>
                <a:cs typeface="Courier New" panose="02070309020205020404" pitchFamily="49" charset="0"/>
              </a:rPr>
              <a:t>()</a:t>
            </a:r>
          </a:p>
          <a:p>
            <a:pPr lvl="1" eaLnBrk="1" hangingPunct="1">
              <a:buFont typeface="Arial" charset="0"/>
              <a:buChar char="–"/>
              <a:defRPr/>
            </a:pPr>
            <a:r>
              <a:rPr lang="en-GB" sz="2400" dirty="0" smtClean="0"/>
              <a:t>Function to initialise default settings</a:t>
            </a:r>
            <a:endParaRPr lang="en-GB" sz="2400" dirty="0"/>
          </a:p>
          <a:p>
            <a:pPr eaLnBrk="1" hangingPunct="1">
              <a:buFont typeface="Arial" charset="0"/>
              <a:buChar char="•"/>
              <a:defRPr/>
            </a:pPr>
            <a:r>
              <a:rPr lang="en-GB" sz="2800" b="1" dirty="0" smtClean="0">
                <a:latin typeface="Courier New" panose="02070309020205020404" pitchFamily="49" charset="0"/>
                <a:cs typeface="Courier New" panose="02070309020205020404" pitchFamily="49" charset="0"/>
              </a:rPr>
              <a:t>Results = decoding(</a:t>
            </a:r>
            <a:r>
              <a:rPr lang="en-GB" sz="2800" b="1" dirty="0" err="1" smtClean="0">
                <a:latin typeface="Courier New" panose="02070309020205020404" pitchFamily="49" charset="0"/>
                <a:cs typeface="Courier New" panose="02070309020205020404" pitchFamily="49" charset="0"/>
              </a:rPr>
              <a:t>cfg</a:t>
            </a:r>
            <a:r>
              <a:rPr lang="en-GB" sz="2800" b="1" dirty="0">
                <a:latin typeface="Courier New" panose="02070309020205020404" pitchFamily="49" charset="0"/>
                <a:cs typeface="Courier New" panose="02070309020205020404" pitchFamily="49" charset="0"/>
              </a:rPr>
              <a:t>)</a:t>
            </a:r>
          </a:p>
          <a:p>
            <a:pPr lvl="1" eaLnBrk="1" hangingPunct="1">
              <a:buFont typeface="Arial" charset="0"/>
              <a:buChar char="–"/>
              <a:defRPr/>
            </a:pPr>
            <a:r>
              <a:rPr lang="en-GB" sz="2400" dirty="0" smtClean="0"/>
              <a:t>Function </a:t>
            </a:r>
            <a:r>
              <a:rPr lang="en-GB" sz="2400" dirty="0"/>
              <a:t>that does the </a:t>
            </a:r>
            <a:r>
              <a:rPr lang="en-GB" sz="2400" dirty="0" smtClean="0"/>
              <a:t>work</a:t>
            </a:r>
          </a:p>
          <a:p>
            <a:pPr lvl="1" eaLnBrk="1" hangingPunct="1">
              <a:buFont typeface="Arial" charset="0"/>
              <a:buChar char="–"/>
              <a:defRPr/>
            </a:pPr>
            <a:r>
              <a:rPr lang="en-GB" sz="2400" dirty="0" smtClean="0"/>
              <a:t>Lots </a:t>
            </a:r>
            <a:r>
              <a:rPr lang="en-GB" sz="2400" dirty="0"/>
              <a:t>of </a:t>
            </a:r>
            <a:r>
              <a:rPr lang="en-GB" sz="2400" dirty="0" smtClean="0"/>
              <a:t>explanation </a:t>
            </a:r>
            <a:r>
              <a:rPr lang="en-GB" sz="2400" dirty="0"/>
              <a:t>about </a:t>
            </a:r>
            <a:r>
              <a:rPr lang="en-GB" sz="2400" dirty="0" err="1"/>
              <a:t>cfg</a:t>
            </a:r>
            <a:r>
              <a:rPr lang="en-GB" sz="2400" dirty="0"/>
              <a:t> settings at the </a:t>
            </a:r>
            <a:r>
              <a:rPr lang="en-GB" sz="2400" dirty="0" smtClean="0"/>
              <a:t>top</a:t>
            </a:r>
          </a:p>
          <a:p>
            <a:pPr marL="457200" lvl="1" indent="0" eaLnBrk="1" hangingPunct="1">
              <a:buFont typeface="Arial" charset="0"/>
              <a:buNone/>
              <a:defRPr/>
            </a:pPr>
            <a:endParaRPr lang="en-GB" sz="2400" dirty="0"/>
          </a:p>
        </p:txBody>
      </p:sp>
      <p:sp>
        <p:nvSpPr>
          <p:cNvPr id="4" name="Title 1"/>
          <p:cNvSpPr txBox="1">
            <a:spLocks/>
          </p:cNvSpPr>
          <p:nvPr/>
        </p:nvSpPr>
        <p:spPr bwMode="auto">
          <a:xfrm>
            <a:off x="457200" y="274638"/>
            <a:ext cx="8229600" cy="3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dirty="0" smtClean="0"/>
              <a:t>How does The Decoding Toolbox work?</a:t>
            </a:r>
            <a:endParaRPr lang="en-GB" altLang="en-US" sz="3600" b="1" dirty="0"/>
          </a:p>
        </p:txBody>
      </p:sp>
      <p:sp>
        <p:nvSpPr>
          <p:cNvPr id="2" name="Rounded Rectangular Callout 1"/>
          <p:cNvSpPr/>
          <p:nvPr/>
        </p:nvSpPr>
        <p:spPr>
          <a:xfrm>
            <a:off x="6444208" y="3415612"/>
            <a:ext cx="2448272" cy="864096"/>
          </a:xfrm>
          <a:prstGeom prst="wedgeRoundRectCallout">
            <a:avLst>
              <a:gd name="adj1" fmla="val -71515"/>
              <a:gd name="adj2" fmla="val 6382"/>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smtClean="0"/>
              <a:t>Now describe your data and optionally change any settings</a:t>
            </a:r>
            <a:endParaRPr lang="en-GB" dirty="0"/>
          </a:p>
        </p:txBody>
      </p:sp>
    </p:spTree>
    <p:extLst>
      <p:ext uri="{BB962C8B-B14F-4D97-AF65-F5344CB8AC3E}">
        <p14:creationId xmlns:p14="http://schemas.microsoft.com/office/powerpoint/2010/main" val="21914313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P spid="3" grpId="0" uiExpand="1" build="p"/>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323528" y="1484784"/>
            <a:ext cx="4242204" cy="453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ctr">
              <a:buNone/>
            </a:pPr>
            <a:r>
              <a:rPr lang="en-GB" sz="2000" b="1" u="sng" dirty="0" smtClean="0">
                <a:latin typeface="Arial" panose="020B0604020202020204" pitchFamily="34" charset="0"/>
                <a:cs typeface="Arial" panose="020B0604020202020204" pitchFamily="34" charset="0"/>
              </a:rPr>
              <a:t>Part 1</a:t>
            </a:r>
          </a:p>
          <a:p>
            <a:pPr lvl="0" algn="ctr">
              <a:buNone/>
            </a:pPr>
            <a:endParaRPr lang="en-GB" sz="2000" u="sng" dirty="0" smtClean="0">
              <a:latin typeface="Arial" panose="020B0604020202020204" pitchFamily="34" charset="0"/>
              <a:cs typeface="Arial" panose="020B0604020202020204" pitchFamily="34" charset="0"/>
            </a:endParaRPr>
          </a:p>
          <a:p>
            <a:pPr lvl="0"/>
            <a:r>
              <a:rPr lang="en-GB" sz="2000" b="1" dirty="0">
                <a:latin typeface="Arial" panose="020B0604020202020204" pitchFamily="34" charset="0"/>
                <a:cs typeface="Arial" panose="020B0604020202020204" pitchFamily="34" charset="0"/>
              </a:rPr>
              <a:t> </a:t>
            </a:r>
            <a:r>
              <a:rPr lang="en-GB" sz="2000" b="1" dirty="0" smtClean="0">
                <a:latin typeface="Arial" panose="020B0604020202020204" pitchFamily="34" charset="0"/>
                <a:cs typeface="Arial" panose="020B0604020202020204" pitchFamily="34" charset="0"/>
              </a:rPr>
              <a:t>Introduction to MVPA</a:t>
            </a:r>
            <a:endParaRPr lang="en-GB" sz="2000" b="1" dirty="0">
              <a:latin typeface="Arial" panose="020B0604020202020204" pitchFamily="34" charset="0"/>
              <a:cs typeface="Arial" panose="020B0604020202020204" pitchFamily="34" charset="0"/>
            </a:endParaRPr>
          </a:p>
          <a:p>
            <a:pPr lvl="1"/>
            <a:r>
              <a:rPr lang="en-GB" sz="2000" dirty="0">
                <a:solidFill>
                  <a:srgbClr val="C00000"/>
                </a:solidFill>
                <a:latin typeface="Arial" panose="020B0604020202020204" pitchFamily="34" charset="0"/>
                <a:cs typeface="Arial" panose="020B0604020202020204" pitchFamily="34" charset="0"/>
              </a:rPr>
              <a:t>What</a:t>
            </a:r>
            <a:r>
              <a:rPr lang="en-GB" sz="2000" dirty="0">
                <a:latin typeface="Arial" panose="020B0604020202020204" pitchFamily="34" charset="0"/>
                <a:cs typeface="Arial" panose="020B0604020202020204" pitchFamily="34" charset="0"/>
              </a:rPr>
              <a:t> is </a:t>
            </a:r>
            <a:r>
              <a:rPr lang="en-GB" sz="2000" dirty="0" smtClean="0">
                <a:latin typeface="Arial" panose="020B0604020202020204" pitchFamily="34" charset="0"/>
                <a:cs typeface="Arial" panose="020B0604020202020204" pitchFamily="34" charset="0"/>
              </a:rPr>
              <a:t>MVPA?</a:t>
            </a:r>
            <a:endParaRPr lang="en-GB" sz="2000" dirty="0">
              <a:latin typeface="Arial" panose="020B0604020202020204" pitchFamily="34" charset="0"/>
              <a:cs typeface="Arial" panose="020B0604020202020204" pitchFamily="34" charset="0"/>
            </a:endParaRPr>
          </a:p>
          <a:p>
            <a:pPr lvl="1"/>
            <a:r>
              <a:rPr lang="en-GB" sz="2000" dirty="0">
                <a:solidFill>
                  <a:srgbClr val="0070C0"/>
                </a:solidFill>
                <a:latin typeface="Arial" panose="020B0604020202020204" pitchFamily="34" charset="0"/>
                <a:cs typeface="Arial" panose="020B0604020202020204" pitchFamily="34" charset="0"/>
              </a:rPr>
              <a:t>Why</a:t>
            </a:r>
            <a:r>
              <a:rPr lang="en-GB" sz="2000" dirty="0">
                <a:latin typeface="Arial" panose="020B0604020202020204" pitchFamily="34" charset="0"/>
                <a:cs typeface="Arial" panose="020B0604020202020204" pitchFamily="34" charset="0"/>
              </a:rPr>
              <a:t> do it?</a:t>
            </a:r>
          </a:p>
          <a:p>
            <a:pPr lvl="1"/>
            <a:r>
              <a:rPr lang="en-GB" sz="2000" dirty="0">
                <a:solidFill>
                  <a:schemeClr val="accent6">
                    <a:lumMod val="75000"/>
                  </a:schemeClr>
                </a:solidFill>
                <a:latin typeface="Arial" panose="020B0604020202020204" pitchFamily="34" charset="0"/>
                <a:cs typeface="Arial" panose="020B0604020202020204" pitchFamily="34" charset="0"/>
              </a:rPr>
              <a:t>How</a:t>
            </a:r>
            <a:r>
              <a:rPr lang="en-GB" sz="2000" dirty="0">
                <a:latin typeface="Arial" panose="020B0604020202020204" pitchFamily="34" charset="0"/>
                <a:cs typeface="Arial" panose="020B0604020202020204" pitchFamily="34" charset="0"/>
              </a:rPr>
              <a:t> does it </a:t>
            </a:r>
            <a:r>
              <a:rPr lang="en-GB" sz="2000" dirty="0" smtClean="0">
                <a:latin typeface="Arial" panose="020B0604020202020204" pitchFamily="34" charset="0"/>
                <a:cs typeface="Arial" panose="020B0604020202020204" pitchFamily="34" charset="0"/>
              </a:rPr>
              <a:t>work?</a:t>
            </a:r>
            <a:r>
              <a:rPr lang="en-GB" sz="2000" dirty="0">
                <a:latin typeface="Arial" panose="020B0604020202020204" pitchFamily="34" charset="0"/>
                <a:cs typeface="Arial" panose="020B0604020202020204" pitchFamily="34" charset="0"/>
              </a:rPr>
              <a:t/>
            </a:r>
            <a:br>
              <a:rPr lang="en-GB" sz="2000" dirty="0">
                <a:latin typeface="Arial" panose="020B0604020202020204" pitchFamily="34" charset="0"/>
                <a:cs typeface="Arial" panose="020B0604020202020204" pitchFamily="34" charset="0"/>
              </a:rPr>
            </a:br>
            <a:r>
              <a:rPr lang="en-GB" sz="1400" dirty="0" smtClean="0">
                <a:latin typeface="Arial" panose="020B0604020202020204" pitchFamily="34" charset="0"/>
                <a:cs typeface="Arial" panose="020B0604020202020204" pitchFamily="34" charset="0"/>
              </a:rPr>
              <a:t>(simple </a:t>
            </a:r>
            <a:r>
              <a:rPr lang="en-GB" sz="1400" dirty="0">
                <a:latin typeface="Arial" panose="020B0604020202020204" pitchFamily="34" charset="0"/>
                <a:cs typeface="Arial" panose="020B0604020202020204" pitchFamily="34" charset="0"/>
              </a:rPr>
              <a:t>2-voxel </a:t>
            </a:r>
            <a:r>
              <a:rPr lang="en-GB" sz="1400" dirty="0" smtClean="0">
                <a:latin typeface="Arial" panose="020B0604020202020204" pitchFamily="34" charset="0"/>
                <a:cs typeface="Arial" panose="020B0604020202020204" pitchFamily="34" charset="0"/>
              </a:rPr>
              <a:t>examples;</a:t>
            </a:r>
            <a:br>
              <a:rPr lang="en-GB" sz="1400" dirty="0" smtClean="0">
                <a:latin typeface="Arial" panose="020B0604020202020204" pitchFamily="34" charset="0"/>
                <a:cs typeface="Arial" panose="020B0604020202020204" pitchFamily="34" charset="0"/>
              </a:rPr>
            </a:br>
            <a:r>
              <a:rPr lang="en-GB" sz="1400" dirty="0" smtClean="0">
                <a:latin typeface="Arial" panose="020B0604020202020204" pitchFamily="34" charset="0"/>
                <a:cs typeface="Arial" panose="020B0604020202020204" pitchFamily="34" charset="0"/>
              </a:rPr>
              <a:t>classifiers; statistics) </a:t>
            </a:r>
          </a:p>
          <a:p>
            <a:pPr lvl="1"/>
            <a:endParaRPr lang="en-GB" sz="2000" dirty="0">
              <a:latin typeface="Arial" panose="020B0604020202020204" pitchFamily="34" charset="0"/>
              <a:cs typeface="Arial" panose="020B0604020202020204" pitchFamily="34" charset="0"/>
            </a:endParaRPr>
          </a:p>
          <a:p>
            <a:pPr lvl="0"/>
            <a:r>
              <a:rPr lang="en-GB" sz="2000" dirty="0" smtClean="0">
                <a:latin typeface="Arial" panose="020B0604020202020204" pitchFamily="34" charset="0"/>
                <a:cs typeface="Arial" panose="020B0604020202020204" pitchFamily="34" charset="0"/>
              </a:rPr>
              <a:t> </a:t>
            </a:r>
            <a:r>
              <a:rPr lang="en-GB" sz="2000" b="1" dirty="0" smtClean="0">
                <a:latin typeface="Arial" panose="020B0604020202020204" pitchFamily="34" charset="0"/>
                <a:cs typeface="Arial" panose="020B0604020202020204" pitchFamily="34" charset="0"/>
              </a:rPr>
              <a:t>The Decoding </a:t>
            </a:r>
            <a:r>
              <a:rPr lang="en-GB" sz="2000" b="1" dirty="0">
                <a:latin typeface="Arial" panose="020B0604020202020204" pitchFamily="34" charset="0"/>
                <a:cs typeface="Arial" panose="020B0604020202020204" pitchFamily="34" charset="0"/>
              </a:rPr>
              <a:t>Toolbox</a:t>
            </a:r>
          </a:p>
          <a:p>
            <a:pPr lvl="1"/>
            <a:r>
              <a:rPr lang="en-GB" sz="2000" dirty="0">
                <a:solidFill>
                  <a:srgbClr val="C00000"/>
                </a:solidFill>
                <a:latin typeface="Arial" panose="020B0604020202020204" pitchFamily="34" charset="0"/>
                <a:cs typeface="Arial" panose="020B0604020202020204" pitchFamily="34" charset="0"/>
              </a:rPr>
              <a:t>What</a:t>
            </a:r>
            <a:r>
              <a:rPr lang="en-GB" sz="2000" dirty="0">
                <a:latin typeface="Arial" panose="020B0604020202020204" pitchFamily="34" charset="0"/>
                <a:cs typeface="Arial" panose="020B0604020202020204" pitchFamily="34" charset="0"/>
              </a:rPr>
              <a:t> is it?</a:t>
            </a:r>
          </a:p>
          <a:p>
            <a:pPr lvl="1"/>
            <a:r>
              <a:rPr lang="en-GB" sz="2000" dirty="0">
                <a:solidFill>
                  <a:srgbClr val="0070C0"/>
                </a:solidFill>
                <a:latin typeface="Arial" panose="020B0604020202020204" pitchFamily="34" charset="0"/>
                <a:cs typeface="Arial" panose="020B0604020202020204" pitchFamily="34" charset="0"/>
              </a:rPr>
              <a:t>Why</a:t>
            </a:r>
            <a:r>
              <a:rPr lang="en-GB" sz="2000" dirty="0">
                <a:latin typeface="Arial" panose="020B0604020202020204" pitchFamily="34" charset="0"/>
                <a:cs typeface="Arial" panose="020B0604020202020204" pitchFamily="34" charset="0"/>
              </a:rPr>
              <a:t> you might want to use </a:t>
            </a:r>
            <a:r>
              <a:rPr lang="en-GB" sz="2000" dirty="0" smtClean="0">
                <a:latin typeface="Arial" panose="020B0604020202020204" pitchFamily="34" charset="0"/>
                <a:cs typeface="Arial" panose="020B0604020202020204" pitchFamily="34" charset="0"/>
              </a:rPr>
              <a:t>it</a:t>
            </a:r>
            <a:br>
              <a:rPr lang="en-GB" sz="2000" dirty="0" smtClean="0">
                <a:latin typeface="Arial" panose="020B0604020202020204" pitchFamily="34" charset="0"/>
                <a:cs typeface="Arial" panose="020B0604020202020204" pitchFamily="34" charset="0"/>
              </a:rPr>
            </a:br>
            <a:r>
              <a:rPr lang="en-GB" sz="2000" dirty="0" smtClean="0">
                <a:latin typeface="Arial" panose="020B0604020202020204" pitchFamily="34" charset="0"/>
                <a:cs typeface="Arial" panose="020B0604020202020204" pitchFamily="34" charset="0"/>
              </a:rPr>
              <a:t>(plus alternatives) </a:t>
            </a:r>
          </a:p>
          <a:p>
            <a:pPr lvl="1"/>
            <a:r>
              <a:rPr lang="en-GB" sz="2000" dirty="0" smtClean="0">
                <a:solidFill>
                  <a:schemeClr val="accent6">
                    <a:lumMod val="75000"/>
                  </a:schemeClr>
                </a:solidFill>
                <a:latin typeface="Arial" panose="020B0604020202020204" pitchFamily="34" charset="0"/>
                <a:cs typeface="Arial" panose="020B0604020202020204" pitchFamily="34" charset="0"/>
              </a:rPr>
              <a:t>How</a:t>
            </a:r>
            <a:r>
              <a:rPr lang="en-GB" sz="2000" dirty="0" smtClean="0">
                <a:latin typeface="Arial" panose="020B0604020202020204" pitchFamily="34" charset="0"/>
                <a:cs typeface="Arial" panose="020B0604020202020204" pitchFamily="34" charset="0"/>
              </a:rPr>
              <a:t> does it work?</a:t>
            </a:r>
          </a:p>
          <a:p>
            <a:pPr marL="514350" lvl="1" indent="0">
              <a:buNone/>
            </a:pPr>
            <a:r>
              <a:rPr lang="en-GB" sz="1400" dirty="0" smtClean="0">
                <a:latin typeface="Arial" panose="020B0604020202020204" pitchFamily="34" charset="0"/>
                <a:cs typeface="Arial" panose="020B0604020202020204" pitchFamily="34" charset="0"/>
              </a:rPr>
              <a:t>(More </a:t>
            </a:r>
            <a:r>
              <a:rPr lang="en-GB" sz="1400" dirty="0">
                <a:latin typeface="Arial" panose="020B0604020202020204" pitchFamily="34" charset="0"/>
                <a:cs typeface="Arial" panose="020B0604020202020204" pitchFamily="34" charset="0"/>
              </a:rPr>
              <a:t>simple 2-voxel </a:t>
            </a:r>
            <a:r>
              <a:rPr lang="en-GB" sz="1400" dirty="0" smtClean="0">
                <a:latin typeface="Arial" panose="020B0604020202020204" pitchFamily="34" charset="0"/>
                <a:cs typeface="Arial" panose="020B0604020202020204" pitchFamily="34" charset="0"/>
              </a:rPr>
              <a:t>demos </a:t>
            </a:r>
            <a:r>
              <a:rPr lang="en-GB" sz="1400" dirty="0">
                <a:latin typeface="Arial" panose="020B0604020202020204" pitchFamily="34" charset="0"/>
                <a:cs typeface="Arial" panose="020B0604020202020204" pitchFamily="34" charset="0"/>
              </a:rPr>
              <a:t>with toy </a:t>
            </a:r>
            <a:r>
              <a:rPr lang="en-GB" sz="1400" dirty="0" smtClean="0">
                <a:latin typeface="Arial" panose="020B0604020202020204" pitchFamily="34" charset="0"/>
                <a:cs typeface="Arial" panose="020B0604020202020204" pitchFamily="34" charset="0"/>
              </a:rPr>
              <a:t>data; </a:t>
            </a:r>
            <a:br>
              <a:rPr lang="en-GB" sz="1400" dirty="0" smtClean="0">
                <a:latin typeface="Arial" panose="020B0604020202020204" pitchFamily="34" charset="0"/>
                <a:cs typeface="Arial" panose="020B0604020202020204" pitchFamily="34" charset="0"/>
              </a:rPr>
            </a:br>
            <a:r>
              <a:rPr lang="en-GB" sz="1400" dirty="0" smtClean="0">
                <a:latin typeface="Arial" panose="020B0604020202020204" pitchFamily="34" charset="0"/>
                <a:cs typeface="Arial" panose="020B0604020202020204" pitchFamily="34" charset="0"/>
              </a:rPr>
              <a:t>many-voxel </a:t>
            </a:r>
            <a:r>
              <a:rPr lang="en-GB" sz="1400" dirty="0">
                <a:latin typeface="Arial" panose="020B0604020202020204" pitchFamily="34" charset="0"/>
                <a:cs typeface="Arial" panose="020B0604020202020204" pitchFamily="34" charset="0"/>
              </a:rPr>
              <a:t>demos, </a:t>
            </a:r>
            <a:r>
              <a:rPr lang="en-GB" sz="1400" dirty="0" smtClean="0">
                <a:latin typeface="Arial" panose="020B0604020202020204" pitchFamily="34" charset="0"/>
                <a:cs typeface="Arial" panose="020B0604020202020204" pitchFamily="34" charset="0"/>
              </a:rPr>
              <a:t>&amp; </a:t>
            </a:r>
            <a:r>
              <a:rPr lang="en-GB" sz="1400" dirty="0">
                <a:latin typeface="Arial" panose="020B0604020202020204" pitchFamily="34" charset="0"/>
                <a:cs typeface="Arial" panose="020B0604020202020204" pitchFamily="34" charset="0"/>
              </a:rPr>
              <a:t>feature </a:t>
            </a:r>
            <a:r>
              <a:rPr lang="en-GB" sz="1400" dirty="0" smtClean="0">
                <a:latin typeface="Arial" panose="020B0604020202020204" pitchFamily="34" charset="0"/>
                <a:cs typeface="Arial" panose="020B0604020202020204" pitchFamily="34" charset="0"/>
              </a:rPr>
              <a:t>selection;</a:t>
            </a:r>
            <a:br>
              <a:rPr lang="en-GB" sz="1400" dirty="0" smtClean="0">
                <a:latin typeface="Arial" panose="020B0604020202020204" pitchFamily="34" charset="0"/>
                <a:cs typeface="Arial" panose="020B0604020202020204" pitchFamily="34" charset="0"/>
              </a:rPr>
            </a:br>
            <a:r>
              <a:rPr lang="en-GB" sz="1400" dirty="0" smtClean="0">
                <a:latin typeface="Arial" panose="020B0604020202020204" pitchFamily="34" charset="0"/>
                <a:cs typeface="Arial" panose="020B0604020202020204" pitchFamily="34" charset="0"/>
              </a:rPr>
              <a:t>searchlight &amp; </a:t>
            </a:r>
            <a:r>
              <a:rPr lang="en-GB" sz="1400" dirty="0">
                <a:latin typeface="Arial" panose="020B0604020202020204" pitchFamily="34" charset="0"/>
                <a:cs typeface="Arial" panose="020B0604020202020204" pitchFamily="34" charset="0"/>
              </a:rPr>
              <a:t>ROI demos </a:t>
            </a:r>
            <a:r>
              <a:rPr lang="en-GB" sz="1400" dirty="0" smtClean="0">
                <a:latin typeface="Arial" panose="020B0604020202020204" pitchFamily="34" charset="0"/>
                <a:cs typeface="Arial" panose="020B0604020202020204" pitchFamily="34" charset="0"/>
              </a:rPr>
              <a:t>on </a:t>
            </a:r>
            <a:r>
              <a:rPr lang="en-GB" sz="1400" dirty="0">
                <a:latin typeface="Arial" panose="020B0604020202020204" pitchFamily="34" charset="0"/>
                <a:cs typeface="Arial" panose="020B0604020202020204" pitchFamily="34" charset="0"/>
              </a:rPr>
              <a:t>real brain </a:t>
            </a:r>
            <a:r>
              <a:rPr lang="en-GB" sz="1400" dirty="0" smtClean="0">
                <a:latin typeface="Arial" panose="020B0604020202020204" pitchFamily="34" charset="0"/>
                <a:cs typeface="Arial" panose="020B0604020202020204" pitchFamily="34" charset="0"/>
              </a:rPr>
              <a:t>data)</a:t>
            </a:r>
            <a:endParaRPr lang="en-GB" sz="1600" dirty="0">
              <a:latin typeface="Arial" panose="020B0604020202020204" pitchFamily="34" charset="0"/>
              <a:cs typeface="Arial" panose="020B0604020202020204" pitchFamily="34" charset="0"/>
            </a:endParaRPr>
          </a:p>
        </p:txBody>
      </p:sp>
      <p:sp>
        <p:nvSpPr>
          <p:cNvPr id="4" name="Title 1"/>
          <p:cNvSpPr txBox="1">
            <a:spLocks/>
          </p:cNvSpPr>
          <p:nvPr/>
        </p:nvSpPr>
        <p:spPr bwMode="auto">
          <a:xfrm>
            <a:off x="107504" y="404664"/>
            <a:ext cx="8877672" cy="3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dirty="0" smtClean="0"/>
              <a:t>Overview</a:t>
            </a:r>
            <a:endParaRPr lang="en-GB" altLang="en-US" sz="3600" b="1" dirty="0"/>
          </a:p>
        </p:txBody>
      </p:sp>
      <p:sp>
        <p:nvSpPr>
          <p:cNvPr id="6" name="Title 1"/>
          <p:cNvSpPr txBox="1">
            <a:spLocks/>
          </p:cNvSpPr>
          <p:nvPr/>
        </p:nvSpPr>
        <p:spPr bwMode="auto">
          <a:xfrm>
            <a:off x="4716016" y="1484784"/>
            <a:ext cx="4176464"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ctr">
              <a:buNone/>
            </a:pPr>
            <a:r>
              <a:rPr lang="en-GB" sz="2000" b="1" u="sng" dirty="0" smtClean="0">
                <a:latin typeface="Arial" panose="020B0604020202020204" pitchFamily="34" charset="0"/>
                <a:cs typeface="Arial" panose="020B0604020202020204" pitchFamily="34" charset="0"/>
              </a:rPr>
              <a:t>Part 2</a:t>
            </a:r>
          </a:p>
          <a:p>
            <a:pPr lvl="0" algn="ctr">
              <a:buNone/>
            </a:pPr>
            <a:endParaRPr lang="en-GB" sz="2000" u="sng" dirty="0" smtClean="0">
              <a:latin typeface="Arial" panose="020B0604020202020204" pitchFamily="34" charset="0"/>
              <a:cs typeface="Arial" panose="020B0604020202020204" pitchFamily="34" charset="0"/>
            </a:endParaRPr>
          </a:p>
          <a:p>
            <a:pPr lvl="0"/>
            <a:r>
              <a:rPr lang="en-GB" sz="2000" b="1" dirty="0">
                <a:latin typeface="Arial" panose="020B0604020202020204" pitchFamily="34" charset="0"/>
                <a:cs typeface="Arial" panose="020B0604020202020204" pitchFamily="34" charset="0"/>
              </a:rPr>
              <a:t> </a:t>
            </a:r>
            <a:r>
              <a:rPr lang="en-GB" sz="2000" b="1" dirty="0" smtClean="0">
                <a:latin typeface="Arial" panose="020B0604020202020204" pitchFamily="34" charset="0"/>
                <a:cs typeface="Arial" panose="020B0604020202020204" pitchFamily="34" charset="0"/>
              </a:rPr>
              <a:t>Introduction to RSA</a:t>
            </a:r>
            <a:endParaRPr lang="en-GB" sz="2000" b="1" dirty="0">
              <a:latin typeface="Arial" panose="020B0604020202020204" pitchFamily="34" charset="0"/>
              <a:cs typeface="Arial" panose="020B0604020202020204" pitchFamily="34" charset="0"/>
            </a:endParaRPr>
          </a:p>
          <a:p>
            <a:pPr lvl="1"/>
            <a:r>
              <a:rPr lang="en-GB" sz="2000" dirty="0">
                <a:solidFill>
                  <a:srgbClr val="C00000"/>
                </a:solidFill>
                <a:latin typeface="Arial" panose="020B0604020202020204" pitchFamily="34" charset="0"/>
                <a:cs typeface="Arial" panose="020B0604020202020204" pitchFamily="34" charset="0"/>
              </a:rPr>
              <a:t>What</a:t>
            </a:r>
            <a:r>
              <a:rPr lang="en-GB" sz="2000" dirty="0">
                <a:latin typeface="Arial" panose="020B0604020202020204" pitchFamily="34" charset="0"/>
                <a:cs typeface="Arial" panose="020B0604020202020204" pitchFamily="34" charset="0"/>
              </a:rPr>
              <a:t> is </a:t>
            </a:r>
            <a:r>
              <a:rPr lang="en-GB" sz="2000" dirty="0" smtClean="0">
                <a:latin typeface="Arial" panose="020B0604020202020204" pitchFamily="34" charset="0"/>
                <a:cs typeface="Arial" panose="020B0604020202020204" pitchFamily="34" charset="0"/>
              </a:rPr>
              <a:t>RSA?</a:t>
            </a:r>
            <a:endParaRPr lang="en-GB" sz="2000" dirty="0">
              <a:latin typeface="Arial" panose="020B0604020202020204" pitchFamily="34" charset="0"/>
              <a:cs typeface="Arial" panose="020B0604020202020204" pitchFamily="34" charset="0"/>
            </a:endParaRPr>
          </a:p>
          <a:p>
            <a:pPr lvl="1"/>
            <a:r>
              <a:rPr lang="en-GB" sz="2000" dirty="0">
                <a:solidFill>
                  <a:srgbClr val="0070C0"/>
                </a:solidFill>
                <a:latin typeface="Arial" panose="020B0604020202020204" pitchFamily="34" charset="0"/>
                <a:cs typeface="Arial" panose="020B0604020202020204" pitchFamily="34" charset="0"/>
              </a:rPr>
              <a:t>Why</a:t>
            </a:r>
            <a:r>
              <a:rPr lang="en-GB" sz="2000" dirty="0">
                <a:latin typeface="Arial" panose="020B0604020202020204" pitchFamily="34" charset="0"/>
                <a:cs typeface="Arial" panose="020B0604020202020204" pitchFamily="34" charset="0"/>
              </a:rPr>
              <a:t> do it?</a:t>
            </a:r>
          </a:p>
          <a:p>
            <a:pPr lvl="1"/>
            <a:r>
              <a:rPr lang="en-GB" sz="2000" dirty="0">
                <a:solidFill>
                  <a:schemeClr val="accent6">
                    <a:lumMod val="75000"/>
                  </a:schemeClr>
                </a:solidFill>
                <a:latin typeface="Arial" panose="020B0604020202020204" pitchFamily="34" charset="0"/>
                <a:cs typeface="Arial" panose="020B0604020202020204" pitchFamily="34" charset="0"/>
              </a:rPr>
              <a:t>How</a:t>
            </a:r>
            <a:r>
              <a:rPr lang="en-GB" sz="2000" dirty="0">
                <a:latin typeface="Arial" panose="020B0604020202020204" pitchFamily="34" charset="0"/>
                <a:cs typeface="Arial" panose="020B0604020202020204" pitchFamily="34" charset="0"/>
              </a:rPr>
              <a:t> does it </a:t>
            </a:r>
            <a:r>
              <a:rPr lang="en-GB" sz="2000" dirty="0" smtClean="0">
                <a:latin typeface="Arial" panose="020B0604020202020204" pitchFamily="34" charset="0"/>
                <a:cs typeface="Arial" panose="020B0604020202020204" pitchFamily="34" charset="0"/>
              </a:rPr>
              <a:t>work? </a:t>
            </a:r>
            <a:br>
              <a:rPr lang="en-GB" sz="2000" dirty="0" smtClean="0">
                <a:latin typeface="Arial" panose="020B0604020202020204" pitchFamily="34" charset="0"/>
                <a:cs typeface="Arial" panose="020B0604020202020204" pitchFamily="34" charset="0"/>
              </a:rPr>
            </a:br>
            <a:r>
              <a:rPr lang="en-GB" sz="1400" dirty="0" smtClean="0">
                <a:latin typeface="Arial" panose="020B0604020202020204" pitchFamily="34" charset="0"/>
                <a:cs typeface="Arial" panose="020B0604020202020204" pitchFamily="34" charset="0"/>
              </a:rPr>
              <a:t>(dissimilarities; geometries; representational similarity trick)</a:t>
            </a:r>
          </a:p>
          <a:p>
            <a:pPr lvl="1"/>
            <a:endParaRPr lang="en-GB" sz="2000" dirty="0">
              <a:latin typeface="Arial" panose="020B0604020202020204" pitchFamily="34" charset="0"/>
              <a:cs typeface="Arial" panose="020B0604020202020204" pitchFamily="34" charset="0"/>
            </a:endParaRPr>
          </a:p>
          <a:p>
            <a:pPr lvl="0"/>
            <a:r>
              <a:rPr lang="en-GB" sz="2000" dirty="0" smtClean="0">
                <a:latin typeface="Arial" panose="020B0604020202020204" pitchFamily="34" charset="0"/>
                <a:cs typeface="Arial" panose="020B0604020202020204" pitchFamily="34" charset="0"/>
              </a:rPr>
              <a:t> </a:t>
            </a:r>
            <a:r>
              <a:rPr lang="en-GB" sz="2000" b="1" dirty="0" smtClean="0">
                <a:latin typeface="Arial" panose="020B0604020202020204" pitchFamily="34" charset="0"/>
                <a:cs typeface="Arial" panose="020B0604020202020204" pitchFamily="34" charset="0"/>
              </a:rPr>
              <a:t>The RSA </a:t>
            </a:r>
            <a:r>
              <a:rPr lang="en-GB" sz="2000" b="1" dirty="0">
                <a:latin typeface="Arial" panose="020B0604020202020204" pitchFamily="34" charset="0"/>
                <a:cs typeface="Arial" panose="020B0604020202020204" pitchFamily="34" charset="0"/>
              </a:rPr>
              <a:t>Toolbox</a:t>
            </a:r>
          </a:p>
          <a:p>
            <a:pPr lvl="1"/>
            <a:r>
              <a:rPr lang="en-GB" sz="2000" dirty="0">
                <a:solidFill>
                  <a:srgbClr val="C00000"/>
                </a:solidFill>
                <a:latin typeface="Arial" panose="020B0604020202020204" pitchFamily="34" charset="0"/>
                <a:cs typeface="Arial" panose="020B0604020202020204" pitchFamily="34" charset="0"/>
              </a:rPr>
              <a:t>What</a:t>
            </a:r>
            <a:r>
              <a:rPr lang="en-GB" sz="2000" dirty="0">
                <a:latin typeface="Arial" panose="020B0604020202020204" pitchFamily="34" charset="0"/>
                <a:cs typeface="Arial" panose="020B0604020202020204" pitchFamily="34" charset="0"/>
              </a:rPr>
              <a:t> is it?</a:t>
            </a:r>
          </a:p>
          <a:p>
            <a:pPr lvl="1"/>
            <a:r>
              <a:rPr lang="en-GB" sz="2000" dirty="0">
                <a:solidFill>
                  <a:srgbClr val="0070C0"/>
                </a:solidFill>
                <a:latin typeface="Arial" panose="020B0604020202020204" pitchFamily="34" charset="0"/>
                <a:cs typeface="Arial" panose="020B0604020202020204" pitchFamily="34" charset="0"/>
              </a:rPr>
              <a:t>Why</a:t>
            </a:r>
            <a:r>
              <a:rPr lang="en-GB" sz="2000" dirty="0">
                <a:latin typeface="Arial" panose="020B0604020202020204" pitchFamily="34" charset="0"/>
                <a:cs typeface="Arial" panose="020B0604020202020204" pitchFamily="34" charset="0"/>
              </a:rPr>
              <a:t> you might want to use </a:t>
            </a:r>
            <a:r>
              <a:rPr lang="en-GB" sz="2000" dirty="0" smtClean="0">
                <a:latin typeface="Arial" panose="020B0604020202020204" pitchFamily="34" charset="0"/>
                <a:cs typeface="Arial" panose="020B0604020202020204" pitchFamily="34" charset="0"/>
              </a:rPr>
              <a:t>it</a:t>
            </a:r>
            <a:br>
              <a:rPr lang="en-GB" sz="2000" dirty="0" smtClean="0">
                <a:latin typeface="Arial" panose="020B0604020202020204" pitchFamily="34" charset="0"/>
                <a:cs typeface="Arial" panose="020B0604020202020204" pitchFamily="34" charset="0"/>
              </a:rPr>
            </a:br>
            <a:r>
              <a:rPr lang="en-GB" sz="2000" dirty="0" smtClean="0">
                <a:latin typeface="Arial" panose="020B0604020202020204" pitchFamily="34" charset="0"/>
                <a:cs typeface="Arial" panose="020B0604020202020204" pitchFamily="34" charset="0"/>
              </a:rPr>
              <a:t>(plus alternatives) </a:t>
            </a:r>
          </a:p>
          <a:p>
            <a:pPr lvl="1"/>
            <a:r>
              <a:rPr lang="en-GB" sz="2000" dirty="0" smtClean="0">
                <a:solidFill>
                  <a:schemeClr val="accent6">
                    <a:lumMod val="75000"/>
                  </a:schemeClr>
                </a:solidFill>
                <a:latin typeface="Arial" panose="020B0604020202020204" pitchFamily="34" charset="0"/>
                <a:cs typeface="Arial" panose="020B0604020202020204" pitchFamily="34" charset="0"/>
              </a:rPr>
              <a:t>How</a:t>
            </a:r>
            <a:r>
              <a:rPr lang="en-GB" sz="2000" dirty="0" smtClean="0">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does it </a:t>
            </a:r>
            <a:r>
              <a:rPr lang="en-GB" sz="2000" dirty="0" smtClean="0">
                <a:latin typeface="Arial" panose="020B0604020202020204" pitchFamily="34" charset="0"/>
                <a:cs typeface="Arial" panose="020B0604020202020204" pitchFamily="34" charset="0"/>
              </a:rPr>
              <a:t>work?</a:t>
            </a:r>
            <a:br>
              <a:rPr lang="en-GB" sz="2000" dirty="0" smtClean="0">
                <a:latin typeface="Arial" panose="020B0604020202020204" pitchFamily="34" charset="0"/>
                <a:cs typeface="Arial" panose="020B0604020202020204" pitchFamily="34" charset="0"/>
              </a:rPr>
            </a:br>
            <a:r>
              <a:rPr lang="en-GB" sz="1400" dirty="0" smtClean="0">
                <a:latin typeface="Arial" panose="020B0604020202020204" pitchFamily="34" charset="0"/>
                <a:cs typeface="Arial" panose="020B0604020202020204" pitchFamily="34" charset="0"/>
              </a:rPr>
              <a:t>(RDMs, MDS, </a:t>
            </a:r>
            <a:r>
              <a:rPr lang="en-GB" sz="1400" dirty="0" err="1" smtClean="0">
                <a:latin typeface="Arial" panose="020B0604020202020204" pitchFamily="34" charset="0"/>
                <a:cs typeface="Arial" panose="020B0604020202020204" pitchFamily="34" charset="0"/>
              </a:rPr>
              <a:t>dendrograms</a:t>
            </a:r>
            <a:r>
              <a:rPr lang="en-GB" sz="1400" dirty="0" smtClean="0">
                <a:latin typeface="Arial" panose="020B0604020202020204" pitchFamily="34" charset="0"/>
                <a:cs typeface="Arial" panose="020B0604020202020204" pitchFamily="34" charset="0"/>
              </a:rPr>
              <a:t>, statistics)</a:t>
            </a:r>
          </a:p>
          <a:p>
            <a:pPr lvl="1"/>
            <a:endParaRPr lang="en-GB" sz="1400" dirty="0">
              <a:latin typeface="Arial" panose="020B0604020202020204" pitchFamily="34" charset="0"/>
              <a:cs typeface="Arial" panose="020B0604020202020204" pitchFamily="34" charset="0"/>
            </a:endParaRPr>
          </a:p>
          <a:p>
            <a:pPr marL="457200" lvl="1" indent="0">
              <a:buNone/>
            </a:pPr>
            <a:r>
              <a:rPr lang="en-GB" sz="16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40946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
                                            <p:txEl>
                                              <p:pRg st="7" end="7"/>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
                                            <p:txEl>
                                              <p:pRg st="9" end="9"/>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
                                            <p:txEl>
                                              <p:pRg st="10" end="10"/>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692696"/>
            <a:ext cx="8229600" cy="1799679"/>
          </a:xfrm>
        </p:spPr>
        <p:txBody>
          <a:bodyPr/>
          <a:lstStyle/>
          <a:p>
            <a:pPr eaLnBrk="1" hangingPunct="1"/>
            <a:r>
              <a:rPr lang="en-GB" altLang="en-US" b="1" dirty="0" smtClean="0"/>
              <a:t>2 voxel simulation demos</a:t>
            </a:r>
            <a:br>
              <a:rPr lang="en-GB" altLang="en-US" b="1" dirty="0" smtClean="0"/>
            </a:br>
            <a:r>
              <a:rPr lang="en-GB" altLang="en-US" sz="3200" b="1" dirty="0" smtClean="0"/>
              <a:t>(demos_simpletoydata_234_djm.m)</a:t>
            </a:r>
          </a:p>
        </p:txBody>
      </p:sp>
      <p:sp>
        <p:nvSpPr>
          <p:cNvPr id="8" name="Title 1"/>
          <p:cNvSpPr txBox="1">
            <a:spLocks/>
          </p:cNvSpPr>
          <p:nvPr/>
        </p:nvSpPr>
        <p:spPr bwMode="auto">
          <a:xfrm>
            <a:off x="457200" y="2492375"/>
            <a:ext cx="82296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GB" dirty="0" smtClean="0"/>
              <a:t>Simple simulations:</a:t>
            </a:r>
            <a:br>
              <a:rPr lang="en-GB" dirty="0" smtClean="0"/>
            </a:br>
            <a:endParaRPr lang="en-GB" dirty="0" smtClean="0"/>
          </a:p>
          <a:p>
            <a:pPr marL="571500" indent="-571500" eaLnBrk="1" hangingPunct="1">
              <a:buFont typeface="Arial" panose="020B0604020202020204" pitchFamily="34" charset="0"/>
              <a:buChar char="•"/>
              <a:defRPr/>
            </a:pPr>
            <a:r>
              <a:rPr lang="en-GB" dirty="0" smtClean="0"/>
              <a:t>2-class example</a:t>
            </a:r>
          </a:p>
          <a:p>
            <a:pPr marL="571500" indent="-571500" eaLnBrk="1" hangingPunct="1">
              <a:buFont typeface="Arial" panose="020B0604020202020204" pitchFamily="34" charset="0"/>
              <a:buChar char="•"/>
              <a:defRPr/>
            </a:pPr>
            <a:r>
              <a:rPr lang="en-GB" dirty="0" smtClean="0"/>
              <a:t>3-class example</a:t>
            </a:r>
          </a:p>
          <a:p>
            <a:pPr marL="571500" indent="-571500" eaLnBrk="1" hangingPunct="1">
              <a:buFont typeface="Arial" panose="020B0604020202020204" pitchFamily="34" charset="0"/>
              <a:buChar char="•"/>
              <a:defRPr/>
            </a:pPr>
            <a:r>
              <a:rPr lang="en-GB" dirty="0" smtClean="0"/>
              <a:t>Unbalanced example</a:t>
            </a:r>
          </a:p>
        </p:txBody>
      </p:sp>
    </p:spTree>
    <p:extLst>
      <p:ext uri="{BB962C8B-B14F-4D97-AF65-F5344CB8AC3E}">
        <p14:creationId xmlns:p14="http://schemas.microsoft.com/office/powerpoint/2010/main" val="18252473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46050"/>
          </a:xfrm>
        </p:spPr>
        <p:txBody>
          <a:bodyPr/>
          <a:lstStyle/>
          <a:p>
            <a:r>
              <a:rPr lang="en-GB" sz="4000" dirty="0" smtClean="0"/>
              <a:t>Data splitting</a:t>
            </a:r>
            <a:endParaRPr lang="en-GB" sz="4000" dirty="0"/>
          </a:p>
        </p:txBody>
      </p:sp>
      <p:sp>
        <p:nvSpPr>
          <p:cNvPr id="5" name="Title 1"/>
          <p:cNvSpPr txBox="1">
            <a:spLocks/>
          </p:cNvSpPr>
          <p:nvPr/>
        </p:nvSpPr>
        <p:spPr bwMode="auto">
          <a:xfrm>
            <a:off x="323528" y="404664"/>
            <a:ext cx="8424936" cy="5688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71500" indent="-571500" eaLnBrk="1" hangingPunct="1">
              <a:spcBef>
                <a:spcPct val="0"/>
              </a:spcBef>
              <a:spcAft>
                <a:spcPts val="200"/>
              </a:spcAft>
            </a:pPr>
            <a:r>
              <a:rPr lang="en-GB" altLang="en-US" sz="2000" dirty="0" smtClean="0"/>
              <a:t>Holdout/validation set from single context</a:t>
            </a:r>
          </a:p>
          <a:p>
            <a:pPr marL="1314450" lvl="1" indent="-571500" eaLnBrk="1" hangingPunct="1">
              <a:spcBef>
                <a:spcPct val="0"/>
              </a:spcBef>
              <a:spcAft>
                <a:spcPts val="200"/>
              </a:spcAft>
            </a:pPr>
            <a:r>
              <a:rPr lang="en-GB" altLang="en-US" sz="1800" dirty="0" smtClean="0"/>
              <a:t>Safe but often not efficient/stable</a:t>
            </a:r>
          </a:p>
          <a:p>
            <a:pPr marL="571500" indent="-571500" eaLnBrk="1" hangingPunct="1">
              <a:spcBef>
                <a:spcPct val="0"/>
              </a:spcBef>
              <a:spcAft>
                <a:spcPts val="200"/>
              </a:spcAft>
            </a:pPr>
            <a:r>
              <a:rPr lang="en-GB" altLang="en-US" sz="2000" dirty="0" smtClean="0"/>
              <a:t>Separate datasets from different </a:t>
            </a:r>
            <a:r>
              <a:rPr lang="en-GB" altLang="en-US" sz="2000" dirty="0"/>
              <a:t>contexts </a:t>
            </a:r>
            <a:r>
              <a:rPr lang="en-GB" altLang="en-US" sz="1400" dirty="0"/>
              <a:t>(“cross-classification”, “cross-generalization”)</a:t>
            </a:r>
            <a:endParaRPr lang="en-GB" altLang="en-US" sz="1400" dirty="0" smtClean="0"/>
          </a:p>
          <a:p>
            <a:pPr marL="1314450" lvl="1" indent="-571500" eaLnBrk="1" hangingPunct="1">
              <a:spcBef>
                <a:spcPct val="0"/>
              </a:spcBef>
              <a:spcAft>
                <a:spcPts val="200"/>
              </a:spcAft>
            </a:pPr>
            <a:r>
              <a:rPr lang="en-GB" altLang="en-US" sz="1800" dirty="0" smtClean="0"/>
              <a:t>used to test generalization &amp; demonstrate common format </a:t>
            </a:r>
            <a:br>
              <a:rPr lang="en-GB" altLang="en-US" sz="1800" dirty="0" smtClean="0"/>
            </a:br>
            <a:r>
              <a:rPr lang="en-GB" altLang="en-US" sz="1800" dirty="0" smtClean="0"/>
              <a:t>(e.g. train on perception, test on imagery;</a:t>
            </a:r>
            <a:br>
              <a:rPr lang="en-GB" altLang="en-US" sz="1800" dirty="0" smtClean="0"/>
            </a:br>
            <a:r>
              <a:rPr lang="en-GB" altLang="en-US" sz="1800" dirty="0" smtClean="0"/>
              <a:t>train at time-point 1, test at time-point 2)</a:t>
            </a:r>
            <a:endParaRPr lang="en-GB" altLang="en-US" sz="1400" dirty="0" smtClean="0"/>
          </a:p>
          <a:p>
            <a:pPr marL="571500" indent="-571500" eaLnBrk="1" hangingPunct="1">
              <a:spcBef>
                <a:spcPct val="0"/>
              </a:spcBef>
              <a:spcAft>
                <a:spcPts val="200"/>
              </a:spcAft>
            </a:pPr>
            <a:r>
              <a:rPr lang="en-GB" altLang="en-US" sz="2000" dirty="0" smtClean="0"/>
              <a:t>Cross-validation within full single dataset</a:t>
            </a:r>
          </a:p>
          <a:p>
            <a:pPr marL="1314450" lvl="1" indent="-571500" eaLnBrk="1" hangingPunct="1">
              <a:spcBef>
                <a:spcPct val="0"/>
              </a:spcBef>
              <a:spcAft>
                <a:spcPts val="200"/>
              </a:spcAft>
            </a:pPr>
            <a:r>
              <a:rPr lang="en-GB" altLang="en-US" sz="1800" dirty="0" smtClean="0"/>
              <a:t>Reuse data for both training and testing in different splits/folds</a:t>
            </a:r>
          </a:p>
          <a:p>
            <a:pPr marL="1314450" lvl="1" indent="-571500" eaLnBrk="1" hangingPunct="1">
              <a:spcBef>
                <a:spcPct val="0"/>
              </a:spcBef>
              <a:spcAft>
                <a:spcPts val="200"/>
              </a:spcAft>
            </a:pPr>
            <a:r>
              <a:rPr lang="en-GB" altLang="en-US" sz="1800" dirty="0" smtClean="0"/>
              <a:t>Average performance across folds</a:t>
            </a:r>
          </a:p>
          <a:p>
            <a:pPr marL="1314450" lvl="1" indent="-571500" eaLnBrk="1" hangingPunct="1">
              <a:spcBef>
                <a:spcPct val="0"/>
              </a:spcBef>
              <a:spcAft>
                <a:spcPts val="200"/>
              </a:spcAft>
            </a:pPr>
            <a:r>
              <a:rPr lang="en-GB" altLang="en-US" sz="1800" dirty="0" smtClean="0"/>
              <a:t>“split half”…</a:t>
            </a:r>
          </a:p>
          <a:p>
            <a:pPr marL="1314450" lvl="1" indent="-571500" eaLnBrk="1" hangingPunct="1">
              <a:spcBef>
                <a:spcPct val="0"/>
              </a:spcBef>
              <a:spcAft>
                <a:spcPts val="200"/>
              </a:spcAft>
            </a:pPr>
            <a:r>
              <a:rPr lang="en-GB" altLang="en-US" sz="1800" dirty="0" smtClean="0"/>
              <a:t>…“k-fold”…</a:t>
            </a:r>
          </a:p>
          <a:p>
            <a:pPr marL="1314450" lvl="1" indent="-571500" eaLnBrk="1" hangingPunct="1">
              <a:spcBef>
                <a:spcPct val="0"/>
              </a:spcBef>
              <a:spcAft>
                <a:spcPts val="200"/>
              </a:spcAft>
            </a:pPr>
            <a:r>
              <a:rPr lang="en-GB" altLang="en-US" sz="1800" dirty="0" smtClean="0"/>
              <a:t>… “leave-one-out”</a:t>
            </a:r>
          </a:p>
          <a:p>
            <a:pPr marL="1314450" lvl="1" indent="-571500" eaLnBrk="1" hangingPunct="1">
              <a:spcBef>
                <a:spcPct val="0"/>
              </a:spcBef>
              <a:spcAft>
                <a:spcPts val="200"/>
              </a:spcAft>
            </a:pPr>
            <a:r>
              <a:rPr lang="en-GB" altLang="en-US" sz="1800" dirty="0" smtClean="0"/>
              <a:t>Training and testing data should be independent within a fold (“decoding step”), but will be dependent across folds</a:t>
            </a:r>
          </a:p>
          <a:p>
            <a:pPr marL="1314450" lvl="1" indent="-571500" eaLnBrk="1" hangingPunct="1">
              <a:spcBef>
                <a:spcPct val="0"/>
              </a:spcBef>
              <a:spcAft>
                <a:spcPts val="200"/>
              </a:spcAft>
            </a:pPr>
            <a:r>
              <a:rPr lang="en-GB" altLang="en-US" sz="1800" dirty="0" smtClean="0"/>
              <a:t>Ideally want conditions balanced within each partition (“chunk”)</a:t>
            </a:r>
          </a:p>
          <a:p>
            <a:pPr marL="571500" indent="-571500" eaLnBrk="1" hangingPunct="1">
              <a:spcBef>
                <a:spcPct val="0"/>
              </a:spcBef>
            </a:pPr>
            <a:endParaRPr lang="en-GB" altLang="en-US" sz="1200" dirty="0" smtClean="0"/>
          </a:p>
        </p:txBody>
      </p:sp>
      <p:grpSp>
        <p:nvGrpSpPr>
          <p:cNvPr id="9" name="Group 8"/>
          <p:cNvGrpSpPr/>
          <p:nvPr/>
        </p:nvGrpSpPr>
        <p:grpSpPr>
          <a:xfrm>
            <a:off x="899592" y="5811014"/>
            <a:ext cx="8221100" cy="1035045"/>
            <a:chOff x="1977407" y="5630410"/>
            <a:chExt cx="8221100" cy="1035045"/>
          </a:xfrm>
        </p:grpSpPr>
        <p:pic>
          <p:nvPicPr>
            <p:cNvPr id="78850" name="Picture 2" descr="https://upload.wikimedia.org/wikipedia/commons/c/c7/LOOCV.gif"/>
            <p:cNvPicPr>
              <a:picLocks noChangeAspect="1" noChangeArrowheads="1" noCrop="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977407" y="5652617"/>
              <a:ext cx="2249774" cy="676448"/>
            </a:xfrm>
            <a:prstGeom prst="rect">
              <a:avLst/>
            </a:prstGeom>
            <a:noFill/>
            <a:extLst>
              <a:ext uri="{909E8E84-426E-40DD-AFC4-6F175D3DCCD1}">
                <a14:hiddenFill xmlns:a14="http://schemas.microsoft.com/office/drawing/2010/main">
                  <a:solidFill>
                    <a:srgbClr val="FFFFFF"/>
                  </a:solidFill>
                </a14:hiddenFill>
              </a:ext>
            </a:extLst>
          </p:spPr>
        </p:pic>
        <p:pic>
          <p:nvPicPr>
            <p:cNvPr id="78852" name="Picture 4" descr="https://upload.wikimedia.org/wikipedia/commons/4/4b/KfoldCV.gif"/>
            <p:cNvPicPr>
              <a:picLocks noChangeAspect="1" noChangeArrowheads="1" noCrop="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048898" y="5630410"/>
              <a:ext cx="3141134" cy="72008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4"/>
            <p:cNvSpPr txBox="1">
              <a:spLocks noChangeArrowheads="1"/>
            </p:cNvSpPr>
            <p:nvPr/>
          </p:nvSpPr>
          <p:spPr bwMode="auto">
            <a:xfrm>
              <a:off x="7795032" y="6357480"/>
              <a:ext cx="2403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50000"/>
                </a:spcBef>
                <a:buFontTx/>
                <a:buNone/>
              </a:pPr>
              <a:r>
                <a:rPr lang="en-GB" altLang="en-US" sz="1400" i="1" dirty="0" smtClean="0">
                  <a:latin typeface="Times New Roman" panose="02020603050405020304" pitchFamily="18" charset="0"/>
                </a:rPr>
                <a:t>Gifs from Wikipedia</a:t>
              </a:r>
              <a:endParaRPr lang="en-US" altLang="en-US" sz="1400" i="1" dirty="0">
                <a:latin typeface="Times New Roman" panose="02020603050405020304" pitchFamily="18" charset="0"/>
              </a:endParaRPr>
            </a:p>
          </p:txBody>
        </p:sp>
      </p:grpSp>
      <p:grpSp>
        <p:nvGrpSpPr>
          <p:cNvPr id="10" name="Group 9"/>
          <p:cNvGrpSpPr/>
          <p:nvPr/>
        </p:nvGrpSpPr>
        <p:grpSpPr>
          <a:xfrm>
            <a:off x="3779912" y="3573016"/>
            <a:ext cx="5013349" cy="853237"/>
            <a:chOff x="3899636" y="3573016"/>
            <a:chExt cx="4752528" cy="853237"/>
          </a:xfrm>
        </p:grpSpPr>
        <p:cxnSp>
          <p:nvCxnSpPr>
            <p:cNvPr id="6" name="Straight Arrow Connector 5"/>
            <p:cNvCxnSpPr/>
            <p:nvPr/>
          </p:nvCxnSpPr>
          <p:spPr>
            <a:xfrm>
              <a:off x="3899636" y="3634165"/>
              <a:ext cx="0" cy="79208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Box 4"/>
            <p:cNvSpPr txBox="1">
              <a:spLocks noChangeArrowheads="1"/>
            </p:cNvSpPr>
            <p:nvPr/>
          </p:nvSpPr>
          <p:spPr bwMode="auto">
            <a:xfrm>
              <a:off x="4043652" y="3573016"/>
              <a:ext cx="46085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en-US" sz="1400" dirty="0" smtClean="0">
                  <a:solidFill>
                    <a:schemeClr val="accent1"/>
                  </a:solidFill>
                  <a:latin typeface="Arial" panose="020B0604020202020204" pitchFamily="34" charset="0"/>
                  <a:cs typeface="Arial" panose="020B0604020202020204" pitchFamily="34" charset="0"/>
                </a:rPr>
                <a:t>More ways to split… more precise performance estimate?</a:t>
              </a:r>
              <a:endParaRPr lang="en-US" altLang="en-US" sz="1400" dirty="0">
                <a:solidFill>
                  <a:schemeClr val="accent1"/>
                </a:solidFill>
                <a:latin typeface="Arial" panose="020B0604020202020204" pitchFamily="34" charset="0"/>
                <a:cs typeface="Arial" panose="020B0604020202020204" pitchFamily="34" charset="0"/>
              </a:endParaRPr>
            </a:p>
          </p:txBody>
        </p:sp>
        <p:sp>
          <p:nvSpPr>
            <p:cNvPr id="12" name="Text Box 4"/>
            <p:cNvSpPr txBox="1">
              <a:spLocks noChangeArrowheads="1"/>
            </p:cNvSpPr>
            <p:nvPr/>
          </p:nvSpPr>
          <p:spPr bwMode="auto">
            <a:xfrm>
              <a:off x="4043652" y="4118476"/>
              <a:ext cx="46085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en-US" sz="1400" dirty="0" smtClean="0">
                  <a:solidFill>
                    <a:schemeClr val="accent1"/>
                  </a:solidFill>
                  <a:latin typeface="Arial" panose="020B0604020202020204" pitchFamily="34" charset="0"/>
                  <a:cs typeface="Arial" panose="020B0604020202020204" pitchFamily="34" charset="0"/>
                </a:rPr>
                <a:t>More training data per split… better classifier performance?</a:t>
              </a:r>
              <a:endParaRPr lang="en-US" altLang="en-US" sz="1400" dirty="0">
                <a:solidFill>
                  <a:schemeClr val="accent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45532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2"/>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8680"/>
            <a:ext cx="8229600" cy="5577483"/>
          </a:xfrm>
        </p:spPr>
        <p:txBody>
          <a:bodyPr/>
          <a:lstStyle/>
          <a:p>
            <a:pPr>
              <a:spcAft>
                <a:spcPts val="600"/>
              </a:spcAft>
            </a:pPr>
            <a:r>
              <a:rPr lang="en-US" altLang="en-US" sz="2400" b="1" dirty="0" smtClean="0"/>
              <a:t>Cross-validation granularity: </a:t>
            </a:r>
            <a:r>
              <a:rPr lang="en-US" altLang="en-US" sz="2400" b="1" dirty="0" err="1"/>
              <a:t>generalise</a:t>
            </a:r>
            <a:r>
              <a:rPr lang="en-US" altLang="en-US" sz="2400" b="1" dirty="0"/>
              <a:t> to….?</a:t>
            </a:r>
            <a:endParaRPr lang="en-US" altLang="en-US" sz="2400" dirty="0" smtClean="0"/>
          </a:p>
          <a:p>
            <a:pPr lvl="1">
              <a:spcAft>
                <a:spcPts val="600"/>
              </a:spcAft>
            </a:pPr>
            <a:r>
              <a:rPr lang="en-US" altLang="en-US" sz="2000" dirty="0" smtClean="0"/>
              <a:t>new trial/stimulus pair</a:t>
            </a:r>
            <a:br>
              <a:rPr lang="en-US" altLang="en-US" sz="2000" dirty="0" smtClean="0"/>
            </a:br>
            <a:r>
              <a:rPr lang="en-US" altLang="en-US" sz="2000" dirty="0" smtClean="0"/>
              <a:t>(leave-stimulus-pair-out)</a:t>
            </a:r>
          </a:p>
          <a:p>
            <a:pPr lvl="1">
              <a:spcAft>
                <a:spcPts val="600"/>
              </a:spcAft>
            </a:pPr>
            <a:r>
              <a:rPr lang="en-US" altLang="en-US" sz="2000" b="1" dirty="0" smtClean="0"/>
              <a:t>new run (leave-run-out)</a:t>
            </a:r>
          </a:p>
          <a:p>
            <a:pPr lvl="1">
              <a:spcAft>
                <a:spcPts val="600"/>
              </a:spcAft>
            </a:pPr>
            <a:r>
              <a:rPr lang="en-US" altLang="en-US" sz="2000" dirty="0" smtClean="0"/>
              <a:t>new subject (leave-subject-out)</a:t>
            </a:r>
          </a:p>
          <a:p>
            <a:pPr marL="457200" lvl="1" indent="0">
              <a:spcAft>
                <a:spcPts val="600"/>
              </a:spcAft>
              <a:buNone/>
            </a:pPr>
            <a:r>
              <a:rPr lang="en-US" altLang="en-US" sz="1800" dirty="0"/>
              <a:t> </a:t>
            </a:r>
            <a:r>
              <a:rPr lang="en-US" altLang="en-US" sz="1800" dirty="0" smtClean="0"/>
              <a:t>    (</a:t>
            </a:r>
            <a:r>
              <a:rPr lang="en-GB" altLang="en-US" sz="1800" dirty="0" smtClean="0"/>
              <a:t>“</a:t>
            </a:r>
            <a:r>
              <a:rPr lang="en-GB" altLang="en-US" sz="1800" dirty="0" err="1" smtClean="0"/>
              <a:t>hyperalignment</a:t>
            </a:r>
            <a:r>
              <a:rPr lang="en-GB" altLang="en-US" sz="1800" dirty="0" smtClean="0"/>
              <a:t>”, </a:t>
            </a:r>
            <a:r>
              <a:rPr lang="en-GB" altLang="en-US" sz="1800" dirty="0" err="1" smtClean="0"/>
              <a:t>Haxby</a:t>
            </a:r>
            <a:r>
              <a:rPr lang="en-GB" altLang="en-US" sz="1800" dirty="0"/>
              <a:t>, 2011; 2020</a:t>
            </a:r>
            <a:r>
              <a:rPr lang="en-GB" altLang="en-US" sz="1800" dirty="0" smtClean="0"/>
              <a:t>)</a:t>
            </a:r>
          </a:p>
          <a:p>
            <a:pPr marL="457200" lvl="1" indent="0">
              <a:spcAft>
                <a:spcPts val="600"/>
              </a:spcAft>
              <a:buNone/>
            </a:pPr>
            <a:endParaRPr lang="en-GB" altLang="en-US" sz="1800" dirty="0"/>
          </a:p>
          <a:p>
            <a:pPr>
              <a:spcAft>
                <a:spcPts val="600"/>
              </a:spcAft>
            </a:pPr>
            <a:r>
              <a:rPr lang="en-GB" altLang="en-US" sz="2400" b="1" dirty="0" smtClean="0"/>
              <a:t>Why do we need </a:t>
            </a:r>
            <a:r>
              <a:rPr lang="en-GB" altLang="en-US" sz="2400" b="1" i="1" dirty="0" smtClean="0"/>
              <a:t>out-of-sample</a:t>
            </a:r>
            <a:r>
              <a:rPr lang="en-GB" altLang="en-US" sz="2400" b="1" dirty="0" smtClean="0"/>
              <a:t> prediction at all?</a:t>
            </a:r>
          </a:p>
          <a:p>
            <a:pPr lvl="1">
              <a:spcAft>
                <a:spcPts val="600"/>
              </a:spcAft>
            </a:pPr>
            <a:r>
              <a:rPr lang="en-GB" altLang="en-US" sz="2000" dirty="0" smtClean="0"/>
              <a:t>Classical univariate analysis uses </a:t>
            </a:r>
            <a:r>
              <a:rPr lang="en-GB" altLang="en-US" sz="2000" i="1" dirty="0" smtClean="0"/>
              <a:t>within-sample</a:t>
            </a:r>
            <a:r>
              <a:rPr lang="en-GB" altLang="en-US" sz="2000" dirty="0" smtClean="0"/>
              <a:t> statistical estimation</a:t>
            </a:r>
            <a:br>
              <a:rPr lang="en-GB" altLang="en-US" sz="2000" dirty="0" smtClean="0"/>
            </a:br>
            <a:r>
              <a:rPr lang="en-GB" altLang="en-US" sz="2000" dirty="0" smtClean="0"/>
              <a:t>(activation can be estimated in a direct and unbiased way)</a:t>
            </a:r>
          </a:p>
          <a:p>
            <a:pPr lvl="1">
              <a:spcAft>
                <a:spcPts val="600"/>
              </a:spcAft>
            </a:pPr>
            <a:r>
              <a:rPr lang="en-GB" altLang="en-US" sz="2000" dirty="0" smtClean="0"/>
              <a:t>In MVPA we want to estimate “information”, and out-of-sample prediction provides an unbiased estimate of this (with minimal assumptions).</a:t>
            </a:r>
            <a:endParaRPr lang="en-US" altLang="en-US" sz="2000" dirty="0" smtClean="0"/>
          </a:p>
          <a:p>
            <a:pPr lvl="1">
              <a:spcAft>
                <a:spcPts val="600"/>
              </a:spcAft>
            </a:pPr>
            <a:endParaRPr lang="en-US" altLang="en-US" sz="1800" dirty="0" smtClean="0"/>
          </a:p>
          <a:p>
            <a:pPr>
              <a:spcAft>
                <a:spcPts val="600"/>
              </a:spcAft>
              <a:buFont typeface="Arial" panose="020B0604020202020204" pitchFamily="34" charset="0"/>
              <a:buNone/>
            </a:pPr>
            <a:endParaRPr lang="en-US" altLang="en-US" sz="2400" dirty="0" smtClean="0"/>
          </a:p>
          <a:p>
            <a:pPr>
              <a:spcAft>
                <a:spcPts val="600"/>
              </a:spcAft>
            </a:pPr>
            <a:endParaRPr lang="en-US" altLang="en-US" sz="2400" dirty="0" smtClean="0"/>
          </a:p>
        </p:txBody>
      </p:sp>
      <p:sp>
        <p:nvSpPr>
          <p:cNvPr id="2" name="TextBox 1"/>
          <p:cNvSpPr txBox="1"/>
          <p:nvPr/>
        </p:nvSpPr>
        <p:spPr>
          <a:xfrm>
            <a:off x="5220072" y="1484784"/>
            <a:ext cx="2303462" cy="1323439"/>
          </a:xfrm>
          <a:prstGeom prst="rect">
            <a:avLst/>
          </a:prstGeom>
          <a:noFill/>
        </p:spPr>
        <p:txBody>
          <a:bodyPr wrap="square">
            <a:spAutoFit/>
          </a:bodyPr>
          <a:lstStyle/>
          <a:p>
            <a:pPr marL="285750" indent="-285750">
              <a:buFont typeface="Arial" panose="020B0604020202020204" pitchFamily="34" charset="0"/>
              <a:buChar char="•"/>
              <a:defRPr/>
            </a:pPr>
            <a:r>
              <a:rPr lang="en-GB" sz="1600" dirty="0" smtClean="0">
                <a:solidFill>
                  <a:srgbClr val="FF0000"/>
                </a:solidFill>
              </a:rPr>
              <a:t>Fewer </a:t>
            </a:r>
            <a:r>
              <a:rPr lang="en-GB" sz="1600" dirty="0">
                <a:solidFill>
                  <a:srgbClr val="FF0000"/>
                </a:solidFill>
              </a:rPr>
              <a:t>samples</a:t>
            </a:r>
          </a:p>
          <a:p>
            <a:pPr>
              <a:defRPr/>
            </a:pPr>
            <a:endParaRPr lang="en-GB" sz="1600" dirty="0">
              <a:solidFill>
                <a:srgbClr val="00B050"/>
              </a:solidFill>
            </a:endParaRPr>
          </a:p>
          <a:p>
            <a:pPr>
              <a:defRPr/>
            </a:pPr>
            <a:endParaRPr lang="en-GB" sz="1600" dirty="0">
              <a:solidFill>
                <a:srgbClr val="00B050"/>
              </a:solidFill>
            </a:endParaRPr>
          </a:p>
          <a:p>
            <a:pPr marL="285750" indent="-285750">
              <a:buFont typeface="Arial" panose="020B0604020202020204" pitchFamily="34" charset="0"/>
              <a:buChar char="•"/>
              <a:defRPr/>
            </a:pPr>
            <a:r>
              <a:rPr lang="en-GB" sz="1600" dirty="0">
                <a:solidFill>
                  <a:srgbClr val="FF0000"/>
                </a:solidFill>
              </a:rPr>
              <a:t>More </a:t>
            </a:r>
            <a:r>
              <a:rPr lang="en-GB" sz="1600" dirty="0" smtClean="0">
                <a:solidFill>
                  <a:srgbClr val="FF0000"/>
                </a:solidFill>
              </a:rPr>
              <a:t>different distributions</a:t>
            </a:r>
            <a:endParaRPr lang="en-GB" sz="1600" dirty="0">
              <a:solidFill>
                <a:srgbClr val="FF0000"/>
              </a:solidFill>
            </a:endParaRPr>
          </a:p>
        </p:txBody>
      </p:sp>
      <p:cxnSp>
        <p:nvCxnSpPr>
          <p:cNvPr id="5" name="Straight Arrow Connector 4"/>
          <p:cNvCxnSpPr/>
          <p:nvPr/>
        </p:nvCxnSpPr>
        <p:spPr>
          <a:xfrm>
            <a:off x="5220072" y="1222163"/>
            <a:ext cx="0" cy="184679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898558" y="1511981"/>
            <a:ext cx="2303462" cy="1077218"/>
          </a:xfrm>
          <a:prstGeom prst="rect">
            <a:avLst/>
          </a:prstGeom>
          <a:noFill/>
        </p:spPr>
        <p:txBody>
          <a:bodyPr wrap="square">
            <a:spAutoFit/>
          </a:bodyPr>
          <a:lstStyle/>
          <a:p>
            <a:pPr marL="285750" indent="-285750">
              <a:buFont typeface="Arial" panose="020B0604020202020204" pitchFamily="34" charset="0"/>
              <a:buChar char="•"/>
              <a:defRPr/>
            </a:pPr>
            <a:r>
              <a:rPr lang="en-GB" sz="1600" dirty="0" smtClean="0">
                <a:solidFill>
                  <a:srgbClr val="00B050"/>
                </a:solidFill>
              </a:rPr>
              <a:t>Cleaner samples</a:t>
            </a:r>
          </a:p>
          <a:p>
            <a:pPr marL="285750" indent="-285750">
              <a:buFont typeface="Arial" panose="020B0604020202020204" pitchFamily="34" charset="0"/>
              <a:buChar char="•"/>
              <a:defRPr/>
            </a:pPr>
            <a:endParaRPr lang="en-GB" sz="1600" dirty="0">
              <a:solidFill>
                <a:srgbClr val="00B050"/>
              </a:solidFill>
            </a:endParaRPr>
          </a:p>
          <a:p>
            <a:pPr marL="285750" indent="-285750">
              <a:buFont typeface="Arial" panose="020B0604020202020204" pitchFamily="34" charset="0"/>
              <a:buChar char="•"/>
              <a:defRPr/>
            </a:pPr>
            <a:endParaRPr lang="en-GB" sz="1600" dirty="0">
              <a:solidFill>
                <a:srgbClr val="00B050"/>
              </a:solidFill>
            </a:endParaRPr>
          </a:p>
          <a:p>
            <a:pPr marL="285750" indent="-285750">
              <a:buFont typeface="Arial" panose="020B0604020202020204" pitchFamily="34" charset="0"/>
              <a:buChar char="•"/>
              <a:defRPr/>
            </a:pPr>
            <a:r>
              <a:rPr lang="en-GB" sz="1600" dirty="0" smtClean="0">
                <a:solidFill>
                  <a:srgbClr val="00B050"/>
                </a:solidFill>
              </a:rPr>
              <a:t>More independence</a:t>
            </a:r>
            <a:endParaRPr lang="en-GB" sz="1600" dirty="0">
              <a:solidFill>
                <a:srgbClr val="00B050"/>
              </a:solidFill>
            </a:endParaRPr>
          </a:p>
        </p:txBody>
      </p:sp>
    </p:spTree>
    <p:extLst>
      <p:ext uri="{BB962C8B-B14F-4D97-AF65-F5344CB8AC3E}">
        <p14:creationId xmlns:p14="http://schemas.microsoft.com/office/powerpoint/2010/main" val="219579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11863" y="1055688"/>
            <a:ext cx="2544762" cy="230187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pic>
        <p:nvPicPr>
          <p:cNvPr id="10243" name="Picture 2"/>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40200" y="1268413"/>
            <a:ext cx="4032250" cy="3895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44" name="Title 1"/>
          <p:cNvSpPr>
            <a:spLocks noGrp="1"/>
          </p:cNvSpPr>
          <p:nvPr>
            <p:ph type="title"/>
          </p:nvPr>
        </p:nvSpPr>
        <p:spPr>
          <a:xfrm>
            <a:off x="457200" y="274638"/>
            <a:ext cx="8229600" cy="490537"/>
          </a:xfrm>
        </p:spPr>
        <p:txBody>
          <a:bodyPr/>
          <a:lstStyle/>
          <a:p>
            <a:pPr eaLnBrk="1" hangingPunct="1"/>
            <a:r>
              <a:rPr lang="en-GB" altLang="en-US" dirty="0" smtClean="0"/>
              <a:t>Specifying </a:t>
            </a:r>
            <a:r>
              <a:rPr lang="en-GB" altLang="en-US" dirty="0" smtClean="0">
                <a:solidFill>
                  <a:srgbClr val="FF0000"/>
                </a:solidFill>
              </a:rPr>
              <a:t>decoding ‘designs’</a:t>
            </a:r>
          </a:p>
        </p:txBody>
      </p:sp>
      <p:sp>
        <p:nvSpPr>
          <p:cNvPr id="10245" name="TextBox 4"/>
          <p:cNvSpPr txBox="1">
            <a:spLocks noChangeArrowheads="1"/>
          </p:cNvSpPr>
          <p:nvPr/>
        </p:nvSpPr>
        <p:spPr bwMode="auto">
          <a:xfrm>
            <a:off x="684213" y="6084888"/>
            <a:ext cx="2124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t>Hebart et al. (2015)</a:t>
            </a:r>
          </a:p>
        </p:txBody>
      </p:sp>
      <p:sp>
        <p:nvSpPr>
          <p:cNvPr id="10246" name="Title 1"/>
          <p:cNvSpPr txBox="1">
            <a:spLocks/>
          </p:cNvSpPr>
          <p:nvPr/>
        </p:nvSpPr>
        <p:spPr bwMode="auto">
          <a:xfrm>
            <a:off x="971550" y="1773238"/>
            <a:ext cx="3219450" cy="266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800" b="1" u="sng"/>
              <a:t>R</a:t>
            </a:r>
            <a:r>
              <a:rPr lang="en-GB" altLang="en-US" sz="2800"/>
              <a:t>esponse patterns</a:t>
            </a:r>
          </a:p>
          <a:p>
            <a:pPr eaLnBrk="1" hangingPunct="1">
              <a:spcBef>
                <a:spcPct val="0"/>
              </a:spcBef>
              <a:buFontTx/>
              <a:buNone/>
            </a:pPr>
            <a:r>
              <a:rPr lang="en-GB" altLang="en-US" sz="2800"/>
              <a:t>In</a:t>
            </a:r>
          </a:p>
          <a:p>
            <a:pPr eaLnBrk="1" hangingPunct="1">
              <a:spcBef>
                <a:spcPct val="0"/>
              </a:spcBef>
              <a:buFontTx/>
              <a:buNone/>
            </a:pPr>
            <a:r>
              <a:rPr lang="en-GB" altLang="en-US" sz="2800" b="1" u="sng"/>
              <a:t>R</a:t>
            </a:r>
            <a:r>
              <a:rPr lang="en-GB" altLang="en-US" sz="2800"/>
              <a:t>ows</a:t>
            </a:r>
          </a:p>
        </p:txBody>
      </p:sp>
      <p:sp>
        <p:nvSpPr>
          <p:cNvPr id="10247" name="Title 1"/>
          <p:cNvSpPr txBox="1">
            <a:spLocks/>
          </p:cNvSpPr>
          <p:nvPr/>
        </p:nvSpPr>
        <p:spPr bwMode="auto">
          <a:xfrm>
            <a:off x="5472113" y="5481638"/>
            <a:ext cx="2268537"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800" b="1" u="sng"/>
              <a:t>C</a:t>
            </a:r>
            <a:r>
              <a:rPr lang="en-GB" altLang="en-US" sz="2800"/>
              <a:t>lassifiers</a:t>
            </a:r>
          </a:p>
          <a:p>
            <a:pPr eaLnBrk="1" hangingPunct="1">
              <a:spcBef>
                <a:spcPct val="0"/>
              </a:spcBef>
              <a:buFontTx/>
              <a:buNone/>
            </a:pPr>
            <a:r>
              <a:rPr lang="en-GB" altLang="en-US" sz="2800"/>
              <a:t>In</a:t>
            </a:r>
          </a:p>
          <a:p>
            <a:pPr eaLnBrk="1" hangingPunct="1">
              <a:spcBef>
                <a:spcPct val="0"/>
              </a:spcBef>
              <a:buFontTx/>
              <a:buNone/>
            </a:pPr>
            <a:r>
              <a:rPr lang="en-GB" altLang="en-US" sz="2800" b="1" u="sng"/>
              <a:t>C</a:t>
            </a:r>
            <a:r>
              <a:rPr lang="en-GB" altLang="en-US" sz="2800"/>
              <a:t>olumns</a:t>
            </a:r>
          </a:p>
        </p:txBody>
      </p:sp>
      <p:sp>
        <p:nvSpPr>
          <p:cNvPr id="11" name="TextBox 10"/>
          <p:cNvSpPr txBox="1">
            <a:spLocks noChangeArrowheads="1"/>
          </p:cNvSpPr>
          <p:nvPr/>
        </p:nvSpPr>
        <p:spPr bwMode="auto">
          <a:xfrm>
            <a:off x="6605588" y="3573463"/>
            <a:ext cx="8286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b="1">
                <a:solidFill>
                  <a:schemeClr val="accent2"/>
                </a:solidFill>
              </a:rPr>
              <a:t>Train</a:t>
            </a:r>
          </a:p>
        </p:txBody>
      </p:sp>
      <p:sp>
        <p:nvSpPr>
          <p:cNvPr id="12" name="TextBox 11"/>
          <p:cNvSpPr txBox="1">
            <a:spLocks noChangeArrowheads="1"/>
          </p:cNvSpPr>
          <p:nvPr/>
        </p:nvSpPr>
        <p:spPr bwMode="auto">
          <a:xfrm>
            <a:off x="7885113" y="2738438"/>
            <a:ext cx="6715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b="1">
                <a:solidFill>
                  <a:schemeClr val="accent2"/>
                </a:solidFill>
              </a:rPr>
              <a:t>Test</a:t>
            </a:r>
          </a:p>
        </p:txBody>
      </p:sp>
    </p:spTree>
    <p:extLst>
      <p:ext uri="{BB962C8B-B14F-4D97-AF65-F5344CB8AC3E}">
        <p14:creationId xmlns:p14="http://schemas.microsoft.com/office/powerpoint/2010/main" val="25146337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274638"/>
            <a:ext cx="8229600" cy="490537"/>
          </a:xfrm>
        </p:spPr>
        <p:txBody>
          <a:bodyPr/>
          <a:lstStyle/>
          <a:p>
            <a:pPr eaLnBrk="1" hangingPunct="1"/>
            <a:r>
              <a:rPr lang="en-GB" altLang="en-US" dirty="0" smtClean="0"/>
              <a:t>Specifying </a:t>
            </a:r>
            <a:r>
              <a:rPr lang="en-GB" altLang="en-US" dirty="0" smtClean="0">
                <a:solidFill>
                  <a:srgbClr val="FF0000"/>
                </a:solidFill>
              </a:rPr>
              <a:t>decoding ‘designs’</a:t>
            </a:r>
          </a:p>
        </p:txBody>
      </p:sp>
      <p:grpSp>
        <p:nvGrpSpPr>
          <p:cNvPr id="11267" name="Group 5"/>
          <p:cNvGrpSpPr>
            <a:grpSpLocks/>
          </p:cNvGrpSpPr>
          <p:nvPr/>
        </p:nvGrpSpPr>
        <p:grpSpPr bwMode="auto">
          <a:xfrm>
            <a:off x="23813" y="836613"/>
            <a:ext cx="9085262" cy="5726112"/>
            <a:chOff x="251520" y="980728"/>
            <a:chExt cx="8708946" cy="5489227"/>
          </a:xfrm>
        </p:grpSpPr>
        <p:pic>
          <p:nvPicPr>
            <p:cNvPr id="11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980728"/>
              <a:ext cx="8708946" cy="5489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51520" y="3771757"/>
              <a:ext cx="5977414" cy="196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7" name="Rectangle 6"/>
            <p:cNvSpPr/>
            <p:nvPr/>
          </p:nvSpPr>
          <p:spPr>
            <a:xfrm>
              <a:off x="251520" y="980728"/>
              <a:ext cx="5472195" cy="1978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grpSp>
      <p:sp>
        <p:nvSpPr>
          <p:cNvPr id="11268" name="TextBox 4"/>
          <p:cNvSpPr txBox="1">
            <a:spLocks noChangeArrowheads="1"/>
          </p:cNvSpPr>
          <p:nvPr/>
        </p:nvSpPr>
        <p:spPr bwMode="auto">
          <a:xfrm>
            <a:off x="323850" y="6432550"/>
            <a:ext cx="2124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t>Hebart et al. (2015)</a:t>
            </a:r>
          </a:p>
        </p:txBody>
      </p:sp>
      <p:sp>
        <p:nvSpPr>
          <p:cNvPr id="8" name="Rectangle 7"/>
          <p:cNvSpPr/>
          <p:nvPr/>
        </p:nvSpPr>
        <p:spPr>
          <a:xfrm>
            <a:off x="5435600" y="939800"/>
            <a:ext cx="3708400" cy="2633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0" name="Rectangle 9"/>
          <p:cNvSpPr/>
          <p:nvPr/>
        </p:nvSpPr>
        <p:spPr>
          <a:xfrm>
            <a:off x="2268538" y="939800"/>
            <a:ext cx="3706812" cy="2633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1" name="Rectangle 10"/>
          <p:cNvSpPr/>
          <p:nvPr/>
        </p:nvSpPr>
        <p:spPr>
          <a:xfrm>
            <a:off x="41275" y="3798888"/>
            <a:ext cx="2406650" cy="2633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2" name="Rectangle 11"/>
          <p:cNvSpPr/>
          <p:nvPr/>
        </p:nvSpPr>
        <p:spPr>
          <a:xfrm>
            <a:off x="2411413" y="3798888"/>
            <a:ext cx="3321050" cy="2633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3" name="Rectangle 12"/>
          <p:cNvSpPr/>
          <p:nvPr/>
        </p:nvSpPr>
        <p:spPr>
          <a:xfrm>
            <a:off x="5732463" y="3798888"/>
            <a:ext cx="3321050" cy="27638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Tree>
    <p:extLst>
      <p:ext uri="{BB962C8B-B14F-4D97-AF65-F5344CB8AC3E}">
        <p14:creationId xmlns:p14="http://schemas.microsoft.com/office/powerpoint/2010/main" val="13382344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2996952"/>
            <a:ext cx="8229600" cy="490537"/>
          </a:xfrm>
        </p:spPr>
        <p:txBody>
          <a:bodyPr/>
          <a:lstStyle/>
          <a:p>
            <a:pPr eaLnBrk="1" hangingPunct="1"/>
            <a:r>
              <a:rPr lang="en-GB" altLang="en-US" dirty="0" smtClean="0"/>
              <a:t>Back to 2-voxel demos…</a:t>
            </a:r>
            <a:endParaRPr lang="en-GB" altLang="en-US" dirty="0" smtClean="0">
              <a:solidFill>
                <a:srgbClr val="FF0000"/>
              </a:solidFill>
            </a:endParaRPr>
          </a:p>
        </p:txBody>
      </p:sp>
    </p:spTree>
    <p:extLst>
      <p:ext uri="{BB962C8B-B14F-4D97-AF65-F5344CB8AC3E}">
        <p14:creationId xmlns:p14="http://schemas.microsoft.com/office/powerpoint/2010/main" val="41126795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457200" y="274638"/>
            <a:ext cx="8229600" cy="850106"/>
          </a:xfrm>
        </p:spPr>
        <p:txBody>
          <a:bodyPr/>
          <a:lstStyle/>
          <a:p>
            <a:r>
              <a:rPr lang="en-US" altLang="en-US" sz="3600" b="1" dirty="0" smtClean="0"/>
              <a:t>With many features, we need to choose,     which of them we want to use</a:t>
            </a:r>
            <a:endParaRPr lang="en-GB" altLang="en-US" sz="3600" dirty="0" smtClean="0"/>
          </a:p>
        </p:txBody>
      </p:sp>
      <p:sp>
        <p:nvSpPr>
          <p:cNvPr id="3" name="Content Placeholder 2"/>
          <p:cNvSpPr>
            <a:spLocks noGrp="1"/>
          </p:cNvSpPr>
          <p:nvPr>
            <p:ph idx="1"/>
          </p:nvPr>
        </p:nvSpPr>
        <p:spPr>
          <a:xfrm>
            <a:off x="457200" y="1484784"/>
            <a:ext cx="8686800" cy="5328592"/>
          </a:xfrm>
        </p:spPr>
        <p:txBody>
          <a:bodyPr/>
          <a:lstStyle/>
          <a:p>
            <a:pPr>
              <a:spcAft>
                <a:spcPts val="600"/>
              </a:spcAft>
            </a:pPr>
            <a:r>
              <a:rPr lang="en-US" altLang="en-US" sz="2000" dirty="0" smtClean="0"/>
              <a:t>Voxel selection must be based on data independent from test data set </a:t>
            </a:r>
            <a:br>
              <a:rPr lang="en-US" altLang="en-US" sz="2000" dirty="0" smtClean="0"/>
            </a:br>
            <a:r>
              <a:rPr lang="en-US" altLang="en-US" sz="1600" dirty="0" smtClean="0"/>
              <a:t>(not specific to MVPA!)</a:t>
            </a:r>
            <a:endParaRPr lang="en-US" altLang="en-US" sz="1600" dirty="0"/>
          </a:p>
          <a:p>
            <a:pPr>
              <a:spcAft>
                <a:spcPts val="600"/>
              </a:spcAft>
            </a:pPr>
            <a:r>
              <a:rPr lang="en-US" altLang="en-US" sz="2000" dirty="0" smtClean="0"/>
              <a:t>Choice of which features to use determines:</a:t>
            </a:r>
          </a:p>
          <a:p>
            <a:pPr lvl="1">
              <a:spcAft>
                <a:spcPts val="600"/>
              </a:spcAft>
            </a:pPr>
            <a:r>
              <a:rPr lang="en-US" altLang="en-US" sz="1800" dirty="0" smtClean="0"/>
              <a:t>inference that can be made; </a:t>
            </a:r>
          </a:p>
          <a:p>
            <a:pPr lvl="1">
              <a:spcAft>
                <a:spcPts val="600"/>
              </a:spcAft>
            </a:pPr>
            <a:r>
              <a:rPr lang="en-US" altLang="en-US" sz="1800" dirty="0" smtClean="0"/>
              <a:t>SNR/risk of overfitting</a:t>
            </a:r>
            <a:endParaRPr lang="en-US" altLang="en-US" sz="2000" dirty="0" smtClean="0"/>
          </a:p>
          <a:p>
            <a:pPr>
              <a:spcAft>
                <a:spcPts val="600"/>
              </a:spcAft>
            </a:pPr>
            <a:r>
              <a:rPr lang="en-US" altLang="en-US" sz="2000" dirty="0" smtClean="0"/>
              <a:t>Most common ways of voxel selection:</a:t>
            </a:r>
          </a:p>
          <a:p>
            <a:pPr lvl="1">
              <a:spcAft>
                <a:spcPts val="600"/>
              </a:spcAft>
            </a:pPr>
            <a:r>
              <a:rPr lang="en-US" altLang="en-US" sz="1800" dirty="0" smtClean="0"/>
              <a:t>structural ROI </a:t>
            </a:r>
            <a:r>
              <a:rPr lang="en-US" altLang="en-US" sz="1600" dirty="0" smtClean="0"/>
              <a:t>(anatomy; e.g. traced per subject, or from an atlas)</a:t>
            </a:r>
          </a:p>
          <a:p>
            <a:pPr lvl="1">
              <a:spcAft>
                <a:spcPts val="600"/>
              </a:spcAft>
            </a:pPr>
            <a:r>
              <a:rPr lang="en-US" altLang="en-US" sz="1800" dirty="0" smtClean="0"/>
              <a:t>functional ROI </a:t>
            </a:r>
            <a:r>
              <a:rPr lang="en-US" altLang="en-US" sz="1600" dirty="0" smtClean="0"/>
              <a:t>(activity; e.g. from per-subject localizer, or coordinates from literature)</a:t>
            </a:r>
          </a:p>
          <a:p>
            <a:pPr lvl="2">
              <a:spcAft>
                <a:spcPts val="600"/>
              </a:spcAft>
            </a:pPr>
            <a:r>
              <a:rPr lang="en-US" altLang="en-US" sz="1400" dirty="0" smtClean="0"/>
              <a:t>univariate (activation differences)</a:t>
            </a:r>
          </a:p>
          <a:p>
            <a:pPr lvl="2">
              <a:spcAft>
                <a:spcPts val="600"/>
              </a:spcAft>
            </a:pPr>
            <a:r>
              <a:rPr lang="en-US" altLang="en-US" sz="1400" dirty="0" smtClean="0"/>
              <a:t>multivariate (pattern differences)</a:t>
            </a:r>
          </a:p>
          <a:p>
            <a:pPr lvl="1">
              <a:spcAft>
                <a:spcPts val="600"/>
              </a:spcAft>
            </a:pPr>
            <a:r>
              <a:rPr lang="en-US" altLang="en-US" sz="1800" dirty="0" smtClean="0"/>
              <a:t>“Searchlight” </a:t>
            </a:r>
            <a:r>
              <a:rPr lang="en-US" altLang="en-US" sz="1400" dirty="0" smtClean="0"/>
              <a:t>(roving ROI; often local/contiguous, but needn’t be)</a:t>
            </a:r>
          </a:p>
          <a:p>
            <a:pPr lvl="1">
              <a:spcAft>
                <a:spcPts val="600"/>
              </a:spcAft>
            </a:pPr>
            <a:r>
              <a:rPr lang="en-US" altLang="en-US" sz="1800" dirty="0" smtClean="0"/>
              <a:t>“whole brain” </a:t>
            </a:r>
            <a:r>
              <a:rPr lang="en-US" altLang="en-US" sz="1400" dirty="0" smtClean="0"/>
              <a:t>(global ROI; more for prediction applications)</a:t>
            </a:r>
          </a:p>
          <a:p>
            <a:pPr>
              <a:spcAft>
                <a:spcPts val="600"/>
              </a:spcAft>
            </a:pPr>
            <a:r>
              <a:rPr lang="en-US" altLang="en-US" sz="1800" dirty="0" smtClean="0"/>
              <a:t>Could do this at same time as training the model, but would need nested-cross-validation </a:t>
            </a:r>
            <a:r>
              <a:rPr lang="en-US" altLang="en-US" sz="1600" dirty="0" smtClean="0"/>
              <a:t>(complicated, slow, and loss of training data may outweigh any benefits)</a:t>
            </a:r>
            <a:endParaRPr lang="en-US" altLang="en-US" sz="1800" dirty="0" smtClean="0"/>
          </a:p>
          <a:p>
            <a:endParaRPr lang="en-US" altLang="en-US" sz="2400" dirty="0" smtClean="0"/>
          </a:p>
          <a:p>
            <a:pPr>
              <a:buFont typeface="Arial" panose="020B0604020202020204" pitchFamily="34" charset="0"/>
              <a:buNone/>
            </a:pPr>
            <a:endParaRPr lang="en-GB" altLang="en-US" sz="2400" dirty="0" smtClean="0"/>
          </a:p>
        </p:txBody>
      </p:sp>
      <p:pic>
        <p:nvPicPr>
          <p:cNvPr id="4" name="Content Placeholder 3" descr="granada_multivariateSearchlight_3.tif"/>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76740" y="5038779"/>
            <a:ext cx="1231080" cy="92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7668344" y="5282044"/>
            <a:ext cx="15945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i="1" dirty="0" err="1"/>
              <a:t>Kriegeskorte</a:t>
            </a:r>
            <a:r>
              <a:rPr lang="en-US" altLang="en-US" sz="1400" i="1" dirty="0"/>
              <a:t> et </a:t>
            </a:r>
            <a:r>
              <a:rPr lang="en-US" altLang="en-US" sz="1400" i="1" dirty="0" smtClean="0"/>
              <a:t>al.</a:t>
            </a:r>
          </a:p>
          <a:p>
            <a:pPr eaLnBrk="1" hangingPunct="1">
              <a:spcBef>
                <a:spcPct val="0"/>
              </a:spcBef>
              <a:buFontTx/>
              <a:buNone/>
            </a:pPr>
            <a:r>
              <a:rPr lang="en-US" altLang="en-US" sz="1400" i="1" dirty="0" smtClean="0"/>
              <a:t>2006</a:t>
            </a:r>
            <a:endParaRPr lang="en-GB" altLang="en-US" sz="1400" i="1" dirty="0"/>
          </a:p>
        </p:txBody>
      </p:sp>
    </p:spTree>
    <p:extLst>
      <p:ext uri="{BB962C8B-B14F-4D97-AF65-F5344CB8AC3E}">
        <p14:creationId xmlns:p14="http://schemas.microsoft.com/office/powerpoint/2010/main" val="13928571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0898"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3850" y="188913"/>
            <a:ext cx="4103688" cy="6542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0899" name="TextBox 4"/>
          <p:cNvSpPr txBox="1">
            <a:spLocks noChangeArrowheads="1"/>
          </p:cNvSpPr>
          <p:nvPr/>
        </p:nvSpPr>
        <p:spPr bwMode="auto">
          <a:xfrm>
            <a:off x="5867400" y="6345238"/>
            <a:ext cx="30972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Kriegeskorte et al. 2006, 2007</a:t>
            </a:r>
            <a:endParaRPr lang="en-GB" altLang="en-US" sz="1800"/>
          </a:p>
        </p:txBody>
      </p:sp>
      <p:sp>
        <p:nvSpPr>
          <p:cNvPr id="80900" name="TextBox 5"/>
          <p:cNvSpPr txBox="1">
            <a:spLocks noChangeArrowheads="1"/>
          </p:cNvSpPr>
          <p:nvPr/>
        </p:nvSpPr>
        <p:spPr bwMode="auto">
          <a:xfrm>
            <a:off x="5364163" y="3644900"/>
            <a:ext cx="3529012"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t>Example comparison of activation-based and information-based mapping</a:t>
            </a:r>
            <a:endParaRPr lang="en-GB" altLang="en-US" sz="2800"/>
          </a:p>
        </p:txBody>
      </p:sp>
      <p:pic>
        <p:nvPicPr>
          <p:cNvPr id="8090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16463" y="333375"/>
            <a:ext cx="2159000" cy="2808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7273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457200" y="274638"/>
            <a:ext cx="8229600" cy="706090"/>
          </a:xfrm>
        </p:spPr>
        <p:txBody>
          <a:bodyPr/>
          <a:lstStyle/>
          <a:p>
            <a:r>
              <a:rPr lang="en-US" altLang="en-US" sz="3600" b="1" dirty="0" smtClean="0"/>
              <a:t>Selecting voxels, continued</a:t>
            </a:r>
            <a:endParaRPr lang="en-GB" altLang="en-US" sz="3600" dirty="0" smtClean="0"/>
          </a:p>
        </p:txBody>
      </p:sp>
      <p:sp>
        <p:nvSpPr>
          <p:cNvPr id="3" name="Content Placeholder 2"/>
          <p:cNvSpPr>
            <a:spLocks noGrp="1"/>
          </p:cNvSpPr>
          <p:nvPr>
            <p:ph idx="1"/>
          </p:nvPr>
        </p:nvSpPr>
        <p:spPr>
          <a:xfrm>
            <a:off x="457200" y="1052736"/>
            <a:ext cx="8435280" cy="5688632"/>
          </a:xfrm>
        </p:spPr>
        <p:txBody>
          <a:bodyPr/>
          <a:lstStyle/>
          <a:p>
            <a:pPr>
              <a:spcAft>
                <a:spcPts val="300"/>
              </a:spcAft>
            </a:pPr>
            <a:r>
              <a:rPr lang="en-US" altLang="en-US" sz="2400" dirty="0" smtClean="0"/>
              <a:t>How many voxels?</a:t>
            </a:r>
          </a:p>
          <a:p>
            <a:pPr lvl="1">
              <a:spcAft>
                <a:spcPts val="300"/>
              </a:spcAft>
            </a:pPr>
            <a:r>
              <a:rPr lang="en-US" altLang="en-US" sz="2000" dirty="0" smtClean="0"/>
              <a:t>Depends on the expected spatial extent of effects, </a:t>
            </a:r>
            <a:br>
              <a:rPr lang="en-US" altLang="en-US" sz="2000" dirty="0" smtClean="0"/>
            </a:br>
            <a:r>
              <a:rPr lang="en-US" altLang="en-US" sz="2000" dirty="0" smtClean="0"/>
              <a:t>and the scientific question.</a:t>
            </a:r>
            <a:endParaRPr lang="en-US" altLang="en-US" sz="2400" dirty="0" smtClean="0"/>
          </a:p>
          <a:p>
            <a:pPr lvl="1">
              <a:spcAft>
                <a:spcPts val="300"/>
              </a:spcAft>
            </a:pPr>
            <a:r>
              <a:rPr lang="en-US" altLang="en-US" sz="2000" dirty="0" smtClean="0"/>
              <a:t>few </a:t>
            </a:r>
            <a:r>
              <a:rPr lang="en-US" altLang="en-US" sz="2000" dirty="0" smtClean="0">
                <a:sym typeface="Wingdings" panose="05000000000000000000" pitchFamily="2" charset="2"/>
              </a:rPr>
              <a:t></a:t>
            </a:r>
            <a:r>
              <a:rPr lang="en-US" altLang="en-US" sz="2000" dirty="0" smtClean="0"/>
              <a:t> risk of missing signal</a:t>
            </a:r>
          </a:p>
          <a:p>
            <a:pPr lvl="1">
              <a:spcAft>
                <a:spcPts val="300"/>
              </a:spcAft>
            </a:pPr>
            <a:r>
              <a:rPr lang="en-US" altLang="en-US" sz="2000" dirty="0" smtClean="0"/>
              <a:t>many </a:t>
            </a:r>
            <a:r>
              <a:rPr lang="en-US" altLang="en-US" sz="2000" dirty="0" smtClean="0">
                <a:sym typeface="Wingdings" panose="05000000000000000000" pitchFamily="2" charset="2"/>
              </a:rPr>
              <a:t> </a:t>
            </a:r>
            <a:r>
              <a:rPr lang="en-US" altLang="en-US" sz="2000" dirty="0" smtClean="0"/>
              <a:t>risk of overfitting (too noisy) &amp; weaker localization</a:t>
            </a:r>
            <a:endParaRPr lang="en-US" altLang="en-US" sz="2400" dirty="0" smtClean="0"/>
          </a:p>
          <a:p>
            <a:pPr>
              <a:spcAft>
                <a:spcPts val="600"/>
              </a:spcAft>
            </a:pPr>
            <a:r>
              <a:rPr lang="en-US" altLang="en-US" sz="2400" dirty="0" smtClean="0"/>
              <a:t>Might information be distributed across </a:t>
            </a:r>
            <a:br>
              <a:rPr lang="en-US" altLang="en-US" sz="2400" dirty="0" smtClean="0"/>
            </a:br>
            <a:r>
              <a:rPr lang="en-US" altLang="en-US" sz="2400" dirty="0" smtClean="0"/>
              <a:t>non-contiguous regions?</a:t>
            </a:r>
          </a:p>
          <a:p>
            <a:pPr>
              <a:spcAft>
                <a:spcPts val="600"/>
              </a:spcAft>
            </a:pPr>
            <a:r>
              <a:rPr lang="en-US" altLang="en-US" sz="2400" dirty="0" smtClean="0"/>
              <a:t>Sometimes people select the same number of voxels in each subject, and for each region of interest.</a:t>
            </a:r>
          </a:p>
          <a:p>
            <a:pPr>
              <a:spcAft>
                <a:spcPts val="600"/>
              </a:spcAft>
            </a:pPr>
            <a:r>
              <a:rPr lang="en-US" altLang="en-US" sz="2400" dirty="0" smtClean="0"/>
              <a:t>But beware direct comparisons between regions!</a:t>
            </a:r>
            <a:br>
              <a:rPr lang="en-US" altLang="en-US" sz="2400" dirty="0" smtClean="0"/>
            </a:br>
            <a:r>
              <a:rPr lang="en-US" altLang="en-US" sz="1800" dirty="0" smtClean="0"/>
              <a:t>(Equating voxel number doesn’t make them equal; </a:t>
            </a:r>
            <a:r>
              <a:rPr lang="en-US" altLang="en-US" sz="1800" dirty="0"/>
              <a:t/>
            </a:r>
            <a:br>
              <a:rPr lang="en-US" altLang="en-US" sz="1800" dirty="0"/>
            </a:br>
            <a:r>
              <a:rPr lang="en-US" altLang="en-US" sz="1800" dirty="0" smtClean="0"/>
              <a:t>e.g. MT neurons might encode motion more strongly than V1/V2, but decoding is weaker because neurons are more finely intermixed.</a:t>
            </a:r>
            <a:r>
              <a:rPr lang="en-US" altLang="en-US" sz="1800" dirty="0"/>
              <a:t/>
            </a:r>
            <a:br>
              <a:rPr lang="en-US" altLang="en-US" sz="1800" dirty="0"/>
            </a:br>
            <a:r>
              <a:rPr lang="en-US" altLang="en-US" sz="1800" dirty="0"/>
              <a:t>O</a:t>
            </a:r>
            <a:r>
              <a:rPr lang="en-US" altLang="en-US" sz="1800" dirty="0" smtClean="0"/>
              <a:t>ften important to consider interaction with condition)</a:t>
            </a:r>
          </a:p>
          <a:p>
            <a:endParaRPr lang="en-GB" altLang="en-US" sz="2800" dirty="0" smtClean="0"/>
          </a:p>
        </p:txBody>
      </p:sp>
    </p:spTree>
    <p:extLst>
      <p:ext uri="{BB962C8B-B14F-4D97-AF65-F5344CB8AC3E}">
        <p14:creationId xmlns:p14="http://schemas.microsoft.com/office/powerpoint/2010/main" val="39946261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323850" y="333375"/>
            <a:ext cx="4546600" cy="1582738"/>
          </a:xfrm>
        </p:spPr>
        <p:txBody>
          <a:bodyPr/>
          <a:lstStyle/>
          <a:p>
            <a:pPr algn="l" eaLnBrk="1" hangingPunct="1"/>
            <a:r>
              <a:rPr lang="en-GB" altLang="en-US" b="1" dirty="0" smtClean="0"/>
              <a:t>Many-voxel simulation demos</a:t>
            </a:r>
            <a:br>
              <a:rPr lang="en-GB" altLang="en-US" b="1" dirty="0" smtClean="0"/>
            </a:br>
            <a:r>
              <a:rPr lang="en-GB" altLang="en-US" sz="2400" b="1" dirty="0" smtClean="0"/>
              <a:t>(demos_toybrain_567_djm.m)</a:t>
            </a:r>
          </a:p>
        </p:txBody>
      </p:sp>
      <p:sp>
        <p:nvSpPr>
          <p:cNvPr id="8" name="Title 1"/>
          <p:cNvSpPr txBox="1">
            <a:spLocks/>
          </p:cNvSpPr>
          <p:nvPr/>
        </p:nvSpPr>
        <p:spPr bwMode="auto">
          <a:xfrm>
            <a:off x="436563" y="2780928"/>
            <a:ext cx="4567237" cy="384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defRPr/>
            </a:pPr>
            <a:r>
              <a:rPr lang="en-GB" sz="3200" dirty="0" smtClean="0"/>
              <a:t>Simulated brain data</a:t>
            </a:r>
          </a:p>
          <a:p>
            <a:pPr algn="l" eaLnBrk="1" hangingPunct="1">
              <a:defRPr/>
            </a:pPr>
            <a:endParaRPr lang="en-GB" sz="3200" dirty="0" smtClean="0"/>
          </a:p>
          <a:p>
            <a:pPr algn="l" eaLnBrk="1" hangingPunct="1">
              <a:defRPr/>
            </a:pPr>
            <a:r>
              <a:rPr lang="en-GB" sz="3200" dirty="0" smtClean="0"/>
              <a:t>Fig. 4 from paper</a:t>
            </a:r>
          </a:p>
          <a:p>
            <a:pPr marL="571500" indent="-571500" algn="l" eaLnBrk="1" hangingPunct="1">
              <a:buFont typeface="Arial" panose="020B0604020202020204" pitchFamily="34" charset="0"/>
              <a:buChar char="•"/>
              <a:defRPr/>
            </a:pPr>
            <a:r>
              <a:rPr lang="en-GB" sz="3200" dirty="0" smtClean="0"/>
              <a:t>Searchlight example</a:t>
            </a:r>
          </a:p>
          <a:p>
            <a:pPr marL="571500" indent="-571500" algn="l" eaLnBrk="1" hangingPunct="1">
              <a:buFont typeface="Arial" panose="020B0604020202020204" pitchFamily="34" charset="0"/>
              <a:buChar char="•"/>
              <a:defRPr/>
            </a:pPr>
            <a:r>
              <a:rPr lang="en-GB" sz="3200" dirty="0" smtClean="0"/>
              <a:t>‘</a:t>
            </a:r>
            <a:r>
              <a:rPr lang="en-GB" sz="3200" dirty="0" err="1" smtClean="0"/>
              <a:t>wholebrain</a:t>
            </a:r>
            <a:r>
              <a:rPr lang="en-GB" sz="3200" dirty="0" smtClean="0"/>
              <a:t>’ examples (RFE and SVM weights)</a:t>
            </a:r>
          </a:p>
          <a:p>
            <a:pPr marL="571500" indent="-571500" algn="l" eaLnBrk="1" hangingPunct="1">
              <a:buFont typeface="Arial" panose="020B0604020202020204" pitchFamily="34" charset="0"/>
              <a:buChar char="•"/>
              <a:defRPr/>
            </a:pPr>
            <a:r>
              <a:rPr lang="en-GB" sz="3200" dirty="0" smtClean="0"/>
              <a:t>ROI examples</a:t>
            </a:r>
          </a:p>
          <a:p>
            <a:pPr marL="571500" indent="-571500" algn="l" eaLnBrk="1" hangingPunct="1">
              <a:buFont typeface="Arial" panose="020B0604020202020204" pitchFamily="34" charset="0"/>
              <a:buChar char="•"/>
              <a:defRPr/>
            </a:pPr>
            <a:endParaRPr lang="en-GB" sz="3200" dirty="0"/>
          </a:p>
        </p:txBody>
      </p:sp>
      <p:pic>
        <p:nvPicPr>
          <p:cNvPr id="1434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161925"/>
            <a:ext cx="3883025" cy="619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341" name="TextBox 8"/>
          <p:cNvSpPr txBox="1">
            <a:spLocks noChangeArrowheads="1"/>
          </p:cNvSpPr>
          <p:nvPr/>
        </p:nvSpPr>
        <p:spPr bwMode="auto">
          <a:xfrm>
            <a:off x="6985000" y="6443663"/>
            <a:ext cx="2124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t>Hebart et al. (2015)</a:t>
            </a:r>
          </a:p>
        </p:txBody>
      </p:sp>
    </p:spTree>
    <p:extLst>
      <p:ext uri="{BB962C8B-B14F-4D97-AF65-F5344CB8AC3E}">
        <p14:creationId xmlns:p14="http://schemas.microsoft.com/office/powerpoint/2010/main" val="26805479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457200" y="274638"/>
            <a:ext cx="8229600" cy="99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dirty="0" smtClean="0"/>
              <a:t>Directory structure for </a:t>
            </a:r>
          </a:p>
          <a:p>
            <a:pPr algn="ctr" eaLnBrk="1" hangingPunct="1">
              <a:spcBef>
                <a:spcPct val="0"/>
              </a:spcBef>
              <a:buFontTx/>
              <a:buNone/>
            </a:pPr>
            <a:r>
              <a:rPr lang="en-GB" altLang="en-US" sz="3600" b="1" dirty="0" smtClean="0"/>
              <a:t>The Decoding Toolbox demos</a:t>
            </a:r>
            <a:endParaRPr lang="en-GB" altLang="en-US" sz="3600" b="1" dirty="0"/>
          </a:p>
        </p:txBody>
      </p:sp>
      <p:sp>
        <p:nvSpPr>
          <p:cNvPr id="5" name="TextBox 4"/>
          <p:cNvSpPr txBox="1"/>
          <p:nvPr/>
        </p:nvSpPr>
        <p:spPr>
          <a:xfrm>
            <a:off x="457200" y="1961837"/>
            <a:ext cx="7632848" cy="3677930"/>
          </a:xfrm>
          <a:prstGeom prst="rect">
            <a:avLst/>
          </a:prstGeom>
          <a:noFill/>
        </p:spPr>
        <p:txBody>
          <a:bodyPr wrap="square" rtlCol="0">
            <a:spAutoFit/>
          </a:bodyPr>
          <a:lstStyle/>
          <a:p>
            <a:pPr marL="342900" indent="-342900">
              <a:spcAft>
                <a:spcPts val="600"/>
              </a:spcAft>
              <a:buFont typeface="Wingdings" panose="05000000000000000000" pitchFamily="2" charset="2"/>
              <a:buChar char="Ø"/>
            </a:pPr>
            <a:r>
              <a:rPr lang="en-GB" sz="2800" dirty="0" err="1" smtClean="0"/>
              <a:t>AnyName</a:t>
            </a:r>
            <a:r>
              <a:rPr lang="en-GB" sz="2800" dirty="0" smtClean="0"/>
              <a:t>/</a:t>
            </a:r>
          </a:p>
          <a:p>
            <a:pPr marL="800100" lvl="1" indent="-342900">
              <a:spcAft>
                <a:spcPts val="600"/>
              </a:spcAft>
              <a:buFont typeface="Wingdings" panose="05000000000000000000" pitchFamily="2" charset="2"/>
              <a:buChar char="Ø"/>
            </a:pPr>
            <a:r>
              <a:rPr lang="en-GB" sz="2800" dirty="0" smtClean="0">
                <a:solidFill>
                  <a:schemeClr val="accent6"/>
                </a:solidFill>
              </a:rPr>
              <a:t>tdt_3.999E2/</a:t>
            </a:r>
          </a:p>
          <a:p>
            <a:pPr marL="1257300" lvl="2" indent="-342900">
              <a:spcAft>
                <a:spcPts val="600"/>
              </a:spcAft>
              <a:buFont typeface="Wingdings" panose="05000000000000000000" pitchFamily="2" charset="2"/>
              <a:buChar char="Ø"/>
            </a:pPr>
            <a:r>
              <a:rPr lang="en-GB" sz="2400" dirty="0" err="1" smtClean="0">
                <a:solidFill>
                  <a:schemeClr val="accent6"/>
                </a:solidFill>
              </a:rPr>
              <a:t>decoding_toolbox</a:t>
            </a:r>
            <a:endParaRPr lang="en-GB" sz="2400" dirty="0" smtClean="0">
              <a:solidFill>
                <a:schemeClr val="accent6"/>
              </a:solidFill>
            </a:endParaRPr>
          </a:p>
          <a:p>
            <a:pPr marL="1714500" lvl="3" indent="-342900">
              <a:spcAft>
                <a:spcPts val="600"/>
              </a:spcAft>
              <a:buFont typeface="Wingdings" panose="05000000000000000000" pitchFamily="2" charset="2"/>
              <a:buChar char="Ø"/>
            </a:pPr>
            <a:r>
              <a:rPr lang="en-GB" sz="2400" dirty="0" smtClean="0">
                <a:solidFill>
                  <a:schemeClr val="accent6"/>
                </a:solidFill>
              </a:rPr>
              <a:t>demos/</a:t>
            </a:r>
          </a:p>
          <a:p>
            <a:pPr marL="2171700" lvl="4" indent="-342900">
              <a:spcAft>
                <a:spcPts val="600"/>
              </a:spcAft>
              <a:buFont typeface="Wingdings" panose="05000000000000000000" pitchFamily="2" charset="2"/>
              <a:buChar char="Ø"/>
            </a:pPr>
            <a:r>
              <a:rPr lang="en-GB" sz="2400" dirty="0" err="1" smtClean="0">
                <a:solidFill>
                  <a:schemeClr val="accent2"/>
                </a:solidFill>
              </a:rPr>
              <a:t>djm</a:t>
            </a:r>
            <a:r>
              <a:rPr lang="en-GB" sz="2400" dirty="0" smtClean="0">
                <a:solidFill>
                  <a:schemeClr val="accent2"/>
                </a:solidFill>
              </a:rPr>
              <a:t>/</a:t>
            </a:r>
          </a:p>
          <a:p>
            <a:pPr marL="2171700" lvl="4" indent="-342900">
              <a:spcAft>
                <a:spcPts val="600"/>
              </a:spcAft>
              <a:buFont typeface="Wingdings" panose="05000000000000000000" pitchFamily="2" charset="2"/>
              <a:buChar char="Ø"/>
            </a:pPr>
            <a:r>
              <a:rPr lang="en-GB" sz="2400" dirty="0" smtClean="0">
                <a:solidFill>
                  <a:schemeClr val="accent5"/>
                </a:solidFill>
              </a:rPr>
              <a:t>TDTdemo8data/</a:t>
            </a:r>
          </a:p>
          <a:p>
            <a:pPr marL="2628900" lvl="5" indent="-342900">
              <a:spcAft>
                <a:spcPts val="600"/>
              </a:spcAft>
              <a:buFont typeface="Wingdings" panose="05000000000000000000" pitchFamily="2" charset="2"/>
              <a:buChar char="Ø"/>
            </a:pPr>
            <a:r>
              <a:rPr lang="en-GB" dirty="0" smtClean="0">
                <a:solidFill>
                  <a:schemeClr val="accent5"/>
                </a:solidFill>
              </a:rPr>
              <a:t>Sub01_firstlevel</a:t>
            </a:r>
          </a:p>
          <a:p>
            <a:pPr marL="800100" lvl="1" indent="-342900">
              <a:spcAft>
                <a:spcPts val="600"/>
              </a:spcAft>
              <a:buFont typeface="Wingdings" panose="05000000000000000000" pitchFamily="2" charset="2"/>
              <a:buChar char="Ø"/>
            </a:pPr>
            <a:r>
              <a:rPr lang="en-GB" sz="2800" dirty="0" err="1" smtClean="0">
                <a:solidFill>
                  <a:schemeClr val="accent4"/>
                </a:solidFill>
              </a:rPr>
              <a:t>imageryexp</a:t>
            </a:r>
            <a:r>
              <a:rPr lang="en-GB" sz="2800" dirty="0" smtClean="0">
                <a:solidFill>
                  <a:schemeClr val="accent4"/>
                </a:solidFill>
              </a:rPr>
              <a:t>/</a:t>
            </a:r>
            <a:endParaRPr lang="en-GB" sz="2800" dirty="0">
              <a:solidFill>
                <a:schemeClr val="accent4"/>
              </a:solidFill>
            </a:endParaRPr>
          </a:p>
        </p:txBody>
      </p:sp>
      <p:sp>
        <p:nvSpPr>
          <p:cNvPr id="6" name="Rectangular Callout 5"/>
          <p:cNvSpPr/>
          <p:nvPr/>
        </p:nvSpPr>
        <p:spPr>
          <a:xfrm>
            <a:off x="5364088" y="1439779"/>
            <a:ext cx="3456384" cy="2466274"/>
          </a:xfrm>
          <a:prstGeom prst="wedgeRectCallout">
            <a:avLst>
              <a:gd name="adj1" fmla="val -105145"/>
              <a:gd name="adj2" fmla="val -18200"/>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r>
              <a:rPr lang="en-GB" sz="1600" dirty="0" smtClean="0"/>
              <a:t>In the top level folder, put:</a:t>
            </a:r>
          </a:p>
          <a:p>
            <a:pPr marL="285750" indent="-285750">
              <a:buFont typeface="Arial" panose="020B0604020202020204" pitchFamily="34" charset="0"/>
              <a:buChar char="•"/>
            </a:pPr>
            <a:r>
              <a:rPr lang="en-GB" sz="1600" dirty="0" smtClean="0">
                <a:solidFill>
                  <a:schemeClr val="accent6"/>
                </a:solidFill>
              </a:rPr>
              <a:t>The unzipped TDT folder</a:t>
            </a:r>
          </a:p>
          <a:p>
            <a:pPr marL="285750" indent="-285750">
              <a:buFont typeface="Arial" panose="020B0604020202020204" pitchFamily="34" charset="0"/>
              <a:buChar char="•"/>
            </a:pPr>
            <a:r>
              <a:rPr lang="en-GB" sz="1600" dirty="0" smtClean="0">
                <a:solidFill>
                  <a:schemeClr val="accent4"/>
                </a:solidFill>
              </a:rPr>
              <a:t>The unzipped folder “</a:t>
            </a:r>
            <a:r>
              <a:rPr lang="en-GB" sz="1600" dirty="0" err="1" smtClean="0">
                <a:solidFill>
                  <a:schemeClr val="accent4"/>
                </a:solidFill>
              </a:rPr>
              <a:t>imageryexp</a:t>
            </a:r>
            <a:r>
              <a:rPr lang="en-GB" sz="1600" dirty="0" smtClean="0">
                <a:solidFill>
                  <a:schemeClr val="accent4"/>
                </a:solidFill>
              </a:rPr>
              <a:t>” with extra example data</a:t>
            </a:r>
          </a:p>
          <a:p>
            <a:pPr marL="285750" indent="-285750">
              <a:buFont typeface="Arial" panose="020B0604020202020204" pitchFamily="34" charset="0"/>
              <a:buChar char="•"/>
            </a:pPr>
            <a:r>
              <a:rPr lang="en-GB" sz="1600" dirty="0" smtClean="0"/>
              <a:t>The “tutorial” &amp; helper functions:</a:t>
            </a:r>
          </a:p>
          <a:p>
            <a:pPr marL="742950" lvl="1" indent="-285750">
              <a:buFont typeface="Arial" panose="020B0604020202020204" pitchFamily="34" charset="0"/>
              <a:buChar char="•"/>
            </a:pPr>
            <a:r>
              <a:rPr lang="en-GB" sz="1600" dirty="0"/>
              <a:t>tutorial_djm2.m</a:t>
            </a:r>
          </a:p>
          <a:p>
            <a:pPr marL="742950" lvl="1" indent="-285750">
              <a:buFont typeface="Arial" panose="020B0604020202020204" pitchFamily="34" charset="0"/>
              <a:buChar char="•"/>
            </a:pPr>
            <a:r>
              <a:rPr lang="en-GB" sz="1600" dirty="0" smtClean="0"/>
              <a:t>fitplots2.m</a:t>
            </a:r>
          </a:p>
          <a:p>
            <a:pPr marL="742950" lvl="1" indent="-285750">
              <a:buFont typeface="Arial" panose="020B0604020202020204" pitchFamily="34" charset="0"/>
              <a:buChar char="•"/>
            </a:pPr>
            <a:r>
              <a:rPr lang="en-GB" sz="1600" dirty="0" err="1" smtClean="0"/>
              <a:t>fdr_bh.m</a:t>
            </a:r>
            <a:endParaRPr lang="en-GB" sz="1600" dirty="0" smtClean="0"/>
          </a:p>
          <a:p>
            <a:pPr marL="742950" lvl="1" indent="-285750">
              <a:buFont typeface="Arial" panose="020B0604020202020204" pitchFamily="34" charset="0"/>
              <a:buChar char="•"/>
            </a:pPr>
            <a:r>
              <a:rPr lang="en-GB" sz="1600" dirty="0" err="1" smtClean="0"/>
              <a:t>plotSVM_djm.m</a:t>
            </a:r>
            <a:endParaRPr lang="en-GB" sz="1600" dirty="0" smtClean="0"/>
          </a:p>
        </p:txBody>
      </p:sp>
      <p:sp>
        <p:nvSpPr>
          <p:cNvPr id="7" name="Rectangular Callout 6"/>
          <p:cNvSpPr/>
          <p:nvPr/>
        </p:nvSpPr>
        <p:spPr>
          <a:xfrm>
            <a:off x="5364088" y="4074172"/>
            <a:ext cx="3456384" cy="1875108"/>
          </a:xfrm>
          <a:prstGeom prst="wedgeRectCallout">
            <a:avLst>
              <a:gd name="adj1" fmla="val -104544"/>
              <a:gd name="adj2" fmla="val -73403"/>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r>
              <a:rPr lang="en-GB" sz="1600" dirty="0" smtClean="0"/>
              <a:t>In the “demos” folder of The </a:t>
            </a:r>
            <a:r>
              <a:rPr lang="en-GB" sz="1600" dirty="0"/>
              <a:t>D</a:t>
            </a:r>
            <a:r>
              <a:rPr lang="en-GB" sz="1600" dirty="0" smtClean="0"/>
              <a:t>ecoding </a:t>
            </a:r>
            <a:r>
              <a:rPr lang="en-GB" sz="1600" dirty="0"/>
              <a:t>T</a:t>
            </a:r>
            <a:r>
              <a:rPr lang="en-GB" sz="1600" dirty="0" smtClean="0"/>
              <a:t>oolbox, add:</a:t>
            </a:r>
          </a:p>
          <a:p>
            <a:pPr marL="285750" indent="-285750">
              <a:buFont typeface="Arial" panose="020B0604020202020204" pitchFamily="34" charset="0"/>
              <a:buChar char="•"/>
            </a:pPr>
            <a:r>
              <a:rPr lang="en-GB" sz="1600" dirty="0" smtClean="0">
                <a:solidFill>
                  <a:schemeClr val="accent2"/>
                </a:solidFill>
              </a:rPr>
              <a:t>A subfolder with the modified demos (“demos…_</a:t>
            </a:r>
            <a:r>
              <a:rPr lang="en-GB" sz="1600" dirty="0" err="1" smtClean="0">
                <a:solidFill>
                  <a:schemeClr val="accent2"/>
                </a:solidFill>
              </a:rPr>
              <a:t>djm.m</a:t>
            </a:r>
            <a:r>
              <a:rPr lang="en-GB" sz="1600" smtClean="0">
                <a:solidFill>
                  <a:schemeClr val="accent2"/>
                </a:solidFill>
              </a:rPr>
              <a:t>”)</a:t>
            </a:r>
            <a:endParaRPr lang="en-GB" sz="1600" dirty="0" smtClean="0">
              <a:solidFill>
                <a:schemeClr val="accent2"/>
              </a:solidFill>
            </a:endParaRPr>
          </a:p>
          <a:p>
            <a:pPr marL="285750" indent="-285750">
              <a:buFont typeface="Arial" panose="020B0604020202020204" pitchFamily="34" charset="0"/>
              <a:buChar char="•"/>
            </a:pPr>
            <a:r>
              <a:rPr lang="en-GB" sz="1600" dirty="0" smtClean="0">
                <a:solidFill>
                  <a:schemeClr val="accent5"/>
                </a:solidFill>
              </a:rPr>
              <a:t>A subfolder called “TDTdemo8data” containing the example data downloaded from the TDT website </a:t>
            </a:r>
            <a:endParaRPr lang="en-GB" sz="1600" dirty="0">
              <a:solidFill>
                <a:schemeClr val="accent5"/>
              </a:solidFill>
            </a:endParaRPr>
          </a:p>
        </p:txBody>
      </p:sp>
      <p:sp>
        <p:nvSpPr>
          <p:cNvPr id="9" name="Title 1"/>
          <p:cNvSpPr txBox="1">
            <a:spLocks/>
          </p:cNvSpPr>
          <p:nvPr/>
        </p:nvSpPr>
        <p:spPr bwMode="auto">
          <a:xfrm>
            <a:off x="457200" y="6255314"/>
            <a:ext cx="8229600" cy="3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600" b="1" dirty="0" smtClean="0"/>
              <a:t>Course materials linked from… </a:t>
            </a:r>
            <a:r>
              <a:rPr lang="en-GB" altLang="en-US" sz="1600" b="1" dirty="0" smtClean="0">
                <a:hlinkClick r:id="rId3"/>
              </a:rPr>
              <a:t>https</a:t>
            </a:r>
            <a:r>
              <a:rPr lang="en-GB" altLang="en-US" sz="1600" b="1" dirty="0">
                <a:hlinkClick r:id="rId3"/>
              </a:rPr>
              <a:t>://</a:t>
            </a:r>
            <a:r>
              <a:rPr lang="en-GB" altLang="en-US" sz="1600" b="1" dirty="0" smtClean="0">
                <a:hlinkClick r:id="rId3"/>
              </a:rPr>
              <a:t>imaging.mrc-cbu.cam.ac.uk/methods/COGNESTIC2022</a:t>
            </a:r>
            <a:r>
              <a:rPr lang="en-GB" altLang="en-US" sz="1600" b="1" dirty="0" smtClean="0"/>
              <a:t> </a:t>
            </a:r>
            <a:endParaRPr lang="en-GB" altLang="en-US" sz="1600" b="1" dirty="0"/>
          </a:p>
        </p:txBody>
      </p:sp>
    </p:spTree>
    <p:extLst>
      <p:ext uri="{BB962C8B-B14F-4D97-AF65-F5344CB8AC3E}">
        <p14:creationId xmlns:p14="http://schemas.microsoft.com/office/powerpoint/2010/main" val="17829970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le 1"/>
          <p:cNvSpPr>
            <a:spLocks noGrp="1"/>
          </p:cNvSpPr>
          <p:nvPr>
            <p:ph type="title"/>
          </p:nvPr>
        </p:nvSpPr>
        <p:spPr>
          <a:xfrm>
            <a:off x="457200" y="333375"/>
            <a:ext cx="8291513" cy="503337"/>
          </a:xfrm>
        </p:spPr>
        <p:txBody>
          <a:bodyPr/>
          <a:lstStyle/>
          <a:p>
            <a:pPr algn="l" eaLnBrk="1" hangingPunct="1"/>
            <a:r>
              <a:rPr lang="en-GB" altLang="en-US" sz="3600" b="1" dirty="0" smtClean="0"/>
              <a:t>Specific considerations for fMRI data</a:t>
            </a:r>
            <a:endParaRPr lang="en-GB" altLang="en-US" sz="2800" b="1" dirty="0" smtClean="0"/>
          </a:p>
        </p:txBody>
      </p:sp>
      <p:sp>
        <p:nvSpPr>
          <p:cNvPr id="15364" name="Title 1"/>
          <p:cNvSpPr txBox="1">
            <a:spLocks/>
          </p:cNvSpPr>
          <p:nvPr/>
        </p:nvSpPr>
        <p:spPr bwMode="auto">
          <a:xfrm>
            <a:off x="107950" y="1616075"/>
            <a:ext cx="8784530" cy="4909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457200" indent="-457200">
              <a:defRPr/>
            </a:pPr>
            <a:r>
              <a:rPr lang="en-US" altLang="en-US" sz="2800" dirty="0" smtClean="0"/>
              <a:t>Temporal autocorrelation:</a:t>
            </a:r>
          </a:p>
          <a:p>
            <a:pPr marL="1200150" lvl="1" indent="-457200">
              <a:defRPr/>
            </a:pPr>
            <a:r>
              <a:rPr lang="en-US" altLang="en-US" sz="2400" dirty="0" smtClean="0"/>
              <a:t>Dependencies between patterns within a run</a:t>
            </a:r>
          </a:p>
          <a:p>
            <a:pPr marL="1200150" lvl="1" indent="-457200">
              <a:defRPr/>
            </a:pPr>
            <a:r>
              <a:rPr lang="en-US" altLang="en-US" sz="2400" dirty="0" smtClean="0"/>
              <a:t>Safest for test/train patterns to come from different runs</a:t>
            </a:r>
          </a:p>
          <a:p>
            <a:pPr marL="457200" indent="-457200">
              <a:defRPr/>
            </a:pPr>
            <a:r>
              <a:rPr lang="en-US" altLang="en-US" sz="2800" dirty="0" smtClean="0"/>
              <a:t>Pre-processing:</a:t>
            </a:r>
          </a:p>
          <a:p>
            <a:pPr marL="1200150" lvl="1" indent="-457200">
              <a:defRPr/>
            </a:pPr>
            <a:r>
              <a:rPr lang="en-US" altLang="en-US" sz="2400" dirty="0" smtClean="0"/>
              <a:t>Similar </a:t>
            </a:r>
            <a:r>
              <a:rPr lang="en-US" altLang="en-US" sz="2400" dirty="0"/>
              <a:t>to standard univariate </a:t>
            </a:r>
            <a:r>
              <a:rPr lang="en-US" altLang="en-US" sz="2400" dirty="0" smtClean="0"/>
              <a:t>analysis</a:t>
            </a:r>
            <a:endParaRPr lang="en-US" altLang="en-US" sz="2400" dirty="0"/>
          </a:p>
          <a:p>
            <a:pPr marL="1600200" lvl="2" indent="-457200">
              <a:defRPr/>
            </a:pPr>
            <a:r>
              <a:rPr lang="en-US" altLang="en-US" sz="2000" dirty="0"/>
              <a:t>Probably:</a:t>
            </a:r>
          </a:p>
          <a:p>
            <a:pPr lvl="3">
              <a:defRPr/>
            </a:pPr>
            <a:r>
              <a:rPr lang="en-US" altLang="en-US" sz="1600" dirty="0"/>
              <a:t>motion-correction</a:t>
            </a:r>
          </a:p>
          <a:p>
            <a:pPr lvl="3">
              <a:defRPr/>
            </a:pPr>
            <a:r>
              <a:rPr lang="en-US" altLang="en-US" sz="1600" dirty="0" smtClean="0"/>
              <a:t>Slice-scan-time correction</a:t>
            </a:r>
            <a:endParaRPr lang="en-US" altLang="en-US" dirty="0"/>
          </a:p>
          <a:p>
            <a:pPr marL="1600200" lvl="2" indent="-457200">
              <a:defRPr/>
            </a:pPr>
            <a:r>
              <a:rPr lang="en-US" altLang="en-US" sz="2000" dirty="0"/>
              <a:t>Possibly:</a:t>
            </a:r>
          </a:p>
          <a:p>
            <a:pPr lvl="3">
              <a:defRPr/>
            </a:pPr>
            <a:r>
              <a:rPr lang="en-US" altLang="en-US" sz="1600" dirty="0" err="1"/>
              <a:t>normalisation</a:t>
            </a:r>
            <a:r>
              <a:rPr lang="en-US" altLang="en-US" sz="1600" dirty="0"/>
              <a:t> to </a:t>
            </a:r>
            <a:r>
              <a:rPr lang="en-US" altLang="en-US" sz="1600" dirty="0" smtClean="0"/>
              <a:t>template space </a:t>
            </a:r>
            <a:r>
              <a:rPr lang="en-US" altLang="en-US" sz="1600" dirty="0"/>
              <a:t>(if random-effects searchlight analysis across subjects; could do this afterwards)</a:t>
            </a:r>
          </a:p>
          <a:p>
            <a:pPr lvl="3">
              <a:defRPr/>
            </a:pPr>
            <a:r>
              <a:rPr lang="en-US" altLang="en-US" sz="1600" dirty="0"/>
              <a:t>Slight spatial smoothing (could increase or decrease SNR, </a:t>
            </a:r>
            <a:r>
              <a:rPr lang="en-US" altLang="en-US" sz="1600" dirty="0" smtClean="0"/>
              <a:t>depending </a:t>
            </a:r>
            <a:r>
              <a:rPr lang="en-US" altLang="en-US" sz="1600" dirty="0"/>
              <a:t>on spatial scale of signal vs noise</a:t>
            </a:r>
            <a:r>
              <a:rPr lang="en-US" altLang="en-US" sz="1600" dirty="0" smtClean="0"/>
              <a:t>)</a:t>
            </a:r>
            <a:endParaRPr lang="en-US" altLang="en-US" sz="3600" dirty="0" smtClean="0"/>
          </a:p>
          <a:p>
            <a:pPr lvl="1">
              <a:defRPr/>
            </a:pPr>
            <a:endParaRPr lang="en-US" altLang="en-US" sz="2400" dirty="0"/>
          </a:p>
          <a:p>
            <a:pPr>
              <a:defRPr/>
            </a:pPr>
            <a:endParaRPr lang="en-US" altLang="en-US" sz="2800" dirty="0"/>
          </a:p>
        </p:txBody>
      </p:sp>
    </p:spTree>
    <p:extLst>
      <p:ext uri="{BB962C8B-B14F-4D97-AF65-F5344CB8AC3E}">
        <p14:creationId xmlns:p14="http://schemas.microsoft.com/office/powerpoint/2010/main" val="164455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36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36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36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36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364">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364">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36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364">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364">
                                            <p:txEl>
                                              <p:pRg st="9" end="9"/>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36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build="p" bldLvl="3"/>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268538" y="1616075"/>
            <a:ext cx="6983412" cy="5241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363" name="Title 1"/>
          <p:cNvSpPr>
            <a:spLocks noGrp="1"/>
          </p:cNvSpPr>
          <p:nvPr>
            <p:ph type="title"/>
          </p:nvPr>
        </p:nvSpPr>
        <p:spPr>
          <a:xfrm>
            <a:off x="457200" y="333375"/>
            <a:ext cx="8291513" cy="1150938"/>
          </a:xfrm>
        </p:spPr>
        <p:txBody>
          <a:bodyPr/>
          <a:lstStyle/>
          <a:p>
            <a:pPr algn="l" eaLnBrk="1" hangingPunct="1"/>
            <a:r>
              <a:rPr lang="en-GB" altLang="en-US" sz="3600" b="1" dirty="0" smtClean="0"/>
              <a:t>Examples with real fMRI data</a:t>
            </a:r>
            <a:br>
              <a:rPr lang="en-GB" altLang="en-US" sz="3600" b="1" dirty="0" smtClean="0"/>
            </a:br>
            <a:r>
              <a:rPr lang="en-GB" altLang="en-US" sz="2800" b="1" dirty="0" smtClean="0"/>
              <a:t>(demos_realdata_motion_direction_89_djm.m)</a:t>
            </a:r>
          </a:p>
        </p:txBody>
      </p:sp>
      <p:sp>
        <p:nvSpPr>
          <p:cNvPr id="15364" name="Title 1"/>
          <p:cNvSpPr txBox="1">
            <a:spLocks/>
          </p:cNvSpPr>
          <p:nvPr/>
        </p:nvSpPr>
        <p:spPr bwMode="auto">
          <a:xfrm>
            <a:off x="107950" y="1616075"/>
            <a:ext cx="2160588" cy="462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457200" indent="-457200" eaLnBrk="1" hangingPunct="1">
              <a:spcBef>
                <a:spcPct val="0"/>
              </a:spcBef>
              <a:spcAft>
                <a:spcPts val="1200"/>
              </a:spcAft>
            </a:pPr>
            <a:r>
              <a:rPr lang="en-GB" altLang="en-US" sz="2400" dirty="0" smtClean="0"/>
              <a:t>searchlight</a:t>
            </a:r>
          </a:p>
          <a:p>
            <a:pPr marL="457200" indent="-457200" eaLnBrk="1" hangingPunct="1">
              <a:spcBef>
                <a:spcPct val="0"/>
              </a:spcBef>
              <a:spcAft>
                <a:spcPts val="1200"/>
              </a:spcAft>
            </a:pPr>
            <a:r>
              <a:rPr lang="en-GB" altLang="en-US" sz="2400" dirty="0" smtClean="0"/>
              <a:t>statistics</a:t>
            </a:r>
          </a:p>
        </p:txBody>
      </p:sp>
    </p:spTree>
    <p:extLst>
      <p:ext uri="{BB962C8B-B14F-4D97-AF65-F5344CB8AC3E}">
        <p14:creationId xmlns:p14="http://schemas.microsoft.com/office/powerpoint/2010/main" val="35983473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r>
              <a:rPr lang="en-US" altLang="en-US" sz="3600" b="1" smtClean="0"/>
              <a:t>Statistical inference</a:t>
            </a:r>
            <a:endParaRPr lang="en-GB" altLang="en-US" sz="3600" b="1" smtClean="0"/>
          </a:p>
        </p:txBody>
      </p:sp>
      <p:sp>
        <p:nvSpPr>
          <p:cNvPr id="3" name="Content Placeholder 2"/>
          <p:cNvSpPr>
            <a:spLocks noGrp="1"/>
          </p:cNvSpPr>
          <p:nvPr>
            <p:ph idx="1"/>
          </p:nvPr>
        </p:nvSpPr>
        <p:spPr>
          <a:xfrm>
            <a:off x="457200" y="1268413"/>
            <a:ext cx="8229600" cy="4857750"/>
          </a:xfrm>
        </p:spPr>
        <p:txBody>
          <a:bodyPr/>
          <a:lstStyle/>
          <a:p>
            <a:pPr>
              <a:buFont typeface="Arial" panose="020B0604020202020204" pitchFamily="34" charset="0"/>
              <a:buNone/>
            </a:pPr>
            <a:r>
              <a:rPr lang="en-US" altLang="en-US" sz="2000" dirty="0" smtClean="0"/>
              <a:t>Dominant in the literature:</a:t>
            </a:r>
          </a:p>
          <a:p>
            <a:pPr>
              <a:buFont typeface="Arial" panose="020B0604020202020204" pitchFamily="34" charset="0"/>
              <a:buNone/>
            </a:pPr>
            <a:r>
              <a:rPr lang="en-US" altLang="en-US" sz="2000" dirty="0" smtClean="0"/>
              <a:t>	Random-effects analysis </a:t>
            </a:r>
            <a:r>
              <a:rPr lang="en-US" altLang="en-US" sz="2000" b="1" dirty="0" smtClean="0"/>
              <a:t>across subjects</a:t>
            </a:r>
            <a:r>
              <a:rPr lang="en-US" altLang="en-US" sz="2000" dirty="0" smtClean="0"/>
              <a:t>, using standard one-sample </a:t>
            </a:r>
            <a:br>
              <a:rPr lang="en-US" altLang="en-US" sz="2000" dirty="0" smtClean="0"/>
            </a:br>
            <a:r>
              <a:rPr lang="en-US" altLang="en-US" sz="2000" dirty="0" smtClean="0"/>
              <a:t>right-sided t test. </a:t>
            </a:r>
          </a:p>
          <a:p>
            <a:pPr>
              <a:buFont typeface="Arial" panose="020B0604020202020204" pitchFamily="34" charset="0"/>
              <a:buNone/>
            </a:pPr>
            <a:r>
              <a:rPr lang="en-US" altLang="en-US" sz="2000" dirty="0" smtClean="0"/>
              <a:t>	H</a:t>
            </a:r>
            <a:r>
              <a:rPr lang="en-US" altLang="en-US" sz="2000" baseline="-25000" dirty="0" smtClean="0"/>
              <a:t>0</a:t>
            </a:r>
            <a:r>
              <a:rPr lang="en-US" altLang="en-US" sz="2000" dirty="0" smtClean="0"/>
              <a:t>: </a:t>
            </a:r>
            <a:r>
              <a:rPr lang="el-GR" altLang="en-US" sz="2000" dirty="0" smtClean="0"/>
              <a:t>μ</a:t>
            </a:r>
            <a:r>
              <a:rPr lang="en-US" altLang="en-US" sz="2000" dirty="0" smtClean="0"/>
              <a:t> = 50% (for balanced 2-class);     H</a:t>
            </a:r>
            <a:r>
              <a:rPr lang="en-US" altLang="en-US" sz="2000" baseline="-25000" dirty="0" smtClean="0"/>
              <a:t>a</a:t>
            </a:r>
            <a:r>
              <a:rPr lang="en-US" altLang="en-US" sz="2000" dirty="0" smtClean="0"/>
              <a:t>: </a:t>
            </a:r>
            <a:r>
              <a:rPr lang="el-GR" altLang="en-US" sz="2000" dirty="0" smtClean="0"/>
              <a:t>μ</a:t>
            </a:r>
            <a:r>
              <a:rPr lang="en-US" altLang="en-US" sz="2000" dirty="0" smtClean="0"/>
              <a:t> &gt; 50%</a:t>
            </a:r>
          </a:p>
          <a:p>
            <a:pPr>
              <a:buFont typeface="Arial" panose="020B0604020202020204" pitchFamily="34" charset="0"/>
              <a:buNone/>
            </a:pPr>
            <a:endParaRPr lang="en-US" altLang="en-US" sz="2000" dirty="0" smtClean="0"/>
          </a:p>
          <a:p>
            <a:pPr>
              <a:buFont typeface="Arial" panose="020B0604020202020204" pitchFamily="34" charset="0"/>
              <a:buNone/>
            </a:pPr>
            <a:r>
              <a:rPr lang="en-US" altLang="en-US" sz="1800" dirty="0" smtClean="0"/>
              <a:t>Is this valid?</a:t>
            </a:r>
          </a:p>
          <a:p>
            <a:r>
              <a:rPr lang="en-US" altLang="en-US" sz="1800" dirty="0" smtClean="0"/>
              <a:t>observations (i.e. subjects) are independent</a:t>
            </a:r>
          </a:p>
          <a:p>
            <a:r>
              <a:rPr lang="en-US" altLang="en-US" sz="1800" dirty="0" smtClean="0"/>
              <a:t>reasonable to assume probability distribution of classification accuracy is identical across subjects </a:t>
            </a:r>
          </a:p>
          <a:p>
            <a:r>
              <a:rPr lang="en-US" altLang="en-US" sz="1800" dirty="0" smtClean="0"/>
              <a:t>number of subjects is large enough for the central limit theorem to apply </a:t>
            </a:r>
            <a:br>
              <a:rPr lang="en-US" altLang="en-US" sz="1800" dirty="0" smtClean="0"/>
            </a:br>
            <a:r>
              <a:rPr lang="en-US" altLang="en-US" sz="1800" dirty="0" smtClean="0"/>
              <a:t>(can assume sampling distribution approaches a normal distribution) </a:t>
            </a:r>
          </a:p>
          <a:p>
            <a:r>
              <a:rPr lang="en-US" altLang="en-US" sz="1800" dirty="0" smtClean="0"/>
              <a:t>Take care over chance level (especially for unbalanced classes)</a:t>
            </a:r>
          </a:p>
          <a:p>
            <a:r>
              <a:rPr lang="en-US" altLang="en-US" sz="1800" dirty="0" smtClean="0"/>
              <a:t>If any doubt, can use permutation test instead; wise to include negative control</a:t>
            </a:r>
          </a:p>
          <a:p>
            <a:r>
              <a:rPr lang="en-US" altLang="en-US" sz="1800" dirty="0" smtClean="0"/>
              <a:t>If true value of dependent measure can not be negative, t-test only provides FFX inference (</a:t>
            </a:r>
            <a:r>
              <a:rPr lang="en-US" altLang="en-US" sz="1800" dirty="0" err="1" smtClean="0"/>
              <a:t>Allefeld</a:t>
            </a:r>
            <a:r>
              <a:rPr lang="en-US" altLang="en-US" sz="1800" dirty="0" smtClean="0"/>
              <a:t> et al. 2016)</a:t>
            </a:r>
          </a:p>
        </p:txBody>
      </p:sp>
    </p:spTree>
    <p:extLst>
      <p:ext uri="{BB962C8B-B14F-4D97-AF65-F5344CB8AC3E}">
        <p14:creationId xmlns:p14="http://schemas.microsoft.com/office/powerpoint/2010/main" val="34014631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r>
              <a:rPr lang="en-US" altLang="en-US" sz="3600" b="1" smtClean="0"/>
              <a:t>Statistical inference</a:t>
            </a:r>
            <a:endParaRPr lang="en-GB" altLang="en-US" sz="3600" b="1" smtClean="0"/>
          </a:p>
        </p:txBody>
      </p:sp>
      <p:pic>
        <p:nvPicPr>
          <p:cNvPr id="86019" name="Content Placeholder 3" descr="granada_inference_RFX.tif"/>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708025" y="2133600"/>
            <a:ext cx="7824788" cy="3167063"/>
          </a:xfrm>
        </p:spPr>
      </p:pic>
      <p:sp>
        <p:nvSpPr>
          <p:cNvPr id="6" name="Rectangle 5"/>
          <p:cNvSpPr/>
          <p:nvPr/>
        </p:nvSpPr>
        <p:spPr>
          <a:xfrm>
            <a:off x="5003799" y="2564904"/>
            <a:ext cx="3600649" cy="2304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8" name="TextBox 7"/>
          <p:cNvSpPr txBox="1">
            <a:spLocks noChangeArrowheads="1"/>
          </p:cNvSpPr>
          <p:nvPr/>
        </p:nvSpPr>
        <p:spPr bwMode="auto">
          <a:xfrm>
            <a:off x="1258888" y="5516563"/>
            <a:ext cx="352913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dirty="0"/>
              <a:t>error bars </a:t>
            </a:r>
          </a:p>
          <a:p>
            <a:pPr eaLnBrk="1" hangingPunct="1">
              <a:spcBef>
                <a:spcPct val="0"/>
              </a:spcBef>
              <a:buFontTx/>
              <a:buNone/>
            </a:pPr>
            <a:r>
              <a:rPr lang="en-US" altLang="en-US" sz="2000" dirty="0"/>
              <a:t>= standard error </a:t>
            </a:r>
          </a:p>
          <a:p>
            <a:pPr eaLnBrk="1" hangingPunct="1">
              <a:spcBef>
                <a:spcPct val="0"/>
              </a:spcBef>
              <a:buFontTx/>
              <a:buNone/>
            </a:pPr>
            <a:r>
              <a:rPr lang="en-US" altLang="en-US" sz="2000" dirty="0"/>
              <a:t>across </a:t>
            </a:r>
            <a:r>
              <a:rPr lang="en-US" altLang="en-US" sz="2000" i="1" dirty="0" smtClean="0"/>
              <a:t>folds (probably invalid)</a:t>
            </a:r>
            <a:endParaRPr lang="en-GB" altLang="en-US" sz="2000" i="1" dirty="0"/>
          </a:p>
        </p:txBody>
      </p:sp>
      <p:sp>
        <p:nvSpPr>
          <p:cNvPr id="9" name="TextBox 8"/>
          <p:cNvSpPr txBox="1">
            <a:spLocks noChangeArrowheads="1"/>
          </p:cNvSpPr>
          <p:nvPr/>
        </p:nvSpPr>
        <p:spPr bwMode="auto">
          <a:xfrm>
            <a:off x="5724128" y="5546725"/>
            <a:ext cx="341987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dirty="0"/>
              <a:t>error bar </a:t>
            </a:r>
          </a:p>
          <a:p>
            <a:pPr eaLnBrk="1" hangingPunct="1">
              <a:spcBef>
                <a:spcPct val="0"/>
              </a:spcBef>
              <a:buFontTx/>
              <a:buNone/>
            </a:pPr>
            <a:r>
              <a:rPr lang="en-US" altLang="en-US" sz="2000" dirty="0"/>
              <a:t>= standard error </a:t>
            </a:r>
          </a:p>
          <a:p>
            <a:pPr eaLnBrk="1" hangingPunct="1">
              <a:spcBef>
                <a:spcPct val="0"/>
              </a:spcBef>
              <a:buFontTx/>
              <a:buNone/>
            </a:pPr>
            <a:r>
              <a:rPr lang="en-US" altLang="en-US" sz="2000" dirty="0"/>
              <a:t>across </a:t>
            </a:r>
            <a:r>
              <a:rPr lang="en-US" altLang="en-US" sz="2000" i="1" dirty="0" smtClean="0"/>
              <a:t>subjects (probably valid)</a:t>
            </a:r>
            <a:endParaRPr lang="en-GB" altLang="en-US" sz="2000" i="1" dirty="0"/>
          </a:p>
        </p:txBody>
      </p:sp>
    </p:spTree>
    <p:extLst>
      <p:ext uri="{BB962C8B-B14F-4D97-AF65-F5344CB8AC3E}">
        <p14:creationId xmlns:p14="http://schemas.microsoft.com/office/powerpoint/2010/main" val="40456046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60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p:txBody>
          <a:bodyPr/>
          <a:lstStyle/>
          <a:p>
            <a:r>
              <a:rPr lang="en-US" altLang="en-US" sz="3600" b="1" smtClean="0"/>
              <a:t>Statistical inference</a:t>
            </a:r>
            <a:endParaRPr lang="en-GB" altLang="en-US" sz="3600" b="1" smtClean="0"/>
          </a:p>
        </p:txBody>
      </p:sp>
      <p:pic>
        <p:nvPicPr>
          <p:cNvPr id="100355" name="Content Placeholder 3" descr="granada_inference_RFX.tif"/>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5365750" y="2060575"/>
            <a:ext cx="7289800" cy="2952750"/>
          </a:xfrm>
        </p:spPr>
      </p:pic>
      <p:pic>
        <p:nvPicPr>
          <p:cNvPr id="8704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48038" y="3213100"/>
            <a:ext cx="1512887"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9" descr="granada_tDistribution.tif"/>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316538" y="2205038"/>
            <a:ext cx="3465512"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373813" y="1628775"/>
            <a:ext cx="6769101" cy="4392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00359" name="TextBox 6"/>
          <p:cNvSpPr txBox="1">
            <a:spLocks noChangeArrowheads="1"/>
          </p:cNvSpPr>
          <p:nvPr/>
        </p:nvSpPr>
        <p:spPr bwMode="auto">
          <a:xfrm>
            <a:off x="969963" y="1773238"/>
            <a:ext cx="26654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1"/>
              <a:t>subject-average</a:t>
            </a:r>
          </a:p>
          <a:p>
            <a:pPr eaLnBrk="1" hangingPunct="1">
              <a:spcBef>
                <a:spcPct val="0"/>
              </a:spcBef>
              <a:buFontTx/>
              <a:buNone/>
            </a:pPr>
            <a:r>
              <a:rPr lang="en-US" altLang="en-US" sz="2000" b="1"/>
              <a:t>classification accuracy</a:t>
            </a:r>
            <a:endParaRPr lang="en-GB" altLang="en-US" sz="2000" b="1"/>
          </a:p>
        </p:txBody>
      </p:sp>
      <p:sp>
        <p:nvSpPr>
          <p:cNvPr id="10" name="TextBox 9"/>
          <p:cNvSpPr txBox="1">
            <a:spLocks noChangeArrowheads="1"/>
          </p:cNvSpPr>
          <p:nvPr/>
        </p:nvSpPr>
        <p:spPr bwMode="auto">
          <a:xfrm>
            <a:off x="5076825" y="5373688"/>
            <a:ext cx="4067175"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a:t>If the computed t value falls within the top 5% (blue) of the t distribution </a:t>
            </a:r>
            <a:r>
              <a:rPr lang="en-US" altLang="en-US" sz="2000">
                <a:sym typeface="Wingdings" panose="05000000000000000000" pitchFamily="2" charset="2"/>
              </a:rPr>
              <a:t> </a:t>
            </a:r>
            <a:r>
              <a:rPr lang="en-US" altLang="en-US" sz="2000"/>
              <a:t>reject H</a:t>
            </a:r>
            <a:r>
              <a:rPr lang="en-US" altLang="en-US" sz="2000" baseline="-25000"/>
              <a:t>0</a:t>
            </a:r>
            <a:r>
              <a:rPr lang="en-US" altLang="en-US" sz="2000"/>
              <a:t>.</a:t>
            </a:r>
            <a:endParaRPr lang="en-GB" altLang="en-US" sz="2000"/>
          </a:p>
        </p:txBody>
      </p:sp>
    </p:spTree>
    <p:extLst>
      <p:ext uri="{BB962C8B-B14F-4D97-AF65-F5344CB8AC3E}">
        <p14:creationId xmlns:p14="http://schemas.microsoft.com/office/powerpoint/2010/main" val="5842292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704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704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p:txBody>
          <a:bodyPr/>
          <a:lstStyle/>
          <a:p>
            <a:r>
              <a:rPr lang="en-US" altLang="en-US" sz="3600" b="1" smtClean="0"/>
              <a:t>Statistical inference</a:t>
            </a:r>
            <a:endParaRPr lang="en-GB" altLang="en-US" sz="3600" b="1" smtClean="0"/>
          </a:p>
        </p:txBody>
      </p:sp>
      <p:sp>
        <p:nvSpPr>
          <p:cNvPr id="88067" name="Content Placeholder 2"/>
          <p:cNvSpPr>
            <a:spLocks noGrp="1"/>
          </p:cNvSpPr>
          <p:nvPr>
            <p:ph idx="1"/>
          </p:nvPr>
        </p:nvSpPr>
        <p:spPr>
          <a:xfrm>
            <a:off x="457200" y="1417638"/>
            <a:ext cx="8229600" cy="4708525"/>
          </a:xfrm>
        </p:spPr>
        <p:txBody>
          <a:bodyPr/>
          <a:lstStyle/>
          <a:p>
            <a:pPr>
              <a:buFont typeface="Arial" panose="020B0604020202020204" pitchFamily="34" charset="0"/>
              <a:buNone/>
            </a:pPr>
            <a:r>
              <a:rPr lang="en-US" altLang="en-US" sz="2800" dirty="0" smtClean="0"/>
              <a:t>However:</a:t>
            </a:r>
          </a:p>
          <a:p>
            <a:r>
              <a:rPr lang="en-US" altLang="en-US" sz="2800" dirty="0" smtClean="0"/>
              <a:t>can we always assume a t distribution?</a:t>
            </a:r>
          </a:p>
          <a:p>
            <a:r>
              <a:rPr lang="en-US" altLang="en-US" sz="2800" dirty="0" smtClean="0"/>
              <a:t>are we sure that the accuracy is 50% under H</a:t>
            </a:r>
            <a:r>
              <a:rPr lang="en-US" altLang="en-US" sz="2800" baseline="-25000" dirty="0" smtClean="0"/>
              <a:t>0</a:t>
            </a:r>
            <a:r>
              <a:rPr lang="en-US" altLang="en-US" sz="2800" dirty="0" smtClean="0"/>
              <a:t>?</a:t>
            </a:r>
          </a:p>
          <a:p>
            <a:r>
              <a:rPr lang="en-US" altLang="en-US" sz="2800" dirty="0" smtClean="0"/>
              <a:t>What about stats </a:t>
            </a:r>
            <a:r>
              <a:rPr lang="en-US" altLang="en-US" sz="2800" b="1" dirty="0" smtClean="0"/>
              <a:t>within a subject</a:t>
            </a:r>
            <a:r>
              <a:rPr lang="en-US" altLang="en-US" sz="2800" dirty="0" smtClean="0"/>
              <a:t>?</a:t>
            </a:r>
          </a:p>
          <a:p>
            <a:r>
              <a:rPr lang="en-US" altLang="en-US" sz="2800" dirty="0" smtClean="0"/>
              <a:t>	</a:t>
            </a:r>
            <a:r>
              <a:rPr lang="en-US" altLang="en-US" sz="2800" dirty="0" smtClean="0">
                <a:sym typeface="Wingdings" panose="05000000000000000000" pitchFamily="2" charset="2"/>
              </a:rPr>
              <a:t> use a </a:t>
            </a:r>
            <a:r>
              <a:rPr lang="en-US" altLang="en-US" sz="2800" dirty="0" smtClean="0"/>
              <a:t>permutation test: </a:t>
            </a:r>
            <a:endParaRPr lang="en-US" altLang="en-US" sz="2800" dirty="0"/>
          </a:p>
          <a:p>
            <a:pPr lvl="1"/>
            <a:r>
              <a:rPr lang="en-US" altLang="en-US" sz="2400" dirty="0" smtClean="0"/>
              <a:t>create null distribution by randomly shuffling condition labels many times (1000-10,000) before training</a:t>
            </a:r>
            <a:endParaRPr lang="en-US" altLang="en-US" sz="2400" dirty="0"/>
          </a:p>
          <a:p>
            <a:pPr lvl="1"/>
            <a:r>
              <a:rPr lang="en-US" altLang="en-US" sz="2400" dirty="0" smtClean="0"/>
              <a:t>remove relationship between labels and patterns</a:t>
            </a:r>
          </a:p>
          <a:p>
            <a:pPr lvl="1"/>
            <a:r>
              <a:rPr lang="en-US" altLang="en-US" sz="2400" dirty="0" smtClean="0"/>
              <a:t>assumes data are exchangeable </a:t>
            </a:r>
            <a:r>
              <a:rPr lang="en-US" altLang="en-US" sz="1400" dirty="0" smtClean="0"/>
              <a:t>(H</a:t>
            </a:r>
            <a:r>
              <a:rPr lang="en-US" altLang="en-US" sz="1400" baseline="-25000" dirty="0" smtClean="0"/>
              <a:t>0</a:t>
            </a:r>
            <a:r>
              <a:rPr lang="en-US" altLang="en-US" sz="1400" dirty="0" smtClean="0"/>
              <a:t>: all classes come from same distribution)</a:t>
            </a:r>
          </a:p>
          <a:p>
            <a:pPr lvl="1"/>
            <a:r>
              <a:rPr lang="en-US" altLang="en-US" sz="2400" dirty="0" smtClean="0"/>
              <a:t>Slow; permutations limited by number of samples/classes</a:t>
            </a:r>
            <a:endParaRPr lang="en-US" altLang="en-US" sz="2400" dirty="0"/>
          </a:p>
          <a:p>
            <a:pPr>
              <a:buFont typeface="Arial" panose="020B0604020202020204" pitchFamily="34" charset="0"/>
              <a:buNone/>
            </a:pPr>
            <a:endParaRPr lang="en-US" altLang="en-US" sz="2800" dirty="0" smtClean="0"/>
          </a:p>
        </p:txBody>
      </p:sp>
    </p:spTree>
    <p:extLst>
      <p:ext uri="{BB962C8B-B14F-4D97-AF65-F5344CB8AC3E}">
        <p14:creationId xmlns:p14="http://schemas.microsoft.com/office/powerpoint/2010/main" val="19802992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8067">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80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8067">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806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806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806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8067">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806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p:txBody>
          <a:bodyPr/>
          <a:lstStyle/>
          <a:p>
            <a:r>
              <a:rPr lang="en-US" altLang="en-US" sz="3600" b="1" smtClean="0"/>
              <a:t>Statistical inference</a:t>
            </a:r>
            <a:endParaRPr lang="en-GB" altLang="en-US" sz="3600" b="1" smtClean="0"/>
          </a:p>
        </p:txBody>
      </p:sp>
      <p:pic>
        <p:nvPicPr>
          <p:cNvPr id="107523" name="Content Placeholder 7" descr="granada_inference_FFX_permutation.tif"/>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143669" y="1268760"/>
            <a:ext cx="8856662" cy="4451350"/>
          </a:xfrm>
        </p:spPr>
      </p:pic>
      <p:sp>
        <p:nvSpPr>
          <p:cNvPr id="9" name="Rectangle 8"/>
          <p:cNvSpPr/>
          <p:nvPr/>
        </p:nvSpPr>
        <p:spPr>
          <a:xfrm>
            <a:off x="0" y="3127723"/>
            <a:ext cx="4859338" cy="1800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1" name="Rectangle 10"/>
          <p:cNvSpPr/>
          <p:nvPr/>
        </p:nvSpPr>
        <p:spPr>
          <a:xfrm>
            <a:off x="6142038" y="3248373"/>
            <a:ext cx="2808287" cy="1800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2" name="Rectangle 11"/>
          <p:cNvSpPr/>
          <p:nvPr/>
        </p:nvSpPr>
        <p:spPr>
          <a:xfrm>
            <a:off x="0" y="4927948"/>
            <a:ext cx="755650" cy="935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3" name="Rectangle 12"/>
          <p:cNvSpPr/>
          <p:nvPr/>
        </p:nvSpPr>
        <p:spPr>
          <a:xfrm>
            <a:off x="4716463" y="3630960"/>
            <a:ext cx="863600" cy="93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4" name="Rectangle 13"/>
          <p:cNvSpPr/>
          <p:nvPr/>
        </p:nvSpPr>
        <p:spPr>
          <a:xfrm>
            <a:off x="6659563" y="2335560"/>
            <a:ext cx="2016125" cy="792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5" name="Rectangle 14"/>
          <p:cNvSpPr/>
          <p:nvPr/>
        </p:nvSpPr>
        <p:spPr>
          <a:xfrm>
            <a:off x="4787900" y="2406998"/>
            <a:ext cx="863600" cy="93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6" name="Rectangle 15"/>
          <p:cNvSpPr/>
          <p:nvPr/>
        </p:nvSpPr>
        <p:spPr>
          <a:xfrm>
            <a:off x="7740650" y="4997798"/>
            <a:ext cx="144463" cy="44450"/>
          </a:xfrm>
          <a:prstGeom prst="rect">
            <a:avLst/>
          </a:prstGeom>
          <a:solidFill>
            <a:schemeClr val="bg1">
              <a:lumMod val="50000"/>
            </a:schemeClr>
          </a:solidFill>
          <a:ln w="127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7" name="Rectangle 16"/>
          <p:cNvSpPr/>
          <p:nvPr/>
        </p:nvSpPr>
        <p:spPr>
          <a:xfrm>
            <a:off x="8316913" y="4999385"/>
            <a:ext cx="142875" cy="46038"/>
          </a:xfrm>
          <a:prstGeom prst="rect">
            <a:avLst/>
          </a:prstGeom>
          <a:solidFill>
            <a:schemeClr val="bg1">
              <a:lumMod val="50000"/>
            </a:schemeClr>
          </a:solidFill>
          <a:ln w="127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8" name="Rectangle 17"/>
          <p:cNvSpPr/>
          <p:nvPr/>
        </p:nvSpPr>
        <p:spPr>
          <a:xfrm>
            <a:off x="5508625" y="3270598"/>
            <a:ext cx="3635375" cy="2376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pic>
        <p:nvPicPr>
          <p:cNvPr id="2" name="Picture 1"/>
          <p:cNvPicPr>
            <a:picLocks noChangeAspect="1"/>
          </p:cNvPicPr>
          <p:nvPr/>
        </p:nvPicPr>
        <p:blipFill>
          <a:blip r:embed="rId3">
            <a:duotone>
              <a:schemeClr val="accent5">
                <a:shade val="45000"/>
                <a:satMod val="135000"/>
              </a:schemeClr>
              <a:prstClr val="white"/>
            </a:duotone>
          </a:blip>
          <a:stretch>
            <a:fillRect/>
          </a:stretch>
        </p:blipFill>
        <p:spPr>
          <a:xfrm>
            <a:off x="6253882" y="5260152"/>
            <a:ext cx="2205906" cy="1427930"/>
          </a:xfrm>
          <a:prstGeom prst="rect">
            <a:avLst/>
          </a:prstGeom>
        </p:spPr>
      </p:pic>
      <p:sp>
        <p:nvSpPr>
          <p:cNvPr id="19" name="TextBox 18"/>
          <p:cNvSpPr txBox="1">
            <a:spLocks noChangeArrowheads="1"/>
          </p:cNvSpPr>
          <p:nvPr/>
        </p:nvSpPr>
        <p:spPr bwMode="auto">
          <a:xfrm>
            <a:off x="3425775" y="5518923"/>
            <a:ext cx="25813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dirty="0" smtClean="0">
                <a:latin typeface="Arial" panose="020B0604020202020204" pitchFamily="34" charset="0"/>
                <a:cs typeface="Arial" panose="020B0604020202020204" pitchFamily="34" charset="0"/>
              </a:rPr>
              <a:t>Null distribution of </a:t>
            </a:r>
            <a:br>
              <a:rPr lang="en-US" altLang="en-US" sz="1600" dirty="0" smtClean="0">
                <a:latin typeface="Arial" panose="020B0604020202020204" pitchFamily="34" charset="0"/>
                <a:cs typeface="Arial" panose="020B0604020202020204" pitchFamily="34" charset="0"/>
              </a:rPr>
            </a:br>
            <a:r>
              <a:rPr lang="en-US" altLang="en-US" sz="1600" dirty="0" smtClean="0">
                <a:latin typeface="Arial" panose="020B0604020202020204" pitchFamily="34" charset="0"/>
                <a:cs typeface="Arial" panose="020B0604020202020204" pitchFamily="34" charset="0"/>
              </a:rPr>
              <a:t>subject-n </a:t>
            </a:r>
            <a:br>
              <a:rPr lang="en-US" altLang="en-US" sz="1600" dirty="0" smtClean="0">
                <a:latin typeface="Arial" panose="020B0604020202020204" pitchFamily="34" charset="0"/>
                <a:cs typeface="Arial" panose="020B0604020202020204" pitchFamily="34" charset="0"/>
              </a:rPr>
            </a:br>
            <a:r>
              <a:rPr lang="en-US" altLang="en-US" sz="1600" dirty="0" smtClean="0">
                <a:latin typeface="Arial" panose="020B0604020202020204" pitchFamily="34" charset="0"/>
                <a:cs typeface="Arial" panose="020B0604020202020204" pitchFamily="34" charset="0"/>
              </a:rPr>
              <a:t>classification accuracy</a:t>
            </a:r>
            <a:endParaRPr lang="en-GB" altLang="en-US" sz="1600" dirty="0">
              <a:latin typeface="Arial" panose="020B0604020202020204" pitchFamily="34" charset="0"/>
              <a:cs typeface="Arial" panose="020B0604020202020204" pitchFamily="34" charset="0"/>
            </a:endParaRPr>
          </a:p>
        </p:txBody>
      </p:sp>
      <p:grpSp>
        <p:nvGrpSpPr>
          <p:cNvPr id="8" name="Group 7"/>
          <p:cNvGrpSpPr/>
          <p:nvPr/>
        </p:nvGrpSpPr>
        <p:grpSpPr>
          <a:xfrm>
            <a:off x="2339752" y="5048598"/>
            <a:ext cx="1008112" cy="832276"/>
            <a:chOff x="1516806" y="5048598"/>
            <a:chExt cx="1831058" cy="832276"/>
          </a:xfrm>
        </p:grpSpPr>
        <p:cxnSp>
          <p:nvCxnSpPr>
            <p:cNvPr id="4" name="Straight Connector 3"/>
            <p:cNvCxnSpPr/>
            <p:nvPr/>
          </p:nvCxnSpPr>
          <p:spPr>
            <a:xfrm>
              <a:off x="1516806" y="5048598"/>
              <a:ext cx="0" cy="832276"/>
            </a:xfrm>
            <a:prstGeom prst="line">
              <a:avLst/>
            </a:prstGeom>
            <a:ln w="19050"/>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a:off x="1516806" y="5880874"/>
              <a:ext cx="1831058" cy="0"/>
            </a:xfrm>
            <a:prstGeom prst="line">
              <a:avLst/>
            </a:prstGeom>
            <a:ln w="19050">
              <a:tailEnd type="triangle" w="med" len="med"/>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6235702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7"/>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nodeType="afterEffect">
                                  <p:stCondLst>
                                    <p:cond delay="0"/>
                                  </p:stCondLst>
                                  <p:childTnLst>
                                    <p:set>
                                      <p:cBhvr>
                                        <p:cTn id="45" dur="1" fill="hold">
                                          <p:stCondLst>
                                            <p:cond delay="0"/>
                                          </p:stCondLst>
                                        </p:cTn>
                                        <p:tgtEl>
                                          <p:spTgt spid="2"/>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P spid="15" grpId="0" animBg="1"/>
      <p:bldP spid="16" grpId="0" animBg="1"/>
      <p:bldP spid="16" grpId="1" animBg="1"/>
      <p:bldP spid="17" grpId="0" animBg="1"/>
      <p:bldP spid="17" grpId="1" animBg="1"/>
      <p:bldP spid="18" grpId="0" animBg="1"/>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p:txBody>
          <a:bodyPr/>
          <a:lstStyle/>
          <a:p>
            <a:r>
              <a:rPr lang="en-US" altLang="en-US" sz="3600" b="1" smtClean="0"/>
              <a:t>Statistical inference</a:t>
            </a:r>
            <a:endParaRPr lang="en-GB" altLang="en-US" sz="3600" b="1" smtClean="0"/>
          </a:p>
        </p:txBody>
      </p:sp>
      <p:pic>
        <p:nvPicPr>
          <p:cNvPr id="109572" name="Content Placeholder 5" descr="granada_inference_FFX_permutation_2.tif"/>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t="-2647" b="-1"/>
          <a:stretch/>
        </p:blipFill>
        <p:spPr>
          <a:xfrm>
            <a:off x="1979712" y="1446733"/>
            <a:ext cx="4468812" cy="3710459"/>
          </a:xfrm>
        </p:spPr>
      </p:pic>
      <p:sp>
        <p:nvSpPr>
          <p:cNvPr id="8" name="TextBox 7"/>
          <p:cNvSpPr txBox="1">
            <a:spLocks noChangeArrowheads="1"/>
          </p:cNvSpPr>
          <p:nvPr/>
        </p:nvSpPr>
        <p:spPr bwMode="auto">
          <a:xfrm>
            <a:off x="1979513" y="5445224"/>
            <a:ext cx="518477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200" dirty="0"/>
              <a:t>If the actual </a:t>
            </a:r>
            <a:r>
              <a:rPr lang="en-US" altLang="en-US" sz="2200" dirty="0" smtClean="0"/>
              <a:t>classification </a:t>
            </a:r>
            <a:r>
              <a:rPr lang="en-US" altLang="en-US" sz="2200" dirty="0"/>
              <a:t>accuracy falls within the top 5% (blue) of the null distribution </a:t>
            </a:r>
            <a:r>
              <a:rPr lang="en-US" altLang="en-US" sz="2200" dirty="0">
                <a:sym typeface="Wingdings" panose="05000000000000000000" pitchFamily="2" charset="2"/>
              </a:rPr>
              <a:t> </a:t>
            </a:r>
            <a:r>
              <a:rPr lang="en-US" altLang="en-US" sz="2200" dirty="0"/>
              <a:t>reject H</a:t>
            </a:r>
            <a:r>
              <a:rPr lang="en-US" altLang="en-US" sz="2200" baseline="-25000" dirty="0"/>
              <a:t>0</a:t>
            </a:r>
            <a:r>
              <a:rPr lang="en-US" altLang="en-US" sz="2200" dirty="0"/>
              <a:t>.</a:t>
            </a:r>
            <a:endParaRPr lang="en-GB" altLang="en-US" sz="2200" dirty="0"/>
          </a:p>
        </p:txBody>
      </p:sp>
      <p:sp>
        <p:nvSpPr>
          <p:cNvPr id="9" name="Oval 8"/>
          <p:cNvSpPr/>
          <p:nvPr/>
        </p:nvSpPr>
        <p:spPr>
          <a:xfrm>
            <a:off x="6227862" y="4796830"/>
            <a:ext cx="144462" cy="14446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Tree>
    <p:extLst>
      <p:ext uri="{BB962C8B-B14F-4D97-AF65-F5344CB8AC3E}">
        <p14:creationId xmlns:p14="http://schemas.microsoft.com/office/powerpoint/2010/main" val="5053139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2996952"/>
            <a:ext cx="8229600" cy="490537"/>
          </a:xfrm>
        </p:spPr>
        <p:txBody>
          <a:bodyPr/>
          <a:lstStyle/>
          <a:p>
            <a:pPr eaLnBrk="1" hangingPunct="1"/>
            <a:r>
              <a:rPr lang="en-GB" altLang="en-US" dirty="0" smtClean="0"/>
              <a:t>Back to demo…</a:t>
            </a:r>
            <a:endParaRPr lang="en-GB" altLang="en-US" dirty="0" smtClean="0">
              <a:solidFill>
                <a:srgbClr val="FF0000"/>
              </a:solidFill>
            </a:endParaRPr>
          </a:p>
        </p:txBody>
      </p:sp>
    </p:spTree>
    <p:extLst>
      <p:ext uri="{BB962C8B-B14F-4D97-AF65-F5344CB8AC3E}">
        <p14:creationId xmlns:p14="http://schemas.microsoft.com/office/powerpoint/2010/main" val="30415980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268538" y="1616075"/>
            <a:ext cx="6983412" cy="5241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363" name="Title 1"/>
          <p:cNvSpPr>
            <a:spLocks noGrp="1"/>
          </p:cNvSpPr>
          <p:nvPr>
            <p:ph type="title"/>
          </p:nvPr>
        </p:nvSpPr>
        <p:spPr>
          <a:xfrm>
            <a:off x="457200" y="333375"/>
            <a:ext cx="8291513" cy="1150938"/>
          </a:xfrm>
        </p:spPr>
        <p:txBody>
          <a:bodyPr/>
          <a:lstStyle/>
          <a:p>
            <a:pPr algn="l" eaLnBrk="1" hangingPunct="1"/>
            <a:r>
              <a:rPr lang="en-GB" altLang="en-US" sz="3600" b="1" dirty="0" smtClean="0"/>
              <a:t>Examples with real fMRI data</a:t>
            </a:r>
            <a:br>
              <a:rPr lang="en-GB" altLang="en-US" sz="3600" b="1" dirty="0" smtClean="0"/>
            </a:br>
            <a:r>
              <a:rPr lang="en-GB" altLang="en-US" sz="2800" b="1" dirty="0" smtClean="0"/>
              <a:t>(demos_realdata_motion_direction_89_djm</a:t>
            </a:r>
            <a:r>
              <a:rPr lang="en-GB" altLang="en-US" sz="2800" b="1" dirty="0" smtClean="0">
                <a:solidFill>
                  <a:srgbClr val="C00000"/>
                </a:solidFill>
              </a:rPr>
              <a:t>_plus</a:t>
            </a:r>
            <a:r>
              <a:rPr lang="en-GB" altLang="en-US" sz="2800" b="1" dirty="0" smtClean="0"/>
              <a:t>.m)</a:t>
            </a:r>
          </a:p>
        </p:txBody>
      </p:sp>
      <p:sp>
        <p:nvSpPr>
          <p:cNvPr id="15364" name="Title 1"/>
          <p:cNvSpPr txBox="1">
            <a:spLocks/>
          </p:cNvSpPr>
          <p:nvPr/>
        </p:nvSpPr>
        <p:spPr bwMode="auto">
          <a:xfrm>
            <a:off x="107950" y="1616075"/>
            <a:ext cx="2160588" cy="462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457200" indent="-457200" eaLnBrk="1" hangingPunct="1">
              <a:spcBef>
                <a:spcPct val="0"/>
              </a:spcBef>
              <a:spcAft>
                <a:spcPts val="1200"/>
              </a:spcAft>
            </a:pPr>
            <a:r>
              <a:rPr lang="en-GB" altLang="en-US" sz="2000" dirty="0" smtClean="0"/>
              <a:t>Same data</a:t>
            </a:r>
          </a:p>
          <a:p>
            <a:pPr marL="457200" indent="-457200" eaLnBrk="1" hangingPunct="1">
              <a:spcBef>
                <a:spcPct val="0"/>
              </a:spcBef>
              <a:spcAft>
                <a:spcPts val="1200"/>
              </a:spcAft>
            </a:pPr>
            <a:r>
              <a:rPr lang="en-GB" altLang="en-US" sz="2000" dirty="0" smtClean="0"/>
              <a:t>Now ROI examples comparing some different settings</a:t>
            </a:r>
            <a:endParaRPr lang="en-GB" altLang="en-US" sz="2000" dirty="0"/>
          </a:p>
        </p:txBody>
      </p:sp>
    </p:spTree>
    <p:extLst>
      <p:ext uri="{BB962C8B-B14F-4D97-AF65-F5344CB8AC3E}">
        <p14:creationId xmlns:p14="http://schemas.microsoft.com/office/powerpoint/2010/main" val="40382491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1" name="Title 1"/>
          <p:cNvSpPr txBox="1">
            <a:spLocks/>
          </p:cNvSpPr>
          <p:nvPr/>
        </p:nvSpPr>
        <p:spPr bwMode="auto">
          <a:xfrm>
            <a:off x="457200" y="764704"/>
            <a:ext cx="8229600" cy="5688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71500" indent="-571500" eaLnBrk="1" hangingPunct="1">
              <a:spcBef>
                <a:spcPct val="0"/>
              </a:spcBef>
            </a:pPr>
            <a:r>
              <a:rPr lang="en-GB" altLang="en-US" sz="2800" dirty="0" smtClean="0"/>
              <a:t>“</a:t>
            </a:r>
            <a:r>
              <a:rPr lang="en-GB" altLang="en-US" sz="2800" dirty="0" smtClean="0">
                <a:solidFill>
                  <a:srgbClr val="C00000"/>
                </a:solidFill>
              </a:rPr>
              <a:t>M</a:t>
            </a:r>
            <a:r>
              <a:rPr lang="en-GB" altLang="en-US" sz="2800" dirty="0" smtClean="0"/>
              <a:t>ulti-</a:t>
            </a:r>
            <a:r>
              <a:rPr lang="en-GB" altLang="en-US" sz="2800" dirty="0" smtClean="0">
                <a:solidFill>
                  <a:srgbClr val="C00000"/>
                </a:solidFill>
              </a:rPr>
              <a:t>V</a:t>
            </a:r>
            <a:r>
              <a:rPr lang="en-GB" altLang="en-US" sz="2800" dirty="0" smtClean="0"/>
              <a:t>ariate </a:t>
            </a:r>
            <a:r>
              <a:rPr lang="en-GB" altLang="en-US" sz="2800" dirty="0">
                <a:solidFill>
                  <a:srgbClr val="C00000"/>
                </a:solidFill>
              </a:rPr>
              <a:t>P</a:t>
            </a:r>
            <a:r>
              <a:rPr lang="en-GB" altLang="en-US" sz="2800" dirty="0" smtClean="0"/>
              <a:t>attern </a:t>
            </a:r>
            <a:r>
              <a:rPr lang="en-GB" altLang="en-US" sz="2800" dirty="0" smtClean="0">
                <a:solidFill>
                  <a:srgbClr val="C00000"/>
                </a:solidFill>
              </a:rPr>
              <a:t>A</a:t>
            </a:r>
            <a:r>
              <a:rPr lang="en-GB" altLang="en-US" sz="2800" dirty="0" smtClean="0"/>
              <a:t>nalysis” (MVPA)</a:t>
            </a:r>
            <a:br>
              <a:rPr lang="en-GB" altLang="en-US" sz="2800" dirty="0" smtClean="0"/>
            </a:br>
            <a:r>
              <a:rPr lang="en-GB" altLang="en-US" sz="2800" b="1" dirty="0" smtClean="0"/>
              <a:t>relates response patterns </a:t>
            </a:r>
            <a:br>
              <a:rPr lang="en-GB" altLang="en-US" sz="2800" b="1" dirty="0" smtClean="0"/>
            </a:br>
            <a:r>
              <a:rPr lang="en-GB" altLang="en-US" sz="2800" b="1" dirty="0" smtClean="0"/>
              <a:t>to experimental conditions</a:t>
            </a:r>
          </a:p>
          <a:p>
            <a:pPr marL="571500" indent="-571500" eaLnBrk="1" hangingPunct="1">
              <a:spcBef>
                <a:spcPct val="0"/>
              </a:spcBef>
            </a:pPr>
            <a:endParaRPr lang="en-GB" altLang="en-US" sz="2800" dirty="0" smtClean="0"/>
          </a:p>
          <a:p>
            <a:pPr marL="571500" indent="-571500" eaLnBrk="1" hangingPunct="1">
              <a:spcBef>
                <a:spcPct val="0"/>
              </a:spcBef>
            </a:pPr>
            <a:r>
              <a:rPr lang="en-GB" altLang="en-US" sz="2800" dirty="0" smtClean="0"/>
              <a:t>Many (overlapping) flavours</a:t>
            </a:r>
          </a:p>
          <a:p>
            <a:pPr eaLnBrk="1" hangingPunct="1">
              <a:spcBef>
                <a:spcPct val="0"/>
              </a:spcBef>
              <a:buNone/>
            </a:pPr>
            <a:endParaRPr lang="en-GB" altLang="en-US" sz="2800" dirty="0" smtClean="0"/>
          </a:p>
          <a:p>
            <a:pPr marL="571500" indent="-571500" eaLnBrk="1" hangingPunct="1">
              <a:spcBef>
                <a:spcPct val="0"/>
              </a:spcBef>
            </a:pPr>
            <a:r>
              <a:rPr lang="en-GB" altLang="en-US" sz="2800" dirty="0" smtClean="0"/>
              <a:t>Encoding vs decoding </a:t>
            </a:r>
            <a:br>
              <a:rPr lang="en-GB" altLang="en-US" sz="2800" dirty="0" smtClean="0"/>
            </a:br>
            <a:r>
              <a:rPr lang="en-GB" altLang="en-US" sz="2000" dirty="0" smtClean="0"/>
              <a:t>(MVPA can be either)</a:t>
            </a:r>
          </a:p>
          <a:p>
            <a:pPr marL="571500" indent="-571500" eaLnBrk="1" hangingPunct="1">
              <a:spcBef>
                <a:spcPct val="0"/>
              </a:spcBef>
            </a:pPr>
            <a:endParaRPr lang="en-GB" altLang="en-US" sz="2800" dirty="0" smtClean="0"/>
          </a:p>
          <a:p>
            <a:pPr marL="571500" indent="-571500" eaLnBrk="1" hangingPunct="1">
              <a:spcBef>
                <a:spcPct val="0"/>
              </a:spcBef>
            </a:pPr>
            <a:r>
              <a:rPr lang="en-GB" altLang="en-US" sz="2800" dirty="0" smtClean="0"/>
              <a:t>Activation vs information</a:t>
            </a:r>
            <a:r>
              <a:rPr lang="en-GB" altLang="en-US" sz="2800" dirty="0"/>
              <a:t>?</a:t>
            </a:r>
            <a:endParaRPr lang="en-GB" altLang="en-US" sz="2800" dirty="0" smtClean="0"/>
          </a:p>
        </p:txBody>
      </p:sp>
      <p:sp>
        <p:nvSpPr>
          <p:cNvPr id="3" name="Title 1"/>
          <p:cNvSpPr txBox="1">
            <a:spLocks/>
          </p:cNvSpPr>
          <p:nvPr/>
        </p:nvSpPr>
        <p:spPr bwMode="auto">
          <a:xfrm>
            <a:off x="457200" y="274638"/>
            <a:ext cx="8229600" cy="3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dirty="0" smtClean="0"/>
              <a:t>What is MVPA?</a:t>
            </a:r>
            <a:endParaRPr lang="en-GB" altLang="en-US" sz="3600" b="1" dirty="0"/>
          </a:p>
        </p:txBody>
      </p:sp>
      <p:grpSp>
        <p:nvGrpSpPr>
          <p:cNvPr id="15" name="Group 14"/>
          <p:cNvGrpSpPr/>
          <p:nvPr/>
        </p:nvGrpSpPr>
        <p:grpSpPr>
          <a:xfrm>
            <a:off x="5909318" y="1842075"/>
            <a:ext cx="3079641" cy="4755277"/>
            <a:chOff x="5909318" y="1842075"/>
            <a:chExt cx="3079641" cy="4755277"/>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2160" y="1842075"/>
              <a:ext cx="2952328" cy="4755277"/>
            </a:xfrm>
            <a:prstGeom prst="rect">
              <a:avLst/>
            </a:prstGeom>
          </p:spPr>
        </p:pic>
        <p:sp>
          <p:nvSpPr>
            <p:cNvPr id="6" name="Text Box 1056"/>
            <p:cNvSpPr txBox="1">
              <a:spLocks noChangeArrowheads="1"/>
            </p:cNvSpPr>
            <p:nvPr/>
          </p:nvSpPr>
          <p:spPr bwMode="auto">
            <a:xfrm>
              <a:off x="6760486" y="4409053"/>
              <a:ext cx="936105" cy="400110"/>
            </a:xfrm>
            <a:prstGeom prst="rect">
              <a:avLst/>
            </a:prstGeom>
            <a:solidFill>
              <a:srgbClr val="FFFFFF">
                <a:alpha val="43922"/>
              </a:srgbClr>
            </a:solidFill>
            <a:ln>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2000" b="1" dirty="0" smtClean="0">
                  <a:latin typeface="Albertus Medium"/>
                </a:rPr>
                <a:t>MVPA</a:t>
              </a:r>
              <a:endParaRPr lang="en-US" altLang="en-US" sz="2000" b="1" dirty="0">
                <a:latin typeface="Albertus Medium"/>
              </a:endParaRPr>
            </a:p>
          </p:txBody>
        </p:sp>
        <p:sp>
          <p:nvSpPr>
            <p:cNvPr id="7" name="Text Box 1056"/>
            <p:cNvSpPr txBox="1">
              <a:spLocks noChangeArrowheads="1"/>
            </p:cNvSpPr>
            <p:nvPr/>
          </p:nvSpPr>
          <p:spPr bwMode="auto">
            <a:xfrm rot="3042717">
              <a:off x="7664229" y="3390604"/>
              <a:ext cx="12909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200" b="1" dirty="0" smtClean="0">
                  <a:latin typeface="Albertus Medium"/>
                </a:rPr>
                <a:t>Classification</a:t>
              </a:r>
              <a:endParaRPr lang="en-US" altLang="en-US" sz="1200" b="1" dirty="0">
                <a:latin typeface="Albertus Medium"/>
              </a:endParaRPr>
            </a:p>
          </p:txBody>
        </p:sp>
        <p:sp>
          <p:nvSpPr>
            <p:cNvPr id="8" name="Text Box 1056"/>
            <p:cNvSpPr txBox="1">
              <a:spLocks noChangeArrowheads="1"/>
            </p:cNvSpPr>
            <p:nvPr/>
          </p:nvSpPr>
          <p:spPr bwMode="auto">
            <a:xfrm>
              <a:off x="6732239" y="3416438"/>
              <a:ext cx="12909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200" b="1" dirty="0" smtClean="0">
                  <a:latin typeface="Albertus Medium"/>
                </a:rPr>
                <a:t>RSA</a:t>
              </a:r>
              <a:endParaRPr lang="en-US" altLang="en-US" sz="1200" b="1" dirty="0">
                <a:latin typeface="Albertus Medium"/>
              </a:endParaRPr>
            </a:p>
          </p:txBody>
        </p:sp>
        <p:sp>
          <p:nvSpPr>
            <p:cNvPr id="9" name="Text Box 1056"/>
            <p:cNvSpPr txBox="1">
              <a:spLocks noChangeArrowheads="1"/>
            </p:cNvSpPr>
            <p:nvPr/>
          </p:nvSpPr>
          <p:spPr bwMode="auto">
            <a:xfrm>
              <a:off x="5909318" y="3133922"/>
              <a:ext cx="12909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200" b="1" dirty="0" smtClean="0">
                  <a:latin typeface="Albertus Medium"/>
                </a:rPr>
                <a:t>PCM</a:t>
              </a:r>
              <a:endParaRPr lang="en-US" altLang="en-US" sz="1200" b="1" dirty="0">
                <a:latin typeface="Albertus Medium"/>
              </a:endParaRPr>
            </a:p>
          </p:txBody>
        </p:sp>
        <p:sp>
          <p:nvSpPr>
            <p:cNvPr id="10" name="Text Box 1056"/>
            <p:cNvSpPr txBox="1">
              <a:spLocks noChangeArrowheads="1"/>
            </p:cNvSpPr>
            <p:nvPr/>
          </p:nvSpPr>
          <p:spPr bwMode="auto">
            <a:xfrm>
              <a:off x="6444208" y="2360631"/>
              <a:ext cx="12909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200" b="1" dirty="0" smtClean="0">
                  <a:latin typeface="Albertus Medium"/>
                </a:rPr>
                <a:t>IEM</a:t>
              </a:r>
              <a:endParaRPr lang="en-US" altLang="en-US" sz="1200" b="1" dirty="0">
                <a:latin typeface="Albertus Medium"/>
              </a:endParaRPr>
            </a:p>
          </p:txBody>
        </p:sp>
        <p:sp>
          <p:nvSpPr>
            <p:cNvPr id="11" name="Text Box 1056"/>
            <p:cNvSpPr txBox="1">
              <a:spLocks noChangeArrowheads="1"/>
            </p:cNvSpPr>
            <p:nvPr/>
          </p:nvSpPr>
          <p:spPr bwMode="auto">
            <a:xfrm>
              <a:off x="7228539" y="2135658"/>
              <a:ext cx="12909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200" b="1" dirty="0" smtClean="0">
                  <a:latin typeface="Albertus Medium"/>
                </a:rPr>
                <a:t>MVB</a:t>
              </a:r>
              <a:endParaRPr lang="en-US" altLang="en-US" sz="1200" b="1" dirty="0">
                <a:latin typeface="Albertus Medium"/>
              </a:endParaRPr>
            </a:p>
          </p:txBody>
        </p:sp>
        <p:sp>
          <p:nvSpPr>
            <p:cNvPr id="12" name="Text Box 1056"/>
            <p:cNvSpPr txBox="1">
              <a:spLocks noChangeArrowheads="1"/>
            </p:cNvSpPr>
            <p:nvPr/>
          </p:nvSpPr>
          <p:spPr bwMode="auto">
            <a:xfrm>
              <a:off x="7697986" y="2743976"/>
              <a:ext cx="12909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200" b="1" dirty="0" err="1" smtClean="0">
                  <a:latin typeface="Albertus Medium"/>
                </a:rPr>
                <a:t>cvMANOVA</a:t>
              </a:r>
              <a:endParaRPr lang="en-US" altLang="en-US" sz="1200" b="1" dirty="0">
                <a:latin typeface="Albertus Medium"/>
              </a:endParaRPr>
            </a:p>
          </p:txBody>
        </p:sp>
      </p:grpSp>
      <p:sp>
        <p:nvSpPr>
          <p:cNvPr id="5" name="Rounded Rectangle 4"/>
          <p:cNvSpPr/>
          <p:nvPr/>
        </p:nvSpPr>
        <p:spPr>
          <a:xfrm rot="2966359">
            <a:off x="7731064" y="3435127"/>
            <a:ext cx="1157301" cy="239619"/>
          </a:xfrm>
          <a:prstGeom prst="roundRect">
            <a:avLst/>
          </a:prstGeom>
          <a:no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4" name="Rounded Rectangle 13"/>
          <p:cNvSpPr/>
          <p:nvPr/>
        </p:nvSpPr>
        <p:spPr>
          <a:xfrm>
            <a:off x="7092280" y="3435126"/>
            <a:ext cx="535606" cy="239619"/>
          </a:xfrm>
          <a:prstGeom prst="roundRect">
            <a:avLst/>
          </a:prstGeom>
          <a:noFill/>
          <a:ln>
            <a:solidFill>
              <a:schemeClr val="accent3">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0890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5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51">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5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1" grpId="0" uiExpand="1" build="p"/>
      <p:bldP spid="5" grpId="0" animBg="1"/>
      <p:bldP spid="1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pPr eaLnBrk="1" hangingPunct="1"/>
            <a:r>
              <a:rPr lang="en-GB" altLang="en-US" sz="3600" b="1" dirty="0" smtClean="0"/>
              <a:t>Boundary placement:</a:t>
            </a:r>
            <a:br>
              <a:rPr lang="en-GB" altLang="en-US" sz="3600" b="1" dirty="0" smtClean="0"/>
            </a:br>
            <a:r>
              <a:rPr lang="en-GB" altLang="en-US" sz="3600" b="1" dirty="0" smtClean="0"/>
              <a:t>some linear classifiers</a:t>
            </a:r>
            <a:endParaRPr lang="en-GB" altLang="en-US" sz="3600" dirty="0" smtClean="0"/>
          </a:p>
        </p:txBody>
      </p:sp>
      <p:pic>
        <p:nvPicPr>
          <p:cNvPr id="53251" name="Content Placeholder 4" descr="fig2-differentLinearClassifiers5_ema_7.gif"/>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7625" y="2060029"/>
            <a:ext cx="9061450" cy="2952750"/>
          </a:xfrm>
        </p:spPr>
      </p:pic>
      <p:sp>
        <p:nvSpPr>
          <p:cNvPr id="6" name="Rectangle 5"/>
          <p:cNvSpPr/>
          <p:nvPr/>
        </p:nvSpPr>
        <p:spPr>
          <a:xfrm>
            <a:off x="34925" y="1556792"/>
            <a:ext cx="2987675" cy="3600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7" name="Rectangle 6"/>
          <p:cNvSpPr/>
          <p:nvPr/>
        </p:nvSpPr>
        <p:spPr>
          <a:xfrm>
            <a:off x="6156325" y="1844129"/>
            <a:ext cx="2987675" cy="3600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8" name="TextBox 7"/>
          <p:cNvSpPr txBox="1">
            <a:spLocks noChangeArrowheads="1"/>
          </p:cNvSpPr>
          <p:nvPr/>
        </p:nvSpPr>
        <p:spPr bwMode="auto">
          <a:xfrm>
            <a:off x="211138" y="4962529"/>
            <a:ext cx="2811462" cy="103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dirty="0" smtClean="0"/>
              <a:t>(AKA centroid-nearest neighbor)</a:t>
            </a:r>
          </a:p>
          <a:p>
            <a:pPr eaLnBrk="1" hangingPunct="1">
              <a:spcBef>
                <a:spcPct val="0"/>
              </a:spcBef>
              <a:buFontTx/>
              <a:buNone/>
            </a:pPr>
            <a:endParaRPr lang="en-US" altLang="en-US" sz="900" dirty="0"/>
          </a:p>
          <a:p>
            <a:pPr eaLnBrk="1" hangingPunct="1">
              <a:spcBef>
                <a:spcPct val="0"/>
              </a:spcBef>
              <a:buFontTx/>
              <a:buNone/>
            </a:pPr>
            <a:r>
              <a:rPr lang="en-US" altLang="en-US" sz="1800" dirty="0" smtClean="0"/>
              <a:t>assumes  </a:t>
            </a:r>
            <a:r>
              <a:rPr lang="en-US" altLang="en-US" sz="1800" dirty="0"/>
              <a:t>identical and isotropic distributions </a:t>
            </a:r>
            <a:endParaRPr lang="en-GB" altLang="en-US" sz="1800" dirty="0"/>
          </a:p>
        </p:txBody>
      </p:sp>
      <p:sp>
        <p:nvSpPr>
          <p:cNvPr id="9" name="TextBox 8"/>
          <p:cNvSpPr txBox="1">
            <a:spLocks noChangeArrowheads="1"/>
          </p:cNvSpPr>
          <p:nvPr/>
        </p:nvSpPr>
        <p:spPr bwMode="auto">
          <a:xfrm>
            <a:off x="3317902" y="4797152"/>
            <a:ext cx="2376487" cy="1585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smtClean="0"/>
              <a:t>(AKA LDA)</a:t>
            </a:r>
            <a:br>
              <a:rPr lang="en-US" altLang="en-US" sz="1800" dirty="0" smtClean="0"/>
            </a:br>
            <a:r>
              <a:rPr lang="en-US" altLang="en-US" sz="600" dirty="0" smtClean="0"/>
              <a:t/>
            </a:r>
            <a:br>
              <a:rPr lang="en-US" altLang="en-US" sz="600" dirty="0" smtClean="0"/>
            </a:br>
            <a:r>
              <a:rPr lang="en-US" altLang="en-US" sz="1800" dirty="0" smtClean="0"/>
              <a:t>assumes  </a:t>
            </a:r>
            <a:r>
              <a:rPr lang="en-US" altLang="en-US" sz="1800" dirty="0"/>
              <a:t>identical and multivariate normal distributions (need to estimate </a:t>
            </a:r>
            <a:r>
              <a:rPr lang="en-US" altLang="en-US" sz="1800" dirty="0" smtClean="0"/>
              <a:t>covariance)</a:t>
            </a:r>
            <a:endParaRPr lang="en-GB" altLang="en-US" sz="1800" dirty="0"/>
          </a:p>
        </p:txBody>
      </p:sp>
      <p:sp>
        <p:nvSpPr>
          <p:cNvPr id="10" name="TextBox 9"/>
          <p:cNvSpPr txBox="1">
            <a:spLocks noChangeArrowheads="1"/>
          </p:cNvSpPr>
          <p:nvPr/>
        </p:nvSpPr>
        <p:spPr bwMode="auto">
          <a:xfrm>
            <a:off x="6483350" y="5157242"/>
            <a:ext cx="21209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no assumptions about distributions</a:t>
            </a:r>
          </a:p>
          <a:p>
            <a:pPr eaLnBrk="1" hangingPunct="1">
              <a:spcBef>
                <a:spcPct val="0"/>
              </a:spcBef>
              <a:buFontTx/>
              <a:buNone/>
            </a:pPr>
            <a:r>
              <a:rPr lang="en-US" altLang="en-US" sz="1800"/>
              <a:t>(need to choose C, or nu)</a:t>
            </a:r>
            <a:endParaRPr lang="en-GB" altLang="en-US" sz="1800"/>
          </a:p>
        </p:txBody>
      </p:sp>
      <p:sp>
        <p:nvSpPr>
          <p:cNvPr id="11" name="Text Box 4"/>
          <p:cNvSpPr txBox="1">
            <a:spLocks noChangeArrowheads="1"/>
          </p:cNvSpPr>
          <p:nvPr/>
        </p:nvSpPr>
        <p:spPr bwMode="auto">
          <a:xfrm>
            <a:off x="6588224" y="6433393"/>
            <a:ext cx="2403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50000"/>
              </a:spcBef>
              <a:buFontTx/>
              <a:buNone/>
            </a:pPr>
            <a:r>
              <a:rPr lang="en-GB" altLang="en-US" sz="1400" i="1" dirty="0" smtClean="0">
                <a:latin typeface="Times New Roman" panose="02020603050405020304" pitchFamily="18" charset="0"/>
              </a:rPr>
              <a:t>Mur </a:t>
            </a:r>
            <a:r>
              <a:rPr lang="en-GB" altLang="en-US" sz="1400" i="1" dirty="0">
                <a:latin typeface="Times New Roman" panose="02020603050405020304" pitchFamily="18" charset="0"/>
              </a:rPr>
              <a:t>et al. (2009)</a:t>
            </a:r>
            <a:endParaRPr lang="en-US" altLang="en-US" sz="1400" i="1" dirty="0">
              <a:latin typeface="Times New Roman" panose="02020603050405020304" pitchFamily="18" charset="0"/>
            </a:endParaRPr>
          </a:p>
        </p:txBody>
      </p:sp>
    </p:spTree>
    <p:extLst>
      <p:ext uri="{BB962C8B-B14F-4D97-AF65-F5344CB8AC3E}">
        <p14:creationId xmlns:p14="http://schemas.microsoft.com/office/powerpoint/2010/main" val="20549879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ltLang="en-US" sz="3600" b="1" smtClean="0"/>
              <a:t>Which classifier is best?</a:t>
            </a:r>
            <a:endParaRPr lang="en-GB" altLang="en-US" sz="3600" b="1" smtClean="0"/>
          </a:p>
        </p:txBody>
      </p:sp>
      <p:sp>
        <p:nvSpPr>
          <p:cNvPr id="3" name="Content Placeholder 2"/>
          <p:cNvSpPr>
            <a:spLocks noGrp="1"/>
          </p:cNvSpPr>
          <p:nvPr>
            <p:ph idx="1"/>
          </p:nvPr>
        </p:nvSpPr>
        <p:spPr/>
        <p:txBody>
          <a:bodyPr/>
          <a:lstStyle/>
          <a:p>
            <a:pPr>
              <a:buFont typeface="Arial" panose="020B0604020202020204" pitchFamily="34" charset="0"/>
              <a:buNone/>
            </a:pPr>
            <a:r>
              <a:rPr lang="en-US" altLang="en-US" sz="2800" dirty="0" smtClean="0"/>
              <a:t>Will depend on: </a:t>
            </a:r>
          </a:p>
          <a:p>
            <a:r>
              <a:rPr lang="en-US" altLang="en-US" sz="2800" dirty="0" smtClean="0"/>
              <a:t>how well each classifier’s assumptions are met</a:t>
            </a:r>
          </a:p>
          <a:p>
            <a:r>
              <a:rPr lang="en-US" altLang="en-US" sz="2800" dirty="0" smtClean="0"/>
              <a:t>how much data are available</a:t>
            </a:r>
          </a:p>
          <a:p>
            <a:r>
              <a:rPr lang="en-US" altLang="en-US" sz="2800" dirty="0"/>
              <a:t>d</a:t>
            </a:r>
            <a:r>
              <a:rPr lang="en-US" altLang="en-US" sz="2800" dirty="0" smtClean="0"/>
              <a:t>esired inference/interpretation</a:t>
            </a:r>
          </a:p>
          <a:p>
            <a:endParaRPr lang="en-US" altLang="en-US" sz="2800" dirty="0" smtClean="0"/>
          </a:p>
          <a:p>
            <a:pPr>
              <a:buFont typeface="Arial" panose="020B0604020202020204" pitchFamily="34" charset="0"/>
              <a:buNone/>
            </a:pPr>
            <a:r>
              <a:rPr lang="en-US" altLang="en-US" sz="2800" dirty="0" smtClean="0"/>
              <a:t>Linear SVM and Fisher linear discriminant (with optimal-shrinkage covariance estimator) often seem to perform best.</a:t>
            </a:r>
            <a:endParaRPr lang="en-GB" altLang="en-US" sz="2800" dirty="0" smtClean="0"/>
          </a:p>
        </p:txBody>
      </p:sp>
      <p:sp>
        <p:nvSpPr>
          <p:cNvPr id="4" name="TextBox 3"/>
          <p:cNvSpPr txBox="1">
            <a:spLocks noChangeArrowheads="1"/>
          </p:cNvSpPr>
          <p:nvPr/>
        </p:nvSpPr>
        <p:spPr bwMode="auto">
          <a:xfrm>
            <a:off x="6804025" y="6237288"/>
            <a:ext cx="1871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Misaki et al. 2010</a:t>
            </a:r>
            <a:endParaRPr lang="en-GB" altLang="en-US" sz="1800"/>
          </a:p>
        </p:txBody>
      </p:sp>
    </p:spTree>
    <p:extLst>
      <p:ext uri="{BB962C8B-B14F-4D97-AF65-F5344CB8AC3E}">
        <p14:creationId xmlns:p14="http://schemas.microsoft.com/office/powerpoint/2010/main" val="9346945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3600" b="1" smtClean="0"/>
              <a:t>Can we do better?</a:t>
            </a:r>
            <a:endParaRPr lang="en-GB" altLang="en-US" sz="3600" b="1" smtClean="0"/>
          </a:p>
        </p:txBody>
      </p:sp>
      <p:pic>
        <p:nvPicPr>
          <p:cNvPr id="56323" name="Content Placeholder 3" descr="granada_nonlinear_decisionBoundary_1.tif"/>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754313" y="1943100"/>
            <a:ext cx="3689350" cy="3717925"/>
          </a:xfrm>
        </p:spPr>
      </p:pic>
    </p:spTree>
    <p:extLst>
      <p:ext uri="{BB962C8B-B14F-4D97-AF65-F5344CB8AC3E}">
        <p14:creationId xmlns:p14="http://schemas.microsoft.com/office/powerpoint/2010/main" val="12389894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endParaRPr lang="en-GB" altLang="en-US" smtClean="0"/>
          </a:p>
        </p:txBody>
      </p:sp>
      <p:pic>
        <p:nvPicPr>
          <p:cNvPr id="57347" name="Content Placeholder 3" descr="granada_nonlinear_decisionBoundary_3.tif"/>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771775" y="1943100"/>
            <a:ext cx="3690938" cy="3717925"/>
          </a:xfrm>
        </p:spPr>
      </p:pic>
      <p:sp>
        <p:nvSpPr>
          <p:cNvPr id="14" name="TextBox 13"/>
          <p:cNvSpPr txBox="1">
            <a:spLocks noChangeArrowheads="1"/>
          </p:cNvSpPr>
          <p:nvPr/>
        </p:nvSpPr>
        <p:spPr bwMode="auto">
          <a:xfrm>
            <a:off x="6875463" y="3933825"/>
            <a:ext cx="16938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t>nonlinear </a:t>
            </a:r>
          </a:p>
          <a:p>
            <a:pPr eaLnBrk="1" hangingPunct="1">
              <a:spcBef>
                <a:spcPct val="0"/>
              </a:spcBef>
              <a:buFontTx/>
              <a:buNone/>
            </a:pPr>
            <a:r>
              <a:rPr lang="en-US" altLang="en-US" sz="2400"/>
              <a:t>classifier</a:t>
            </a:r>
            <a:endParaRPr lang="en-GB" altLang="en-US" sz="2400"/>
          </a:p>
        </p:txBody>
      </p:sp>
    </p:spTree>
    <p:extLst>
      <p:ext uri="{BB962C8B-B14F-4D97-AF65-F5344CB8AC3E}">
        <p14:creationId xmlns:p14="http://schemas.microsoft.com/office/powerpoint/2010/main" val="23644381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457200" y="274638"/>
            <a:ext cx="8229600" cy="850900"/>
          </a:xfrm>
        </p:spPr>
        <p:txBody>
          <a:bodyPr/>
          <a:lstStyle/>
          <a:p>
            <a:r>
              <a:rPr lang="en-GB" altLang="en-US" smtClean="0"/>
              <a:t>Some non-linear classifiers</a:t>
            </a:r>
          </a:p>
        </p:txBody>
      </p:sp>
      <p:sp>
        <p:nvSpPr>
          <p:cNvPr id="5" name="TextBox 4"/>
          <p:cNvSpPr txBox="1">
            <a:spLocks noChangeArrowheads="1"/>
          </p:cNvSpPr>
          <p:nvPr/>
        </p:nvSpPr>
        <p:spPr bwMode="auto">
          <a:xfrm>
            <a:off x="539750" y="4868863"/>
            <a:ext cx="25209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dirty="0"/>
              <a:t>Nonparametric </a:t>
            </a:r>
            <a:br>
              <a:rPr lang="en-US" altLang="en-US" sz="1800" dirty="0"/>
            </a:br>
            <a:r>
              <a:rPr lang="en-US" altLang="en-US" sz="1800" dirty="0"/>
              <a:t>(need to select </a:t>
            </a:r>
            <a:r>
              <a:rPr lang="en-US" altLang="en-US" sz="1800" dirty="0" smtClean="0"/>
              <a:t>k, and distance metric)</a:t>
            </a:r>
            <a:endParaRPr lang="en-GB" altLang="en-US" sz="1800" dirty="0"/>
          </a:p>
        </p:txBody>
      </p:sp>
      <p:sp>
        <p:nvSpPr>
          <p:cNvPr id="6" name="TextBox 5"/>
          <p:cNvSpPr txBox="1">
            <a:spLocks noChangeArrowheads="1"/>
          </p:cNvSpPr>
          <p:nvPr/>
        </p:nvSpPr>
        <p:spPr bwMode="auto">
          <a:xfrm>
            <a:off x="3492500" y="4881563"/>
            <a:ext cx="2376488"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dirty="0"/>
              <a:t>assumes  multivariate, but non-identical, normal distributions </a:t>
            </a:r>
          </a:p>
          <a:p>
            <a:pPr algn="ctr" eaLnBrk="1" hangingPunct="1">
              <a:spcBef>
                <a:spcPct val="0"/>
              </a:spcBef>
              <a:buFontTx/>
              <a:buNone/>
            </a:pPr>
            <a:r>
              <a:rPr lang="en-US" altLang="en-US" sz="1800" dirty="0"/>
              <a:t>(ignores voxel correlation)</a:t>
            </a:r>
            <a:endParaRPr lang="en-GB" altLang="en-US" sz="1800" dirty="0"/>
          </a:p>
        </p:txBody>
      </p:sp>
      <p:sp>
        <p:nvSpPr>
          <p:cNvPr id="7" name="TextBox 6"/>
          <p:cNvSpPr txBox="1">
            <a:spLocks noChangeArrowheads="1"/>
          </p:cNvSpPr>
          <p:nvPr/>
        </p:nvSpPr>
        <p:spPr bwMode="auto">
          <a:xfrm>
            <a:off x="6156325" y="4870450"/>
            <a:ext cx="23764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dirty="0"/>
              <a:t>no assumptions about distributions</a:t>
            </a:r>
          </a:p>
          <a:p>
            <a:pPr algn="ctr" eaLnBrk="1" hangingPunct="1">
              <a:spcBef>
                <a:spcPct val="0"/>
              </a:spcBef>
              <a:buFontTx/>
              <a:buNone/>
            </a:pPr>
            <a:r>
              <a:rPr lang="en-US" altLang="en-US" sz="1800" dirty="0"/>
              <a:t>(need parameter selection)</a:t>
            </a:r>
            <a:endParaRPr lang="en-GB" altLang="en-US" sz="1800" dirty="0"/>
          </a:p>
        </p:txBody>
      </p:sp>
      <p:pic>
        <p:nvPicPr>
          <p:cNvPr id="58374"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5763" y="1341438"/>
            <a:ext cx="8275637" cy="244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a:spLocks noChangeArrowheads="1"/>
          </p:cNvSpPr>
          <p:nvPr/>
        </p:nvSpPr>
        <p:spPr bwMode="auto">
          <a:xfrm>
            <a:off x="7092950" y="6357938"/>
            <a:ext cx="1871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Misaki et al. 2010</a:t>
            </a:r>
            <a:endParaRPr lang="en-GB" altLang="en-US" sz="1800"/>
          </a:p>
        </p:txBody>
      </p:sp>
      <p:sp>
        <p:nvSpPr>
          <p:cNvPr id="58376" name="TextBox 9"/>
          <p:cNvSpPr txBox="1">
            <a:spLocks noChangeArrowheads="1"/>
          </p:cNvSpPr>
          <p:nvPr/>
        </p:nvSpPr>
        <p:spPr bwMode="auto">
          <a:xfrm>
            <a:off x="539750" y="3789363"/>
            <a:ext cx="2520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t>K-nearest neighbour</a:t>
            </a:r>
            <a:endParaRPr lang="en-GB" altLang="en-US" sz="1800"/>
          </a:p>
        </p:txBody>
      </p:sp>
      <p:sp>
        <p:nvSpPr>
          <p:cNvPr id="58377" name="TextBox 10"/>
          <p:cNvSpPr txBox="1">
            <a:spLocks noChangeArrowheads="1"/>
          </p:cNvSpPr>
          <p:nvPr/>
        </p:nvSpPr>
        <p:spPr bwMode="auto">
          <a:xfrm>
            <a:off x="3338513" y="3789363"/>
            <a:ext cx="25209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t>(Quadratic)</a:t>
            </a:r>
          </a:p>
          <a:p>
            <a:pPr algn="ctr" eaLnBrk="1" hangingPunct="1">
              <a:spcBef>
                <a:spcPct val="0"/>
              </a:spcBef>
              <a:buFontTx/>
              <a:buNone/>
            </a:pPr>
            <a:r>
              <a:rPr lang="en-US" altLang="en-US" sz="1800"/>
              <a:t>Gaussian Naïve Bayes</a:t>
            </a:r>
            <a:endParaRPr lang="en-GB" altLang="en-US" sz="1800"/>
          </a:p>
        </p:txBody>
      </p:sp>
      <p:sp>
        <p:nvSpPr>
          <p:cNvPr id="58378" name="TextBox 11"/>
          <p:cNvSpPr txBox="1">
            <a:spLocks noChangeArrowheads="1"/>
          </p:cNvSpPr>
          <p:nvPr/>
        </p:nvSpPr>
        <p:spPr bwMode="auto">
          <a:xfrm>
            <a:off x="6011863" y="3789363"/>
            <a:ext cx="288131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dirty="0"/>
              <a:t>SVM with r</a:t>
            </a:r>
            <a:r>
              <a:rPr lang="en-US" altLang="en-US" sz="1800" dirty="0" smtClean="0"/>
              <a:t>adial/polynomial/sigmoid </a:t>
            </a:r>
            <a:r>
              <a:rPr lang="en-US" altLang="en-US" sz="1800" dirty="0"/>
              <a:t>b</a:t>
            </a:r>
            <a:r>
              <a:rPr lang="en-US" altLang="en-US" sz="1800" dirty="0" smtClean="0"/>
              <a:t>asis function</a:t>
            </a:r>
            <a:endParaRPr lang="en-GB" altLang="en-US" sz="1800" dirty="0"/>
          </a:p>
        </p:txBody>
      </p:sp>
    </p:spTree>
    <p:extLst>
      <p:ext uri="{BB962C8B-B14F-4D97-AF65-F5344CB8AC3E}">
        <p14:creationId xmlns:p14="http://schemas.microsoft.com/office/powerpoint/2010/main" val="32425863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GB" altLang="en-US" sz="3600" b="1" smtClean="0"/>
              <a:t>Pattern = signal + noise</a:t>
            </a:r>
            <a:endParaRPr lang="en-GB" altLang="en-US" sz="3600" smtClean="0"/>
          </a:p>
        </p:txBody>
      </p:sp>
      <p:pic>
        <p:nvPicPr>
          <p:cNvPr id="59395" name="Content Placeholder 5" descr="granada_pattern_is_signal_plus_noise_1.tif"/>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a:xfrm>
            <a:off x="2771775" y="1931988"/>
            <a:ext cx="3689350" cy="3729037"/>
          </a:xfrm>
        </p:spPr>
      </p:pic>
    </p:spTree>
    <p:extLst>
      <p:ext uri="{BB962C8B-B14F-4D97-AF65-F5344CB8AC3E}">
        <p14:creationId xmlns:p14="http://schemas.microsoft.com/office/powerpoint/2010/main" val="38962497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GB" altLang="en-US" sz="3600" b="1" smtClean="0"/>
              <a:t>Pattern = signal + noise</a:t>
            </a:r>
            <a:endParaRPr lang="en-GB" altLang="en-US" sz="3600" smtClean="0"/>
          </a:p>
        </p:txBody>
      </p:sp>
      <p:pic>
        <p:nvPicPr>
          <p:cNvPr id="60419" name="Content Placeholder 7" descr="granada_pattern_is_signal_plus_noise_2.tif"/>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a:xfrm>
            <a:off x="2771775" y="1974850"/>
            <a:ext cx="3690938" cy="3681413"/>
          </a:xfrm>
        </p:spPr>
      </p:pic>
      <p:sp>
        <p:nvSpPr>
          <p:cNvPr id="13" name="Oval 12"/>
          <p:cNvSpPr/>
          <p:nvPr/>
        </p:nvSpPr>
        <p:spPr>
          <a:xfrm>
            <a:off x="6948488" y="2540000"/>
            <a:ext cx="144462" cy="144463"/>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4" name="TextBox 13"/>
          <p:cNvSpPr txBox="1">
            <a:spLocks noChangeArrowheads="1"/>
          </p:cNvSpPr>
          <p:nvPr/>
        </p:nvSpPr>
        <p:spPr bwMode="auto">
          <a:xfrm>
            <a:off x="7235825" y="2401888"/>
            <a:ext cx="17287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a:t>measured pattern</a:t>
            </a:r>
          </a:p>
          <a:p>
            <a:pPr eaLnBrk="1" hangingPunct="1">
              <a:spcBef>
                <a:spcPct val="0"/>
              </a:spcBef>
              <a:buFontTx/>
              <a:buNone/>
            </a:pPr>
            <a:r>
              <a:rPr lang="en-US" altLang="en-US" sz="2000"/>
              <a:t>(signal + noise)</a:t>
            </a:r>
            <a:endParaRPr lang="en-GB" altLang="en-US" sz="2000"/>
          </a:p>
        </p:txBody>
      </p:sp>
    </p:spTree>
    <p:extLst>
      <p:ext uri="{BB962C8B-B14F-4D97-AF65-F5344CB8AC3E}">
        <p14:creationId xmlns:p14="http://schemas.microsoft.com/office/powerpoint/2010/main" val="32497011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GB" altLang="en-US" sz="3600" b="1" smtClean="0"/>
              <a:t>Pattern = signal + noise</a:t>
            </a:r>
            <a:endParaRPr lang="en-GB" altLang="en-US" sz="3600" smtClean="0"/>
          </a:p>
        </p:txBody>
      </p:sp>
      <p:pic>
        <p:nvPicPr>
          <p:cNvPr id="61443" name="Content Placeholder 16" descr="granada_pattern_is_signal_plus_noise_3a.tif"/>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771775" y="1935163"/>
            <a:ext cx="3686175" cy="3717925"/>
          </a:xfrm>
        </p:spPr>
      </p:pic>
      <p:sp>
        <p:nvSpPr>
          <p:cNvPr id="61444" name="TextBox 19"/>
          <p:cNvSpPr txBox="1">
            <a:spLocks noChangeArrowheads="1"/>
          </p:cNvSpPr>
          <p:nvPr/>
        </p:nvSpPr>
        <p:spPr bwMode="auto">
          <a:xfrm>
            <a:off x="7235825" y="3573463"/>
            <a:ext cx="15128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a:t>true pattern</a:t>
            </a:r>
          </a:p>
          <a:p>
            <a:pPr eaLnBrk="1" hangingPunct="1">
              <a:spcBef>
                <a:spcPct val="0"/>
              </a:spcBef>
              <a:buFontTx/>
              <a:buNone/>
            </a:pPr>
            <a:r>
              <a:rPr lang="en-US" altLang="en-US" sz="2000"/>
              <a:t>(signal)</a:t>
            </a:r>
            <a:endParaRPr lang="en-GB" altLang="en-US" sz="2000"/>
          </a:p>
        </p:txBody>
      </p:sp>
      <p:sp>
        <p:nvSpPr>
          <p:cNvPr id="21" name="Oval 20"/>
          <p:cNvSpPr/>
          <p:nvPr/>
        </p:nvSpPr>
        <p:spPr>
          <a:xfrm>
            <a:off x="6935788" y="3663950"/>
            <a:ext cx="142875" cy="144463"/>
          </a:xfrm>
          <a:prstGeom prst="ellipse">
            <a:avLst/>
          </a:prstGeom>
          <a:solidFill>
            <a:srgbClr val="6464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3" name="Oval 22"/>
          <p:cNvSpPr/>
          <p:nvPr/>
        </p:nvSpPr>
        <p:spPr>
          <a:xfrm>
            <a:off x="6948488" y="2540000"/>
            <a:ext cx="144462" cy="144463"/>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1447" name="TextBox 23"/>
          <p:cNvSpPr txBox="1">
            <a:spLocks noChangeArrowheads="1"/>
          </p:cNvSpPr>
          <p:nvPr/>
        </p:nvSpPr>
        <p:spPr bwMode="auto">
          <a:xfrm>
            <a:off x="7235825" y="2401888"/>
            <a:ext cx="17287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a:t>measured pattern</a:t>
            </a:r>
          </a:p>
          <a:p>
            <a:pPr eaLnBrk="1" hangingPunct="1">
              <a:spcBef>
                <a:spcPct val="0"/>
              </a:spcBef>
              <a:buFontTx/>
              <a:buNone/>
            </a:pPr>
            <a:r>
              <a:rPr lang="en-US" altLang="en-US" sz="2000"/>
              <a:t>(signal + noise)</a:t>
            </a:r>
            <a:endParaRPr lang="en-GB" altLang="en-US" sz="2000"/>
          </a:p>
        </p:txBody>
      </p:sp>
    </p:spTree>
    <p:extLst>
      <p:ext uri="{BB962C8B-B14F-4D97-AF65-F5344CB8AC3E}">
        <p14:creationId xmlns:p14="http://schemas.microsoft.com/office/powerpoint/2010/main" val="35196559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GB" altLang="en-US" sz="3600" b="1" smtClean="0"/>
              <a:t>Pattern = signal + noise</a:t>
            </a:r>
            <a:endParaRPr lang="en-GB" altLang="en-US" sz="3600" smtClean="0"/>
          </a:p>
        </p:txBody>
      </p:sp>
      <p:pic>
        <p:nvPicPr>
          <p:cNvPr id="62467" name="Content Placeholder 3" descr="granada_pattern_is_signal_plus_noise_3b.tif"/>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771775" y="1930400"/>
            <a:ext cx="3698875" cy="3730625"/>
          </a:xfrm>
        </p:spPr>
      </p:pic>
      <p:sp>
        <p:nvSpPr>
          <p:cNvPr id="62468" name="TextBox 5"/>
          <p:cNvSpPr txBox="1">
            <a:spLocks noChangeArrowheads="1"/>
          </p:cNvSpPr>
          <p:nvPr/>
        </p:nvSpPr>
        <p:spPr bwMode="auto">
          <a:xfrm>
            <a:off x="7235825" y="3573463"/>
            <a:ext cx="15128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a:t>true pattern</a:t>
            </a:r>
          </a:p>
          <a:p>
            <a:pPr eaLnBrk="1" hangingPunct="1">
              <a:spcBef>
                <a:spcPct val="0"/>
              </a:spcBef>
              <a:buFontTx/>
              <a:buNone/>
            </a:pPr>
            <a:r>
              <a:rPr lang="en-US" altLang="en-US" sz="2000"/>
              <a:t>(signal)</a:t>
            </a:r>
            <a:endParaRPr lang="en-GB" altLang="en-US" sz="2000"/>
          </a:p>
        </p:txBody>
      </p:sp>
      <p:sp>
        <p:nvSpPr>
          <p:cNvPr id="7" name="Oval 6"/>
          <p:cNvSpPr/>
          <p:nvPr/>
        </p:nvSpPr>
        <p:spPr>
          <a:xfrm>
            <a:off x="6935788" y="3663950"/>
            <a:ext cx="142875" cy="144463"/>
          </a:xfrm>
          <a:prstGeom prst="ellipse">
            <a:avLst/>
          </a:prstGeom>
          <a:solidFill>
            <a:srgbClr val="6464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8" name="Oval 7"/>
          <p:cNvSpPr/>
          <p:nvPr/>
        </p:nvSpPr>
        <p:spPr>
          <a:xfrm>
            <a:off x="6948488" y="2540000"/>
            <a:ext cx="144462" cy="144463"/>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2471" name="TextBox 8"/>
          <p:cNvSpPr txBox="1">
            <a:spLocks noChangeArrowheads="1"/>
          </p:cNvSpPr>
          <p:nvPr/>
        </p:nvSpPr>
        <p:spPr bwMode="auto">
          <a:xfrm>
            <a:off x="7235825" y="2401888"/>
            <a:ext cx="17287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a:t>measured pattern</a:t>
            </a:r>
          </a:p>
          <a:p>
            <a:pPr eaLnBrk="1" hangingPunct="1">
              <a:spcBef>
                <a:spcPct val="0"/>
              </a:spcBef>
              <a:buFontTx/>
              <a:buNone/>
            </a:pPr>
            <a:r>
              <a:rPr lang="en-US" altLang="en-US" sz="2000"/>
              <a:t>(signal + noise)</a:t>
            </a:r>
            <a:endParaRPr lang="en-GB" altLang="en-US" sz="2000"/>
          </a:p>
        </p:txBody>
      </p:sp>
    </p:spTree>
    <p:extLst>
      <p:ext uri="{BB962C8B-B14F-4D97-AF65-F5344CB8AC3E}">
        <p14:creationId xmlns:p14="http://schemas.microsoft.com/office/powerpoint/2010/main" val="376204901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GB" altLang="en-US" sz="3600" b="1" smtClean="0"/>
              <a:t>Pattern = signal + noise</a:t>
            </a:r>
            <a:endParaRPr lang="en-GB" altLang="en-US" sz="3600" smtClean="0"/>
          </a:p>
        </p:txBody>
      </p:sp>
      <p:pic>
        <p:nvPicPr>
          <p:cNvPr id="63491" name="Content Placeholder 3" descr="granada_pattern_is_signal_plus_noise_3c.tif"/>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771775" y="1930400"/>
            <a:ext cx="3698875" cy="3730625"/>
          </a:xfrm>
        </p:spPr>
      </p:pic>
      <p:sp>
        <p:nvSpPr>
          <p:cNvPr id="63492" name="TextBox 5"/>
          <p:cNvSpPr txBox="1">
            <a:spLocks noChangeArrowheads="1"/>
          </p:cNvSpPr>
          <p:nvPr/>
        </p:nvSpPr>
        <p:spPr bwMode="auto">
          <a:xfrm>
            <a:off x="7235825" y="3573463"/>
            <a:ext cx="15128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a:t>true pattern</a:t>
            </a:r>
          </a:p>
          <a:p>
            <a:pPr eaLnBrk="1" hangingPunct="1">
              <a:spcBef>
                <a:spcPct val="0"/>
              </a:spcBef>
              <a:buFontTx/>
              <a:buNone/>
            </a:pPr>
            <a:r>
              <a:rPr lang="en-US" altLang="en-US" sz="2000"/>
              <a:t>(signal)</a:t>
            </a:r>
            <a:endParaRPr lang="en-GB" altLang="en-US" sz="2000"/>
          </a:p>
        </p:txBody>
      </p:sp>
      <p:sp>
        <p:nvSpPr>
          <p:cNvPr id="7" name="Oval 6"/>
          <p:cNvSpPr/>
          <p:nvPr/>
        </p:nvSpPr>
        <p:spPr>
          <a:xfrm>
            <a:off x="6935788" y="3663950"/>
            <a:ext cx="142875" cy="144463"/>
          </a:xfrm>
          <a:prstGeom prst="ellipse">
            <a:avLst/>
          </a:prstGeom>
          <a:solidFill>
            <a:srgbClr val="6464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8" name="Oval 7"/>
          <p:cNvSpPr/>
          <p:nvPr/>
        </p:nvSpPr>
        <p:spPr>
          <a:xfrm>
            <a:off x="6948488" y="2540000"/>
            <a:ext cx="144462" cy="144463"/>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3495" name="TextBox 8"/>
          <p:cNvSpPr txBox="1">
            <a:spLocks noChangeArrowheads="1"/>
          </p:cNvSpPr>
          <p:nvPr/>
        </p:nvSpPr>
        <p:spPr bwMode="auto">
          <a:xfrm>
            <a:off x="7235825" y="2401888"/>
            <a:ext cx="17287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a:t>measured pattern</a:t>
            </a:r>
          </a:p>
          <a:p>
            <a:pPr eaLnBrk="1" hangingPunct="1">
              <a:spcBef>
                <a:spcPct val="0"/>
              </a:spcBef>
              <a:buFontTx/>
              <a:buNone/>
            </a:pPr>
            <a:r>
              <a:rPr lang="en-US" altLang="en-US" sz="2000"/>
              <a:t>(signal + noise)</a:t>
            </a:r>
            <a:endParaRPr lang="en-GB" altLang="en-US" sz="2000"/>
          </a:p>
        </p:txBody>
      </p:sp>
      <p:cxnSp>
        <p:nvCxnSpPr>
          <p:cNvPr id="11" name="Straight Arrow Connector 10"/>
          <p:cNvCxnSpPr/>
          <p:nvPr/>
        </p:nvCxnSpPr>
        <p:spPr>
          <a:xfrm flipV="1">
            <a:off x="6875463" y="4652963"/>
            <a:ext cx="288925" cy="28892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3497" name="TextBox 11"/>
          <p:cNvSpPr txBox="1">
            <a:spLocks noChangeArrowheads="1"/>
          </p:cNvSpPr>
          <p:nvPr/>
        </p:nvSpPr>
        <p:spPr bwMode="auto">
          <a:xfrm>
            <a:off x="7235825" y="4416425"/>
            <a:ext cx="16573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a:t>noise displacement</a:t>
            </a:r>
            <a:endParaRPr lang="en-GB" altLang="en-US" sz="2000"/>
          </a:p>
        </p:txBody>
      </p:sp>
    </p:spTree>
    <p:extLst>
      <p:ext uri="{BB962C8B-B14F-4D97-AF65-F5344CB8AC3E}">
        <p14:creationId xmlns:p14="http://schemas.microsoft.com/office/powerpoint/2010/main" val="32031471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79388" y="188913"/>
            <a:ext cx="8640762" cy="719137"/>
          </a:xfrm>
        </p:spPr>
        <p:txBody>
          <a:bodyPr/>
          <a:lstStyle/>
          <a:p>
            <a:r>
              <a:rPr lang="en-GB" altLang="en-US" sz="2800" dirty="0" smtClean="0"/>
              <a:t>Per voxel (univariate) General Linear Model (GLM)…</a:t>
            </a:r>
          </a:p>
        </p:txBody>
      </p:sp>
      <p:grpSp>
        <p:nvGrpSpPr>
          <p:cNvPr id="5" name="Group 4"/>
          <p:cNvGrpSpPr/>
          <p:nvPr/>
        </p:nvGrpSpPr>
        <p:grpSpPr>
          <a:xfrm>
            <a:off x="71438" y="2666742"/>
            <a:ext cx="8856662" cy="2681287"/>
            <a:chOff x="179388" y="3916363"/>
            <a:chExt cx="8856662" cy="2681287"/>
          </a:xfrm>
        </p:grpSpPr>
        <p:sp>
          <p:nvSpPr>
            <p:cNvPr id="4" name="TextBox 3"/>
            <p:cNvSpPr txBox="1">
              <a:spLocks noRot="1" noChangeAspect="1" noMove="1" noResize="1" noEditPoints="1" noAdjustHandles="1" noChangeArrowheads="1" noChangeShapeType="1" noTextEdit="1"/>
            </p:cNvSpPr>
            <p:nvPr/>
          </p:nvSpPr>
          <p:spPr>
            <a:xfrm>
              <a:off x="5751723" y="4737918"/>
              <a:ext cx="3176703" cy="523220"/>
            </a:xfrm>
            <a:prstGeom prst="rect">
              <a:avLst/>
            </a:prstGeom>
            <a:blipFill rotWithShape="1">
              <a:blip r:embed="rId2">
                <a:extLst>
                  <a:ext uri="{28A0092B-C50C-407E-A947-70E740481C1C}">
                    <a14:useLocalDpi xmlns:a14="http://schemas.microsoft.com/office/drawing/2010/main"/>
                  </a:ext>
                </a:extLst>
              </a:blip>
              <a:stretch>
                <a:fillRect/>
              </a:stretch>
            </a:blipFill>
          </p:spPr>
          <p:txBody>
            <a:bodyPr/>
            <a:lstStyle/>
            <a:p>
              <a:pPr>
                <a:defRPr/>
              </a:pPr>
              <a:r>
                <a:rPr lang="en-GB">
                  <a:noFill/>
                </a:rPr>
                <a:t> </a:t>
              </a:r>
            </a:p>
          </p:txBody>
        </p:sp>
        <p:grpSp>
          <p:nvGrpSpPr>
            <p:cNvPr id="2" name="Group 1"/>
            <p:cNvGrpSpPr>
              <a:grpSpLocks/>
            </p:cNvGrpSpPr>
            <p:nvPr/>
          </p:nvGrpSpPr>
          <p:grpSpPr bwMode="auto">
            <a:xfrm>
              <a:off x="179388" y="3916363"/>
              <a:ext cx="4545012" cy="2681287"/>
              <a:chOff x="179388" y="3916363"/>
              <a:chExt cx="4545012" cy="2681287"/>
            </a:xfrm>
          </p:grpSpPr>
          <p:grpSp>
            <p:nvGrpSpPr>
              <p:cNvPr id="18481" name="Group 2"/>
              <p:cNvGrpSpPr>
                <a:grpSpLocks/>
              </p:cNvGrpSpPr>
              <p:nvPr/>
            </p:nvGrpSpPr>
            <p:grpSpPr bwMode="auto">
              <a:xfrm>
                <a:off x="1401763" y="3916363"/>
                <a:ext cx="3322637" cy="2681287"/>
                <a:chOff x="539552" y="1950245"/>
                <a:chExt cx="6120680" cy="5436581"/>
              </a:xfrm>
            </p:grpSpPr>
            <p:pic>
              <p:nvPicPr>
                <p:cNvPr id="149506" name="Picture 2"/>
                <p:cNvPicPr>
                  <a:picLocks noChangeAspect="1" noChangeArrowheads="1"/>
                </p:cNvPicPr>
                <p:nvPr/>
              </p:nvPicPr>
              <p:blipFill>
                <a:blip r:embed="rId3" cstate="screen">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39552" y="1988840"/>
                  <a:ext cx="1200150" cy="445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89"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07704" y="1950245"/>
                  <a:ext cx="3019425" cy="450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9508" name="Picture 4"/>
                <p:cNvPicPr>
                  <a:picLocks noChangeAspect="1" noChangeArrowheads="1"/>
                </p:cNvPicPr>
                <p:nvPr/>
              </p:nvPicPr>
              <p:blipFill>
                <a:blip r:embed="rId5" cstate="screen">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355307" y="2007395"/>
                  <a:ext cx="1304925" cy="444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3"/>
                <p:cNvPicPr>
                  <a:picLocks noChangeAspect="1" noChangeArrowheads="1"/>
                </p:cNvPicPr>
                <p:nvPr/>
              </p:nvPicPr>
              <p:blipFill>
                <a:blip r:embed="rId6"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909282" y="6723828"/>
                  <a:ext cx="3019426" cy="662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4" name="TextBox 43"/>
              <p:cNvSpPr txBox="1">
                <a:spLocks noRot="1" noChangeAspect="1" noMove="1" noResize="1" noEditPoints="1" noAdjustHandles="1" noChangeArrowheads="1" noChangeShapeType="1" noTextEdit="1"/>
              </p:cNvSpPr>
              <p:nvPr/>
            </p:nvSpPr>
            <p:spPr>
              <a:xfrm>
                <a:off x="1818380" y="4802044"/>
                <a:ext cx="255317" cy="335346"/>
              </a:xfrm>
              <a:prstGeom prst="rect">
                <a:avLst/>
              </a:prstGeom>
              <a:blipFill rotWithShape="1">
                <a:blip r:embed="rId7" cstate="screen">
                  <a:extLst>
                    <a:ext uri="{28A0092B-C50C-407E-A947-70E740481C1C}">
                      <a14:useLocalDpi xmlns:a14="http://schemas.microsoft.com/office/drawing/2010/main"/>
                    </a:ext>
                  </a:extLst>
                </a:blip>
                <a:stretch>
                  <a:fillRect/>
                </a:stretch>
              </a:blipFill>
            </p:spPr>
            <p:txBody>
              <a:bodyPr/>
              <a:lstStyle/>
              <a:p>
                <a:pPr>
                  <a:defRPr/>
                </a:pPr>
                <a:r>
                  <a:rPr lang="en-GB">
                    <a:noFill/>
                  </a:rPr>
                  <a:t> </a:t>
                </a:r>
              </a:p>
            </p:txBody>
          </p:sp>
          <p:sp>
            <p:nvSpPr>
              <p:cNvPr id="45" name="TextBox 44"/>
              <p:cNvSpPr txBox="1">
                <a:spLocks noRot="1" noChangeAspect="1" noMove="1" noResize="1" noEditPoints="1" noAdjustHandles="1" noChangeArrowheads="1" noChangeShapeType="1" noTextEdit="1"/>
              </p:cNvSpPr>
              <p:nvPr/>
            </p:nvSpPr>
            <p:spPr>
              <a:xfrm>
                <a:off x="3884635" y="4802044"/>
                <a:ext cx="255317" cy="335346"/>
              </a:xfrm>
              <a:prstGeom prst="rect">
                <a:avLst/>
              </a:prstGeom>
              <a:blipFill rotWithShape="1">
                <a:blip r:embed="rId8" cstate="screen">
                  <a:extLst>
                    <a:ext uri="{28A0092B-C50C-407E-A947-70E740481C1C}">
                      <a14:useLocalDpi xmlns:a14="http://schemas.microsoft.com/office/drawing/2010/main"/>
                    </a:ext>
                  </a:extLst>
                </a:blip>
                <a:stretch>
                  <a:fillRect/>
                </a:stretch>
              </a:blipFill>
            </p:spPr>
            <p:txBody>
              <a:bodyPr/>
              <a:lstStyle/>
              <a:p>
                <a:pPr>
                  <a:defRPr/>
                </a:pPr>
                <a:r>
                  <a:rPr lang="en-GB">
                    <a:noFill/>
                  </a:rPr>
                  <a:t> </a:t>
                </a:r>
              </a:p>
            </p:txBody>
          </p:sp>
          <p:sp>
            <p:nvSpPr>
              <p:cNvPr id="46" name="TextBox 45"/>
              <p:cNvSpPr txBox="1">
                <a:spLocks noRot="1" noChangeAspect="1" noMove="1" noResize="1" noEditPoints="1" noAdjustHandles="1" noChangeArrowheads="1" noChangeShapeType="1" noTextEdit="1"/>
              </p:cNvSpPr>
              <p:nvPr/>
            </p:nvSpPr>
            <p:spPr>
              <a:xfrm>
                <a:off x="2838367" y="6008916"/>
                <a:ext cx="255317" cy="335346"/>
              </a:xfrm>
              <a:prstGeom prst="rect">
                <a:avLst/>
              </a:prstGeom>
              <a:blipFill rotWithShape="1">
                <a:blip r:embed="rId9">
                  <a:extLst>
                    <a:ext uri="{28A0092B-C50C-407E-A947-70E740481C1C}">
                      <a14:useLocalDpi xmlns:a14="http://schemas.microsoft.com/office/drawing/2010/main"/>
                    </a:ext>
                  </a:extLst>
                </a:blip>
                <a:stretch>
                  <a:fillRect/>
                </a:stretch>
              </a:blipFill>
            </p:spPr>
            <p:txBody>
              <a:bodyPr/>
              <a:lstStyle/>
              <a:p>
                <a:pPr>
                  <a:defRPr/>
                </a:pPr>
                <a:r>
                  <a:rPr lang="en-GB">
                    <a:noFill/>
                  </a:rPr>
                  <a:t> </a:t>
                </a:r>
              </a:p>
            </p:txBody>
          </p:sp>
          <p:sp>
            <p:nvSpPr>
              <p:cNvPr id="53" name="TextBox 52"/>
              <p:cNvSpPr txBox="1">
                <a:spLocks noRot="1" noChangeAspect="1" noMove="1" noResize="1" noEditPoints="1" noAdjustHandles="1" noChangeArrowheads="1" noChangeShapeType="1" noTextEdit="1"/>
              </p:cNvSpPr>
              <p:nvPr/>
            </p:nvSpPr>
            <p:spPr>
              <a:xfrm>
                <a:off x="2211949" y="6262006"/>
                <a:ext cx="1469673" cy="326434"/>
              </a:xfrm>
              <a:prstGeom prst="rect">
                <a:avLst/>
              </a:prstGeom>
              <a:blipFill rotWithShape="1">
                <a:blip r:embed="rId10" cstate="screen">
                  <a:extLst>
                    <a:ext uri="{28A0092B-C50C-407E-A947-70E740481C1C}">
                      <a14:useLocalDpi xmlns:a14="http://schemas.microsoft.com/office/drawing/2010/main"/>
                    </a:ext>
                  </a:extLst>
                </a:blip>
                <a:stretch>
                  <a:fillRect/>
                </a:stretch>
              </a:blipFill>
            </p:spPr>
            <p:txBody>
              <a:bodyPr/>
              <a:lstStyle/>
              <a:p>
                <a:pPr>
                  <a:defRPr/>
                </a:pPr>
                <a:r>
                  <a:rPr lang="en-GB">
                    <a:noFill/>
                  </a:rPr>
                  <a:t> </a:t>
                </a:r>
              </a:p>
            </p:txBody>
          </p:sp>
          <p:cxnSp>
            <p:nvCxnSpPr>
              <p:cNvPr id="60" name="Straight Arrow Connector 59"/>
              <p:cNvCxnSpPr/>
              <p:nvPr/>
            </p:nvCxnSpPr>
            <p:spPr>
              <a:xfrm>
                <a:off x="835025" y="3944938"/>
                <a:ext cx="0" cy="2189162"/>
              </a:xfrm>
              <a:prstGeom prst="straightConnector1">
                <a:avLst/>
              </a:prstGeom>
              <a:ln w="1905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79388" y="5229225"/>
                <a:ext cx="631825" cy="646113"/>
              </a:xfrm>
              <a:prstGeom prst="rect">
                <a:avLst/>
              </a:prstGeom>
              <a:noFill/>
            </p:spPr>
            <p:txBody>
              <a:bodyPr wrap="none">
                <a:spAutoFit/>
              </a:bodyPr>
              <a:lstStyle/>
              <a:p>
                <a:pPr>
                  <a:defRPr/>
                </a:pPr>
                <a:r>
                  <a:rPr lang="en-GB" i="1" dirty="0">
                    <a:solidFill>
                      <a:schemeClr val="bg1">
                        <a:lumMod val="65000"/>
                      </a:schemeClr>
                    </a:solidFill>
                    <a:latin typeface="Cambria Math" panose="02040503050406030204" pitchFamily="18" charset="0"/>
                    <a:ea typeface="Cambria Math" panose="02040503050406030204" pitchFamily="18" charset="0"/>
                    <a:cs typeface="Times New Roman" panose="02020603050405020304" pitchFamily="18" charset="0"/>
                  </a:rPr>
                  <a:t>time</a:t>
                </a:r>
              </a:p>
              <a:p>
                <a:pPr>
                  <a:defRPr/>
                </a:pPr>
                <a:r>
                  <a:rPr lang="en-GB" i="1" dirty="0">
                    <a:solidFill>
                      <a:schemeClr val="bg1">
                        <a:lumMod val="65000"/>
                      </a:schemeClr>
                    </a:solidFill>
                    <a:latin typeface="Cambria Math" panose="02040503050406030204" pitchFamily="18" charset="0"/>
                    <a:ea typeface="Cambria Math" panose="02040503050406030204" pitchFamily="18" charset="0"/>
                    <a:cs typeface="Times New Roman" panose="02020603050405020304" pitchFamily="18" charset="0"/>
                  </a:rPr>
                  <a:t>(t)</a:t>
                </a:r>
              </a:p>
            </p:txBody>
          </p:sp>
        </p:grpSp>
        <p:sp>
          <p:nvSpPr>
            <p:cNvPr id="18437" name="TextBox 69"/>
            <p:cNvSpPr txBox="1">
              <a:spLocks noChangeArrowheads="1"/>
            </p:cNvSpPr>
            <p:nvPr/>
          </p:nvSpPr>
          <p:spPr bwMode="auto">
            <a:xfrm>
              <a:off x="7318375" y="5241925"/>
              <a:ext cx="8540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800">
                  <a:latin typeface="Cambria Math" panose="02040503050406030204" pitchFamily="18" charset="0"/>
                  <a:ea typeface="Cambria Math" panose="02040503050406030204" pitchFamily="18" charset="0"/>
                  <a:cs typeface="Times New Roman" panose="02020603050405020304" pitchFamily="18" charset="0"/>
                </a:rPr>
                <a:t>Design</a:t>
              </a:r>
              <a:br>
                <a:rPr lang="en-GB" altLang="en-US" sz="1800">
                  <a:latin typeface="Cambria Math" panose="02040503050406030204" pitchFamily="18" charset="0"/>
                  <a:ea typeface="Cambria Math" panose="02040503050406030204" pitchFamily="18" charset="0"/>
                  <a:cs typeface="Times New Roman" panose="02020603050405020304" pitchFamily="18" charset="0"/>
                </a:rPr>
              </a:br>
              <a:r>
                <a:rPr lang="en-GB" altLang="en-US" sz="1800">
                  <a:latin typeface="Cambria Math" panose="02040503050406030204" pitchFamily="18" charset="0"/>
                  <a:ea typeface="Cambria Math" panose="02040503050406030204" pitchFamily="18" charset="0"/>
                  <a:cs typeface="Times New Roman" panose="02020603050405020304" pitchFamily="18" charset="0"/>
                </a:rPr>
                <a:t>Matrix</a:t>
              </a:r>
            </a:p>
          </p:txBody>
        </p:sp>
        <p:sp>
          <p:nvSpPr>
            <p:cNvPr id="71" name="TextBox 70"/>
            <p:cNvSpPr txBox="1"/>
            <p:nvPr/>
          </p:nvSpPr>
          <p:spPr>
            <a:xfrm>
              <a:off x="5219700" y="5241925"/>
              <a:ext cx="1479550" cy="923925"/>
            </a:xfrm>
            <a:prstGeom prst="rect">
              <a:avLst/>
            </a:prstGeom>
            <a:noFill/>
          </p:spPr>
          <p:txBody>
            <a:bodyPr wrap="none">
              <a:spAutoFit/>
            </a:bodyPr>
            <a:lstStyle/>
            <a:p>
              <a:pPr algn="ctr">
                <a:defRPr/>
              </a:pPr>
              <a:r>
                <a:rPr lang="en-GB" dirty="0">
                  <a:solidFill>
                    <a:schemeClr val="accent3">
                      <a:lumMod val="75000"/>
                    </a:schemeClr>
                  </a:solidFill>
                  <a:latin typeface="Cambria Math" panose="02040503050406030204" pitchFamily="18" charset="0"/>
                  <a:ea typeface="Cambria Math" panose="02040503050406030204" pitchFamily="18" charset="0"/>
                  <a:cs typeface="Times New Roman" panose="02020603050405020304" pitchFamily="18" charset="0"/>
                </a:rPr>
                <a:t>Data</a:t>
              </a:r>
              <a:br>
                <a:rPr lang="en-GB" dirty="0">
                  <a:solidFill>
                    <a:schemeClr val="accent3">
                      <a:lumMod val="75000"/>
                    </a:schemeClr>
                  </a:solidFill>
                  <a:latin typeface="Cambria Math" panose="02040503050406030204" pitchFamily="18" charset="0"/>
                  <a:ea typeface="Cambria Math" panose="02040503050406030204" pitchFamily="18" charset="0"/>
                  <a:cs typeface="Times New Roman" panose="02020603050405020304" pitchFamily="18" charset="0"/>
                </a:rPr>
              </a:br>
              <a:r>
                <a:rPr lang="en-GB" dirty="0">
                  <a:solidFill>
                    <a:schemeClr val="accent3">
                      <a:lumMod val="75000"/>
                    </a:schemeClr>
                  </a:solidFill>
                  <a:latin typeface="Cambria Math" panose="02040503050406030204" pitchFamily="18" charset="0"/>
                  <a:ea typeface="Cambria Math" panose="02040503050406030204" pitchFamily="18" charset="0"/>
                  <a:cs typeface="Times New Roman" panose="02020603050405020304" pitchFamily="18" charset="0"/>
                </a:rPr>
                <a:t>(measured </a:t>
              </a:r>
              <a:br>
                <a:rPr lang="en-GB" dirty="0">
                  <a:solidFill>
                    <a:schemeClr val="accent3">
                      <a:lumMod val="75000"/>
                    </a:schemeClr>
                  </a:solidFill>
                  <a:latin typeface="Cambria Math" panose="02040503050406030204" pitchFamily="18" charset="0"/>
                  <a:ea typeface="Cambria Math" panose="02040503050406030204" pitchFamily="18" charset="0"/>
                  <a:cs typeface="Times New Roman" panose="02020603050405020304" pitchFamily="18" charset="0"/>
                </a:rPr>
              </a:br>
              <a:r>
                <a:rPr lang="en-GB" dirty="0">
                  <a:solidFill>
                    <a:schemeClr val="accent3">
                      <a:lumMod val="75000"/>
                    </a:schemeClr>
                  </a:solidFill>
                  <a:latin typeface="Cambria Math" panose="02040503050406030204" pitchFamily="18" charset="0"/>
                  <a:ea typeface="Cambria Math" panose="02040503050406030204" pitchFamily="18" charset="0"/>
                  <a:cs typeface="Times New Roman" panose="02020603050405020304" pitchFamily="18" charset="0"/>
                </a:rPr>
                <a:t>BOLD signal)</a:t>
              </a:r>
            </a:p>
          </p:txBody>
        </p:sp>
        <p:sp>
          <p:nvSpPr>
            <p:cNvPr id="18439" name="TextBox 71"/>
            <p:cNvSpPr txBox="1">
              <a:spLocks noChangeArrowheads="1"/>
            </p:cNvSpPr>
            <p:nvPr/>
          </p:nvSpPr>
          <p:spPr bwMode="auto">
            <a:xfrm>
              <a:off x="8312150" y="4416425"/>
              <a:ext cx="72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800">
                  <a:solidFill>
                    <a:schemeClr val="accent2"/>
                  </a:solidFill>
                  <a:latin typeface="Cambria Math" panose="02040503050406030204" pitchFamily="18" charset="0"/>
                  <a:ea typeface="Cambria Math" panose="02040503050406030204" pitchFamily="18" charset="0"/>
                  <a:cs typeface="Times New Roman" panose="02020603050405020304" pitchFamily="18" charset="0"/>
                </a:rPr>
                <a:t>Error</a:t>
              </a:r>
            </a:p>
          </p:txBody>
        </p:sp>
        <p:sp>
          <p:nvSpPr>
            <p:cNvPr id="73" name="TextBox 72"/>
            <p:cNvSpPr txBox="1"/>
            <p:nvPr/>
          </p:nvSpPr>
          <p:spPr>
            <a:xfrm>
              <a:off x="6456363" y="4138613"/>
              <a:ext cx="1308100" cy="646112"/>
            </a:xfrm>
            <a:prstGeom prst="rect">
              <a:avLst/>
            </a:prstGeom>
            <a:noFill/>
          </p:spPr>
          <p:txBody>
            <a:bodyPr wrap="none">
              <a:spAutoFit/>
            </a:bodyPr>
            <a:lstStyle/>
            <a:p>
              <a:pPr algn="ctr">
                <a:defRPr/>
              </a:pPr>
              <a:r>
                <a:rPr lang="en-GB" dirty="0">
                  <a:solidFill>
                    <a:schemeClr val="accent1">
                      <a:lumMod val="75000"/>
                    </a:schemeClr>
                  </a:solidFill>
                  <a:latin typeface="Cambria Math" panose="02040503050406030204" pitchFamily="18" charset="0"/>
                  <a:ea typeface="Cambria Math" panose="02040503050406030204" pitchFamily="18" charset="0"/>
                  <a:cs typeface="Times New Roman" panose="02020603050405020304" pitchFamily="18" charset="0"/>
                </a:rPr>
                <a:t>Activation</a:t>
              </a:r>
              <a:br>
                <a:rPr lang="en-GB" dirty="0">
                  <a:solidFill>
                    <a:schemeClr val="accent1">
                      <a:lumMod val="75000"/>
                    </a:schemeClr>
                  </a:solidFill>
                  <a:latin typeface="Cambria Math" panose="02040503050406030204" pitchFamily="18" charset="0"/>
                  <a:ea typeface="Cambria Math" panose="02040503050406030204" pitchFamily="18" charset="0"/>
                  <a:cs typeface="Times New Roman" panose="02020603050405020304" pitchFamily="18" charset="0"/>
                </a:rPr>
              </a:br>
              <a:r>
                <a:rPr lang="en-GB" dirty="0">
                  <a:solidFill>
                    <a:schemeClr val="accent1">
                      <a:lumMod val="75000"/>
                    </a:schemeClr>
                  </a:solidFill>
                  <a:latin typeface="Cambria Math" panose="02040503050406030204" pitchFamily="18" charset="0"/>
                  <a:ea typeface="Cambria Math" panose="02040503050406030204" pitchFamily="18" charset="0"/>
                  <a:cs typeface="Times New Roman" panose="02020603050405020304" pitchFamily="18" charset="0"/>
                </a:rPr>
                <a:t>coefficients</a:t>
              </a:r>
            </a:p>
          </p:txBody>
        </p:sp>
      </p:grpSp>
      <p:sp>
        <p:nvSpPr>
          <p:cNvPr id="7" name="Curved Down Arrow 6"/>
          <p:cNvSpPr/>
          <p:nvPr/>
        </p:nvSpPr>
        <p:spPr>
          <a:xfrm flipH="1">
            <a:off x="5742025" y="2132856"/>
            <a:ext cx="1855589" cy="64807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2" name="Curved Down Arrow 61"/>
          <p:cNvSpPr/>
          <p:nvPr/>
        </p:nvSpPr>
        <p:spPr>
          <a:xfrm rot="10800000" flipH="1">
            <a:off x="5746931" y="5085184"/>
            <a:ext cx="1855589" cy="683096"/>
          </a:xfrm>
          <a:prstGeom prst="curved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solidFill>
                <a:schemeClr val="accent4"/>
              </a:solidFill>
            </a:endParaRPr>
          </a:p>
        </p:txBody>
      </p:sp>
      <p:sp>
        <p:nvSpPr>
          <p:cNvPr id="63" name="Title 1"/>
          <p:cNvSpPr txBox="1">
            <a:spLocks/>
          </p:cNvSpPr>
          <p:nvPr/>
        </p:nvSpPr>
        <p:spPr bwMode="auto">
          <a:xfrm>
            <a:off x="2411760" y="1096155"/>
            <a:ext cx="6408390" cy="882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altLang="en-US" sz="2400" dirty="0" smtClean="0">
                <a:solidFill>
                  <a:schemeClr val="accent1"/>
                </a:solidFill>
              </a:rPr>
              <a:t>…is an encoding model: can we predict the amount of activity in a voxel from the experimental conditions in X?</a:t>
            </a:r>
          </a:p>
        </p:txBody>
      </p:sp>
      <p:sp>
        <p:nvSpPr>
          <p:cNvPr id="64" name="Title 1"/>
          <p:cNvSpPr txBox="1">
            <a:spLocks/>
          </p:cNvSpPr>
          <p:nvPr/>
        </p:nvSpPr>
        <p:spPr bwMode="auto">
          <a:xfrm>
            <a:off x="2103999" y="5789882"/>
            <a:ext cx="6951721" cy="882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altLang="en-US" sz="2400" dirty="0" smtClean="0">
                <a:solidFill>
                  <a:schemeClr val="accent4"/>
                </a:solidFill>
              </a:rPr>
              <a:t>In (multivariate) decoding we try to predict the experimental condition from the pattern of responses</a:t>
            </a:r>
          </a:p>
        </p:txBody>
      </p:sp>
    </p:spTree>
    <p:extLst>
      <p:ext uri="{BB962C8B-B14F-4D97-AF65-F5344CB8AC3E}">
        <p14:creationId xmlns:p14="http://schemas.microsoft.com/office/powerpoint/2010/main" val="387717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2" grpId="0" animBg="1"/>
      <p:bldP spid="63" grpId="0"/>
      <p:bldP spid="6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3600" b="1" smtClean="0"/>
              <a:t>Overfitting</a:t>
            </a:r>
            <a:endParaRPr lang="en-GB" altLang="en-US" sz="3600" b="1" smtClean="0"/>
          </a:p>
        </p:txBody>
      </p:sp>
      <p:pic>
        <p:nvPicPr>
          <p:cNvPr id="64515" name="Content Placeholder 3" descr="granada_pattern_is_signal_plus_noise_4.tif"/>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771775" y="1916113"/>
            <a:ext cx="3703638" cy="3744912"/>
          </a:xfrm>
        </p:spPr>
      </p:pic>
    </p:spTree>
    <p:extLst>
      <p:ext uri="{BB962C8B-B14F-4D97-AF65-F5344CB8AC3E}">
        <p14:creationId xmlns:p14="http://schemas.microsoft.com/office/powerpoint/2010/main" val="7435037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altLang="en-US" sz="3600" b="1" smtClean="0"/>
              <a:t>Overfitting</a:t>
            </a:r>
            <a:endParaRPr lang="en-GB" altLang="en-US" sz="3600" b="1" smtClean="0"/>
          </a:p>
        </p:txBody>
      </p:sp>
      <p:sp>
        <p:nvSpPr>
          <p:cNvPr id="5" name="Content Placeholder 4"/>
          <p:cNvSpPr>
            <a:spLocks noGrp="1"/>
          </p:cNvSpPr>
          <p:nvPr>
            <p:ph idx="1"/>
          </p:nvPr>
        </p:nvSpPr>
        <p:spPr/>
        <p:txBody>
          <a:bodyPr/>
          <a:lstStyle/>
          <a:p>
            <a:pPr>
              <a:buFont typeface="Arial" panose="020B0604020202020204" pitchFamily="34" charset="0"/>
              <a:buNone/>
            </a:pPr>
            <a:r>
              <a:rPr lang="en-US" altLang="en-US" sz="2800" dirty="0" smtClean="0"/>
              <a:t>After determining the decision boundary, we need to test how well the boundary </a:t>
            </a:r>
            <a:r>
              <a:rPr lang="en-US" altLang="en-US" sz="2800" dirty="0" err="1" smtClean="0"/>
              <a:t>generalises</a:t>
            </a:r>
            <a:r>
              <a:rPr lang="en-US" altLang="en-US" sz="2800" dirty="0" smtClean="0"/>
              <a:t> to new data (e.g. cross validation). </a:t>
            </a:r>
          </a:p>
          <a:p>
            <a:pPr>
              <a:buFont typeface="Arial" panose="020B0604020202020204" pitchFamily="34" charset="0"/>
              <a:buNone/>
            </a:pPr>
            <a:endParaRPr lang="en-US" altLang="en-US" sz="2800" dirty="0" smtClean="0"/>
          </a:p>
          <a:p>
            <a:pPr>
              <a:buFont typeface="Arial" panose="020B0604020202020204" pitchFamily="34" charset="0"/>
              <a:buNone/>
            </a:pPr>
            <a:endParaRPr lang="en-US" altLang="en-US" sz="2800" dirty="0" smtClean="0"/>
          </a:p>
          <a:p>
            <a:pPr>
              <a:buFont typeface="Arial" panose="020B0604020202020204" pitchFamily="34" charset="0"/>
              <a:buNone/>
            </a:pPr>
            <a:endParaRPr lang="en-US" altLang="en-US" sz="2800" dirty="0" smtClean="0"/>
          </a:p>
          <a:p>
            <a:pPr>
              <a:buFont typeface="Arial" panose="020B0604020202020204" pitchFamily="34" charset="0"/>
              <a:buNone/>
            </a:pPr>
            <a:r>
              <a:rPr lang="en-US" altLang="en-US" sz="2800" dirty="0" smtClean="0"/>
              <a:t> </a:t>
            </a:r>
            <a:endParaRPr lang="en-GB" altLang="en-US" sz="2800" dirty="0" smtClean="0"/>
          </a:p>
        </p:txBody>
      </p:sp>
      <p:pic>
        <p:nvPicPr>
          <p:cNvPr id="4" name="Picture 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40200" y="2565400"/>
            <a:ext cx="4216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356100" y="3573463"/>
            <a:ext cx="360363" cy="7191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7" name="Rectangle 6"/>
          <p:cNvSpPr/>
          <p:nvPr/>
        </p:nvSpPr>
        <p:spPr>
          <a:xfrm>
            <a:off x="7092950" y="5186363"/>
            <a:ext cx="1150938" cy="360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0" name="Rectangle 9"/>
          <p:cNvSpPr/>
          <p:nvPr/>
        </p:nvSpPr>
        <p:spPr>
          <a:xfrm>
            <a:off x="4140200" y="5603875"/>
            <a:ext cx="4103688" cy="86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1" name="Rectangle 10"/>
          <p:cNvSpPr/>
          <p:nvPr/>
        </p:nvSpPr>
        <p:spPr>
          <a:xfrm>
            <a:off x="4946650" y="5186363"/>
            <a:ext cx="647700" cy="503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2" name="TextBox 11"/>
          <p:cNvSpPr txBox="1"/>
          <p:nvPr/>
        </p:nvSpPr>
        <p:spPr>
          <a:xfrm rot="16200000">
            <a:off x="3340100" y="3344863"/>
            <a:ext cx="2160587" cy="338138"/>
          </a:xfrm>
          <a:prstGeom prst="rect">
            <a:avLst/>
          </a:prstGeom>
          <a:noFill/>
        </p:spPr>
        <p:txBody>
          <a:bodyPr>
            <a:spAutoFit/>
          </a:bodyPr>
          <a:lstStyle/>
          <a:p>
            <a:pPr eaLnBrk="1" hangingPunct="1">
              <a:defRPr/>
            </a:pPr>
            <a:r>
              <a:rPr lang="en-US" sz="1600" dirty="0">
                <a:latin typeface="+mj-lt"/>
              </a:rPr>
              <a:t>performance</a:t>
            </a:r>
            <a:endParaRPr lang="en-GB" sz="1600" dirty="0">
              <a:latin typeface="+mj-lt"/>
            </a:endParaRPr>
          </a:p>
        </p:txBody>
      </p:sp>
      <p:sp>
        <p:nvSpPr>
          <p:cNvPr id="13" name="TextBox 12"/>
          <p:cNvSpPr txBox="1"/>
          <p:nvPr/>
        </p:nvSpPr>
        <p:spPr>
          <a:xfrm>
            <a:off x="7019925" y="5157788"/>
            <a:ext cx="2592388" cy="338137"/>
          </a:xfrm>
          <a:prstGeom prst="rect">
            <a:avLst/>
          </a:prstGeom>
          <a:noFill/>
        </p:spPr>
        <p:txBody>
          <a:bodyPr>
            <a:spAutoFit/>
          </a:bodyPr>
          <a:lstStyle/>
          <a:p>
            <a:pPr eaLnBrk="1" hangingPunct="1">
              <a:defRPr/>
            </a:pPr>
            <a:r>
              <a:rPr lang="en-US" sz="1600" dirty="0">
                <a:latin typeface="+mj-lt"/>
              </a:rPr>
              <a:t>boundary complexity</a:t>
            </a:r>
            <a:endParaRPr lang="en-GB" sz="1600" dirty="0">
              <a:latin typeface="+mj-lt"/>
            </a:endParaRPr>
          </a:p>
        </p:txBody>
      </p:sp>
      <p:sp>
        <p:nvSpPr>
          <p:cNvPr id="14" name="Rectangle 13"/>
          <p:cNvSpPr/>
          <p:nvPr/>
        </p:nvSpPr>
        <p:spPr>
          <a:xfrm>
            <a:off x="5940425" y="5157788"/>
            <a:ext cx="503238" cy="574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pic>
        <p:nvPicPr>
          <p:cNvPr id="8" name="Content Placeholder 3" descr="granada_nonlinear_decisionBoundary_1.tif"/>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35600" y="5610225"/>
            <a:ext cx="1081088" cy="10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6588125" y="5157788"/>
            <a:ext cx="504825" cy="574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pic>
        <p:nvPicPr>
          <p:cNvPr id="9" name="Content Placeholder 3" descr="granada_pattern_is_signal_plus_noise_4.tif"/>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59563" y="5605463"/>
            <a:ext cx="1081087"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7840663" y="2874422"/>
            <a:ext cx="1692273" cy="338554"/>
          </a:xfrm>
          <a:prstGeom prst="rect">
            <a:avLst/>
          </a:prstGeom>
          <a:noFill/>
        </p:spPr>
        <p:txBody>
          <a:bodyPr wrap="square">
            <a:spAutoFit/>
          </a:bodyPr>
          <a:lstStyle/>
          <a:p>
            <a:pPr eaLnBrk="1" hangingPunct="1">
              <a:defRPr/>
            </a:pPr>
            <a:r>
              <a:rPr lang="en-US" sz="1600" dirty="0" smtClean="0">
                <a:latin typeface="+mj-lt"/>
              </a:rPr>
              <a:t>(training data)</a:t>
            </a:r>
            <a:endParaRPr lang="en-GB" sz="1600" dirty="0">
              <a:latin typeface="+mj-lt"/>
            </a:endParaRPr>
          </a:p>
        </p:txBody>
      </p:sp>
      <p:sp>
        <p:nvSpPr>
          <p:cNvPr id="17" name="TextBox 16"/>
          <p:cNvSpPr txBox="1"/>
          <p:nvPr/>
        </p:nvSpPr>
        <p:spPr>
          <a:xfrm>
            <a:off x="7767759" y="4565368"/>
            <a:ext cx="1692273" cy="338554"/>
          </a:xfrm>
          <a:prstGeom prst="rect">
            <a:avLst/>
          </a:prstGeom>
          <a:noFill/>
        </p:spPr>
        <p:txBody>
          <a:bodyPr wrap="square">
            <a:spAutoFit/>
          </a:bodyPr>
          <a:lstStyle/>
          <a:p>
            <a:pPr eaLnBrk="1" hangingPunct="1">
              <a:defRPr/>
            </a:pPr>
            <a:r>
              <a:rPr lang="en-US" sz="1600" dirty="0" smtClean="0">
                <a:latin typeface="+mj-lt"/>
              </a:rPr>
              <a:t>(hold-out data)</a:t>
            </a:r>
            <a:endParaRPr lang="en-GB" sz="1600" dirty="0">
              <a:latin typeface="+mj-lt"/>
            </a:endParaRPr>
          </a:p>
        </p:txBody>
      </p:sp>
    </p:spTree>
    <p:extLst>
      <p:ext uri="{BB962C8B-B14F-4D97-AF65-F5344CB8AC3E}">
        <p14:creationId xmlns:p14="http://schemas.microsoft.com/office/powerpoint/2010/main" val="34430754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1" grpId="0" animBg="1"/>
      <p:bldP spid="12" grpId="0"/>
      <p:bldP spid="13" grpId="0"/>
      <p:bldP spid="14" grpId="0" animBg="1"/>
      <p:bldP spid="15" grpId="0" animBg="1"/>
      <p:bldP spid="16" grpId="0"/>
      <p:bldP spid="1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altLang="en-US" sz="3600" b="1" smtClean="0"/>
              <a:t>Overfitting</a:t>
            </a:r>
            <a:endParaRPr lang="en-GB" altLang="en-US" sz="3600" b="1" smtClean="0"/>
          </a:p>
        </p:txBody>
      </p:sp>
      <p:sp>
        <p:nvSpPr>
          <p:cNvPr id="5" name="Content Placeholder 4"/>
          <p:cNvSpPr>
            <a:spLocks noGrp="1"/>
          </p:cNvSpPr>
          <p:nvPr>
            <p:ph idx="1"/>
          </p:nvPr>
        </p:nvSpPr>
        <p:spPr/>
        <p:txBody>
          <a:bodyPr/>
          <a:lstStyle/>
          <a:p>
            <a:pPr>
              <a:buFont typeface="Arial" panose="020B0604020202020204" pitchFamily="34" charset="0"/>
              <a:buNone/>
            </a:pPr>
            <a:r>
              <a:rPr lang="en-US" altLang="en-US" sz="2800" dirty="0" smtClean="0"/>
              <a:t>After determining the decision boundary, we need to test how well the boundary </a:t>
            </a:r>
            <a:r>
              <a:rPr lang="en-US" altLang="en-US" sz="2800" dirty="0" err="1" smtClean="0"/>
              <a:t>generalises</a:t>
            </a:r>
            <a:r>
              <a:rPr lang="en-US" altLang="en-US" sz="2800" dirty="0" smtClean="0"/>
              <a:t> to new data (e.g. cross validation). </a:t>
            </a:r>
          </a:p>
          <a:p>
            <a:pPr>
              <a:buFont typeface="Arial" panose="020B0604020202020204" pitchFamily="34" charset="0"/>
              <a:buNone/>
            </a:pPr>
            <a:endParaRPr lang="en-US" altLang="en-US" sz="2800" dirty="0" smtClean="0"/>
          </a:p>
          <a:p>
            <a:pPr>
              <a:buFont typeface="Arial" panose="020B0604020202020204" pitchFamily="34" charset="0"/>
              <a:buNone/>
            </a:pPr>
            <a:r>
              <a:rPr lang="en-US" altLang="en-US" sz="2800" dirty="0" smtClean="0"/>
              <a:t>Linear classifiers usually perform better on fMRI data than nonlinear classifiers.</a:t>
            </a:r>
          </a:p>
          <a:p>
            <a:pPr>
              <a:buFont typeface="Arial" panose="020B0604020202020204" pitchFamily="34" charset="0"/>
              <a:buNone/>
            </a:pPr>
            <a:r>
              <a:rPr lang="en-US" altLang="en-US" sz="2800" dirty="0" smtClean="0"/>
              <a:t>Overfitting can be further reduced by:</a:t>
            </a:r>
          </a:p>
          <a:p>
            <a:r>
              <a:rPr lang="en-US" altLang="en-US" sz="2800" dirty="0" err="1" smtClean="0"/>
              <a:t>regularisation</a:t>
            </a:r>
            <a:r>
              <a:rPr lang="en-US" altLang="en-US" sz="2800" dirty="0" smtClean="0"/>
              <a:t> </a:t>
            </a:r>
          </a:p>
          <a:p>
            <a:r>
              <a:rPr lang="en-US" altLang="en-US" sz="2800" dirty="0" smtClean="0"/>
              <a:t>dimensionality reduction of the activity patterns (e.g. voxel selection)  </a:t>
            </a:r>
          </a:p>
          <a:p>
            <a:pPr>
              <a:buFont typeface="Arial" panose="020B0604020202020204" pitchFamily="34" charset="0"/>
              <a:buNone/>
            </a:pPr>
            <a:endParaRPr lang="en-US" altLang="en-US" sz="2800" dirty="0" smtClean="0"/>
          </a:p>
          <a:p>
            <a:pPr>
              <a:buFont typeface="Arial" panose="020B0604020202020204" pitchFamily="34" charset="0"/>
              <a:buNone/>
            </a:pPr>
            <a:endParaRPr lang="en-US" altLang="en-US" sz="2800" dirty="0" smtClean="0"/>
          </a:p>
          <a:p>
            <a:pPr>
              <a:buFont typeface="Arial" panose="020B0604020202020204" pitchFamily="34" charset="0"/>
              <a:buNone/>
            </a:pPr>
            <a:r>
              <a:rPr lang="en-US" altLang="en-US" sz="2800" dirty="0" smtClean="0"/>
              <a:t> </a:t>
            </a:r>
            <a:endParaRPr lang="en-GB" altLang="en-US" sz="2800" dirty="0" smtClean="0"/>
          </a:p>
        </p:txBody>
      </p:sp>
    </p:spTree>
    <p:extLst>
      <p:ext uri="{BB962C8B-B14F-4D97-AF65-F5344CB8AC3E}">
        <p14:creationId xmlns:p14="http://schemas.microsoft.com/office/powerpoint/2010/main" val="33395971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a:xfrm>
            <a:off x="457200" y="274638"/>
            <a:ext cx="8229600" cy="634082"/>
          </a:xfrm>
        </p:spPr>
        <p:txBody>
          <a:bodyPr/>
          <a:lstStyle/>
          <a:p>
            <a:r>
              <a:rPr lang="en-US" altLang="en-US" sz="3600" b="1" dirty="0" smtClean="0"/>
              <a:t>Performance measures</a:t>
            </a:r>
            <a:endParaRPr lang="en-GB" altLang="en-US" sz="3600" b="1" dirty="0" smtClean="0"/>
          </a:p>
        </p:txBody>
      </p:sp>
      <p:sp>
        <p:nvSpPr>
          <p:cNvPr id="3" name="Content Placeholder 2"/>
          <p:cNvSpPr>
            <a:spLocks noGrp="1"/>
          </p:cNvSpPr>
          <p:nvPr>
            <p:ph idx="1"/>
          </p:nvPr>
        </p:nvSpPr>
        <p:spPr>
          <a:xfrm>
            <a:off x="480516" y="1703675"/>
            <a:ext cx="5554603" cy="4677653"/>
          </a:xfrm>
        </p:spPr>
        <p:txBody>
          <a:bodyPr/>
          <a:lstStyle/>
          <a:p>
            <a:pPr marL="0" indent="0">
              <a:buFont typeface="Arial" panose="020B0604020202020204" pitchFamily="34" charset="0"/>
              <a:buNone/>
              <a:defRPr/>
            </a:pPr>
            <a:r>
              <a:rPr lang="en-GB" altLang="en-US" sz="2800" dirty="0" smtClean="0"/>
              <a:t>Several options, e.g.:</a:t>
            </a:r>
          </a:p>
          <a:p>
            <a:pPr marL="0" indent="0">
              <a:buFont typeface="Arial" panose="020B0604020202020204" pitchFamily="34" charset="0"/>
              <a:buNone/>
              <a:defRPr/>
            </a:pPr>
            <a:endParaRPr lang="en-GB" altLang="en-US" sz="2800" dirty="0" smtClean="0"/>
          </a:p>
          <a:p>
            <a:pPr>
              <a:defRPr/>
            </a:pPr>
            <a:r>
              <a:rPr lang="en-GB" altLang="en-US" sz="2800" dirty="0" smtClean="0"/>
              <a:t>Accuracy </a:t>
            </a:r>
            <a:r>
              <a:rPr lang="en-GB" altLang="en-US" sz="2000" dirty="0" smtClean="0"/>
              <a:t>(proportion correct classifications)</a:t>
            </a:r>
          </a:p>
          <a:p>
            <a:pPr>
              <a:defRPr/>
            </a:pPr>
            <a:r>
              <a:rPr lang="en-GB" altLang="en-US" sz="2800" dirty="0" smtClean="0"/>
              <a:t>Accuracy per class </a:t>
            </a:r>
            <a:r>
              <a:rPr lang="en-GB" altLang="en-US" sz="2000" dirty="0" smtClean="0"/>
              <a:t>(balanced accuracy)</a:t>
            </a:r>
          </a:p>
          <a:p>
            <a:pPr>
              <a:defRPr/>
            </a:pPr>
            <a:r>
              <a:rPr lang="en-GB" altLang="en-US" sz="2800" dirty="0" smtClean="0"/>
              <a:t>D-prime </a:t>
            </a:r>
            <a:r>
              <a:rPr lang="en-GB" altLang="en-US" sz="2000" dirty="0" smtClean="0"/>
              <a:t>(and other sensitivity measures)</a:t>
            </a:r>
          </a:p>
          <a:p>
            <a:pPr>
              <a:defRPr/>
            </a:pPr>
            <a:r>
              <a:rPr lang="en-GB" altLang="en-US" sz="2800" dirty="0" smtClean="0"/>
              <a:t>Area under ROC curve</a:t>
            </a:r>
          </a:p>
          <a:p>
            <a:pPr>
              <a:defRPr/>
            </a:pPr>
            <a:r>
              <a:rPr lang="en-GB" altLang="en-US" sz="2800" dirty="0" smtClean="0"/>
              <a:t>Decision variable </a:t>
            </a:r>
          </a:p>
          <a:p>
            <a:pPr lvl="1">
              <a:defRPr/>
            </a:pPr>
            <a:r>
              <a:rPr lang="en-GB" altLang="en-US" sz="2400" dirty="0" smtClean="0"/>
              <a:t>e.g. signed distance from margin</a:t>
            </a:r>
            <a:endParaRPr lang="en-GB" altLang="en-US" sz="2400" dirty="0"/>
          </a:p>
          <a:p>
            <a:pPr lvl="1">
              <a:defRPr/>
            </a:pPr>
            <a:r>
              <a:rPr lang="en-GB" altLang="en-US" sz="2400" dirty="0" smtClean="0"/>
              <a:t>Probability of correct classification</a:t>
            </a:r>
          </a:p>
          <a:p>
            <a:pPr>
              <a:defRPr/>
            </a:pPr>
            <a:endParaRPr lang="en-US" altLang="en-US" sz="2800" dirty="0" smtClean="0"/>
          </a:p>
          <a:p>
            <a:pPr>
              <a:buFont typeface="Arial" panose="020B0604020202020204" pitchFamily="34" charset="0"/>
              <a:buNone/>
              <a:defRPr/>
            </a:pPr>
            <a:endParaRPr lang="en-US" altLang="en-US" sz="2800" dirty="0" smtClean="0"/>
          </a:p>
        </p:txBody>
      </p:sp>
      <p:graphicFrame>
        <p:nvGraphicFramePr>
          <p:cNvPr id="2" name="Table 1"/>
          <p:cNvGraphicFramePr>
            <a:graphicFrameLocks noGrp="1"/>
          </p:cNvGraphicFramePr>
          <p:nvPr>
            <p:extLst/>
          </p:nvPr>
        </p:nvGraphicFramePr>
        <p:xfrm>
          <a:off x="9252520" y="1124744"/>
          <a:ext cx="2808312" cy="4680520"/>
        </p:xfrm>
        <a:graphic>
          <a:graphicData uri="http://schemas.openxmlformats.org/drawingml/2006/table">
            <a:tbl>
              <a:tblPr firstRow="1">
                <a:tableStyleId>{3B4B98B0-60AC-42C2-AFA5-B58CD77FA1E5}</a:tableStyleId>
              </a:tblPr>
              <a:tblGrid>
                <a:gridCol w="468052">
                  <a:extLst>
                    <a:ext uri="{9D8B030D-6E8A-4147-A177-3AD203B41FA5}">
                      <a16:colId xmlns:a16="http://schemas.microsoft.com/office/drawing/2014/main" val="3961033514"/>
                    </a:ext>
                  </a:extLst>
                </a:gridCol>
                <a:gridCol w="468052">
                  <a:extLst>
                    <a:ext uri="{9D8B030D-6E8A-4147-A177-3AD203B41FA5}">
                      <a16:colId xmlns:a16="http://schemas.microsoft.com/office/drawing/2014/main" val="441745409"/>
                    </a:ext>
                  </a:extLst>
                </a:gridCol>
                <a:gridCol w="468052">
                  <a:extLst>
                    <a:ext uri="{9D8B030D-6E8A-4147-A177-3AD203B41FA5}">
                      <a16:colId xmlns:a16="http://schemas.microsoft.com/office/drawing/2014/main" val="2993519430"/>
                    </a:ext>
                  </a:extLst>
                </a:gridCol>
                <a:gridCol w="468052">
                  <a:extLst>
                    <a:ext uri="{9D8B030D-6E8A-4147-A177-3AD203B41FA5}">
                      <a16:colId xmlns:a16="http://schemas.microsoft.com/office/drawing/2014/main" val="2736316627"/>
                    </a:ext>
                  </a:extLst>
                </a:gridCol>
                <a:gridCol w="468052">
                  <a:extLst>
                    <a:ext uri="{9D8B030D-6E8A-4147-A177-3AD203B41FA5}">
                      <a16:colId xmlns:a16="http://schemas.microsoft.com/office/drawing/2014/main" val="176052822"/>
                    </a:ext>
                  </a:extLst>
                </a:gridCol>
                <a:gridCol w="468052">
                  <a:extLst>
                    <a:ext uri="{9D8B030D-6E8A-4147-A177-3AD203B41FA5}">
                      <a16:colId xmlns:a16="http://schemas.microsoft.com/office/drawing/2014/main" val="3316610042"/>
                    </a:ext>
                  </a:extLst>
                </a:gridCol>
              </a:tblGrid>
              <a:tr h="1143700">
                <a:tc>
                  <a:txBody>
                    <a:bodyPr/>
                    <a:lstStyle/>
                    <a:p>
                      <a:pPr>
                        <a:lnSpc>
                          <a:spcPts val="1300"/>
                        </a:lnSpc>
                      </a:pPr>
                      <a:r>
                        <a:rPr lang="en-GB" sz="1600" b="0" dirty="0" smtClean="0"/>
                        <a:t>Simple</a:t>
                      </a:r>
                      <a:endParaRPr lang="en-GB" sz="1600" b="0" dirty="0"/>
                    </a:p>
                  </a:txBody>
                  <a:tcPr vert="vert" anchor="ctr">
                    <a:lnT w="12700" cmpd="sng">
                      <a:noFill/>
                    </a:lnT>
                  </a:tcPr>
                </a:tc>
                <a:tc>
                  <a:txBody>
                    <a:bodyPr/>
                    <a:lstStyle/>
                    <a:p>
                      <a:pPr>
                        <a:lnSpc>
                          <a:spcPts val="1300"/>
                        </a:lnSpc>
                      </a:pPr>
                      <a:r>
                        <a:rPr lang="en-GB" sz="1600" b="0" dirty="0" smtClean="0"/>
                        <a:t>Continuous</a:t>
                      </a:r>
                      <a:endParaRPr lang="en-GB" sz="1600" b="0" dirty="0"/>
                    </a:p>
                  </a:txBody>
                  <a:tcPr vert="vert" anchor="ctr">
                    <a:lnT w="12700" cmpd="sng">
                      <a:noFill/>
                    </a:lnT>
                  </a:tcPr>
                </a:tc>
                <a:tc>
                  <a:txBody>
                    <a:bodyPr/>
                    <a:lstStyle/>
                    <a:p>
                      <a:pPr>
                        <a:lnSpc>
                          <a:spcPts val="1300"/>
                        </a:lnSpc>
                      </a:pPr>
                      <a:r>
                        <a:rPr lang="en-GB" sz="1600" b="0" dirty="0" smtClean="0"/>
                        <a:t>Accounts for</a:t>
                      </a:r>
                      <a:br>
                        <a:rPr lang="en-GB" sz="1600" b="0" dirty="0" smtClean="0"/>
                      </a:br>
                      <a:r>
                        <a:rPr lang="en-GB" sz="1600" b="0" dirty="0" smtClean="0"/>
                        <a:t>imbalance</a:t>
                      </a:r>
                      <a:endParaRPr lang="en-GB" sz="1600" b="0" dirty="0"/>
                    </a:p>
                  </a:txBody>
                  <a:tcPr vert="vert" anchor="ctr">
                    <a:lnT w="12700" cmpd="sng">
                      <a:noFill/>
                    </a:lnT>
                  </a:tcPr>
                </a:tc>
                <a:tc>
                  <a:txBody>
                    <a:bodyPr/>
                    <a:lstStyle/>
                    <a:p>
                      <a:pPr>
                        <a:lnSpc>
                          <a:spcPts val="1300"/>
                        </a:lnSpc>
                      </a:pPr>
                      <a:r>
                        <a:rPr lang="en-GB" sz="1600" b="0" dirty="0" smtClean="0"/>
                        <a:t>Insensitive to variance</a:t>
                      </a:r>
                      <a:endParaRPr lang="en-GB" sz="1600" b="0" dirty="0"/>
                    </a:p>
                  </a:txBody>
                  <a:tcPr vert="vert" anchor="ctr">
                    <a:lnT w="12700" cmpd="sng">
                      <a:noFill/>
                    </a:lnT>
                  </a:tcPr>
                </a:tc>
                <a:tc>
                  <a:txBody>
                    <a:bodyPr/>
                    <a:lstStyle/>
                    <a:p>
                      <a:pPr>
                        <a:lnSpc>
                          <a:spcPts val="1300"/>
                        </a:lnSpc>
                      </a:pPr>
                      <a:r>
                        <a:rPr lang="en-GB" sz="1600" b="0" dirty="0" smtClean="0"/>
                        <a:t>Available per sample</a:t>
                      </a:r>
                      <a:endParaRPr lang="en-GB" sz="1600" b="0" dirty="0"/>
                    </a:p>
                  </a:txBody>
                  <a:tcPr vert="vert" anchor="ctr">
                    <a:lnT w="12700" cmpd="sng">
                      <a:noFill/>
                    </a:lnT>
                  </a:tcPr>
                </a:tc>
                <a:tc>
                  <a:txBody>
                    <a:bodyPr/>
                    <a:lstStyle/>
                    <a:p>
                      <a:pPr>
                        <a:lnSpc>
                          <a:spcPts val="1300"/>
                        </a:lnSpc>
                      </a:pPr>
                      <a:r>
                        <a:rPr lang="en-GB" sz="1600" b="0" dirty="0" smtClean="0"/>
                        <a:t>Available for all classifiers</a:t>
                      </a:r>
                      <a:endParaRPr lang="en-GB" sz="1600" b="0" dirty="0"/>
                    </a:p>
                  </a:txBody>
                  <a:tcPr vert="vert" anchor="ctr">
                    <a:lnT w="12700" cmpd="sng">
                      <a:noFill/>
                    </a:lnT>
                  </a:tcPr>
                </a:tc>
                <a:extLst>
                  <a:ext uri="{0D108BD9-81ED-4DB2-BD59-A6C34878D82A}">
                    <a16:rowId xmlns:a16="http://schemas.microsoft.com/office/drawing/2014/main" val="459014741"/>
                  </a:ext>
                </a:extLst>
              </a:tr>
              <a:tr h="505260">
                <a:tc>
                  <a:txBody>
                    <a:bodyPr/>
                    <a:lstStyle/>
                    <a:p>
                      <a:pPr algn="ctr"/>
                      <a:r>
                        <a:rPr lang="en-GB" dirty="0" smtClean="0">
                          <a:solidFill>
                            <a:srgbClr val="00B050"/>
                          </a:solidFill>
                          <a:sym typeface="Wingdings" panose="05000000000000000000" pitchFamily="2" charset="2"/>
                        </a:rPr>
                        <a:t></a:t>
                      </a:r>
                      <a:endParaRPr lang="en-GB" dirty="0">
                        <a:solidFill>
                          <a:srgbClr val="00B05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smtClean="0">
                          <a:solidFill>
                            <a:srgbClr val="FF0000"/>
                          </a:solidFill>
                          <a:sym typeface="Wingdings" panose="05000000000000000000" pitchFamily="2" charset="2"/>
                        </a:rPr>
                        <a:t></a:t>
                      </a:r>
                      <a:endParaRPr lang="en-GB" dirty="0" smtClean="0">
                        <a:solidFill>
                          <a:srgbClr val="FF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smtClean="0">
                          <a:solidFill>
                            <a:srgbClr val="FF0000"/>
                          </a:solidFill>
                          <a:sym typeface="Wingdings" panose="05000000000000000000" pitchFamily="2" charset="2"/>
                        </a:rPr>
                        <a:t></a:t>
                      </a:r>
                      <a:endParaRPr lang="en-GB" dirty="0" smtClean="0">
                        <a:solidFill>
                          <a:srgbClr val="FF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smtClean="0">
                          <a:solidFill>
                            <a:srgbClr val="FF0000"/>
                          </a:solidFill>
                          <a:sym typeface="Wingdings" panose="05000000000000000000" pitchFamily="2" charset="2"/>
                        </a:rPr>
                        <a:t></a:t>
                      </a:r>
                      <a:endParaRPr lang="en-GB" dirty="0" smtClean="0">
                        <a:solidFill>
                          <a:srgbClr val="FF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accent6"/>
                          </a:solidFill>
                          <a:sym typeface="Wingdings" panose="05000000000000000000" pitchFamily="2" charset="2"/>
                        </a:rPr>
                        <a:t></a:t>
                      </a:r>
                      <a:endParaRPr lang="en-GB" dirty="0" smtClean="0">
                        <a:solidFill>
                          <a:schemeClr val="accent6"/>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smtClean="0">
                          <a:solidFill>
                            <a:srgbClr val="00B050"/>
                          </a:solidFill>
                          <a:sym typeface="Wingdings" panose="05000000000000000000" pitchFamily="2" charset="2"/>
                        </a:rPr>
                        <a:t></a:t>
                      </a:r>
                      <a:endParaRPr lang="en-GB" dirty="0" smtClean="0">
                        <a:solidFill>
                          <a:srgbClr val="00B050"/>
                        </a:solidFill>
                      </a:endParaRPr>
                    </a:p>
                  </a:txBody>
                  <a:tcPr anchor="ctr"/>
                </a:tc>
                <a:extLst>
                  <a:ext uri="{0D108BD9-81ED-4DB2-BD59-A6C34878D82A}">
                    <a16:rowId xmlns:a16="http://schemas.microsoft.com/office/drawing/2014/main" val="1193132591"/>
                  </a:ext>
                </a:extLst>
              </a:tr>
              <a:tr h="505260">
                <a:tc>
                  <a:txBody>
                    <a:bodyPr/>
                    <a:lstStyle/>
                    <a:p>
                      <a:pPr algn="ctr"/>
                      <a:r>
                        <a:rPr lang="en-GB" dirty="0" smtClean="0">
                          <a:solidFill>
                            <a:srgbClr val="00B050"/>
                          </a:solidFill>
                          <a:sym typeface="Wingdings" panose="05000000000000000000" pitchFamily="2" charset="2"/>
                        </a:rPr>
                        <a:t></a:t>
                      </a:r>
                      <a:endParaRPr lang="en-GB" dirty="0">
                        <a:solidFill>
                          <a:srgbClr val="00B05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smtClean="0">
                          <a:solidFill>
                            <a:srgbClr val="FF0000"/>
                          </a:solidFill>
                          <a:sym typeface="Wingdings" panose="05000000000000000000" pitchFamily="2" charset="2"/>
                        </a:rPr>
                        <a:t></a:t>
                      </a:r>
                      <a:endParaRPr lang="en-GB" dirty="0" smtClean="0">
                        <a:solidFill>
                          <a:srgbClr val="FF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accent6"/>
                          </a:solidFill>
                          <a:sym typeface="Wingdings" panose="05000000000000000000" pitchFamily="2" charset="2"/>
                        </a:rPr>
                        <a:t></a:t>
                      </a:r>
                      <a:endParaRPr lang="en-GB" dirty="0" smtClean="0">
                        <a:solidFill>
                          <a:schemeClr val="accent6"/>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smtClean="0">
                          <a:solidFill>
                            <a:srgbClr val="FF0000"/>
                          </a:solidFill>
                          <a:sym typeface="Wingdings" panose="05000000000000000000" pitchFamily="2" charset="2"/>
                        </a:rPr>
                        <a:t></a:t>
                      </a:r>
                      <a:endParaRPr lang="en-GB" dirty="0" smtClean="0">
                        <a:solidFill>
                          <a:srgbClr val="FF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accent6"/>
                          </a:solidFill>
                          <a:sym typeface="Wingdings" panose="05000000000000000000" pitchFamily="2" charset="2"/>
                        </a:rPr>
                        <a:t></a:t>
                      </a:r>
                      <a:endParaRPr lang="en-GB" dirty="0" smtClean="0">
                        <a:solidFill>
                          <a:schemeClr val="accent6"/>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smtClean="0">
                          <a:solidFill>
                            <a:srgbClr val="00B050"/>
                          </a:solidFill>
                          <a:sym typeface="Wingdings" panose="05000000000000000000" pitchFamily="2" charset="2"/>
                        </a:rPr>
                        <a:t></a:t>
                      </a:r>
                      <a:endParaRPr lang="en-GB" dirty="0" smtClean="0">
                        <a:solidFill>
                          <a:srgbClr val="00B050"/>
                        </a:solidFill>
                      </a:endParaRPr>
                    </a:p>
                  </a:txBody>
                  <a:tcPr anchor="ctr"/>
                </a:tc>
                <a:extLst>
                  <a:ext uri="{0D108BD9-81ED-4DB2-BD59-A6C34878D82A}">
                    <a16:rowId xmlns:a16="http://schemas.microsoft.com/office/drawing/2014/main" val="3832508841"/>
                  </a:ext>
                </a:extLst>
              </a:tr>
              <a:tr h="505260">
                <a:tc>
                  <a:txBody>
                    <a:bodyPr/>
                    <a:lstStyle/>
                    <a:p>
                      <a:pPr algn="ctr"/>
                      <a:r>
                        <a:rPr lang="en-GB" dirty="0" smtClean="0">
                          <a:solidFill>
                            <a:schemeClr val="accent6"/>
                          </a:solidFill>
                          <a:sym typeface="Wingdings" panose="05000000000000000000" pitchFamily="2" charset="2"/>
                        </a:rPr>
                        <a:t></a:t>
                      </a:r>
                      <a:endParaRPr lang="en-GB" dirty="0">
                        <a:solidFill>
                          <a:schemeClr val="accent6"/>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accent6"/>
                          </a:solidFill>
                          <a:sym typeface="Wingdings" panose="05000000000000000000" pitchFamily="2" charset="2"/>
                        </a:rPr>
                        <a:t></a:t>
                      </a:r>
                      <a:endParaRPr lang="en-GB" dirty="0" smtClean="0">
                        <a:solidFill>
                          <a:schemeClr val="accent6"/>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accent6"/>
                          </a:solidFill>
                          <a:sym typeface="Wingdings" panose="05000000000000000000" pitchFamily="2" charset="2"/>
                        </a:rPr>
                        <a:t></a:t>
                      </a:r>
                      <a:endParaRPr lang="en-GB" dirty="0" smtClean="0">
                        <a:solidFill>
                          <a:schemeClr val="accent6"/>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smtClean="0">
                          <a:solidFill>
                            <a:srgbClr val="FF0000"/>
                          </a:solidFill>
                          <a:sym typeface="Wingdings" panose="05000000000000000000" pitchFamily="2" charset="2"/>
                        </a:rPr>
                        <a:t></a:t>
                      </a:r>
                      <a:endParaRPr lang="en-GB" dirty="0" smtClean="0">
                        <a:solidFill>
                          <a:srgbClr val="FF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smtClean="0">
                          <a:solidFill>
                            <a:srgbClr val="FF0000"/>
                          </a:solidFill>
                          <a:sym typeface="Wingdings" panose="05000000000000000000" pitchFamily="2" charset="2"/>
                        </a:rPr>
                        <a:t></a:t>
                      </a:r>
                      <a:endParaRPr lang="en-GB" dirty="0" smtClean="0">
                        <a:solidFill>
                          <a:srgbClr val="FF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smtClean="0">
                          <a:solidFill>
                            <a:srgbClr val="00B050"/>
                          </a:solidFill>
                          <a:sym typeface="Wingdings" panose="05000000000000000000" pitchFamily="2" charset="2"/>
                        </a:rPr>
                        <a:t></a:t>
                      </a:r>
                      <a:endParaRPr lang="en-GB" dirty="0" smtClean="0">
                        <a:solidFill>
                          <a:srgbClr val="00B050"/>
                        </a:solidFill>
                      </a:endParaRPr>
                    </a:p>
                  </a:txBody>
                  <a:tcPr anchor="ctr"/>
                </a:tc>
                <a:extLst>
                  <a:ext uri="{0D108BD9-81ED-4DB2-BD59-A6C34878D82A}">
                    <a16:rowId xmlns:a16="http://schemas.microsoft.com/office/drawing/2014/main" val="44762122"/>
                  </a:ext>
                </a:extLst>
              </a:tr>
              <a:tr h="5052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smtClean="0">
                          <a:solidFill>
                            <a:srgbClr val="FF0000"/>
                          </a:solidFill>
                          <a:sym typeface="Wingdings" panose="05000000000000000000" pitchFamily="2" charset="2"/>
                        </a:rPr>
                        <a:t></a:t>
                      </a:r>
                      <a:endParaRPr lang="en-GB" dirty="0" smtClean="0">
                        <a:solidFill>
                          <a:srgbClr val="FF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accent6"/>
                          </a:solidFill>
                          <a:sym typeface="Wingdings" panose="05000000000000000000" pitchFamily="2" charset="2"/>
                        </a:rPr>
                        <a:t></a:t>
                      </a:r>
                      <a:endParaRPr lang="en-GB" dirty="0" smtClean="0">
                        <a:solidFill>
                          <a:schemeClr val="accent6"/>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smtClean="0">
                          <a:solidFill>
                            <a:srgbClr val="00B050"/>
                          </a:solidFill>
                          <a:sym typeface="Wingdings" panose="05000000000000000000" pitchFamily="2" charset="2"/>
                        </a:rPr>
                        <a:t></a:t>
                      </a:r>
                      <a:endParaRPr lang="en-GB" dirty="0" smtClean="0">
                        <a:solidFill>
                          <a:srgbClr val="00B05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smtClean="0">
                          <a:solidFill>
                            <a:srgbClr val="FF0000"/>
                          </a:solidFill>
                          <a:sym typeface="Wingdings" panose="05000000000000000000" pitchFamily="2" charset="2"/>
                        </a:rPr>
                        <a:t></a:t>
                      </a:r>
                      <a:endParaRPr lang="en-GB" dirty="0" smtClean="0">
                        <a:solidFill>
                          <a:srgbClr val="FF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smtClean="0">
                          <a:solidFill>
                            <a:srgbClr val="FF0000"/>
                          </a:solidFill>
                          <a:sym typeface="Wingdings" panose="05000000000000000000" pitchFamily="2" charset="2"/>
                        </a:rPr>
                        <a:t></a:t>
                      </a:r>
                      <a:endParaRPr lang="en-GB" dirty="0" smtClean="0">
                        <a:solidFill>
                          <a:srgbClr val="FF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smtClean="0">
                          <a:solidFill>
                            <a:srgbClr val="00B050"/>
                          </a:solidFill>
                          <a:sym typeface="Wingdings" panose="05000000000000000000" pitchFamily="2" charset="2"/>
                        </a:rPr>
                        <a:t></a:t>
                      </a:r>
                      <a:endParaRPr lang="en-GB" dirty="0" smtClean="0">
                        <a:solidFill>
                          <a:srgbClr val="00B050"/>
                        </a:solidFill>
                      </a:endParaRPr>
                    </a:p>
                  </a:txBody>
                  <a:tcPr anchor="ctr"/>
                </a:tc>
                <a:extLst>
                  <a:ext uri="{0D108BD9-81ED-4DB2-BD59-A6C34878D82A}">
                    <a16:rowId xmlns:a16="http://schemas.microsoft.com/office/drawing/2014/main" val="979549578"/>
                  </a:ext>
                </a:extLst>
              </a:tr>
              <a:tr h="505260">
                <a:tc>
                  <a:txBody>
                    <a:bodyPr/>
                    <a:lstStyle/>
                    <a:p>
                      <a:pPr algn="ctr"/>
                      <a:endParaRPr lang="en-GB" dirty="0"/>
                    </a:p>
                  </a:txBody>
                  <a:tcPr anchor="ctr"/>
                </a:tc>
                <a:tc>
                  <a:txBody>
                    <a:bodyPr/>
                    <a:lstStyle/>
                    <a:p>
                      <a:pPr algn="ctr"/>
                      <a:endParaRPr lang="en-GB" dirty="0"/>
                    </a:p>
                  </a:txBody>
                  <a:tcPr anchor="ctr"/>
                </a:tc>
                <a:tc>
                  <a:txBody>
                    <a:bodyPr/>
                    <a:lstStyle/>
                    <a:p>
                      <a:pPr algn="ctr"/>
                      <a:endParaRPr lang="en-GB"/>
                    </a:p>
                  </a:txBody>
                  <a:tcPr anchor="ctr"/>
                </a:tc>
                <a:tc>
                  <a:txBody>
                    <a:bodyPr/>
                    <a:lstStyle/>
                    <a:p>
                      <a:pPr algn="ctr"/>
                      <a:endParaRPr lang="en-GB" dirty="0"/>
                    </a:p>
                  </a:txBody>
                  <a:tcPr anchor="ctr"/>
                </a:tc>
                <a:tc>
                  <a:txBody>
                    <a:bodyPr/>
                    <a:lstStyle/>
                    <a:p>
                      <a:pPr algn="ctr"/>
                      <a:endParaRPr lang="en-GB" dirty="0"/>
                    </a:p>
                  </a:txBody>
                  <a:tcPr anchor="ctr"/>
                </a:tc>
                <a:tc>
                  <a:txBody>
                    <a:bodyPr/>
                    <a:lstStyle/>
                    <a:p>
                      <a:pPr algn="ctr"/>
                      <a:endParaRPr lang="en-GB" dirty="0"/>
                    </a:p>
                  </a:txBody>
                  <a:tcPr anchor="ctr"/>
                </a:tc>
                <a:extLst>
                  <a:ext uri="{0D108BD9-81ED-4DB2-BD59-A6C34878D82A}">
                    <a16:rowId xmlns:a16="http://schemas.microsoft.com/office/drawing/2014/main" val="3084351799"/>
                  </a:ext>
                </a:extLst>
              </a:tr>
              <a:tr h="505260">
                <a:tc>
                  <a:txBody>
                    <a:bodyPr/>
                    <a:lstStyle/>
                    <a:p>
                      <a:pPr algn="ctr"/>
                      <a:r>
                        <a:rPr lang="en-GB" dirty="0" smtClean="0">
                          <a:solidFill>
                            <a:schemeClr val="accent6"/>
                          </a:solidFill>
                          <a:sym typeface="Wingdings" panose="05000000000000000000" pitchFamily="2" charset="2"/>
                        </a:rPr>
                        <a:t></a:t>
                      </a:r>
                      <a:endParaRPr lang="en-GB" dirty="0">
                        <a:solidFill>
                          <a:schemeClr val="accent6"/>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smtClean="0">
                          <a:solidFill>
                            <a:srgbClr val="00B050"/>
                          </a:solidFill>
                          <a:sym typeface="Wingdings" panose="05000000000000000000" pitchFamily="2" charset="2"/>
                        </a:rPr>
                        <a:t></a:t>
                      </a:r>
                      <a:endParaRPr lang="en-GB" dirty="0" smtClean="0">
                        <a:solidFill>
                          <a:srgbClr val="00B05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smtClean="0">
                          <a:solidFill>
                            <a:srgbClr val="FF0000"/>
                          </a:solidFill>
                          <a:sym typeface="Wingdings" panose="05000000000000000000" pitchFamily="2" charset="2"/>
                        </a:rPr>
                        <a:t></a:t>
                      </a:r>
                      <a:endParaRPr lang="en-GB" dirty="0" smtClean="0">
                        <a:solidFill>
                          <a:srgbClr val="FF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smtClean="0">
                          <a:solidFill>
                            <a:srgbClr val="00B050"/>
                          </a:solidFill>
                          <a:sym typeface="Wingdings" panose="05000000000000000000" pitchFamily="2" charset="2"/>
                        </a:rPr>
                        <a:t></a:t>
                      </a:r>
                      <a:endParaRPr lang="en-GB" dirty="0" smtClean="0">
                        <a:solidFill>
                          <a:srgbClr val="00B05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smtClean="0">
                          <a:solidFill>
                            <a:srgbClr val="00B050"/>
                          </a:solidFill>
                          <a:sym typeface="Wingdings" panose="05000000000000000000" pitchFamily="2" charset="2"/>
                        </a:rPr>
                        <a:t></a:t>
                      </a:r>
                      <a:endParaRPr lang="en-GB" dirty="0" smtClean="0">
                        <a:solidFill>
                          <a:srgbClr val="00B05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smtClean="0">
                          <a:solidFill>
                            <a:srgbClr val="00B050"/>
                          </a:solidFill>
                          <a:sym typeface="Wingdings" panose="05000000000000000000" pitchFamily="2" charset="2"/>
                        </a:rPr>
                        <a:t></a:t>
                      </a:r>
                      <a:endParaRPr lang="en-GB" dirty="0" smtClean="0">
                        <a:solidFill>
                          <a:srgbClr val="00B050"/>
                        </a:solidFill>
                      </a:endParaRPr>
                    </a:p>
                  </a:txBody>
                  <a:tcPr anchor="ctr"/>
                </a:tc>
                <a:extLst>
                  <a:ext uri="{0D108BD9-81ED-4DB2-BD59-A6C34878D82A}">
                    <a16:rowId xmlns:a16="http://schemas.microsoft.com/office/drawing/2014/main" val="2775518152"/>
                  </a:ext>
                </a:extLst>
              </a:tr>
              <a:tr h="505260">
                <a:tc>
                  <a:txBody>
                    <a:bodyPr/>
                    <a:lstStyle/>
                    <a:p>
                      <a:pPr algn="ctr"/>
                      <a:r>
                        <a:rPr lang="en-GB" dirty="0" smtClean="0">
                          <a:solidFill>
                            <a:srgbClr val="00B050"/>
                          </a:solidFill>
                          <a:sym typeface="Wingdings" panose="05000000000000000000" pitchFamily="2" charset="2"/>
                        </a:rPr>
                        <a:t></a:t>
                      </a:r>
                      <a:endParaRPr lang="en-GB" dirty="0">
                        <a:solidFill>
                          <a:srgbClr val="00B05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smtClean="0">
                          <a:solidFill>
                            <a:srgbClr val="00B050"/>
                          </a:solidFill>
                          <a:sym typeface="Wingdings" panose="05000000000000000000" pitchFamily="2" charset="2"/>
                        </a:rPr>
                        <a:t></a:t>
                      </a:r>
                      <a:endParaRPr lang="en-GB" dirty="0" smtClean="0">
                        <a:solidFill>
                          <a:srgbClr val="00B05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accent6"/>
                          </a:solidFill>
                          <a:sym typeface="Wingdings" panose="05000000000000000000" pitchFamily="2" charset="2"/>
                        </a:rPr>
                        <a:t></a:t>
                      </a:r>
                      <a:endParaRPr lang="en-GB" dirty="0" smtClean="0">
                        <a:solidFill>
                          <a:schemeClr val="accent6"/>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smtClean="0">
                          <a:solidFill>
                            <a:srgbClr val="FF0000"/>
                          </a:solidFill>
                          <a:sym typeface="Wingdings" panose="05000000000000000000" pitchFamily="2" charset="2"/>
                        </a:rPr>
                        <a:t></a:t>
                      </a:r>
                      <a:endParaRPr lang="en-GB" dirty="0" smtClean="0">
                        <a:solidFill>
                          <a:srgbClr val="FF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smtClean="0">
                          <a:solidFill>
                            <a:srgbClr val="00B050"/>
                          </a:solidFill>
                          <a:sym typeface="Wingdings" panose="05000000000000000000" pitchFamily="2" charset="2"/>
                        </a:rPr>
                        <a:t></a:t>
                      </a:r>
                      <a:endParaRPr lang="en-GB" dirty="0" smtClean="0">
                        <a:solidFill>
                          <a:srgbClr val="00B05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smtClean="0">
                          <a:solidFill>
                            <a:srgbClr val="FF0000"/>
                          </a:solidFill>
                          <a:sym typeface="Wingdings" panose="05000000000000000000" pitchFamily="2" charset="2"/>
                        </a:rPr>
                        <a:t></a:t>
                      </a:r>
                      <a:endParaRPr lang="en-GB" dirty="0" smtClean="0">
                        <a:solidFill>
                          <a:srgbClr val="FF0000"/>
                        </a:solidFill>
                      </a:endParaRPr>
                    </a:p>
                  </a:txBody>
                  <a:tcPr anchor="ctr"/>
                </a:tc>
                <a:extLst>
                  <a:ext uri="{0D108BD9-81ED-4DB2-BD59-A6C34878D82A}">
                    <a16:rowId xmlns:a16="http://schemas.microsoft.com/office/drawing/2014/main" val="3674918447"/>
                  </a:ext>
                </a:extLst>
              </a:tr>
            </a:tbl>
          </a:graphicData>
        </a:graphic>
      </p:graphicFrame>
      <p:pic>
        <p:nvPicPr>
          <p:cNvPr id="5" name="Picture 4"/>
          <p:cNvPicPr>
            <a:picLocks noChangeAspect="1"/>
          </p:cNvPicPr>
          <p:nvPr/>
        </p:nvPicPr>
        <p:blipFill>
          <a:blip r:embed="rId3"/>
          <a:stretch>
            <a:fillRect/>
          </a:stretch>
        </p:blipFill>
        <p:spPr>
          <a:xfrm>
            <a:off x="6032941" y="1686062"/>
            <a:ext cx="2771787" cy="4588475"/>
          </a:xfrm>
          <a:prstGeom prst="rect">
            <a:avLst/>
          </a:prstGeom>
        </p:spPr>
      </p:pic>
      <p:sp>
        <p:nvSpPr>
          <p:cNvPr id="7" name="Content Placeholder 2"/>
          <p:cNvSpPr txBox="1">
            <a:spLocks/>
          </p:cNvSpPr>
          <p:nvPr/>
        </p:nvSpPr>
        <p:spPr bwMode="auto">
          <a:xfrm>
            <a:off x="6032941" y="1125070"/>
            <a:ext cx="2771787" cy="503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defRPr/>
            </a:pPr>
            <a:r>
              <a:rPr lang="en-GB" altLang="en-US" sz="2400" dirty="0" smtClean="0"/>
              <a:t>Possible pros/cons:</a:t>
            </a:r>
            <a:endParaRPr lang="en-GB" altLang="en-US" sz="2000" dirty="0" smtClean="0"/>
          </a:p>
          <a:p>
            <a:pPr algn="ctr">
              <a:defRPr/>
            </a:pPr>
            <a:endParaRPr lang="en-US" altLang="en-US" sz="2800" dirty="0" smtClean="0"/>
          </a:p>
          <a:p>
            <a:pPr algn="ctr">
              <a:buFont typeface="Arial" panose="020B0604020202020204" pitchFamily="34" charset="0"/>
              <a:buNone/>
              <a:defRPr/>
            </a:pPr>
            <a:endParaRPr lang="en-US" altLang="en-US" sz="2800" dirty="0" smtClean="0"/>
          </a:p>
        </p:txBody>
      </p:sp>
    </p:spTree>
    <p:extLst>
      <p:ext uri="{BB962C8B-B14F-4D97-AF65-F5344CB8AC3E}">
        <p14:creationId xmlns:p14="http://schemas.microsoft.com/office/powerpoint/2010/main" val="26513265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6802" name="Picture 2" descr="ROC Curve plotted when threshold β is varied. Source: Wikimedia Commons 20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412776"/>
            <a:ext cx="5275337" cy="4968921"/>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ular Callout 2"/>
          <p:cNvSpPr/>
          <p:nvPr/>
        </p:nvSpPr>
        <p:spPr>
          <a:xfrm>
            <a:off x="6372200" y="5157192"/>
            <a:ext cx="2160240" cy="1152128"/>
          </a:xfrm>
          <a:prstGeom prst="wedgeRoundRectCallout">
            <a:avLst>
              <a:gd name="adj1" fmla="val -129892"/>
              <a:gd name="adj2" fmla="val -5560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AUC </a:t>
            </a:r>
            <a:br>
              <a:rPr lang="en-GB" dirty="0" smtClean="0"/>
            </a:br>
            <a:r>
              <a:rPr lang="en-GB" dirty="0" smtClean="0"/>
              <a:t>(area under curve)</a:t>
            </a:r>
            <a:br>
              <a:rPr lang="en-GB" dirty="0" smtClean="0"/>
            </a:br>
            <a:r>
              <a:rPr lang="en-GB" dirty="0" smtClean="0"/>
              <a:t>chance = 0.5</a:t>
            </a:r>
            <a:endParaRPr lang="en-GB" dirty="0"/>
          </a:p>
        </p:txBody>
      </p:sp>
      <p:sp>
        <p:nvSpPr>
          <p:cNvPr id="6" name="Rounded Rectangular Callout 5"/>
          <p:cNvSpPr/>
          <p:nvPr/>
        </p:nvSpPr>
        <p:spPr>
          <a:xfrm>
            <a:off x="6804248" y="4149080"/>
            <a:ext cx="864096" cy="665762"/>
          </a:xfrm>
          <a:prstGeom prst="wedgeRoundRectCallout">
            <a:avLst>
              <a:gd name="adj1" fmla="val -244502"/>
              <a:gd name="adj2" fmla="val -717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ROC curve</a:t>
            </a:r>
            <a:endParaRPr lang="en-GB" dirty="0"/>
          </a:p>
        </p:txBody>
      </p:sp>
      <p:sp>
        <p:nvSpPr>
          <p:cNvPr id="7" name="Rounded Rectangular Callout 6"/>
          <p:cNvSpPr/>
          <p:nvPr/>
        </p:nvSpPr>
        <p:spPr>
          <a:xfrm>
            <a:off x="1134369" y="5409220"/>
            <a:ext cx="1781447" cy="504056"/>
          </a:xfrm>
          <a:prstGeom prst="wedgeRoundRectCallout">
            <a:avLst>
              <a:gd name="adj1" fmla="val 42213"/>
              <a:gd name="adj2" fmla="val -29069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Criterion</a:t>
            </a:r>
            <a:endParaRPr lang="en-GB" dirty="0"/>
          </a:p>
        </p:txBody>
      </p:sp>
      <p:sp>
        <p:nvSpPr>
          <p:cNvPr id="8" name="Rounded Rectangular Callout 7"/>
          <p:cNvSpPr/>
          <p:nvPr/>
        </p:nvSpPr>
        <p:spPr>
          <a:xfrm>
            <a:off x="2339752" y="476672"/>
            <a:ext cx="1800200" cy="576064"/>
          </a:xfrm>
          <a:prstGeom prst="wedgeRoundRectCallout">
            <a:avLst>
              <a:gd name="adj1" fmla="val -13746"/>
              <a:gd name="adj2" fmla="val 19409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d’ (sensitivity)</a:t>
            </a:r>
          </a:p>
          <a:p>
            <a:pPr algn="ctr"/>
            <a:r>
              <a:rPr lang="en-GB" dirty="0" smtClean="0"/>
              <a:t>Chance = 0</a:t>
            </a:r>
            <a:endParaRPr lang="en-GB" dirty="0"/>
          </a:p>
        </p:txBody>
      </p:sp>
      <p:sp>
        <p:nvSpPr>
          <p:cNvPr id="5" name="Left Brace 4"/>
          <p:cNvSpPr/>
          <p:nvPr/>
        </p:nvSpPr>
        <p:spPr>
          <a:xfrm rot="5400000">
            <a:off x="2789802" y="1790818"/>
            <a:ext cx="396044" cy="720080"/>
          </a:xfrm>
          <a:prstGeom prst="leftBrace">
            <a:avLst>
              <a:gd name="adj1" fmla="val 45455"/>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1254490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2996952"/>
            <a:ext cx="8229600" cy="490537"/>
          </a:xfrm>
        </p:spPr>
        <p:txBody>
          <a:bodyPr/>
          <a:lstStyle/>
          <a:p>
            <a:pPr eaLnBrk="1" hangingPunct="1"/>
            <a:r>
              <a:rPr lang="en-GB" altLang="en-US" dirty="0" smtClean="0"/>
              <a:t>Back to demo…</a:t>
            </a:r>
            <a:endParaRPr lang="en-GB" altLang="en-US" dirty="0" smtClean="0">
              <a:solidFill>
                <a:srgbClr val="FF0000"/>
              </a:solidFill>
            </a:endParaRPr>
          </a:p>
        </p:txBody>
      </p:sp>
    </p:spTree>
    <p:extLst>
      <p:ext uri="{BB962C8B-B14F-4D97-AF65-F5344CB8AC3E}">
        <p14:creationId xmlns:p14="http://schemas.microsoft.com/office/powerpoint/2010/main" val="327631257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18" name="Title 1"/>
          <p:cNvSpPr>
            <a:spLocks noGrp="1"/>
          </p:cNvSpPr>
          <p:nvPr>
            <p:ph type="title"/>
          </p:nvPr>
        </p:nvSpPr>
        <p:spPr>
          <a:xfrm>
            <a:off x="457200" y="2924944"/>
            <a:ext cx="8229600" cy="561975"/>
          </a:xfrm>
        </p:spPr>
        <p:txBody>
          <a:bodyPr/>
          <a:lstStyle/>
          <a:p>
            <a:pPr eaLnBrk="1" hangingPunct="1"/>
            <a:r>
              <a:rPr lang="en-GB" altLang="en-US" sz="3600" b="1" dirty="0" smtClean="0"/>
              <a:t>Some example applications…</a:t>
            </a:r>
          </a:p>
        </p:txBody>
      </p:sp>
    </p:spTree>
    <p:extLst>
      <p:ext uri="{BB962C8B-B14F-4D97-AF65-F5344CB8AC3E}">
        <p14:creationId xmlns:p14="http://schemas.microsoft.com/office/powerpoint/2010/main" val="4154463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5288" y="409575"/>
            <a:ext cx="4105275" cy="186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4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8313" y="2997200"/>
            <a:ext cx="4600575" cy="301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4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48300" y="115888"/>
            <a:ext cx="2940050" cy="6538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6185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75213" y="166688"/>
            <a:ext cx="4305300" cy="2855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366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338" y="188913"/>
            <a:ext cx="4916487" cy="86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3668"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27763" y="4068763"/>
            <a:ext cx="2736850" cy="253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3669"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8275" y="3213100"/>
            <a:ext cx="5399088" cy="86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3670" name="Picture 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503613" y="3859213"/>
            <a:ext cx="2724150"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5047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1938" y="2565400"/>
            <a:ext cx="3095625" cy="260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4691"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0825" y="333375"/>
            <a:ext cx="4800600" cy="124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4692"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35375" y="1412875"/>
            <a:ext cx="4244975" cy="4537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90997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6156176" y="6289377"/>
            <a:ext cx="2403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50000"/>
              </a:spcBef>
              <a:buFontTx/>
              <a:buNone/>
            </a:pPr>
            <a:r>
              <a:rPr lang="en-GB" altLang="en-US" sz="1400" i="1" dirty="0" smtClean="0">
                <a:latin typeface="Times New Roman" panose="02020603050405020304" pitchFamily="18" charset="0"/>
              </a:rPr>
              <a:t>Mur </a:t>
            </a:r>
            <a:r>
              <a:rPr lang="en-GB" altLang="en-US" sz="1400" i="1" dirty="0">
                <a:latin typeface="Times New Roman" panose="02020603050405020304" pitchFamily="18" charset="0"/>
              </a:rPr>
              <a:t>et al. (2009)</a:t>
            </a:r>
            <a:endParaRPr lang="en-US" altLang="en-US" sz="1400" i="1" dirty="0">
              <a:latin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467026" y="980728"/>
            <a:ext cx="7687760" cy="2880320"/>
          </a:xfrm>
          <a:prstGeom prst="rect">
            <a:avLst/>
          </a:prstGeom>
        </p:spPr>
      </p:pic>
      <p:sp>
        <p:nvSpPr>
          <p:cNvPr id="6" name="Title 1"/>
          <p:cNvSpPr>
            <a:spLocks noGrp="1"/>
          </p:cNvSpPr>
          <p:nvPr>
            <p:ph type="title"/>
          </p:nvPr>
        </p:nvSpPr>
        <p:spPr>
          <a:xfrm>
            <a:off x="3491880" y="404664"/>
            <a:ext cx="5652120" cy="436910"/>
          </a:xfrm>
        </p:spPr>
        <p:txBody>
          <a:bodyPr/>
          <a:lstStyle/>
          <a:p>
            <a:pPr algn="l" eaLnBrk="1" hangingPunct="1"/>
            <a:r>
              <a:rPr lang="en-GB" altLang="en-US" sz="2800" dirty="0" smtClean="0"/>
              <a:t>Activation-based (univariate) analysis</a:t>
            </a:r>
          </a:p>
        </p:txBody>
      </p:sp>
      <p:sp>
        <p:nvSpPr>
          <p:cNvPr id="7" name="Title 1"/>
          <p:cNvSpPr txBox="1">
            <a:spLocks/>
          </p:cNvSpPr>
          <p:nvPr/>
        </p:nvSpPr>
        <p:spPr bwMode="auto">
          <a:xfrm>
            <a:off x="3491880" y="4293096"/>
            <a:ext cx="5652120"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r>
              <a:rPr lang="en-GB" altLang="en-US" sz="2800" dirty="0" smtClean="0"/>
              <a:t>Pattern-information analysis</a:t>
            </a:r>
          </a:p>
        </p:txBody>
      </p:sp>
      <p:sp>
        <p:nvSpPr>
          <p:cNvPr id="8" name="Rectangle 7"/>
          <p:cNvSpPr/>
          <p:nvPr/>
        </p:nvSpPr>
        <p:spPr>
          <a:xfrm>
            <a:off x="1979712" y="5011185"/>
            <a:ext cx="6840760" cy="1200329"/>
          </a:xfrm>
          <a:prstGeom prst="rect">
            <a:avLst/>
          </a:prstGeom>
        </p:spPr>
        <p:txBody>
          <a:bodyPr wrap="square">
            <a:spAutoFit/>
          </a:bodyPr>
          <a:lstStyle/>
          <a:p>
            <a:pPr marL="0" indent="0" eaLnBrk="1" fontAlgn="auto" hangingPunct="1">
              <a:spcAft>
                <a:spcPts val="0"/>
              </a:spcAft>
              <a:buFont typeface="Arial" panose="020B0604020202020204" pitchFamily="34" charset="0"/>
              <a:buNone/>
              <a:defRPr/>
            </a:pPr>
            <a:r>
              <a:rPr lang="en-GB" dirty="0" smtClean="0"/>
              <a:t>If we </a:t>
            </a:r>
            <a:r>
              <a:rPr lang="en-GB" dirty="0"/>
              <a:t>can </a:t>
            </a:r>
            <a:r>
              <a:rPr lang="en-GB" dirty="0" smtClean="0"/>
              <a:t>classify experimental conditions based on activity </a:t>
            </a:r>
            <a:r>
              <a:rPr lang="en-GB" dirty="0"/>
              <a:t>patterns </a:t>
            </a:r>
            <a:r>
              <a:rPr lang="en-GB" dirty="0" smtClean="0"/>
              <a:t>(better </a:t>
            </a:r>
            <a:r>
              <a:rPr lang="en-GB" dirty="0"/>
              <a:t>than </a:t>
            </a:r>
            <a:r>
              <a:rPr lang="en-GB" dirty="0" smtClean="0"/>
              <a:t>chance)…</a:t>
            </a:r>
            <a:endParaRPr lang="en-GB" dirty="0"/>
          </a:p>
          <a:p>
            <a:pPr marL="0" indent="0" eaLnBrk="1" fontAlgn="auto" hangingPunct="1">
              <a:spcAft>
                <a:spcPts val="0"/>
              </a:spcAft>
              <a:buFont typeface="Arial" panose="020B0604020202020204" pitchFamily="34" charset="0"/>
              <a:buNone/>
              <a:defRPr/>
            </a:pPr>
            <a:r>
              <a:rPr lang="en-GB" dirty="0" smtClean="0"/>
              <a:t>Then the </a:t>
            </a:r>
            <a:r>
              <a:rPr lang="en-GB" dirty="0"/>
              <a:t>activity pattern carries information about the experimental conditions.</a:t>
            </a:r>
          </a:p>
        </p:txBody>
      </p:sp>
      <p:sp>
        <p:nvSpPr>
          <p:cNvPr id="9" name="Oval 8"/>
          <p:cNvSpPr/>
          <p:nvPr/>
        </p:nvSpPr>
        <p:spPr>
          <a:xfrm>
            <a:off x="5148064" y="4000202"/>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6084168" y="4000202"/>
            <a:ext cx="360040" cy="36004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6" name="Rectangle 15"/>
          <p:cNvSpPr/>
          <p:nvPr/>
        </p:nvSpPr>
        <p:spPr>
          <a:xfrm>
            <a:off x="3707904" y="2780928"/>
            <a:ext cx="4536504" cy="1152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3480226" y="4438104"/>
            <a:ext cx="4332134" cy="4266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3535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animBg="1"/>
      <p:bldP spid="17"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92500" y="1196975"/>
            <a:ext cx="5808663"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5" name="Content Placeholder 3" descr="ScreenShot321.bmp"/>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a:xfrm>
            <a:off x="0" y="31750"/>
            <a:ext cx="9145588" cy="1584325"/>
          </a:xfrm>
        </p:spPr>
      </p:pic>
      <p:pic>
        <p:nvPicPr>
          <p:cNvPr id="11571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9388" y="1700213"/>
            <a:ext cx="404495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7"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356100" y="4076700"/>
            <a:ext cx="2682875"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1757460"/>
      </p:ext>
    </p:extLst>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9388" y="115888"/>
            <a:ext cx="7993062" cy="173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673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9388" y="2017713"/>
            <a:ext cx="3519487" cy="210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6740"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71900" y="2017713"/>
            <a:ext cx="5372100"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6741"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9388" y="4797425"/>
            <a:ext cx="3511550" cy="151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6742"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924300" y="4079875"/>
            <a:ext cx="4905375" cy="222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5462252"/>
      </p:ext>
    </p:extLst>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28775" y="1916113"/>
            <a:ext cx="5967413" cy="4678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776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3850" y="384175"/>
            <a:ext cx="8496300" cy="1316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9581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8786" name="Picture 2" descr="fpsyg-04-00493-g001.jpg (454×49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71850" y="1052513"/>
            <a:ext cx="5140325" cy="55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950" y="115888"/>
            <a:ext cx="6527800" cy="93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698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3850" y="3030538"/>
            <a:ext cx="4629150" cy="3638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981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87975" y="3198813"/>
            <a:ext cx="3514725" cy="3387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9812"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9388" y="260350"/>
            <a:ext cx="5761037" cy="1192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9813"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56325" y="379413"/>
            <a:ext cx="2638425" cy="2544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2927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083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1520" y="3284984"/>
            <a:ext cx="873125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395536" y="332656"/>
            <a:ext cx="4073595" cy="2592288"/>
          </a:xfrm>
          <a:prstGeom prst="rect">
            <a:avLst/>
          </a:prstGeom>
        </p:spPr>
      </p:pic>
    </p:spTree>
    <p:extLst>
      <p:ext uri="{BB962C8B-B14F-4D97-AF65-F5344CB8AC3E}">
        <p14:creationId xmlns:p14="http://schemas.microsoft.com/office/powerpoint/2010/main" val="1789235159"/>
      </p:ext>
    </p:extLst>
  </p:cSld>
  <p:clrMapOvr>
    <a:masterClrMapping/>
  </p:clrMapOvr>
  <p:transition spd="slow"/>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92250" y="764704"/>
            <a:ext cx="7651750" cy="184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234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19672" y="2924944"/>
            <a:ext cx="5327650" cy="326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867400" y="6019800"/>
            <a:ext cx="1873250" cy="531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2973937497"/>
      </p:ext>
    </p:extLst>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3906" name="Title 1"/>
          <p:cNvSpPr>
            <a:spLocks noGrp="1"/>
          </p:cNvSpPr>
          <p:nvPr>
            <p:ph type="title"/>
          </p:nvPr>
        </p:nvSpPr>
        <p:spPr>
          <a:xfrm>
            <a:off x="457200" y="115888"/>
            <a:ext cx="8229600" cy="504825"/>
          </a:xfrm>
        </p:spPr>
        <p:txBody>
          <a:bodyPr/>
          <a:lstStyle/>
          <a:p>
            <a:pPr eaLnBrk="1" hangingPunct="1"/>
            <a:r>
              <a:rPr lang="en-US" altLang="en-US" sz="3600" b="1" dirty="0" smtClean="0"/>
              <a:t>References (a selective list)</a:t>
            </a:r>
            <a:endParaRPr lang="en-GB" altLang="en-US" sz="3600" dirty="0" smtClean="0"/>
          </a:p>
        </p:txBody>
      </p:sp>
      <p:sp>
        <p:nvSpPr>
          <p:cNvPr id="4" name="Content Placeholder 3"/>
          <p:cNvSpPr>
            <a:spLocks noGrp="1"/>
          </p:cNvSpPr>
          <p:nvPr>
            <p:ph idx="1"/>
          </p:nvPr>
        </p:nvSpPr>
        <p:spPr>
          <a:xfrm>
            <a:off x="457200" y="836613"/>
            <a:ext cx="8507413" cy="5472112"/>
          </a:xfrm>
        </p:spPr>
        <p:txBody>
          <a:bodyPr/>
          <a:lstStyle/>
          <a:p>
            <a:pPr>
              <a:buFont typeface="Arial" charset="0"/>
              <a:buNone/>
              <a:defRPr/>
            </a:pPr>
            <a:r>
              <a:rPr lang="en-US" sz="1900" b="1" dirty="0" smtClean="0"/>
              <a:t>Linear classification tutorials</a:t>
            </a:r>
            <a:endParaRPr lang="en-US" sz="1900" dirty="0" smtClean="0"/>
          </a:p>
          <a:p>
            <a:pPr>
              <a:buFont typeface="Arial" charset="0"/>
              <a:buNone/>
              <a:defRPr/>
            </a:pPr>
            <a:r>
              <a:rPr lang="en-US" sz="1900" dirty="0" smtClean="0"/>
              <a:t>Mur M et al. (2009) </a:t>
            </a:r>
            <a:r>
              <a:rPr lang="fr-FR" sz="1900" i="1" dirty="0" smtClean="0"/>
              <a:t>Soc </a:t>
            </a:r>
            <a:r>
              <a:rPr lang="fr-FR" sz="1900" i="1" dirty="0" err="1" smtClean="0"/>
              <a:t>Cogn</a:t>
            </a:r>
            <a:r>
              <a:rPr lang="fr-FR" sz="1900" i="1" dirty="0" smtClean="0"/>
              <a:t> Affect </a:t>
            </a:r>
            <a:r>
              <a:rPr lang="fr-FR" sz="1900" i="1" dirty="0" err="1" smtClean="0"/>
              <a:t>Neurosci</a:t>
            </a:r>
            <a:r>
              <a:rPr lang="fr-FR" sz="1900" dirty="0" smtClean="0"/>
              <a:t> </a:t>
            </a:r>
            <a:r>
              <a:rPr lang="fr-FR" sz="1900" i="1" dirty="0" smtClean="0"/>
              <a:t>4</a:t>
            </a:r>
            <a:r>
              <a:rPr lang="fr-FR" sz="1900" dirty="0" smtClean="0"/>
              <a:t>: 101-109.</a:t>
            </a:r>
            <a:r>
              <a:rPr lang="en-US" sz="1900" dirty="0" smtClean="0">
                <a:solidFill>
                  <a:schemeClr val="tx1">
                    <a:lumMod val="50000"/>
                    <a:lumOff val="50000"/>
                  </a:schemeClr>
                </a:solidFill>
              </a:rPr>
              <a:t> [conceptual introduction]</a:t>
            </a:r>
          </a:p>
          <a:p>
            <a:pPr>
              <a:buFont typeface="Arial" charset="0"/>
              <a:buNone/>
              <a:defRPr/>
            </a:pPr>
            <a:r>
              <a:rPr lang="en-US" sz="1900" dirty="0" smtClean="0"/>
              <a:t>Pereira F et al. (2009) </a:t>
            </a:r>
            <a:r>
              <a:rPr lang="en-US" sz="1900" i="1" dirty="0" err="1" smtClean="0"/>
              <a:t>Neuroimage</a:t>
            </a:r>
            <a:r>
              <a:rPr lang="en-US" sz="1900" i="1" dirty="0" smtClean="0"/>
              <a:t> 45</a:t>
            </a:r>
            <a:r>
              <a:rPr lang="en-US" sz="1900" dirty="0" smtClean="0"/>
              <a:t>(1 </a:t>
            </a:r>
            <a:r>
              <a:rPr lang="en-US" sz="1900" dirty="0" err="1" smtClean="0"/>
              <a:t>Suppl</a:t>
            </a:r>
            <a:r>
              <a:rPr lang="en-US" sz="1900" dirty="0" smtClean="0"/>
              <a:t>): S199-S209. </a:t>
            </a:r>
            <a:r>
              <a:rPr lang="en-US" sz="1900" dirty="0" smtClean="0">
                <a:solidFill>
                  <a:schemeClr val="tx1">
                    <a:lumMod val="50000"/>
                    <a:lumOff val="50000"/>
                  </a:schemeClr>
                </a:solidFill>
              </a:rPr>
              <a:t>[introduction]</a:t>
            </a:r>
            <a:endParaRPr lang="en-US" sz="1900" dirty="0" smtClean="0"/>
          </a:p>
          <a:p>
            <a:pPr>
              <a:buFont typeface="Arial" charset="0"/>
              <a:buNone/>
              <a:defRPr/>
            </a:pPr>
            <a:r>
              <a:rPr lang="en-US" sz="1900" dirty="0" smtClean="0"/>
              <a:t>Schreiber K, </a:t>
            </a:r>
            <a:r>
              <a:rPr lang="en-US" sz="1900" dirty="0" err="1" smtClean="0"/>
              <a:t>Krekelberg</a:t>
            </a:r>
            <a:r>
              <a:rPr lang="en-US" sz="1900" dirty="0" smtClean="0"/>
              <a:t> B (2013) </a:t>
            </a:r>
            <a:r>
              <a:rPr lang="en-US" sz="1900" i="1" dirty="0" err="1" smtClean="0"/>
              <a:t>PLoS</a:t>
            </a:r>
            <a:r>
              <a:rPr lang="en-US" sz="1900" i="1" dirty="0" smtClean="0"/>
              <a:t> ONE 8</a:t>
            </a:r>
            <a:r>
              <a:rPr lang="en-US" sz="1900" dirty="0" smtClean="0"/>
              <a:t>(7): e69328. </a:t>
            </a:r>
            <a:r>
              <a:rPr lang="en-US" sz="1900" dirty="0" smtClean="0">
                <a:solidFill>
                  <a:schemeClr val="tx1">
                    <a:lumMod val="50000"/>
                    <a:lumOff val="50000"/>
                  </a:schemeClr>
                </a:solidFill>
              </a:rPr>
              <a:t>[cautionary comments on statistical inference]</a:t>
            </a:r>
          </a:p>
          <a:p>
            <a:pPr>
              <a:buFont typeface="Arial" charset="0"/>
              <a:buNone/>
              <a:defRPr/>
            </a:pPr>
            <a:r>
              <a:rPr lang="en-US" sz="1900" dirty="0" err="1" smtClean="0"/>
              <a:t>Kriegeskorte</a:t>
            </a:r>
            <a:r>
              <a:rPr lang="en-US" sz="1900" dirty="0" smtClean="0"/>
              <a:t> N et al. (2006) PNAS 103(10): 3863-3868. </a:t>
            </a:r>
            <a:r>
              <a:rPr lang="en-US" sz="1900" dirty="0" smtClean="0">
                <a:solidFill>
                  <a:schemeClr val="tx1">
                    <a:lumMod val="50000"/>
                    <a:lumOff val="50000"/>
                  </a:schemeClr>
                </a:solidFill>
              </a:rPr>
              <a:t>[multivariate searchlight]</a:t>
            </a:r>
          </a:p>
          <a:p>
            <a:pPr>
              <a:buFont typeface="Arial" charset="0"/>
              <a:buNone/>
              <a:defRPr/>
            </a:pPr>
            <a:endParaRPr lang="en-US" sz="1900" dirty="0" smtClean="0"/>
          </a:p>
          <a:p>
            <a:pPr>
              <a:buFont typeface="Arial" charset="0"/>
              <a:buNone/>
              <a:defRPr/>
            </a:pPr>
            <a:r>
              <a:rPr lang="en-US" sz="1900" b="1" dirty="0" smtClean="0"/>
              <a:t>Linear classification reviews</a:t>
            </a:r>
          </a:p>
          <a:p>
            <a:pPr>
              <a:buFont typeface="Arial" charset="0"/>
              <a:buNone/>
              <a:defRPr/>
            </a:pPr>
            <a:r>
              <a:rPr lang="en-US" sz="1900" dirty="0" smtClean="0"/>
              <a:t>Norman KA et al. (2006) </a:t>
            </a:r>
            <a:r>
              <a:rPr lang="en-US" sz="1900" i="1" dirty="0" smtClean="0"/>
              <a:t>Trends </a:t>
            </a:r>
            <a:r>
              <a:rPr lang="en-US" sz="1900" i="1" dirty="0" err="1" smtClean="0"/>
              <a:t>Cogn</a:t>
            </a:r>
            <a:r>
              <a:rPr lang="en-US" sz="1900" i="1" dirty="0" smtClean="0"/>
              <a:t> </a:t>
            </a:r>
            <a:r>
              <a:rPr lang="en-US" sz="1900" i="1" dirty="0" err="1" smtClean="0"/>
              <a:t>Sci</a:t>
            </a:r>
            <a:r>
              <a:rPr lang="en-US" sz="1900" i="1" dirty="0" smtClean="0"/>
              <a:t> 10</a:t>
            </a:r>
            <a:r>
              <a:rPr lang="en-US" sz="1900" dirty="0" smtClean="0"/>
              <a:t>(9): 424-430.</a:t>
            </a:r>
          </a:p>
          <a:p>
            <a:pPr>
              <a:buFont typeface="Arial" charset="0"/>
              <a:buNone/>
              <a:defRPr/>
            </a:pPr>
            <a:r>
              <a:rPr lang="en-US" sz="1900" dirty="0" smtClean="0"/>
              <a:t>Haynes JD, Rees G (2006) </a:t>
            </a:r>
            <a:r>
              <a:rPr lang="en-US" sz="1900" i="1" dirty="0" smtClean="0"/>
              <a:t>Nat Rev </a:t>
            </a:r>
            <a:r>
              <a:rPr lang="en-US" sz="1900" i="1" dirty="0" err="1" smtClean="0"/>
              <a:t>Neurosci</a:t>
            </a:r>
            <a:r>
              <a:rPr lang="en-US" sz="1900" i="1" dirty="0" smtClean="0"/>
              <a:t> 7</a:t>
            </a:r>
            <a:r>
              <a:rPr lang="en-US" sz="1900" dirty="0" smtClean="0"/>
              <a:t>: 523-534.</a:t>
            </a:r>
          </a:p>
          <a:p>
            <a:pPr>
              <a:buFont typeface="Arial" charset="0"/>
              <a:buNone/>
              <a:defRPr/>
            </a:pPr>
            <a:endParaRPr lang="en-US" sz="1900" dirty="0" smtClean="0"/>
          </a:p>
          <a:p>
            <a:pPr>
              <a:buFont typeface="Arial" charset="0"/>
              <a:buNone/>
              <a:defRPr/>
            </a:pPr>
            <a:r>
              <a:rPr lang="en-US" sz="1900" b="1" dirty="0" smtClean="0"/>
              <a:t>Linear classification: a few example applications in neuroscience</a:t>
            </a:r>
          </a:p>
          <a:p>
            <a:pPr>
              <a:buFont typeface="Arial" charset="0"/>
              <a:buNone/>
              <a:defRPr/>
            </a:pPr>
            <a:r>
              <a:rPr lang="en-US" sz="1900" dirty="0" err="1" smtClean="0"/>
              <a:t>Kamitani</a:t>
            </a:r>
            <a:r>
              <a:rPr lang="en-US" sz="1900" dirty="0" smtClean="0"/>
              <a:t> Y, Tong F (2005) </a:t>
            </a:r>
            <a:r>
              <a:rPr lang="en-US" sz="1900" i="1" dirty="0" smtClean="0"/>
              <a:t>Nat </a:t>
            </a:r>
            <a:r>
              <a:rPr lang="en-US" sz="1900" i="1" dirty="0" err="1" smtClean="0"/>
              <a:t>Neurosci</a:t>
            </a:r>
            <a:r>
              <a:rPr lang="en-US" sz="1900" i="1" dirty="0" smtClean="0"/>
              <a:t> 8</a:t>
            </a:r>
            <a:r>
              <a:rPr lang="en-US" sz="1900" dirty="0" smtClean="0"/>
              <a:t>(5): 679-685.</a:t>
            </a:r>
            <a:r>
              <a:rPr lang="en-US" sz="1900" dirty="0" smtClean="0">
                <a:solidFill>
                  <a:schemeClr val="tx1">
                    <a:lumMod val="50000"/>
                    <a:lumOff val="50000"/>
                  </a:schemeClr>
                </a:solidFill>
              </a:rPr>
              <a:t> [vision: classify orientations]</a:t>
            </a:r>
          </a:p>
          <a:p>
            <a:pPr>
              <a:buFont typeface="Arial" charset="0"/>
              <a:buNone/>
              <a:defRPr/>
            </a:pPr>
            <a:r>
              <a:rPr lang="en-US" sz="1900" dirty="0" err="1" smtClean="0"/>
              <a:t>Formisano</a:t>
            </a:r>
            <a:r>
              <a:rPr lang="en-US" sz="1900" dirty="0" smtClean="0"/>
              <a:t> E et al. (2008</a:t>
            </a:r>
            <a:r>
              <a:rPr lang="en-US" sz="1900" i="1" dirty="0" smtClean="0"/>
              <a:t>) Science 322</a:t>
            </a:r>
            <a:r>
              <a:rPr lang="en-US" sz="1900" dirty="0" smtClean="0"/>
              <a:t>: 970-973. </a:t>
            </a:r>
            <a:r>
              <a:rPr lang="en-US" sz="1900" dirty="0" smtClean="0">
                <a:solidFill>
                  <a:schemeClr val="tx1">
                    <a:lumMod val="50000"/>
                    <a:lumOff val="50000"/>
                  </a:schemeClr>
                </a:solidFill>
              </a:rPr>
              <a:t>[voices: classify speakers &amp; vowels]</a:t>
            </a:r>
          </a:p>
          <a:p>
            <a:pPr>
              <a:buFont typeface="Arial" charset="0"/>
              <a:buNone/>
              <a:defRPr/>
            </a:pPr>
            <a:r>
              <a:rPr lang="en-US" sz="1900" dirty="0" smtClean="0"/>
              <a:t>Haynes JD et al. (2007) </a:t>
            </a:r>
            <a:r>
              <a:rPr lang="en-US" sz="1900" i="1" dirty="0" err="1" smtClean="0"/>
              <a:t>Curr</a:t>
            </a:r>
            <a:r>
              <a:rPr lang="en-US" sz="1900" i="1" dirty="0" smtClean="0"/>
              <a:t> </a:t>
            </a:r>
            <a:r>
              <a:rPr lang="en-US" sz="1900" i="1" dirty="0" err="1" smtClean="0"/>
              <a:t>Biol</a:t>
            </a:r>
            <a:r>
              <a:rPr lang="en-US" sz="1900" i="1" dirty="0" smtClean="0"/>
              <a:t> 17</a:t>
            </a:r>
            <a:r>
              <a:rPr lang="en-US" sz="1900" dirty="0" smtClean="0"/>
              <a:t>(4): 323-328. </a:t>
            </a:r>
            <a:r>
              <a:rPr lang="en-US" sz="1900" dirty="0" smtClean="0">
                <a:solidFill>
                  <a:schemeClr val="tx1">
                    <a:lumMod val="50000"/>
                    <a:lumOff val="50000"/>
                  </a:schemeClr>
                </a:solidFill>
              </a:rPr>
              <a:t>[cognitive control: task preparation]</a:t>
            </a:r>
          </a:p>
          <a:p>
            <a:pPr>
              <a:buFont typeface="Arial" charset="0"/>
              <a:buNone/>
              <a:defRPr/>
            </a:pPr>
            <a:r>
              <a:rPr lang="en-US" sz="1900" dirty="0" err="1" smtClean="0"/>
              <a:t>Emrich</a:t>
            </a:r>
            <a:r>
              <a:rPr lang="en-US" sz="1900" dirty="0" smtClean="0"/>
              <a:t> et al. </a:t>
            </a:r>
            <a:r>
              <a:rPr lang="en-US" sz="1900" dirty="0"/>
              <a:t>(2013) </a:t>
            </a:r>
            <a:r>
              <a:rPr lang="en-US" sz="1900" i="1" dirty="0" err="1"/>
              <a:t>J.Neurosci</a:t>
            </a:r>
            <a:r>
              <a:rPr lang="en-US" sz="1900" i="1" dirty="0" smtClean="0"/>
              <a:t>.</a:t>
            </a:r>
            <a:r>
              <a:rPr lang="en-US" sz="1900" dirty="0" smtClean="0">
                <a:solidFill>
                  <a:schemeClr val="tx1">
                    <a:lumMod val="50000"/>
                    <a:lumOff val="50000"/>
                  </a:schemeClr>
                </a:solidFill>
              </a:rPr>
              <a:t> </a:t>
            </a:r>
            <a:r>
              <a:rPr lang="en-US" sz="1900" dirty="0" smtClean="0"/>
              <a:t>33(15</a:t>
            </a:r>
            <a:r>
              <a:rPr lang="en-US" sz="1900" dirty="0"/>
              <a:t>):</a:t>
            </a:r>
            <a:r>
              <a:rPr lang="en-US" sz="1900" dirty="0" smtClean="0"/>
              <a:t>6516–6523 </a:t>
            </a:r>
            <a:r>
              <a:rPr lang="en-US" sz="1900" dirty="0">
                <a:solidFill>
                  <a:schemeClr val="tx1">
                    <a:lumMod val="50000"/>
                    <a:lumOff val="50000"/>
                  </a:schemeClr>
                </a:solidFill>
              </a:rPr>
              <a:t>[visual working memory]</a:t>
            </a:r>
          </a:p>
          <a:p>
            <a:pPr>
              <a:buFont typeface="Arial" charset="0"/>
              <a:buNone/>
              <a:defRPr/>
            </a:pPr>
            <a:endParaRPr lang="en-US" sz="1900" dirty="0" smtClean="0"/>
          </a:p>
          <a:p>
            <a:pPr>
              <a:buFont typeface="Arial" charset="0"/>
              <a:buNone/>
              <a:defRPr/>
            </a:pPr>
            <a:endParaRPr lang="en-US" sz="1900" dirty="0" smtClean="0"/>
          </a:p>
          <a:p>
            <a:pPr>
              <a:buFont typeface="Arial" charset="0"/>
              <a:buNone/>
              <a:defRPr/>
            </a:pPr>
            <a:endParaRPr lang="en-GB" sz="1900" dirty="0"/>
          </a:p>
        </p:txBody>
      </p:sp>
    </p:spTree>
    <p:extLst>
      <p:ext uri="{BB962C8B-B14F-4D97-AF65-F5344CB8AC3E}">
        <p14:creationId xmlns:p14="http://schemas.microsoft.com/office/powerpoint/2010/main" val="208790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954" name="Title 1"/>
          <p:cNvSpPr>
            <a:spLocks noGrp="1"/>
          </p:cNvSpPr>
          <p:nvPr>
            <p:ph type="title"/>
          </p:nvPr>
        </p:nvSpPr>
        <p:spPr>
          <a:xfrm>
            <a:off x="457200" y="0"/>
            <a:ext cx="8229600" cy="620713"/>
          </a:xfrm>
        </p:spPr>
        <p:txBody>
          <a:bodyPr/>
          <a:lstStyle/>
          <a:p>
            <a:pPr eaLnBrk="1" hangingPunct="1"/>
            <a:r>
              <a:rPr lang="en-US" altLang="en-US" sz="3600" b="1" smtClean="0"/>
              <a:t>References (a selective list)</a:t>
            </a:r>
            <a:endParaRPr lang="en-GB" altLang="en-US" sz="3600" smtClean="0"/>
          </a:p>
        </p:txBody>
      </p:sp>
      <p:sp>
        <p:nvSpPr>
          <p:cNvPr id="4" name="Content Placeholder 3"/>
          <p:cNvSpPr>
            <a:spLocks noGrp="1"/>
          </p:cNvSpPr>
          <p:nvPr>
            <p:ph idx="1"/>
          </p:nvPr>
        </p:nvSpPr>
        <p:spPr>
          <a:xfrm>
            <a:off x="439738" y="809625"/>
            <a:ext cx="8686800" cy="6048375"/>
          </a:xfrm>
        </p:spPr>
        <p:txBody>
          <a:bodyPr/>
          <a:lstStyle/>
          <a:p>
            <a:pPr>
              <a:buFont typeface="Arial" charset="0"/>
              <a:buNone/>
              <a:defRPr/>
            </a:pPr>
            <a:r>
              <a:rPr lang="en-US" sz="1900" b="1" dirty="0" smtClean="0"/>
              <a:t>Recursive feature elimination (RFE)</a:t>
            </a:r>
          </a:p>
          <a:p>
            <a:pPr>
              <a:buFont typeface="Arial" charset="0"/>
              <a:buNone/>
              <a:defRPr/>
            </a:pPr>
            <a:r>
              <a:rPr lang="en-US" sz="1900" dirty="0" smtClean="0"/>
              <a:t>De Martino F et al. (2008) </a:t>
            </a:r>
            <a:r>
              <a:rPr lang="en-US" sz="1900" i="1" dirty="0" err="1" smtClean="0"/>
              <a:t>Neuroimage</a:t>
            </a:r>
            <a:r>
              <a:rPr lang="en-US" sz="1900" i="1" dirty="0" smtClean="0"/>
              <a:t> 43</a:t>
            </a:r>
            <a:r>
              <a:rPr lang="en-US" sz="1900" dirty="0" smtClean="0"/>
              <a:t>: 44-58.  </a:t>
            </a:r>
          </a:p>
          <a:p>
            <a:pPr>
              <a:buFont typeface="Arial" charset="0"/>
              <a:buNone/>
              <a:defRPr/>
            </a:pPr>
            <a:endParaRPr lang="en-US" sz="1900" dirty="0" smtClean="0"/>
          </a:p>
          <a:p>
            <a:pPr>
              <a:buFont typeface="Arial" charset="0"/>
              <a:buNone/>
              <a:defRPr/>
            </a:pPr>
            <a:r>
              <a:rPr lang="en-US" sz="1900" b="1" dirty="0" smtClean="0"/>
              <a:t>Thoughts on choice of classifier &amp; preprocessing options</a:t>
            </a:r>
            <a:r>
              <a:rPr lang="en-US" sz="1900" dirty="0" smtClean="0"/>
              <a:t> </a:t>
            </a:r>
          </a:p>
          <a:p>
            <a:pPr>
              <a:buFont typeface="Arial" charset="0"/>
              <a:buNone/>
              <a:defRPr/>
            </a:pPr>
            <a:r>
              <a:rPr lang="en-US" sz="1900" dirty="0" err="1" smtClean="0"/>
              <a:t>Mourao</a:t>
            </a:r>
            <a:r>
              <a:rPr lang="en-US" sz="1900" dirty="0" smtClean="0"/>
              <a:t>-Miranda J et al. (2005) </a:t>
            </a:r>
            <a:r>
              <a:rPr lang="en-US" sz="1900" i="1" dirty="0" err="1" smtClean="0"/>
              <a:t>Neuroimage</a:t>
            </a:r>
            <a:r>
              <a:rPr lang="en-US" sz="1900" i="1" dirty="0" smtClean="0"/>
              <a:t> 28</a:t>
            </a:r>
            <a:r>
              <a:rPr lang="en-US" sz="1900" dirty="0" smtClean="0"/>
              <a:t>:  980-995. </a:t>
            </a:r>
            <a:r>
              <a:rPr lang="en-US" sz="1900" dirty="0" smtClean="0">
                <a:solidFill>
                  <a:schemeClr val="tx1">
                    <a:lumMod val="50000"/>
                    <a:lumOff val="50000"/>
                  </a:schemeClr>
                </a:solidFill>
              </a:rPr>
              <a:t>[SVM </a:t>
            </a:r>
            <a:r>
              <a:rPr lang="en-US" sz="1900" dirty="0" err="1" smtClean="0">
                <a:solidFill>
                  <a:schemeClr val="tx1">
                    <a:lumMod val="50000"/>
                    <a:lumOff val="50000"/>
                  </a:schemeClr>
                </a:solidFill>
              </a:rPr>
              <a:t>vs</a:t>
            </a:r>
            <a:r>
              <a:rPr lang="en-US" sz="1900" dirty="0" smtClean="0">
                <a:solidFill>
                  <a:schemeClr val="tx1">
                    <a:lumMod val="50000"/>
                    <a:lumOff val="50000"/>
                  </a:schemeClr>
                </a:solidFill>
              </a:rPr>
              <a:t> FLDA] </a:t>
            </a:r>
          </a:p>
          <a:p>
            <a:pPr>
              <a:buFont typeface="Arial" charset="0"/>
              <a:buNone/>
              <a:defRPr/>
            </a:pPr>
            <a:r>
              <a:rPr lang="en-US" sz="1900" dirty="0" err="1" smtClean="0"/>
              <a:t>Kriegeskorte</a:t>
            </a:r>
            <a:r>
              <a:rPr lang="en-US" sz="1900" dirty="0" smtClean="0"/>
              <a:t> et al. (2009) </a:t>
            </a:r>
            <a:r>
              <a:rPr lang="en-US" sz="1900" i="1" dirty="0" smtClean="0"/>
              <a:t>Nat </a:t>
            </a:r>
            <a:r>
              <a:rPr lang="en-US" sz="1900" i="1" dirty="0" err="1" smtClean="0"/>
              <a:t>Neurosci</a:t>
            </a:r>
            <a:r>
              <a:rPr lang="en-US" sz="1900" i="1" dirty="0" smtClean="0"/>
              <a:t> 12</a:t>
            </a:r>
            <a:r>
              <a:rPr lang="en-US" sz="1900" dirty="0" smtClean="0"/>
              <a:t>(5):  535-540. </a:t>
            </a:r>
            <a:r>
              <a:rPr lang="en-US" sz="1900" dirty="0" smtClean="0">
                <a:solidFill>
                  <a:schemeClr val="tx1">
                    <a:lumMod val="50000"/>
                    <a:lumOff val="50000"/>
                  </a:schemeClr>
                </a:solidFill>
              </a:rPr>
              <a:t>[how to prevent selection bias]</a:t>
            </a:r>
          </a:p>
          <a:p>
            <a:pPr>
              <a:buFont typeface="Arial" charset="0"/>
              <a:buNone/>
              <a:defRPr/>
            </a:pPr>
            <a:r>
              <a:rPr lang="en-US" sz="1900" dirty="0" err="1" smtClean="0"/>
              <a:t>Misaki</a:t>
            </a:r>
            <a:r>
              <a:rPr lang="en-US" sz="1900" dirty="0" smtClean="0"/>
              <a:t> M et al. (2010) </a:t>
            </a:r>
            <a:r>
              <a:rPr lang="en-US" sz="1900" i="1" dirty="0" err="1" smtClean="0"/>
              <a:t>Neuroimage</a:t>
            </a:r>
            <a:r>
              <a:rPr lang="en-US" sz="1900" i="1" dirty="0" smtClean="0"/>
              <a:t> 53</a:t>
            </a:r>
            <a:r>
              <a:rPr lang="en-US" sz="1900" dirty="0" smtClean="0"/>
              <a:t>: 103-118. </a:t>
            </a:r>
            <a:r>
              <a:rPr lang="en-US" sz="1900" dirty="0" smtClean="0">
                <a:solidFill>
                  <a:schemeClr val="tx1">
                    <a:lumMod val="50000"/>
                    <a:lumOff val="50000"/>
                  </a:schemeClr>
                </a:solidFill>
              </a:rPr>
              <a:t>[compares 6 different classifiers]</a:t>
            </a:r>
          </a:p>
          <a:p>
            <a:pPr>
              <a:buFont typeface="Arial" charset="0"/>
              <a:buNone/>
              <a:defRPr/>
            </a:pPr>
            <a:r>
              <a:rPr lang="en-US" sz="1900" dirty="0" err="1" smtClean="0"/>
              <a:t>Garrido</a:t>
            </a:r>
            <a:r>
              <a:rPr lang="en-US" sz="1900" dirty="0" smtClean="0"/>
              <a:t> L et al. (2013) </a:t>
            </a:r>
            <a:r>
              <a:rPr lang="en-US" sz="1900" i="1" dirty="0" smtClean="0"/>
              <a:t>Front </a:t>
            </a:r>
            <a:r>
              <a:rPr lang="en-US" sz="1900" i="1" dirty="0" err="1" smtClean="0"/>
              <a:t>Neurosci</a:t>
            </a:r>
            <a:r>
              <a:rPr lang="en-US" sz="1900" i="1" dirty="0" smtClean="0"/>
              <a:t> 7</a:t>
            </a:r>
            <a:r>
              <a:rPr lang="en-US" sz="1900" dirty="0" smtClean="0"/>
              <a:t>(174):  1-4. </a:t>
            </a:r>
            <a:r>
              <a:rPr lang="en-US" sz="1900" dirty="0" smtClean="0">
                <a:solidFill>
                  <a:schemeClr val="tx1">
                    <a:lumMod val="50000"/>
                    <a:lumOff val="50000"/>
                  </a:schemeClr>
                </a:solidFill>
              </a:rPr>
              <a:t>[subtract the mean pattern?]</a:t>
            </a:r>
          </a:p>
          <a:p>
            <a:pPr>
              <a:buFont typeface="Arial" charset="0"/>
              <a:buNone/>
              <a:defRPr/>
            </a:pPr>
            <a:endParaRPr lang="en-US" sz="1900" dirty="0" smtClean="0"/>
          </a:p>
          <a:p>
            <a:pPr>
              <a:buFont typeface="Arial" charset="0"/>
              <a:buNone/>
              <a:defRPr/>
            </a:pPr>
            <a:r>
              <a:rPr lang="en-US" sz="1900" b="1" dirty="0" smtClean="0"/>
              <a:t>Relationships between classification (decoding), encoding, and RSA</a:t>
            </a:r>
          </a:p>
          <a:p>
            <a:pPr>
              <a:buFont typeface="Arial" charset="0"/>
              <a:buNone/>
              <a:defRPr/>
            </a:pPr>
            <a:r>
              <a:rPr lang="en-US" sz="1900" dirty="0" err="1" smtClean="0"/>
              <a:t>Naselaris</a:t>
            </a:r>
            <a:r>
              <a:rPr lang="en-US" sz="1900" dirty="0" smtClean="0"/>
              <a:t> T et al. (2011) </a:t>
            </a:r>
            <a:r>
              <a:rPr lang="en-US" sz="1900" i="1" dirty="0" err="1" smtClean="0"/>
              <a:t>Neuroimage</a:t>
            </a:r>
            <a:r>
              <a:rPr lang="en-US" sz="1900" i="1" dirty="0" smtClean="0"/>
              <a:t> 56</a:t>
            </a:r>
            <a:r>
              <a:rPr lang="en-US" sz="1900" dirty="0" smtClean="0"/>
              <a:t>: 400-410.</a:t>
            </a:r>
          </a:p>
          <a:p>
            <a:pPr>
              <a:buFont typeface="Arial" charset="0"/>
              <a:buNone/>
              <a:defRPr/>
            </a:pPr>
            <a:r>
              <a:rPr lang="en-US" sz="1900" dirty="0" smtClean="0"/>
              <a:t>Kriegeskorte N (2011) </a:t>
            </a:r>
            <a:r>
              <a:rPr lang="en-US" sz="1900" i="1" dirty="0" err="1" smtClean="0"/>
              <a:t>Neuroimage</a:t>
            </a:r>
            <a:r>
              <a:rPr lang="en-US" sz="1900" i="1" dirty="0" smtClean="0"/>
              <a:t> 56</a:t>
            </a:r>
            <a:r>
              <a:rPr lang="en-US" sz="1900" dirty="0" smtClean="0"/>
              <a:t>: 411-421.</a:t>
            </a:r>
          </a:p>
          <a:p>
            <a:pPr>
              <a:buFont typeface="Arial" charset="0"/>
              <a:buNone/>
              <a:defRPr/>
            </a:pPr>
            <a:r>
              <a:rPr lang="en-US" sz="1900" dirty="0" err="1" smtClean="0"/>
              <a:t>Kriegeskorte</a:t>
            </a:r>
            <a:r>
              <a:rPr lang="en-US" sz="1900" dirty="0" smtClean="0"/>
              <a:t> &amp; Douglas (2019) </a:t>
            </a:r>
            <a:r>
              <a:rPr lang="en-US" sz="1900" i="1" dirty="0" err="1"/>
              <a:t>C</a:t>
            </a:r>
            <a:r>
              <a:rPr lang="en-US" sz="1900" i="1" dirty="0" err="1" smtClean="0"/>
              <a:t>urr</a:t>
            </a:r>
            <a:r>
              <a:rPr lang="en-US" sz="1900" i="1" dirty="0" smtClean="0"/>
              <a:t> </a:t>
            </a:r>
            <a:r>
              <a:rPr lang="en-US" sz="1900" i="1" dirty="0" err="1" smtClean="0"/>
              <a:t>Opin</a:t>
            </a:r>
            <a:r>
              <a:rPr lang="en-US" sz="1900" i="1" dirty="0" smtClean="0"/>
              <a:t> </a:t>
            </a:r>
            <a:r>
              <a:rPr lang="en-US" sz="1900" i="1" dirty="0" err="1" smtClean="0"/>
              <a:t>Neurobiol</a:t>
            </a:r>
            <a:r>
              <a:rPr lang="en-US" sz="1900" i="1" dirty="0" smtClean="0"/>
              <a:t> </a:t>
            </a:r>
            <a:r>
              <a:rPr lang="en-US" sz="1900" dirty="0" smtClean="0"/>
              <a:t>55:167-79</a:t>
            </a:r>
          </a:p>
          <a:p>
            <a:pPr>
              <a:buFont typeface="Arial" charset="0"/>
              <a:buNone/>
              <a:defRPr/>
            </a:pPr>
            <a:endParaRPr lang="en-US" sz="1900" dirty="0"/>
          </a:p>
          <a:p>
            <a:pPr>
              <a:buFont typeface="Arial" charset="0"/>
              <a:buNone/>
              <a:defRPr/>
            </a:pPr>
            <a:r>
              <a:rPr lang="en-US" sz="1900" b="1" dirty="0"/>
              <a:t>Source of data for </a:t>
            </a:r>
            <a:r>
              <a:rPr lang="en-US" sz="1900" b="1" dirty="0" smtClean="0"/>
              <a:t>extra ‘hands </a:t>
            </a:r>
            <a:r>
              <a:rPr lang="en-US" sz="1900" b="1" dirty="0"/>
              <a:t>on’ </a:t>
            </a:r>
            <a:r>
              <a:rPr lang="en-US" sz="1900" b="1" dirty="0" smtClean="0"/>
              <a:t>example</a:t>
            </a:r>
            <a:endParaRPr lang="en-US" sz="1900" b="1" dirty="0"/>
          </a:p>
          <a:p>
            <a:pPr>
              <a:buFont typeface="Arial" charset="0"/>
              <a:buNone/>
              <a:defRPr/>
            </a:pPr>
            <a:r>
              <a:rPr lang="en-US" sz="1900" dirty="0" smtClean="0"/>
              <a:t>Mitchell &amp; Cusack (2016</a:t>
            </a:r>
            <a:r>
              <a:rPr lang="en-US" sz="1900" dirty="0"/>
              <a:t>) </a:t>
            </a:r>
            <a:r>
              <a:rPr lang="en-US" sz="1900" i="1" dirty="0"/>
              <a:t>Scientific Reports  </a:t>
            </a:r>
            <a:r>
              <a:rPr lang="en-US" sz="1900" dirty="0" smtClean="0"/>
              <a:t>6:20232; </a:t>
            </a:r>
            <a:r>
              <a:rPr lang="en-US" sz="1900" dirty="0"/>
              <a:t>DOI: 10.1038/srep20232</a:t>
            </a:r>
          </a:p>
          <a:p>
            <a:pPr>
              <a:buFont typeface="Arial" charset="0"/>
              <a:buNone/>
              <a:defRPr/>
            </a:pPr>
            <a:endParaRPr lang="en-US" sz="1900" dirty="0" smtClean="0"/>
          </a:p>
          <a:p>
            <a:pPr>
              <a:buFont typeface="Arial" charset="0"/>
              <a:buNone/>
              <a:defRPr/>
            </a:pPr>
            <a:endParaRPr lang="en-US" sz="1900" dirty="0" smtClean="0"/>
          </a:p>
          <a:p>
            <a:pPr>
              <a:buFont typeface="Arial" charset="0"/>
              <a:buNone/>
              <a:defRPr/>
            </a:pPr>
            <a:endParaRPr lang="en-US" sz="1900" dirty="0" smtClean="0"/>
          </a:p>
          <a:p>
            <a:pPr>
              <a:buFont typeface="Arial" charset="0"/>
              <a:buNone/>
              <a:defRPr/>
            </a:pPr>
            <a:endParaRPr lang="en-GB" sz="1900" dirty="0"/>
          </a:p>
        </p:txBody>
      </p:sp>
    </p:spTree>
    <p:extLst>
      <p:ext uri="{BB962C8B-B14F-4D97-AF65-F5344CB8AC3E}">
        <p14:creationId xmlns:p14="http://schemas.microsoft.com/office/powerpoint/2010/main" val="22037294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00244" y="1041348"/>
            <a:ext cx="6512074" cy="1653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0051" name="Picture 1"/>
          <p:cNvPicPr>
            <a:picLocks noChangeAspect="1" noChangeArrowheads="1"/>
          </p:cNvPicPr>
          <p:nvPr/>
        </p:nvPicPr>
        <p:blipFill>
          <a:blip r:embed="rId3" cstate="screen">
            <a:extLst>
              <a:ext uri="{28A0092B-C50C-407E-A947-70E740481C1C}">
                <a14:useLocalDpi xmlns:a14="http://schemas.microsoft.com/office/drawing/2010/main" val="0"/>
              </a:ext>
            </a:extLst>
          </a:blip>
          <a:srcRect t="71878" r="67398"/>
          <a:stretch>
            <a:fillRect/>
          </a:stretch>
        </p:blipFill>
        <p:spPr bwMode="auto">
          <a:xfrm>
            <a:off x="6426200" y="5373688"/>
            <a:ext cx="2373313"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85922" y="2880802"/>
            <a:ext cx="2604338" cy="230351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26165" y="2882389"/>
            <a:ext cx="2620108" cy="230957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 name="Picture 17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945062" y="4688761"/>
            <a:ext cx="435422" cy="325682"/>
          </a:xfrm>
          <a:prstGeom prst="cloudCallout">
            <a:avLst/>
          </a:prstGeom>
          <a:noFill/>
          <a:ln w="12700" cap="flat" cmpd="sng" algn="ctr">
            <a:solidFill>
              <a:schemeClr val="bg1"/>
            </a:solidFill>
            <a:prstDash val="solid"/>
            <a:miter lim="800000"/>
            <a:headEnd/>
            <a:tailEnd/>
          </a:ln>
          <a:effectLst>
            <a:glow rad="101600">
              <a:schemeClr val="tx1">
                <a:alpha val="60000"/>
              </a:schemeClr>
            </a:glow>
          </a:effectLst>
        </p:spPr>
      </p:pic>
      <p:pic>
        <p:nvPicPr>
          <p:cNvPr id="59" name="Picture 17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623571" y="4676909"/>
            <a:ext cx="435422" cy="325682"/>
          </a:xfrm>
          <a:prstGeom prst="cloudCallout">
            <a:avLst/>
          </a:prstGeom>
          <a:noFill/>
          <a:ln w="12700" cap="flat" cmpd="sng" algn="ctr">
            <a:solidFill>
              <a:schemeClr val="bg1"/>
            </a:solidFill>
            <a:prstDash val="solid"/>
            <a:miter lim="800000"/>
            <a:headEnd/>
            <a:tailEnd/>
          </a:ln>
          <a:effectLst>
            <a:glow rad="101600">
              <a:schemeClr val="tx1">
                <a:alpha val="60000"/>
              </a:schemeClr>
            </a:glow>
          </a:effectLst>
        </p:spPr>
      </p:pic>
      <p:sp>
        <p:nvSpPr>
          <p:cNvPr id="130056" name="Rectangle 167"/>
          <p:cNvSpPr>
            <a:spLocks noChangeArrowheads="1"/>
          </p:cNvSpPr>
          <p:nvPr/>
        </p:nvSpPr>
        <p:spPr bwMode="auto">
          <a:xfrm>
            <a:off x="493713" y="5373688"/>
            <a:ext cx="5807075"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100" dirty="0">
                <a:solidFill>
                  <a:srgbClr val="000000"/>
                </a:solidFill>
                <a:latin typeface="Arial" panose="020B0604020202020204" pitchFamily="34" charset="0"/>
                <a:cs typeface="Arial" panose="020B0604020202020204" pitchFamily="34" charset="0"/>
              </a:rPr>
              <a:t>200 objects, presented one each per condition</a:t>
            </a:r>
          </a:p>
          <a:p>
            <a:pPr eaLnBrk="1" hangingPunct="1">
              <a:spcBef>
                <a:spcPct val="0"/>
              </a:spcBef>
            </a:pPr>
            <a:r>
              <a:rPr lang="en-US" altLang="en-US" sz="2100" dirty="0">
                <a:solidFill>
                  <a:srgbClr val="000000"/>
                </a:solidFill>
                <a:latin typeface="Arial" panose="020B0604020202020204" pitchFamily="34" charset="0"/>
                <a:cs typeface="Arial" panose="020B0604020202020204" pitchFamily="34" charset="0"/>
              </a:rPr>
              <a:t>2 conditions (occasional cues to imagine knives or dolphin)</a:t>
            </a:r>
          </a:p>
          <a:p>
            <a:pPr eaLnBrk="1" hangingPunct="1">
              <a:spcBef>
                <a:spcPct val="0"/>
              </a:spcBef>
            </a:pPr>
            <a:r>
              <a:rPr lang="en-US" altLang="en-US" sz="2100" dirty="0" smtClean="0">
                <a:solidFill>
                  <a:srgbClr val="000000"/>
                </a:solidFill>
                <a:latin typeface="Arial" panose="020B0604020202020204" pitchFamily="34" charset="0"/>
                <a:cs typeface="Arial" panose="020B0604020202020204" pitchFamily="34" charset="0"/>
              </a:rPr>
              <a:t>Tutorial data </a:t>
            </a:r>
            <a:r>
              <a:rPr lang="en-US" altLang="en-US" sz="2100" dirty="0">
                <a:solidFill>
                  <a:srgbClr val="000000"/>
                </a:solidFill>
                <a:latin typeface="Arial" panose="020B0604020202020204" pitchFamily="34" charset="0"/>
                <a:cs typeface="Arial" panose="020B0604020202020204" pitchFamily="34" charset="0"/>
              </a:rPr>
              <a:t>combined over subjects</a:t>
            </a:r>
            <a:endParaRPr lang="en-US" altLang="en-US" sz="1800" dirty="0">
              <a:solidFill>
                <a:srgbClr val="000000"/>
              </a:solidFill>
              <a:latin typeface="Arial" panose="020B0604020202020204" pitchFamily="34" charset="0"/>
              <a:cs typeface="Arial" panose="020B0604020202020204" pitchFamily="34" charset="0"/>
            </a:endParaRPr>
          </a:p>
        </p:txBody>
      </p:sp>
      <p:sp>
        <p:nvSpPr>
          <p:cNvPr id="130057" name="Rectangle 1"/>
          <p:cNvSpPr>
            <a:spLocks noChangeArrowheads="1"/>
          </p:cNvSpPr>
          <p:nvPr/>
        </p:nvSpPr>
        <p:spPr bwMode="auto">
          <a:xfrm>
            <a:off x="1400244" y="2393620"/>
            <a:ext cx="4537075" cy="349250"/>
          </a:xfrm>
          <a:prstGeom prst="rect">
            <a:avLst/>
          </a:prstGeom>
          <a:solidFill>
            <a:schemeClr val="bg1"/>
          </a:solidFill>
          <a:ln>
            <a:noFill/>
          </a:ln>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None/>
            </a:pPr>
            <a:r>
              <a:rPr lang="en-US" altLang="en-US" sz="1600" dirty="0"/>
              <a:t>Mitchell &amp; Cusack (2016) </a:t>
            </a:r>
            <a:r>
              <a:rPr lang="en-US" altLang="en-US" sz="1600" i="1" dirty="0"/>
              <a:t>Scientific Reports  </a:t>
            </a:r>
            <a:r>
              <a:rPr lang="en-US" altLang="en-US" sz="1600" dirty="0"/>
              <a:t>6:20232</a:t>
            </a:r>
          </a:p>
        </p:txBody>
      </p:sp>
      <p:sp>
        <p:nvSpPr>
          <p:cNvPr id="10" name="Title 1"/>
          <p:cNvSpPr>
            <a:spLocks noGrp="1"/>
          </p:cNvSpPr>
          <p:nvPr>
            <p:ph type="title"/>
          </p:nvPr>
        </p:nvSpPr>
        <p:spPr>
          <a:xfrm>
            <a:off x="0" y="115888"/>
            <a:ext cx="9144000" cy="504825"/>
          </a:xfrm>
        </p:spPr>
        <p:txBody>
          <a:bodyPr/>
          <a:lstStyle/>
          <a:p>
            <a:pPr eaLnBrk="1" hangingPunct="1"/>
            <a:r>
              <a:rPr lang="en-US" altLang="en-US" sz="3600" b="1" dirty="0" smtClean="0"/>
              <a:t>Extra demo data if time? (</a:t>
            </a:r>
            <a:r>
              <a:rPr lang="en-GB" sz="3600" b="1" dirty="0" smtClean="0"/>
              <a:t>tutorial_djm2.m)</a:t>
            </a:r>
            <a:endParaRPr lang="en-GB" altLang="en-US" sz="3600" b="1" dirty="0" smtClean="0"/>
          </a:p>
        </p:txBody>
      </p:sp>
    </p:spTree>
    <p:extLst>
      <p:ext uri="{BB962C8B-B14F-4D97-AF65-F5344CB8AC3E}">
        <p14:creationId xmlns:p14="http://schemas.microsoft.com/office/powerpoint/2010/main" val="1039117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204452" y="3253820"/>
            <a:ext cx="5306412" cy="748553"/>
          </a:xfrm>
          <a:prstGeom prst="rect">
            <a:avLst/>
          </a:prstGeom>
        </p:spPr>
      </p:pic>
      <p:sp>
        <p:nvSpPr>
          <p:cNvPr id="8" name="Oval 7"/>
          <p:cNvSpPr/>
          <p:nvPr/>
        </p:nvSpPr>
        <p:spPr>
          <a:xfrm>
            <a:off x="2468858" y="4218398"/>
            <a:ext cx="256624" cy="245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4"/>
          <a:stretch>
            <a:fillRect/>
          </a:stretch>
        </p:blipFill>
        <p:spPr>
          <a:xfrm>
            <a:off x="2180827" y="1561598"/>
            <a:ext cx="5328592" cy="804002"/>
          </a:xfrm>
          <a:prstGeom prst="rect">
            <a:avLst/>
          </a:prstGeom>
        </p:spPr>
      </p:pic>
      <p:sp>
        <p:nvSpPr>
          <p:cNvPr id="9" name="Oval 8"/>
          <p:cNvSpPr/>
          <p:nvPr/>
        </p:nvSpPr>
        <p:spPr>
          <a:xfrm>
            <a:off x="2423572" y="1115001"/>
            <a:ext cx="256624" cy="24512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4" name="Oval 13"/>
          <p:cNvSpPr/>
          <p:nvPr/>
        </p:nvSpPr>
        <p:spPr>
          <a:xfrm>
            <a:off x="3981026" y="4218398"/>
            <a:ext cx="256624" cy="245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3950836" y="1115001"/>
            <a:ext cx="256624" cy="24512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6" name="Oval 15"/>
          <p:cNvSpPr/>
          <p:nvPr/>
        </p:nvSpPr>
        <p:spPr>
          <a:xfrm>
            <a:off x="4737110" y="4218398"/>
            <a:ext cx="256624" cy="245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4714468" y="1115001"/>
            <a:ext cx="256624" cy="24512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8" name="Oval 17"/>
          <p:cNvSpPr/>
          <p:nvPr/>
        </p:nvSpPr>
        <p:spPr>
          <a:xfrm>
            <a:off x="5493194" y="4218398"/>
            <a:ext cx="256624" cy="245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5478100" y="1115001"/>
            <a:ext cx="256624" cy="24512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0" name="Oval 19"/>
          <p:cNvSpPr/>
          <p:nvPr/>
        </p:nvSpPr>
        <p:spPr>
          <a:xfrm>
            <a:off x="6249278" y="4218398"/>
            <a:ext cx="256624" cy="245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6241732" y="1115001"/>
            <a:ext cx="256624" cy="24512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2" name="Oval 21"/>
          <p:cNvSpPr/>
          <p:nvPr/>
        </p:nvSpPr>
        <p:spPr>
          <a:xfrm>
            <a:off x="7005362" y="4218398"/>
            <a:ext cx="256624" cy="245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p:nvSpPr>
        <p:spPr>
          <a:xfrm>
            <a:off x="7005362" y="1115001"/>
            <a:ext cx="256624" cy="24512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4" name="Oval 23"/>
          <p:cNvSpPr/>
          <p:nvPr/>
        </p:nvSpPr>
        <p:spPr>
          <a:xfrm>
            <a:off x="3224942" y="4218398"/>
            <a:ext cx="256624" cy="245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3187204" y="1115001"/>
            <a:ext cx="256624" cy="24512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grpSp>
        <p:nvGrpSpPr>
          <p:cNvPr id="100" name="Group 99"/>
          <p:cNvGrpSpPr/>
          <p:nvPr/>
        </p:nvGrpSpPr>
        <p:grpSpPr>
          <a:xfrm>
            <a:off x="7365403" y="2173700"/>
            <a:ext cx="1655051" cy="1778458"/>
            <a:chOff x="7020272" y="1988840"/>
            <a:chExt cx="1655051" cy="1778458"/>
          </a:xfrm>
        </p:grpSpPr>
        <p:cxnSp>
          <p:nvCxnSpPr>
            <p:cNvPr id="74" name="Straight Arrow Connector 73"/>
            <p:cNvCxnSpPr/>
            <p:nvPr/>
          </p:nvCxnSpPr>
          <p:spPr>
            <a:xfrm flipH="1" flipV="1">
              <a:off x="7020272" y="1988840"/>
              <a:ext cx="648072" cy="720080"/>
            </a:xfrm>
            <a:prstGeom prst="straightConnector1">
              <a:avLst/>
            </a:prstGeom>
            <a:ln w="28575"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9" name="Text Box 1056"/>
            <p:cNvSpPr txBox="1">
              <a:spLocks noChangeArrowheads="1"/>
            </p:cNvSpPr>
            <p:nvPr/>
          </p:nvSpPr>
          <p:spPr bwMode="auto">
            <a:xfrm>
              <a:off x="7236296" y="2490025"/>
              <a:ext cx="1439027"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400" b="1" dirty="0" smtClean="0">
                  <a:latin typeface="Albertus Medium"/>
                </a:rPr>
                <a:t/>
              </a:r>
              <a:br>
                <a:rPr lang="en-GB" altLang="en-US" sz="1400" b="1" dirty="0" smtClean="0">
                  <a:latin typeface="Albertus Medium"/>
                </a:rPr>
              </a:br>
              <a:r>
                <a:rPr lang="en-GB" altLang="en-US" sz="1400" b="1" dirty="0" smtClean="0">
                  <a:latin typeface="Albertus Medium"/>
                </a:rPr>
                <a:t>variable,</a:t>
              </a:r>
              <a:br>
                <a:rPr lang="en-GB" altLang="en-US" sz="1400" b="1" dirty="0" smtClean="0">
                  <a:latin typeface="Albertus Medium"/>
                </a:rPr>
              </a:br>
              <a:r>
                <a:rPr lang="en-GB" altLang="en-US" sz="1400" b="1" dirty="0" smtClean="0">
                  <a:latin typeface="Albertus Medium"/>
                </a:rPr>
                <a:t>feature,</a:t>
              </a:r>
              <a:br>
                <a:rPr lang="en-GB" altLang="en-US" sz="1400" b="1" dirty="0" smtClean="0">
                  <a:latin typeface="Albertus Medium"/>
                </a:rPr>
              </a:br>
              <a:r>
                <a:rPr lang="en-GB" altLang="en-US" sz="1400" b="1" dirty="0" smtClean="0">
                  <a:latin typeface="Albertus Medium"/>
                </a:rPr>
                <a:t>dimension</a:t>
              </a:r>
            </a:p>
            <a:p>
              <a:pPr algn="ctr" eaLnBrk="1" hangingPunct="1">
                <a:spcBef>
                  <a:spcPct val="50000"/>
                </a:spcBef>
                <a:buFontTx/>
                <a:buNone/>
              </a:pPr>
              <a:r>
                <a:rPr lang="en-GB" altLang="en-US" sz="1400" b="1" dirty="0" smtClean="0">
                  <a:latin typeface="Albertus Medium"/>
                </a:rPr>
                <a:t>(e.g. voxel)</a:t>
              </a:r>
              <a:endParaRPr lang="en-US" altLang="en-US" sz="1400" b="1" dirty="0">
                <a:latin typeface="Albertus Medium"/>
              </a:endParaRPr>
            </a:p>
          </p:txBody>
        </p:sp>
      </p:grpSp>
      <p:grpSp>
        <p:nvGrpSpPr>
          <p:cNvPr id="93" name="Group 92"/>
          <p:cNvGrpSpPr/>
          <p:nvPr/>
        </p:nvGrpSpPr>
        <p:grpSpPr>
          <a:xfrm>
            <a:off x="1000238" y="1115002"/>
            <a:ext cx="1108581" cy="3434962"/>
            <a:chOff x="107504" y="930142"/>
            <a:chExt cx="1108581" cy="3434962"/>
          </a:xfrm>
        </p:grpSpPr>
        <p:sp>
          <p:nvSpPr>
            <p:cNvPr id="76" name="Left Brace 75"/>
            <p:cNvSpPr/>
            <p:nvPr/>
          </p:nvSpPr>
          <p:spPr>
            <a:xfrm>
              <a:off x="1024211" y="930142"/>
              <a:ext cx="191874" cy="3434962"/>
            </a:xfrm>
            <a:prstGeom prst="leftBrace">
              <a:avLst/>
            </a:prstGeom>
            <a:ln w="2857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000"/>
            </a:p>
          </p:txBody>
        </p:sp>
        <p:sp>
          <p:nvSpPr>
            <p:cNvPr id="80" name="Text Box 1056"/>
            <p:cNvSpPr txBox="1">
              <a:spLocks noChangeArrowheads="1"/>
            </p:cNvSpPr>
            <p:nvPr/>
          </p:nvSpPr>
          <p:spPr bwMode="auto">
            <a:xfrm>
              <a:off x="107504" y="2436218"/>
              <a:ext cx="10380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400" b="1" dirty="0" smtClean="0">
                  <a:latin typeface="Albertus Medium"/>
                </a:rPr>
                <a:t>Training set</a:t>
              </a:r>
              <a:endParaRPr lang="en-US" altLang="en-US" sz="1400" b="1" dirty="0">
                <a:latin typeface="Albertus Medium"/>
              </a:endParaRPr>
            </a:p>
          </p:txBody>
        </p:sp>
      </p:grpSp>
      <p:grpSp>
        <p:nvGrpSpPr>
          <p:cNvPr id="101" name="Group 100"/>
          <p:cNvGrpSpPr/>
          <p:nvPr/>
        </p:nvGrpSpPr>
        <p:grpSpPr>
          <a:xfrm>
            <a:off x="3727084" y="5342052"/>
            <a:ext cx="2198158" cy="1181225"/>
            <a:chOff x="3381953" y="5157192"/>
            <a:chExt cx="2198158" cy="1181225"/>
          </a:xfrm>
        </p:grpSpPr>
        <p:grpSp>
          <p:nvGrpSpPr>
            <p:cNvPr id="13" name="Group 12"/>
            <p:cNvGrpSpPr/>
            <p:nvPr/>
          </p:nvGrpSpPr>
          <p:grpSpPr>
            <a:xfrm>
              <a:off x="3381953" y="5157192"/>
              <a:ext cx="2198158" cy="823675"/>
              <a:chOff x="3635896" y="2688130"/>
              <a:chExt cx="3083987" cy="1209833"/>
            </a:xfrm>
          </p:grpSpPr>
          <p:pic>
            <p:nvPicPr>
              <p:cNvPr id="6" name="Picture 5"/>
              <p:cNvPicPr>
                <a:picLocks noChangeAspect="1"/>
              </p:cNvPicPr>
              <p:nvPr/>
            </p:nvPicPr>
            <p:blipFill>
              <a:blip r:embed="rId5"/>
              <a:stretch>
                <a:fillRect/>
              </a:stretch>
            </p:blipFill>
            <p:spPr>
              <a:xfrm>
                <a:off x="3635896" y="2871091"/>
                <a:ext cx="1011314" cy="1026872"/>
              </a:xfrm>
              <a:prstGeom prst="rect">
                <a:avLst/>
              </a:prstGeom>
            </p:spPr>
          </p:pic>
          <p:pic>
            <p:nvPicPr>
              <p:cNvPr id="7" name="Picture 6"/>
              <p:cNvPicPr>
                <a:picLocks noChangeAspect="1"/>
              </p:cNvPicPr>
              <p:nvPr/>
            </p:nvPicPr>
            <p:blipFill>
              <a:blip r:embed="rId6"/>
              <a:stretch>
                <a:fillRect/>
              </a:stretch>
            </p:blipFill>
            <p:spPr>
              <a:xfrm>
                <a:off x="5724128" y="2871091"/>
                <a:ext cx="995755" cy="1026872"/>
              </a:xfrm>
              <a:prstGeom prst="rect">
                <a:avLst/>
              </a:prstGeom>
            </p:spPr>
          </p:pic>
          <p:sp>
            <p:nvSpPr>
              <p:cNvPr id="10" name="Rectangle 9"/>
              <p:cNvSpPr/>
              <p:nvPr/>
            </p:nvSpPr>
            <p:spPr>
              <a:xfrm>
                <a:off x="4906604" y="2688130"/>
                <a:ext cx="505268" cy="923330"/>
              </a:xfrm>
              <a:prstGeom prst="rect">
                <a:avLst/>
              </a:prstGeom>
              <a:noFill/>
            </p:spPr>
            <p:txBody>
              <a:bodyPr wrap="none" lIns="91440" tIns="45720" rIns="91440" bIns="45720">
                <a:spAutoFit/>
              </a:bodyPr>
              <a:lstStyle/>
              <a:p>
                <a:pPr algn="ctr"/>
                <a:r>
                  <a:rPr lang="en-US" sz="54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grpSp>
        <p:sp>
          <p:nvSpPr>
            <p:cNvPr id="82" name="Oval 81"/>
            <p:cNvSpPr/>
            <p:nvPr/>
          </p:nvSpPr>
          <p:spPr>
            <a:xfrm>
              <a:off x="3635895" y="6093296"/>
              <a:ext cx="256624" cy="24512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83" name="Oval 82"/>
            <p:cNvSpPr/>
            <p:nvPr/>
          </p:nvSpPr>
          <p:spPr>
            <a:xfrm>
              <a:off x="5096929" y="6093296"/>
              <a:ext cx="256624" cy="24512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grpSp>
        <p:nvGrpSpPr>
          <p:cNvPr id="94" name="Group 93"/>
          <p:cNvGrpSpPr/>
          <p:nvPr/>
        </p:nvGrpSpPr>
        <p:grpSpPr>
          <a:xfrm>
            <a:off x="1014141" y="5342051"/>
            <a:ext cx="1094678" cy="1183293"/>
            <a:chOff x="121407" y="5157191"/>
            <a:chExt cx="1094678" cy="1183293"/>
          </a:xfrm>
        </p:grpSpPr>
        <p:sp>
          <p:nvSpPr>
            <p:cNvPr id="81" name="Text Box 1056"/>
            <p:cNvSpPr txBox="1">
              <a:spLocks noChangeArrowheads="1"/>
            </p:cNvSpPr>
            <p:nvPr/>
          </p:nvSpPr>
          <p:spPr bwMode="auto">
            <a:xfrm>
              <a:off x="121407" y="5473035"/>
              <a:ext cx="10380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400" b="1" dirty="0" smtClean="0">
                  <a:latin typeface="Albertus Medium"/>
                </a:rPr>
                <a:t>Testing</a:t>
              </a:r>
              <a:br>
                <a:rPr lang="en-GB" altLang="en-US" sz="1400" b="1" dirty="0" smtClean="0">
                  <a:latin typeface="Albertus Medium"/>
                </a:rPr>
              </a:br>
              <a:r>
                <a:rPr lang="en-GB" altLang="en-US" sz="1400" b="1" dirty="0" smtClean="0">
                  <a:latin typeface="Albertus Medium"/>
                </a:rPr>
                <a:t>set</a:t>
              </a:r>
              <a:endParaRPr lang="en-US" altLang="en-US" sz="1400" b="1" dirty="0">
                <a:latin typeface="Albertus Medium"/>
              </a:endParaRPr>
            </a:p>
          </p:txBody>
        </p:sp>
        <p:sp>
          <p:nvSpPr>
            <p:cNvPr id="85" name="Left Brace 84"/>
            <p:cNvSpPr/>
            <p:nvPr/>
          </p:nvSpPr>
          <p:spPr>
            <a:xfrm>
              <a:off x="1024211" y="5157191"/>
              <a:ext cx="191874" cy="1183293"/>
            </a:xfrm>
            <a:prstGeom prst="leftBrace">
              <a:avLst/>
            </a:prstGeom>
            <a:ln w="2857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000"/>
            </a:p>
          </p:txBody>
        </p:sp>
      </p:grpSp>
      <p:grpSp>
        <p:nvGrpSpPr>
          <p:cNvPr id="99" name="Group 98"/>
          <p:cNvGrpSpPr/>
          <p:nvPr/>
        </p:nvGrpSpPr>
        <p:grpSpPr>
          <a:xfrm>
            <a:off x="7656291" y="1711570"/>
            <a:ext cx="1364162" cy="504056"/>
            <a:chOff x="7311160" y="1526710"/>
            <a:chExt cx="1364162" cy="504056"/>
          </a:xfrm>
        </p:grpSpPr>
        <p:sp>
          <p:nvSpPr>
            <p:cNvPr id="77" name="Text Box 1056"/>
            <p:cNvSpPr txBox="1">
              <a:spLocks noChangeArrowheads="1"/>
            </p:cNvSpPr>
            <p:nvPr/>
          </p:nvSpPr>
          <p:spPr bwMode="auto">
            <a:xfrm>
              <a:off x="7618709" y="1659045"/>
              <a:ext cx="10566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400" b="1" dirty="0" smtClean="0">
                  <a:latin typeface="Albertus Medium"/>
                </a:rPr>
                <a:t>Patterns</a:t>
              </a:r>
              <a:endParaRPr lang="en-US" altLang="en-US" sz="1400" b="1" dirty="0">
                <a:latin typeface="Albertus Medium"/>
              </a:endParaRPr>
            </a:p>
          </p:txBody>
        </p:sp>
        <p:sp>
          <p:nvSpPr>
            <p:cNvPr id="86" name="Left Brace 85"/>
            <p:cNvSpPr/>
            <p:nvPr/>
          </p:nvSpPr>
          <p:spPr>
            <a:xfrm flipH="1">
              <a:off x="7311160" y="1526710"/>
              <a:ext cx="185977" cy="504056"/>
            </a:xfrm>
            <a:prstGeom prst="leftBrace">
              <a:avLst/>
            </a:prstGeom>
            <a:ln w="2857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000"/>
            </a:p>
          </p:txBody>
        </p:sp>
      </p:grpSp>
      <p:grpSp>
        <p:nvGrpSpPr>
          <p:cNvPr id="95" name="Group 94"/>
          <p:cNvGrpSpPr/>
          <p:nvPr/>
        </p:nvGrpSpPr>
        <p:grpSpPr>
          <a:xfrm>
            <a:off x="4591929" y="517516"/>
            <a:ext cx="2269418" cy="1828653"/>
            <a:chOff x="4246798" y="332656"/>
            <a:chExt cx="2269418" cy="1828653"/>
          </a:xfrm>
        </p:grpSpPr>
        <p:sp>
          <p:nvSpPr>
            <p:cNvPr id="78" name="Text Box 1056"/>
            <p:cNvSpPr txBox="1">
              <a:spLocks noChangeArrowheads="1"/>
            </p:cNvSpPr>
            <p:nvPr/>
          </p:nvSpPr>
          <p:spPr bwMode="auto">
            <a:xfrm>
              <a:off x="4246798" y="332656"/>
              <a:ext cx="22694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400" b="1" dirty="0" smtClean="0">
                  <a:latin typeface="Albertus Medium"/>
                </a:rPr>
                <a:t>Sample / observation</a:t>
              </a:r>
              <a:endParaRPr lang="en-US" altLang="en-US" sz="1400" b="1" dirty="0">
                <a:latin typeface="Albertus Medium"/>
              </a:endParaRPr>
            </a:p>
          </p:txBody>
        </p:sp>
        <p:sp>
          <p:nvSpPr>
            <p:cNvPr id="88" name="Rectangular Callout 87"/>
            <p:cNvSpPr/>
            <p:nvPr/>
          </p:nvSpPr>
          <p:spPr>
            <a:xfrm flipV="1">
              <a:off x="4876800" y="815389"/>
              <a:ext cx="762000" cy="1345920"/>
            </a:xfrm>
            <a:prstGeom prst="wedgeRectCallout">
              <a:avLst>
                <a:gd name="adj1" fmla="val -5986"/>
                <a:gd name="adj2" fmla="val 63713"/>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2000"/>
            </a:p>
          </p:txBody>
        </p:sp>
      </p:grpSp>
      <p:grpSp>
        <p:nvGrpSpPr>
          <p:cNvPr id="98" name="Group 97"/>
          <p:cNvGrpSpPr/>
          <p:nvPr/>
        </p:nvGrpSpPr>
        <p:grpSpPr>
          <a:xfrm>
            <a:off x="7656291" y="1000250"/>
            <a:ext cx="1364162" cy="544542"/>
            <a:chOff x="7311160" y="815390"/>
            <a:chExt cx="1364162" cy="544542"/>
          </a:xfrm>
        </p:grpSpPr>
        <p:sp>
          <p:nvSpPr>
            <p:cNvPr id="84" name="Left Brace 83"/>
            <p:cNvSpPr/>
            <p:nvPr/>
          </p:nvSpPr>
          <p:spPr>
            <a:xfrm flipH="1">
              <a:off x="7311160" y="815390"/>
              <a:ext cx="185977" cy="504056"/>
            </a:xfrm>
            <a:prstGeom prst="leftBrace">
              <a:avLst/>
            </a:prstGeom>
            <a:ln w="2857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000"/>
            </a:p>
          </p:txBody>
        </p:sp>
        <p:sp>
          <p:nvSpPr>
            <p:cNvPr id="89" name="Text Box 1056"/>
            <p:cNvSpPr txBox="1">
              <a:spLocks noChangeArrowheads="1"/>
            </p:cNvSpPr>
            <p:nvPr/>
          </p:nvSpPr>
          <p:spPr bwMode="auto">
            <a:xfrm>
              <a:off x="7618710" y="836712"/>
              <a:ext cx="10566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400" b="1" dirty="0" smtClean="0">
                  <a:latin typeface="Albertus Medium"/>
                </a:rPr>
                <a:t>Class / condition</a:t>
              </a:r>
              <a:endParaRPr lang="en-US" altLang="en-US" sz="1400" b="1" dirty="0">
                <a:latin typeface="Albertus Medium"/>
              </a:endParaRPr>
            </a:p>
          </p:txBody>
        </p:sp>
      </p:grpSp>
      <p:grpSp>
        <p:nvGrpSpPr>
          <p:cNvPr id="97" name="Group 96"/>
          <p:cNvGrpSpPr/>
          <p:nvPr/>
        </p:nvGrpSpPr>
        <p:grpSpPr>
          <a:xfrm>
            <a:off x="7141866" y="540243"/>
            <a:ext cx="1053442" cy="697352"/>
            <a:chOff x="6796735" y="355383"/>
            <a:chExt cx="1053442" cy="697352"/>
          </a:xfrm>
        </p:grpSpPr>
        <p:cxnSp>
          <p:nvCxnSpPr>
            <p:cNvPr id="90" name="Straight Arrow Connector 89"/>
            <p:cNvCxnSpPr/>
            <p:nvPr/>
          </p:nvCxnSpPr>
          <p:spPr>
            <a:xfrm flipH="1">
              <a:off x="6796735" y="627017"/>
              <a:ext cx="367553" cy="425718"/>
            </a:xfrm>
            <a:prstGeom prst="straightConnector1">
              <a:avLst/>
            </a:prstGeom>
            <a:ln w="28575"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92" name="Text Box 1056"/>
            <p:cNvSpPr txBox="1">
              <a:spLocks noChangeArrowheads="1"/>
            </p:cNvSpPr>
            <p:nvPr/>
          </p:nvSpPr>
          <p:spPr bwMode="auto">
            <a:xfrm>
              <a:off x="6958753" y="355383"/>
              <a:ext cx="8914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400" b="1" dirty="0" smtClean="0">
                  <a:latin typeface="Albertus Medium"/>
                </a:rPr>
                <a:t>Label</a:t>
              </a:r>
              <a:endParaRPr lang="en-US" altLang="en-US" sz="1400" b="1" dirty="0">
                <a:latin typeface="Albertus Medium"/>
              </a:endParaRPr>
            </a:p>
          </p:txBody>
        </p:sp>
      </p:grpSp>
      <p:grpSp>
        <p:nvGrpSpPr>
          <p:cNvPr id="47" name="Group 46"/>
          <p:cNvGrpSpPr/>
          <p:nvPr/>
        </p:nvGrpSpPr>
        <p:grpSpPr>
          <a:xfrm>
            <a:off x="11336" y="1115001"/>
            <a:ext cx="1088238" cy="5408276"/>
            <a:chOff x="127847" y="930142"/>
            <a:chExt cx="1088238" cy="5408276"/>
          </a:xfrm>
        </p:grpSpPr>
        <p:sp>
          <p:nvSpPr>
            <p:cNvPr id="48" name="Left Brace 47"/>
            <p:cNvSpPr/>
            <p:nvPr/>
          </p:nvSpPr>
          <p:spPr>
            <a:xfrm>
              <a:off x="1041425" y="930142"/>
              <a:ext cx="174660" cy="5408276"/>
            </a:xfrm>
            <a:prstGeom prst="leftBrace">
              <a:avLst/>
            </a:prstGeom>
            <a:ln w="2857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000"/>
            </a:p>
          </p:txBody>
        </p:sp>
        <p:sp>
          <p:nvSpPr>
            <p:cNvPr id="49" name="Text Box 1056"/>
            <p:cNvSpPr txBox="1">
              <a:spLocks noChangeArrowheads="1"/>
            </p:cNvSpPr>
            <p:nvPr/>
          </p:nvSpPr>
          <p:spPr bwMode="auto">
            <a:xfrm>
              <a:off x="127847" y="3140969"/>
              <a:ext cx="103801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400" b="1" dirty="0" smtClean="0">
                  <a:latin typeface="Albertus Medium"/>
                </a:rPr>
                <a:t>Partition /</a:t>
              </a:r>
            </a:p>
            <a:p>
              <a:pPr algn="ctr" eaLnBrk="1" hangingPunct="1">
                <a:spcBef>
                  <a:spcPct val="50000"/>
                </a:spcBef>
                <a:buFontTx/>
                <a:buNone/>
              </a:pPr>
              <a:r>
                <a:rPr lang="en-GB" altLang="en-US" sz="1400" b="1" dirty="0" smtClean="0">
                  <a:latin typeface="Albertus Medium"/>
                </a:rPr>
                <a:t>split /</a:t>
              </a:r>
            </a:p>
            <a:p>
              <a:pPr algn="ctr" eaLnBrk="1" hangingPunct="1">
                <a:spcBef>
                  <a:spcPct val="50000"/>
                </a:spcBef>
                <a:buFontTx/>
                <a:buNone/>
              </a:pPr>
              <a:r>
                <a:rPr lang="en-GB" altLang="en-US" sz="1400" b="1" dirty="0" smtClean="0">
                  <a:latin typeface="Albertus Medium"/>
                </a:rPr>
                <a:t>fold</a:t>
              </a:r>
              <a:endParaRPr lang="en-US" altLang="en-US" sz="1400" b="1" dirty="0">
                <a:latin typeface="Albertus Medium"/>
              </a:endParaRPr>
            </a:p>
          </p:txBody>
        </p:sp>
      </p:grpSp>
      <p:sp>
        <p:nvSpPr>
          <p:cNvPr id="51" name="Title 1"/>
          <p:cNvSpPr txBox="1">
            <a:spLocks/>
          </p:cNvSpPr>
          <p:nvPr/>
        </p:nvSpPr>
        <p:spPr bwMode="auto">
          <a:xfrm>
            <a:off x="-252536" y="188640"/>
            <a:ext cx="3213918" cy="3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b="1" dirty="0" smtClean="0"/>
              <a:t>Terminology:</a:t>
            </a:r>
            <a:endParaRPr lang="en-GB" altLang="en-US" b="1" dirty="0"/>
          </a:p>
        </p:txBody>
      </p:sp>
    </p:spTree>
    <p:extLst>
      <p:ext uri="{BB962C8B-B14F-4D97-AF65-F5344CB8AC3E}">
        <p14:creationId xmlns:p14="http://schemas.microsoft.com/office/powerpoint/2010/main" val="2783496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p:cTn id="7" dur="500" fill="hold"/>
                                        <p:tgtEl>
                                          <p:spTgt spid="101"/>
                                        </p:tgtEl>
                                        <p:attrNameLst>
                                          <p:attrName>ppt_w</p:attrName>
                                        </p:attrNameLst>
                                      </p:cBhvr>
                                      <p:tavLst>
                                        <p:tav tm="0">
                                          <p:val>
                                            <p:fltVal val="0"/>
                                          </p:val>
                                        </p:tav>
                                        <p:tav tm="100000">
                                          <p:val>
                                            <p:strVal val="#ppt_w"/>
                                          </p:val>
                                        </p:tav>
                                      </p:tavLst>
                                    </p:anim>
                                    <p:anim calcmode="lin" valueType="num">
                                      <p:cBhvr>
                                        <p:cTn id="8" dur="500" fill="hold"/>
                                        <p:tgtEl>
                                          <p:spTgt spid="101"/>
                                        </p:tgtEl>
                                        <p:attrNameLst>
                                          <p:attrName>ppt_h</p:attrName>
                                        </p:attrNameLst>
                                      </p:cBhvr>
                                      <p:tavLst>
                                        <p:tav tm="0">
                                          <p:val>
                                            <p:fltVal val="0"/>
                                          </p:val>
                                        </p:tav>
                                        <p:tav tm="100000">
                                          <p:val>
                                            <p:strVal val="#ppt_h"/>
                                          </p:val>
                                        </p:tav>
                                      </p:tavLst>
                                    </p:anim>
                                    <p:animEffect transition="in" filter="fade">
                                      <p:cBhvr>
                                        <p:cTn id="9" dur="500"/>
                                        <p:tgtEl>
                                          <p:spTgt spid="10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1"/>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9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9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9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9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0" y="2564904"/>
            <a:ext cx="9144000" cy="1470025"/>
          </a:xfrm>
        </p:spPr>
        <p:txBody>
          <a:bodyPr>
            <a:normAutofit fontScale="90000"/>
          </a:bodyPr>
          <a:lstStyle/>
          <a:p>
            <a:pPr eaLnBrk="1" hangingPunct="1"/>
            <a:r>
              <a:rPr lang="en-GB" b="1" dirty="0" smtClean="0"/>
              <a:t/>
            </a:r>
            <a:br>
              <a:rPr lang="en-GB" b="1" dirty="0" smtClean="0"/>
            </a:br>
            <a:r>
              <a:rPr lang="en-GB" b="1" dirty="0" smtClean="0"/>
              <a:t>Part 2: RSA</a:t>
            </a:r>
            <a:br>
              <a:rPr lang="en-GB" b="1" dirty="0" smtClean="0"/>
            </a:br>
            <a:endParaRPr lang="en-GB" b="1" dirty="0" smtClean="0"/>
          </a:p>
        </p:txBody>
      </p:sp>
    </p:spTree>
    <p:extLst>
      <p:ext uri="{BB962C8B-B14F-4D97-AF65-F5344CB8AC3E}">
        <p14:creationId xmlns:p14="http://schemas.microsoft.com/office/powerpoint/2010/main" val="390069075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1" name="Title 1"/>
          <p:cNvSpPr txBox="1">
            <a:spLocks/>
          </p:cNvSpPr>
          <p:nvPr/>
        </p:nvSpPr>
        <p:spPr bwMode="auto">
          <a:xfrm>
            <a:off x="457200" y="764704"/>
            <a:ext cx="8291264" cy="5688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71500" indent="-571500" eaLnBrk="1" hangingPunct="1">
              <a:spcBef>
                <a:spcPct val="0"/>
              </a:spcBef>
            </a:pPr>
            <a:r>
              <a:rPr lang="en-GB" altLang="en-US" sz="2800" dirty="0" smtClean="0"/>
              <a:t>“</a:t>
            </a:r>
            <a:r>
              <a:rPr lang="en-GB" altLang="en-US" sz="2800" dirty="0" smtClean="0">
                <a:solidFill>
                  <a:srgbClr val="C00000"/>
                </a:solidFill>
              </a:rPr>
              <a:t>R</a:t>
            </a:r>
            <a:r>
              <a:rPr lang="en-GB" altLang="en-US" sz="2800" dirty="0" smtClean="0"/>
              <a:t>epresentational </a:t>
            </a:r>
            <a:r>
              <a:rPr lang="en-GB" altLang="en-US" sz="2800" dirty="0" smtClean="0">
                <a:solidFill>
                  <a:srgbClr val="C00000"/>
                </a:solidFill>
              </a:rPr>
              <a:t>S</a:t>
            </a:r>
            <a:r>
              <a:rPr lang="en-GB" altLang="en-US" sz="2800" dirty="0" smtClean="0"/>
              <a:t>imilarity </a:t>
            </a:r>
            <a:r>
              <a:rPr lang="en-GB" altLang="en-US" sz="2800" dirty="0">
                <a:solidFill>
                  <a:srgbClr val="C00000"/>
                </a:solidFill>
              </a:rPr>
              <a:t>A</a:t>
            </a:r>
            <a:r>
              <a:rPr lang="en-GB" altLang="en-US" sz="2800" dirty="0" smtClean="0"/>
              <a:t>nalysis (RSA) is </a:t>
            </a:r>
            <a:r>
              <a:rPr lang="en-GB" altLang="en-US" sz="2800" dirty="0"/>
              <a:t/>
            </a:r>
            <a:br>
              <a:rPr lang="en-GB" altLang="en-US" sz="2800" dirty="0"/>
            </a:br>
            <a:r>
              <a:rPr lang="en-GB" altLang="en-US" sz="2800" dirty="0" smtClean="0"/>
              <a:t>an MVPA method to:</a:t>
            </a:r>
            <a:br>
              <a:rPr lang="en-GB" altLang="en-US" sz="2800" dirty="0" smtClean="0"/>
            </a:br>
            <a:r>
              <a:rPr lang="en-GB" altLang="en-US" sz="2800" b="1" dirty="0" smtClean="0"/>
              <a:t>describe and compare geometries of represented conditions</a:t>
            </a:r>
          </a:p>
          <a:p>
            <a:pPr marL="571500" indent="-571500" eaLnBrk="1" hangingPunct="1">
              <a:spcBef>
                <a:spcPct val="0"/>
              </a:spcBef>
            </a:pPr>
            <a:endParaRPr lang="en-GB" altLang="en-US" sz="2800" dirty="0" smtClean="0"/>
          </a:p>
          <a:p>
            <a:pPr marL="571500" indent="-571500" eaLnBrk="1" hangingPunct="1">
              <a:spcBef>
                <a:spcPct val="0"/>
              </a:spcBef>
            </a:pPr>
            <a:r>
              <a:rPr lang="en-GB" altLang="en-US" sz="2800" dirty="0" smtClean="0"/>
              <a:t>Generalisation of classification:</a:t>
            </a:r>
          </a:p>
          <a:p>
            <a:pPr marL="1314450" lvl="1" indent="-571500" eaLnBrk="1" hangingPunct="1">
              <a:spcBef>
                <a:spcPct val="0"/>
              </a:spcBef>
            </a:pPr>
            <a:r>
              <a:rPr lang="en-GB" altLang="en-US" sz="2400" dirty="0" smtClean="0"/>
              <a:t>More conditions</a:t>
            </a:r>
          </a:p>
          <a:p>
            <a:pPr marL="1314450" lvl="1" indent="-571500" eaLnBrk="1" hangingPunct="1">
              <a:spcBef>
                <a:spcPct val="0"/>
              </a:spcBef>
            </a:pPr>
            <a:r>
              <a:rPr lang="en-GB" altLang="en-US" sz="2400" dirty="0" smtClean="0"/>
              <a:t>More general notion of dissimilarity </a:t>
            </a:r>
            <a:br>
              <a:rPr lang="en-GB" altLang="en-US" sz="2400" dirty="0" smtClean="0"/>
            </a:br>
            <a:r>
              <a:rPr lang="en-GB" altLang="en-US" sz="2000" dirty="0" smtClean="0"/>
              <a:t>(not “are patterns different?” but “how different are they?” and “how are they different?”)</a:t>
            </a:r>
          </a:p>
          <a:p>
            <a:pPr marL="1314450" lvl="1" indent="-571500" eaLnBrk="1" hangingPunct="1">
              <a:spcBef>
                <a:spcPct val="0"/>
              </a:spcBef>
            </a:pPr>
            <a:r>
              <a:rPr lang="en-GB" altLang="en-US" sz="2400" dirty="0" smtClean="0"/>
              <a:t>Less need to predefine stimulus categories/dimensions</a:t>
            </a:r>
          </a:p>
          <a:p>
            <a:pPr marL="1314450" lvl="1" indent="-571500" eaLnBrk="1" hangingPunct="1">
              <a:spcBef>
                <a:spcPct val="0"/>
              </a:spcBef>
            </a:pPr>
            <a:endParaRPr lang="en-GB" altLang="en-US" sz="2000" dirty="0"/>
          </a:p>
        </p:txBody>
      </p:sp>
      <p:sp>
        <p:nvSpPr>
          <p:cNvPr id="3" name="Title 1"/>
          <p:cNvSpPr txBox="1">
            <a:spLocks/>
          </p:cNvSpPr>
          <p:nvPr/>
        </p:nvSpPr>
        <p:spPr bwMode="auto">
          <a:xfrm>
            <a:off x="457200" y="274638"/>
            <a:ext cx="8229600" cy="562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dirty="0" smtClean="0"/>
              <a:t>What is RSA?</a:t>
            </a:r>
            <a:endParaRPr lang="en-GB" altLang="en-US" sz="3600" b="1" dirty="0"/>
          </a:p>
        </p:txBody>
      </p:sp>
    </p:spTree>
    <p:extLst>
      <p:ext uri="{BB962C8B-B14F-4D97-AF65-F5344CB8AC3E}">
        <p14:creationId xmlns:p14="http://schemas.microsoft.com/office/powerpoint/2010/main" val="156576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5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15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51">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15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1" grpId="0" uiExpand="1"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1" name="Title 1"/>
          <p:cNvSpPr txBox="1">
            <a:spLocks/>
          </p:cNvSpPr>
          <p:nvPr/>
        </p:nvSpPr>
        <p:spPr bwMode="auto">
          <a:xfrm>
            <a:off x="457200" y="274638"/>
            <a:ext cx="8229600" cy="556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dirty="0" smtClean="0"/>
              <a:t>Why do RSA?</a:t>
            </a:r>
            <a:endParaRPr lang="en-GB" altLang="en-US" sz="3600" b="1" dirty="0"/>
          </a:p>
        </p:txBody>
      </p:sp>
      <p:sp>
        <p:nvSpPr>
          <p:cNvPr id="10" name="Title 1"/>
          <p:cNvSpPr txBox="1">
            <a:spLocks/>
          </p:cNvSpPr>
          <p:nvPr/>
        </p:nvSpPr>
        <p:spPr bwMode="auto">
          <a:xfrm>
            <a:off x="457200" y="908720"/>
            <a:ext cx="8229600" cy="237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71500" indent="-571500" eaLnBrk="1" hangingPunct="1">
              <a:spcBef>
                <a:spcPct val="0"/>
              </a:spcBef>
              <a:spcAft>
                <a:spcPts val="1200"/>
              </a:spcAft>
            </a:pPr>
            <a:r>
              <a:rPr lang="en-GB" altLang="en-US" sz="2400" dirty="0" smtClean="0"/>
              <a:t>Quantifies neural relationships between conditions in an abstract space, derived from, but no longer dependent on, the measurement format…</a:t>
            </a:r>
          </a:p>
          <a:p>
            <a:pPr marL="571500" indent="-571500" eaLnBrk="1" hangingPunct="1">
              <a:spcBef>
                <a:spcPct val="0"/>
              </a:spcBef>
              <a:spcAft>
                <a:spcPts val="1200"/>
              </a:spcAft>
            </a:pPr>
            <a:r>
              <a:rPr lang="en-GB" altLang="en-US" sz="2400" b="1" dirty="0" smtClean="0"/>
              <a:t>Allows representational structures to be distinguished, </a:t>
            </a:r>
            <a:br>
              <a:rPr lang="en-GB" altLang="en-US" sz="2400" b="1" dirty="0" smtClean="0"/>
            </a:br>
            <a:r>
              <a:rPr lang="en-GB" altLang="en-US" sz="2400" b="1" dirty="0" smtClean="0"/>
              <a:t>and compared in common format</a:t>
            </a:r>
            <a:endParaRPr lang="en-GB" altLang="en-US" sz="2000" b="1" dirty="0" smtClean="0"/>
          </a:p>
        </p:txBody>
      </p:sp>
      <p:pic>
        <p:nvPicPr>
          <p:cNvPr id="4" name="Picture 3" descr="granada_RSA-circle.tif"/>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771800" y="3284984"/>
            <a:ext cx="3630204" cy="3350957"/>
          </a:xfrm>
          <a:prstGeom prst="rect">
            <a:avLst/>
          </a:prstGeom>
        </p:spPr>
      </p:pic>
      <p:sp>
        <p:nvSpPr>
          <p:cNvPr id="5" name="Text Box 3"/>
          <p:cNvSpPr txBox="1">
            <a:spLocks noChangeArrowheads="1"/>
          </p:cNvSpPr>
          <p:nvPr/>
        </p:nvSpPr>
        <p:spPr bwMode="auto">
          <a:xfrm>
            <a:off x="6516216" y="6309320"/>
            <a:ext cx="2434069" cy="338554"/>
          </a:xfrm>
          <a:prstGeom prst="rect">
            <a:avLst/>
          </a:prstGeom>
          <a:noFill/>
          <a:ln w="9525">
            <a:noFill/>
            <a:miter lim="800000"/>
            <a:headEnd/>
            <a:tailEnd/>
          </a:ln>
        </p:spPr>
        <p:txBody>
          <a:bodyPr wrap="square">
            <a:spAutoFit/>
          </a:bodyPr>
          <a:lstStyle/>
          <a:p>
            <a:r>
              <a:rPr lang="en-US" sz="1600" dirty="0" err="1"/>
              <a:t>Kriegeskorte</a:t>
            </a:r>
            <a:r>
              <a:rPr lang="en-US" sz="1600" dirty="0"/>
              <a:t> et al. </a:t>
            </a:r>
            <a:r>
              <a:rPr lang="en-US" sz="1600" dirty="0" smtClean="0"/>
              <a:t>2008</a:t>
            </a:r>
            <a:endParaRPr lang="en-US" sz="1600" dirty="0"/>
          </a:p>
        </p:txBody>
      </p:sp>
    </p:spTree>
    <p:extLst>
      <p:ext uri="{BB962C8B-B14F-4D97-AF65-F5344CB8AC3E}">
        <p14:creationId xmlns:p14="http://schemas.microsoft.com/office/powerpoint/2010/main" val="78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44016"/>
            <a:ext cx="8787344" cy="6597352"/>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p:cNvSpPr/>
          <p:nvPr/>
        </p:nvSpPr>
        <p:spPr>
          <a:xfrm>
            <a:off x="683568" y="1700808"/>
            <a:ext cx="7920880" cy="122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612744" y="4653136"/>
            <a:ext cx="7920880" cy="122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1"/>
          <p:cNvSpPr>
            <a:spLocks noChangeArrowheads="1"/>
          </p:cNvSpPr>
          <p:nvPr/>
        </p:nvSpPr>
        <p:spPr bwMode="auto">
          <a:xfrm>
            <a:off x="6444208" y="6309320"/>
            <a:ext cx="28084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None/>
            </a:pPr>
            <a:r>
              <a:rPr lang="en-US" altLang="en-US" sz="1600" dirty="0" err="1" smtClean="0"/>
              <a:t>Kriegeskorte</a:t>
            </a:r>
            <a:r>
              <a:rPr lang="en-US" altLang="en-US" sz="1600" dirty="0" smtClean="0"/>
              <a:t> </a:t>
            </a:r>
            <a:r>
              <a:rPr lang="en-US" altLang="en-US" sz="1600" dirty="0"/>
              <a:t>&amp; </a:t>
            </a:r>
            <a:r>
              <a:rPr lang="en-US" altLang="en-US" sz="1600" dirty="0" err="1" smtClean="0"/>
              <a:t>Kievit</a:t>
            </a:r>
            <a:r>
              <a:rPr lang="en-US" altLang="en-US" sz="1600" dirty="0" smtClean="0"/>
              <a:t> </a:t>
            </a:r>
            <a:r>
              <a:rPr lang="en-US" altLang="en-US" sz="1600" dirty="0"/>
              <a:t>(</a:t>
            </a:r>
            <a:r>
              <a:rPr lang="en-US" altLang="en-US" sz="1600" dirty="0" smtClean="0"/>
              <a:t>2013)</a:t>
            </a:r>
            <a:endParaRPr lang="en-US" altLang="en-US" sz="1600" dirty="0"/>
          </a:p>
        </p:txBody>
      </p:sp>
      <p:sp>
        <p:nvSpPr>
          <p:cNvPr id="6" name="Rectangle 5"/>
          <p:cNvSpPr/>
          <p:nvPr/>
        </p:nvSpPr>
        <p:spPr>
          <a:xfrm>
            <a:off x="395536" y="6165304"/>
            <a:ext cx="3024336" cy="488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3851920" y="6052188"/>
            <a:ext cx="1800200" cy="545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p:cNvCxnSpPr/>
          <p:nvPr/>
        </p:nvCxnSpPr>
        <p:spPr>
          <a:xfrm flipV="1">
            <a:off x="5796136" y="476672"/>
            <a:ext cx="936104" cy="936104"/>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596336" y="476672"/>
            <a:ext cx="685260" cy="104922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55292" y="3442692"/>
            <a:ext cx="864096" cy="875336"/>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579440" y="3351372"/>
            <a:ext cx="864096" cy="875336"/>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211960" y="3420201"/>
            <a:ext cx="864096" cy="875336"/>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18" name="Arc 17"/>
          <p:cNvSpPr/>
          <p:nvPr/>
        </p:nvSpPr>
        <p:spPr>
          <a:xfrm rot="5400000">
            <a:off x="3759784" y="161585"/>
            <a:ext cx="599728" cy="1539876"/>
          </a:xfrm>
          <a:prstGeom prst="arc">
            <a:avLst>
              <a:gd name="adj1" fmla="val 13473851"/>
              <a:gd name="adj2" fmla="val 19048038"/>
            </a:avLst>
          </a:prstGeom>
          <a:ln w="28575">
            <a:solidFill>
              <a:srgbClr val="C0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2" name="Arc 21"/>
          <p:cNvSpPr/>
          <p:nvPr/>
        </p:nvSpPr>
        <p:spPr>
          <a:xfrm rot="13622382">
            <a:off x="6528657" y="2512606"/>
            <a:ext cx="599728" cy="1539876"/>
          </a:xfrm>
          <a:prstGeom prst="arc">
            <a:avLst>
              <a:gd name="adj1" fmla="val 13473851"/>
              <a:gd name="adj2" fmla="val 19048038"/>
            </a:avLst>
          </a:prstGeom>
          <a:ln w="28575">
            <a:solidFill>
              <a:srgbClr val="C0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 name="Freeform 20"/>
          <p:cNvSpPr/>
          <p:nvPr/>
        </p:nvSpPr>
        <p:spPr>
          <a:xfrm>
            <a:off x="2216727" y="374073"/>
            <a:ext cx="907473" cy="775854"/>
          </a:xfrm>
          <a:custGeom>
            <a:avLst/>
            <a:gdLst>
              <a:gd name="connsiteX0" fmla="*/ 616528 w 907473"/>
              <a:gd name="connsiteY0" fmla="*/ 0 h 775854"/>
              <a:gd name="connsiteX1" fmla="*/ 616528 w 907473"/>
              <a:gd name="connsiteY1" fmla="*/ 159327 h 775854"/>
              <a:gd name="connsiteX2" fmla="*/ 623455 w 907473"/>
              <a:gd name="connsiteY2" fmla="*/ 187036 h 775854"/>
              <a:gd name="connsiteX3" fmla="*/ 644237 w 907473"/>
              <a:gd name="connsiteY3" fmla="*/ 207818 h 775854"/>
              <a:gd name="connsiteX4" fmla="*/ 651164 w 907473"/>
              <a:gd name="connsiteY4" fmla="*/ 228600 h 775854"/>
              <a:gd name="connsiteX5" fmla="*/ 637309 w 907473"/>
              <a:gd name="connsiteY5" fmla="*/ 339436 h 775854"/>
              <a:gd name="connsiteX6" fmla="*/ 602673 w 907473"/>
              <a:gd name="connsiteY6" fmla="*/ 346363 h 775854"/>
              <a:gd name="connsiteX7" fmla="*/ 547255 w 907473"/>
              <a:gd name="connsiteY7" fmla="*/ 353291 h 775854"/>
              <a:gd name="connsiteX8" fmla="*/ 526473 w 907473"/>
              <a:gd name="connsiteY8" fmla="*/ 360218 h 775854"/>
              <a:gd name="connsiteX9" fmla="*/ 512618 w 907473"/>
              <a:gd name="connsiteY9" fmla="*/ 401782 h 775854"/>
              <a:gd name="connsiteX10" fmla="*/ 547255 w 907473"/>
              <a:gd name="connsiteY10" fmla="*/ 505691 h 775854"/>
              <a:gd name="connsiteX11" fmla="*/ 588818 w 907473"/>
              <a:gd name="connsiteY11" fmla="*/ 512618 h 775854"/>
              <a:gd name="connsiteX12" fmla="*/ 685800 w 907473"/>
              <a:gd name="connsiteY12" fmla="*/ 491836 h 775854"/>
              <a:gd name="connsiteX13" fmla="*/ 706582 w 907473"/>
              <a:gd name="connsiteY13" fmla="*/ 477982 h 775854"/>
              <a:gd name="connsiteX14" fmla="*/ 755073 w 907473"/>
              <a:gd name="connsiteY14" fmla="*/ 464127 h 775854"/>
              <a:gd name="connsiteX15" fmla="*/ 775855 w 907473"/>
              <a:gd name="connsiteY15" fmla="*/ 457200 h 775854"/>
              <a:gd name="connsiteX16" fmla="*/ 824346 w 907473"/>
              <a:gd name="connsiteY16" fmla="*/ 443345 h 775854"/>
              <a:gd name="connsiteX17" fmla="*/ 893618 w 907473"/>
              <a:gd name="connsiteY17" fmla="*/ 450272 h 775854"/>
              <a:gd name="connsiteX18" fmla="*/ 900546 w 907473"/>
              <a:gd name="connsiteY18" fmla="*/ 471054 h 775854"/>
              <a:gd name="connsiteX19" fmla="*/ 907473 w 907473"/>
              <a:gd name="connsiteY19" fmla="*/ 554182 h 775854"/>
              <a:gd name="connsiteX20" fmla="*/ 900546 w 907473"/>
              <a:gd name="connsiteY20" fmla="*/ 727363 h 775854"/>
              <a:gd name="connsiteX21" fmla="*/ 879764 w 907473"/>
              <a:gd name="connsiteY21" fmla="*/ 741218 h 775854"/>
              <a:gd name="connsiteX22" fmla="*/ 865909 w 907473"/>
              <a:gd name="connsiteY22" fmla="*/ 762000 h 775854"/>
              <a:gd name="connsiteX23" fmla="*/ 824346 w 907473"/>
              <a:gd name="connsiteY23" fmla="*/ 775854 h 775854"/>
              <a:gd name="connsiteX24" fmla="*/ 318655 w 907473"/>
              <a:gd name="connsiteY24" fmla="*/ 768927 h 775854"/>
              <a:gd name="connsiteX25" fmla="*/ 290946 w 907473"/>
              <a:gd name="connsiteY25" fmla="*/ 762000 h 775854"/>
              <a:gd name="connsiteX26" fmla="*/ 214746 w 907473"/>
              <a:gd name="connsiteY26" fmla="*/ 755072 h 775854"/>
              <a:gd name="connsiteX27" fmla="*/ 0 w 907473"/>
              <a:gd name="connsiteY27" fmla="*/ 748145 h 775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07473" h="775854">
                <a:moveTo>
                  <a:pt x="616528" y="0"/>
                </a:moveTo>
                <a:cubicBezTo>
                  <a:pt x="610132" y="115120"/>
                  <a:pt x="601100" y="89904"/>
                  <a:pt x="616528" y="159327"/>
                </a:cubicBezTo>
                <a:cubicBezTo>
                  <a:pt x="618593" y="168621"/>
                  <a:pt x="618731" y="178770"/>
                  <a:pt x="623455" y="187036"/>
                </a:cubicBezTo>
                <a:cubicBezTo>
                  <a:pt x="628316" y="195542"/>
                  <a:pt x="637310" y="200891"/>
                  <a:pt x="644237" y="207818"/>
                </a:cubicBezTo>
                <a:cubicBezTo>
                  <a:pt x="646546" y="214745"/>
                  <a:pt x="651548" y="221308"/>
                  <a:pt x="651164" y="228600"/>
                </a:cubicBezTo>
                <a:cubicBezTo>
                  <a:pt x="649207" y="265781"/>
                  <a:pt x="651485" y="305008"/>
                  <a:pt x="637309" y="339436"/>
                </a:cubicBezTo>
                <a:cubicBezTo>
                  <a:pt x="632826" y="350323"/>
                  <a:pt x="614310" y="344573"/>
                  <a:pt x="602673" y="346363"/>
                </a:cubicBezTo>
                <a:cubicBezTo>
                  <a:pt x="584273" y="349194"/>
                  <a:pt x="565728" y="350982"/>
                  <a:pt x="547255" y="353291"/>
                </a:cubicBezTo>
                <a:cubicBezTo>
                  <a:pt x="540328" y="355600"/>
                  <a:pt x="530717" y="354276"/>
                  <a:pt x="526473" y="360218"/>
                </a:cubicBezTo>
                <a:cubicBezTo>
                  <a:pt x="517984" y="372102"/>
                  <a:pt x="512618" y="401782"/>
                  <a:pt x="512618" y="401782"/>
                </a:cubicBezTo>
                <a:cubicBezTo>
                  <a:pt x="523710" y="479423"/>
                  <a:pt x="496343" y="494377"/>
                  <a:pt x="547255" y="505691"/>
                </a:cubicBezTo>
                <a:cubicBezTo>
                  <a:pt x="560966" y="508738"/>
                  <a:pt x="574964" y="510309"/>
                  <a:pt x="588818" y="512618"/>
                </a:cubicBezTo>
                <a:cubicBezTo>
                  <a:pt x="612272" y="509686"/>
                  <a:pt x="663018" y="507023"/>
                  <a:pt x="685800" y="491836"/>
                </a:cubicBezTo>
                <a:cubicBezTo>
                  <a:pt x="692727" y="487218"/>
                  <a:pt x="699135" y="481705"/>
                  <a:pt x="706582" y="477982"/>
                </a:cubicBezTo>
                <a:cubicBezTo>
                  <a:pt x="717660" y="472443"/>
                  <a:pt x="744708" y="467088"/>
                  <a:pt x="755073" y="464127"/>
                </a:cubicBezTo>
                <a:cubicBezTo>
                  <a:pt x="762094" y="462121"/>
                  <a:pt x="768834" y="459206"/>
                  <a:pt x="775855" y="457200"/>
                </a:cubicBezTo>
                <a:cubicBezTo>
                  <a:pt x="836743" y="439803"/>
                  <a:pt x="774518" y="459954"/>
                  <a:pt x="824346" y="443345"/>
                </a:cubicBezTo>
                <a:cubicBezTo>
                  <a:pt x="847437" y="445654"/>
                  <a:pt x="871809" y="442342"/>
                  <a:pt x="893618" y="450272"/>
                </a:cubicBezTo>
                <a:cubicBezTo>
                  <a:pt x="900480" y="452767"/>
                  <a:pt x="899581" y="463816"/>
                  <a:pt x="900546" y="471054"/>
                </a:cubicBezTo>
                <a:cubicBezTo>
                  <a:pt x="904221" y="498615"/>
                  <a:pt x="905164" y="526473"/>
                  <a:pt x="907473" y="554182"/>
                </a:cubicBezTo>
                <a:cubicBezTo>
                  <a:pt x="905164" y="611909"/>
                  <a:pt x="909013" y="670214"/>
                  <a:pt x="900546" y="727363"/>
                </a:cubicBezTo>
                <a:cubicBezTo>
                  <a:pt x="899326" y="735599"/>
                  <a:pt x="885651" y="735331"/>
                  <a:pt x="879764" y="741218"/>
                </a:cubicBezTo>
                <a:cubicBezTo>
                  <a:pt x="873877" y="747105"/>
                  <a:pt x="872969" y="757587"/>
                  <a:pt x="865909" y="762000"/>
                </a:cubicBezTo>
                <a:cubicBezTo>
                  <a:pt x="853525" y="769740"/>
                  <a:pt x="824346" y="775854"/>
                  <a:pt x="824346" y="775854"/>
                </a:cubicBezTo>
                <a:lnTo>
                  <a:pt x="318655" y="768927"/>
                </a:lnTo>
                <a:cubicBezTo>
                  <a:pt x="309138" y="768680"/>
                  <a:pt x="300383" y="763258"/>
                  <a:pt x="290946" y="762000"/>
                </a:cubicBezTo>
                <a:cubicBezTo>
                  <a:pt x="265665" y="758629"/>
                  <a:pt x="240216" y="756413"/>
                  <a:pt x="214746" y="755072"/>
                </a:cubicBezTo>
                <a:cubicBezTo>
                  <a:pt x="76642" y="747803"/>
                  <a:pt x="81487" y="748145"/>
                  <a:pt x="0" y="748145"/>
                </a:cubicBezTo>
              </a:path>
            </a:pathLst>
          </a:cu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9988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500" fill="hold"/>
                                        <p:tgtEl>
                                          <p:spTgt spid="21"/>
                                        </p:tgtEl>
                                        <p:attrNameLst>
                                          <p:attrName>ppt_w</p:attrName>
                                        </p:attrNameLst>
                                      </p:cBhvr>
                                      <p:tavLst>
                                        <p:tav tm="0">
                                          <p:val>
                                            <p:fltVal val="0"/>
                                          </p:val>
                                        </p:tav>
                                        <p:tav tm="100000">
                                          <p:val>
                                            <p:strVal val="#ppt_w"/>
                                          </p:val>
                                        </p:tav>
                                      </p:tavLst>
                                    </p:anim>
                                    <p:anim calcmode="lin" valueType="num">
                                      <p:cBhvr>
                                        <p:cTn id="40" dur="500" fill="hold"/>
                                        <p:tgtEl>
                                          <p:spTgt spid="21"/>
                                        </p:tgtEl>
                                        <p:attrNameLst>
                                          <p:attrName>ppt_h</p:attrName>
                                        </p:attrNameLst>
                                      </p:cBhvr>
                                      <p:tavLst>
                                        <p:tav tm="0">
                                          <p:val>
                                            <p:fltVal val="0"/>
                                          </p:val>
                                        </p:tav>
                                        <p:tav tm="100000">
                                          <p:val>
                                            <p:strVal val="#ppt_h"/>
                                          </p:val>
                                        </p:tav>
                                      </p:tavLst>
                                    </p:anim>
                                    <p:animEffect transition="in" filter="fade">
                                      <p:cBhvr>
                                        <p:cTn id="41" dur="500"/>
                                        <p:tgtEl>
                                          <p:spTgt spid="21"/>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p:cTn id="44" dur="500" fill="hold"/>
                                        <p:tgtEl>
                                          <p:spTgt spid="22"/>
                                        </p:tgtEl>
                                        <p:attrNameLst>
                                          <p:attrName>ppt_w</p:attrName>
                                        </p:attrNameLst>
                                      </p:cBhvr>
                                      <p:tavLst>
                                        <p:tav tm="0">
                                          <p:val>
                                            <p:fltVal val="0"/>
                                          </p:val>
                                        </p:tav>
                                        <p:tav tm="100000">
                                          <p:val>
                                            <p:strVal val="#ppt_w"/>
                                          </p:val>
                                        </p:tav>
                                      </p:tavLst>
                                    </p:anim>
                                    <p:anim calcmode="lin" valueType="num">
                                      <p:cBhvr>
                                        <p:cTn id="45" dur="500" fill="hold"/>
                                        <p:tgtEl>
                                          <p:spTgt spid="22"/>
                                        </p:tgtEl>
                                        <p:attrNameLst>
                                          <p:attrName>ppt_h</p:attrName>
                                        </p:attrNameLst>
                                      </p:cBhvr>
                                      <p:tavLst>
                                        <p:tav tm="0">
                                          <p:val>
                                            <p:fltVal val="0"/>
                                          </p:val>
                                        </p:tav>
                                        <p:tav tm="100000">
                                          <p:val>
                                            <p:strVal val="#ppt_h"/>
                                          </p:val>
                                        </p:tav>
                                      </p:tavLst>
                                    </p:anim>
                                    <p:animEffect transition="in" filter="fade">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4"/>
                                        </p:tgtEl>
                                        <p:attrNameLst>
                                          <p:attrName>style.visibility</p:attrName>
                                        </p:attrNameLst>
                                      </p:cBhvr>
                                      <p:to>
                                        <p:strVal val="hidden"/>
                                      </p:to>
                                    </p:set>
                                  </p:childTnLst>
                                </p:cTn>
                              </p:par>
                              <p:par>
                                <p:cTn id="53" presetID="1" presetClass="exit" presetSubtype="0" fill="hold" grpId="0" nodeType="withEffect">
                                  <p:stCondLst>
                                    <p:cond delay="0"/>
                                  </p:stCondLst>
                                  <p:childTnLst>
                                    <p:set>
                                      <p:cBhvr>
                                        <p:cTn id="5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animBg="1"/>
      <p:bldP spid="18" grpId="0" animBg="1"/>
      <p:bldP spid="22" grpId="0" animBg="1"/>
      <p:bldP spid="21"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normAutofit fontScale="90000"/>
          </a:bodyPr>
          <a:lstStyle/>
          <a:p>
            <a:r>
              <a:rPr lang="en-GB" dirty="0" smtClean="0"/>
              <a:t>A real example</a:t>
            </a:r>
            <a:endParaRPr lang="en-GB" dirty="0"/>
          </a:p>
        </p:txBody>
      </p:sp>
      <p:pic>
        <p:nvPicPr>
          <p:cNvPr id="5122"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79431" y="3127822"/>
            <a:ext cx="5476745" cy="2893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11560" y="980728"/>
            <a:ext cx="8064896"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Classification of </a:t>
            </a:r>
            <a:r>
              <a:rPr lang="en-US" sz="2400" dirty="0" err="1" smtClean="0"/>
              <a:t>colour</a:t>
            </a:r>
            <a:r>
              <a:rPr lang="en-US" sz="2400" dirty="0" smtClean="0"/>
              <a:t> strongest in V1</a:t>
            </a:r>
          </a:p>
          <a:p>
            <a:pPr marL="342900" indent="-342900">
              <a:buFont typeface="Arial" panose="020B0604020202020204" pitchFamily="34" charset="0"/>
              <a:buChar char="•"/>
            </a:pPr>
            <a:r>
              <a:rPr lang="en-US" sz="2400" dirty="0" smtClean="0"/>
              <a:t>But representation in V4 more closely matches perceptual </a:t>
            </a:r>
            <a:r>
              <a:rPr lang="en-US" sz="2400" dirty="0" err="1" smtClean="0"/>
              <a:t>colour</a:t>
            </a:r>
            <a:r>
              <a:rPr lang="en-US" sz="2400" dirty="0" smtClean="0"/>
              <a:t> space</a:t>
            </a:r>
          </a:p>
          <a:p>
            <a:pPr marL="342900" indent="-342900">
              <a:buFont typeface="Arial" panose="020B0604020202020204" pitchFamily="34" charset="0"/>
              <a:buChar char="•"/>
            </a:pPr>
            <a:r>
              <a:rPr lang="en-US" sz="2400" dirty="0" smtClean="0"/>
              <a:t>Stimulus responses also cluster by category in V4 </a:t>
            </a:r>
            <a:br>
              <a:rPr lang="en-US" sz="2400" dirty="0" smtClean="0"/>
            </a:br>
            <a:r>
              <a:rPr lang="en-US" sz="2400" dirty="0" smtClean="0"/>
              <a:t>(in </a:t>
            </a:r>
            <a:r>
              <a:rPr lang="en-US" sz="2400" dirty="0" err="1" smtClean="0"/>
              <a:t>colour</a:t>
            </a:r>
            <a:r>
              <a:rPr lang="en-US" sz="2400" dirty="0" smtClean="0"/>
              <a:t>-naming task)</a:t>
            </a:r>
            <a:endParaRPr lang="en-GB" sz="2400" dirty="0"/>
          </a:p>
        </p:txBody>
      </p:sp>
      <p:sp>
        <p:nvSpPr>
          <p:cNvPr id="6" name="Text Box 3"/>
          <p:cNvSpPr txBox="1">
            <a:spLocks noChangeArrowheads="1"/>
          </p:cNvSpPr>
          <p:nvPr/>
        </p:nvSpPr>
        <p:spPr bwMode="auto">
          <a:xfrm>
            <a:off x="679431" y="6071071"/>
            <a:ext cx="2715359" cy="338554"/>
          </a:xfrm>
          <a:prstGeom prst="rect">
            <a:avLst/>
          </a:prstGeom>
          <a:noFill/>
          <a:ln w="9525">
            <a:noFill/>
            <a:miter lim="800000"/>
            <a:headEnd/>
            <a:tailEnd/>
          </a:ln>
        </p:spPr>
        <p:txBody>
          <a:bodyPr wrap="none">
            <a:spAutoFit/>
          </a:bodyPr>
          <a:lstStyle/>
          <a:p>
            <a:r>
              <a:rPr lang="en-US" sz="1600" dirty="0" err="1" smtClean="0"/>
              <a:t>Brouwer</a:t>
            </a:r>
            <a:r>
              <a:rPr lang="en-US" sz="1600" dirty="0" smtClean="0"/>
              <a:t> &amp; </a:t>
            </a:r>
            <a:r>
              <a:rPr lang="en-US" sz="1600" dirty="0" err="1" smtClean="0"/>
              <a:t>Heeger</a:t>
            </a:r>
            <a:r>
              <a:rPr lang="en-US" sz="1600" dirty="0" smtClean="0"/>
              <a:t> 2009, 2013</a:t>
            </a:r>
            <a:endParaRPr lang="en-US" sz="1600" dirty="0"/>
          </a:p>
        </p:txBody>
      </p:sp>
      <p:pic>
        <p:nvPicPr>
          <p:cNvPr id="5123" name="Picture 3"/>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6660232" y="2769083"/>
            <a:ext cx="1822590" cy="3878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8348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834511" y="847278"/>
            <a:ext cx="7866691" cy="5729293"/>
          </a:xfrm>
          <a:prstGeom prst="rect">
            <a:avLst/>
          </a:prstGeom>
        </p:spPr>
      </p:pic>
      <p:sp>
        <p:nvSpPr>
          <p:cNvPr id="3" name="TextBox 2"/>
          <p:cNvSpPr txBox="1"/>
          <p:nvPr/>
        </p:nvSpPr>
        <p:spPr>
          <a:xfrm>
            <a:off x="6660232" y="5877272"/>
            <a:ext cx="2339752" cy="830997"/>
          </a:xfrm>
          <a:prstGeom prst="rect">
            <a:avLst/>
          </a:prstGeom>
          <a:noFill/>
        </p:spPr>
        <p:txBody>
          <a:bodyPr wrap="square" rtlCol="0">
            <a:spAutoFit/>
          </a:bodyPr>
          <a:lstStyle/>
          <a:p>
            <a:pPr algn="r"/>
            <a:r>
              <a:rPr lang="en-US" sz="1600" dirty="0" smtClean="0"/>
              <a:t>Image from </a:t>
            </a:r>
          </a:p>
          <a:p>
            <a:pPr algn="r"/>
            <a:r>
              <a:rPr lang="en-US" sz="1600" dirty="0" smtClean="0"/>
              <a:t>Niko Kriegeskorte</a:t>
            </a:r>
          </a:p>
          <a:p>
            <a:pPr algn="r"/>
            <a:r>
              <a:rPr lang="en-US" sz="1600" dirty="0" smtClean="0"/>
              <a:t>RSA workshop 2015</a:t>
            </a:r>
            <a:endParaRPr lang="en-US" sz="1600" dirty="0"/>
          </a:p>
        </p:txBody>
      </p:sp>
      <p:sp>
        <p:nvSpPr>
          <p:cNvPr id="2" name="TextBox 1"/>
          <p:cNvSpPr txBox="1"/>
          <p:nvPr/>
        </p:nvSpPr>
        <p:spPr>
          <a:xfrm rot="16200000">
            <a:off x="-341265" y="1746456"/>
            <a:ext cx="1619672" cy="369332"/>
          </a:xfrm>
          <a:prstGeom prst="rect">
            <a:avLst/>
          </a:prstGeom>
          <a:noFill/>
        </p:spPr>
        <p:txBody>
          <a:bodyPr wrap="square" rtlCol="0">
            <a:spAutoFit/>
          </a:bodyPr>
          <a:lstStyle/>
          <a:p>
            <a:pPr algn="ctr"/>
            <a:r>
              <a:rPr lang="en-GB" b="1" dirty="0" smtClean="0">
                <a:solidFill>
                  <a:srgbClr val="FF0000"/>
                </a:solidFill>
              </a:rPr>
              <a:t>RSA</a:t>
            </a:r>
            <a:endParaRPr lang="en-GB" b="1" dirty="0">
              <a:solidFill>
                <a:srgbClr val="FF0000"/>
              </a:solidFill>
            </a:endParaRPr>
          </a:p>
        </p:txBody>
      </p:sp>
      <p:sp>
        <p:nvSpPr>
          <p:cNvPr id="8" name="Rectangle 7"/>
          <p:cNvSpPr/>
          <p:nvPr/>
        </p:nvSpPr>
        <p:spPr>
          <a:xfrm>
            <a:off x="4743201" y="3340955"/>
            <a:ext cx="1728192" cy="1026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4736796" y="1372806"/>
            <a:ext cx="1830259" cy="136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835696" y="2123959"/>
            <a:ext cx="750411" cy="242914"/>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11" name="Title 1"/>
          <p:cNvSpPr txBox="1">
            <a:spLocks/>
          </p:cNvSpPr>
          <p:nvPr/>
        </p:nvSpPr>
        <p:spPr bwMode="auto">
          <a:xfrm>
            <a:off x="6905" y="274638"/>
            <a:ext cx="9137095" cy="359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800" b="1" dirty="0" smtClean="0">
                <a:latin typeface="Arial Narrow" panose="020B0606020202030204" pitchFamily="34" charset="0"/>
              </a:rPr>
              <a:t>How does it work – the “</a:t>
            </a:r>
            <a:r>
              <a:rPr lang="en-GB" altLang="en-US" sz="2800" b="1" dirty="0">
                <a:latin typeface="Arial Narrow" panose="020B0606020202030204" pitchFamily="34" charset="0"/>
              </a:rPr>
              <a:t>R</a:t>
            </a:r>
            <a:r>
              <a:rPr lang="en-GB" altLang="en-US" sz="2800" b="1" dirty="0" smtClean="0">
                <a:latin typeface="Arial Narrow" panose="020B0606020202030204" pitchFamily="34" charset="0"/>
              </a:rPr>
              <a:t>epresentational </a:t>
            </a:r>
            <a:r>
              <a:rPr lang="en-GB" altLang="en-US" sz="2800" b="1" dirty="0">
                <a:latin typeface="Arial Narrow" panose="020B0606020202030204" pitchFamily="34" charset="0"/>
              </a:rPr>
              <a:t>S</a:t>
            </a:r>
            <a:r>
              <a:rPr lang="en-GB" altLang="en-US" sz="2800" b="1" dirty="0" smtClean="0">
                <a:latin typeface="Arial Narrow" panose="020B0606020202030204" pitchFamily="34" charset="0"/>
              </a:rPr>
              <a:t>imilarity </a:t>
            </a:r>
            <a:r>
              <a:rPr lang="en-GB" altLang="en-US" sz="2800" b="1" dirty="0">
                <a:latin typeface="Arial Narrow" panose="020B0606020202030204" pitchFamily="34" charset="0"/>
              </a:rPr>
              <a:t>T</a:t>
            </a:r>
            <a:r>
              <a:rPr lang="en-GB" altLang="en-US" sz="2800" b="1" dirty="0" smtClean="0">
                <a:latin typeface="Arial Narrow" panose="020B0606020202030204" pitchFamily="34" charset="0"/>
              </a:rPr>
              <a:t>rick”</a:t>
            </a:r>
            <a:endParaRPr lang="en-GB" altLang="en-US" sz="2800" b="1" dirty="0">
              <a:latin typeface="Arial Narrow" panose="020B0606020202030204" pitchFamily="34" charset="0"/>
            </a:endParaRPr>
          </a:p>
        </p:txBody>
      </p:sp>
      <p:sp>
        <p:nvSpPr>
          <p:cNvPr id="12" name="Rectangle 11"/>
          <p:cNvSpPr/>
          <p:nvPr/>
        </p:nvSpPr>
        <p:spPr>
          <a:xfrm>
            <a:off x="6537066" y="850566"/>
            <a:ext cx="2367937" cy="28664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a:blip r:embed="rId3"/>
          <a:stretch>
            <a:fillRect/>
          </a:stretch>
        </p:blipFill>
        <p:spPr>
          <a:xfrm>
            <a:off x="2623917" y="2276872"/>
            <a:ext cx="147782" cy="212110"/>
          </a:xfrm>
          <a:prstGeom prst="rect">
            <a:avLst/>
          </a:prstGeom>
        </p:spPr>
      </p:pic>
      <p:pic>
        <p:nvPicPr>
          <p:cNvPr id="17" name="Picture 16"/>
          <p:cNvPicPr>
            <a:picLocks noChangeAspect="1"/>
          </p:cNvPicPr>
          <p:nvPr/>
        </p:nvPicPr>
        <p:blipFill>
          <a:blip r:embed="rId3"/>
          <a:stretch>
            <a:fillRect/>
          </a:stretch>
        </p:blipFill>
        <p:spPr>
          <a:xfrm>
            <a:off x="4226028" y="679138"/>
            <a:ext cx="147782" cy="212110"/>
          </a:xfrm>
          <a:prstGeom prst="rect">
            <a:avLst/>
          </a:prstGeom>
        </p:spPr>
      </p:pic>
      <p:pic>
        <p:nvPicPr>
          <p:cNvPr id="18" name="Picture 17"/>
          <p:cNvPicPr>
            <a:picLocks noChangeAspect="1"/>
          </p:cNvPicPr>
          <p:nvPr/>
        </p:nvPicPr>
        <p:blipFill>
          <a:blip r:embed="rId4"/>
          <a:stretch>
            <a:fillRect/>
          </a:stretch>
        </p:blipFill>
        <p:spPr>
          <a:xfrm>
            <a:off x="3380658" y="715580"/>
            <a:ext cx="162128" cy="183953"/>
          </a:xfrm>
          <a:prstGeom prst="rect">
            <a:avLst/>
          </a:prstGeom>
        </p:spPr>
      </p:pic>
      <p:pic>
        <p:nvPicPr>
          <p:cNvPr id="19" name="Picture 18"/>
          <p:cNvPicPr>
            <a:picLocks noChangeAspect="1"/>
          </p:cNvPicPr>
          <p:nvPr/>
        </p:nvPicPr>
        <p:blipFill>
          <a:blip r:embed="rId4">
            <a:clrChange>
              <a:clrFrom>
                <a:srgbClr val="FFFFFF"/>
              </a:clrFrom>
              <a:clrTo>
                <a:srgbClr val="FFFFFF">
                  <a:alpha val="0"/>
                </a:srgbClr>
              </a:clrTo>
            </a:clrChange>
          </a:blip>
          <a:stretch>
            <a:fillRect/>
          </a:stretch>
        </p:blipFill>
        <p:spPr>
          <a:xfrm>
            <a:off x="2592722" y="1497623"/>
            <a:ext cx="179078" cy="203185"/>
          </a:xfrm>
          <a:prstGeom prst="rect">
            <a:avLst/>
          </a:prstGeom>
        </p:spPr>
      </p:pic>
      <p:sp>
        <p:nvSpPr>
          <p:cNvPr id="16" name="Rectangle 15"/>
          <p:cNvSpPr/>
          <p:nvPr/>
        </p:nvSpPr>
        <p:spPr>
          <a:xfrm>
            <a:off x="3413713" y="2296561"/>
            <a:ext cx="151732" cy="1517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4234645" y="1514193"/>
            <a:ext cx="151732" cy="1517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p:cNvSpPr txBox="1"/>
          <p:nvPr/>
        </p:nvSpPr>
        <p:spPr>
          <a:xfrm>
            <a:off x="771978" y="1840854"/>
            <a:ext cx="1057236" cy="246221"/>
          </a:xfrm>
          <a:prstGeom prst="rect">
            <a:avLst/>
          </a:prstGeom>
          <a:solidFill>
            <a:schemeClr val="bg1"/>
          </a:solidFill>
        </p:spPr>
        <p:txBody>
          <a:bodyPr wrap="square" lIns="0" tIns="0" rIns="0" bIns="0" rtlCol="0">
            <a:spAutoFit/>
          </a:bodyPr>
          <a:lstStyle/>
          <a:p>
            <a:pPr algn="ctr"/>
            <a:r>
              <a:rPr lang="en-GB" sz="1600" b="1" dirty="0" smtClean="0"/>
              <a:t>dissimilarity</a:t>
            </a:r>
            <a:endParaRPr lang="en-GB" sz="1600" b="1" dirty="0"/>
          </a:p>
        </p:txBody>
      </p:sp>
      <p:sp>
        <p:nvSpPr>
          <p:cNvPr id="7" name="Rectangle 6"/>
          <p:cNvSpPr/>
          <p:nvPr/>
        </p:nvSpPr>
        <p:spPr>
          <a:xfrm>
            <a:off x="771978" y="679138"/>
            <a:ext cx="8334224" cy="3119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773120" y="679138"/>
            <a:ext cx="8249522" cy="4995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rot="16200000">
            <a:off x="-739123" y="3590486"/>
            <a:ext cx="2776276" cy="1077218"/>
          </a:xfrm>
          <a:prstGeom prst="rect">
            <a:avLst/>
          </a:prstGeom>
          <a:noFill/>
        </p:spPr>
        <p:txBody>
          <a:bodyPr wrap="square" rtlCol="0">
            <a:spAutoFit/>
          </a:bodyPr>
          <a:lstStyle/>
          <a:p>
            <a:pPr algn="ctr"/>
            <a:r>
              <a:rPr lang="en-GB" b="1" dirty="0" smtClean="0">
                <a:solidFill>
                  <a:srgbClr val="FF0000"/>
                </a:solidFill>
              </a:rPr>
              <a:t>Voxel Receptive</a:t>
            </a:r>
            <a:br>
              <a:rPr lang="en-GB" b="1" dirty="0" smtClean="0">
                <a:solidFill>
                  <a:srgbClr val="FF0000"/>
                </a:solidFill>
              </a:rPr>
            </a:br>
            <a:r>
              <a:rPr lang="en-GB" b="1" dirty="0" smtClean="0">
                <a:solidFill>
                  <a:srgbClr val="FF0000"/>
                </a:solidFill>
              </a:rPr>
              <a:t>Field</a:t>
            </a:r>
            <a:r>
              <a:rPr lang="en-GB" b="1" dirty="0">
                <a:solidFill>
                  <a:srgbClr val="FF0000"/>
                </a:solidFill>
              </a:rPr>
              <a:t> </a:t>
            </a:r>
            <a:r>
              <a:rPr lang="en-GB" b="1" dirty="0" smtClean="0">
                <a:solidFill>
                  <a:srgbClr val="FF0000"/>
                </a:solidFill>
              </a:rPr>
              <a:t>Modelling</a:t>
            </a:r>
          </a:p>
          <a:p>
            <a:pPr algn="ctr"/>
            <a:r>
              <a:rPr lang="en-GB" sz="1400" dirty="0" smtClean="0">
                <a:solidFill>
                  <a:srgbClr val="FF0000"/>
                </a:solidFill>
              </a:rPr>
              <a:t>(many parameters</a:t>
            </a:r>
            <a:br>
              <a:rPr lang="en-GB" sz="1400" dirty="0" smtClean="0">
                <a:solidFill>
                  <a:srgbClr val="FF0000"/>
                </a:solidFill>
              </a:rPr>
            </a:br>
            <a:r>
              <a:rPr lang="en-GB" sz="1400" dirty="0" smtClean="0">
                <a:solidFill>
                  <a:srgbClr val="FF0000"/>
                </a:solidFill>
              </a:rPr>
              <a:t>&amp; little generalization)</a:t>
            </a:r>
            <a:endParaRPr lang="en-GB" sz="1400" dirty="0">
              <a:solidFill>
                <a:srgbClr val="FF0000"/>
              </a:solidFill>
            </a:endParaRPr>
          </a:p>
        </p:txBody>
      </p:sp>
    </p:spTree>
    <p:extLst>
      <p:ext uri="{BB962C8B-B14F-4D97-AF65-F5344CB8AC3E}">
        <p14:creationId xmlns:p14="http://schemas.microsoft.com/office/powerpoint/2010/main" val="1117719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6" grpId="0" animBg="1"/>
      <p:bldP spid="12" grpId="0" animBg="1"/>
      <p:bldP spid="7" grpId="0" animBg="1"/>
      <p:bldP spid="4" grpId="0" animBg="1"/>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nada_RSA-circle.tif"/>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97414" y="401234"/>
            <a:ext cx="6744750" cy="6225922"/>
          </a:xfrm>
          <a:prstGeom prst="rect">
            <a:avLst/>
          </a:prstGeom>
        </p:spPr>
      </p:pic>
      <p:sp>
        <p:nvSpPr>
          <p:cNvPr id="17411" name="Text Box 3"/>
          <p:cNvSpPr txBox="1">
            <a:spLocks noChangeArrowheads="1"/>
          </p:cNvSpPr>
          <p:nvPr/>
        </p:nvSpPr>
        <p:spPr bwMode="auto">
          <a:xfrm>
            <a:off x="6804248" y="6309320"/>
            <a:ext cx="2146037" cy="338554"/>
          </a:xfrm>
          <a:prstGeom prst="rect">
            <a:avLst/>
          </a:prstGeom>
          <a:noFill/>
          <a:ln w="9525">
            <a:noFill/>
            <a:miter lim="800000"/>
            <a:headEnd/>
            <a:tailEnd/>
          </a:ln>
        </p:spPr>
        <p:txBody>
          <a:bodyPr wrap="none">
            <a:spAutoFit/>
          </a:bodyPr>
          <a:lstStyle/>
          <a:p>
            <a:r>
              <a:rPr lang="en-US" sz="1600" dirty="0" err="1"/>
              <a:t>Kriegeskorte</a:t>
            </a:r>
            <a:r>
              <a:rPr lang="en-US" sz="1600" dirty="0"/>
              <a:t> et al. </a:t>
            </a:r>
            <a:r>
              <a:rPr lang="en-US" sz="1600" dirty="0" smtClean="0"/>
              <a:t>2008</a:t>
            </a:r>
            <a:endParaRPr lang="en-US" sz="1600" dirty="0"/>
          </a:p>
        </p:txBody>
      </p:sp>
      <p:sp>
        <p:nvSpPr>
          <p:cNvPr id="7" name="Line 4"/>
          <p:cNvSpPr>
            <a:spLocks noChangeShapeType="1"/>
          </p:cNvSpPr>
          <p:nvPr/>
        </p:nvSpPr>
        <p:spPr bwMode="auto">
          <a:xfrm>
            <a:off x="1422400" y="3827463"/>
            <a:ext cx="592138" cy="0"/>
          </a:xfrm>
          <a:prstGeom prst="line">
            <a:avLst/>
          </a:prstGeom>
          <a:noFill/>
          <a:ln w="19050">
            <a:solidFill>
              <a:schemeClr val="tx1"/>
            </a:solidFill>
            <a:round/>
            <a:headEnd/>
            <a:tailEnd/>
          </a:ln>
        </p:spPr>
        <p:txBody>
          <a:bodyPr/>
          <a:lstStyle/>
          <a:p>
            <a:endParaRPr lang="en-GB"/>
          </a:p>
        </p:txBody>
      </p:sp>
      <p:sp>
        <p:nvSpPr>
          <p:cNvPr id="8" name="Line 5"/>
          <p:cNvSpPr>
            <a:spLocks noChangeShapeType="1"/>
          </p:cNvSpPr>
          <p:nvPr/>
        </p:nvSpPr>
        <p:spPr bwMode="auto">
          <a:xfrm>
            <a:off x="3209925" y="5341938"/>
            <a:ext cx="546100" cy="0"/>
          </a:xfrm>
          <a:prstGeom prst="line">
            <a:avLst/>
          </a:prstGeom>
          <a:noFill/>
          <a:ln w="19050">
            <a:solidFill>
              <a:schemeClr val="tx1"/>
            </a:solidFill>
            <a:round/>
            <a:headEnd/>
            <a:tailEnd/>
          </a:ln>
        </p:spPr>
        <p:txBody>
          <a:bodyPr/>
          <a:lstStyle/>
          <a:p>
            <a:endParaRPr lang="en-GB"/>
          </a:p>
        </p:txBody>
      </p:sp>
    </p:spTree>
    <p:extLst>
      <p:ext uri="{BB962C8B-B14F-4D97-AF65-F5344CB8AC3E}">
        <p14:creationId xmlns:p14="http://schemas.microsoft.com/office/powerpoint/2010/main" val="3436946562"/>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0" y="2564904"/>
            <a:ext cx="9144000" cy="1470025"/>
          </a:xfrm>
        </p:spPr>
        <p:txBody>
          <a:bodyPr>
            <a:normAutofit fontScale="90000"/>
          </a:bodyPr>
          <a:lstStyle/>
          <a:p>
            <a:pPr eaLnBrk="1" hangingPunct="1"/>
            <a:r>
              <a:rPr lang="en-GB" b="1" dirty="0" smtClean="0"/>
              <a:t/>
            </a:r>
            <a:br>
              <a:rPr lang="en-GB" b="1" dirty="0" smtClean="0"/>
            </a:br>
            <a:r>
              <a:rPr lang="en-GB" b="1" dirty="0" smtClean="0"/>
              <a:t>Representational similarity analysis</a:t>
            </a:r>
            <a:br>
              <a:rPr lang="en-GB" b="1" dirty="0" smtClean="0"/>
            </a:br>
            <a:r>
              <a:rPr lang="en-GB" b="1" dirty="0" smtClean="0"/>
              <a:t>using The RSA Toolbox</a:t>
            </a:r>
            <a:br>
              <a:rPr lang="en-GB" b="1" dirty="0" smtClean="0"/>
            </a:br>
            <a:endParaRPr lang="en-GB" b="1" dirty="0" smtClean="0"/>
          </a:p>
        </p:txBody>
      </p:sp>
    </p:spTree>
    <p:extLst>
      <p:ext uri="{BB962C8B-B14F-4D97-AF65-F5344CB8AC3E}">
        <p14:creationId xmlns:p14="http://schemas.microsoft.com/office/powerpoint/2010/main" val="174248252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96752"/>
            <a:ext cx="8229600" cy="5400600"/>
          </a:xfrm>
        </p:spPr>
        <p:txBody>
          <a:bodyPr>
            <a:normAutofit/>
          </a:bodyPr>
          <a:lstStyle/>
          <a:p>
            <a:pPr>
              <a:spcAft>
                <a:spcPts val="600"/>
              </a:spcAft>
            </a:pPr>
            <a:r>
              <a:rPr lang="en-US" sz="2800" dirty="0"/>
              <a:t>Original </a:t>
            </a:r>
            <a:r>
              <a:rPr lang="en-US" sz="2800" dirty="0" err="1"/>
              <a:t>Matlab</a:t>
            </a:r>
            <a:r>
              <a:rPr lang="en-US" sz="2800" dirty="0"/>
              <a:t> implementation </a:t>
            </a:r>
            <a:r>
              <a:rPr lang="en-US" sz="2800" dirty="0" smtClean="0"/>
              <a:t>described in </a:t>
            </a:r>
            <a:r>
              <a:rPr lang="en-US" sz="2800" dirty="0" err="1" smtClean="0"/>
              <a:t>Nili</a:t>
            </a:r>
            <a:r>
              <a:rPr lang="en-US" sz="2800" dirty="0" smtClean="0"/>
              <a:t> </a:t>
            </a:r>
            <a:r>
              <a:rPr lang="en-US" sz="2800" i="1" dirty="0" smtClean="0"/>
              <a:t>et al. </a:t>
            </a:r>
            <a:r>
              <a:rPr lang="en-US" sz="2800" dirty="0" smtClean="0"/>
              <a:t>(2013), and can </a:t>
            </a:r>
            <a:r>
              <a:rPr lang="en-US" sz="2800" dirty="0"/>
              <a:t>be downloaded here: </a:t>
            </a:r>
            <a:r>
              <a:rPr lang="en-US" sz="2800" dirty="0" smtClean="0"/>
              <a:t/>
            </a:r>
            <a:br>
              <a:rPr lang="en-US" sz="2800" dirty="0" smtClean="0"/>
            </a:br>
            <a:r>
              <a:rPr lang="en-GB" sz="2200" dirty="0" smtClean="0">
                <a:hlinkClick r:id="rId2"/>
              </a:rPr>
              <a:t>http</a:t>
            </a:r>
            <a:r>
              <a:rPr lang="en-GB" sz="2200" dirty="0">
                <a:hlinkClick r:id="rId2"/>
              </a:rPr>
              <a:t>://www.mrc-cbu.cam.ac.uk/methods-and-resources/toolboxes/</a:t>
            </a:r>
            <a:r>
              <a:rPr lang="en-GB" sz="2200" dirty="0"/>
              <a:t> </a:t>
            </a:r>
            <a:r>
              <a:rPr lang="en-GB" sz="2400" dirty="0"/>
              <a:t/>
            </a:r>
            <a:br>
              <a:rPr lang="en-GB" sz="2400" dirty="0"/>
            </a:br>
            <a:r>
              <a:rPr lang="en-GB" sz="2800" dirty="0"/>
              <a:t>Or here: </a:t>
            </a:r>
            <a:r>
              <a:rPr lang="en-GB" sz="2200" dirty="0">
                <a:hlinkClick r:id="rId3"/>
              </a:rPr>
              <a:t>https://git.fmrib.ox.ac.uk/hnili/rsa</a:t>
            </a:r>
            <a:endParaRPr lang="en-US" sz="2200" dirty="0"/>
          </a:p>
          <a:p>
            <a:pPr>
              <a:spcAft>
                <a:spcPts val="600"/>
              </a:spcAft>
            </a:pPr>
            <a:r>
              <a:rPr lang="en-US" sz="2800" b="1" dirty="0" smtClean="0"/>
              <a:t>Current development </a:t>
            </a:r>
            <a:r>
              <a:rPr lang="en-US" sz="2800" b="1" dirty="0"/>
              <a:t>in </a:t>
            </a:r>
            <a:r>
              <a:rPr lang="en-US" sz="2800" b="1" dirty="0" smtClean="0"/>
              <a:t>Python </a:t>
            </a:r>
            <a:br>
              <a:rPr lang="en-US" sz="2800" b="1" dirty="0" smtClean="0"/>
            </a:br>
            <a:r>
              <a:rPr lang="en-US" sz="2400" dirty="0" smtClean="0"/>
              <a:t>(briefly called </a:t>
            </a:r>
            <a:r>
              <a:rPr lang="en-US" sz="2400" dirty="0" err="1" smtClean="0"/>
              <a:t>PyRSA</a:t>
            </a:r>
            <a:r>
              <a:rPr lang="en-US" sz="2400" dirty="0" smtClean="0"/>
              <a:t>, now called RSA 3.0):  </a:t>
            </a:r>
            <a:r>
              <a:rPr lang="en-US" sz="2600" b="1" dirty="0" smtClean="0">
                <a:hlinkClick r:id="rId4"/>
              </a:rPr>
              <a:t>https</a:t>
            </a:r>
            <a:r>
              <a:rPr lang="en-US" sz="2600" b="1" dirty="0">
                <a:hlinkClick r:id="rId4"/>
              </a:rPr>
              <a:t>://</a:t>
            </a:r>
            <a:r>
              <a:rPr lang="en-US" sz="2600" b="1" dirty="0" smtClean="0">
                <a:hlinkClick r:id="rId4"/>
              </a:rPr>
              <a:t>github.com/rsagroup/rsatoolbox</a:t>
            </a:r>
            <a:r>
              <a:rPr lang="en-US" sz="2600" b="1" dirty="0" smtClean="0"/>
              <a:t> </a:t>
            </a:r>
            <a:r>
              <a:rPr lang="en-US" sz="2600" b="1" dirty="0"/>
              <a:t/>
            </a:r>
            <a:br>
              <a:rPr lang="en-US" sz="2600" b="1" dirty="0"/>
            </a:br>
            <a:r>
              <a:rPr lang="en-US" sz="2600" b="1" dirty="0" smtClean="0"/>
              <a:t>See </a:t>
            </a:r>
            <a:r>
              <a:rPr lang="en-US" sz="2600" b="1" dirty="0" err="1" smtClean="0"/>
              <a:t>Schütt</a:t>
            </a:r>
            <a:r>
              <a:rPr lang="en-US" sz="2600" b="1" dirty="0" smtClean="0"/>
              <a:t> </a:t>
            </a:r>
            <a:r>
              <a:rPr lang="en-US" sz="2600" b="1" i="1" dirty="0" smtClean="0"/>
              <a:t>et al.</a:t>
            </a:r>
            <a:r>
              <a:rPr lang="en-US" sz="2600" b="1" dirty="0" smtClean="0"/>
              <a:t>, 2023</a:t>
            </a:r>
          </a:p>
          <a:p>
            <a:pPr>
              <a:spcAft>
                <a:spcPts val="600"/>
              </a:spcAft>
            </a:pPr>
            <a:r>
              <a:rPr lang="en-US" sz="2800" dirty="0" smtClean="0"/>
              <a:t>Decent documentation and multiple demos to familiarize you with the methods and as a starting point for your own analyses.</a:t>
            </a:r>
          </a:p>
        </p:txBody>
      </p:sp>
      <p:sp>
        <p:nvSpPr>
          <p:cNvPr id="5" name="Title 1"/>
          <p:cNvSpPr txBox="1">
            <a:spLocks/>
          </p:cNvSpPr>
          <p:nvPr/>
        </p:nvSpPr>
        <p:spPr bwMode="auto">
          <a:xfrm>
            <a:off x="457200" y="274638"/>
            <a:ext cx="8229600" cy="3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dirty="0" smtClean="0"/>
              <a:t>What is The RSA Toolbox?</a:t>
            </a:r>
            <a:endParaRPr lang="en-GB" altLang="en-US" sz="3600" b="1" dirty="0"/>
          </a:p>
        </p:txBody>
      </p:sp>
    </p:spTree>
    <p:extLst>
      <p:ext uri="{BB962C8B-B14F-4D97-AF65-F5344CB8AC3E}">
        <p14:creationId xmlns:p14="http://schemas.microsoft.com/office/powerpoint/2010/main" val="67114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8356" y="764704"/>
            <a:ext cx="8214084" cy="6021288"/>
          </a:xfrm>
        </p:spPr>
        <p:txBody>
          <a:bodyPr>
            <a:normAutofit fontScale="85000" lnSpcReduction="20000"/>
          </a:bodyPr>
          <a:lstStyle/>
          <a:p>
            <a:pPr>
              <a:spcAft>
                <a:spcPts val="600"/>
              </a:spcAft>
            </a:pPr>
            <a:r>
              <a:rPr lang="en-GB" sz="2800" dirty="0" smtClean="0"/>
              <a:t>Pros:</a:t>
            </a:r>
          </a:p>
          <a:p>
            <a:pPr lvl="1">
              <a:spcAft>
                <a:spcPts val="600"/>
              </a:spcAft>
            </a:pPr>
            <a:r>
              <a:rPr lang="en-GB" sz="2400" dirty="0" smtClean="0"/>
              <a:t>Open source</a:t>
            </a:r>
            <a:endParaRPr lang="en-GB" sz="2400" dirty="0"/>
          </a:p>
          <a:p>
            <a:pPr lvl="1">
              <a:spcAft>
                <a:spcPts val="600"/>
              </a:spcAft>
            </a:pPr>
            <a:r>
              <a:rPr lang="en-GB" sz="2400" dirty="0" smtClean="0"/>
              <a:t>Few dedicated alternatives</a:t>
            </a:r>
            <a:endParaRPr lang="en-GB" sz="2400" dirty="0"/>
          </a:p>
          <a:p>
            <a:pPr lvl="2">
              <a:spcBef>
                <a:spcPts val="300"/>
              </a:spcBef>
              <a:spcAft>
                <a:spcPts val="300"/>
              </a:spcAft>
            </a:pPr>
            <a:r>
              <a:rPr lang="en-GB" sz="2000" dirty="0" smtClean="0"/>
              <a:t>Other toolboxes (e.g. The Decoding Toolbox and </a:t>
            </a:r>
            <a:r>
              <a:rPr lang="en-GB" sz="2000" dirty="0" err="1" smtClean="0"/>
              <a:t>CoSMoMVPA</a:t>
            </a:r>
            <a:r>
              <a:rPr lang="en-GB" sz="2000" dirty="0" smtClean="0"/>
              <a:t>) have some RSA capability, but less documented/comprehensive</a:t>
            </a:r>
          </a:p>
          <a:p>
            <a:pPr lvl="2">
              <a:spcBef>
                <a:spcPts val="300"/>
              </a:spcBef>
              <a:spcAft>
                <a:spcPts val="300"/>
              </a:spcAft>
            </a:pPr>
            <a:r>
              <a:rPr lang="en-GB" sz="2000" dirty="0" err="1" smtClean="0"/>
              <a:t>BrainIAK</a:t>
            </a:r>
            <a:r>
              <a:rPr lang="en-GB" sz="2000" dirty="0" smtClean="0"/>
              <a:t> has a particular Bayesian version</a:t>
            </a:r>
          </a:p>
          <a:p>
            <a:pPr lvl="2">
              <a:spcBef>
                <a:spcPts val="300"/>
              </a:spcBef>
              <a:spcAft>
                <a:spcPts val="300"/>
              </a:spcAft>
            </a:pPr>
            <a:r>
              <a:rPr lang="en-GB" sz="2000" dirty="0" smtClean="0"/>
              <a:t>Others?</a:t>
            </a:r>
          </a:p>
          <a:p>
            <a:pPr lvl="1">
              <a:spcBef>
                <a:spcPts val="600"/>
              </a:spcBef>
              <a:spcAft>
                <a:spcPts val="0"/>
              </a:spcAft>
            </a:pPr>
            <a:r>
              <a:rPr lang="en-GB" sz="2400" dirty="0" smtClean="0"/>
              <a:t>Flexible/sophisticated statistics/modelling</a:t>
            </a:r>
          </a:p>
          <a:p>
            <a:pPr lvl="1">
              <a:spcBef>
                <a:spcPts val="600"/>
              </a:spcBef>
              <a:spcAft>
                <a:spcPts val="0"/>
              </a:spcAft>
            </a:pPr>
            <a:r>
              <a:rPr lang="en-GB" sz="2400" dirty="0" smtClean="0"/>
              <a:t>Attractive/clever visualisations</a:t>
            </a:r>
          </a:p>
          <a:p>
            <a:pPr>
              <a:spcBef>
                <a:spcPts val="1200"/>
              </a:spcBef>
              <a:spcAft>
                <a:spcPts val="600"/>
              </a:spcAft>
            </a:pPr>
            <a:r>
              <a:rPr lang="en-GB" sz="2800" dirty="0" smtClean="0"/>
              <a:t>Cons:</a:t>
            </a:r>
          </a:p>
          <a:p>
            <a:pPr lvl="1">
              <a:spcAft>
                <a:spcPts val="600"/>
              </a:spcAft>
            </a:pPr>
            <a:r>
              <a:rPr lang="en-GB" sz="2400" dirty="0" smtClean="0"/>
              <a:t>Dedicated to RSA, not classification </a:t>
            </a:r>
            <a:br>
              <a:rPr lang="en-GB" sz="2400" dirty="0" smtClean="0"/>
            </a:br>
            <a:r>
              <a:rPr lang="en-GB" sz="2100" dirty="0" smtClean="0"/>
              <a:t>(but </a:t>
            </a:r>
            <a:r>
              <a:rPr lang="en-GB" sz="2100" dirty="0" err="1" smtClean="0"/>
              <a:t>crossnobis</a:t>
            </a:r>
            <a:r>
              <a:rPr lang="en-GB" sz="2100" dirty="0" smtClean="0"/>
              <a:t> distance is an excellent classification measure)</a:t>
            </a:r>
          </a:p>
          <a:p>
            <a:pPr lvl="1">
              <a:spcAft>
                <a:spcPts val="600"/>
              </a:spcAft>
            </a:pPr>
            <a:r>
              <a:rPr lang="en-GB" altLang="en-US" sz="2400" dirty="0"/>
              <a:t>No GUI </a:t>
            </a:r>
            <a:r>
              <a:rPr lang="en-GB" altLang="en-US" sz="2400" dirty="0" smtClean="0"/>
              <a:t>(but </a:t>
            </a:r>
            <a:r>
              <a:rPr lang="en-GB" altLang="en-US" sz="2400" dirty="0"/>
              <a:t>coding is more reproducible</a:t>
            </a:r>
            <a:r>
              <a:rPr lang="en-GB" altLang="en-US" sz="2400" dirty="0" smtClean="0"/>
              <a:t>)</a:t>
            </a:r>
            <a:endParaRPr lang="en-GB" sz="2400" dirty="0" smtClean="0"/>
          </a:p>
          <a:p>
            <a:pPr lvl="1">
              <a:spcAft>
                <a:spcPts val="600"/>
              </a:spcAft>
            </a:pPr>
            <a:r>
              <a:rPr lang="en-GB" sz="2400" dirty="0" smtClean="0"/>
              <a:t>Documentation has typos (what about the code??); no email list?</a:t>
            </a:r>
          </a:p>
          <a:p>
            <a:pPr lvl="1">
              <a:spcAft>
                <a:spcPts val="600"/>
              </a:spcAft>
            </a:pPr>
            <a:r>
              <a:rPr lang="en-GB" sz="2400" dirty="0" smtClean="0"/>
              <a:t>Sometimes non-intuitive (“Euclidean” is squared Euclidean; “</a:t>
            </a:r>
            <a:r>
              <a:rPr lang="en-GB" sz="2400" dirty="0" err="1" smtClean="0"/>
              <a:t>crossnobis</a:t>
            </a:r>
            <a:r>
              <a:rPr lang="en-GB" sz="2400" dirty="0" smtClean="0"/>
              <a:t>” method defaults to neither “cross-” nor “-</a:t>
            </a:r>
            <a:r>
              <a:rPr lang="en-GB" sz="2400" dirty="0" err="1" smtClean="0"/>
              <a:t>nobis</a:t>
            </a:r>
            <a:r>
              <a:rPr lang="en-GB" sz="2400" dirty="0" smtClean="0"/>
              <a:t>”; </a:t>
            </a:r>
            <a:br>
              <a:rPr lang="en-GB" sz="2400" dirty="0" smtClean="0"/>
            </a:br>
            <a:r>
              <a:rPr lang="en-GB" sz="2400" dirty="0" smtClean="0"/>
              <a:t>may semi-overlapping bootstrap functions?)</a:t>
            </a:r>
          </a:p>
          <a:p>
            <a:pPr lvl="1">
              <a:spcAft>
                <a:spcPts val="600"/>
              </a:spcAft>
            </a:pPr>
            <a:r>
              <a:rPr lang="en-GB" sz="2400" dirty="0" smtClean="0"/>
              <a:t>Searchlight not fully implemented (yet?)</a:t>
            </a:r>
            <a:endParaRPr lang="en-GB" sz="2400" dirty="0"/>
          </a:p>
        </p:txBody>
      </p:sp>
      <p:sp>
        <p:nvSpPr>
          <p:cNvPr id="5" name="Title 1"/>
          <p:cNvSpPr txBox="1">
            <a:spLocks/>
          </p:cNvSpPr>
          <p:nvPr/>
        </p:nvSpPr>
        <p:spPr bwMode="auto">
          <a:xfrm>
            <a:off x="457200" y="274638"/>
            <a:ext cx="8229600" cy="3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dirty="0" smtClean="0"/>
              <a:t>Why use the (Python) RSA Toolbox?</a:t>
            </a:r>
            <a:endParaRPr lang="en-GB" altLang="en-US" sz="3600" b="1" dirty="0"/>
          </a:p>
        </p:txBody>
      </p:sp>
    </p:spTree>
    <p:extLst>
      <p:ext uri="{BB962C8B-B14F-4D97-AF65-F5344CB8AC3E}">
        <p14:creationId xmlns:p14="http://schemas.microsoft.com/office/powerpoint/2010/main" val="118053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1" name="Title 1"/>
          <p:cNvSpPr txBox="1">
            <a:spLocks/>
          </p:cNvSpPr>
          <p:nvPr/>
        </p:nvSpPr>
        <p:spPr bwMode="auto">
          <a:xfrm>
            <a:off x="457200" y="274638"/>
            <a:ext cx="8229600" cy="556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dirty="0" smtClean="0"/>
              <a:t>Why do MVPA?</a:t>
            </a:r>
            <a:endParaRPr lang="en-GB" altLang="en-US" sz="3600" b="1" dirty="0"/>
          </a:p>
        </p:txBody>
      </p:sp>
      <p:sp>
        <p:nvSpPr>
          <p:cNvPr id="10" name="Title 1"/>
          <p:cNvSpPr txBox="1">
            <a:spLocks/>
          </p:cNvSpPr>
          <p:nvPr/>
        </p:nvSpPr>
        <p:spPr bwMode="auto">
          <a:xfrm>
            <a:off x="457200" y="908720"/>
            <a:ext cx="8229600" cy="504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71500" indent="-571500" eaLnBrk="1" hangingPunct="1">
              <a:spcBef>
                <a:spcPct val="0"/>
              </a:spcBef>
              <a:spcAft>
                <a:spcPts val="1200"/>
              </a:spcAft>
            </a:pPr>
            <a:r>
              <a:rPr lang="en-GB" altLang="en-US" sz="2800" dirty="0" smtClean="0"/>
              <a:t>Popularity</a:t>
            </a:r>
          </a:p>
          <a:p>
            <a:pPr marL="571500" indent="-571500" eaLnBrk="1" hangingPunct="1">
              <a:spcBef>
                <a:spcPct val="0"/>
              </a:spcBef>
              <a:spcAft>
                <a:spcPts val="1200"/>
              </a:spcAft>
            </a:pPr>
            <a:r>
              <a:rPr lang="en-GB" altLang="en-US" sz="2800" dirty="0" smtClean="0"/>
              <a:t>Scientific questions </a:t>
            </a:r>
            <a:r>
              <a:rPr lang="en-GB" altLang="en-US" sz="2400" dirty="0"/>
              <a:t>	</a:t>
            </a:r>
            <a:endParaRPr lang="en-GB" altLang="en-US" sz="2400" dirty="0" smtClean="0"/>
          </a:p>
          <a:p>
            <a:pPr marL="1314450" lvl="1" indent="-571500" eaLnBrk="1" hangingPunct="1">
              <a:spcBef>
                <a:spcPct val="0"/>
              </a:spcBef>
              <a:spcAft>
                <a:spcPts val="1200"/>
              </a:spcAft>
            </a:pPr>
            <a:r>
              <a:rPr lang="en-GB" altLang="en-US" sz="2400" dirty="0" smtClean="0"/>
              <a:t>What information does a brain region represent? </a:t>
            </a:r>
            <a:br>
              <a:rPr lang="en-GB" altLang="en-US" sz="2400" dirty="0" smtClean="0"/>
            </a:br>
            <a:r>
              <a:rPr lang="en-GB" altLang="en-US" sz="2400" dirty="0" smtClean="0"/>
              <a:t>(classification: are patterns reliably different?)</a:t>
            </a:r>
          </a:p>
          <a:p>
            <a:pPr marL="1314450" lvl="1" indent="-571500" eaLnBrk="1" hangingPunct="1">
              <a:spcBef>
                <a:spcPct val="0"/>
              </a:spcBef>
              <a:spcAft>
                <a:spcPts val="1200"/>
              </a:spcAft>
            </a:pPr>
            <a:r>
              <a:rPr lang="en-GB" altLang="en-US" sz="2400" dirty="0" smtClean="0"/>
              <a:t>In what format does it represent the information?</a:t>
            </a:r>
            <a:br>
              <a:rPr lang="en-GB" altLang="en-US" sz="2400" dirty="0" smtClean="0"/>
            </a:br>
            <a:r>
              <a:rPr lang="en-GB" altLang="en-US" sz="2400" dirty="0" smtClean="0"/>
              <a:t>(RSA: what are distance relations between patterns?)</a:t>
            </a:r>
          </a:p>
          <a:p>
            <a:pPr marL="571500" indent="-571500" eaLnBrk="1" hangingPunct="1">
              <a:spcBef>
                <a:spcPct val="0"/>
              </a:spcBef>
              <a:spcAft>
                <a:spcPts val="1200"/>
              </a:spcAft>
            </a:pPr>
            <a:r>
              <a:rPr lang="en-GB" altLang="en-US" sz="2800" dirty="0" smtClean="0"/>
              <a:t>To make predictions based on brain data</a:t>
            </a:r>
          </a:p>
          <a:p>
            <a:pPr marL="1314450" lvl="1" indent="-571500" eaLnBrk="1" hangingPunct="1">
              <a:spcBef>
                <a:spcPct val="0"/>
              </a:spcBef>
              <a:spcAft>
                <a:spcPts val="1200"/>
              </a:spcAft>
            </a:pPr>
            <a:r>
              <a:rPr lang="en-GB" altLang="en-US" sz="2400" dirty="0" smtClean="0"/>
              <a:t>Disease status? Covert thoughts?</a:t>
            </a:r>
          </a:p>
          <a:p>
            <a:pPr marL="571500" indent="-571500" eaLnBrk="1" hangingPunct="1">
              <a:spcBef>
                <a:spcPct val="0"/>
              </a:spcBef>
              <a:spcAft>
                <a:spcPts val="1200"/>
              </a:spcAft>
            </a:pPr>
            <a:r>
              <a:rPr lang="en-GB" altLang="en-US" sz="2800" b="1" dirty="0" smtClean="0"/>
              <a:t>Typically more sensitive than univariate analysis</a:t>
            </a:r>
          </a:p>
        </p:txBody>
      </p:sp>
    </p:spTree>
    <p:extLst>
      <p:ext uri="{BB962C8B-B14F-4D97-AF65-F5344CB8AC3E}">
        <p14:creationId xmlns:p14="http://schemas.microsoft.com/office/powerpoint/2010/main" val="2754747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57200" y="132650"/>
            <a:ext cx="8229600" cy="1426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b="1" dirty="0" smtClean="0"/>
              <a:t>Setting up the environment for these demos:</a:t>
            </a:r>
          </a:p>
          <a:p>
            <a:pPr algn="ctr" eaLnBrk="1" hangingPunct="1">
              <a:spcBef>
                <a:spcPct val="0"/>
              </a:spcBef>
              <a:buFontTx/>
              <a:buNone/>
            </a:pPr>
            <a:r>
              <a:rPr lang="en-GB" altLang="en-US" sz="2400" b="1" dirty="0" smtClean="0"/>
              <a:t>(One option: certainly not the only one; likely not the best)</a:t>
            </a:r>
            <a:endParaRPr lang="en-GB" altLang="en-US" sz="2400" b="1" dirty="0"/>
          </a:p>
        </p:txBody>
      </p:sp>
      <p:sp>
        <p:nvSpPr>
          <p:cNvPr id="6" name="Content Placeholder 2"/>
          <p:cNvSpPr>
            <a:spLocks noGrp="1"/>
          </p:cNvSpPr>
          <p:nvPr>
            <p:ph idx="1"/>
          </p:nvPr>
        </p:nvSpPr>
        <p:spPr>
          <a:xfrm>
            <a:off x="1177126" y="1412776"/>
            <a:ext cx="7231986" cy="3600204"/>
          </a:xfrm>
        </p:spPr>
        <p:txBody>
          <a:bodyPr>
            <a:noAutofit/>
          </a:bodyPr>
          <a:lstStyle/>
          <a:p>
            <a:pPr>
              <a:spcBef>
                <a:spcPts val="0"/>
              </a:spcBef>
              <a:spcAft>
                <a:spcPts val="600"/>
              </a:spcAft>
              <a:buFont typeface="Wingdings" panose="05000000000000000000" pitchFamily="2" charset="2"/>
              <a:buChar char="Ø"/>
            </a:pPr>
            <a:r>
              <a:rPr lang="en-US" sz="2000" dirty="0" err="1" smtClean="0">
                <a:latin typeface="Consolas" panose="020B0609020204030204" pitchFamily="49" charset="0"/>
              </a:rPr>
              <a:t>conda</a:t>
            </a:r>
            <a:r>
              <a:rPr lang="en-US" sz="2000" dirty="0" smtClean="0">
                <a:latin typeface="Consolas" panose="020B0609020204030204" pitchFamily="49" charset="0"/>
              </a:rPr>
              <a:t> create –n cognestic23 python</a:t>
            </a:r>
          </a:p>
          <a:p>
            <a:pPr>
              <a:spcBef>
                <a:spcPts val="0"/>
              </a:spcBef>
              <a:spcAft>
                <a:spcPts val="600"/>
              </a:spcAft>
              <a:buFont typeface="Wingdings" panose="05000000000000000000" pitchFamily="2" charset="2"/>
              <a:buChar char="Ø"/>
            </a:pPr>
            <a:r>
              <a:rPr lang="en-US" sz="2000" dirty="0" err="1" smtClean="0">
                <a:latin typeface="Consolas" panose="020B0609020204030204" pitchFamily="49" charset="0"/>
              </a:rPr>
              <a:t>conda</a:t>
            </a:r>
            <a:r>
              <a:rPr lang="en-US" sz="2000" dirty="0" smtClean="0">
                <a:latin typeface="Consolas" panose="020B0609020204030204" pitchFamily="49" charset="0"/>
              </a:rPr>
              <a:t> activate cognestic23</a:t>
            </a:r>
          </a:p>
          <a:p>
            <a:pPr>
              <a:spcBef>
                <a:spcPts val="0"/>
              </a:spcBef>
              <a:spcAft>
                <a:spcPts val="600"/>
              </a:spcAft>
              <a:buFont typeface="Wingdings" panose="05000000000000000000" pitchFamily="2" charset="2"/>
              <a:buChar char="Ø"/>
            </a:pPr>
            <a:r>
              <a:rPr lang="en-US" sz="2000" dirty="0" err="1" smtClean="0">
                <a:latin typeface="Consolas" panose="020B0609020204030204" pitchFamily="49" charset="0"/>
              </a:rPr>
              <a:t>conda</a:t>
            </a:r>
            <a:r>
              <a:rPr lang="en-US" sz="2000" dirty="0" smtClean="0">
                <a:latin typeface="Consolas" panose="020B0609020204030204" pitchFamily="49" charset="0"/>
              </a:rPr>
              <a:t> install –c anaconda </a:t>
            </a:r>
            <a:r>
              <a:rPr lang="en-US" sz="2000" dirty="0" err="1" smtClean="0">
                <a:latin typeface="Consolas" panose="020B0609020204030204" pitchFamily="49" charset="0"/>
              </a:rPr>
              <a:t>spyder</a:t>
            </a:r>
            <a:r>
              <a:rPr lang="en-US" sz="2000" dirty="0" smtClean="0">
                <a:latin typeface="Consolas" panose="020B0609020204030204" pitchFamily="49" charset="0"/>
              </a:rPr>
              <a:t>   </a:t>
            </a:r>
            <a:r>
              <a:rPr lang="en-US" sz="2000" dirty="0" smtClean="0">
                <a:latin typeface="+mj-lt"/>
              </a:rPr>
              <a:t>[optional, IDE]</a:t>
            </a:r>
          </a:p>
          <a:p>
            <a:pPr>
              <a:spcBef>
                <a:spcPts val="0"/>
              </a:spcBef>
              <a:spcAft>
                <a:spcPts val="600"/>
              </a:spcAft>
              <a:buFont typeface="Wingdings" panose="05000000000000000000" pitchFamily="2" charset="2"/>
              <a:buChar char="Ø"/>
            </a:pPr>
            <a:r>
              <a:rPr lang="en-US" sz="2000" dirty="0" err="1" smtClean="0">
                <a:latin typeface="Consolas" panose="020B0609020204030204" pitchFamily="49" charset="0"/>
              </a:rPr>
              <a:t>conda</a:t>
            </a:r>
            <a:r>
              <a:rPr lang="en-US" sz="2000" dirty="0" smtClean="0">
                <a:latin typeface="Consolas" panose="020B0609020204030204" pitchFamily="49" charset="0"/>
              </a:rPr>
              <a:t> install –c anaconda </a:t>
            </a:r>
            <a:r>
              <a:rPr lang="en-US" sz="2000" dirty="0" err="1" smtClean="0">
                <a:latin typeface="Consolas" panose="020B0609020204030204" pitchFamily="49" charset="0"/>
              </a:rPr>
              <a:t>jupyter</a:t>
            </a:r>
            <a:r>
              <a:rPr lang="en-US" sz="2000" dirty="0" smtClean="0">
                <a:latin typeface="Consolas" panose="020B0609020204030204" pitchFamily="49" charset="0"/>
              </a:rPr>
              <a:t>  </a:t>
            </a:r>
            <a:r>
              <a:rPr lang="en-US" sz="2000" dirty="0" smtClean="0">
                <a:latin typeface="+mj-lt"/>
              </a:rPr>
              <a:t>[used for demos]</a:t>
            </a:r>
          </a:p>
          <a:p>
            <a:pPr marL="0" indent="0">
              <a:spcBef>
                <a:spcPts val="0"/>
              </a:spcBef>
              <a:spcAft>
                <a:spcPts val="600"/>
              </a:spcAft>
              <a:buNone/>
            </a:pPr>
            <a:r>
              <a:rPr lang="en-US" sz="2000" dirty="0" smtClean="0"/>
              <a:t>Clone RSA Toolbox </a:t>
            </a:r>
            <a:r>
              <a:rPr lang="en-US" sz="2000" dirty="0" err="1" smtClean="0"/>
              <a:t>github</a:t>
            </a:r>
            <a:r>
              <a:rPr lang="en-US" sz="2000" dirty="0" smtClean="0"/>
              <a:t> repository and move to its directory</a:t>
            </a:r>
          </a:p>
          <a:p>
            <a:pPr>
              <a:spcBef>
                <a:spcPts val="0"/>
              </a:spcBef>
              <a:spcAft>
                <a:spcPts val="600"/>
              </a:spcAft>
              <a:buFont typeface="Wingdings" panose="05000000000000000000" pitchFamily="2" charset="2"/>
              <a:buChar char="Ø"/>
            </a:pPr>
            <a:r>
              <a:rPr lang="en-US" sz="2000" dirty="0" smtClean="0">
                <a:latin typeface="Consolas" panose="020B0609020204030204" pitchFamily="49" charset="0"/>
              </a:rPr>
              <a:t>pip install .</a:t>
            </a:r>
          </a:p>
          <a:p>
            <a:pPr marL="0" indent="0">
              <a:spcBef>
                <a:spcPts val="0"/>
              </a:spcBef>
              <a:spcAft>
                <a:spcPts val="600"/>
              </a:spcAft>
              <a:buNone/>
            </a:pPr>
            <a:r>
              <a:rPr lang="en-US" sz="2000" dirty="0" smtClean="0">
                <a:solidFill>
                  <a:schemeClr val="bg1">
                    <a:lumMod val="65000"/>
                  </a:schemeClr>
                </a:solidFill>
              </a:rPr>
              <a:t>[or: </a:t>
            </a:r>
            <a:r>
              <a:rPr lang="en-US" sz="1800" dirty="0" err="1">
                <a:solidFill>
                  <a:schemeClr val="bg1">
                    <a:lumMod val="65000"/>
                  </a:schemeClr>
                </a:solidFill>
                <a:latin typeface="Consolas" panose="020B0609020204030204" pitchFamily="49" charset="0"/>
              </a:rPr>
              <a:t>conda</a:t>
            </a:r>
            <a:r>
              <a:rPr lang="en-US" sz="1800" dirty="0">
                <a:solidFill>
                  <a:schemeClr val="bg1">
                    <a:lumMod val="65000"/>
                  </a:schemeClr>
                </a:solidFill>
                <a:latin typeface="Consolas" panose="020B0609020204030204" pitchFamily="49" charset="0"/>
              </a:rPr>
              <a:t> install -c </a:t>
            </a:r>
            <a:r>
              <a:rPr lang="en-US" sz="1800" dirty="0" err="1">
                <a:solidFill>
                  <a:schemeClr val="bg1">
                    <a:lumMod val="65000"/>
                  </a:schemeClr>
                </a:solidFill>
                <a:latin typeface="Consolas" panose="020B0609020204030204" pitchFamily="49" charset="0"/>
              </a:rPr>
              <a:t>conda</a:t>
            </a:r>
            <a:r>
              <a:rPr lang="en-US" sz="1800" dirty="0">
                <a:solidFill>
                  <a:schemeClr val="bg1">
                    <a:lumMod val="65000"/>
                  </a:schemeClr>
                </a:solidFill>
                <a:latin typeface="Consolas" panose="020B0609020204030204" pitchFamily="49" charset="0"/>
              </a:rPr>
              <a:t>-forge </a:t>
            </a:r>
            <a:r>
              <a:rPr lang="en-US" sz="1800" dirty="0" err="1" smtClean="0">
                <a:solidFill>
                  <a:schemeClr val="bg1">
                    <a:lumMod val="65000"/>
                  </a:schemeClr>
                </a:solidFill>
                <a:latin typeface="Consolas" panose="020B0609020204030204" pitchFamily="49" charset="0"/>
              </a:rPr>
              <a:t>rsatoolbox</a:t>
            </a:r>
            <a:r>
              <a:rPr lang="en-US" sz="1800" dirty="0" smtClean="0">
                <a:solidFill>
                  <a:schemeClr val="bg1">
                    <a:lumMod val="65000"/>
                  </a:schemeClr>
                </a:solidFill>
                <a:latin typeface="Consolas" panose="020B0609020204030204" pitchFamily="49" charset="0"/>
              </a:rPr>
              <a:t>]</a:t>
            </a:r>
          </a:p>
          <a:p>
            <a:pPr>
              <a:spcBef>
                <a:spcPts val="0"/>
              </a:spcBef>
              <a:spcAft>
                <a:spcPts val="600"/>
              </a:spcAft>
              <a:buFont typeface="Wingdings" panose="05000000000000000000" pitchFamily="2" charset="2"/>
              <a:buChar char="Ø"/>
            </a:pPr>
            <a:r>
              <a:rPr lang="en-US" sz="2000" dirty="0">
                <a:latin typeface="Consolas" panose="020B0609020204030204" pitchFamily="49" charset="0"/>
              </a:rPr>
              <a:t>pip install </a:t>
            </a:r>
            <a:r>
              <a:rPr lang="en-US" sz="2000" dirty="0" smtClean="0">
                <a:latin typeface="Consolas" panose="020B0609020204030204" pitchFamily="49" charset="0"/>
              </a:rPr>
              <a:t>–U </a:t>
            </a:r>
            <a:r>
              <a:rPr lang="en-US" sz="2000" dirty="0" err="1" smtClean="0">
                <a:latin typeface="Consolas" panose="020B0609020204030204" pitchFamily="49" charset="0"/>
              </a:rPr>
              <a:t>nilearn</a:t>
            </a:r>
            <a:endParaRPr lang="en-US" sz="2000" dirty="0" smtClean="0">
              <a:latin typeface="Consolas" panose="020B0609020204030204" pitchFamily="49" charset="0"/>
            </a:endParaRPr>
          </a:p>
          <a:p>
            <a:pPr>
              <a:spcBef>
                <a:spcPts val="0"/>
              </a:spcBef>
              <a:spcAft>
                <a:spcPts val="600"/>
              </a:spcAft>
              <a:buFont typeface="Wingdings" panose="05000000000000000000" pitchFamily="2" charset="2"/>
              <a:buChar char="Ø"/>
            </a:pPr>
            <a:r>
              <a:rPr lang="en-US" sz="2000" dirty="0" smtClean="0">
                <a:latin typeface="Consolas" panose="020B0609020204030204" pitchFamily="49" charset="0"/>
              </a:rPr>
              <a:t>pip install </a:t>
            </a:r>
            <a:r>
              <a:rPr lang="en-US" sz="2000" dirty="0" err="1" smtClean="0">
                <a:latin typeface="Consolas" panose="020B0609020204030204" pitchFamily="49" charset="0"/>
              </a:rPr>
              <a:t>seaborn</a:t>
            </a:r>
            <a:r>
              <a:rPr lang="en-US" sz="2000" dirty="0" smtClean="0">
                <a:latin typeface="Consolas" panose="020B0609020204030204" pitchFamily="49" charset="0"/>
              </a:rPr>
              <a:t>    </a:t>
            </a:r>
            <a:r>
              <a:rPr lang="en-US" sz="2000" dirty="0" smtClean="0"/>
              <a:t>[optional, used </a:t>
            </a:r>
            <a:r>
              <a:rPr lang="en-US" sz="2000" dirty="0"/>
              <a:t>for </a:t>
            </a:r>
            <a:r>
              <a:rPr lang="en-US" sz="2000" dirty="0" smtClean="0"/>
              <a:t>some demos</a:t>
            </a:r>
            <a:r>
              <a:rPr lang="en-US" sz="2000" dirty="0"/>
              <a:t>]</a:t>
            </a:r>
            <a:endParaRPr lang="en-US" sz="2000" dirty="0">
              <a:latin typeface="Consolas" panose="020B0609020204030204" pitchFamily="49" charset="0"/>
            </a:endParaRPr>
          </a:p>
          <a:p>
            <a:pPr marL="0" indent="0">
              <a:spcAft>
                <a:spcPts val="600"/>
              </a:spcAft>
              <a:buNone/>
            </a:pPr>
            <a:endParaRPr lang="en-US" sz="1800" dirty="0" smtClean="0">
              <a:latin typeface="Consolas" panose="020B0609020204030204" pitchFamily="49" charset="0"/>
            </a:endParaRPr>
          </a:p>
          <a:p>
            <a:pPr marL="0" indent="0">
              <a:spcAft>
                <a:spcPts val="600"/>
              </a:spcAft>
              <a:buNone/>
            </a:pPr>
            <a:endParaRPr lang="en-US" sz="1800" dirty="0" smtClean="0">
              <a:latin typeface="Consolas" panose="020B0609020204030204" pitchFamily="49" charset="0"/>
            </a:endParaRPr>
          </a:p>
        </p:txBody>
      </p:sp>
      <p:sp>
        <p:nvSpPr>
          <p:cNvPr id="8" name="Title 1"/>
          <p:cNvSpPr txBox="1">
            <a:spLocks/>
          </p:cNvSpPr>
          <p:nvPr/>
        </p:nvSpPr>
        <p:spPr bwMode="auto">
          <a:xfrm>
            <a:off x="179512" y="4978189"/>
            <a:ext cx="8229600"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800" b="1" dirty="0" smtClean="0"/>
              <a:t>Packages to probably import:</a:t>
            </a:r>
            <a:endParaRPr lang="en-GB" altLang="en-US" sz="2000" b="1" dirty="0"/>
          </a:p>
        </p:txBody>
      </p:sp>
      <p:sp>
        <p:nvSpPr>
          <p:cNvPr id="9" name="Content Placeholder 2"/>
          <p:cNvSpPr txBox="1">
            <a:spLocks/>
          </p:cNvSpPr>
          <p:nvPr/>
        </p:nvSpPr>
        <p:spPr bwMode="auto">
          <a:xfrm>
            <a:off x="457200" y="5435896"/>
            <a:ext cx="8229600" cy="729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buFont typeface="Wingdings" panose="05000000000000000000" pitchFamily="2" charset="2"/>
              <a:buChar char="Ø"/>
            </a:pPr>
            <a:r>
              <a:rPr lang="en-US" sz="2000" dirty="0" smtClean="0">
                <a:latin typeface="Consolas" panose="020B0609020204030204" pitchFamily="49" charset="0"/>
              </a:rPr>
              <a:t>import </a:t>
            </a:r>
            <a:r>
              <a:rPr lang="en-US" sz="2000" dirty="0" err="1" smtClean="0">
                <a:latin typeface="Consolas" panose="020B0609020204030204" pitchFamily="49" charset="0"/>
              </a:rPr>
              <a:t>numpy</a:t>
            </a:r>
            <a:r>
              <a:rPr lang="en-US" sz="2000" dirty="0" smtClean="0">
                <a:latin typeface="Consolas" panose="020B0609020204030204" pitchFamily="49" charset="0"/>
              </a:rPr>
              <a:t>, </a:t>
            </a:r>
            <a:r>
              <a:rPr lang="en-US" sz="2000" dirty="0" err="1" smtClean="0">
                <a:latin typeface="Consolas" panose="020B0609020204030204" pitchFamily="49" charset="0"/>
              </a:rPr>
              <a:t>scipy</a:t>
            </a:r>
            <a:r>
              <a:rPr lang="en-US" sz="2000" dirty="0" smtClean="0">
                <a:latin typeface="Consolas" panose="020B0609020204030204" pitchFamily="49" charset="0"/>
              </a:rPr>
              <a:t>, </a:t>
            </a:r>
            <a:r>
              <a:rPr lang="en-US" sz="2000" dirty="0" err="1" smtClean="0">
                <a:latin typeface="Consolas" panose="020B0609020204030204" pitchFamily="49" charset="0"/>
              </a:rPr>
              <a:t>matplotlib</a:t>
            </a:r>
            <a:r>
              <a:rPr lang="en-US" sz="2000" dirty="0" smtClean="0">
                <a:latin typeface="Consolas" panose="020B0609020204030204" pitchFamily="49" charset="0"/>
              </a:rPr>
              <a:t>, </a:t>
            </a:r>
            <a:r>
              <a:rPr lang="en-US" sz="2000" dirty="0" err="1" smtClean="0">
                <a:latin typeface="Consolas" panose="020B0609020204030204" pitchFamily="49" charset="0"/>
              </a:rPr>
              <a:t>rsatoolbox</a:t>
            </a:r>
            <a:endParaRPr lang="en-US" sz="1800" dirty="0" smtClean="0">
              <a:latin typeface="Consolas" panose="020B0609020204030204" pitchFamily="49" charset="0"/>
            </a:endParaRPr>
          </a:p>
        </p:txBody>
      </p:sp>
      <p:sp>
        <p:nvSpPr>
          <p:cNvPr id="10" name="Title 1"/>
          <p:cNvSpPr txBox="1">
            <a:spLocks/>
          </p:cNvSpPr>
          <p:nvPr/>
        </p:nvSpPr>
        <p:spPr bwMode="auto">
          <a:xfrm>
            <a:off x="179512" y="5877272"/>
            <a:ext cx="8229600"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400" b="1" dirty="0" smtClean="0"/>
              <a:t>Packages to possibly import:</a:t>
            </a:r>
            <a:endParaRPr lang="en-GB" altLang="en-US" sz="1800" b="1" dirty="0"/>
          </a:p>
        </p:txBody>
      </p:sp>
      <p:sp>
        <p:nvSpPr>
          <p:cNvPr id="11" name="Content Placeholder 2"/>
          <p:cNvSpPr txBox="1">
            <a:spLocks/>
          </p:cNvSpPr>
          <p:nvPr/>
        </p:nvSpPr>
        <p:spPr bwMode="auto">
          <a:xfrm>
            <a:off x="457200" y="6290859"/>
            <a:ext cx="8686800" cy="729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buFont typeface="Wingdings" panose="05000000000000000000" pitchFamily="2" charset="2"/>
              <a:buChar char="Ø"/>
            </a:pPr>
            <a:r>
              <a:rPr lang="en-US" sz="1800" dirty="0" smtClean="0">
                <a:latin typeface="Consolas" panose="020B0609020204030204" pitchFamily="49" charset="0"/>
              </a:rPr>
              <a:t>import </a:t>
            </a:r>
            <a:r>
              <a:rPr lang="en-US" sz="1800" dirty="0" err="1" smtClean="0">
                <a:latin typeface="Consolas" panose="020B0609020204030204" pitchFamily="49" charset="0"/>
              </a:rPr>
              <a:t>os</a:t>
            </a:r>
            <a:r>
              <a:rPr lang="en-US" sz="1800" dirty="0" smtClean="0">
                <a:latin typeface="Consolas" panose="020B0609020204030204" pitchFamily="49" charset="0"/>
              </a:rPr>
              <a:t>, glob, pandas, collections, </a:t>
            </a:r>
            <a:r>
              <a:rPr lang="en-US" sz="1800" dirty="0" err="1" smtClean="0">
                <a:latin typeface="Consolas" panose="020B0609020204030204" pitchFamily="49" charset="0"/>
              </a:rPr>
              <a:t>nilearn</a:t>
            </a:r>
            <a:r>
              <a:rPr lang="en-US" sz="1800" dirty="0" smtClean="0">
                <a:latin typeface="Consolas" panose="020B0609020204030204" pitchFamily="49" charset="0"/>
              </a:rPr>
              <a:t>, </a:t>
            </a:r>
            <a:r>
              <a:rPr lang="en-US" sz="1800" dirty="0" err="1" smtClean="0">
                <a:latin typeface="Consolas" panose="020B0609020204030204" pitchFamily="49" charset="0"/>
              </a:rPr>
              <a:t>nibabel</a:t>
            </a:r>
            <a:r>
              <a:rPr lang="en-US" sz="1800" dirty="0" smtClean="0">
                <a:latin typeface="Consolas" panose="020B0609020204030204" pitchFamily="49" charset="0"/>
              </a:rPr>
              <a:t>, </a:t>
            </a:r>
            <a:r>
              <a:rPr lang="en-US" sz="1800" dirty="0" err="1" smtClean="0">
                <a:latin typeface="Consolas" panose="020B0609020204030204" pitchFamily="49" charset="0"/>
              </a:rPr>
              <a:t>seaborn</a:t>
            </a:r>
            <a:endParaRPr lang="en-US" sz="1800" dirty="0" smtClean="0">
              <a:latin typeface="Consolas" panose="020B0609020204030204" pitchFamily="49" charset="0"/>
            </a:endParaRPr>
          </a:p>
        </p:txBody>
      </p:sp>
    </p:spTree>
    <p:extLst>
      <p:ext uri="{BB962C8B-B14F-4D97-AF65-F5344CB8AC3E}">
        <p14:creationId xmlns:p14="http://schemas.microsoft.com/office/powerpoint/2010/main" val="302873044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76051" y="980728"/>
            <a:ext cx="8229600" cy="436910"/>
          </a:xfrm>
        </p:spPr>
        <p:txBody>
          <a:bodyPr>
            <a:normAutofit fontScale="90000"/>
          </a:bodyPr>
          <a:lstStyle/>
          <a:p>
            <a:pPr eaLnBrk="1" hangingPunct="1"/>
            <a:r>
              <a:rPr lang="en-GB" altLang="en-US" dirty="0" smtClean="0"/>
              <a:t>Overview:</a:t>
            </a:r>
          </a:p>
        </p:txBody>
      </p:sp>
      <p:sp>
        <p:nvSpPr>
          <p:cNvPr id="4" name="Title 1"/>
          <p:cNvSpPr txBox="1">
            <a:spLocks/>
          </p:cNvSpPr>
          <p:nvPr/>
        </p:nvSpPr>
        <p:spPr bwMode="auto">
          <a:xfrm>
            <a:off x="457200" y="274638"/>
            <a:ext cx="8229600" cy="3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dirty="0" smtClean="0"/>
              <a:t>How does The RSA Toolbox work?</a:t>
            </a:r>
            <a:endParaRPr lang="en-GB" altLang="en-US" sz="3600" b="1" dirty="0"/>
          </a:p>
        </p:txBody>
      </p:sp>
      <p:pic>
        <p:nvPicPr>
          <p:cNvPr id="3" name="Picture 2"/>
          <p:cNvPicPr>
            <a:picLocks noChangeAspect="1"/>
          </p:cNvPicPr>
          <p:nvPr/>
        </p:nvPicPr>
        <p:blipFill>
          <a:blip r:embed="rId3"/>
          <a:stretch>
            <a:fillRect/>
          </a:stretch>
        </p:blipFill>
        <p:spPr>
          <a:xfrm>
            <a:off x="323528" y="1700807"/>
            <a:ext cx="8496944" cy="4852439"/>
          </a:xfrm>
          <a:prstGeom prst="rect">
            <a:avLst/>
          </a:prstGeom>
        </p:spPr>
      </p:pic>
    </p:spTree>
    <p:extLst>
      <p:ext uri="{BB962C8B-B14F-4D97-AF65-F5344CB8AC3E}">
        <p14:creationId xmlns:p14="http://schemas.microsoft.com/office/powerpoint/2010/main" val="30896312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757627"/>
            <a:ext cx="8229600" cy="436910"/>
          </a:xfrm>
        </p:spPr>
        <p:txBody>
          <a:bodyPr>
            <a:noAutofit/>
          </a:bodyPr>
          <a:lstStyle/>
          <a:p>
            <a:pPr eaLnBrk="1" hangingPunct="1"/>
            <a:r>
              <a:rPr lang="en-GB" altLang="en-US" sz="3200" dirty="0" smtClean="0"/>
              <a:t>Some key components: </a:t>
            </a:r>
            <a:r>
              <a:rPr lang="en-GB" altLang="en-US" sz="3200" dirty="0" smtClean="0">
                <a:solidFill>
                  <a:schemeClr val="accent1"/>
                </a:solidFill>
              </a:rPr>
              <a:t>Datasets</a:t>
            </a:r>
            <a:r>
              <a:rPr lang="en-GB" altLang="en-US" sz="3200" dirty="0" smtClean="0"/>
              <a:t> and </a:t>
            </a:r>
            <a:r>
              <a:rPr lang="en-GB" altLang="en-US" sz="3200" dirty="0" smtClean="0">
                <a:solidFill>
                  <a:schemeClr val="accent2"/>
                </a:solidFill>
              </a:rPr>
              <a:t>RDMs</a:t>
            </a:r>
          </a:p>
        </p:txBody>
      </p:sp>
      <p:sp>
        <p:nvSpPr>
          <p:cNvPr id="4" name="Title 1"/>
          <p:cNvSpPr txBox="1">
            <a:spLocks/>
          </p:cNvSpPr>
          <p:nvPr/>
        </p:nvSpPr>
        <p:spPr bwMode="auto">
          <a:xfrm>
            <a:off x="457200" y="274638"/>
            <a:ext cx="8229600" cy="3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dirty="0" smtClean="0"/>
              <a:t>How does The RSA Toolbox work?</a:t>
            </a:r>
            <a:endParaRPr lang="en-GB" altLang="en-US" sz="3600" b="1" dirty="0"/>
          </a:p>
        </p:txBody>
      </p:sp>
      <p:sp>
        <p:nvSpPr>
          <p:cNvPr id="2" name="Rounded Rectangle 1"/>
          <p:cNvSpPr/>
          <p:nvPr/>
        </p:nvSpPr>
        <p:spPr>
          <a:xfrm>
            <a:off x="251520" y="1268760"/>
            <a:ext cx="6454998" cy="2088232"/>
          </a:xfrm>
          <a:prstGeom prst="roundRect">
            <a:avLst/>
          </a:prstGeom>
        </p:spPr>
        <p:style>
          <a:lnRef idx="1">
            <a:schemeClr val="dk1"/>
          </a:lnRef>
          <a:fillRef idx="2">
            <a:schemeClr val="dk1"/>
          </a:fillRef>
          <a:effectRef idx="1">
            <a:schemeClr val="dk1"/>
          </a:effectRef>
          <a:fontRef idx="minor">
            <a:schemeClr val="dk1"/>
          </a:fontRef>
        </p:style>
        <p:txBody>
          <a:bodyPr lIns="72000" rIns="72000" rtlCol="0" anchor="ctr"/>
          <a:lstStyle/>
          <a:p>
            <a:r>
              <a:rPr lang="en-GB" b="1" dirty="0" err="1" smtClean="0">
                <a:solidFill>
                  <a:schemeClr val="accent1"/>
                </a:solidFill>
              </a:rPr>
              <a:t>data.Dataset</a:t>
            </a:r>
            <a:r>
              <a:rPr lang="en-GB" b="1" dirty="0" smtClean="0"/>
              <a:t> [or </a:t>
            </a:r>
            <a:r>
              <a:rPr lang="en-GB" b="1" dirty="0" err="1" smtClean="0">
                <a:solidFill>
                  <a:schemeClr val="accent1"/>
                </a:solidFill>
              </a:rPr>
              <a:t>data.TemporalDataset</a:t>
            </a:r>
            <a:r>
              <a:rPr lang="en-GB" b="1" dirty="0"/>
              <a:t>]</a:t>
            </a:r>
            <a:endParaRPr lang="en-GB" b="1" dirty="0" smtClean="0"/>
          </a:p>
          <a:p>
            <a:pPr marL="285750" indent="-285750">
              <a:buFont typeface="Arial" panose="020B0604020202020204" pitchFamily="34" charset="0"/>
              <a:buChar char="•"/>
            </a:pPr>
            <a:r>
              <a:rPr lang="en-GB" dirty="0" smtClean="0"/>
              <a:t>[ observations x channels [ x time] ]</a:t>
            </a:r>
          </a:p>
          <a:p>
            <a:pPr marL="285750" indent="-285750">
              <a:buFont typeface="Arial" panose="020B0604020202020204" pitchFamily="34" charset="0"/>
              <a:buChar char="•"/>
            </a:pPr>
            <a:r>
              <a:rPr lang="en-GB" dirty="0" smtClean="0"/>
              <a:t>from </a:t>
            </a:r>
            <a:r>
              <a:rPr lang="en-GB" dirty="0" err="1" smtClean="0"/>
              <a:t>numpy</a:t>
            </a:r>
            <a:r>
              <a:rPr lang="en-GB" dirty="0" smtClean="0"/>
              <a:t> array, pandas </a:t>
            </a:r>
            <a:r>
              <a:rPr lang="en-GB" dirty="0" err="1" smtClean="0"/>
              <a:t>dataframe</a:t>
            </a:r>
            <a:r>
              <a:rPr lang="en-GB" dirty="0" smtClean="0"/>
              <a:t> or .hdf5 file</a:t>
            </a:r>
          </a:p>
          <a:p>
            <a:pPr marL="285750" indent="-285750">
              <a:buFont typeface="Arial" panose="020B0604020202020204" pitchFamily="34" charset="0"/>
              <a:buChar char="•"/>
            </a:pPr>
            <a:r>
              <a:rPr lang="en-GB" dirty="0" smtClean="0"/>
              <a:t>Optional dataset/</a:t>
            </a:r>
            <a:r>
              <a:rPr lang="en-GB" dirty="0" err="1" smtClean="0"/>
              <a:t>obs</a:t>
            </a:r>
            <a:r>
              <a:rPr lang="en-GB" dirty="0" smtClean="0"/>
              <a:t>/channel descriptors, as dictionary of lists</a:t>
            </a:r>
          </a:p>
          <a:p>
            <a:pPr marL="285750" indent="-285750">
              <a:buFont typeface="Arial" panose="020B0604020202020204" pitchFamily="34" charset="0"/>
              <a:buChar char="•"/>
            </a:pPr>
            <a:r>
              <a:rPr lang="en-GB" dirty="0" smtClean="0"/>
              <a:t>Methods to: sort, split, subset, average</a:t>
            </a:r>
          </a:p>
          <a:p>
            <a:r>
              <a:rPr lang="en-GB" b="1" dirty="0" err="1" smtClean="0">
                <a:solidFill>
                  <a:schemeClr val="accent1"/>
                </a:solidFill>
              </a:rPr>
              <a:t>data.noise</a:t>
            </a:r>
            <a:r>
              <a:rPr lang="en-GB" dirty="0" smtClean="0"/>
              <a:t> to estimate noise covariance/precision, </a:t>
            </a:r>
          </a:p>
          <a:p>
            <a:r>
              <a:rPr lang="en-GB" dirty="0"/>
              <a:t>	</a:t>
            </a:r>
            <a:r>
              <a:rPr lang="en-GB" dirty="0" smtClean="0"/>
              <a:t>   from measurements or residuals</a:t>
            </a:r>
          </a:p>
        </p:txBody>
      </p:sp>
      <p:sp>
        <p:nvSpPr>
          <p:cNvPr id="19" name="Rectangle 18"/>
          <p:cNvSpPr/>
          <p:nvPr/>
        </p:nvSpPr>
        <p:spPr>
          <a:xfrm>
            <a:off x="538181" y="3356992"/>
            <a:ext cx="6050043" cy="923330"/>
          </a:xfrm>
          <a:prstGeom prst="rect">
            <a:avLst/>
          </a:prstGeom>
        </p:spPr>
        <p:txBody>
          <a:bodyPr wrap="square">
            <a:spAutoFit/>
          </a:bodyPr>
          <a:lstStyle/>
          <a:p>
            <a:r>
              <a:rPr lang="en-GB" dirty="0" smtClean="0"/>
              <a:t>          e.g. </a:t>
            </a:r>
            <a:r>
              <a:rPr lang="en-GB" b="1" dirty="0" smtClean="0">
                <a:solidFill>
                  <a:schemeClr val="accent2"/>
                </a:solidFill>
              </a:rPr>
              <a:t>RDMs</a:t>
            </a:r>
            <a:r>
              <a:rPr lang="en-GB" dirty="0" smtClean="0"/>
              <a:t> = </a:t>
            </a:r>
            <a:r>
              <a:rPr lang="en-GB" dirty="0" err="1" smtClean="0"/>
              <a:t>rdm.calc_rdm</a:t>
            </a:r>
            <a:r>
              <a:rPr lang="en-GB" dirty="0" smtClean="0"/>
              <a:t>(</a:t>
            </a:r>
            <a:r>
              <a:rPr lang="en-GB" b="1" dirty="0" smtClean="0">
                <a:solidFill>
                  <a:schemeClr val="accent1"/>
                </a:solidFill>
              </a:rPr>
              <a:t>Dataset</a:t>
            </a:r>
            <a:r>
              <a:rPr lang="en-GB" dirty="0" smtClean="0"/>
              <a:t>, </a:t>
            </a:r>
            <a:r>
              <a:rPr lang="en-GB" dirty="0"/>
              <a:t>method=</a:t>
            </a:r>
            <a:r>
              <a:rPr lang="en-GB" dirty="0" smtClean="0"/>
              <a:t>'</a:t>
            </a:r>
            <a:r>
              <a:rPr lang="en-GB" dirty="0" err="1" smtClean="0"/>
              <a:t>euclidean</a:t>
            </a:r>
            <a:r>
              <a:rPr lang="en-GB" dirty="0" smtClean="0"/>
              <a:t>‘)</a:t>
            </a:r>
          </a:p>
          <a:p>
            <a:r>
              <a:rPr lang="en-GB" b="1" dirty="0" smtClean="0">
                <a:solidFill>
                  <a:schemeClr val="accent2"/>
                </a:solidFill>
              </a:rPr>
              <a:t>	RDMs</a:t>
            </a:r>
            <a:r>
              <a:rPr lang="en-GB" dirty="0" smtClean="0"/>
              <a:t> </a:t>
            </a:r>
            <a:r>
              <a:rPr lang="en-GB" dirty="0"/>
              <a:t>= </a:t>
            </a:r>
            <a:r>
              <a:rPr lang="en-GB" dirty="0" err="1" smtClean="0"/>
              <a:t>rdm.calc_rdm_movie</a:t>
            </a:r>
            <a:r>
              <a:rPr lang="en-GB" dirty="0" smtClean="0"/>
              <a:t>(</a:t>
            </a:r>
            <a:r>
              <a:rPr lang="en-GB" b="1" dirty="0" err="1">
                <a:solidFill>
                  <a:schemeClr val="accent1"/>
                </a:solidFill>
              </a:rPr>
              <a:t>TemporalD</a:t>
            </a:r>
            <a:r>
              <a:rPr lang="en-GB" b="1" dirty="0" err="1" smtClean="0">
                <a:solidFill>
                  <a:schemeClr val="accent1"/>
                </a:solidFill>
              </a:rPr>
              <a:t>ataset</a:t>
            </a:r>
            <a:r>
              <a:rPr lang="en-GB" dirty="0"/>
              <a:t>, </a:t>
            </a:r>
            <a:r>
              <a:rPr lang="en-GB" dirty="0" smtClean="0"/>
              <a:t>…)</a:t>
            </a:r>
          </a:p>
          <a:p>
            <a:r>
              <a:rPr lang="en-GB" b="1" dirty="0">
                <a:solidFill>
                  <a:schemeClr val="accent2"/>
                </a:solidFill>
              </a:rPr>
              <a:t>	</a:t>
            </a:r>
            <a:r>
              <a:rPr lang="en-GB" b="1" dirty="0" smtClean="0">
                <a:solidFill>
                  <a:schemeClr val="accent2"/>
                </a:solidFill>
              </a:rPr>
              <a:t>RDMs</a:t>
            </a:r>
            <a:r>
              <a:rPr lang="en-GB" dirty="0" smtClean="0"/>
              <a:t> = </a:t>
            </a:r>
            <a:r>
              <a:rPr lang="en-GB" dirty="0" err="1" smtClean="0"/>
              <a:t>rdm.calc_rdm_unbalanced</a:t>
            </a:r>
            <a:r>
              <a:rPr lang="en-GB" dirty="0" smtClean="0"/>
              <a:t>(…)</a:t>
            </a:r>
            <a:endParaRPr lang="en-GB" dirty="0"/>
          </a:p>
        </p:txBody>
      </p:sp>
      <p:sp>
        <p:nvSpPr>
          <p:cNvPr id="6" name="Rounded Rectangle 5"/>
          <p:cNvSpPr/>
          <p:nvPr/>
        </p:nvSpPr>
        <p:spPr>
          <a:xfrm>
            <a:off x="683568" y="4230380"/>
            <a:ext cx="6022949" cy="2366972"/>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GB" b="1" dirty="0" err="1" smtClean="0">
                <a:solidFill>
                  <a:schemeClr val="accent2"/>
                </a:solidFill>
              </a:rPr>
              <a:t>rdm.RDMs</a:t>
            </a:r>
            <a:endParaRPr lang="en-GB" b="1" dirty="0" smtClean="0">
              <a:solidFill>
                <a:schemeClr val="accent2"/>
              </a:solidFill>
            </a:endParaRPr>
          </a:p>
          <a:p>
            <a:pPr marL="285750" indent="-285750">
              <a:buFont typeface="Arial" panose="020B0604020202020204" pitchFamily="34" charset="0"/>
              <a:buChar char="•"/>
            </a:pPr>
            <a:r>
              <a:rPr lang="en-GB" dirty="0" smtClean="0"/>
              <a:t>[ n x patterns x </a:t>
            </a:r>
            <a:r>
              <a:rPr lang="en-GB" dirty="0"/>
              <a:t>patterns</a:t>
            </a:r>
            <a:r>
              <a:rPr lang="en-GB" dirty="0" smtClean="0"/>
              <a:t> ] or [ n x upper triangular vector]</a:t>
            </a:r>
          </a:p>
          <a:p>
            <a:pPr marL="285750" indent="-285750">
              <a:buFont typeface="Arial" panose="020B0604020202020204" pitchFamily="34" charset="0"/>
              <a:buChar char="•"/>
            </a:pPr>
            <a:r>
              <a:rPr lang="en-GB" dirty="0" smtClean="0"/>
              <a:t>Optional RDM/pattern descriptors, as </a:t>
            </a:r>
            <a:r>
              <a:rPr lang="en-GB" dirty="0" err="1" smtClean="0"/>
              <a:t>dict</a:t>
            </a:r>
            <a:r>
              <a:rPr lang="en-GB" dirty="0" smtClean="0"/>
              <a:t> of lists</a:t>
            </a:r>
          </a:p>
          <a:p>
            <a:pPr marL="285750" indent="-285750">
              <a:buFont typeface="Arial" panose="020B0604020202020204" pitchFamily="34" charset="0"/>
              <a:buChar char="•"/>
            </a:pPr>
            <a:r>
              <a:rPr lang="en-GB" dirty="0" smtClean="0"/>
              <a:t>Methods to:</a:t>
            </a:r>
          </a:p>
          <a:p>
            <a:pPr marL="742950" lvl="1" indent="-285750">
              <a:buFont typeface="Arial" panose="020B0604020202020204" pitchFamily="34" charset="0"/>
              <a:buChar char="•"/>
            </a:pPr>
            <a:r>
              <a:rPr lang="en-GB" dirty="0" smtClean="0"/>
              <a:t>concatenate, append, subsample and average RDMs</a:t>
            </a:r>
          </a:p>
          <a:p>
            <a:pPr marL="742950" lvl="1" indent="-285750">
              <a:buFont typeface="Arial" panose="020B0604020202020204" pitchFamily="34" charset="0"/>
              <a:buChar char="•"/>
            </a:pPr>
            <a:r>
              <a:rPr lang="en-GB" dirty="0" smtClean="0"/>
              <a:t>subsample, reorder, or sort </a:t>
            </a:r>
            <a:r>
              <a:rPr lang="en-GB" dirty="0"/>
              <a:t>patterns</a:t>
            </a:r>
            <a:r>
              <a:rPr lang="en-GB" dirty="0" smtClean="0"/>
              <a:t> (i.e. conditions)</a:t>
            </a:r>
          </a:p>
          <a:p>
            <a:pPr marL="742950" lvl="1" indent="-285750">
              <a:buFont typeface="Arial" panose="020B0604020202020204" pitchFamily="34" charset="0"/>
              <a:buChar char="•"/>
            </a:pPr>
            <a:r>
              <a:rPr lang="en-GB" dirty="0" smtClean="0"/>
              <a:t>transform data (e.g. rank, or </a:t>
            </a:r>
            <a:r>
              <a:rPr lang="en-GB" dirty="0" err="1" smtClean="0"/>
              <a:t>sqrt</a:t>
            </a:r>
            <a:r>
              <a:rPr lang="en-GB" dirty="0" smtClean="0"/>
              <a:t>)</a:t>
            </a:r>
          </a:p>
          <a:p>
            <a:pPr marL="742950" lvl="1" indent="-285750">
              <a:buFont typeface="Arial" panose="020B0604020202020204" pitchFamily="34" charset="0"/>
              <a:buChar char="•"/>
            </a:pPr>
            <a:r>
              <a:rPr lang="en-GB" dirty="0" smtClean="0"/>
              <a:t>compare RDMs (e.g. types of correlation)</a:t>
            </a:r>
            <a:endParaRPr lang="en-GB" dirty="0"/>
          </a:p>
        </p:txBody>
      </p:sp>
      <p:cxnSp>
        <p:nvCxnSpPr>
          <p:cNvPr id="17" name="Straight Arrow Connector 16"/>
          <p:cNvCxnSpPr/>
          <p:nvPr/>
        </p:nvCxnSpPr>
        <p:spPr>
          <a:xfrm>
            <a:off x="1043608" y="3356992"/>
            <a:ext cx="0" cy="873388"/>
          </a:xfrm>
          <a:prstGeom prst="straightConnector1">
            <a:avLst/>
          </a:prstGeom>
          <a:ln>
            <a:solidFill>
              <a:srgbClr val="FFCC00"/>
            </a:solidFill>
            <a:tailEnd type="triangle" w="lg" len="lg"/>
          </a:ln>
        </p:spPr>
        <p:style>
          <a:lnRef idx="3">
            <a:schemeClr val="accent6"/>
          </a:lnRef>
          <a:fillRef idx="0">
            <a:schemeClr val="accent6"/>
          </a:fillRef>
          <a:effectRef idx="2">
            <a:schemeClr val="accent6"/>
          </a:effectRef>
          <a:fontRef idx="minor">
            <a:schemeClr val="tx1"/>
          </a:fontRef>
        </p:style>
      </p:cxnSp>
      <p:sp>
        <p:nvSpPr>
          <p:cNvPr id="32" name="Rectangle 31"/>
          <p:cNvSpPr/>
          <p:nvPr/>
        </p:nvSpPr>
        <p:spPr>
          <a:xfrm>
            <a:off x="6789441" y="1340768"/>
            <a:ext cx="1860189" cy="1200329"/>
          </a:xfrm>
          <a:prstGeom prst="rect">
            <a:avLst/>
          </a:prstGeom>
        </p:spPr>
        <p:txBody>
          <a:bodyPr wrap="none">
            <a:spAutoFit/>
          </a:bodyPr>
          <a:lstStyle/>
          <a:p>
            <a:r>
              <a:rPr lang="en-GB" b="1" dirty="0" err="1" smtClean="0"/>
              <a:t>demo_dataset</a:t>
            </a:r>
            <a:endParaRPr lang="en-GB" b="1" dirty="0" smtClean="0"/>
          </a:p>
          <a:p>
            <a:r>
              <a:rPr lang="en-GB" dirty="0" smtClean="0"/>
              <a:t>(create, describe, </a:t>
            </a:r>
          </a:p>
          <a:p>
            <a:r>
              <a:rPr lang="en-GB" dirty="0" smtClean="0"/>
              <a:t>and rearrange </a:t>
            </a:r>
            <a:endParaRPr lang="en-GB" dirty="0"/>
          </a:p>
          <a:p>
            <a:r>
              <a:rPr lang="en-GB" dirty="0" smtClean="0"/>
              <a:t>datasets) (~5 s)</a:t>
            </a:r>
            <a:endParaRPr lang="en-GB" dirty="0"/>
          </a:p>
        </p:txBody>
      </p:sp>
      <p:sp>
        <p:nvSpPr>
          <p:cNvPr id="33" name="Rectangle 32"/>
          <p:cNvSpPr/>
          <p:nvPr/>
        </p:nvSpPr>
        <p:spPr>
          <a:xfrm>
            <a:off x="6836484" y="4941168"/>
            <a:ext cx="2103039" cy="923330"/>
          </a:xfrm>
          <a:prstGeom prst="rect">
            <a:avLst/>
          </a:prstGeom>
        </p:spPr>
        <p:txBody>
          <a:bodyPr wrap="square">
            <a:spAutoFit/>
          </a:bodyPr>
          <a:lstStyle/>
          <a:p>
            <a:r>
              <a:rPr lang="en-GB" b="1" dirty="0" smtClean="0"/>
              <a:t>To create an RDM, we need to define dissimilarity…</a:t>
            </a:r>
            <a:endParaRPr lang="en-GB" dirty="0"/>
          </a:p>
        </p:txBody>
      </p:sp>
      <p:cxnSp>
        <p:nvCxnSpPr>
          <p:cNvPr id="12" name="Straight Arrow Connector 11"/>
          <p:cNvCxnSpPr/>
          <p:nvPr/>
        </p:nvCxnSpPr>
        <p:spPr>
          <a:xfrm>
            <a:off x="110426" y="4725144"/>
            <a:ext cx="576064" cy="0"/>
          </a:xfrm>
          <a:prstGeom prst="straightConnector1">
            <a:avLst/>
          </a:prstGeom>
          <a:ln>
            <a:solidFill>
              <a:srgbClr val="FFCC00"/>
            </a:solidFill>
            <a:tailEnd type="triangle" w="lg" len="lg"/>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58388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6" grpId="0" animBg="1"/>
      <p:bldP spid="32" grpId="0"/>
      <p:bldP spid="33"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908720"/>
            <a:ext cx="7161808" cy="5241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95536" y="188640"/>
            <a:ext cx="8496944" cy="584775"/>
          </a:xfrm>
          <a:prstGeom prst="rect">
            <a:avLst/>
          </a:prstGeom>
          <a:noFill/>
        </p:spPr>
        <p:txBody>
          <a:bodyPr wrap="square" rtlCol="0">
            <a:spAutoFit/>
          </a:bodyPr>
          <a:lstStyle/>
          <a:p>
            <a:pPr algn="ctr"/>
            <a:r>
              <a:rPr lang="en-GB" sz="3200" dirty="0" smtClean="0"/>
              <a:t>How to measure representational dissimilarity</a:t>
            </a:r>
            <a:endParaRPr lang="en-GB" sz="3200" dirty="0"/>
          </a:p>
        </p:txBody>
      </p:sp>
      <p:sp>
        <p:nvSpPr>
          <p:cNvPr id="8" name="TextBox 7"/>
          <p:cNvSpPr txBox="1"/>
          <p:nvPr/>
        </p:nvSpPr>
        <p:spPr>
          <a:xfrm>
            <a:off x="6660232" y="5877272"/>
            <a:ext cx="2339752" cy="830997"/>
          </a:xfrm>
          <a:prstGeom prst="rect">
            <a:avLst/>
          </a:prstGeom>
          <a:noFill/>
        </p:spPr>
        <p:txBody>
          <a:bodyPr wrap="square" rtlCol="0">
            <a:spAutoFit/>
          </a:bodyPr>
          <a:lstStyle/>
          <a:p>
            <a:pPr algn="r"/>
            <a:r>
              <a:rPr lang="en-US" sz="1600" dirty="0" smtClean="0"/>
              <a:t>Image from </a:t>
            </a:r>
          </a:p>
          <a:p>
            <a:pPr algn="r"/>
            <a:r>
              <a:rPr lang="en-US" sz="1600" dirty="0" smtClean="0"/>
              <a:t>Niko Kriegeskorte</a:t>
            </a:r>
          </a:p>
          <a:p>
            <a:pPr algn="r"/>
            <a:r>
              <a:rPr lang="en-US" sz="1600" dirty="0" smtClean="0"/>
              <a:t>RSA workshop 2015</a:t>
            </a:r>
            <a:endParaRPr lang="en-US" sz="1600" dirty="0"/>
          </a:p>
        </p:txBody>
      </p:sp>
      <p:sp>
        <p:nvSpPr>
          <p:cNvPr id="5" name="TextBox 4"/>
          <p:cNvSpPr txBox="1"/>
          <p:nvPr/>
        </p:nvSpPr>
        <p:spPr>
          <a:xfrm>
            <a:off x="2213783" y="1742370"/>
            <a:ext cx="4680520" cy="369332"/>
          </a:xfrm>
          <a:prstGeom prst="rect">
            <a:avLst/>
          </a:prstGeom>
          <a:noFill/>
        </p:spPr>
        <p:txBody>
          <a:bodyPr wrap="square" rtlCol="0">
            <a:spAutoFit/>
          </a:bodyPr>
          <a:lstStyle/>
          <a:p>
            <a:pPr algn="ctr"/>
            <a:r>
              <a:rPr lang="en-GB" dirty="0" smtClean="0"/>
              <a:t>and other cross-validated “distance estimates”</a:t>
            </a:r>
            <a:endParaRPr lang="en-GB" dirty="0"/>
          </a:p>
        </p:txBody>
      </p:sp>
      <p:sp>
        <p:nvSpPr>
          <p:cNvPr id="6" name="Rectangle 5"/>
          <p:cNvSpPr/>
          <p:nvPr/>
        </p:nvSpPr>
        <p:spPr>
          <a:xfrm>
            <a:off x="323528" y="773414"/>
            <a:ext cx="8164820" cy="30876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395536" y="773413"/>
            <a:ext cx="8164820" cy="1543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0105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b="1" dirty="0" smtClean="0"/>
              <a:t>Euclidean distance</a:t>
            </a:r>
            <a:endParaRPr lang="en-GB" sz="3600" b="1" dirty="0"/>
          </a:p>
        </p:txBody>
      </p:sp>
      <p:sp>
        <p:nvSpPr>
          <p:cNvPr id="5" name="Content Placeholder 4"/>
          <p:cNvSpPr>
            <a:spLocks noGrp="1"/>
          </p:cNvSpPr>
          <p:nvPr>
            <p:ph idx="1"/>
          </p:nvPr>
        </p:nvSpPr>
        <p:spPr/>
        <p:txBody>
          <a:bodyPr>
            <a:normAutofit/>
          </a:bodyPr>
          <a:lstStyle/>
          <a:p>
            <a:pPr marL="0" indent="0">
              <a:buNone/>
            </a:pPr>
            <a:r>
              <a:rPr lang="en-US" sz="2400" dirty="0" smtClean="0"/>
              <a:t>Straight-line distance between two patterns in Euclidean space</a:t>
            </a:r>
          </a:p>
          <a:p>
            <a:endParaRPr lang="en-US" sz="2800" dirty="0"/>
          </a:p>
          <a:p>
            <a:endParaRPr lang="en-US" sz="2800" dirty="0" smtClean="0"/>
          </a:p>
          <a:p>
            <a:endParaRPr lang="en-US" sz="2800" dirty="0"/>
          </a:p>
          <a:p>
            <a:endParaRPr lang="en-US" sz="2800" dirty="0" smtClean="0"/>
          </a:p>
          <a:p>
            <a:endParaRPr lang="en-US" sz="2800" dirty="0" smtClean="0"/>
          </a:p>
          <a:p>
            <a:endParaRPr lang="en-US" sz="2800" dirty="0" smtClean="0"/>
          </a:p>
          <a:p>
            <a:endParaRPr lang="en-GB" sz="2800" dirty="0"/>
          </a:p>
        </p:txBody>
      </p:sp>
      <p:grpSp>
        <p:nvGrpSpPr>
          <p:cNvPr id="9" name="Group 8"/>
          <p:cNvGrpSpPr/>
          <p:nvPr/>
        </p:nvGrpSpPr>
        <p:grpSpPr>
          <a:xfrm>
            <a:off x="179512" y="2132856"/>
            <a:ext cx="4248472" cy="4255943"/>
            <a:chOff x="133048" y="2053377"/>
            <a:chExt cx="4248472" cy="4255943"/>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072" y="2125385"/>
              <a:ext cx="4032448" cy="4183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05056" y="2053377"/>
              <a:ext cx="1008112"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33048" y="2649761"/>
              <a:ext cx="936104"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21080" y="2691289"/>
              <a:ext cx="432048"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6012160" y="5724545"/>
            <a:ext cx="2520280" cy="584775"/>
          </a:xfrm>
          <a:prstGeom prst="rect">
            <a:avLst/>
          </a:prstGeom>
          <a:noFill/>
        </p:spPr>
        <p:txBody>
          <a:bodyPr wrap="square" rtlCol="0">
            <a:spAutoFit/>
          </a:bodyPr>
          <a:lstStyle/>
          <a:p>
            <a:r>
              <a:rPr lang="en-US" sz="1600" dirty="0" smtClean="0"/>
              <a:t>Image from Alex Walther</a:t>
            </a:r>
          </a:p>
          <a:p>
            <a:r>
              <a:rPr lang="en-US" sz="1600" dirty="0" smtClean="0"/>
              <a:t>RSA workshop 2015</a:t>
            </a:r>
            <a:endParaRPr lang="en-US" sz="1600" dirty="0"/>
          </a:p>
        </p:txBody>
      </p:sp>
    </p:spTree>
    <p:extLst>
      <p:ext uri="{BB962C8B-B14F-4D97-AF65-F5344CB8AC3E}">
        <p14:creationId xmlns:p14="http://schemas.microsoft.com/office/powerpoint/2010/main" val="202634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Correlation distance</a:t>
            </a:r>
            <a:endParaRPr lang="en-US" sz="3600" b="1" dirty="0"/>
          </a:p>
        </p:txBody>
      </p:sp>
      <p:sp>
        <p:nvSpPr>
          <p:cNvPr id="3" name="Content Placeholder 2"/>
          <p:cNvSpPr>
            <a:spLocks noGrp="1"/>
          </p:cNvSpPr>
          <p:nvPr>
            <p:ph idx="1"/>
          </p:nvPr>
        </p:nvSpPr>
        <p:spPr>
          <a:xfrm>
            <a:off x="467544" y="1268761"/>
            <a:ext cx="8229600" cy="1244456"/>
          </a:xfrm>
        </p:spPr>
        <p:txBody>
          <a:bodyPr>
            <a:normAutofit/>
          </a:bodyPr>
          <a:lstStyle/>
          <a:p>
            <a:pPr marL="0" indent="0">
              <a:buNone/>
            </a:pPr>
            <a:r>
              <a:rPr lang="en-US" sz="2400" dirty="0" smtClean="0"/>
              <a:t>1 – correlation coefficient</a:t>
            </a:r>
          </a:p>
          <a:p>
            <a:pPr marL="0" indent="0">
              <a:buNone/>
            </a:pPr>
            <a:r>
              <a:rPr lang="en-US" sz="2400" dirty="0" smtClean="0"/>
              <a:t>Correlation = cosine of the angle between </a:t>
            </a:r>
            <a:r>
              <a:rPr lang="en-US" sz="2400" dirty="0" err="1" smtClean="0"/>
              <a:t>normalised</a:t>
            </a:r>
            <a:r>
              <a:rPr lang="en-US" sz="2400" dirty="0" smtClean="0"/>
              <a:t> patterns </a:t>
            </a:r>
            <a:endParaRPr lang="en-US" sz="2400" dirty="0"/>
          </a:p>
        </p:txBody>
      </p:sp>
      <p:grpSp>
        <p:nvGrpSpPr>
          <p:cNvPr id="5" name="Group 4"/>
          <p:cNvGrpSpPr/>
          <p:nvPr/>
        </p:nvGrpSpPr>
        <p:grpSpPr>
          <a:xfrm>
            <a:off x="539552" y="2297192"/>
            <a:ext cx="3479441" cy="3364056"/>
            <a:chOff x="233448" y="2487486"/>
            <a:chExt cx="4122528" cy="3985817"/>
          </a:xfrm>
        </p:grpSpPr>
        <p:pic>
          <p:nvPicPr>
            <p:cNvPr id="6147"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67544" y="2487486"/>
              <a:ext cx="3888432" cy="3985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44496" y="2487486"/>
              <a:ext cx="1008112" cy="5094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3448" y="2996064"/>
              <a:ext cx="936104"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80840" y="3042672"/>
              <a:ext cx="432048"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1295636" y="5962504"/>
            <a:ext cx="2520280" cy="584775"/>
          </a:xfrm>
          <a:prstGeom prst="rect">
            <a:avLst/>
          </a:prstGeom>
          <a:noFill/>
        </p:spPr>
        <p:txBody>
          <a:bodyPr wrap="square" rtlCol="0">
            <a:spAutoFit/>
          </a:bodyPr>
          <a:lstStyle/>
          <a:p>
            <a:r>
              <a:rPr lang="en-US" sz="1600" dirty="0" smtClean="0"/>
              <a:t>Image from Alex Walther</a:t>
            </a:r>
          </a:p>
          <a:p>
            <a:r>
              <a:rPr lang="en-US" sz="1600" dirty="0" smtClean="0"/>
              <a:t>RSA workshop 2015</a:t>
            </a:r>
            <a:endParaRPr lang="en-US" sz="1600" dirty="0"/>
          </a:p>
        </p:txBody>
      </p:sp>
      <p:grpSp>
        <p:nvGrpSpPr>
          <p:cNvPr id="11" name="Group 10"/>
          <p:cNvGrpSpPr/>
          <p:nvPr/>
        </p:nvGrpSpPr>
        <p:grpSpPr>
          <a:xfrm>
            <a:off x="4427984" y="3186588"/>
            <a:ext cx="4608512" cy="2618676"/>
            <a:chOff x="4427984" y="2708920"/>
            <a:chExt cx="4608512" cy="2618676"/>
          </a:xfrm>
        </p:grpSpPr>
        <p:pic>
          <p:nvPicPr>
            <p:cNvPr id="10" name="Picture 2"/>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4427984" y="2708920"/>
              <a:ext cx="4425404" cy="2618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012160" y="2708920"/>
              <a:ext cx="3024336" cy="1309338"/>
            </a:xfrm>
            <a:prstGeom prst="rect">
              <a:avLst/>
            </a:prstGeom>
            <a:solidFill>
              <a:srgbClr val="FFFFFF">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a:spLocks noChangeArrowheads="1"/>
          </p:cNvSpPr>
          <p:nvPr/>
        </p:nvSpPr>
        <p:spPr bwMode="auto">
          <a:xfrm>
            <a:off x="6156176" y="6021288"/>
            <a:ext cx="28077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dirty="0" err="1"/>
              <a:t>Misaki</a:t>
            </a:r>
            <a:r>
              <a:rPr lang="en-US" altLang="en-US" sz="1800" dirty="0"/>
              <a:t> et al. </a:t>
            </a:r>
            <a:r>
              <a:rPr lang="en-US" altLang="en-US" sz="1800" dirty="0" smtClean="0"/>
              <a:t>2010</a:t>
            </a:r>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984" y="2453835"/>
            <a:ext cx="4425404" cy="563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96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17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332656"/>
            <a:ext cx="7667005" cy="6175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660232" y="5877272"/>
            <a:ext cx="2339752" cy="830997"/>
          </a:xfrm>
          <a:prstGeom prst="rect">
            <a:avLst/>
          </a:prstGeom>
          <a:noFill/>
        </p:spPr>
        <p:txBody>
          <a:bodyPr wrap="square" rtlCol="0">
            <a:spAutoFit/>
          </a:bodyPr>
          <a:lstStyle/>
          <a:p>
            <a:pPr algn="r"/>
            <a:r>
              <a:rPr lang="en-US" sz="1600" dirty="0" smtClean="0"/>
              <a:t>Image from </a:t>
            </a:r>
          </a:p>
          <a:p>
            <a:pPr algn="r"/>
            <a:r>
              <a:rPr lang="en-US" sz="1600" dirty="0" smtClean="0"/>
              <a:t>Niko Kriegeskorte</a:t>
            </a:r>
          </a:p>
          <a:p>
            <a:pPr algn="r"/>
            <a:r>
              <a:rPr lang="en-US" sz="1600" dirty="0" smtClean="0"/>
              <a:t>RSA workshop 2015</a:t>
            </a:r>
            <a:endParaRPr lang="en-US" sz="1600" dirty="0"/>
          </a:p>
        </p:txBody>
      </p:sp>
    </p:spTree>
    <p:extLst>
      <p:ext uri="{BB962C8B-B14F-4D97-AF65-F5344CB8AC3E}">
        <p14:creationId xmlns:p14="http://schemas.microsoft.com/office/powerpoint/2010/main" val="3917864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48630"/>
            <a:ext cx="8280920" cy="5897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535996" y="6402814"/>
            <a:ext cx="4500500" cy="338554"/>
          </a:xfrm>
          <a:prstGeom prst="rect">
            <a:avLst/>
          </a:prstGeom>
          <a:noFill/>
        </p:spPr>
        <p:txBody>
          <a:bodyPr wrap="square" rtlCol="0">
            <a:spAutoFit/>
          </a:bodyPr>
          <a:lstStyle/>
          <a:p>
            <a:pPr algn="r"/>
            <a:r>
              <a:rPr lang="en-US" sz="1600" dirty="0" smtClean="0"/>
              <a:t>Image from Alex Walther, RSA workshop 2015</a:t>
            </a:r>
            <a:endParaRPr lang="en-US" sz="1600" dirty="0"/>
          </a:p>
        </p:txBody>
      </p:sp>
    </p:spTree>
    <p:extLst>
      <p:ext uri="{BB962C8B-B14F-4D97-AF65-F5344CB8AC3E}">
        <p14:creationId xmlns:p14="http://schemas.microsoft.com/office/powerpoint/2010/main" val="51464700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7659" y="1403484"/>
            <a:ext cx="6170685" cy="3960440"/>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347864" y="5795972"/>
            <a:ext cx="2389437" cy="369332"/>
          </a:xfrm>
          <a:prstGeom prst="rect">
            <a:avLst/>
          </a:prstGeom>
        </p:spPr>
        <p:txBody>
          <a:bodyPr wrap="none">
            <a:spAutoFit/>
          </a:bodyPr>
          <a:lstStyle/>
          <a:p>
            <a:pPr>
              <a:spcBef>
                <a:spcPct val="0"/>
              </a:spcBef>
            </a:pPr>
            <a:r>
              <a:rPr lang="en-US" altLang="en-US" dirty="0"/>
              <a:t>Kriegeskorte et al. </a:t>
            </a:r>
            <a:r>
              <a:rPr lang="en-US" altLang="en-US" dirty="0" smtClean="0"/>
              <a:t>2008</a:t>
            </a:r>
            <a:endParaRPr lang="en-US" altLang="en-US" dirty="0"/>
          </a:p>
        </p:txBody>
      </p:sp>
      <p:sp>
        <p:nvSpPr>
          <p:cNvPr id="7" name="Title 1"/>
          <p:cNvSpPr>
            <a:spLocks noGrp="1"/>
          </p:cNvSpPr>
          <p:nvPr>
            <p:ph type="title"/>
          </p:nvPr>
        </p:nvSpPr>
        <p:spPr>
          <a:xfrm>
            <a:off x="457200" y="274638"/>
            <a:ext cx="8229600" cy="562074"/>
          </a:xfrm>
        </p:spPr>
        <p:txBody>
          <a:bodyPr>
            <a:normAutofit fontScale="90000"/>
          </a:bodyPr>
          <a:lstStyle/>
          <a:p>
            <a:r>
              <a:rPr lang="en-GB" dirty="0" smtClean="0"/>
              <a:t>One example of effect in practice:</a:t>
            </a:r>
            <a:endParaRPr lang="en-GB" dirty="0"/>
          </a:p>
        </p:txBody>
      </p:sp>
      <p:sp>
        <p:nvSpPr>
          <p:cNvPr id="8" name="Rectangle 7"/>
          <p:cNvSpPr/>
          <p:nvPr/>
        </p:nvSpPr>
        <p:spPr>
          <a:xfrm>
            <a:off x="5796136" y="1268760"/>
            <a:ext cx="2088232" cy="360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47237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Cross-validated distance estimates</a:t>
            </a:r>
            <a:endParaRPr lang="en-US" sz="3600" b="1" dirty="0"/>
          </a:p>
        </p:txBody>
      </p:sp>
      <p:sp>
        <p:nvSpPr>
          <p:cNvPr id="3" name="Content Placeholder 2"/>
          <p:cNvSpPr>
            <a:spLocks noGrp="1"/>
          </p:cNvSpPr>
          <p:nvPr>
            <p:ph idx="1"/>
          </p:nvPr>
        </p:nvSpPr>
        <p:spPr>
          <a:xfrm>
            <a:off x="457200" y="1600200"/>
            <a:ext cx="8229600" cy="4781128"/>
          </a:xfrm>
        </p:spPr>
        <p:txBody>
          <a:bodyPr>
            <a:normAutofit fontScale="92500" lnSpcReduction="10000"/>
          </a:bodyPr>
          <a:lstStyle/>
          <a:p>
            <a:pPr marL="0" indent="0">
              <a:buNone/>
            </a:pPr>
            <a:r>
              <a:rPr lang="en-US" sz="2600" dirty="0" smtClean="0"/>
              <a:t>Linear Discriminant Contrast (</a:t>
            </a:r>
            <a:r>
              <a:rPr lang="en-US" sz="2600" b="1" dirty="0" smtClean="0"/>
              <a:t>LDC</a:t>
            </a:r>
            <a:r>
              <a:rPr lang="en-US" sz="2600" dirty="0" smtClean="0"/>
              <a:t>), aka </a:t>
            </a:r>
            <a:r>
              <a:rPr lang="en-US" sz="2600" b="1" dirty="0" err="1" smtClean="0"/>
              <a:t>Crossnobis</a:t>
            </a:r>
            <a:r>
              <a:rPr lang="en-US" sz="2600" dirty="0" smtClean="0"/>
              <a:t> estimator has two desired properties:</a:t>
            </a:r>
          </a:p>
          <a:p>
            <a:pPr marL="514350" indent="-514350">
              <a:buFont typeface="+mj-lt"/>
              <a:buAutoNum type="arabicPeriod"/>
            </a:pPr>
            <a:r>
              <a:rPr lang="en-US" sz="2600" dirty="0" err="1" smtClean="0"/>
              <a:t>Multivariately</a:t>
            </a:r>
            <a:r>
              <a:rPr lang="en-US" sz="2600" dirty="0" smtClean="0"/>
              <a:t> noise-</a:t>
            </a:r>
            <a:r>
              <a:rPr lang="en-US" sz="2600" dirty="0" err="1" smtClean="0"/>
              <a:t>normalised</a:t>
            </a:r>
            <a:endParaRPr lang="en-US" sz="2600" dirty="0" smtClean="0"/>
          </a:p>
          <a:p>
            <a:pPr marL="803275" lvl="1" indent="-403225"/>
            <a:r>
              <a:rPr lang="en-US" sz="2200" dirty="0" smtClean="0"/>
              <a:t>Like </a:t>
            </a:r>
            <a:r>
              <a:rPr lang="en-US" sz="2200" dirty="0" err="1"/>
              <a:t>M</a:t>
            </a:r>
            <a:r>
              <a:rPr lang="en-US" sz="2200" dirty="0" err="1" smtClean="0"/>
              <a:t>ahalanobis</a:t>
            </a:r>
            <a:r>
              <a:rPr lang="en-US" sz="2200" dirty="0" smtClean="0"/>
              <a:t> distance</a:t>
            </a:r>
          </a:p>
          <a:p>
            <a:pPr marL="803275" lvl="1" indent="-403225"/>
            <a:r>
              <a:rPr lang="en-US" sz="2200" dirty="0" smtClean="0"/>
              <a:t>Potentially increases sensitivity </a:t>
            </a:r>
          </a:p>
          <a:p>
            <a:pPr marL="514350" indent="-514350">
              <a:buFont typeface="+mj-lt"/>
              <a:buAutoNum type="arabicPeriod"/>
            </a:pPr>
            <a:r>
              <a:rPr lang="en-US" sz="2600" dirty="0" smtClean="0"/>
              <a:t>Cross-validated</a:t>
            </a:r>
          </a:p>
          <a:p>
            <a:pPr lvl="1"/>
            <a:r>
              <a:rPr lang="en-US" sz="2200" dirty="0" err="1" smtClean="0"/>
              <a:t>Generalises</a:t>
            </a:r>
            <a:endParaRPr lang="en-US" sz="2200" dirty="0" smtClean="0"/>
          </a:p>
          <a:p>
            <a:pPr lvl="1"/>
            <a:r>
              <a:rPr lang="en-US" sz="2200" dirty="0" smtClean="0"/>
              <a:t>Not positively biased, with interpretable zero point</a:t>
            </a:r>
          </a:p>
          <a:p>
            <a:pPr lvl="1"/>
            <a:r>
              <a:rPr lang="en-US" sz="2200" dirty="0" smtClean="0"/>
              <a:t>Requires data splitting (may not always be possible, and potentially reduces sensitivity)</a:t>
            </a:r>
          </a:p>
          <a:p>
            <a:r>
              <a:rPr lang="en-US" sz="2600" dirty="0" smtClean="0"/>
              <a:t>Note the cross-validation means it can be negative:</a:t>
            </a:r>
          </a:p>
          <a:p>
            <a:pPr lvl="1"/>
            <a:r>
              <a:rPr lang="en-US" sz="2200" dirty="0" smtClean="0"/>
              <a:t>it is an </a:t>
            </a:r>
            <a:r>
              <a:rPr lang="en-US" sz="2200" i="1" dirty="0" smtClean="0"/>
              <a:t>estimate </a:t>
            </a:r>
            <a:r>
              <a:rPr lang="en-US" sz="2200" dirty="0" smtClean="0"/>
              <a:t>of a distance</a:t>
            </a:r>
          </a:p>
          <a:p>
            <a:pPr lvl="1"/>
            <a:r>
              <a:rPr lang="en-US" sz="2200" dirty="0" smtClean="0"/>
              <a:t>necessary to remove positive bias</a:t>
            </a:r>
          </a:p>
        </p:txBody>
      </p:sp>
    </p:spTree>
    <p:extLst>
      <p:ext uri="{BB962C8B-B14F-4D97-AF65-F5344CB8AC3E}">
        <p14:creationId xmlns:p14="http://schemas.microsoft.com/office/powerpoint/2010/main" val="19334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 name="Group 85"/>
          <p:cNvGrpSpPr/>
          <p:nvPr/>
        </p:nvGrpSpPr>
        <p:grpSpPr>
          <a:xfrm>
            <a:off x="6241473" y="2985655"/>
            <a:ext cx="2050472" cy="1905000"/>
            <a:chOff x="6241473" y="2985655"/>
            <a:chExt cx="2050472" cy="1905000"/>
          </a:xfrm>
        </p:grpSpPr>
        <p:sp>
          <p:nvSpPr>
            <p:cNvPr id="85" name="Freeform 84"/>
            <p:cNvSpPr/>
            <p:nvPr/>
          </p:nvSpPr>
          <p:spPr>
            <a:xfrm>
              <a:off x="6255327" y="3176304"/>
              <a:ext cx="2036618" cy="1714351"/>
            </a:xfrm>
            <a:custGeom>
              <a:avLst/>
              <a:gdLst>
                <a:gd name="connsiteX0" fmla="*/ 2036618 w 2036618"/>
                <a:gd name="connsiteY0" fmla="*/ 0 h 1683328"/>
                <a:gd name="connsiteX1" fmla="*/ 6928 w 2036618"/>
                <a:gd name="connsiteY1" fmla="*/ 1572491 h 1683328"/>
                <a:gd name="connsiteX2" fmla="*/ 0 w 2036618"/>
                <a:gd name="connsiteY2" fmla="*/ 1683328 h 1683328"/>
                <a:gd name="connsiteX3" fmla="*/ 2029691 w 2036618"/>
                <a:gd name="connsiteY3" fmla="*/ 1683328 h 1683328"/>
                <a:gd name="connsiteX4" fmla="*/ 2036618 w 2036618"/>
                <a:gd name="connsiteY4" fmla="*/ 0 h 1683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6618" h="1683328">
                  <a:moveTo>
                    <a:pt x="2036618" y="0"/>
                  </a:moveTo>
                  <a:lnTo>
                    <a:pt x="6928" y="1572491"/>
                  </a:lnTo>
                  <a:lnTo>
                    <a:pt x="0" y="1683328"/>
                  </a:lnTo>
                  <a:lnTo>
                    <a:pt x="2029691" y="1683328"/>
                  </a:lnTo>
                  <a:lnTo>
                    <a:pt x="2036618"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Freeform 82"/>
            <p:cNvSpPr/>
            <p:nvPr/>
          </p:nvSpPr>
          <p:spPr>
            <a:xfrm>
              <a:off x="6241473" y="2985655"/>
              <a:ext cx="2050472" cy="1785689"/>
            </a:xfrm>
            <a:custGeom>
              <a:avLst/>
              <a:gdLst>
                <a:gd name="connsiteX0" fmla="*/ 2036618 w 2050472"/>
                <a:gd name="connsiteY0" fmla="*/ 166254 h 1738745"/>
                <a:gd name="connsiteX1" fmla="*/ 6927 w 2050472"/>
                <a:gd name="connsiteY1" fmla="*/ 1738745 h 1738745"/>
                <a:gd name="connsiteX2" fmla="*/ 0 w 2050472"/>
                <a:gd name="connsiteY2" fmla="*/ 0 h 1738745"/>
                <a:gd name="connsiteX3" fmla="*/ 2050472 w 2050472"/>
                <a:gd name="connsiteY3" fmla="*/ 0 h 1738745"/>
                <a:gd name="connsiteX4" fmla="*/ 2036618 w 2050472"/>
                <a:gd name="connsiteY4" fmla="*/ 166254 h 1738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0472" h="1738745">
                  <a:moveTo>
                    <a:pt x="2036618" y="166254"/>
                  </a:moveTo>
                  <a:lnTo>
                    <a:pt x="6927" y="1738745"/>
                  </a:lnTo>
                  <a:lnTo>
                    <a:pt x="0" y="0"/>
                  </a:lnTo>
                  <a:lnTo>
                    <a:pt x="2050472" y="0"/>
                  </a:lnTo>
                  <a:lnTo>
                    <a:pt x="2036618" y="166254"/>
                  </a:lnTo>
                  <a:close/>
                </a:path>
              </a:pathLst>
            </a:custGeom>
            <a:solidFill>
              <a:schemeClr val="accent2">
                <a:alpha val="2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grpSp>
      <p:pic>
        <p:nvPicPr>
          <p:cNvPr id="5" name="Picture 4"/>
          <p:cNvPicPr>
            <a:picLocks noChangeAspect="1"/>
          </p:cNvPicPr>
          <p:nvPr/>
        </p:nvPicPr>
        <p:blipFill>
          <a:blip r:embed="rId3"/>
          <a:stretch>
            <a:fillRect/>
          </a:stretch>
        </p:blipFill>
        <p:spPr>
          <a:xfrm>
            <a:off x="419161" y="5099621"/>
            <a:ext cx="5306412" cy="748553"/>
          </a:xfrm>
          <a:prstGeom prst="rect">
            <a:avLst/>
          </a:prstGeom>
        </p:spPr>
      </p:pic>
      <p:pic>
        <p:nvPicPr>
          <p:cNvPr id="4" name="Picture 3"/>
          <p:cNvPicPr>
            <a:picLocks noChangeAspect="1"/>
          </p:cNvPicPr>
          <p:nvPr/>
        </p:nvPicPr>
        <p:blipFill>
          <a:blip r:embed="rId4"/>
          <a:stretch>
            <a:fillRect/>
          </a:stretch>
        </p:blipFill>
        <p:spPr>
          <a:xfrm>
            <a:off x="395536" y="1880794"/>
            <a:ext cx="5328592" cy="804002"/>
          </a:xfrm>
          <a:prstGeom prst="rect">
            <a:avLst/>
          </a:prstGeom>
        </p:spPr>
      </p:pic>
      <p:grpSp>
        <p:nvGrpSpPr>
          <p:cNvPr id="13" name="Group 12"/>
          <p:cNvGrpSpPr/>
          <p:nvPr/>
        </p:nvGrpSpPr>
        <p:grpSpPr>
          <a:xfrm>
            <a:off x="1941793" y="3419356"/>
            <a:ext cx="2198158" cy="823675"/>
            <a:chOff x="3635896" y="2688130"/>
            <a:chExt cx="3083987" cy="1209833"/>
          </a:xfrm>
        </p:grpSpPr>
        <p:pic>
          <p:nvPicPr>
            <p:cNvPr id="6" name="Picture 5"/>
            <p:cNvPicPr>
              <a:picLocks noChangeAspect="1"/>
            </p:cNvPicPr>
            <p:nvPr/>
          </p:nvPicPr>
          <p:blipFill>
            <a:blip r:embed="rId5"/>
            <a:stretch>
              <a:fillRect/>
            </a:stretch>
          </p:blipFill>
          <p:spPr>
            <a:xfrm>
              <a:off x="3635896" y="2871091"/>
              <a:ext cx="1011314" cy="1026872"/>
            </a:xfrm>
            <a:prstGeom prst="rect">
              <a:avLst/>
            </a:prstGeom>
          </p:spPr>
        </p:pic>
        <p:pic>
          <p:nvPicPr>
            <p:cNvPr id="7" name="Picture 6"/>
            <p:cNvPicPr>
              <a:picLocks noChangeAspect="1"/>
            </p:cNvPicPr>
            <p:nvPr/>
          </p:nvPicPr>
          <p:blipFill>
            <a:blip r:embed="rId6"/>
            <a:stretch>
              <a:fillRect/>
            </a:stretch>
          </p:blipFill>
          <p:spPr>
            <a:xfrm>
              <a:off x="5724128" y="2871091"/>
              <a:ext cx="995755" cy="1026872"/>
            </a:xfrm>
            <a:prstGeom prst="rect">
              <a:avLst/>
            </a:prstGeom>
          </p:spPr>
        </p:pic>
        <p:sp>
          <p:nvSpPr>
            <p:cNvPr id="10" name="Rectangle 9"/>
            <p:cNvSpPr/>
            <p:nvPr/>
          </p:nvSpPr>
          <p:spPr>
            <a:xfrm>
              <a:off x="4906604" y="2688130"/>
              <a:ext cx="505268" cy="923330"/>
            </a:xfrm>
            <a:prstGeom prst="rect">
              <a:avLst/>
            </a:prstGeom>
            <a:noFill/>
          </p:spPr>
          <p:txBody>
            <a:bodyPr wrap="none" lIns="91440" tIns="45720" rIns="91440" bIns="45720">
              <a:spAutoFit/>
            </a:bodyPr>
            <a:lstStyle/>
            <a:p>
              <a:pPr algn="ctr"/>
              <a:r>
                <a:rPr lang="en-US" sz="54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grpSp>
      <p:grpSp>
        <p:nvGrpSpPr>
          <p:cNvPr id="80" name="Group 79"/>
          <p:cNvGrpSpPr/>
          <p:nvPr/>
        </p:nvGrpSpPr>
        <p:grpSpPr>
          <a:xfrm>
            <a:off x="683567" y="6064199"/>
            <a:ext cx="4793128" cy="245121"/>
            <a:chOff x="683567" y="6064199"/>
            <a:chExt cx="4793128" cy="245121"/>
          </a:xfrm>
        </p:grpSpPr>
        <p:sp>
          <p:nvSpPr>
            <p:cNvPr id="8" name="Oval 7"/>
            <p:cNvSpPr/>
            <p:nvPr/>
          </p:nvSpPr>
          <p:spPr>
            <a:xfrm>
              <a:off x="683567" y="6064199"/>
              <a:ext cx="256624" cy="245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2195735" y="6064199"/>
              <a:ext cx="256624" cy="245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2951819" y="6064199"/>
              <a:ext cx="256624" cy="245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3707903" y="6064199"/>
              <a:ext cx="256624" cy="245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4463987" y="6064199"/>
              <a:ext cx="256624" cy="245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5220071" y="6064199"/>
              <a:ext cx="256624" cy="245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1439651" y="6064199"/>
              <a:ext cx="256624" cy="245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9" name="Group 78"/>
          <p:cNvGrpSpPr/>
          <p:nvPr/>
        </p:nvGrpSpPr>
        <p:grpSpPr>
          <a:xfrm>
            <a:off x="638281" y="1434197"/>
            <a:ext cx="4838414" cy="245121"/>
            <a:chOff x="638281" y="1434197"/>
            <a:chExt cx="4838414" cy="245121"/>
          </a:xfrm>
        </p:grpSpPr>
        <p:sp>
          <p:nvSpPr>
            <p:cNvPr id="9" name="Oval 8"/>
            <p:cNvSpPr/>
            <p:nvPr/>
          </p:nvSpPr>
          <p:spPr>
            <a:xfrm>
              <a:off x="638281" y="1434197"/>
              <a:ext cx="256624" cy="24512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5" name="Oval 14"/>
            <p:cNvSpPr/>
            <p:nvPr/>
          </p:nvSpPr>
          <p:spPr>
            <a:xfrm>
              <a:off x="2165545" y="1434197"/>
              <a:ext cx="256624" cy="24512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7" name="Oval 16"/>
            <p:cNvSpPr/>
            <p:nvPr/>
          </p:nvSpPr>
          <p:spPr>
            <a:xfrm>
              <a:off x="2929177" y="1434197"/>
              <a:ext cx="256624" cy="24512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9" name="Oval 18"/>
            <p:cNvSpPr/>
            <p:nvPr/>
          </p:nvSpPr>
          <p:spPr>
            <a:xfrm>
              <a:off x="3692809" y="1434197"/>
              <a:ext cx="256624" cy="24512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1" name="Oval 20"/>
            <p:cNvSpPr/>
            <p:nvPr/>
          </p:nvSpPr>
          <p:spPr>
            <a:xfrm>
              <a:off x="4456441" y="1434197"/>
              <a:ext cx="256624" cy="24512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3" name="Oval 22"/>
            <p:cNvSpPr/>
            <p:nvPr/>
          </p:nvSpPr>
          <p:spPr>
            <a:xfrm>
              <a:off x="5220071" y="1434197"/>
              <a:ext cx="256624" cy="24512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5" name="Oval 24"/>
            <p:cNvSpPr/>
            <p:nvPr/>
          </p:nvSpPr>
          <p:spPr>
            <a:xfrm>
              <a:off x="1401913" y="1434197"/>
              <a:ext cx="256624" cy="24512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grpSp>
      <p:grpSp>
        <p:nvGrpSpPr>
          <p:cNvPr id="2" name="Group 1"/>
          <p:cNvGrpSpPr/>
          <p:nvPr/>
        </p:nvGrpSpPr>
        <p:grpSpPr>
          <a:xfrm>
            <a:off x="5436095" y="2144295"/>
            <a:ext cx="245904" cy="509810"/>
            <a:chOff x="5436095" y="2144295"/>
            <a:chExt cx="245904" cy="509810"/>
          </a:xfrm>
        </p:grpSpPr>
        <p:sp>
          <p:nvSpPr>
            <p:cNvPr id="26" name="Rectangle 25"/>
            <p:cNvSpPr/>
            <p:nvPr/>
          </p:nvSpPr>
          <p:spPr>
            <a:xfrm>
              <a:off x="5436095" y="2166600"/>
              <a:ext cx="245904" cy="470311"/>
            </a:xfrm>
            <a:prstGeom prst="rect">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3">
                    <a:lumMod val="75000"/>
                  </a:schemeClr>
                </a:solidFill>
              </a:endParaRPr>
            </a:p>
          </p:txBody>
        </p:sp>
        <p:sp>
          <p:nvSpPr>
            <p:cNvPr id="38" name="Text Box 1056"/>
            <p:cNvSpPr txBox="1">
              <a:spLocks noChangeArrowheads="1"/>
            </p:cNvSpPr>
            <p:nvPr/>
          </p:nvSpPr>
          <p:spPr bwMode="auto">
            <a:xfrm>
              <a:off x="5436095" y="2144295"/>
              <a:ext cx="2459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200" b="1" dirty="0" smtClean="0">
                  <a:solidFill>
                    <a:srgbClr val="00FF00"/>
                  </a:solidFill>
                  <a:latin typeface="Albertus Medium"/>
                </a:rPr>
                <a:t>1</a:t>
              </a:r>
              <a:endParaRPr lang="en-US" altLang="en-US" sz="1200" b="1" dirty="0">
                <a:solidFill>
                  <a:srgbClr val="00FF00"/>
                </a:solidFill>
                <a:latin typeface="Albertus Medium"/>
              </a:endParaRPr>
            </a:p>
          </p:txBody>
        </p:sp>
        <p:sp>
          <p:nvSpPr>
            <p:cNvPr id="39" name="Text Box 1056"/>
            <p:cNvSpPr txBox="1">
              <a:spLocks noChangeArrowheads="1"/>
            </p:cNvSpPr>
            <p:nvPr/>
          </p:nvSpPr>
          <p:spPr bwMode="auto">
            <a:xfrm>
              <a:off x="5436095" y="2377106"/>
              <a:ext cx="2459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200" b="1" dirty="0" smtClean="0">
                  <a:solidFill>
                    <a:srgbClr val="00FF00"/>
                  </a:solidFill>
                  <a:latin typeface="Albertus Medium"/>
                </a:rPr>
                <a:t>2</a:t>
              </a:r>
              <a:endParaRPr lang="en-US" altLang="en-US" sz="1200" b="1" dirty="0">
                <a:solidFill>
                  <a:srgbClr val="00FF00"/>
                </a:solidFill>
                <a:latin typeface="Albertus Medium"/>
              </a:endParaRPr>
            </a:p>
          </p:txBody>
        </p:sp>
      </p:grpSp>
      <p:grpSp>
        <p:nvGrpSpPr>
          <p:cNvPr id="11" name="Group 10"/>
          <p:cNvGrpSpPr/>
          <p:nvPr/>
        </p:nvGrpSpPr>
        <p:grpSpPr>
          <a:xfrm>
            <a:off x="5559047" y="2684796"/>
            <a:ext cx="2829376" cy="2587860"/>
            <a:chOff x="5559047" y="2684796"/>
            <a:chExt cx="2829376" cy="2587860"/>
          </a:xfrm>
        </p:grpSpPr>
        <p:grpSp>
          <p:nvGrpSpPr>
            <p:cNvPr id="3" name="Group 2"/>
            <p:cNvGrpSpPr/>
            <p:nvPr/>
          </p:nvGrpSpPr>
          <p:grpSpPr>
            <a:xfrm>
              <a:off x="5559047" y="2684796"/>
              <a:ext cx="2829376" cy="2587860"/>
              <a:chOff x="5559047" y="2684796"/>
              <a:chExt cx="2829376" cy="2587860"/>
            </a:xfrm>
          </p:grpSpPr>
          <p:cxnSp>
            <p:nvCxnSpPr>
              <p:cNvPr id="29" name="Straight Arrow Connector 28"/>
              <p:cNvCxnSpPr/>
              <p:nvPr/>
            </p:nvCxnSpPr>
            <p:spPr>
              <a:xfrm>
                <a:off x="5559047" y="2684796"/>
                <a:ext cx="453112" cy="384164"/>
              </a:xfrm>
              <a:prstGeom prst="straightConnector1">
                <a:avLst/>
              </a:prstGeom>
              <a:ln w="38100">
                <a:solidFill>
                  <a:srgbClr val="00FF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6228183" y="2895847"/>
                <a:ext cx="0" cy="201622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p:cNvCxnSpPr/>
              <p:nvPr/>
            </p:nvCxnSpPr>
            <p:spPr>
              <a:xfrm>
                <a:off x="6228183" y="4904787"/>
                <a:ext cx="2088232" cy="728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36" name="Text Box 1056"/>
              <p:cNvSpPr txBox="1">
                <a:spLocks noChangeArrowheads="1"/>
              </p:cNvSpPr>
              <p:nvPr/>
            </p:nvSpPr>
            <p:spPr bwMode="auto">
              <a:xfrm>
                <a:off x="6228183" y="4995657"/>
                <a:ext cx="2160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200" b="1" dirty="0" smtClean="0">
                    <a:latin typeface="Albertus Medium"/>
                  </a:rPr>
                  <a:t>Voxel 1 activation</a:t>
                </a:r>
                <a:endParaRPr lang="en-US" altLang="en-US" sz="1200" b="1" dirty="0">
                  <a:latin typeface="Albertus Medium"/>
                </a:endParaRPr>
              </a:p>
            </p:txBody>
          </p:sp>
          <p:sp>
            <p:nvSpPr>
              <p:cNvPr id="37" name="Text Box 1056"/>
              <p:cNvSpPr txBox="1">
                <a:spLocks noChangeArrowheads="1"/>
              </p:cNvSpPr>
              <p:nvPr/>
            </p:nvSpPr>
            <p:spPr bwMode="auto">
              <a:xfrm rot="16200000">
                <a:off x="5076057" y="3765459"/>
                <a:ext cx="20162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200" b="1" dirty="0" smtClean="0">
                    <a:latin typeface="Albertus Medium"/>
                  </a:rPr>
                  <a:t>Voxel 2 activation</a:t>
                </a:r>
                <a:endParaRPr lang="en-US" altLang="en-US" sz="1200" b="1" dirty="0">
                  <a:latin typeface="Albertus Medium"/>
                </a:endParaRPr>
              </a:p>
            </p:txBody>
          </p:sp>
        </p:grpSp>
        <p:sp>
          <p:nvSpPr>
            <p:cNvPr id="40" name="Text Box 1056"/>
            <p:cNvSpPr txBox="1">
              <a:spLocks noChangeArrowheads="1"/>
            </p:cNvSpPr>
            <p:nvPr/>
          </p:nvSpPr>
          <p:spPr bwMode="auto">
            <a:xfrm rot="20421506">
              <a:off x="6205557" y="4510159"/>
              <a:ext cx="7911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200" b="1" dirty="0" smtClean="0">
                  <a:solidFill>
                    <a:schemeClr val="bg1">
                      <a:lumMod val="75000"/>
                    </a:schemeClr>
                  </a:solidFill>
                  <a:latin typeface="Albertus Medium"/>
                </a:rPr>
                <a:t>Voxel N</a:t>
              </a:r>
              <a:endParaRPr lang="en-US" altLang="en-US" sz="1200" b="1" dirty="0">
                <a:solidFill>
                  <a:schemeClr val="bg1">
                    <a:lumMod val="75000"/>
                  </a:schemeClr>
                </a:solidFill>
                <a:latin typeface="Albertus Medium"/>
              </a:endParaRPr>
            </a:p>
          </p:txBody>
        </p:sp>
        <p:cxnSp>
          <p:nvCxnSpPr>
            <p:cNvPr id="41" name="Straight Arrow Connector 40"/>
            <p:cNvCxnSpPr/>
            <p:nvPr/>
          </p:nvCxnSpPr>
          <p:spPr>
            <a:xfrm flipV="1">
              <a:off x="6233698" y="4703331"/>
              <a:ext cx="570549" cy="185906"/>
            </a:xfrm>
            <a:prstGeom prst="straightConnector1">
              <a:avLst/>
            </a:prstGeom>
            <a:ln w="28575">
              <a:solidFill>
                <a:schemeClr val="bg1">
                  <a:lumMod val="75000"/>
                </a:schemeClr>
              </a:solidFill>
              <a:tailEnd type="triangle"/>
            </a:ln>
          </p:spPr>
          <p:style>
            <a:lnRef idx="1">
              <a:schemeClr val="dk1"/>
            </a:lnRef>
            <a:fillRef idx="0">
              <a:schemeClr val="dk1"/>
            </a:fillRef>
            <a:effectRef idx="0">
              <a:schemeClr val="dk1"/>
            </a:effectRef>
            <a:fontRef idx="minor">
              <a:schemeClr val="tx1"/>
            </a:fontRef>
          </p:style>
        </p:cxnSp>
      </p:grpSp>
      <p:grpSp>
        <p:nvGrpSpPr>
          <p:cNvPr id="27" name="Group 26"/>
          <p:cNvGrpSpPr/>
          <p:nvPr/>
        </p:nvGrpSpPr>
        <p:grpSpPr>
          <a:xfrm>
            <a:off x="7051679" y="3543919"/>
            <a:ext cx="1016926" cy="1076478"/>
            <a:chOff x="7051679" y="3543919"/>
            <a:chExt cx="1016926" cy="1076478"/>
          </a:xfrm>
        </p:grpSpPr>
        <p:sp>
          <p:nvSpPr>
            <p:cNvPr id="45" name="Oval 44"/>
            <p:cNvSpPr/>
            <p:nvPr/>
          </p:nvSpPr>
          <p:spPr>
            <a:xfrm>
              <a:off x="7051679" y="4259176"/>
              <a:ext cx="80437" cy="768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p:cNvSpPr/>
            <p:nvPr/>
          </p:nvSpPr>
          <p:spPr>
            <a:xfrm>
              <a:off x="7452319" y="4412933"/>
              <a:ext cx="80437" cy="768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p:cNvSpPr/>
            <p:nvPr/>
          </p:nvSpPr>
          <p:spPr>
            <a:xfrm>
              <a:off x="7505146" y="3879313"/>
              <a:ext cx="80437" cy="768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p:cNvSpPr/>
            <p:nvPr/>
          </p:nvSpPr>
          <p:spPr>
            <a:xfrm>
              <a:off x="7988168" y="3543919"/>
              <a:ext cx="80437" cy="768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p:cNvSpPr/>
            <p:nvPr/>
          </p:nvSpPr>
          <p:spPr>
            <a:xfrm>
              <a:off x="7163738" y="4543566"/>
              <a:ext cx="80437" cy="768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p:cNvSpPr/>
            <p:nvPr/>
          </p:nvSpPr>
          <p:spPr>
            <a:xfrm>
              <a:off x="7875174" y="4295342"/>
              <a:ext cx="80437" cy="768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p:cNvSpPr/>
            <p:nvPr/>
          </p:nvSpPr>
          <p:spPr>
            <a:xfrm>
              <a:off x="7867513" y="3950643"/>
              <a:ext cx="80437" cy="768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 name="Group 11"/>
          <p:cNvGrpSpPr/>
          <p:nvPr/>
        </p:nvGrpSpPr>
        <p:grpSpPr>
          <a:xfrm>
            <a:off x="6594198" y="3399903"/>
            <a:ext cx="1019531" cy="767056"/>
            <a:chOff x="6594198" y="3399903"/>
            <a:chExt cx="1019531" cy="767056"/>
          </a:xfrm>
        </p:grpSpPr>
        <p:sp>
          <p:nvSpPr>
            <p:cNvPr id="44" name="Oval 43"/>
            <p:cNvSpPr/>
            <p:nvPr/>
          </p:nvSpPr>
          <p:spPr>
            <a:xfrm>
              <a:off x="7051679" y="3505504"/>
              <a:ext cx="80437" cy="7683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46" name="Oval 45"/>
            <p:cNvSpPr/>
            <p:nvPr/>
          </p:nvSpPr>
          <p:spPr>
            <a:xfrm>
              <a:off x="6971241" y="3827127"/>
              <a:ext cx="80437" cy="7683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48" name="Oval 47"/>
            <p:cNvSpPr/>
            <p:nvPr/>
          </p:nvSpPr>
          <p:spPr>
            <a:xfrm>
              <a:off x="6594198" y="3738212"/>
              <a:ext cx="80437" cy="7683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52" name="Oval 51"/>
            <p:cNvSpPr/>
            <p:nvPr/>
          </p:nvSpPr>
          <p:spPr>
            <a:xfrm>
              <a:off x="7454840" y="4090128"/>
              <a:ext cx="80437" cy="7683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53" name="Oval 52"/>
            <p:cNvSpPr/>
            <p:nvPr/>
          </p:nvSpPr>
          <p:spPr>
            <a:xfrm>
              <a:off x="7533292" y="3399903"/>
              <a:ext cx="80437" cy="7683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56" name="Oval 55"/>
            <p:cNvSpPr/>
            <p:nvPr/>
          </p:nvSpPr>
          <p:spPr>
            <a:xfrm>
              <a:off x="7252126" y="3694241"/>
              <a:ext cx="80437" cy="7683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grpSp>
      <p:sp>
        <p:nvSpPr>
          <p:cNvPr id="57" name="Oval 56"/>
          <p:cNvSpPr/>
          <p:nvPr/>
        </p:nvSpPr>
        <p:spPr>
          <a:xfrm>
            <a:off x="6723809" y="4099015"/>
            <a:ext cx="80437" cy="7683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grpSp>
        <p:nvGrpSpPr>
          <p:cNvPr id="28" name="Group 27"/>
          <p:cNvGrpSpPr/>
          <p:nvPr/>
        </p:nvGrpSpPr>
        <p:grpSpPr>
          <a:xfrm>
            <a:off x="6554591" y="2703765"/>
            <a:ext cx="2589411" cy="1814453"/>
            <a:chOff x="6554591" y="2703765"/>
            <a:chExt cx="2589411" cy="1814453"/>
          </a:xfrm>
        </p:grpSpPr>
        <p:cxnSp>
          <p:nvCxnSpPr>
            <p:cNvPr id="61" name="Straight Connector 60"/>
            <p:cNvCxnSpPr>
              <a:stCxn id="40" idx="0"/>
            </p:cNvCxnSpPr>
            <p:nvPr/>
          </p:nvCxnSpPr>
          <p:spPr>
            <a:xfrm flipV="1">
              <a:off x="6554591" y="2703765"/>
              <a:ext cx="2337889" cy="1814453"/>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63" name="Text Box 1056"/>
            <p:cNvSpPr txBox="1">
              <a:spLocks noChangeArrowheads="1"/>
            </p:cNvSpPr>
            <p:nvPr/>
          </p:nvSpPr>
          <p:spPr bwMode="auto">
            <a:xfrm rot="19347691">
              <a:off x="7127778" y="3036199"/>
              <a:ext cx="20162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200" b="1" dirty="0" smtClean="0">
                  <a:solidFill>
                    <a:srgbClr val="7030A0"/>
                  </a:solidFill>
                  <a:latin typeface="Albertus Medium"/>
                </a:rPr>
                <a:t>Classification boundary</a:t>
              </a:r>
              <a:endParaRPr lang="en-US" altLang="en-US" sz="1200" b="1" dirty="0">
                <a:solidFill>
                  <a:srgbClr val="7030A0"/>
                </a:solidFill>
                <a:latin typeface="Albertus Medium"/>
              </a:endParaRPr>
            </a:p>
          </p:txBody>
        </p:sp>
      </p:grpSp>
      <p:grpSp>
        <p:nvGrpSpPr>
          <p:cNvPr id="30" name="Group 29"/>
          <p:cNvGrpSpPr/>
          <p:nvPr/>
        </p:nvGrpSpPr>
        <p:grpSpPr>
          <a:xfrm>
            <a:off x="7600616" y="2185318"/>
            <a:ext cx="1078575" cy="1421578"/>
            <a:chOff x="7600616" y="2185318"/>
            <a:chExt cx="1078575" cy="1421578"/>
          </a:xfrm>
        </p:grpSpPr>
        <p:cxnSp>
          <p:nvCxnSpPr>
            <p:cNvPr id="66" name="Straight Arrow Connector 65"/>
            <p:cNvCxnSpPr/>
            <p:nvPr/>
          </p:nvCxnSpPr>
          <p:spPr>
            <a:xfrm>
              <a:off x="7891454" y="2658658"/>
              <a:ext cx="787737" cy="94823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 name="Text Box 1056"/>
            <p:cNvSpPr txBox="1">
              <a:spLocks noChangeArrowheads="1"/>
            </p:cNvSpPr>
            <p:nvPr/>
          </p:nvSpPr>
          <p:spPr bwMode="auto">
            <a:xfrm rot="3006948">
              <a:off x="7456547" y="2329387"/>
              <a:ext cx="7498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200" b="1" dirty="0" smtClean="0">
                  <a:latin typeface="Albertus Medium"/>
                </a:rPr>
                <a:t>Weight </a:t>
              </a:r>
              <a:br>
                <a:rPr lang="en-GB" altLang="en-US" sz="1200" b="1" dirty="0" smtClean="0">
                  <a:latin typeface="Albertus Medium"/>
                </a:rPr>
              </a:br>
              <a:r>
                <a:rPr lang="en-GB" altLang="en-US" sz="1200" b="1" dirty="0" smtClean="0">
                  <a:latin typeface="Albertus Medium"/>
                </a:rPr>
                <a:t>vector</a:t>
              </a:r>
              <a:endParaRPr lang="en-US" altLang="en-US" sz="1200" b="1" dirty="0">
                <a:latin typeface="Albertus Medium"/>
              </a:endParaRPr>
            </a:p>
          </p:txBody>
        </p:sp>
        <p:sp>
          <p:nvSpPr>
            <p:cNvPr id="70" name="Rectangle 69"/>
            <p:cNvSpPr/>
            <p:nvPr/>
          </p:nvSpPr>
          <p:spPr>
            <a:xfrm rot="19188293">
              <a:off x="8337155" y="3114085"/>
              <a:ext cx="121223" cy="12122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8" name="Title 1"/>
          <p:cNvSpPr txBox="1">
            <a:spLocks/>
          </p:cNvSpPr>
          <p:nvPr/>
        </p:nvSpPr>
        <p:spPr bwMode="auto">
          <a:xfrm>
            <a:off x="457200" y="495458"/>
            <a:ext cx="8229600" cy="125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dirty="0" smtClean="0"/>
              <a:t>How does MVPA work? </a:t>
            </a:r>
            <a:br>
              <a:rPr lang="en-GB" altLang="en-US" sz="3600" b="1" dirty="0" smtClean="0"/>
            </a:br>
            <a:r>
              <a:rPr lang="en-GB" altLang="en-US" sz="2400" b="1" dirty="0" smtClean="0"/>
              <a:t>classification example</a:t>
            </a:r>
            <a:endParaRPr lang="en-GB" altLang="en-US" sz="2400" b="1" dirty="0"/>
          </a:p>
        </p:txBody>
      </p:sp>
      <p:grpSp>
        <p:nvGrpSpPr>
          <p:cNvPr id="33" name="Group 32"/>
          <p:cNvGrpSpPr/>
          <p:nvPr/>
        </p:nvGrpSpPr>
        <p:grpSpPr>
          <a:xfrm>
            <a:off x="6761538" y="3426020"/>
            <a:ext cx="684882" cy="1107748"/>
            <a:chOff x="6761538" y="3426020"/>
            <a:chExt cx="684882" cy="1107748"/>
          </a:xfrm>
        </p:grpSpPr>
        <p:sp>
          <p:nvSpPr>
            <p:cNvPr id="60" name="Rectangle 59"/>
            <p:cNvSpPr/>
            <p:nvPr/>
          </p:nvSpPr>
          <p:spPr>
            <a:xfrm flipH="1">
              <a:off x="6761538" y="3426020"/>
              <a:ext cx="233337" cy="461665"/>
            </a:xfrm>
            <a:prstGeom prst="rect">
              <a:avLst/>
            </a:prstGeom>
            <a:noFill/>
          </p:spPr>
          <p:txBody>
            <a:bodyPr wrap="square" lIns="91440" tIns="45720" rIns="91440" bIns="45720">
              <a:spAutoFit/>
            </a:bodyPr>
            <a:lstStyle/>
            <a:p>
              <a:pPr algn="ctr"/>
              <a:r>
                <a:rPr lang="en-US" sz="24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a:t>
              </a:r>
              <a:endParaRPr lang="en-US" sz="2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62" name="Rectangle 61"/>
            <p:cNvSpPr/>
            <p:nvPr/>
          </p:nvSpPr>
          <p:spPr>
            <a:xfrm flipH="1">
              <a:off x="7213083" y="4072103"/>
              <a:ext cx="233337" cy="461665"/>
            </a:xfrm>
            <a:prstGeom prst="rect">
              <a:avLst/>
            </a:prstGeom>
            <a:noFill/>
          </p:spPr>
          <p:txBody>
            <a:bodyPr wrap="square" lIns="91440" tIns="45720" rIns="91440" bIns="45720">
              <a:spAutoFit/>
            </a:bodyPr>
            <a:lstStyle/>
            <a:p>
              <a:pPr algn="ctr"/>
              <a:r>
                <a:rPr lang="en-US" sz="24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a:t>
              </a:r>
              <a:endParaRPr lang="en-US" sz="2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grpSp>
      <p:grpSp>
        <p:nvGrpSpPr>
          <p:cNvPr id="43" name="Group 42"/>
          <p:cNvGrpSpPr/>
          <p:nvPr/>
        </p:nvGrpSpPr>
        <p:grpSpPr>
          <a:xfrm>
            <a:off x="194893" y="4204636"/>
            <a:ext cx="3754644" cy="461665"/>
            <a:chOff x="194893" y="4204636"/>
            <a:chExt cx="3754644" cy="461665"/>
          </a:xfrm>
        </p:grpSpPr>
        <p:sp>
          <p:nvSpPr>
            <p:cNvPr id="64" name="Oval 63"/>
            <p:cNvSpPr/>
            <p:nvPr/>
          </p:nvSpPr>
          <p:spPr>
            <a:xfrm>
              <a:off x="3656769" y="4322153"/>
              <a:ext cx="256624" cy="245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p:cNvSpPr/>
            <p:nvPr/>
          </p:nvSpPr>
          <p:spPr>
            <a:xfrm>
              <a:off x="2177872" y="4312074"/>
              <a:ext cx="256624" cy="24512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69" name="Rectangle 68"/>
            <p:cNvSpPr/>
            <p:nvPr/>
          </p:nvSpPr>
          <p:spPr>
            <a:xfrm flipH="1">
              <a:off x="2148096" y="4204636"/>
              <a:ext cx="308222" cy="461665"/>
            </a:xfrm>
            <a:prstGeom prst="rect">
              <a:avLst/>
            </a:prstGeom>
            <a:noFill/>
          </p:spPr>
          <p:txBody>
            <a:bodyPr wrap="square" lIns="91440" tIns="45720" rIns="91440" bIns="45720">
              <a:spAutoFit/>
            </a:bodyPr>
            <a:lstStyle/>
            <a:p>
              <a:pPr algn="ctr"/>
              <a:r>
                <a:rPr lang="en-US" sz="24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a:t>
              </a:r>
              <a:endParaRPr lang="en-US" sz="2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71" name="Rectangle 70"/>
            <p:cNvSpPr/>
            <p:nvPr/>
          </p:nvSpPr>
          <p:spPr>
            <a:xfrm flipH="1">
              <a:off x="3641315" y="4204636"/>
              <a:ext cx="308222" cy="461665"/>
            </a:xfrm>
            <a:prstGeom prst="rect">
              <a:avLst/>
            </a:prstGeom>
            <a:noFill/>
          </p:spPr>
          <p:txBody>
            <a:bodyPr wrap="square" lIns="91440" tIns="45720" rIns="91440" bIns="45720">
              <a:spAutoFit/>
            </a:bodyPr>
            <a:lstStyle/>
            <a:p>
              <a:pPr algn="ctr"/>
              <a:r>
                <a:rPr lang="en-US" sz="24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a:t>
              </a:r>
              <a:endParaRPr lang="en-US" sz="2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72" name="Text Box 1056"/>
            <p:cNvSpPr txBox="1">
              <a:spLocks noChangeArrowheads="1"/>
            </p:cNvSpPr>
            <p:nvPr/>
          </p:nvSpPr>
          <p:spPr bwMode="auto">
            <a:xfrm>
              <a:off x="194893" y="4310743"/>
              <a:ext cx="2160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200" b="1" dirty="0" smtClean="0">
                  <a:latin typeface="Albertus Medium"/>
                </a:rPr>
                <a:t>Predictions:</a:t>
              </a:r>
              <a:endParaRPr lang="en-US" altLang="en-US" sz="1200" b="1" dirty="0">
                <a:latin typeface="Albertus Medium"/>
              </a:endParaRPr>
            </a:p>
          </p:txBody>
        </p:sp>
      </p:grpSp>
      <p:grpSp>
        <p:nvGrpSpPr>
          <p:cNvPr id="77" name="Group 76"/>
          <p:cNvGrpSpPr/>
          <p:nvPr/>
        </p:nvGrpSpPr>
        <p:grpSpPr>
          <a:xfrm>
            <a:off x="194893" y="3215673"/>
            <a:ext cx="3718500" cy="276999"/>
            <a:chOff x="194893" y="3215673"/>
            <a:chExt cx="3718500" cy="276999"/>
          </a:xfrm>
        </p:grpSpPr>
        <p:sp>
          <p:nvSpPr>
            <p:cNvPr id="73" name="Oval 72"/>
            <p:cNvSpPr/>
            <p:nvPr/>
          </p:nvSpPr>
          <p:spPr>
            <a:xfrm>
              <a:off x="3656769" y="3231613"/>
              <a:ext cx="256624" cy="245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Oval 73"/>
            <p:cNvSpPr/>
            <p:nvPr/>
          </p:nvSpPr>
          <p:spPr>
            <a:xfrm>
              <a:off x="2173895" y="3231613"/>
              <a:ext cx="256624" cy="24512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75" name="Text Box 1056"/>
            <p:cNvSpPr txBox="1">
              <a:spLocks noChangeArrowheads="1"/>
            </p:cNvSpPr>
            <p:nvPr/>
          </p:nvSpPr>
          <p:spPr bwMode="auto">
            <a:xfrm>
              <a:off x="194893" y="3215673"/>
              <a:ext cx="2160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200" b="1" dirty="0" smtClean="0">
                  <a:latin typeface="Albertus Medium"/>
                </a:rPr>
                <a:t>True labels:</a:t>
              </a:r>
              <a:endParaRPr lang="en-US" altLang="en-US" sz="1200" b="1" dirty="0">
                <a:latin typeface="Albertus Medium"/>
              </a:endParaRPr>
            </a:p>
          </p:txBody>
        </p:sp>
      </p:grpSp>
      <p:grpSp>
        <p:nvGrpSpPr>
          <p:cNvPr id="78" name="Group 77"/>
          <p:cNvGrpSpPr/>
          <p:nvPr/>
        </p:nvGrpSpPr>
        <p:grpSpPr>
          <a:xfrm>
            <a:off x="0" y="3492672"/>
            <a:ext cx="1682726" cy="818071"/>
            <a:chOff x="0" y="3492672"/>
            <a:chExt cx="1682726" cy="818071"/>
          </a:xfrm>
        </p:grpSpPr>
        <p:sp>
          <p:nvSpPr>
            <p:cNvPr id="76" name="Text Box 1056"/>
            <p:cNvSpPr txBox="1">
              <a:spLocks noChangeArrowheads="1"/>
            </p:cNvSpPr>
            <p:nvPr/>
          </p:nvSpPr>
          <p:spPr bwMode="auto">
            <a:xfrm>
              <a:off x="0" y="3749185"/>
              <a:ext cx="16827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200" b="1" dirty="0" smtClean="0">
                  <a:latin typeface="Albertus Medium"/>
                </a:rPr>
                <a:t>Compare</a:t>
              </a:r>
              <a:endParaRPr lang="en-US" altLang="en-US" sz="1200" b="1" dirty="0">
                <a:latin typeface="Albertus Medium"/>
              </a:endParaRPr>
            </a:p>
          </p:txBody>
        </p:sp>
        <p:cxnSp>
          <p:nvCxnSpPr>
            <p:cNvPr id="35" name="Straight Arrow Connector 34"/>
            <p:cNvCxnSpPr>
              <a:stCxn id="75" idx="2"/>
              <a:endCxn id="72" idx="0"/>
            </p:cNvCxnSpPr>
            <p:nvPr/>
          </p:nvCxnSpPr>
          <p:spPr>
            <a:xfrm>
              <a:off x="1275013" y="3492672"/>
              <a:ext cx="0" cy="818071"/>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786774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 calcmode="lin" valueType="num">
                                      <p:cBhvr>
                                        <p:cTn id="18" dur="500" fill="hold"/>
                                        <p:tgtEl>
                                          <p:spTgt spid="57"/>
                                        </p:tgtEl>
                                        <p:attrNameLst>
                                          <p:attrName>ppt_w</p:attrName>
                                        </p:attrNameLst>
                                      </p:cBhvr>
                                      <p:tavLst>
                                        <p:tav tm="0">
                                          <p:val>
                                            <p:fltVal val="0"/>
                                          </p:val>
                                        </p:tav>
                                        <p:tav tm="100000">
                                          <p:val>
                                            <p:strVal val="#ppt_w"/>
                                          </p:val>
                                        </p:tav>
                                      </p:tavLst>
                                    </p:anim>
                                    <p:anim calcmode="lin" valueType="num">
                                      <p:cBhvr>
                                        <p:cTn id="19" dur="500" fill="hold"/>
                                        <p:tgtEl>
                                          <p:spTgt spid="57"/>
                                        </p:tgtEl>
                                        <p:attrNameLst>
                                          <p:attrName>ppt_h</p:attrName>
                                        </p:attrNameLst>
                                      </p:cBhvr>
                                      <p:tavLst>
                                        <p:tav tm="0">
                                          <p:val>
                                            <p:fltVal val="0"/>
                                          </p:val>
                                        </p:tav>
                                        <p:tav tm="100000">
                                          <p:val>
                                            <p:strVal val="#ppt_h"/>
                                          </p:val>
                                        </p:tav>
                                      </p:tavLst>
                                    </p:anim>
                                    <p:animEffect transition="in" filter="fade">
                                      <p:cBhvr>
                                        <p:cTn id="20" dur="500"/>
                                        <p:tgtEl>
                                          <p:spTgt spid="5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57"/>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2"/>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27"/>
                                        </p:tgtEl>
                                        <p:attrNameLst>
                                          <p:attrName>style.visibility</p:attrName>
                                        </p:attrNameLst>
                                      </p:cBhvr>
                                      <p:to>
                                        <p:strVal val="hidden"/>
                                      </p:to>
                                    </p:set>
                                  </p:childTnLst>
                                </p:cTn>
                              </p:par>
                              <p:par>
                                <p:cTn id="43" presetID="9" presetClass="emph" presetSubtype="0" nodeType="withEffect">
                                  <p:stCondLst>
                                    <p:cond delay="0"/>
                                  </p:stCondLst>
                                  <p:childTnLst>
                                    <p:set>
                                      <p:cBhvr rctx="PPT">
                                        <p:cTn id="44" dur="indefinite"/>
                                        <p:tgtEl>
                                          <p:spTgt spid="5"/>
                                        </p:tgtEl>
                                        <p:attrNameLst>
                                          <p:attrName>style.opacity</p:attrName>
                                        </p:attrNameLst>
                                      </p:cBhvr>
                                      <p:to>
                                        <p:strVal val="0.25"/>
                                      </p:to>
                                    </p:set>
                                    <p:animEffect filter="image" prLst="opacity: 0.25">
                                      <p:cBhvr rctx="IE">
                                        <p:cTn id="45" dur="indefinite"/>
                                        <p:tgtEl>
                                          <p:spTgt spid="5"/>
                                        </p:tgtEl>
                                      </p:cBhvr>
                                    </p:animEffect>
                                  </p:childTnLst>
                                </p:cTn>
                              </p:par>
                              <p:par>
                                <p:cTn id="46" presetID="9" presetClass="emph" presetSubtype="0" nodeType="withEffect">
                                  <p:stCondLst>
                                    <p:cond delay="0"/>
                                  </p:stCondLst>
                                  <p:childTnLst>
                                    <p:set>
                                      <p:cBhvr rctx="PPT">
                                        <p:cTn id="47" dur="indefinite"/>
                                        <p:tgtEl>
                                          <p:spTgt spid="80"/>
                                        </p:tgtEl>
                                        <p:attrNameLst>
                                          <p:attrName>style.opacity</p:attrName>
                                        </p:attrNameLst>
                                      </p:cBhvr>
                                      <p:to>
                                        <p:strVal val="0.25"/>
                                      </p:to>
                                    </p:set>
                                    <p:animEffect filter="image" prLst="opacity: 0.25">
                                      <p:cBhvr rctx="IE">
                                        <p:cTn id="48" dur="indefinite"/>
                                        <p:tgtEl>
                                          <p:spTgt spid="80"/>
                                        </p:tgtEl>
                                      </p:cBhvr>
                                    </p:animEffect>
                                  </p:childTnLst>
                                </p:cTn>
                              </p:par>
                              <p:par>
                                <p:cTn id="49" presetID="9" presetClass="emph" presetSubtype="0" nodeType="withEffect">
                                  <p:stCondLst>
                                    <p:cond delay="0"/>
                                  </p:stCondLst>
                                  <p:childTnLst>
                                    <p:set>
                                      <p:cBhvr rctx="PPT">
                                        <p:cTn id="50" dur="indefinite"/>
                                        <p:tgtEl>
                                          <p:spTgt spid="4"/>
                                        </p:tgtEl>
                                        <p:attrNameLst>
                                          <p:attrName>style.opacity</p:attrName>
                                        </p:attrNameLst>
                                      </p:cBhvr>
                                      <p:to>
                                        <p:strVal val="0.25"/>
                                      </p:to>
                                    </p:set>
                                    <p:animEffect filter="image" prLst="opacity: 0.25">
                                      <p:cBhvr rctx="IE">
                                        <p:cTn id="51" dur="indefinite"/>
                                        <p:tgtEl>
                                          <p:spTgt spid="4"/>
                                        </p:tgtEl>
                                      </p:cBhvr>
                                    </p:animEffect>
                                  </p:childTnLst>
                                </p:cTn>
                              </p:par>
                              <p:par>
                                <p:cTn id="52" presetID="9" presetClass="emph" presetSubtype="0" nodeType="withEffect">
                                  <p:stCondLst>
                                    <p:cond delay="0"/>
                                  </p:stCondLst>
                                  <p:childTnLst>
                                    <p:set>
                                      <p:cBhvr rctx="PPT">
                                        <p:cTn id="53" dur="indefinite"/>
                                        <p:tgtEl>
                                          <p:spTgt spid="79"/>
                                        </p:tgtEl>
                                        <p:attrNameLst>
                                          <p:attrName>style.opacity</p:attrName>
                                        </p:attrNameLst>
                                      </p:cBhvr>
                                      <p:to>
                                        <p:strVal val="0.25"/>
                                      </p:to>
                                    </p:set>
                                    <p:animEffect filter="image" prLst="opacity: 0.25">
                                      <p:cBhvr rctx="IE">
                                        <p:cTn id="54" dur="indefinite"/>
                                        <p:tgtEl>
                                          <p:spTgt spid="79"/>
                                        </p:tgtEl>
                                      </p:cBhvr>
                                    </p:animEffect>
                                  </p:childTnLst>
                                </p:cTn>
                              </p:par>
                              <p:par>
                                <p:cTn id="55" presetID="1" presetClass="entr" presetSubtype="0" fill="hold" nodeType="withEffect">
                                  <p:stCondLst>
                                    <p:cond delay="0"/>
                                  </p:stCondLst>
                                  <p:childTnLst>
                                    <p:set>
                                      <p:cBhvr>
                                        <p:cTn id="56" dur="1" fill="hold">
                                          <p:stCondLst>
                                            <p:cond delay="0"/>
                                          </p:stCondLst>
                                        </p:cTn>
                                        <p:tgtEl>
                                          <p:spTgt spid="8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nodeType="clickEffect">
                                  <p:stCondLst>
                                    <p:cond delay="0"/>
                                  </p:stCondLst>
                                  <p:childTnLst>
                                    <p:set>
                                      <p:cBhvr>
                                        <p:cTn id="67" dur="1" fill="hold">
                                          <p:stCondLst>
                                            <p:cond delay="0"/>
                                          </p:stCondLst>
                                        </p:cTn>
                                        <p:tgtEl>
                                          <p:spTgt spid="33"/>
                                        </p:tgtEl>
                                        <p:attrNameLst>
                                          <p:attrName>style.visibility</p:attrName>
                                        </p:attrNameLst>
                                      </p:cBhvr>
                                      <p:to>
                                        <p:strVal val="visible"/>
                                      </p:to>
                                    </p:set>
                                    <p:anim calcmode="lin" valueType="num">
                                      <p:cBhvr>
                                        <p:cTn id="68" dur="500" fill="hold"/>
                                        <p:tgtEl>
                                          <p:spTgt spid="33"/>
                                        </p:tgtEl>
                                        <p:attrNameLst>
                                          <p:attrName>ppt_w</p:attrName>
                                        </p:attrNameLst>
                                      </p:cBhvr>
                                      <p:tavLst>
                                        <p:tav tm="0">
                                          <p:val>
                                            <p:fltVal val="0"/>
                                          </p:val>
                                        </p:tav>
                                        <p:tav tm="100000">
                                          <p:val>
                                            <p:strVal val="#ppt_w"/>
                                          </p:val>
                                        </p:tav>
                                      </p:tavLst>
                                    </p:anim>
                                    <p:anim calcmode="lin" valueType="num">
                                      <p:cBhvr>
                                        <p:cTn id="69" dur="500" fill="hold"/>
                                        <p:tgtEl>
                                          <p:spTgt spid="33"/>
                                        </p:tgtEl>
                                        <p:attrNameLst>
                                          <p:attrName>ppt_h</p:attrName>
                                        </p:attrNameLst>
                                      </p:cBhvr>
                                      <p:tavLst>
                                        <p:tav tm="0">
                                          <p:val>
                                            <p:fltVal val="0"/>
                                          </p:val>
                                        </p:tav>
                                        <p:tav tm="100000">
                                          <p:val>
                                            <p:strVal val="#ppt_h"/>
                                          </p:val>
                                        </p:tav>
                                      </p:tavLst>
                                    </p:anim>
                                    <p:animEffect transition="in" filter="fade">
                                      <p:cBhvr>
                                        <p:cTn id="70" dur="500"/>
                                        <p:tgtEl>
                                          <p:spTgt spid="33"/>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7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7" grpId="1"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60648"/>
            <a:ext cx="8795320" cy="288032"/>
          </a:xfrm>
        </p:spPr>
        <p:txBody>
          <a:bodyPr>
            <a:normAutofit fontScale="90000"/>
          </a:bodyPr>
          <a:lstStyle/>
          <a:p>
            <a:r>
              <a:rPr lang="en-US" sz="3600" b="1" dirty="0" smtClean="0"/>
              <a:t>Noise </a:t>
            </a:r>
            <a:r>
              <a:rPr lang="en-US" sz="3600" b="1" dirty="0" err="1" smtClean="0"/>
              <a:t>normalisation</a:t>
            </a:r>
            <a:endParaRPr lang="en-US" sz="3600" b="1" dirty="0"/>
          </a:p>
        </p:txBody>
      </p:sp>
      <p:sp>
        <p:nvSpPr>
          <p:cNvPr id="3" name="Content Placeholder 2"/>
          <p:cNvSpPr>
            <a:spLocks noGrp="1"/>
          </p:cNvSpPr>
          <p:nvPr>
            <p:ph idx="1"/>
          </p:nvPr>
        </p:nvSpPr>
        <p:spPr>
          <a:xfrm>
            <a:off x="395536" y="764704"/>
            <a:ext cx="8579296" cy="2808312"/>
          </a:xfrm>
        </p:spPr>
        <p:txBody>
          <a:bodyPr>
            <a:normAutofit fontScale="92500" lnSpcReduction="10000"/>
          </a:bodyPr>
          <a:lstStyle/>
          <a:p>
            <a:pPr marL="0" indent="0">
              <a:buNone/>
            </a:pPr>
            <a:r>
              <a:rPr lang="en-US" sz="2600" dirty="0" smtClean="0"/>
              <a:t>Noise </a:t>
            </a:r>
            <a:r>
              <a:rPr lang="en-US" sz="2600" dirty="0" err="1" smtClean="0"/>
              <a:t>normalisation</a:t>
            </a:r>
            <a:r>
              <a:rPr lang="en-US" sz="2600" dirty="0" smtClean="0"/>
              <a:t> of fMRI response patterns increases reliability of estimated pattern distances.</a:t>
            </a:r>
            <a:endParaRPr lang="en-US" sz="2600" dirty="0"/>
          </a:p>
          <a:p>
            <a:pPr marL="0" indent="0">
              <a:buNone/>
            </a:pPr>
            <a:r>
              <a:rPr lang="en-US" sz="2600" dirty="0" err="1" smtClean="0"/>
              <a:t>Univariate</a:t>
            </a:r>
            <a:r>
              <a:rPr lang="en-US" sz="2600" dirty="0" smtClean="0"/>
              <a:t>: </a:t>
            </a:r>
          </a:p>
          <a:p>
            <a:pPr marL="400050" lvl="1" indent="0">
              <a:buNone/>
            </a:pPr>
            <a:r>
              <a:rPr lang="en-US" sz="2200" dirty="0" smtClean="0"/>
              <a:t>Divide each voxel’s beta weight by its standard error </a:t>
            </a:r>
            <a:r>
              <a:rPr lang="en-US" sz="2600" dirty="0" smtClean="0">
                <a:sym typeface="Wingdings" pitchFamily="2" charset="2"/>
              </a:rPr>
              <a:t> </a:t>
            </a:r>
            <a:r>
              <a:rPr lang="en-US" sz="2600" dirty="0" smtClean="0"/>
              <a:t>t value</a:t>
            </a:r>
          </a:p>
          <a:p>
            <a:pPr marL="0" indent="0">
              <a:buNone/>
            </a:pPr>
            <a:r>
              <a:rPr lang="en-US" sz="2600" dirty="0" smtClean="0"/>
              <a:t>Multivariate: </a:t>
            </a:r>
          </a:p>
          <a:p>
            <a:pPr marL="400050" lvl="1" indent="0">
              <a:buNone/>
            </a:pPr>
            <a:r>
              <a:rPr lang="en-US" sz="2200" dirty="0" smtClean="0"/>
              <a:t>Multiply patterns by inverse of (square-rooted) covariance matrix </a:t>
            </a:r>
            <a:r>
              <a:rPr lang="en-US" sz="2200" dirty="0" smtClean="0">
                <a:sym typeface="Wingdings" pitchFamily="2" charset="2"/>
              </a:rPr>
              <a:t> </a:t>
            </a:r>
            <a:r>
              <a:rPr lang="en-US" sz="2200" dirty="0" err="1" smtClean="0">
                <a:sym typeface="Wingdings" pitchFamily="2" charset="2"/>
              </a:rPr>
              <a:t>Mahalanobis</a:t>
            </a:r>
            <a:r>
              <a:rPr lang="en-US" sz="2200" dirty="0" smtClean="0">
                <a:sym typeface="Wingdings" pitchFamily="2" charset="2"/>
              </a:rPr>
              <a:t> distance</a:t>
            </a:r>
            <a:endParaRPr lang="en-US" sz="2200" dirty="0"/>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3739702"/>
            <a:ext cx="5363170" cy="2713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535996" y="6402814"/>
            <a:ext cx="4500500" cy="338554"/>
          </a:xfrm>
          <a:prstGeom prst="rect">
            <a:avLst/>
          </a:prstGeom>
          <a:noFill/>
        </p:spPr>
        <p:txBody>
          <a:bodyPr wrap="square" rtlCol="0">
            <a:spAutoFit/>
          </a:bodyPr>
          <a:lstStyle/>
          <a:p>
            <a:pPr algn="r"/>
            <a:r>
              <a:rPr lang="en-US" sz="1600" dirty="0" smtClean="0"/>
              <a:t>Image from Alex Walther, RSA workshop 2015</a:t>
            </a:r>
            <a:endParaRPr lang="en-US" sz="1600" dirty="0"/>
          </a:p>
        </p:txBody>
      </p:sp>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502" y="3367904"/>
            <a:ext cx="3562970" cy="277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250053" y="3830862"/>
            <a:ext cx="2916365" cy="2892062"/>
            <a:chOff x="250053" y="3830862"/>
            <a:chExt cx="2916365" cy="2892062"/>
          </a:xfrm>
        </p:grpSpPr>
        <p:pic>
          <p:nvPicPr>
            <p:cNvPr id="4" name="Picture 3"/>
            <p:cNvPicPr>
              <a:picLocks noChangeAspect="1"/>
            </p:cNvPicPr>
            <p:nvPr/>
          </p:nvPicPr>
          <p:blipFill>
            <a:blip r:embed="rId5"/>
            <a:stretch>
              <a:fillRect/>
            </a:stretch>
          </p:blipFill>
          <p:spPr>
            <a:xfrm>
              <a:off x="250053" y="3830862"/>
              <a:ext cx="2916365" cy="2892062"/>
            </a:xfrm>
            <a:prstGeom prst="rect">
              <a:avLst/>
            </a:prstGeom>
          </p:spPr>
        </p:pic>
        <p:sp>
          <p:nvSpPr>
            <p:cNvPr id="5" name="TextBox 4"/>
            <p:cNvSpPr txBox="1"/>
            <p:nvPr/>
          </p:nvSpPr>
          <p:spPr>
            <a:xfrm>
              <a:off x="1126502" y="5620598"/>
              <a:ext cx="360040" cy="369332"/>
            </a:xfrm>
            <a:prstGeom prst="rect">
              <a:avLst/>
            </a:prstGeom>
            <a:noFill/>
          </p:spPr>
          <p:txBody>
            <a:bodyPr wrap="square" rtlCol="0">
              <a:spAutoFit/>
            </a:bodyPr>
            <a:lstStyle/>
            <a:p>
              <a:r>
                <a:rPr lang="en-GB" b="1" dirty="0" smtClean="0"/>
                <a:t>A</a:t>
              </a:r>
              <a:endParaRPr lang="en-GB" b="1" dirty="0"/>
            </a:p>
          </p:txBody>
        </p:sp>
        <p:sp>
          <p:nvSpPr>
            <p:cNvPr id="9" name="TextBox 8"/>
            <p:cNvSpPr txBox="1"/>
            <p:nvPr/>
          </p:nvSpPr>
          <p:spPr>
            <a:xfrm>
              <a:off x="1811291" y="5620598"/>
              <a:ext cx="360040" cy="369332"/>
            </a:xfrm>
            <a:prstGeom prst="rect">
              <a:avLst/>
            </a:prstGeom>
            <a:noFill/>
          </p:spPr>
          <p:txBody>
            <a:bodyPr wrap="square" rtlCol="0">
              <a:spAutoFit/>
            </a:bodyPr>
            <a:lstStyle/>
            <a:p>
              <a:r>
                <a:rPr lang="en-GB" b="1" dirty="0" smtClean="0"/>
                <a:t>B</a:t>
              </a:r>
              <a:endParaRPr lang="en-GB" b="1" dirty="0"/>
            </a:p>
          </p:txBody>
        </p:sp>
      </p:grpSp>
    </p:spTree>
    <p:extLst>
      <p:ext uri="{BB962C8B-B14F-4D97-AF65-F5344CB8AC3E}">
        <p14:creationId xmlns:p14="http://schemas.microsoft.com/office/powerpoint/2010/main" val="2489287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19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19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normAutofit fontScale="90000"/>
          </a:bodyPr>
          <a:lstStyle/>
          <a:p>
            <a:r>
              <a:rPr lang="en-US" sz="3600" b="1" dirty="0" smtClean="0"/>
              <a:t>Cross-validated dissimilarity measures</a:t>
            </a:r>
            <a:endParaRPr lang="en-US" sz="3600" b="1" dirty="0"/>
          </a:p>
        </p:txBody>
      </p:sp>
      <p:pic>
        <p:nvPicPr>
          <p:cNvPr id="922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7225" y="2276872"/>
            <a:ext cx="4219575"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TextBox 35"/>
          <p:cNvSpPr txBox="1"/>
          <p:nvPr/>
        </p:nvSpPr>
        <p:spPr>
          <a:xfrm>
            <a:off x="6660232" y="5877272"/>
            <a:ext cx="2339752" cy="830997"/>
          </a:xfrm>
          <a:prstGeom prst="rect">
            <a:avLst/>
          </a:prstGeom>
          <a:noFill/>
        </p:spPr>
        <p:txBody>
          <a:bodyPr wrap="square" rtlCol="0">
            <a:spAutoFit/>
          </a:bodyPr>
          <a:lstStyle/>
          <a:p>
            <a:pPr algn="r"/>
            <a:r>
              <a:rPr lang="en-US" sz="1600" dirty="0" smtClean="0"/>
              <a:t>Image from </a:t>
            </a:r>
          </a:p>
          <a:p>
            <a:pPr algn="r"/>
            <a:r>
              <a:rPr lang="en-US" sz="1600" dirty="0" smtClean="0"/>
              <a:t>Niko Kriegeskorte</a:t>
            </a:r>
          </a:p>
          <a:p>
            <a:pPr algn="r"/>
            <a:r>
              <a:rPr lang="en-US" sz="1600" dirty="0" smtClean="0"/>
              <a:t>RSA workshop 2015</a:t>
            </a:r>
            <a:endParaRPr lang="en-US" sz="1600" dirty="0"/>
          </a:p>
        </p:txBody>
      </p:sp>
      <p:sp>
        <p:nvSpPr>
          <p:cNvPr id="3" name="Content Placeholder 2"/>
          <p:cNvSpPr>
            <a:spLocks noGrp="1"/>
          </p:cNvSpPr>
          <p:nvPr>
            <p:ph idx="1"/>
          </p:nvPr>
        </p:nvSpPr>
        <p:spPr>
          <a:xfrm>
            <a:off x="457200" y="1124744"/>
            <a:ext cx="4906888" cy="2448272"/>
          </a:xfrm>
        </p:spPr>
        <p:txBody>
          <a:bodyPr>
            <a:normAutofit fontScale="92500" lnSpcReduction="10000"/>
          </a:bodyPr>
          <a:lstStyle/>
          <a:p>
            <a:r>
              <a:rPr lang="en-US" sz="2800" dirty="0" smtClean="0"/>
              <a:t>Distances are positive</a:t>
            </a:r>
          </a:p>
          <a:p>
            <a:r>
              <a:rPr lang="en-US" sz="2800" dirty="0" smtClean="0"/>
              <a:t>In high dimensional space, noise is likely orthogonal to pattern separation</a:t>
            </a:r>
          </a:p>
          <a:p>
            <a:r>
              <a:rPr lang="en-US" sz="2800" dirty="0" smtClean="0"/>
              <a:t>Noise </a:t>
            </a:r>
            <a:r>
              <a:rPr lang="en-US" sz="2800" dirty="0" smtClean="0">
                <a:sym typeface="Wingdings" pitchFamily="2" charset="2"/>
              </a:rPr>
              <a:t>means </a:t>
            </a:r>
            <a:r>
              <a:rPr lang="en-US" sz="2800" dirty="0" smtClean="0"/>
              <a:t>distance measures are positively biased. </a:t>
            </a:r>
          </a:p>
        </p:txBody>
      </p:sp>
    </p:spTree>
    <p:extLst>
      <p:ext uri="{BB962C8B-B14F-4D97-AF65-F5344CB8AC3E}">
        <p14:creationId xmlns:p14="http://schemas.microsoft.com/office/powerpoint/2010/main" val="2079332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normAutofit fontScale="90000"/>
          </a:bodyPr>
          <a:lstStyle/>
          <a:p>
            <a:r>
              <a:rPr lang="en-US" sz="3600" b="1" dirty="0" smtClean="0"/>
              <a:t>Cross-validated dissimilarity measures</a:t>
            </a:r>
            <a:endParaRPr lang="en-US" sz="3600" b="1" dirty="0"/>
          </a:p>
        </p:txBody>
      </p:sp>
      <p:sp>
        <p:nvSpPr>
          <p:cNvPr id="3" name="Content Placeholder 2"/>
          <p:cNvSpPr>
            <a:spLocks noGrp="1"/>
          </p:cNvSpPr>
          <p:nvPr>
            <p:ph idx="1"/>
          </p:nvPr>
        </p:nvSpPr>
        <p:spPr>
          <a:xfrm>
            <a:off x="395536" y="980728"/>
            <a:ext cx="4978896" cy="3302030"/>
          </a:xfrm>
        </p:spPr>
        <p:txBody>
          <a:bodyPr>
            <a:normAutofit/>
          </a:bodyPr>
          <a:lstStyle/>
          <a:p>
            <a:pPr marL="0" indent="0">
              <a:buNone/>
            </a:pPr>
            <a:endParaRPr lang="en-US" sz="2400" dirty="0" smtClean="0"/>
          </a:p>
          <a:p>
            <a:pPr marL="0" indent="0">
              <a:buNone/>
            </a:pPr>
            <a:r>
              <a:rPr lang="en-US" sz="2400" dirty="0" smtClean="0"/>
              <a:t>Cross-validated dissimilarity measures</a:t>
            </a:r>
            <a:br>
              <a:rPr lang="en-US" sz="2400" dirty="0" smtClean="0"/>
            </a:br>
            <a:r>
              <a:rPr lang="en-US" sz="2400" dirty="0" smtClean="0"/>
              <a:t>are </a:t>
            </a:r>
            <a:r>
              <a:rPr lang="en-US" sz="2400" i="1" dirty="0" smtClean="0"/>
              <a:t>estimates </a:t>
            </a:r>
            <a:r>
              <a:rPr lang="en-US" sz="2400" dirty="0" smtClean="0"/>
              <a:t>of distances. So can be negative. </a:t>
            </a:r>
          </a:p>
          <a:p>
            <a:pPr marL="0" indent="0">
              <a:buNone/>
            </a:pPr>
            <a:r>
              <a:rPr lang="en-US" sz="2400" dirty="0" smtClean="0"/>
              <a:t>They are unbiased, have an interpretable zero point, </a:t>
            </a:r>
            <a:r>
              <a:rPr lang="en-US" sz="2400" dirty="0"/>
              <a:t>a</a:t>
            </a:r>
            <a:r>
              <a:rPr lang="en-US" sz="2400" dirty="0" smtClean="0"/>
              <a:t>nd preserve ratio scale.</a:t>
            </a:r>
            <a:endParaRPr lang="en-US" sz="2400" dirty="0"/>
          </a:p>
        </p:txBody>
      </p:sp>
      <p:sp>
        <p:nvSpPr>
          <p:cNvPr id="30" name="TextBox 29"/>
          <p:cNvSpPr txBox="1"/>
          <p:nvPr/>
        </p:nvSpPr>
        <p:spPr>
          <a:xfrm>
            <a:off x="5796136" y="4207581"/>
            <a:ext cx="3133493" cy="276999"/>
          </a:xfrm>
          <a:prstGeom prst="rect">
            <a:avLst/>
          </a:prstGeom>
          <a:noFill/>
        </p:spPr>
        <p:txBody>
          <a:bodyPr wrap="square" rtlCol="0">
            <a:spAutoFit/>
          </a:bodyPr>
          <a:lstStyle/>
          <a:p>
            <a:pPr algn="ctr"/>
            <a:r>
              <a:rPr lang="en-US" sz="1200" dirty="0" smtClean="0">
                <a:solidFill>
                  <a:schemeClr val="bg1">
                    <a:lumMod val="50000"/>
                  </a:schemeClr>
                </a:solidFill>
              </a:rPr>
              <a:t>from Alex Walther, RSA workshop 2015</a:t>
            </a:r>
            <a:endParaRPr lang="en-US" sz="1200" dirty="0">
              <a:solidFill>
                <a:schemeClr val="bg1">
                  <a:lumMod val="50000"/>
                </a:schemeClr>
              </a:solidFill>
            </a:endParaRPr>
          </a:p>
        </p:txBody>
      </p:sp>
      <p:sp>
        <p:nvSpPr>
          <p:cNvPr id="24" name="TextBox 23"/>
          <p:cNvSpPr txBox="1"/>
          <p:nvPr/>
        </p:nvSpPr>
        <p:spPr>
          <a:xfrm>
            <a:off x="5097925" y="4688215"/>
            <a:ext cx="3816424" cy="2062103"/>
          </a:xfrm>
          <a:prstGeom prst="rect">
            <a:avLst/>
          </a:prstGeom>
          <a:noFill/>
        </p:spPr>
        <p:txBody>
          <a:bodyPr wrap="square" rtlCol="0">
            <a:spAutoFit/>
          </a:bodyPr>
          <a:lstStyle/>
          <a:p>
            <a:r>
              <a:rPr lang="en-US" sz="1600" b="1" dirty="0" smtClean="0">
                <a:latin typeface="Arial" panose="020B0604020202020204" pitchFamily="34" charset="0"/>
                <a:cs typeface="Arial" panose="020B0604020202020204" pitchFamily="34" charset="0"/>
              </a:rPr>
              <a:t>LDC </a:t>
            </a:r>
            <a:r>
              <a:rPr lang="en-US" sz="1600" dirty="0" smtClean="0">
                <a:latin typeface="Arial" panose="020B0604020202020204" pitchFamily="34" charset="0"/>
                <a:cs typeface="Arial" panose="020B0604020202020204" pitchFamily="34" charset="0"/>
              </a:rPr>
              <a:t>~ dot product of difference vectors    </a:t>
            </a:r>
            <a:br>
              <a:rPr lang="en-US" sz="1600" dirty="0" smtClean="0">
                <a:latin typeface="Arial" panose="020B0604020202020204" pitchFamily="34" charset="0"/>
                <a:cs typeface="Arial" panose="020B0604020202020204" pitchFamily="34" charset="0"/>
              </a:rPr>
            </a:br>
            <a:r>
              <a:rPr lang="en-US" sz="1600" dirty="0" smtClean="0">
                <a:latin typeface="Arial" panose="020B0604020202020204" pitchFamily="34" charset="0"/>
                <a:cs typeface="Arial" panose="020B0604020202020204" pitchFamily="34" charset="0"/>
              </a:rPr>
              <a:t>        ~ cosine of angle between them</a:t>
            </a:r>
            <a:br>
              <a:rPr lang="en-US" sz="1600" dirty="0" smtClean="0">
                <a:latin typeface="Arial" panose="020B0604020202020204" pitchFamily="34" charset="0"/>
                <a:cs typeface="Arial" panose="020B0604020202020204" pitchFamily="34" charset="0"/>
              </a:rPr>
            </a:br>
            <a:r>
              <a:rPr lang="en-US" sz="1600" dirty="0" smtClean="0">
                <a:latin typeface="Arial" panose="020B0604020202020204" pitchFamily="34" charset="0"/>
                <a:cs typeface="Arial" panose="020B0604020202020204" pitchFamily="34" charset="0"/>
              </a:rPr>
              <a:t>        = zero if orthogonal</a:t>
            </a:r>
          </a:p>
          <a:p>
            <a:endParaRPr lang="en-US" sz="1600" dirty="0" smtClean="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Can divide by #voxels to compare ROIs of different sizes</a:t>
            </a:r>
            <a:br>
              <a:rPr lang="en-US" sz="1600" dirty="0" smtClean="0">
                <a:latin typeface="Arial" panose="020B0604020202020204" pitchFamily="34" charset="0"/>
                <a:cs typeface="Arial" panose="020B0604020202020204" pitchFamily="34" charset="0"/>
              </a:rPr>
            </a:br>
            <a:endParaRPr lang="en-US" sz="1600" dirty="0" smtClean="0">
              <a:latin typeface="Arial" panose="020B0604020202020204" pitchFamily="34" charset="0"/>
              <a:cs typeface="Arial" panose="020B0604020202020204" pitchFamily="34" charset="0"/>
            </a:endParaRPr>
          </a:p>
          <a:p>
            <a:r>
              <a:rPr lang="en-US" sz="1600" b="1" dirty="0" err="1" smtClean="0">
                <a:latin typeface="Arial" panose="020B0604020202020204" pitchFamily="34" charset="0"/>
                <a:cs typeface="Arial" panose="020B0604020202020204" pitchFamily="34" charset="0"/>
              </a:rPr>
              <a:t>LDt</a:t>
            </a:r>
            <a:r>
              <a:rPr lang="en-US" sz="1600" dirty="0" smtClean="0">
                <a:latin typeface="Arial" panose="020B0604020202020204" pitchFamily="34" charset="0"/>
                <a:cs typeface="Arial" panose="020B0604020202020204" pitchFamily="34" charset="0"/>
              </a:rPr>
              <a:t> = LDC divided by its standard error</a:t>
            </a:r>
            <a:endParaRPr lang="en-US" sz="1600" dirty="0">
              <a:latin typeface="Arial" panose="020B0604020202020204" pitchFamily="34" charset="0"/>
              <a:cs typeface="Arial" panose="020B0604020202020204" pitchFamily="34" charset="0"/>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2412" y="876300"/>
            <a:ext cx="3412076" cy="3331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95536" y="4437112"/>
            <a:ext cx="4777730" cy="1727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TextBox 32"/>
          <p:cNvSpPr txBox="1"/>
          <p:nvPr/>
        </p:nvSpPr>
        <p:spPr>
          <a:xfrm>
            <a:off x="179512" y="6372036"/>
            <a:ext cx="2124237" cy="369332"/>
          </a:xfrm>
          <a:prstGeom prst="rect">
            <a:avLst/>
          </a:prstGeom>
          <a:noFill/>
        </p:spPr>
        <p:txBody>
          <a:bodyPr wrap="square" rtlCol="0">
            <a:spAutoFit/>
          </a:bodyPr>
          <a:lstStyle/>
          <a:p>
            <a:r>
              <a:rPr lang="en-GB" dirty="0" smtClean="0"/>
              <a:t>Nili et al. (2013)</a:t>
            </a:r>
            <a:endParaRPr lang="en-GB" dirty="0"/>
          </a:p>
        </p:txBody>
      </p:sp>
      <p:sp>
        <p:nvSpPr>
          <p:cNvPr id="19" name="Rectangle 18"/>
          <p:cNvSpPr/>
          <p:nvPr/>
        </p:nvSpPr>
        <p:spPr>
          <a:xfrm>
            <a:off x="425593" y="5445224"/>
            <a:ext cx="4777730" cy="7190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Arrow Connector 4"/>
          <p:cNvCxnSpPr/>
          <p:nvPr/>
        </p:nvCxnSpPr>
        <p:spPr>
          <a:xfrm flipH="1">
            <a:off x="2843808" y="4282758"/>
            <a:ext cx="360040" cy="509598"/>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475656" y="3851066"/>
            <a:ext cx="3920092" cy="523220"/>
          </a:xfrm>
          <a:prstGeom prst="rect">
            <a:avLst/>
          </a:prstGeom>
          <a:noFill/>
        </p:spPr>
        <p:txBody>
          <a:bodyPr wrap="square" rtlCol="0">
            <a:spAutoFit/>
          </a:bodyPr>
          <a:lstStyle/>
          <a:p>
            <a:r>
              <a:rPr lang="en-GB" sz="1400" dirty="0" smtClean="0">
                <a:solidFill>
                  <a:schemeClr val="accent4"/>
                </a:solidFill>
                <a:latin typeface="Arial" panose="020B0604020202020204" pitchFamily="34" charset="0"/>
                <a:cs typeface="Arial" panose="020B0604020202020204" pitchFamily="34" charset="0"/>
              </a:rPr>
              <a:t>Noise covariance </a:t>
            </a:r>
            <a:br>
              <a:rPr lang="en-GB" sz="1400" dirty="0" smtClean="0">
                <a:solidFill>
                  <a:schemeClr val="accent4"/>
                </a:solidFill>
                <a:latin typeface="Arial" panose="020B0604020202020204" pitchFamily="34" charset="0"/>
                <a:cs typeface="Arial" panose="020B0604020202020204" pitchFamily="34" charset="0"/>
              </a:rPr>
            </a:br>
            <a:r>
              <a:rPr lang="en-GB" sz="1400" dirty="0" smtClean="0">
                <a:solidFill>
                  <a:schemeClr val="accent4"/>
                </a:solidFill>
                <a:latin typeface="Arial" panose="020B0604020202020204" pitchFamily="34" charset="0"/>
                <a:cs typeface="Arial" panose="020B0604020202020204" pitchFamily="34" charset="0"/>
              </a:rPr>
              <a:t>(Squared Euclidean distance if identity matrix)</a:t>
            </a:r>
            <a:endParaRPr lang="en-GB" sz="1400" dirty="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2286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2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4" grpId="0" build="p"/>
      <p:bldP spid="33" grpId="0"/>
      <p:bldP spid="19" grpId="0" animBg="1"/>
      <p:bldP spid="15"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23528" y="260648"/>
            <a:ext cx="6190622" cy="5040560"/>
          </a:xfrm>
          <a:prstGeom prst="rect">
            <a:avLst/>
          </a:prstGeom>
        </p:spPr>
      </p:pic>
      <p:sp>
        <p:nvSpPr>
          <p:cNvPr id="6" name="TextBox 5"/>
          <p:cNvSpPr txBox="1"/>
          <p:nvPr/>
        </p:nvSpPr>
        <p:spPr>
          <a:xfrm>
            <a:off x="251520" y="5805264"/>
            <a:ext cx="2339752" cy="830997"/>
          </a:xfrm>
          <a:prstGeom prst="rect">
            <a:avLst/>
          </a:prstGeom>
          <a:noFill/>
        </p:spPr>
        <p:txBody>
          <a:bodyPr wrap="square" rtlCol="0">
            <a:spAutoFit/>
          </a:bodyPr>
          <a:lstStyle/>
          <a:p>
            <a:r>
              <a:rPr lang="en-US" sz="1600" dirty="0" smtClean="0"/>
              <a:t>Image from </a:t>
            </a:r>
          </a:p>
          <a:p>
            <a:r>
              <a:rPr lang="en-US" sz="1600" dirty="0" smtClean="0"/>
              <a:t>Niko Kriegeskorte</a:t>
            </a:r>
          </a:p>
          <a:p>
            <a:r>
              <a:rPr lang="en-US" sz="1600" dirty="0" smtClean="0"/>
              <a:t>RSA workshop 2015</a:t>
            </a:r>
            <a:endParaRPr lang="en-US" sz="1600" dirty="0"/>
          </a:p>
        </p:txBody>
      </p:sp>
      <p:pic>
        <p:nvPicPr>
          <p:cNvPr id="3" name="Picture 2"/>
          <p:cNvPicPr>
            <a:picLocks noChangeAspect="1"/>
          </p:cNvPicPr>
          <p:nvPr/>
        </p:nvPicPr>
        <p:blipFill>
          <a:blip r:embed="rId4"/>
          <a:stretch>
            <a:fillRect/>
          </a:stretch>
        </p:blipFill>
        <p:spPr>
          <a:xfrm>
            <a:off x="6876256" y="1700808"/>
            <a:ext cx="2099612" cy="1792352"/>
          </a:xfrm>
          <a:prstGeom prst="rect">
            <a:avLst/>
          </a:prstGeom>
        </p:spPr>
      </p:pic>
      <p:sp>
        <p:nvSpPr>
          <p:cNvPr id="7" name="TextBox 6"/>
          <p:cNvSpPr txBox="1"/>
          <p:nvPr/>
        </p:nvSpPr>
        <p:spPr>
          <a:xfrm>
            <a:off x="6591949" y="3717032"/>
            <a:ext cx="2339752" cy="738664"/>
          </a:xfrm>
          <a:prstGeom prst="rect">
            <a:avLst/>
          </a:prstGeom>
          <a:noFill/>
        </p:spPr>
        <p:txBody>
          <a:bodyPr wrap="square" rtlCol="0">
            <a:spAutoFit/>
          </a:bodyPr>
          <a:lstStyle/>
          <a:p>
            <a:r>
              <a:rPr lang="en-US" sz="1400" b="1" dirty="0" smtClean="0">
                <a:latin typeface="Arial" panose="020B0604020202020204" pitchFamily="34" charset="0"/>
                <a:cs typeface="Arial" panose="020B0604020202020204" pitchFamily="34" charset="0"/>
              </a:rPr>
              <a:t>What if there is no separation of conditions, but one is noisier?</a:t>
            </a:r>
          </a:p>
        </p:txBody>
      </p:sp>
      <p:sp>
        <p:nvSpPr>
          <p:cNvPr id="8" name="TextBox 7"/>
          <p:cNvSpPr txBox="1"/>
          <p:nvPr/>
        </p:nvSpPr>
        <p:spPr>
          <a:xfrm>
            <a:off x="6591949" y="5949280"/>
            <a:ext cx="2339752" cy="738664"/>
          </a:xfrm>
          <a:prstGeom prst="rect">
            <a:avLst/>
          </a:prstGeom>
          <a:noFill/>
        </p:spPr>
        <p:txBody>
          <a:bodyPr wrap="square" rtlCol="0">
            <a:spAutoFit/>
          </a:bodyPr>
          <a:lstStyle/>
          <a:p>
            <a:r>
              <a:rPr lang="en-US" sz="1400" b="1" dirty="0" smtClean="0">
                <a:latin typeface="Arial" panose="020B0604020202020204" pitchFamily="34" charset="0"/>
                <a:cs typeface="Arial" panose="020B0604020202020204" pitchFamily="34" charset="0"/>
              </a:rPr>
              <a:t>What would be the accuracy of a linear classifier? </a:t>
            </a:r>
          </a:p>
        </p:txBody>
      </p:sp>
      <p:pic>
        <p:nvPicPr>
          <p:cNvPr id="5" name="Picture 4"/>
          <p:cNvPicPr>
            <a:picLocks noChangeAspect="1"/>
          </p:cNvPicPr>
          <p:nvPr/>
        </p:nvPicPr>
        <p:blipFill>
          <a:blip r:embed="rId5"/>
          <a:stretch>
            <a:fillRect/>
          </a:stretch>
        </p:blipFill>
        <p:spPr>
          <a:xfrm>
            <a:off x="7092280" y="4614003"/>
            <a:ext cx="1485885" cy="1359182"/>
          </a:xfrm>
          <a:prstGeom prst="rect">
            <a:avLst/>
          </a:prstGeom>
        </p:spPr>
      </p:pic>
      <p:sp>
        <p:nvSpPr>
          <p:cNvPr id="9" name="TextBox 8"/>
          <p:cNvSpPr txBox="1"/>
          <p:nvPr/>
        </p:nvSpPr>
        <p:spPr>
          <a:xfrm>
            <a:off x="6876256" y="1138382"/>
            <a:ext cx="1408762" cy="338554"/>
          </a:xfrm>
          <a:prstGeom prst="rect">
            <a:avLst/>
          </a:prstGeom>
          <a:noFill/>
        </p:spPr>
        <p:txBody>
          <a:bodyPr wrap="square" rtlCol="0">
            <a:spAutoFit/>
          </a:bodyPr>
          <a:lstStyle/>
          <a:p>
            <a:pPr algn="ctr"/>
            <a:r>
              <a:rPr lang="en-US" sz="1600" dirty="0" err="1" smtClean="0"/>
              <a:t>Nili</a:t>
            </a:r>
            <a:r>
              <a:rPr lang="en-US" sz="1600" dirty="0" smtClean="0"/>
              <a:t> et al. 2020</a:t>
            </a:r>
            <a:endParaRPr lang="en-US" sz="1600" dirty="0"/>
          </a:p>
        </p:txBody>
      </p:sp>
    </p:spTree>
    <p:extLst>
      <p:ext uri="{BB962C8B-B14F-4D97-AF65-F5344CB8AC3E}">
        <p14:creationId xmlns:p14="http://schemas.microsoft.com/office/powerpoint/2010/main" val="340316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fontScale="90000"/>
          </a:bodyPr>
          <a:lstStyle/>
          <a:p>
            <a:r>
              <a:rPr lang="en-GB" dirty="0" smtClean="0"/>
              <a:t>Compare with LDA classifier</a:t>
            </a:r>
            <a:endParaRPr lang="en-GB" dirty="0"/>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556792"/>
            <a:ext cx="8743950" cy="423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660232" y="5877272"/>
            <a:ext cx="2339752" cy="830997"/>
          </a:xfrm>
          <a:prstGeom prst="rect">
            <a:avLst/>
          </a:prstGeom>
          <a:noFill/>
        </p:spPr>
        <p:txBody>
          <a:bodyPr wrap="square" rtlCol="0">
            <a:spAutoFit/>
          </a:bodyPr>
          <a:lstStyle/>
          <a:p>
            <a:pPr algn="r"/>
            <a:r>
              <a:rPr lang="en-US" sz="1600" dirty="0" smtClean="0"/>
              <a:t>Image from </a:t>
            </a:r>
          </a:p>
          <a:p>
            <a:pPr algn="r"/>
            <a:r>
              <a:rPr lang="en-US" sz="1600" dirty="0" smtClean="0"/>
              <a:t>Niko Kriegeskorte</a:t>
            </a:r>
          </a:p>
          <a:p>
            <a:pPr algn="r"/>
            <a:r>
              <a:rPr lang="en-US" sz="1600" dirty="0" smtClean="0"/>
              <a:t>RSA workshop 2015</a:t>
            </a:r>
            <a:endParaRPr lang="en-US" sz="1600" dirty="0"/>
          </a:p>
        </p:txBody>
      </p:sp>
    </p:spTree>
    <p:extLst>
      <p:ext uri="{BB962C8B-B14F-4D97-AF65-F5344CB8AC3E}">
        <p14:creationId xmlns:p14="http://schemas.microsoft.com/office/powerpoint/2010/main" val="4133029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757627"/>
            <a:ext cx="8229600" cy="436910"/>
          </a:xfrm>
        </p:spPr>
        <p:txBody>
          <a:bodyPr>
            <a:noAutofit/>
          </a:bodyPr>
          <a:lstStyle/>
          <a:p>
            <a:pPr eaLnBrk="1" hangingPunct="1"/>
            <a:r>
              <a:rPr lang="en-GB" altLang="en-US" sz="3200" dirty="0" smtClean="0">
                <a:solidFill>
                  <a:schemeClr val="accent1"/>
                </a:solidFill>
              </a:rPr>
              <a:t>Datasets</a:t>
            </a:r>
            <a:r>
              <a:rPr lang="en-GB" altLang="en-US" sz="3200" dirty="0" smtClean="0"/>
              <a:t> and </a:t>
            </a:r>
            <a:r>
              <a:rPr lang="en-GB" altLang="en-US" sz="3200" dirty="0" smtClean="0">
                <a:solidFill>
                  <a:schemeClr val="accent2"/>
                </a:solidFill>
              </a:rPr>
              <a:t>RDMs</a:t>
            </a:r>
          </a:p>
        </p:txBody>
      </p:sp>
      <p:sp>
        <p:nvSpPr>
          <p:cNvPr id="4" name="Title 1"/>
          <p:cNvSpPr txBox="1">
            <a:spLocks/>
          </p:cNvSpPr>
          <p:nvPr/>
        </p:nvSpPr>
        <p:spPr bwMode="auto">
          <a:xfrm>
            <a:off x="457200" y="274638"/>
            <a:ext cx="8229600" cy="3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dirty="0" smtClean="0"/>
              <a:t>How does The RSA Toolbox work?</a:t>
            </a:r>
            <a:endParaRPr lang="en-GB" altLang="en-US" sz="3600" b="1" dirty="0"/>
          </a:p>
        </p:txBody>
      </p:sp>
      <p:sp>
        <p:nvSpPr>
          <p:cNvPr id="2" name="Rounded Rectangle 1"/>
          <p:cNvSpPr/>
          <p:nvPr/>
        </p:nvSpPr>
        <p:spPr>
          <a:xfrm>
            <a:off x="251520" y="1268760"/>
            <a:ext cx="6454998" cy="2088232"/>
          </a:xfrm>
          <a:prstGeom prst="roundRect">
            <a:avLst/>
          </a:prstGeom>
        </p:spPr>
        <p:style>
          <a:lnRef idx="1">
            <a:schemeClr val="dk1"/>
          </a:lnRef>
          <a:fillRef idx="2">
            <a:schemeClr val="dk1"/>
          </a:fillRef>
          <a:effectRef idx="1">
            <a:schemeClr val="dk1"/>
          </a:effectRef>
          <a:fontRef idx="minor">
            <a:schemeClr val="dk1"/>
          </a:fontRef>
        </p:style>
        <p:txBody>
          <a:bodyPr lIns="72000" rIns="72000" rtlCol="0" anchor="ctr"/>
          <a:lstStyle/>
          <a:p>
            <a:r>
              <a:rPr lang="en-GB" b="1" dirty="0" err="1" smtClean="0">
                <a:solidFill>
                  <a:schemeClr val="accent1"/>
                </a:solidFill>
              </a:rPr>
              <a:t>data.Dataset</a:t>
            </a:r>
            <a:r>
              <a:rPr lang="en-GB" b="1" dirty="0" smtClean="0"/>
              <a:t> [or </a:t>
            </a:r>
            <a:r>
              <a:rPr lang="en-GB" b="1" dirty="0" err="1" smtClean="0">
                <a:solidFill>
                  <a:schemeClr val="accent1"/>
                </a:solidFill>
              </a:rPr>
              <a:t>data.TemporalDataset</a:t>
            </a:r>
            <a:r>
              <a:rPr lang="en-GB" b="1" dirty="0"/>
              <a:t>]</a:t>
            </a:r>
            <a:endParaRPr lang="en-GB" b="1" dirty="0" smtClean="0"/>
          </a:p>
          <a:p>
            <a:pPr marL="285750" indent="-285750">
              <a:buFont typeface="Arial" panose="020B0604020202020204" pitchFamily="34" charset="0"/>
              <a:buChar char="•"/>
            </a:pPr>
            <a:r>
              <a:rPr lang="en-GB" dirty="0" smtClean="0"/>
              <a:t>[ observations x channels [ x time] ]</a:t>
            </a:r>
          </a:p>
          <a:p>
            <a:pPr marL="285750" indent="-285750">
              <a:buFont typeface="Arial" panose="020B0604020202020204" pitchFamily="34" charset="0"/>
              <a:buChar char="•"/>
            </a:pPr>
            <a:r>
              <a:rPr lang="en-GB" dirty="0" smtClean="0"/>
              <a:t>from </a:t>
            </a:r>
            <a:r>
              <a:rPr lang="en-GB" dirty="0" err="1" smtClean="0"/>
              <a:t>numpy</a:t>
            </a:r>
            <a:r>
              <a:rPr lang="en-GB" dirty="0" smtClean="0"/>
              <a:t> array, pandas </a:t>
            </a:r>
            <a:r>
              <a:rPr lang="en-GB" dirty="0" err="1" smtClean="0"/>
              <a:t>dataframe</a:t>
            </a:r>
            <a:r>
              <a:rPr lang="en-GB" dirty="0" smtClean="0"/>
              <a:t> or .hdf5 file</a:t>
            </a:r>
          </a:p>
          <a:p>
            <a:pPr marL="285750" indent="-285750">
              <a:buFont typeface="Arial" panose="020B0604020202020204" pitchFamily="34" charset="0"/>
              <a:buChar char="•"/>
            </a:pPr>
            <a:r>
              <a:rPr lang="en-GB" dirty="0" smtClean="0"/>
              <a:t>Optional dataset/</a:t>
            </a:r>
            <a:r>
              <a:rPr lang="en-GB" dirty="0" err="1" smtClean="0"/>
              <a:t>obs</a:t>
            </a:r>
            <a:r>
              <a:rPr lang="en-GB" dirty="0" smtClean="0"/>
              <a:t>/channel descriptors, as dictionary of lists</a:t>
            </a:r>
          </a:p>
          <a:p>
            <a:pPr marL="285750" indent="-285750">
              <a:buFont typeface="Arial" panose="020B0604020202020204" pitchFamily="34" charset="0"/>
              <a:buChar char="•"/>
            </a:pPr>
            <a:r>
              <a:rPr lang="en-GB" dirty="0" smtClean="0"/>
              <a:t>Methods to: sort, split, subset, average</a:t>
            </a:r>
          </a:p>
          <a:p>
            <a:r>
              <a:rPr lang="en-GB" b="1" dirty="0" err="1" smtClean="0">
                <a:solidFill>
                  <a:schemeClr val="accent1"/>
                </a:solidFill>
              </a:rPr>
              <a:t>data.noise</a:t>
            </a:r>
            <a:r>
              <a:rPr lang="en-GB" dirty="0" smtClean="0"/>
              <a:t> to estimate noise covariance/precision, </a:t>
            </a:r>
          </a:p>
          <a:p>
            <a:r>
              <a:rPr lang="en-GB" dirty="0"/>
              <a:t>	</a:t>
            </a:r>
            <a:r>
              <a:rPr lang="en-GB" dirty="0" smtClean="0"/>
              <a:t>   from measurements or residuals</a:t>
            </a:r>
          </a:p>
        </p:txBody>
      </p:sp>
      <p:sp>
        <p:nvSpPr>
          <p:cNvPr id="19" name="Rectangle 18"/>
          <p:cNvSpPr/>
          <p:nvPr/>
        </p:nvSpPr>
        <p:spPr>
          <a:xfrm>
            <a:off x="538181" y="3356992"/>
            <a:ext cx="6050043" cy="923330"/>
          </a:xfrm>
          <a:prstGeom prst="rect">
            <a:avLst/>
          </a:prstGeom>
        </p:spPr>
        <p:txBody>
          <a:bodyPr wrap="square">
            <a:spAutoFit/>
          </a:bodyPr>
          <a:lstStyle/>
          <a:p>
            <a:r>
              <a:rPr lang="en-GB" dirty="0" smtClean="0"/>
              <a:t>          e.g. </a:t>
            </a:r>
            <a:r>
              <a:rPr lang="en-GB" b="1" dirty="0" smtClean="0">
                <a:solidFill>
                  <a:schemeClr val="accent2"/>
                </a:solidFill>
              </a:rPr>
              <a:t>RDMs</a:t>
            </a:r>
            <a:r>
              <a:rPr lang="en-GB" dirty="0" smtClean="0"/>
              <a:t> = </a:t>
            </a:r>
            <a:r>
              <a:rPr lang="en-GB" dirty="0" err="1" smtClean="0"/>
              <a:t>rdm.calc_rdm</a:t>
            </a:r>
            <a:r>
              <a:rPr lang="en-GB" dirty="0" smtClean="0"/>
              <a:t>(</a:t>
            </a:r>
            <a:r>
              <a:rPr lang="en-GB" b="1" dirty="0" smtClean="0">
                <a:solidFill>
                  <a:schemeClr val="accent1"/>
                </a:solidFill>
              </a:rPr>
              <a:t>Dataset</a:t>
            </a:r>
            <a:r>
              <a:rPr lang="en-GB" dirty="0" smtClean="0"/>
              <a:t>, </a:t>
            </a:r>
            <a:r>
              <a:rPr lang="en-GB" dirty="0"/>
              <a:t>method=</a:t>
            </a:r>
            <a:r>
              <a:rPr lang="en-GB" dirty="0" smtClean="0"/>
              <a:t>'</a:t>
            </a:r>
            <a:r>
              <a:rPr lang="en-GB" dirty="0" err="1" smtClean="0"/>
              <a:t>euclidean</a:t>
            </a:r>
            <a:r>
              <a:rPr lang="en-GB" dirty="0" smtClean="0"/>
              <a:t>‘)</a:t>
            </a:r>
          </a:p>
          <a:p>
            <a:r>
              <a:rPr lang="en-GB" b="1" dirty="0" smtClean="0">
                <a:solidFill>
                  <a:schemeClr val="accent2"/>
                </a:solidFill>
              </a:rPr>
              <a:t>	RDMs</a:t>
            </a:r>
            <a:r>
              <a:rPr lang="en-GB" dirty="0" smtClean="0"/>
              <a:t> </a:t>
            </a:r>
            <a:r>
              <a:rPr lang="en-GB" dirty="0"/>
              <a:t>= </a:t>
            </a:r>
            <a:r>
              <a:rPr lang="en-GB" dirty="0" err="1" smtClean="0"/>
              <a:t>rdm.calc_rdm_movie</a:t>
            </a:r>
            <a:r>
              <a:rPr lang="en-GB" dirty="0" smtClean="0"/>
              <a:t>(</a:t>
            </a:r>
            <a:r>
              <a:rPr lang="en-GB" b="1" dirty="0" err="1">
                <a:solidFill>
                  <a:schemeClr val="accent1"/>
                </a:solidFill>
              </a:rPr>
              <a:t>TemporalD</a:t>
            </a:r>
            <a:r>
              <a:rPr lang="en-GB" b="1" dirty="0" err="1" smtClean="0">
                <a:solidFill>
                  <a:schemeClr val="accent1"/>
                </a:solidFill>
              </a:rPr>
              <a:t>ataset</a:t>
            </a:r>
            <a:r>
              <a:rPr lang="en-GB" dirty="0"/>
              <a:t>, </a:t>
            </a:r>
            <a:r>
              <a:rPr lang="en-GB" dirty="0" smtClean="0"/>
              <a:t>…)</a:t>
            </a:r>
          </a:p>
          <a:p>
            <a:r>
              <a:rPr lang="en-GB" b="1" dirty="0">
                <a:solidFill>
                  <a:schemeClr val="accent2"/>
                </a:solidFill>
              </a:rPr>
              <a:t>	</a:t>
            </a:r>
            <a:r>
              <a:rPr lang="en-GB" b="1" dirty="0" smtClean="0">
                <a:solidFill>
                  <a:schemeClr val="accent2"/>
                </a:solidFill>
              </a:rPr>
              <a:t>RDMs</a:t>
            </a:r>
            <a:r>
              <a:rPr lang="en-GB" dirty="0" smtClean="0"/>
              <a:t> = </a:t>
            </a:r>
            <a:r>
              <a:rPr lang="en-GB" dirty="0" err="1" smtClean="0"/>
              <a:t>rdm.calc_rdm_unbalanced</a:t>
            </a:r>
            <a:r>
              <a:rPr lang="en-GB" dirty="0" smtClean="0"/>
              <a:t>(…)</a:t>
            </a:r>
            <a:endParaRPr lang="en-GB" dirty="0"/>
          </a:p>
        </p:txBody>
      </p:sp>
      <p:sp>
        <p:nvSpPr>
          <p:cNvPr id="6" name="Rounded Rectangle 5"/>
          <p:cNvSpPr/>
          <p:nvPr/>
        </p:nvSpPr>
        <p:spPr>
          <a:xfrm>
            <a:off x="683568" y="4230380"/>
            <a:ext cx="6022949" cy="2366972"/>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GB" b="1" dirty="0" err="1" smtClean="0">
                <a:solidFill>
                  <a:schemeClr val="accent2"/>
                </a:solidFill>
              </a:rPr>
              <a:t>rdm.RDMs</a:t>
            </a:r>
            <a:endParaRPr lang="en-GB" b="1" dirty="0" smtClean="0">
              <a:solidFill>
                <a:schemeClr val="accent2"/>
              </a:solidFill>
            </a:endParaRPr>
          </a:p>
          <a:p>
            <a:pPr marL="285750" indent="-285750">
              <a:buFont typeface="Arial" panose="020B0604020202020204" pitchFamily="34" charset="0"/>
              <a:buChar char="•"/>
            </a:pPr>
            <a:r>
              <a:rPr lang="en-GB" dirty="0" smtClean="0"/>
              <a:t>[ n x patterns x </a:t>
            </a:r>
            <a:r>
              <a:rPr lang="en-GB" dirty="0"/>
              <a:t>patterns</a:t>
            </a:r>
            <a:r>
              <a:rPr lang="en-GB" dirty="0" smtClean="0"/>
              <a:t> ] or [ n x upper triangular vector]</a:t>
            </a:r>
          </a:p>
          <a:p>
            <a:pPr marL="285750" indent="-285750">
              <a:buFont typeface="Arial" panose="020B0604020202020204" pitchFamily="34" charset="0"/>
              <a:buChar char="•"/>
            </a:pPr>
            <a:r>
              <a:rPr lang="en-GB" dirty="0" smtClean="0"/>
              <a:t>Optional RDM/pattern descriptors, as </a:t>
            </a:r>
            <a:r>
              <a:rPr lang="en-GB" dirty="0" err="1" smtClean="0"/>
              <a:t>dict</a:t>
            </a:r>
            <a:r>
              <a:rPr lang="en-GB" dirty="0" smtClean="0"/>
              <a:t> of lists</a:t>
            </a:r>
          </a:p>
          <a:p>
            <a:pPr marL="285750" indent="-285750">
              <a:buFont typeface="Arial" panose="020B0604020202020204" pitchFamily="34" charset="0"/>
              <a:buChar char="•"/>
            </a:pPr>
            <a:r>
              <a:rPr lang="en-GB" dirty="0" smtClean="0"/>
              <a:t>Methods to:</a:t>
            </a:r>
          </a:p>
          <a:p>
            <a:pPr marL="742950" lvl="1" indent="-285750">
              <a:buFont typeface="Arial" panose="020B0604020202020204" pitchFamily="34" charset="0"/>
              <a:buChar char="•"/>
            </a:pPr>
            <a:r>
              <a:rPr lang="en-GB" dirty="0" smtClean="0"/>
              <a:t>concatenate, append, subsample and average RDMs</a:t>
            </a:r>
          </a:p>
          <a:p>
            <a:pPr marL="742950" lvl="1" indent="-285750">
              <a:buFont typeface="Arial" panose="020B0604020202020204" pitchFamily="34" charset="0"/>
              <a:buChar char="•"/>
            </a:pPr>
            <a:r>
              <a:rPr lang="en-GB" dirty="0" smtClean="0"/>
              <a:t>subsample, reorder, or sort </a:t>
            </a:r>
            <a:r>
              <a:rPr lang="en-GB" dirty="0"/>
              <a:t>patterns</a:t>
            </a:r>
            <a:r>
              <a:rPr lang="en-GB" dirty="0" smtClean="0"/>
              <a:t> (i.e. conditions)</a:t>
            </a:r>
          </a:p>
          <a:p>
            <a:pPr marL="742950" lvl="1" indent="-285750">
              <a:buFont typeface="Arial" panose="020B0604020202020204" pitchFamily="34" charset="0"/>
              <a:buChar char="•"/>
            </a:pPr>
            <a:r>
              <a:rPr lang="en-GB" dirty="0" smtClean="0"/>
              <a:t>transform data (e.g. rank, or </a:t>
            </a:r>
            <a:r>
              <a:rPr lang="en-GB" dirty="0" err="1" smtClean="0"/>
              <a:t>sqrt</a:t>
            </a:r>
            <a:r>
              <a:rPr lang="en-GB" dirty="0" smtClean="0"/>
              <a:t>)</a:t>
            </a:r>
          </a:p>
          <a:p>
            <a:pPr marL="742950" lvl="1" indent="-285750">
              <a:buFont typeface="Arial" panose="020B0604020202020204" pitchFamily="34" charset="0"/>
              <a:buChar char="•"/>
            </a:pPr>
            <a:r>
              <a:rPr lang="en-GB" dirty="0" smtClean="0"/>
              <a:t>compare RDMs (e.g. types of correlation)</a:t>
            </a:r>
            <a:endParaRPr lang="en-GB" dirty="0"/>
          </a:p>
        </p:txBody>
      </p:sp>
      <p:cxnSp>
        <p:nvCxnSpPr>
          <p:cNvPr id="17" name="Straight Arrow Connector 16"/>
          <p:cNvCxnSpPr/>
          <p:nvPr/>
        </p:nvCxnSpPr>
        <p:spPr>
          <a:xfrm>
            <a:off x="1043608" y="3356992"/>
            <a:ext cx="0" cy="873388"/>
          </a:xfrm>
          <a:prstGeom prst="straightConnector1">
            <a:avLst/>
          </a:prstGeom>
          <a:ln>
            <a:solidFill>
              <a:srgbClr val="FFCC00"/>
            </a:solidFill>
            <a:tailEnd type="triangle" w="lg" len="lg"/>
          </a:ln>
        </p:spPr>
        <p:style>
          <a:lnRef idx="3">
            <a:schemeClr val="accent6"/>
          </a:lnRef>
          <a:fillRef idx="0">
            <a:schemeClr val="accent6"/>
          </a:fillRef>
          <a:effectRef idx="2">
            <a:schemeClr val="accent6"/>
          </a:effectRef>
          <a:fontRef idx="minor">
            <a:schemeClr val="tx1"/>
          </a:fontRef>
        </p:style>
      </p:cxnSp>
      <p:sp>
        <p:nvSpPr>
          <p:cNvPr id="32" name="Rectangle 31"/>
          <p:cNvSpPr/>
          <p:nvPr/>
        </p:nvSpPr>
        <p:spPr>
          <a:xfrm>
            <a:off x="6789441" y="1340768"/>
            <a:ext cx="1860189" cy="1200329"/>
          </a:xfrm>
          <a:prstGeom prst="rect">
            <a:avLst/>
          </a:prstGeom>
        </p:spPr>
        <p:txBody>
          <a:bodyPr wrap="none">
            <a:spAutoFit/>
          </a:bodyPr>
          <a:lstStyle/>
          <a:p>
            <a:r>
              <a:rPr lang="en-GB" b="1" dirty="0" err="1" smtClean="0">
                <a:solidFill>
                  <a:schemeClr val="bg1">
                    <a:lumMod val="75000"/>
                  </a:schemeClr>
                </a:solidFill>
              </a:rPr>
              <a:t>demo_dataset</a:t>
            </a:r>
            <a:endParaRPr lang="en-GB" b="1" dirty="0" smtClean="0">
              <a:solidFill>
                <a:schemeClr val="bg1">
                  <a:lumMod val="75000"/>
                </a:schemeClr>
              </a:solidFill>
            </a:endParaRPr>
          </a:p>
          <a:p>
            <a:r>
              <a:rPr lang="en-GB" dirty="0" smtClean="0">
                <a:solidFill>
                  <a:schemeClr val="bg1">
                    <a:lumMod val="75000"/>
                  </a:schemeClr>
                </a:solidFill>
              </a:rPr>
              <a:t>(create, describe, </a:t>
            </a:r>
          </a:p>
          <a:p>
            <a:r>
              <a:rPr lang="en-GB" dirty="0" smtClean="0">
                <a:solidFill>
                  <a:schemeClr val="bg1">
                    <a:lumMod val="75000"/>
                  </a:schemeClr>
                </a:solidFill>
              </a:rPr>
              <a:t>and rearrange </a:t>
            </a:r>
            <a:endParaRPr lang="en-GB" dirty="0">
              <a:solidFill>
                <a:schemeClr val="bg1">
                  <a:lumMod val="75000"/>
                </a:schemeClr>
              </a:solidFill>
            </a:endParaRPr>
          </a:p>
          <a:p>
            <a:r>
              <a:rPr lang="en-GB" dirty="0" smtClean="0">
                <a:solidFill>
                  <a:schemeClr val="bg1">
                    <a:lumMod val="75000"/>
                  </a:schemeClr>
                </a:solidFill>
              </a:rPr>
              <a:t>datasets)</a:t>
            </a:r>
            <a:endParaRPr lang="en-GB" dirty="0">
              <a:solidFill>
                <a:schemeClr val="bg1">
                  <a:lumMod val="75000"/>
                </a:schemeClr>
              </a:solidFill>
            </a:endParaRPr>
          </a:p>
        </p:txBody>
      </p:sp>
      <p:sp>
        <p:nvSpPr>
          <p:cNvPr id="33" name="Rectangle 32"/>
          <p:cNvSpPr/>
          <p:nvPr/>
        </p:nvSpPr>
        <p:spPr>
          <a:xfrm>
            <a:off x="6789441" y="3328785"/>
            <a:ext cx="2162772" cy="1477328"/>
          </a:xfrm>
          <a:prstGeom prst="rect">
            <a:avLst/>
          </a:prstGeom>
        </p:spPr>
        <p:txBody>
          <a:bodyPr wrap="none">
            <a:spAutoFit/>
          </a:bodyPr>
          <a:lstStyle/>
          <a:p>
            <a:r>
              <a:rPr lang="en-GB" b="1" dirty="0" err="1" smtClean="0"/>
              <a:t>demo_dissimilarities</a:t>
            </a:r>
            <a:endParaRPr lang="en-GB" b="1" dirty="0" smtClean="0"/>
          </a:p>
          <a:p>
            <a:r>
              <a:rPr lang="en-GB" dirty="0" smtClean="0"/>
              <a:t>(create, access, </a:t>
            </a:r>
          </a:p>
          <a:p>
            <a:r>
              <a:rPr lang="en-GB" dirty="0" smtClean="0"/>
              <a:t>and plot data RDMs,</a:t>
            </a:r>
          </a:p>
          <a:p>
            <a:r>
              <a:rPr lang="en-GB" dirty="0" smtClean="0"/>
              <a:t>including </a:t>
            </a:r>
            <a:r>
              <a:rPr lang="en-GB" dirty="0" err="1" smtClean="0"/>
              <a:t>crossnobis</a:t>
            </a:r>
            <a:r>
              <a:rPr lang="en-GB" dirty="0" smtClean="0"/>
              <a:t>)</a:t>
            </a:r>
          </a:p>
          <a:p>
            <a:r>
              <a:rPr lang="en-GB" dirty="0" smtClean="0"/>
              <a:t>(~10 s)</a:t>
            </a:r>
            <a:endParaRPr lang="en-GB" dirty="0"/>
          </a:p>
        </p:txBody>
      </p:sp>
      <p:sp>
        <p:nvSpPr>
          <p:cNvPr id="11" name="Rectangle 10"/>
          <p:cNvSpPr/>
          <p:nvPr/>
        </p:nvSpPr>
        <p:spPr>
          <a:xfrm>
            <a:off x="6789441" y="5025950"/>
            <a:ext cx="1962397" cy="923330"/>
          </a:xfrm>
          <a:prstGeom prst="rect">
            <a:avLst/>
          </a:prstGeom>
        </p:spPr>
        <p:txBody>
          <a:bodyPr wrap="none">
            <a:spAutoFit/>
          </a:bodyPr>
          <a:lstStyle/>
          <a:p>
            <a:r>
              <a:rPr lang="en-GB" b="1" dirty="0" err="1" smtClean="0"/>
              <a:t>demo_unbalanced</a:t>
            </a:r>
            <a:endParaRPr lang="en-GB" b="1" dirty="0" smtClean="0"/>
          </a:p>
          <a:p>
            <a:r>
              <a:rPr lang="en-GB" dirty="0" smtClean="0"/>
              <a:t>(for data with </a:t>
            </a:r>
            <a:br>
              <a:rPr lang="en-GB" dirty="0" smtClean="0"/>
            </a:br>
            <a:r>
              <a:rPr lang="en-GB" dirty="0" smtClean="0"/>
              <a:t>missing values)</a:t>
            </a:r>
          </a:p>
        </p:txBody>
      </p:sp>
      <p:cxnSp>
        <p:nvCxnSpPr>
          <p:cNvPr id="12" name="Straight Arrow Connector 11"/>
          <p:cNvCxnSpPr/>
          <p:nvPr/>
        </p:nvCxnSpPr>
        <p:spPr>
          <a:xfrm>
            <a:off x="110426" y="4725144"/>
            <a:ext cx="576064" cy="0"/>
          </a:xfrm>
          <a:prstGeom prst="straightConnector1">
            <a:avLst/>
          </a:prstGeom>
          <a:ln>
            <a:solidFill>
              <a:srgbClr val="FFCC00"/>
            </a:solidFill>
            <a:tailEnd type="triangle" w="lg" len="lg"/>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344547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1" grpId="0"/>
    </p:bldLst>
  </p:timing>
</p:sld>
</file>

<file path=ppt/slides/slide96.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030" name="Rectangle 2"/>
          <p:cNvSpPr>
            <a:spLocks noGrp="1" noChangeArrowheads="1"/>
          </p:cNvSpPr>
          <p:nvPr>
            <p:ph type="title"/>
          </p:nvPr>
        </p:nvSpPr>
        <p:spPr/>
        <p:txBody>
          <a:bodyPr/>
          <a:lstStyle/>
          <a:p>
            <a:pPr eaLnBrk="1" hangingPunct="1"/>
            <a:r>
              <a:rPr lang="en-US" sz="3600" b="1" dirty="0" smtClean="0">
                <a:solidFill>
                  <a:schemeClr val="tx1"/>
                </a:solidFill>
              </a:rPr>
              <a:t>96 object images</a:t>
            </a:r>
          </a:p>
        </p:txBody>
      </p:sp>
      <p:sp>
        <p:nvSpPr>
          <p:cNvPr id="1031" name="Text Box 7"/>
          <p:cNvSpPr txBox="1">
            <a:spLocks noChangeArrowheads="1"/>
          </p:cNvSpPr>
          <p:nvPr/>
        </p:nvSpPr>
        <p:spPr bwMode="auto">
          <a:xfrm>
            <a:off x="3708400" y="6308725"/>
            <a:ext cx="5256213" cy="336550"/>
          </a:xfrm>
          <a:prstGeom prst="rect">
            <a:avLst/>
          </a:prstGeom>
          <a:noFill/>
          <a:ln w="9525">
            <a:noFill/>
            <a:miter lim="800000"/>
            <a:headEnd/>
            <a:tailEnd/>
          </a:ln>
        </p:spPr>
        <p:txBody>
          <a:bodyPr>
            <a:spAutoFit/>
          </a:bodyPr>
          <a:lstStyle/>
          <a:p>
            <a:pPr>
              <a:spcBef>
                <a:spcPct val="50000"/>
              </a:spcBef>
            </a:pPr>
            <a:r>
              <a:rPr lang="nl-NL" sz="1600" dirty="0"/>
              <a:t>Stimuli from Kiani et al. 2007, Kriegeskorte et al. </a:t>
            </a:r>
            <a:r>
              <a:rPr lang="nl-NL" sz="1600" dirty="0" smtClean="0"/>
              <a:t>2008</a:t>
            </a:r>
            <a:endParaRPr lang="en-US" sz="1600" dirty="0"/>
          </a:p>
        </p:txBody>
      </p:sp>
      <p:pic>
        <p:nvPicPr>
          <p:cNvPr id="10" name="Picture 9" descr="granada_stimuli.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1551628"/>
            <a:ext cx="8352928" cy="4181628"/>
          </a:xfrm>
          <a:prstGeom prst="rect">
            <a:avLst/>
          </a:prstGeom>
        </p:spPr>
      </p:pic>
    </p:spTree>
    <p:extLst>
      <p:ext uri="{BB962C8B-B14F-4D97-AF65-F5344CB8AC3E}">
        <p14:creationId xmlns:p14="http://schemas.microsoft.com/office/powerpoint/2010/main" val="1223887243"/>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p:txBody>
          <a:bodyPr/>
          <a:lstStyle/>
          <a:p>
            <a:pPr eaLnBrk="1" hangingPunct="1"/>
            <a:r>
              <a:rPr lang="en-US" sz="3600" b="1" smtClean="0">
                <a:solidFill>
                  <a:schemeClr val="tx1"/>
                </a:solidFill>
              </a:rPr>
              <a:t>96-object-image fMRI experiment</a:t>
            </a:r>
          </a:p>
        </p:txBody>
      </p:sp>
      <p:sp>
        <p:nvSpPr>
          <p:cNvPr id="108547" name="Rectangle 3"/>
          <p:cNvSpPr>
            <a:spLocks noGrp="1" noChangeArrowheads="1"/>
          </p:cNvSpPr>
          <p:nvPr>
            <p:ph type="body" idx="4294967295"/>
          </p:nvPr>
        </p:nvSpPr>
        <p:spPr/>
        <p:txBody>
          <a:bodyPr/>
          <a:lstStyle/>
          <a:p>
            <a:pPr eaLnBrk="1" hangingPunct="1"/>
            <a:r>
              <a:rPr lang="en-US" sz="2800" dirty="0" smtClean="0"/>
              <a:t>25 axial slices covering ventral occipital and inferior temporal cortex (no gap)</a:t>
            </a:r>
          </a:p>
          <a:p>
            <a:pPr eaLnBrk="1" hangingPunct="1"/>
            <a:r>
              <a:rPr lang="en-US" sz="2800" dirty="0" err="1" smtClean="0"/>
              <a:t>voxel</a:t>
            </a:r>
            <a:r>
              <a:rPr lang="en-US" sz="2800" dirty="0" smtClean="0"/>
              <a:t> size: 1.95*1.95*2 mm</a:t>
            </a:r>
            <a:r>
              <a:rPr lang="en-US" sz="2800" baseline="30000" dirty="0" smtClean="0"/>
              <a:t>3</a:t>
            </a:r>
            <a:endParaRPr lang="en-US" sz="2800" dirty="0" smtClean="0"/>
          </a:p>
          <a:p>
            <a:pPr eaLnBrk="1" hangingPunct="1"/>
            <a:r>
              <a:rPr lang="en-US" sz="2800" dirty="0" smtClean="0"/>
              <a:t>TR: 2 s</a:t>
            </a:r>
          </a:p>
        </p:txBody>
      </p:sp>
      <p:pic>
        <p:nvPicPr>
          <p:cNvPr id="108548"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724525" y="2973388"/>
            <a:ext cx="2160588" cy="1608137"/>
          </a:xfrm>
          <a:prstGeom prst="rect">
            <a:avLst/>
          </a:prstGeom>
          <a:noFill/>
          <a:ln w="9525">
            <a:noFill/>
            <a:miter lim="800000"/>
            <a:headEnd/>
            <a:tailEnd/>
          </a:ln>
        </p:spPr>
      </p:pic>
    </p:spTree>
    <p:extLst>
      <p:ext uri="{BB962C8B-B14F-4D97-AF65-F5344CB8AC3E}">
        <p14:creationId xmlns:p14="http://schemas.microsoft.com/office/powerpoint/2010/main" val="21666016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5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85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85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nl-NL" sz="3200" b="1" dirty="0" smtClean="0">
                <a:solidFill>
                  <a:schemeClr val="tx1"/>
                </a:solidFill>
              </a:rPr>
              <a:t>Example RDM </a:t>
            </a:r>
            <a:r>
              <a:rPr lang="nl-NL" sz="3200" b="1" dirty="0">
                <a:solidFill>
                  <a:schemeClr val="tx1"/>
                </a:solidFill>
              </a:rPr>
              <a:t>of IT activity </a:t>
            </a:r>
            <a:r>
              <a:rPr lang="nl-NL" sz="3200" b="1" dirty="0" smtClean="0">
                <a:solidFill>
                  <a:schemeClr val="tx1"/>
                </a:solidFill>
              </a:rPr>
              <a:t>patterns,</a:t>
            </a:r>
            <a:br>
              <a:rPr lang="nl-NL" sz="3200" b="1" dirty="0" smtClean="0">
                <a:solidFill>
                  <a:schemeClr val="tx1"/>
                </a:solidFill>
              </a:rPr>
            </a:br>
            <a:r>
              <a:rPr lang="nl-NL" sz="3200" b="1" dirty="0" smtClean="0"/>
              <a:t>to be used in demo</a:t>
            </a:r>
            <a:endParaRPr lang="nl-NL" sz="3200" b="1" dirty="0">
              <a:solidFill>
                <a:schemeClr val="tx1"/>
              </a:solidFill>
            </a:endParaRPr>
          </a:p>
        </p:txBody>
      </p:sp>
      <p:pic>
        <p:nvPicPr>
          <p:cNvPr id="6" name="Picture 5" descr="granada_hIT.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3602" y="1584452"/>
            <a:ext cx="4472378" cy="4464972"/>
          </a:xfrm>
          <a:prstGeom prst="rect">
            <a:avLst/>
          </a:prstGeom>
        </p:spPr>
      </p:pic>
      <p:sp>
        <p:nvSpPr>
          <p:cNvPr id="7" name="Rectangle 4"/>
          <p:cNvSpPr>
            <a:spLocks noChangeArrowheads="1"/>
          </p:cNvSpPr>
          <p:nvPr/>
        </p:nvSpPr>
        <p:spPr bwMode="auto">
          <a:xfrm>
            <a:off x="2828925" y="2690813"/>
            <a:ext cx="3332163" cy="3327400"/>
          </a:xfrm>
          <a:prstGeom prst="rect">
            <a:avLst/>
          </a:prstGeom>
          <a:solidFill>
            <a:schemeClr val="accent1"/>
          </a:solidFill>
          <a:ln w="57150" algn="ctr">
            <a:noFill/>
            <a:miter lim="800000"/>
            <a:headEnd/>
            <a:tailEnd/>
          </a:ln>
        </p:spPr>
        <p:txBody>
          <a:bodyPr wrap="none" anchor="ctr"/>
          <a:lstStyle/>
          <a:p>
            <a:pPr algn="ctr"/>
            <a:endParaRPr lang="nl-NL" sz="7200" dirty="0">
              <a:solidFill>
                <a:srgbClr val="FF0000"/>
              </a:solidFill>
            </a:endParaRPr>
          </a:p>
        </p:txBody>
      </p:sp>
      <p:sp>
        <p:nvSpPr>
          <p:cNvPr id="10" name="Rectangle 3"/>
          <p:cNvSpPr txBox="1">
            <a:spLocks noChangeArrowheads="1"/>
          </p:cNvSpPr>
          <p:nvPr/>
        </p:nvSpPr>
        <p:spPr>
          <a:xfrm>
            <a:off x="6444208" y="1600200"/>
            <a:ext cx="2242592" cy="4525963"/>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r>
              <a:rPr lang="en-US" sz="1400" dirty="0" smtClean="0"/>
              <a:t>92 object images</a:t>
            </a:r>
          </a:p>
          <a:p>
            <a:pPr eaLnBrk="1" hangingPunct="1"/>
            <a:r>
              <a:rPr lang="en-US" sz="1400" dirty="0" smtClean="0"/>
              <a:t>4 healthy humans</a:t>
            </a:r>
          </a:p>
          <a:p>
            <a:pPr eaLnBrk="1" hangingPunct="1"/>
            <a:r>
              <a:rPr lang="en-US" sz="1400" dirty="0" smtClean="0"/>
              <a:t>rapid event-related design (4 s SOA) </a:t>
            </a:r>
          </a:p>
          <a:p>
            <a:pPr eaLnBrk="1" hangingPunct="1"/>
            <a:r>
              <a:rPr lang="en-US" sz="1400" dirty="0" smtClean="0"/>
              <a:t>300 </a:t>
            </a:r>
            <a:r>
              <a:rPr lang="en-US" sz="1400" dirty="0" err="1" smtClean="0"/>
              <a:t>ms</a:t>
            </a:r>
            <a:r>
              <a:rPr lang="en-US" sz="1400" dirty="0" smtClean="0"/>
              <a:t> stimulus duration</a:t>
            </a:r>
          </a:p>
          <a:p>
            <a:pPr eaLnBrk="1" hangingPunct="1"/>
            <a:r>
              <a:rPr lang="en-US" sz="1400" dirty="0" smtClean="0"/>
              <a:t>object images spanned a visual angle of 2.9°</a:t>
            </a:r>
          </a:p>
          <a:p>
            <a:pPr eaLnBrk="1" hangingPunct="1"/>
            <a:r>
              <a:rPr lang="en-US" sz="1400" dirty="0" smtClean="0"/>
              <a:t>fixation-cross </a:t>
            </a:r>
            <a:br>
              <a:rPr lang="en-US" sz="1400" dirty="0" smtClean="0"/>
            </a:br>
            <a:r>
              <a:rPr lang="en-US" sz="1400" dirty="0" smtClean="0"/>
              <a:t>color-judgement task </a:t>
            </a:r>
          </a:p>
          <a:p>
            <a:pPr eaLnBrk="1" hangingPunct="1"/>
            <a:r>
              <a:rPr lang="en-US" sz="1400" dirty="0" smtClean="0"/>
              <a:t>12 runs/subject, each object image presented once per run</a:t>
            </a:r>
          </a:p>
          <a:p>
            <a:pPr eaLnBrk="1" hangingPunct="1"/>
            <a:endParaRPr lang="en-US" sz="1400" dirty="0" smtClean="0"/>
          </a:p>
        </p:txBody>
      </p:sp>
      <p:sp>
        <p:nvSpPr>
          <p:cNvPr id="12" name="Text Box 10"/>
          <p:cNvSpPr txBox="1">
            <a:spLocks noChangeArrowheads="1"/>
          </p:cNvSpPr>
          <p:nvPr/>
        </p:nvSpPr>
        <p:spPr bwMode="auto">
          <a:xfrm>
            <a:off x="384175" y="6332538"/>
            <a:ext cx="2330450" cy="336550"/>
          </a:xfrm>
          <a:prstGeom prst="rect">
            <a:avLst/>
          </a:prstGeom>
          <a:noFill/>
          <a:ln w="57150" algn="ctr">
            <a:noFill/>
            <a:miter lim="800000"/>
            <a:headEnd/>
            <a:tailEnd/>
          </a:ln>
        </p:spPr>
        <p:txBody>
          <a:bodyPr wrap="none">
            <a:spAutoFit/>
          </a:bodyPr>
          <a:lstStyle/>
          <a:p>
            <a:pPr algn="ctr"/>
            <a:r>
              <a:rPr lang="en-US" sz="1600" dirty="0" err="1"/>
              <a:t>Kriegeskorte</a:t>
            </a:r>
            <a:r>
              <a:rPr lang="en-US" sz="1600" dirty="0"/>
              <a:t> et al. 2008</a:t>
            </a:r>
          </a:p>
        </p:txBody>
      </p:sp>
      <p:pic>
        <p:nvPicPr>
          <p:cNvPr id="8" name="Content Placeholder 7" descr="ROIs_ventralView_PPAcyan_300dpi_45pc.tif"/>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182990" y="2103561"/>
            <a:ext cx="1507650" cy="1450852"/>
          </a:xfrm>
          <a:prstGeom prst="rect">
            <a:avLst/>
          </a:prstGeom>
        </p:spPr>
      </p:pic>
    </p:spTree>
    <p:extLst>
      <p:ext uri="{BB962C8B-B14F-4D97-AF65-F5344CB8AC3E}">
        <p14:creationId xmlns:p14="http://schemas.microsoft.com/office/powerpoint/2010/main" val="247884787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p:txBody>
          <a:bodyPr/>
          <a:lstStyle/>
          <a:p>
            <a:r>
              <a:rPr lang="nl-NL" sz="3200" b="1" dirty="0" smtClean="0">
                <a:solidFill>
                  <a:schemeClr val="tx1"/>
                </a:solidFill>
              </a:rPr>
              <a:t>Example RDM </a:t>
            </a:r>
            <a:r>
              <a:rPr lang="nl-NL" sz="3200" b="1" dirty="0">
                <a:solidFill>
                  <a:schemeClr val="tx1"/>
                </a:solidFill>
              </a:rPr>
              <a:t>of IT activity </a:t>
            </a:r>
            <a:r>
              <a:rPr lang="nl-NL" sz="3200" b="1" dirty="0" smtClean="0">
                <a:solidFill>
                  <a:schemeClr val="tx1"/>
                </a:solidFill>
              </a:rPr>
              <a:t>patterns,</a:t>
            </a:r>
            <a:br>
              <a:rPr lang="nl-NL" sz="3200" b="1" dirty="0" smtClean="0">
                <a:solidFill>
                  <a:schemeClr val="tx1"/>
                </a:solidFill>
              </a:rPr>
            </a:br>
            <a:r>
              <a:rPr lang="nl-NL" sz="3200" b="1" dirty="0" smtClean="0">
                <a:solidFill>
                  <a:schemeClr val="tx1"/>
                </a:solidFill>
              </a:rPr>
              <a:t>to be used in demo</a:t>
            </a:r>
            <a:endParaRPr lang="nl-NL" sz="3200" b="1" dirty="0">
              <a:solidFill>
                <a:schemeClr val="tx1"/>
              </a:solidFill>
            </a:endParaRPr>
          </a:p>
        </p:txBody>
      </p:sp>
      <p:sp>
        <p:nvSpPr>
          <p:cNvPr id="13321" name="Text Box 9"/>
          <p:cNvSpPr txBox="1">
            <a:spLocks noChangeArrowheads="1"/>
          </p:cNvSpPr>
          <p:nvPr/>
        </p:nvSpPr>
        <p:spPr bwMode="auto">
          <a:xfrm>
            <a:off x="3495675" y="6088063"/>
            <a:ext cx="2152650" cy="366712"/>
          </a:xfrm>
          <a:prstGeom prst="rect">
            <a:avLst/>
          </a:prstGeom>
          <a:noFill/>
          <a:ln w="57150" algn="ctr">
            <a:noFill/>
            <a:miter lim="800000"/>
            <a:headEnd/>
            <a:tailEnd/>
          </a:ln>
        </p:spPr>
        <p:txBody>
          <a:bodyPr wrap="none">
            <a:spAutoFit/>
          </a:bodyPr>
          <a:lstStyle/>
          <a:p>
            <a:pPr algn="ctr"/>
            <a:r>
              <a:rPr lang="nl-NL" dirty="0"/>
              <a:t>4 subjects’ average</a:t>
            </a:r>
          </a:p>
        </p:txBody>
      </p:sp>
      <p:sp>
        <p:nvSpPr>
          <p:cNvPr id="13322" name="Text Box 10"/>
          <p:cNvSpPr txBox="1">
            <a:spLocks noChangeArrowheads="1"/>
          </p:cNvSpPr>
          <p:nvPr/>
        </p:nvSpPr>
        <p:spPr bwMode="auto">
          <a:xfrm>
            <a:off x="384175" y="6332538"/>
            <a:ext cx="2330450" cy="336550"/>
          </a:xfrm>
          <a:prstGeom prst="rect">
            <a:avLst/>
          </a:prstGeom>
          <a:noFill/>
          <a:ln w="57150" algn="ctr">
            <a:noFill/>
            <a:miter lim="800000"/>
            <a:headEnd/>
            <a:tailEnd/>
          </a:ln>
        </p:spPr>
        <p:txBody>
          <a:bodyPr wrap="none">
            <a:spAutoFit/>
          </a:bodyPr>
          <a:lstStyle/>
          <a:p>
            <a:pPr algn="ctr"/>
            <a:r>
              <a:rPr lang="en-US" sz="1600" dirty="0" err="1"/>
              <a:t>Kriegeskorte</a:t>
            </a:r>
            <a:r>
              <a:rPr lang="en-US" sz="1600" dirty="0"/>
              <a:t> et al. 2008</a:t>
            </a:r>
          </a:p>
        </p:txBody>
      </p:sp>
      <p:graphicFrame>
        <p:nvGraphicFramePr>
          <p:cNvPr id="13323" name="Object 11"/>
          <p:cNvGraphicFramePr>
            <a:graphicFrameLocks noGrp="1" noChangeAspect="1"/>
          </p:cNvGraphicFramePr>
          <p:nvPr>
            <p:ph idx="4294967295"/>
          </p:nvPr>
        </p:nvGraphicFramePr>
        <p:xfrm>
          <a:off x="7224713" y="2733675"/>
          <a:ext cx="631825" cy="3344863"/>
        </p:xfrm>
        <a:graphic>
          <a:graphicData uri="http://schemas.openxmlformats.org/presentationml/2006/ole">
            <mc:AlternateContent xmlns:mc="http://schemas.openxmlformats.org/markup-compatibility/2006">
              <mc:Choice xmlns:v="urn:schemas-microsoft-com:vml" Requires="v">
                <p:oleObj spid="_x0000_s78855" name="CorelDRAW" r:id="rId4" imgW="1032480" imgH="5465160" progId="CorelDraw.Graphic.13">
                  <p:embed/>
                </p:oleObj>
              </mc:Choice>
              <mc:Fallback>
                <p:oleObj name="CorelDRAW" r:id="rId4" imgW="1032480" imgH="5465160" progId="CorelDraw.Graphic.13">
                  <p:embed/>
                  <p:pic>
                    <p:nvPicPr>
                      <p:cNvPr id="13323" name="Object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4713" y="2733675"/>
                        <a:ext cx="631825" cy="33448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324" name="Rectangle 12"/>
          <p:cNvSpPr>
            <a:spLocks noChangeArrowheads="1"/>
          </p:cNvSpPr>
          <p:nvPr/>
        </p:nvSpPr>
        <p:spPr bwMode="auto">
          <a:xfrm>
            <a:off x="7596188" y="2987675"/>
            <a:ext cx="288925" cy="2808288"/>
          </a:xfrm>
          <a:prstGeom prst="rect">
            <a:avLst/>
          </a:prstGeom>
          <a:solidFill>
            <a:schemeClr val="bg1"/>
          </a:solidFill>
          <a:ln w="57150" algn="ctr">
            <a:noFill/>
            <a:miter lim="800000"/>
            <a:headEnd/>
            <a:tailEnd/>
          </a:ln>
        </p:spPr>
        <p:txBody>
          <a:bodyPr wrap="none" anchor="ctr"/>
          <a:lstStyle/>
          <a:p>
            <a:endParaRPr lang="en-US"/>
          </a:p>
        </p:txBody>
      </p:sp>
      <p:sp>
        <p:nvSpPr>
          <p:cNvPr id="13325" name="Text Box 13"/>
          <p:cNvSpPr txBox="1">
            <a:spLocks noChangeArrowheads="1"/>
          </p:cNvSpPr>
          <p:nvPr/>
        </p:nvSpPr>
        <p:spPr bwMode="auto">
          <a:xfrm rot="-5400000">
            <a:off x="7180262" y="4210051"/>
            <a:ext cx="1177925" cy="336550"/>
          </a:xfrm>
          <a:prstGeom prst="rect">
            <a:avLst/>
          </a:prstGeom>
          <a:noFill/>
          <a:ln w="57150" algn="ctr">
            <a:noFill/>
            <a:miter lim="800000"/>
            <a:headEnd/>
            <a:tailEnd/>
          </a:ln>
        </p:spPr>
        <p:txBody>
          <a:bodyPr wrap="none">
            <a:spAutoFit/>
          </a:bodyPr>
          <a:lstStyle/>
          <a:p>
            <a:pPr algn="ctr"/>
            <a:r>
              <a:rPr lang="nl-NL" sz="1600"/>
              <a:t>[percentile]</a:t>
            </a:r>
          </a:p>
        </p:txBody>
      </p:sp>
      <p:sp>
        <p:nvSpPr>
          <p:cNvPr id="13326" name="Rectangle 14"/>
          <p:cNvSpPr>
            <a:spLocks noChangeArrowheads="1"/>
          </p:cNvSpPr>
          <p:nvPr/>
        </p:nvSpPr>
        <p:spPr bwMode="auto">
          <a:xfrm>
            <a:off x="7164388" y="3852863"/>
            <a:ext cx="215900" cy="1152525"/>
          </a:xfrm>
          <a:prstGeom prst="rect">
            <a:avLst/>
          </a:prstGeom>
          <a:solidFill>
            <a:schemeClr val="bg1"/>
          </a:solidFill>
          <a:ln w="57150" algn="ctr">
            <a:noFill/>
            <a:miter lim="800000"/>
            <a:headEnd/>
            <a:tailEnd/>
          </a:ln>
        </p:spPr>
        <p:txBody>
          <a:bodyPr wrap="none" anchor="ctr"/>
          <a:lstStyle/>
          <a:p>
            <a:endParaRPr lang="en-US"/>
          </a:p>
        </p:txBody>
      </p:sp>
      <p:sp>
        <p:nvSpPr>
          <p:cNvPr id="13327" name="Text Box 15"/>
          <p:cNvSpPr txBox="1">
            <a:spLocks noChangeArrowheads="1"/>
          </p:cNvSpPr>
          <p:nvPr/>
        </p:nvSpPr>
        <p:spPr bwMode="auto">
          <a:xfrm rot="-5400000">
            <a:off x="6380956" y="4202907"/>
            <a:ext cx="1373187" cy="336550"/>
          </a:xfrm>
          <a:prstGeom prst="rect">
            <a:avLst/>
          </a:prstGeom>
          <a:noFill/>
          <a:ln w="57150" algn="ctr">
            <a:noFill/>
            <a:miter lim="800000"/>
            <a:headEnd/>
            <a:tailEnd/>
          </a:ln>
        </p:spPr>
        <p:txBody>
          <a:bodyPr wrap="none">
            <a:spAutoFit/>
          </a:bodyPr>
          <a:lstStyle/>
          <a:p>
            <a:pPr algn="ctr"/>
            <a:r>
              <a:rPr lang="nl-NL" sz="1600" b="1"/>
              <a:t>dissimilarity</a:t>
            </a:r>
          </a:p>
        </p:txBody>
      </p:sp>
      <p:sp>
        <p:nvSpPr>
          <p:cNvPr id="13328" name="Line 16"/>
          <p:cNvSpPr>
            <a:spLocks noChangeShapeType="1"/>
          </p:cNvSpPr>
          <p:nvPr/>
        </p:nvSpPr>
        <p:spPr bwMode="auto">
          <a:xfrm flipV="1">
            <a:off x="7380288" y="2551113"/>
            <a:ext cx="4762" cy="3509962"/>
          </a:xfrm>
          <a:prstGeom prst="line">
            <a:avLst/>
          </a:prstGeom>
          <a:noFill/>
          <a:ln w="101600">
            <a:solidFill>
              <a:schemeClr val="tx1"/>
            </a:solidFill>
            <a:round/>
            <a:headEnd/>
            <a:tailEnd type="triangle" w="med" len="med"/>
          </a:ln>
        </p:spPr>
        <p:txBody>
          <a:bodyPr/>
          <a:lstStyle/>
          <a:p>
            <a:endParaRPr lang="en-GB"/>
          </a:p>
        </p:txBody>
      </p:sp>
      <p:pic>
        <p:nvPicPr>
          <p:cNvPr id="19" name="Picture 18" descr="granada_hIT.tif"/>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1680" y="1556792"/>
            <a:ext cx="4544027" cy="4536504"/>
          </a:xfrm>
          <a:prstGeom prst="rect">
            <a:avLst/>
          </a:prstGeom>
        </p:spPr>
      </p:pic>
      <p:sp>
        <p:nvSpPr>
          <p:cNvPr id="20" name="Rectangle 4"/>
          <p:cNvSpPr>
            <a:spLocks noChangeArrowheads="1"/>
          </p:cNvSpPr>
          <p:nvPr/>
        </p:nvSpPr>
        <p:spPr bwMode="auto">
          <a:xfrm>
            <a:off x="2843213" y="4437063"/>
            <a:ext cx="1728787" cy="1584325"/>
          </a:xfrm>
          <a:prstGeom prst="rect">
            <a:avLst/>
          </a:prstGeom>
          <a:noFill/>
          <a:ln w="57150" algn="ctr">
            <a:solidFill>
              <a:schemeClr val="tx1"/>
            </a:solidFill>
            <a:miter lim="800000"/>
            <a:headEnd/>
            <a:tailEnd/>
          </a:ln>
        </p:spPr>
        <p:txBody>
          <a:bodyPr wrap="none" anchor="ctr"/>
          <a:lstStyle/>
          <a:p>
            <a:endParaRPr lang="en-US"/>
          </a:p>
        </p:txBody>
      </p:sp>
      <p:sp>
        <p:nvSpPr>
          <p:cNvPr id="21" name="Rectangle 5"/>
          <p:cNvSpPr>
            <a:spLocks noChangeArrowheads="1"/>
          </p:cNvSpPr>
          <p:nvPr/>
        </p:nvSpPr>
        <p:spPr bwMode="auto">
          <a:xfrm rot="5400000">
            <a:off x="4499769" y="2780506"/>
            <a:ext cx="1728788" cy="1584325"/>
          </a:xfrm>
          <a:prstGeom prst="rect">
            <a:avLst/>
          </a:prstGeom>
          <a:noFill/>
          <a:ln w="57150" algn="ctr">
            <a:solidFill>
              <a:schemeClr val="tx1"/>
            </a:solidFill>
            <a:miter lim="800000"/>
            <a:headEnd/>
            <a:tailEnd/>
          </a:ln>
        </p:spPr>
        <p:txBody>
          <a:bodyPr wrap="none" anchor="ctr"/>
          <a:lstStyle/>
          <a:p>
            <a:endParaRPr lang="en-US"/>
          </a:p>
        </p:txBody>
      </p:sp>
      <p:sp>
        <p:nvSpPr>
          <p:cNvPr id="22" name="Rectangle 6"/>
          <p:cNvSpPr>
            <a:spLocks noChangeArrowheads="1"/>
          </p:cNvSpPr>
          <p:nvPr/>
        </p:nvSpPr>
        <p:spPr bwMode="auto">
          <a:xfrm>
            <a:off x="3267075" y="3122613"/>
            <a:ext cx="431800" cy="431800"/>
          </a:xfrm>
          <a:prstGeom prst="rect">
            <a:avLst/>
          </a:prstGeom>
          <a:noFill/>
          <a:ln w="57150" algn="ctr">
            <a:solidFill>
              <a:srgbClr val="FF0000"/>
            </a:solidFill>
            <a:miter lim="800000"/>
            <a:headEnd/>
            <a:tailEnd/>
          </a:ln>
        </p:spPr>
        <p:txBody>
          <a:bodyPr wrap="none" anchor="ctr"/>
          <a:lstStyle/>
          <a:p>
            <a:endParaRPr lang="en-US"/>
          </a:p>
        </p:txBody>
      </p:sp>
      <p:sp>
        <p:nvSpPr>
          <p:cNvPr id="23" name="Text Box 7"/>
          <p:cNvSpPr txBox="1">
            <a:spLocks noChangeArrowheads="1"/>
          </p:cNvSpPr>
          <p:nvPr/>
        </p:nvSpPr>
        <p:spPr bwMode="auto">
          <a:xfrm>
            <a:off x="6372225" y="1700213"/>
            <a:ext cx="2190750" cy="366712"/>
          </a:xfrm>
          <a:prstGeom prst="rect">
            <a:avLst/>
          </a:prstGeom>
          <a:noFill/>
          <a:ln w="57150" algn="ctr">
            <a:noFill/>
            <a:miter lim="800000"/>
            <a:headEnd/>
            <a:tailEnd/>
          </a:ln>
        </p:spPr>
        <p:txBody>
          <a:bodyPr wrap="none">
            <a:spAutoFit/>
          </a:bodyPr>
          <a:lstStyle/>
          <a:p>
            <a:pPr algn="ctr"/>
            <a:r>
              <a:rPr lang="nl-NL" b="1"/>
              <a:t>animate-inanimate</a:t>
            </a:r>
          </a:p>
        </p:txBody>
      </p:sp>
      <p:sp>
        <p:nvSpPr>
          <p:cNvPr id="24" name="Text Box 8"/>
          <p:cNvSpPr txBox="1">
            <a:spLocks noChangeArrowheads="1"/>
          </p:cNvSpPr>
          <p:nvPr/>
        </p:nvSpPr>
        <p:spPr bwMode="auto">
          <a:xfrm>
            <a:off x="1259944" y="1745113"/>
            <a:ext cx="1581150" cy="366712"/>
          </a:xfrm>
          <a:prstGeom prst="rect">
            <a:avLst/>
          </a:prstGeom>
          <a:noFill/>
          <a:ln w="57150" algn="ctr">
            <a:noFill/>
            <a:miter lim="800000"/>
            <a:headEnd/>
            <a:tailEnd/>
          </a:ln>
        </p:spPr>
        <p:txBody>
          <a:bodyPr wrap="none">
            <a:spAutoFit/>
          </a:bodyPr>
          <a:lstStyle/>
          <a:p>
            <a:pPr algn="ctr"/>
            <a:r>
              <a:rPr lang="nl-NL" b="1" dirty="0">
                <a:solidFill>
                  <a:srgbClr val="FF0000"/>
                </a:solidFill>
              </a:rPr>
              <a:t>human faces</a:t>
            </a:r>
          </a:p>
        </p:txBody>
      </p:sp>
      <p:sp>
        <p:nvSpPr>
          <p:cNvPr id="25" name="Line 17"/>
          <p:cNvSpPr>
            <a:spLocks noChangeShapeType="1"/>
          </p:cNvSpPr>
          <p:nvPr/>
        </p:nvSpPr>
        <p:spPr bwMode="auto">
          <a:xfrm>
            <a:off x="2195513" y="2133600"/>
            <a:ext cx="1081087" cy="1008063"/>
          </a:xfrm>
          <a:prstGeom prst="line">
            <a:avLst/>
          </a:prstGeom>
          <a:noFill/>
          <a:ln w="57150">
            <a:solidFill>
              <a:srgbClr val="FF0000"/>
            </a:solidFill>
            <a:round/>
            <a:headEnd/>
            <a:tailEnd/>
          </a:ln>
        </p:spPr>
        <p:txBody>
          <a:bodyPr/>
          <a:lstStyle/>
          <a:p>
            <a:endParaRPr lang="en-GB"/>
          </a:p>
        </p:txBody>
      </p:sp>
      <p:sp>
        <p:nvSpPr>
          <p:cNvPr id="26" name="Line 18"/>
          <p:cNvSpPr>
            <a:spLocks noChangeShapeType="1"/>
          </p:cNvSpPr>
          <p:nvPr/>
        </p:nvSpPr>
        <p:spPr bwMode="auto">
          <a:xfrm flipV="1">
            <a:off x="6156325" y="2133600"/>
            <a:ext cx="431800" cy="574675"/>
          </a:xfrm>
          <a:prstGeom prst="line">
            <a:avLst/>
          </a:prstGeom>
          <a:noFill/>
          <a:ln w="57150">
            <a:solidFill>
              <a:schemeClr val="tx1"/>
            </a:solidFill>
            <a:round/>
            <a:headEnd/>
            <a:tailEnd/>
          </a:ln>
        </p:spPr>
        <p:txBody>
          <a:bodyPr/>
          <a:lstStyle/>
          <a:p>
            <a:endParaRPr lang="en-GB"/>
          </a:p>
        </p:txBody>
      </p:sp>
      <p:pic>
        <p:nvPicPr>
          <p:cNvPr id="27" name="Content Placeholder 7" descr="ROIs_ventralView_PPAcyan_300dpi_45pc.tif"/>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a:xfrm>
            <a:off x="182990" y="2103561"/>
            <a:ext cx="1507650" cy="1450852"/>
          </a:xfrm>
          <a:prstGeom prst="rect">
            <a:avLst/>
          </a:prstGeom>
        </p:spPr>
      </p:pic>
    </p:spTree>
    <p:extLst>
      <p:ext uri="{BB962C8B-B14F-4D97-AF65-F5344CB8AC3E}">
        <p14:creationId xmlns:p14="http://schemas.microsoft.com/office/powerpoint/2010/main" val="1461576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p:bldP spid="24" grpId="0"/>
      <p:bldP spid="25" grpId="0" animBg="1"/>
      <p:bldP spid="2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8075</Words>
  <Application>Microsoft Office PowerPoint</Application>
  <PresentationFormat>On-screen Show (4:3)</PresentationFormat>
  <Paragraphs>1256</Paragraphs>
  <Slides>131</Slides>
  <Notes>48</Notes>
  <HiddenSlides>36</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131</vt:i4>
      </vt:variant>
    </vt:vector>
  </HeadingPairs>
  <TitlesOfParts>
    <vt:vector size="142" baseType="lpstr">
      <vt:lpstr>Albertus Medium</vt:lpstr>
      <vt:lpstr>Arial</vt:lpstr>
      <vt:lpstr>Arial Narrow</vt:lpstr>
      <vt:lpstr>Calibri</vt:lpstr>
      <vt:lpstr>Cambria Math</vt:lpstr>
      <vt:lpstr>Consolas</vt:lpstr>
      <vt:lpstr>Courier New</vt:lpstr>
      <vt:lpstr>Times New Roman</vt:lpstr>
      <vt:lpstr>Wingdings</vt:lpstr>
      <vt:lpstr>Office Theme</vt:lpstr>
      <vt:lpstr>CorelDRAW</vt:lpstr>
      <vt:lpstr>An introduction to Multi-Variate Pattern Analysis (MVPA) using  The Decoding Toolbox and The RSA Toolbox</vt:lpstr>
      <vt:lpstr>PowerPoint Presentation</vt:lpstr>
      <vt:lpstr>PowerPoint Presentation</vt:lpstr>
      <vt:lpstr>PowerPoint Presentation</vt:lpstr>
      <vt:lpstr>Per voxel (univariate) General Linear Model (GLM)…</vt:lpstr>
      <vt:lpstr>Activation-based (univariate) analysis</vt:lpstr>
      <vt:lpstr>PowerPoint Presentation</vt:lpstr>
      <vt:lpstr>PowerPoint Presentation</vt:lpstr>
      <vt:lpstr>PowerPoint Presentation</vt:lpstr>
      <vt:lpstr>Play with SVMs…</vt:lpstr>
      <vt:lpstr>PowerPoint Presentation</vt:lpstr>
      <vt:lpstr>PowerPoint Presentation</vt:lpstr>
      <vt:lpstr>MVPA using The Decoding Toolbox (TDT)</vt:lpstr>
      <vt:lpstr>PowerPoint Presentation</vt:lpstr>
      <vt:lpstr>Many alternatives…</vt:lpstr>
      <vt:lpstr>PowerPoint Presentation</vt:lpstr>
      <vt:lpstr>Simplicity, modularity, and flexibility:</vt:lpstr>
      <vt:lpstr>Currently available options</vt:lpstr>
      <vt:lpstr>Some key components:</vt:lpstr>
      <vt:lpstr>2 voxel simulation demos (demos_simpletoydata_234_djm.m)</vt:lpstr>
      <vt:lpstr>Data splitting</vt:lpstr>
      <vt:lpstr>PowerPoint Presentation</vt:lpstr>
      <vt:lpstr>Specifying decoding ‘designs’</vt:lpstr>
      <vt:lpstr>Specifying decoding ‘designs’</vt:lpstr>
      <vt:lpstr>Back to 2-voxel demos…</vt:lpstr>
      <vt:lpstr>With many features, we need to choose,     which of them we want to use</vt:lpstr>
      <vt:lpstr>PowerPoint Presentation</vt:lpstr>
      <vt:lpstr>Selecting voxels, continued</vt:lpstr>
      <vt:lpstr>Many-voxel simulation demos (demos_toybrain_567_djm.m)</vt:lpstr>
      <vt:lpstr>Specific considerations for fMRI data</vt:lpstr>
      <vt:lpstr>Examples with real fMRI data (demos_realdata_motion_direction_89_djm.m)</vt:lpstr>
      <vt:lpstr>Statistical inference</vt:lpstr>
      <vt:lpstr>Statistical inference</vt:lpstr>
      <vt:lpstr>Statistical inference</vt:lpstr>
      <vt:lpstr>Statistical inference</vt:lpstr>
      <vt:lpstr>Statistical inference</vt:lpstr>
      <vt:lpstr>Statistical inference</vt:lpstr>
      <vt:lpstr>Back to demo…</vt:lpstr>
      <vt:lpstr>Examples with real fMRI data (demos_realdata_motion_direction_89_djm_plus.m)</vt:lpstr>
      <vt:lpstr>Boundary placement: some linear classifiers</vt:lpstr>
      <vt:lpstr>Which classifier is best?</vt:lpstr>
      <vt:lpstr>Can we do better?</vt:lpstr>
      <vt:lpstr>PowerPoint Presentation</vt:lpstr>
      <vt:lpstr>Some non-linear classifiers</vt:lpstr>
      <vt:lpstr>Pattern = signal + noise</vt:lpstr>
      <vt:lpstr>Pattern = signal + noise</vt:lpstr>
      <vt:lpstr>Pattern = signal + noise</vt:lpstr>
      <vt:lpstr>Pattern = signal + noise</vt:lpstr>
      <vt:lpstr>Pattern = signal + noise</vt:lpstr>
      <vt:lpstr>Overfitting</vt:lpstr>
      <vt:lpstr>Overfitting</vt:lpstr>
      <vt:lpstr>Overfitting</vt:lpstr>
      <vt:lpstr>Performance measures</vt:lpstr>
      <vt:lpstr>PowerPoint Presentation</vt:lpstr>
      <vt:lpstr>Back to demo…</vt:lpstr>
      <vt:lpstr>Some example applications…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 (a selective list)</vt:lpstr>
      <vt:lpstr>References (a selective list)</vt:lpstr>
      <vt:lpstr>Extra demo data if time? (tutorial_djm2.m)</vt:lpstr>
      <vt:lpstr> Part 2: RSA </vt:lpstr>
      <vt:lpstr>PowerPoint Presentation</vt:lpstr>
      <vt:lpstr>PowerPoint Presentation</vt:lpstr>
      <vt:lpstr>PowerPoint Presentation</vt:lpstr>
      <vt:lpstr>A real example</vt:lpstr>
      <vt:lpstr>PowerPoint Presentation</vt:lpstr>
      <vt:lpstr>PowerPoint Presentation</vt:lpstr>
      <vt:lpstr> Representational similarity analysis using The RSA Toolbox </vt:lpstr>
      <vt:lpstr>PowerPoint Presentation</vt:lpstr>
      <vt:lpstr>PowerPoint Presentation</vt:lpstr>
      <vt:lpstr>PowerPoint Presentation</vt:lpstr>
      <vt:lpstr>Overview:</vt:lpstr>
      <vt:lpstr>Some key components: Datasets and RDMs</vt:lpstr>
      <vt:lpstr>PowerPoint Presentation</vt:lpstr>
      <vt:lpstr>Euclidean distance</vt:lpstr>
      <vt:lpstr>Correlation distance</vt:lpstr>
      <vt:lpstr>PowerPoint Presentation</vt:lpstr>
      <vt:lpstr>PowerPoint Presentation</vt:lpstr>
      <vt:lpstr>One example of effect in practice:</vt:lpstr>
      <vt:lpstr>Cross-validated distance estimates</vt:lpstr>
      <vt:lpstr>Noise normalisation</vt:lpstr>
      <vt:lpstr>Cross-validated dissimilarity measures</vt:lpstr>
      <vt:lpstr>Cross-validated dissimilarity measures</vt:lpstr>
      <vt:lpstr>PowerPoint Presentation</vt:lpstr>
      <vt:lpstr>Compare with LDA classifier</vt:lpstr>
      <vt:lpstr>Datasets and RDMs</vt:lpstr>
      <vt:lpstr>96 object images</vt:lpstr>
      <vt:lpstr>96-object-image fMRI experiment</vt:lpstr>
      <vt:lpstr>Example RDM of IT activity patterns, to be used in demo</vt:lpstr>
      <vt:lpstr>Example RDM of IT activity patterns, to be used in demo</vt:lpstr>
      <vt:lpstr>Ways to visualize representational structure</vt:lpstr>
      <vt:lpstr>Datasets and RDMs</vt:lpstr>
      <vt:lpstr>PowerPoint Presentation</vt:lpstr>
      <vt:lpstr>Conventional method:  Pairwise similarity ratings</vt:lpstr>
      <vt:lpstr>Many pairwise dissimilarities</vt:lpstr>
      <vt:lpstr>2D arrangement  by dissimilarity</vt:lpstr>
      <vt:lpstr>Multi-object arrangement (MA) method</vt:lpstr>
      <vt:lpstr>PowerPoint Presentation</vt:lpstr>
      <vt:lpstr>PowerPoint Presentation</vt:lpstr>
      <vt:lpstr>PowerPoint Presentation</vt:lpstr>
      <vt:lpstr>PowerPoint Presentation</vt:lpstr>
      <vt:lpstr>PowerPoint Presentation</vt:lpstr>
      <vt:lpstr>Comparing RDMs</vt:lpstr>
      <vt:lpstr>Models and fitting</vt:lpstr>
      <vt:lpstr>Some key components: Inference</vt:lpstr>
      <vt:lpstr>PowerPoint Presentation</vt:lpstr>
      <vt:lpstr>Some key components: Visualization</vt:lpstr>
      <vt:lpstr>Searchlights:</vt:lpstr>
      <vt:lpstr>Summary recommendations</vt:lpstr>
      <vt:lpstr>Spearman vs. Kendall tau-a for comparing RDMs</vt:lpstr>
      <vt:lpstr>PowerPoint Presentation</vt:lpstr>
      <vt:lpstr>PowerPoint Presentation</vt:lpstr>
      <vt:lpstr>PowerPoint Presentation</vt:lpstr>
      <vt:lpstr>A few example applications…</vt:lpstr>
      <vt:lpstr>PowerPoint Presentation</vt:lpstr>
      <vt:lpstr>PowerPoint Presentation</vt:lpstr>
      <vt:lpstr>PowerPoint Presentation</vt:lpstr>
      <vt:lpstr>PowerPoint Presentation</vt:lpstr>
      <vt:lpstr>References (a very incomplete list)</vt:lpstr>
      <vt:lpstr>References (a very incomplete list)</vt:lpstr>
      <vt:lpstr>Extra demo data if time? (tutorial_djm2.m)</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2017-05-22T11:52:36Z</dcterms:created>
  <dcterms:modified xsi:type="dcterms:W3CDTF">2024-02-16T14:30:48Z</dcterms:modified>
</cp:coreProperties>
</file>