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34"/>
  </p:notesMasterIdLst>
  <p:handoutMasterIdLst>
    <p:handoutMasterId r:id="rId135"/>
  </p:handoutMasterIdLst>
  <p:sldIdLst>
    <p:sldId id="574" r:id="rId2"/>
    <p:sldId id="534" r:id="rId3"/>
    <p:sldId id="575" r:id="rId4"/>
    <p:sldId id="576" r:id="rId5"/>
    <p:sldId id="577" r:id="rId6"/>
    <p:sldId id="647" r:id="rId7"/>
    <p:sldId id="579" r:id="rId8"/>
    <p:sldId id="580" r:id="rId9"/>
    <p:sldId id="581" r:id="rId10"/>
    <p:sldId id="648" r:id="rId11"/>
    <p:sldId id="649" r:id="rId12"/>
    <p:sldId id="711" r:id="rId13"/>
    <p:sldId id="712" r:id="rId14"/>
    <p:sldId id="713" r:id="rId15"/>
    <p:sldId id="714" r:id="rId16"/>
    <p:sldId id="715" r:id="rId17"/>
    <p:sldId id="716" r:id="rId18"/>
    <p:sldId id="717" r:id="rId19"/>
    <p:sldId id="718" r:id="rId20"/>
    <p:sldId id="719" r:id="rId21"/>
    <p:sldId id="720" r:id="rId22"/>
    <p:sldId id="721" r:id="rId23"/>
    <p:sldId id="722" r:id="rId24"/>
    <p:sldId id="723" r:id="rId25"/>
    <p:sldId id="724" r:id="rId26"/>
    <p:sldId id="725" r:id="rId27"/>
    <p:sldId id="726" r:id="rId28"/>
    <p:sldId id="727" r:id="rId29"/>
    <p:sldId id="728" r:id="rId30"/>
    <p:sldId id="729" r:id="rId31"/>
    <p:sldId id="730" r:id="rId32"/>
    <p:sldId id="731" r:id="rId33"/>
    <p:sldId id="732" r:id="rId34"/>
    <p:sldId id="733" r:id="rId35"/>
    <p:sldId id="734" r:id="rId36"/>
    <p:sldId id="735" r:id="rId37"/>
    <p:sldId id="736" r:id="rId38"/>
    <p:sldId id="737" r:id="rId39"/>
    <p:sldId id="738" r:id="rId40"/>
    <p:sldId id="739" r:id="rId41"/>
    <p:sldId id="740" r:id="rId42"/>
    <p:sldId id="741" r:id="rId43"/>
    <p:sldId id="742" r:id="rId44"/>
    <p:sldId id="743" r:id="rId45"/>
    <p:sldId id="744" r:id="rId46"/>
    <p:sldId id="745" r:id="rId47"/>
    <p:sldId id="746" r:id="rId48"/>
    <p:sldId id="747" r:id="rId49"/>
    <p:sldId id="748" r:id="rId50"/>
    <p:sldId id="749" r:id="rId51"/>
    <p:sldId id="750" r:id="rId52"/>
    <p:sldId id="752" r:id="rId53"/>
    <p:sldId id="753" r:id="rId54"/>
    <p:sldId id="754" r:id="rId55"/>
    <p:sldId id="755" r:id="rId56"/>
    <p:sldId id="756" r:id="rId57"/>
    <p:sldId id="757" r:id="rId58"/>
    <p:sldId id="758" r:id="rId59"/>
    <p:sldId id="760" r:id="rId60"/>
    <p:sldId id="761" r:id="rId61"/>
    <p:sldId id="762" r:id="rId62"/>
    <p:sldId id="763" r:id="rId63"/>
    <p:sldId id="764" r:id="rId64"/>
    <p:sldId id="765" r:id="rId65"/>
    <p:sldId id="766" r:id="rId66"/>
    <p:sldId id="767" r:id="rId67"/>
    <p:sldId id="773" r:id="rId68"/>
    <p:sldId id="768" r:id="rId69"/>
    <p:sldId id="769" r:id="rId70"/>
    <p:sldId id="770" r:id="rId71"/>
    <p:sldId id="771" r:id="rId72"/>
    <p:sldId id="772" r:id="rId73"/>
    <p:sldId id="646" r:id="rId74"/>
    <p:sldId id="657" r:id="rId75"/>
    <p:sldId id="536" r:id="rId76"/>
    <p:sldId id="445" r:id="rId77"/>
    <p:sldId id="446" r:id="rId78"/>
    <p:sldId id="658" r:id="rId79"/>
    <p:sldId id="452" r:id="rId80"/>
    <p:sldId id="550" r:id="rId81"/>
    <p:sldId id="659" r:id="rId82"/>
    <p:sldId id="660" r:id="rId83"/>
    <p:sldId id="661" r:id="rId84"/>
    <p:sldId id="662" r:id="rId85"/>
    <p:sldId id="663" r:id="rId86"/>
    <p:sldId id="664" r:id="rId87"/>
    <p:sldId id="665" r:id="rId88"/>
    <p:sldId id="666" r:id="rId89"/>
    <p:sldId id="667" r:id="rId90"/>
    <p:sldId id="668" r:id="rId91"/>
    <p:sldId id="669" r:id="rId92"/>
    <p:sldId id="774" r:id="rId93"/>
    <p:sldId id="775" r:id="rId94"/>
    <p:sldId id="776" r:id="rId95"/>
    <p:sldId id="777" r:id="rId96"/>
    <p:sldId id="778" r:id="rId97"/>
    <p:sldId id="779" r:id="rId98"/>
    <p:sldId id="780" r:id="rId99"/>
    <p:sldId id="781" r:id="rId100"/>
    <p:sldId id="782" r:id="rId101"/>
    <p:sldId id="783" r:id="rId102"/>
    <p:sldId id="784" r:id="rId103"/>
    <p:sldId id="785" r:id="rId104"/>
    <p:sldId id="787" r:id="rId105"/>
    <p:sldId id="788" r:id="rId106"/>
    <p:sldId id="789" r:id="rId107"/>
    <p:sldId id="790" r:id="rId108"/>
    <p:sldId id="791" r:id="rId109"/>
    <p:sldId id="792" r:id="rId110"/>
    <p:sldId id="793" r:id="rId111"/>
    <p:sldId id="794" r:id="rId112"/>
    <p:sldId id="795" r:id="rId113"/>
    <p:sldId id="796" r:id="rId114"/>
    <p:sldId id="797" r:id="rId115"/>
    <p:sldId id="798" r:id="rId116"/>
    <p:sldId id="799" r:id="rId117"/>
    <p:sldId id="800" r:id="rId118"/>
    <p:sldId id="801" r:id="rId119"/>
    <p:sldId id="802" r:id="rId120"/>
    <p:sldId id="803" r:id="rId121"/>
    <p:sldId id="804" r:id="rId122"/>
    <p:sldId id="805" r:id="rId123"/>
    <p:sldId id="806" r:id="rId124"/>
    <p:sldId id="807" r:id="rId125"/>
    <p:sldId id="808" r:id="rId126"/>
    <p:sldId id="809" r:id="rId127"/>
    <p:sldId id="810" r:id="rId128"/>
    <p:sldId id="811" r:id="rId129"/>
    <p:sldId id="814" r:id="rId130"/>
    <p:sldId id="812" r:id="rId131"/>
    <p:sldId id="813" r:id="rId132"/>
    <p:sldId id="573" r:id="rId133"/>
  </p:sldIdLst>
  <p:sldSz cx="9144000" cy="6858000" type="screen4x3"/>
  <p:notesSz cx="6794500" cy="9906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B00E2"/>
    <a:srgbClr val="0000FF"/>
    <a:srgbClr val="00FF00"/>
    <a:srgbClr val="23CFCF"/>
    <a:srgbClr val="D39173"/>
    <a:srgbClr val="6464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852" autoAdjust="0"/>
    <p:restoredTop sz="65702" autoAdjust="0"/>
  </p:normalViewPr>
  <p:slideViewPr>
    <p:cSldViewPr>
      <p:cViewPr varScale="1">
        <p:scale>
          <a:sx n="54" d="100"/>
          <a:sy n="54" d="100"/>
        </p:scale>
        <p:origin x="72" y="16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2FBF57AF-D3F5-4F4C-9284-61BFB8C87F6B}" type="datetimeFigureOut">
              <a:rPr lang="en-GB" smtClean="0"/>
              <a:t>27/02/2025</a:t>
            </a:fld>
            <a:endParaRPr lang="en-GB"/>
          </a:p>
        </p:txBody>
      </p:sp>
      <p:sp>
        <p:nvSpPr>
          <p:cNvPr id="4" name="Footer Placeholder 3"/>
          <p:cNvSpPr>
            <a:spLocks noGrp="1"/>
          </p:cNvSpPr>
          <p:nvPr>
            <p:ph type="ftr" sz="quarter" idx="2"/>
          </p:nvPr>
        </p:nvSpPr>
        <p:spPr>
          <a:xfrm>
            <a:off x="0" y="9409113"/>
            <a:ext cx="2944813"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100" y="9409113"/>
            <a:ext cx="2944813" cy="496887"/>
          </a:xfrm>
          <a:prstGeom prst="rect">
            <a:avLst/>
          </a:prstGeom>
        </p:spPr>
        <p:txBody>
          <a:bodyPr vert="horz" lIns="91440" tIns="45720" rIns="91440" bIns="45720" rtlCol="0" anchor="b"/>
          <a:lstStyle>
            <a:lvl1pPr algn="r">
              <a:defRPr sz="1200"/>
            </a:lvl1pPr>
          </a:lstStyle>
          <a:p>
            <a:fld id="{9E62675F-B92E-4A65-AFDA-1E220F00B96D}" type="slidenum">
              <a:rPr lang="en-GB" smtClean="0"/>
              <a:t>‹#›</a:t>
            </a:fld>
            <a:endParaRPr lang="en-GB"/>
          </a:p>
        </p:txBody>
      </p:sp>
    </p:spTree>
    <p:extLst>
      <p:ext uri="{BB962C8B-B14F-4D97-AF65-F5344CB8AC3E}">
        <p14:creationId xmlns:p14="http://schemas.microsoft.com/office/powerpoint/2010/main" val="4101196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980DEA8-C52D-4C82-A0F7-53C8005FA717}" type="datetimeFigureOut">
              <a:rPr lang="en-GB"/>
              <a:pPr>
                <a:defRPr/>
              </a:pPr>
              <a:t>27/02/2025</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077B847-0E78-4FDE-8257-2FEBC06720F7}" type="slidenum">
              <a:rPr lang="en-GB" altLang="en-US"/>
              <a:pPr>
                <a:defRPr/>
              </a:pPr>
              <a:t>‹#›</a:t>
            </a:fld>
            <a:endParaRPr lang="en-GB" altLang="en-US"/>
          </a:p>
        </p:txBody>
      </p:sp>
    </p:spTree>
    <p:extLst>
      <p:ext uri="{BB962C8B-B14F-4D97-AF65-F5344CB8AC3E}">
        <p14:creationId xmlns:p14="http://schemas.microsoft.com/office/powerpoint/2010/main" val="11485806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scikit-learn.org/stable/modules/generated/sklearn.cluster.AgglomerativeClustering.html#sklearn.cluster.AgglomerativeClustering" TargetMode="External"/><Relationship Id="rId2" Type="http://schemas.openxmlformats.org/officeDocument/2006/relationships/slide" Target="../slides/slide103.xml"/><Relationship Id="rId1" Type="http://schemas.openxmlformats.org/officeDocument/2006/relationships/notesMaster" Target="../notesMasters/notesMaster1.xml"/><Relationship Id="rId4" Type="http://schemas.openxmlformats.org/officeDocument/2006/relationships/hyperlink" Target="https://docs.scipy.org/doc/scipy/reference/generated/scipy.cluster.hierarchy.dendrogram.html#scipy.cluster.hierarchy.dendrogram"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Warnings:</a:t>
            </a:r>
          </a:p>
          <a:p>
            <a:pPr marL="228600" indent="-228600">
              <a:buAutoNum type="arabicParenR"/>
            </a:pPr>
            <a:r>
              <a:rPr lang="en-GB" dirty="0" smtClean="0"/>
              <a:t>This a condensed</a:t>
            </a:r>
            <a:r>
              <a:rPr lang="en-GB" baseline="0" dirty="0" smtClean="0"/>
              <a:t> version of a longer workshop for COGNESTIC, so I will go fast and not spend long on the demos – Check out the COGNESTIC website  if you want to go through these on your own</a:t>
            </a:r>
          </a:p>
          <a:p>
            <a:pPr marL="228600" indent="-228600">
              <a:buAutoNum type="arabicParenR"/>
            </a:pPr>
            <a:r>
              <a:rPr lang="en-GB" baseline="0" dirty="0" smtClean="0"/>
              <a:t>Audience has wide variability in experience. So parts will seem simple to some people, but complicated to others. If the latter, don’t worry! You don’t need to understand everything (nobody does)! Feel free to ask questions. </a:t>
            </a:r>
          </a:p>
          <a:p>
            <a:pPr marL="228600" indent="-228600">
              <a:buAutoNum type="arabicParenR"/>
            </a:pPr>
            <a:endParaRPr lang="en-GB" baseline="0" dirty="0" smtClean="0"/>
          </a:p>
          <a:p>
            <a:pPr marL="0" indent="0">
              <a:buNone/>
            </a:pPr>
            <a:r>
              <a:rPr lang="en-GB" baseline="0" dirty="0" smtClean="0"/>
              <a:t>It doesn’t matter if we don’t cover everything. </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a:t>
            </a:fld>
            <a:endParaRPr lang="en-GB" altLang="en-US"/>
          </a:p>
        </p:txBody>
      </p:sp>
    </p:spTree>
    <p:extLst>
      <p:ext uri="{BB962C8B-B14F-4D97-AF65-F5344CB8AC3E}">
        <p14:creationId xmlns:p14="http://schemas.microsoft.com/office/powerpoint/2010/main" val="3903585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err="1" smtClean="0"/>
              <a:t>scipy</a:t>
            </a:r>
            <a:r>
              <a:rPr lang="en-GB" dirty="0" smtClean="0"/>
              <a:t> can load .mat files with </a:t>
            </a:r>
            <a:r>
              <a:rPr lang="en-GB" dirty="0" err="1" smtClean="0"/>
              <a:t>io.loadmat</a:t>
            </a:r>
            <a:r>
              <a:rPr lang="en-GB" dirty="0" smtClean="0"/>
              <a:t> and adds other </a:t>
            </a:r>
            <a:r>
              <a:rPr lang="en-GB" dirty="0" err="1" smtClean="0"/>
              <a:t>matlab</a:t>
            </a:r>
            <a:r>
              <a:rPr lang="en-GB" dirty="0" smtClean="0"/>
              <a:t> functionality like </a:t>
            </a:r>
            <a:r>
              <a:rPr lang="en-GB" dirty="0" err="1" smtClean="0"/>
              <a:t>squareform</a:t>
            </a:r>
            <a:r>
              <a:rPr lang="en-GB" dirty="0" smtClean="0"/>
              <a:t> and </a:t>
            </a:r>
            <a:r>
              <a:rPr lang="en-GB" baseline="0" dirty="0" smtClean="0"/>
              <a:t>standard statistics (e.g. t-tests)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glob to search filenames with wildcards (not used here)</a:t>
            </a:r>
          </a:p>
          <a:p>
            <a:r>
              <a:rPr lang="en-GB" baseline="0" dirty="0" smtClean="0"/>
              <a:t>collections provides extra datatypes e.g. </a:t>
            </a:r>
            <a:r>
              <a:rPr lang="en-GB" baseline="0" dirty="0" err="1" smtClean="0"/>
              <a:t>defaultdict</a:t>
            </a: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err="1" smtClean="0"/>
              <a:t>nibabel</a:t>
            </a:r>
            <a:r>
              <a:rPr lang="en-GB" baseline="0" dirty="0" smtClean="0"/>
              <a:t> can process </a:t>
            </a:r>
            <a:r>
              <a:rPr lang="en-GB" baseline="0" dirty="0" err="1" smtClean="0"/>
              <a:t>analyze</a:t>
            </a:r>
            <a:r>
              <a:rPr lang="en-GB" baseline="0" dirty="0" smtClean="0"/>
              <a:t>/</a:t>
            </a:r>
            <a:r>
              <a:rPr lang="en-GB" baseline="0" dirty="0" err="1" smtClean="0"/>
              <a:t>nifti</a:t>
            </a:r>
            <a:r>
              <a:rPr lang="en-GB" baseline="0" dirty="0" smtClean="0"/>
              <a:t> files with load() and load().</a:t>
            </a:r>
            <a:r>
              <a:rPr lang="en-GB" baseline="0" dirty="0" err="1" smtClean="0"/>
              <a:t>get_fdata</a:t>
            </a:r>
            <a:endParaRPr lang="en-GB" baseline="0" dirty="0" smtClean="0"/>
          </a:p>
          <a:p>
            <a:endParaRPr lang="en-GB" baseline="0" dirty="0" smtClean="0"/>
          </a:p>
          <a:p>
            <a:r>
              <a:rPr lang="en-GB" baseline="0" dirty="0" smtClean="0"/>
              <a:t>Can do: from [package] import [module] as [</a:t>
            </a:r>
            <a:r>
              <a:rPr lang="en-GB" baseline="0" dirty="0" err="1" smtClean="0"/>
              <a:t>newname</a:t>
            </a:r>
            <a:r>
              <a:rPr lang="en-GB" baseline="0" dirty="0" smtClean="0"/>
              <a:t>]</a:t>
            </a:r>
          </a:p>
          <a:p>
            <a:endParaRPr lang="en-GB" baseline="0" dirty="0" smtClean="0"/>
          </a:p>
          <a:p>
            <a:r>
              <a:rPr lang="en-GB" baseline="0" dirty="0" smtClean="0"/>
              <a:t>To use </a:t>
            </a:r>
            <a:r>
              <a:rPr lang="en-GB" baseline="0" dirty="0" err="1" smtClean="0"/>
              <a:t>VScode</a:t>
            </a:r>
            <a:r>
              <a:rPr lang="en-GB" baseline="0" dirty="0" smtClean="0"/>
              <a:t>:</a:t>
            </a:r>
          </a:p>
          <a:p>
            <a:r>
              <a:rPr lang="en-GB" baseline="0" dirty="0" smtClean="0"/>
              <a:t>Install Remote SSH</a:t>
            </a:r>
          </a:p>
          <a:p>
            <a:r>
              <a:rPr lang="en-GB" baseline="0" dirty="0" smtClean="0"/>
              <a:t>Click green button at bottom left; connect current window to host</a:t>
            </a:r>
          </a:p>
          <a:p>
            <a:r>
              <a:rPr lang="en-GB" baseline="0" dirty="0" smtClean="0"/>
              <a:t>Enter e.g. dm01@login-j03 + password</a:t>
            </a:r>
          </a:p>
          <a:p>
            <a:endParaRPr lang="en-GB" baseline="0" dirty="0" smtClean="0"/>
          </a:p>
          <a:p>
            <a:r>
              <a:rPr lang="en-GB" baseline="0" dirty="0" smtClean="0"/>
              <a:t>“</a:t>
            </a:r>
            <a:r>
              <a:rPr lang="en-GB" baseline="0" dirty="0" err="1" smtClean="0"/>
              <a:t>conda</a:t>
            </a:r>
            <a:r>
              <a:rPr lang="en-GB" baseline="0" dirty="0" smtClean="0"/>
              <a:t> </a:t>
            </a:r>
            <a:r>
              <a:rPr lang="en-GB" baseline="0" dirty="0" err="1" smtClean="0"/>
              <a:t>env</a:t>
            </a:r>
            <a:r>
              <a:rPr lang="en-GB" baseline="0" dirty="0" smtClean="0"/>
              <a:t> list” to see available environments</a:t>
            </a:r>
          </a:p>
          <a:p>
            <a:r>
              <a:rPr lang="en-GB" baseline="0" dirty="0" smtClean="0"/>
              <a:t>“</a:t>
            </a:r>
            <a:r>
              <a:rPr lang="en-GB" baseline="0" dirty="0" err="1" smtClean="0"/>
              <a:t>conda</a:t>
            </a:r>
            <a:r>
              <a:rPr lang="en-GB" baseline="0" dirty="0" smtClean="0"/>
              <a:t> list” to see software in active environment</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14</a:t>
            </a:fld>
            <a:endParaRPr lang="en-GB" altLang="en-US"/>
          </a:p>
        </p:txBody>
      </p:sp>
    </p:spTree>
    <p:extLst>
      <p:ext uri="{BB962C8B-B14F-4D97-AF65-F5344CB8AC3E}">
        <p14:creationId xmlns:p14="http://schemas.microsoft.com/office/powerpoint/2010/main" val="2476667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15</a:t>
            </a:fld>
            <a:endParaRPr lang="en-GB" altLang="en-US"/>
          </a:p>
        </p:txBody>
      </p:sp>
    </p:spTree>
    <p:extLst>
      <p:ext uri="{BB962C8B-B14F-4D97-AF65-F5344CB8AC3E}">
        <p14:creationId xmlns:p14="http://schemas.microsoft.com/office/powerpoint/2010/main" val="24178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16</a:t>
            </a:fld>
            <a:endParaRPr lang="en-GB" altLang="en-US"/>
          </a:p>
        </p:txBody>
      </p:sp>
    </p:spTree>
    <p:extLst>
      <p:ext uri="{BB962C8B-B14F-4D97-AF65-F5344CB8AC3E}">
        <p14:creationId xmlns:p14="http://schemas.microsoft.com/office/powerpoint/2010/main" val="4032702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17</a:t>
            </a:fld>
            <a:endParaRPr lang="en-GB" altLang="en-US"/>
          </a:p>
        </p:txBody>
      </p:sp>
    </p:spTree>
    <p:extLst>
      <p:ext uri="{BB962C8B-B14F-4D97-AF65-F5344CB8AC3E}">
        <p14:creationId xmlns:p14="http://schemas.microsoft.com/office/powerpoint/2010/main" val="182937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18</a:t>
            </a:fld>
            <a:endParaRPr lang="en-GB" altLang="en-US"/>
          </a:p>
        </p:txBody>
      </p:sp>
    </p:spTree>
    <p:extLst>
      <p:ext uri="{BB962C8B-B14F-4D97-AF65-F5344CB8AC3E}">
        <p14:creationId xmlns:p14="http://schemas.microsoft.com/office/powerpoint/2010/main" val="2946523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example is from </a:t>
            </a:r>
            <a:r>
              <a:rPr lang="en-GB" dirty="0" err="1" smtClean="0"/>
              <a:t>CosmoMVPA</a:t>
            </a:r>
            <a:r>
              <a:rPr lang="en-GB" dirty="0" smtClean="0"/>
              <a:t>,</a:t>
            </a:r>
            <a:r>
              <a:rPr lang="en-GB" baseline="0" dirty="0" smtClean="0"/>
              <a:t> but same basic idea applies in general.</a:t>
            </a:r>
          </a:p>
          <a:p>
            <a:endParaRPr lang="en-GB" baseline="0" dirty="0" smtClean="0"/>
          </a:p>
          <a:p>
            <a:r>
              <a:rPr lang="en-GB" baseline="0" dirty="0" smtClean="0"/>
              <a:t>Foe decoding, we provide the “labels” vector, which makes this “supervised” learning.</a:t>
            </a:r>
          </a:p>
          <a:p>
            <a:endParaRPr lang="en-GB" baseline="0" dirty="0" smtClean="0"/>
          </a:p>
          <a:p>
            <a:r>
              <a:rPr lang="en-GB" baseline="0" dirty="0" smtClean="0"/>
              <a:t>What sample attributes can you think of?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What feature attributes can you think of?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What dataset attributes can you think of?</a:t>
            </a:r>
          </a:p>
          <a:p>
            <a:endParaRPr lang="en-GB" baseline="0" dirty="0" smtClean="0"/>
          </a:p>
          <a:p>
            <a:r>
              <a:rPr lang="en-GB" baseline="0" dirty="0" smtClean="0"/>
              <a:t>For fMRI, features might be surface nodes rather than voxels.</a:t>
            </a:r>
          </a:p>
          <a:p>
            <a:r>
              <a:rPr lang="en-GB" baseline="0" dirty="0" smtClean="0"/>
              <a:t>For EMEG, features might be sensors and/or </a:t>
            </a:r>
            <a:r>
              <a:rPr lang="en-GB" baseline="0" dirty="0" err="1" smtClean="0"/>
              <a:t>timepoints</a:t>
            </a:r>
            <a:r>
              <a:rPr lang="en-GB" baseline="0" dirty="0" smtClean="0"/>
              <a:t> and/or frequency bands</a:t>
            </a:r>
          </a:p>
          <a:p>
            <a:endParaRPr lang="en-GB" baseline="0" dirty="0" smtClean="0"/>
          </a:p>
          <a:p>
            <a:r>
              <a:rPr lang="en-GB" baseline="0" dirty="0" smtClean="0"/>
              <a:t>Samples can be defined as GLM estimates (per trial, or per condition etc.) or time-points.</a:t>
            </a:r>
          </a:p>
          <a:p>
            <a:r>
              <a:rPr lang="en-GB" baseline="0" dirty="0" smtClean="0"/>
              <a:t>Getting all samples from a single GLM is sometimes called the Least-squares all (LSA) approach.</a:t>
            </a:r>
          </a:p>
          <a:p>
            <a:r>
              <a:rPr lang="en-GB" sz="1200" b="0" i="0" kern="1200" dirty="0" smtClean="0">
                <a:solidFill>
                  <a:schemeClr val="tx1"/>
                </a:solidFill>
                <a:effectLst/>
                <a:latin typeface="+mn-lt"/>
                <a:ea typeface="+mn-ea"/>
                <a:cs typeface="+mn-cs"/>
              </a:rPr>
              <a:t>The least-squares separate (LSS) design involves fitting a separate model per trial. Each model contains one regressor for the trial that you want to estimate and, for each condition in your experimental design (in case of a categorical design), another regressor containing all other trials.</a:t>
            </a:r>
            <a:endParaRPr lang="en-GB" baseline="0" dirty="0" smtClean="0"/>
          </a:p>
          <a:p>
            <a:r>
              <a:rPr lang="en-GB" baseline="0" dirty="0" smtClean="0"/>
              <a:t>(See Mumford et al. &amp; </a:t>
            </a:r>
            <a:r>
              <a:rPr lang="en-GB" baseline="0" dirty="0" err="1" smtClean="0"/>
              <a:t>Abdulrahman</a:t>
            </a:r>
            <a:r>
              <a:rPr lang="en-GB" baseline="0" dirty="0" smtClean="0"/>
              <a:t> &amp; Henson, 2016.)</a:t>
            </a:r>
          </a:p>
          <a:p>
            <a:r>
              <a:rPr lang="en-GB" baseline="0" dirty="0" smtClean="0"/>
              <a:t>(The “</a:t>
            </a:r>
            <a:r>
              <a:rPr lang="en-GB" baseline="0" dirty="0" err="1" smtClean="0"/>
              <a:t>nibetaseries</a:t>
            </a:r>
            <a:r>
              <a:rPr lang="en-GB" baseline="0" dirty="0" smtClean="0"/>
              <a:t>” package could be considered for trial-wise estimates in python.)</a:t>
            </a:r>
          </a:p>
          <a:p>
            <a:r>
              <a:rPr lang="en-GB" sz="1200" b="0" i="0" u="none" strike="noStrike" kern="1200" baseline="0" dirty="0" smtClean="0">
                <a:solidFill>
                  <a:schemeClr val="tx1"/>
                </a:solidFill>
                <a:latin typeface="+mn-lt"/>
                <a:ea typeface="+mn-ea"/>
                <a:cs typeface="+mn-cs"/>
              </a:rPr>
              <a:t>It’s not obvious which is best: “ratio of trial-to-trial variability to scan noise impacts both the optimal SOA and optimal GLM, especially for short SOAs b 5 s: LSA is better when this ratio is high, whereas LSS [is] better when the ratio is low.”</a:t>
            </a:r>
          </a:p>
          <a:p>
            <a:r>
              <a:rPr lang="en-GB" sz="1200" b="0" i="0" u="none" strike="noStrike" kern="1200" baseline="0" dirty="0" err="1" smtClean="0">
                <a:solidFill>
                  <a:schemeClr val="tx1"/>
                </a:solidFill>
                <a:latin typeface="+mn-lt"/>
                <a:ea typeface="+mn-ea"/>
                <a:cs typeface="+mn-cs"/>
              </a:rPr>
              <a:t>Soch</a:t>
            </a:r>
            <a:r>
              <a:rPr lang="en-GB" sz="1200" b="0" i="0" u="none" strike="noStrike" kern="1200" baseline="0" dirty="0" smtClean="0">
                <a:solidFill>
                  <a:schemeClr val="tx1"/>
                </a:solidFill>
                <a:latin typeface="+mn-lt"/>
                <a:ea typeface="+mn-ea"/>
                <a:cs typeface="+mn-cs"/>
              </a:rPr>
              <a:t> et al 2020 looks like an interesting alternative method to account for correlation between overlapping regressors? (Adjust patterns matrix R, by calculating:  (X</a:t>
            </a:r>
            <a:r>
              <a:rPr lang="en-GB" sz="1200" b="0" i="0" u="none" strike="noStrike" kern="1200" baseline="30000" dirty="0" smtClean="0">
                <a:solidFill>
                  <a:schemeClr val="tx1"/>
                </a:solidFill>
                <a:latin typeface="+mn-lt"/>
                <a:ea typeface="+mn-ea"/>
                <a:cs typeface="+mn-cs"/>
              </a:rPr>
              <a:t>T</a:t>
            </a:r>
            <a:r>
              <a:rPr lang="en-GB" sz="1200" b="0" i="0" u="none" strike="noStrike" kern="1200" baseline="0" dirty="0" smtClean="0">
                <a:solidFill>
                  <a:schemeClr val="tx1"/>
                </a:solidFill>
                <a:latin typeface="+mn-lt"/>
                <a:ea typeface="+mn-ea"/>
                <a:cs typeface="+mn-cs"/>
              </a:rPr>
              <a:t>X)</a:t>
            </a:r>
            <a:r>
              <a:rPr lang="en-GB" sz="1200" b="0" i="0" u="none" strike="noStrike" kern="1200" baseline="30000" dirty="0" smtClean="0">
                <a:solidFill>
                  <a:schemeClr val="tx1"/>
                </a:solidFill>
                <a:latin typeface="+mn-lt"/>
                <a:ea typeface="+mn-ea"/>
                <a:cs typeface="+mn-cs"/>
              </a:rPr>
              <a:t>0.5</a:t>
            </a:r>
            <a:r>
              <a:rPr lang="en-GB" sz="1200" b="0" i="0" u="none" strike="noStrike" kern="1200" baseline="0" dirty="0" smtClean="0">
                <a:solidFill>
                  <a:schemeClr val="tx1"/>
                </a:solidFill>
                <a:latin typeface="+mn-lt"/>
                <a:ea typeface="+mn-ea"/>
                <a:cs typeface="+mn-cs"/>
              </a:rPr>
              <a:t>R )</a:t>
            </a:r>
          </a:p>
          <a:p>
            <a:r>
              <a:rPr lang="en-GB" sz="1200" b="0" i="0" u="none" strike="noStrike" kern="1200" baseline="0" dirty="0" smtClean="0">
                <a:solidFill>
                  <a:schemeClr val="tx1"/>
                </a:solidFill>
                <a:latin typeface="+mn-lt"/>
                <a:ea typeface="+mn-ea"/>
                <a:cs typeface="+mn-cs"/>
              </a:rPr>
              <a:t> </a:t>
            </a:r>
          </a:p>
          <a:p>
            <a:r>
              <a:rPr lang="en-GB" sz="1200" b="0" i="0" u="none" strike="noStrike" kern="1200" baseline="0" dirty="0" smtClean="0">
                <a:solidFill>
                  <a:schemeClr val="tx1"/>
                </a:solidFill>
                <a:latin typeface="+mn-lt"/>
                <a:ea typeface="+mn-ea"/>
                <a:cs typeface="+mn-cs"/>
              </a:rPr>
              <a:t>If using GLM, could use t-stats instead of beta/contrast estimates to implement univariate noise normalisation.</a:t>
            </a:r>
            <a:endParaRPr lang="en-GB" baseline="0" dirty="0" smtClean="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19</a:t>
            </a:fld>
            <a:endParaRPr lang="en-GB" altLang="en-US"/>
          </a:p>
        </p:txBody>
      </p:sp>
    </p:spTree>
    <p:extLst>
      <p:ext uri="{BB962C8B-B14F-4D97-AF65-F5344CB8AC3E}">
        <p14:creationId xmlns:p14="http://schemas.microsoft.com/office/powerpoint/2010/main" val="2355492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of the examples in the </a:t>
            </a:r>
            <a:r>
              <a:rPr lang="en-GB" dirty="0" err="1" smtClean="0"/>
              <a:t>CoSMoMVPA</a:t>
            </a:r>
            <a:r>
              <a:rPr lang="en-GB" baseline="0" dirty="0" smtClean="0"/>
              <a:t> toolbox use this approach.</a:t>
            </a:r>
          </a:p>
          <a:p>
            <a:r>
              <a:rPr lang="en-GB" baseline="0" dirty="0" smtClean="0"/>
              <a:t>It’s fast and sensitive, but outperformed by other classifiers e.g. SVM. (See e.g. </a:t>
            </a:r>
            <a:r>
              <a:rPr lang="en-GB" baseline="0" dirty="0" err="1" smtClean="0"/>
              <a:t>Haxby</a:t>
            </a:r>
            <a:r>
              <a:rPr lang="en-GB" baseline="0" dirty="0" smtClean="0"/>
              <a:t> et al 2011; </a:t>
            </a:r>
            <a:r>
              <a:rPr lang="en-GB" baseline="0" dirty="0" err="1" smtClean="0"/>
              <a:t>Haxby</a:t>
            </a:r>
            <a:r>
              <a:rPr lang="en-GB" baseline="0" dirty="0" smtClean="0"/>
              <a:t> 2012), so we won’t use it here.</a:t>
            </a: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It</a:t>
            </a:r>
            <a:r>
              <a:rPr lang="en-GB" baseline="0" dirty="0" smtClean="0"/>
              <a:t> c</a:t>
            </a:r>
            <a:r>
              <a:rPr lang="en-GB" dirty="0" smtClean="0"/>
              <a:t>an be thought of as 1-nearest neighbour</a:t>
            </a:r>
            <a:r>
              <a:rPr lang="en-GB" baseline="0" dirty="0" smtClean="0"/>
              <a:t> classification, using correlation as a distance measure and one particular partition.</a:t>
            </a:r>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20</a:t>
            </a:fld>
            <a:endParaRPr lang="en-GB" altLang="en-US"/>
          </a:p>
        </p:txBody>
      </p:sp>
    </p:spTree>
    <p:extLst>
      <p:ext uri="{BB962C8B-B14F-4D97-AF65-F5344CB8AC3E}">
        <p14:creationId xmlns:p14="http://schemas.microsoft.com/office/powerpoint/2010/main" val="3856034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Figure from </a:t>
            </a:r>
            <a:r>
              <a:rPr lang="en-GB" dirty="0" err="1" smtClean="0"/>
              <a:t>CoSMoMVPA</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21</a:t>
            </a:fld>
            <a:endParaRPr lang="en-GB" altLang="en-US"/>
          </a:p>
        </p:txBody>
      </p:sp>
    </p:spTree>
    <p:extLst>
      <p:ext uri="{BB962C8B-B14F-4D97-AF65-F5344CB8AC3E}">
        <p14:creationId xmlns:p14="http://schemas.microsoft.com/office/powerpoint/2010/main" val="3570458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22</a:t>
            </a:fld>
            <a:endParaRPr lang="en-GB" altLang="en-US"/>
          </a:p>
        </p:txBody>
      </p:sp>
    </p:spTree>
    <p:extLst>
      <p:ext uri="{BB962C8B-B14F-4D97-AF65-F5344CB8AC3E}">
        <p14:creationId xmlns:p14="http://schemas.microsoft.com/office/powerpoint/2010/main" val="1544736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LDA</a:t>
            </a:r>
            <a:r>
              <a:rPr lang="en-US" altLang="en-US" baseline="0" dirty="0" smtClean="0"/>
              <a:t> is equivalent to Linearly Constrained Minimum Variance </a:t>
            </a:r>
            <a:r>
              <a:rPr lang="en-US" altLang="en-US" baseline="0" dirty="0" err="1" smtClean="0"/>
              <a:t>Beamformer</a:t>
            </a:r>
            <a:r>
              <a:rPr lang="en-US" altLang="en-US" baseline="0" dirty="0" smtClean="0"/>
              <a:t>?</a:t>
            </a:r>
          </a:p>
          <a:p>
            <a:endParaRPr lang="en-US" altLang="en-US" baseline="0" dirty="0" smtClean="0"/>
          </a:p>
          <a:p>
            <a:r>
              <a:rPr lang="en-US" altLang="en-US" baseline="0" dirty="0" smtClean="0"/>
              <a:t>Another option is logistic </a:t>
            </a:r>
            <a:r>
              <a:rPr lang="en-US" altLang="en-US" baseline="0" dirty="0" smtClean="0"/>
              <a:t>regression (LR) </a:t>
            </a:r>
          </a:p>
          <a:p>
            <a:endParaRPr lang="en-US" alt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GNB, LDA and QDA are generative/parametric models.</a:t>
            </a:r>
          </a:p>
          <a:p>
            <a:r>
              <a:rPr lang="en-GB" altLang="en-US" dirty="0" smtClean="0"/>
              <a:t>Logistic regression (LR) &amp; linear</a:t>
            </a:r>
            <a:r>
              <a:rPr lang="en-GB" altLang="en-US" baseline="0" dirty="0" smtClean="0"/>
              <a:t> </a:t>
            </a:r>
            <a:r>
              <a:rPr lang="en-GB" altLang="en-US" dirty="0" smtClean="0"/>
              <a:t>SVM are discriminative models. SVM has a hinge loss, whereas LR has a smoother loss.</a:t>
            </a:r>
          </a:p>
          <a:p>
            <a:r>
              <a:rPr lang="en-GB" altLang="en-US" dirty="0" smtClean="0"/>
              <a:t>Nearest</a:t>
            </a:r>
            <a:r>
              <a:rPr lang="en-GB" altLang="en-US" baseline="0" dirty="0" smtClean="0"/>
              <a:t> neighbour classifiers are simpler in that no parameters are learned, but require a choice of distance metric and of neighbourhood definition</a:t>
            </a:r>
            <a:endParaRPr lang="en-GB" altLang="en-US" dirty="0" smtClean="0"/>
          </a:p>
          <a:p>
            <a:endParaRPr lang="en-GB" altLang="en-US" dirty="0" smtClean="0"/>
          </a:p>
          <a:p>
            <a:r>
              <a:rPr lang="en-GB" altLang="en-US" dirty="0" smtClean="0"/>
              <a:t>For the SVM (and similarly LR), decreasing C increases regularisation, which means that more </a:t>
            </a:r>
            <a:r>
              <a:rPr lang="en-GB" altLang="en-US" dirty="0" err="1" smtClean="0"/>
              <a:t>datapoints</a:t>
            </a:r>
            <a:r>
              <a:rPr lang="en-GB" altLang="en-US" dirty="0" smtClean="0"/>
              <a:t> become support vectors. For</a:t>
            </a:r>
            <a:r>
              <a:rPr lang="en-GB" altLang="en-US" baseline="0" dirty="0" smtClean="0"/>
              <a:t> neuroimaging, with typically more dimensions than samples, all </a:t>
            </a:r>
            <a:r>
              <a:rPr lang="en-GB" altLang="en-US" baseline="0" dirty="0" err="1" smtClean="0"/>
              <a:t>datapoints</a:t>
            </a:r>
            <a:r>
              <a:rPr lang="en-GB" altLang="en-US" baseline="0" dirty="0" smtClean="0"/>
              <a:t> are support vectors anyway, so this has minimal effect. It also has less effect for the standard L2 penalty than an L1 penalty (See </a:t>
            </a:r>
            <a:r>
              <a:rPr lang="en-GB" altLang="en-US" baseline="0" dirty="0" err="1" smtClean="0"/>
              <a:t>Varoquaux</a:t>
            </a:r>
            <a:r>
              <a:rPr lang="en-GB" altLang="en-US" baseline="0" dirty="0" smtClean="0"/>
              <a:t> et al., 2017).</a:t>
            </a:r>
          </a:p>
          <a:p>
            <a:endParaRPr lang="en-GB" altLang="en-US" baseline="0" dirty="0" smtClean="0"/>
          </a:p>
          <a:p>
            <a:r>
              <a:rPr lang="en-GB" altLang="en-US" baseline="0" dirty="0" smtClean="0"/>
              <a:t>(Note that an L1 loss for neuroimaging data would typically lead to unstable voxel selection because of spatial autocorrelation (selecting a random subset of similar voxels.) </a:t>
            </a:r>
            <a:endParaRPr lang="en-GB"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47C55E-4138-4B2B-9351-4DFFE8F7452F}" type="slidenum">
              <a:rPr lang="en-GB" altLang="en-US" smtClean="0"/>
              <a:pPr>
                <a:spcBef>
                  <a:spcPct val="0"/>
                </a:spcBef>
              </a:pPr>
              <a:t>23</a:t>
            </a:fld>
            <a:endParaRPr lang="en-GB" altLang="en-US" smtClean="0"/>
          </a:p>
        </p:txBody>
      </p:sp>
    </p:spTree>
    <p:extLst>
      <p:ext uri="{BB962C8B-B14F-4D97-AF65-F5344CB8AC3E}">
        <p14:creationId xmlns:p14="http://schemas.microsoft.com/office/powerpoint/2010/main" val="1543798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Multivariate Bayes, see e.g. </a:t>
            </a:r>
            <a:r>
              <a:rPr lang="en-GB" dirty="0" err="1" smtClean="0"/>
              <a:t>Friston</a:t>
            </a:r>
            <a:r>
              <a:rPr lang="en-GB" dirty="0" smtClean="0"/>
              <a:t> et al., 2008: https://pubmed.ncbi.nlm.nih.gov/17919928/</a:t>
            </a:r>
          </a:p>
          <a:p>
            <a:r>
              <a:rPr lang="en-GB" dirty="0" smtClean="0"/>
              <a:t>For</a:t>
            </a:r>
            <a:r>
              <a:rPr lang="en-GB" baseline="0" dirty="0" smtClean="0"/>
              <a:t> Pattern Component Modelling see </a:t>
            </a:r>
            <a:r>
              <a:rPr lang="en-GB" baseline="0" dirty="0" err="1" smtClean="0"/>
              <a:t>Diedrichsen</a:t>
            </a:r>
            <a:r>
              <a:rPr lang="en-GB" baseline="0" dirty="0" smtClean="0"/>
              <a:t> et al. 2018: https://www.sciencedirect.com/science/article/pii/S1053811917306985 (this uses priors so is a hierarchical Bayesian model)</a:t>
            </a:r>
          </a:p>
          <a:p>
            <a:r>
              <a:rPr lang="en-GB" baseline="0" dirty="0" smtClean="0"/>
              <a:t>For cross-validated MANOVA see </a:t>
            </a:r>
            <a:r>
              <a:rPr lang="en-GB" baseline="0" dirty="0" err="1" smtClean="0"/>
              <a:t>Allefeld</a:t>
            </a:r>
            <a:r>
              <a:rPr lang="en-GB" baseline="0" dirty="0" smtClean="0"/>
              <a:t> &amp; Haynes, 2014: https://pubmed.ncbi.nlm.nih.gov/24296330/  (I think this is equivalent to, or a specific case of, PCM)</a:t>
            </a:r>
          </a:p>
          <a:p>
            <a:r>
              <a:rPr lang="en-GB" baseline="0" dirty="0" smtClean="0"/>
              <a:t>For Inverted Encoding Models, see e.g. Sprague…</a:t>
            </a:r>
            <a:r>
              <a:rPr lang="en-GB" baseline="0" dirty="0" err="1" smtClean="0"/>
              <a:t>Serences</a:t>
            </a:r>
            <a:r>
              <a:rPr lang="en-GB" baseline="0" dirty="0" smtClean="0"/>
              <a:t> 2015: https://www.ncbi.nlm.nih.gov/pmc/articles/PMC4532299</a:t>
            </a:r>
            <a:r>
              <a:rPr lang="en-GB" baseline="0" dirty="0" smtClean="0"/>
              <a:t>/</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(IEM and related reconstruction techniques involve predicting multiple experimental features at once)</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3</a:t>
            </a:fld>
            <a:endParaRPr lang="en-GB" altLang="en-US"/>
          </a:p>
        </p:txBody>
      </p:sp>
    </p:spTree>
    <p:extLst>
      <p:ext uri="{BB962C8B-B14F-4D97-AF65-F5344CB8AC3E}">
        <p14:creationId xmlns:p14="http://schemas.microsoft.com/office/powerpoint/2010/main" val="3342218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LDA can do simultaneous multiclass classification, but SVM needs to combine pairwise classifications.</a:t>
            </a:r>
          </a:p>
          <a:p>
            <a:r>
              <a:rPr lang="en-GB" dirty="0" smtClean="0"/>
              <a:t>Covariance matrix estimation can be slow, especially for many voxels.</a:t>
            </a:r>
          </a:p>
          <a:p>
            <a:r>
              <a:rPr lang="en-GB" dirty="0" smtClean="0"/>
              <a:t>So with</a:t>
            </a:r>
            <a:r>
              <a:rPr lang="en-GB" baseline="0" dirty="0" smtClean="0"/>
              <a:t> few voxels and many classes, perhaps prefer LDA? With few classes and many voxels, perhaps prefer SVM?</a:t>
            </a:r>
          </a:p>
          <a:p>
            <a:endParaRPr lang="en-GB" baseline="0" dirty="0" smtClean="0"/>
          </a:p>
          <a:p>
            <a:r>
              <a:rPr lang="en-GB" baseline="0" dirty="0" smtClean="0"/>
              <a:t>They will also differ somewhat in their sensitivity to outliers.</a:t>
            </a:r>
          </a:p>
          <a:p>
            <a:r>
              <a:rPr lang="en-GB" baseline="0" dirty="0" smtClean="0"/>
              <a:t>LDA gives a more direct measure of class membership probability</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24</a:t>
            </a:fld>
            <a:endParaRPr lang="en-GB" altLang="en-US"/>
          </a:p>
        </p:txBody>
      </p:sp>
    </p:spTree>
    <p:extLst>
      <p:ext uri="{BB962C8B-B14F-4D97-AF65-F5344CB8AC3E}">
        <p14:creationId xmlns:p14="http://schemas.microsoft.com/office/powerpoint/2010/main" val="869507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the LDA classifier from before. It is making three mistakes on the training set.</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25</a:t>
            </a:fld>
            <a:endParaRPr lang="en-GB" altLang="en-US"/>
          </a:p>
        </p:txBody>
      </p:sp>
    </p:spTree>
    <p:extLst>
      <p:ext uri="{BB962C8B-B14F-4D97-AF65-F5344CB8AC3E}">
        <p14:creationId xmlns:p14="http://schemas.microsoft.com/office/powerpoint/2010/main" val="2447854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smtClean="0"/>
              <a:t>Regularisation</a:t>
            </a:r>
            <a:r>
              <a:rPr lang="en-US" altLang="en-US" dirty="0" smtClean="0"/>
              <a:t>: use prior assumptions to constrain the ways in which the boundary is shaped and shifted so as to discriminate the categories in the training data.</a:t>
            </a:r>
          </a:p>
          <a:p>
            <a:endParaRPr lang="en-US" altLang="en-US" dirty="0" smtClean="0"/>
          </a:p>
          <a:p>
            <a:r>
              <a:rPr lang="en-US" altLang="en-US" dirty="0" smtClean="0"/>
              <a:t>See </a:t>
            </a:r>
            <a:r>
              <a:rPr lang="en-US" altLang="en-US" dirty="0" err="1" smtClean="0"/>
              <a:t>Poldrack</a:t>
            </a:r>
            <a:r>
              <a:rPr lang="en-US" altLang="en-US" dirty="0" smtClean="0"/>
              <a:t> et al 2020 for simulations of overfitting as functions of model order, number of variables, and sample size.</a:t>
            </a:r>
          </a:p>
          <a:p>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Reduced dimensionality can also</a:t>
            </a:r>
            <a:r>
              <a:rPr lang="en-US" altLang="en-US" baseline="0" dirty="0" smtClean="0"/>
              <a:t> be achieved by “sparse random projection”, while preserving pairwise sample distances. (See </a:t>
            </a:r>
            <a:r>
              <a:rPr lang="en-GB" sz="1200" b="0" i="0" kern="1200" dirty="0" smtClean="0">
                <a:solidFill>
                  <a:schemeClr val="tx1"/>
                </a:solidFill>
                <a:effectLst/>
                <a:latin typeface="+mn-lt"/>
                <a:ea typeface="+mn-ea"/>
                <a:cs typeface="+mn-cs"/>
              </a:rPr>
              <a:t>Johnson-</a:t>
            </a:r>
            <a:r>
              <a:rPr lang="en-GB" sz="1200" b="0" i="0" kern="1200" dirty="0" err="1" smtClean="0">
                <a:solidFill>
                  <a:schemeClr val="tx1"/>
                </a:solidFill>
                <a:effectLst/>
                <a:latin typeface="+mn-lt"/>
                <a:ea typeface="+mn-ea"/>
                <a:cs typeface="+mn-cs"/>
              </a:rPr>
              <a:t>Lindenstrauss</a:t>
            </a:r>
            <a:r>
              <a:rPr lang="en-GB" sz="1200" b="0" i="0" kern="1200" dirty="0" smtClean="0">
                <a:solidFill>
                  <a:schemeClr val="tx1"/>
                </a:solidFill>
                <a:effectLst/>
                <a:latin typeface="+mn-lt"/>
                <a:ea typeface="+mn-ea"/>
                <a:cs typeface="+mn-cs"/>
              </a:rPr>
              <a:t> lemma)</a:t>
            </a:r>
          </a:p>
          <a:p>
            <a:endParaRPr lang="en-GB" alt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810767-52C5-421F-BEEB-99016DEA7716}" type="slidenum">
              <a:rPr lang="en-GB" altLang="en-US" smtClean="0"/>
              <a:pPr>
                <a:spcBef>
                  <a:spcPct val="0"/>
                </a:spcBef>
              </a:pPr>
              <a:t>34</a:t>
            </a:fld>
            <a:endParaRPr lang="en-GB" altLang="en-US" smtClean="0"/>
          </a:p>
        </p:txBody>
      </p:sp>
    </p:spTree>
    <p:extLst>
      <p:ext uri="{BB962C8B-B14F-4D97-AF65-F5344CB8AC3E}">
        <p14:creationId xmlns:p14="http://schemas.microsoft.com/office/powerpoint/2010/main" val="3737530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(Table converted to image because otherwise it flickers</a:t>
            </a:r>
            <a:r>
              <a:rPr lang="en-GB" altLang="en-US" baseline="0" dirty="0" smtClean="0"/>
              <a:t> during other animations)</a:t>
            </a:r>
          </a:p>
          <a:p>
            <a:endParaRPr lang="en-GB" altLang="en-US" baseline="0" dirty="0" smtClean="0"/>
          </a:p>
          <a:p>
            <a:r>
              <a:rPr lang="en-GB" altLang="en-US" baseline="0" dirty="0" smtClean="0"/>
              <a:t>A simple Pearson correlation between the binary vectors (aka Phi, or Matthew’s correlation coefficient) might be even better than AUROC in terms of simplicity/intuitiveness and sensitivity (see e.g. </a:t>
            </a:r>
            <a:r>
              <a:rPr lang="en-GB" altLang="en-US" baseline="0" dirty="0" err="1" smtClean="0"/>
              <a:t>Chicco</a:t>
            </a:r>
            <a:r>
              <a:rPr lang="en-GB" altLang="en-US" baseline="0" dirty="0" smtClean="0"/>
              <a:t> &amp; </a:t>
            </a:r>
            <a:r>
              <a:rPr lang="en-GB" altLang="en-US" baseline="0" dirty="0" err="1" smtClean="0"/>
              <a:t>Jurman</a:t>
            </a:r>
            <a:r>
              <a:rPr lang="en-GB" altLang="en-US" baseline="0" dirty="0" smtClean="0"/>
              <a:t>, 2023), but might not be suitable for imbalanced classes (Zhu, 2020). Wikipedia also says “</a:t>
            </a:r>
            <a:r>
              <a:rPr lang="en-GB" sz="1200" b="0" i="0" kern="1200" dirty="0" smtClean="0">
                <a:solidFill>
                  <a:schemeClr val="tx1"/>
                </a:solidFill>
                <a:effectLst/>
                <a:latin typeface="+mn-lt"/>
                <a:ea typeface="+mn-ea"/>
                <a:cs typeface="+mn-cs"/>
              </a:rPr>
              <a:t>if MCC equals neither −1, 0, or +1, it is not a reliable indicator of how similar a predictor is to random guessing because MCC is dependent on the dataset” (see </a:t>
            </a:r>
            <a:r>
              <a:rPr lang="en-GB" sz="1200" b="0" i="0" kern="1200" dirty="0" err="1" smtClean="0">
                <a:solidFill>
                  <a:schemeClr val="tx1"/>
                </a:solidFill>
                <a:effectLst/>
                <a:latin typeface="+mn-lt"/>
                <a:ea typeface="+mn-ea"/>
                <a:cs typeface="+mn-cs"/>
              </a:rPr>
              <a:t>Chicco</a:t>
            </a:r>
            <a:r>
              <a:rPr lang="en-GB" sz="1200" b="0" i="0" kern="1200" dirty="0" smtClean="0">
                <a:solidFill>
                  <a:schemeClr val="tx1"/>
                </a:solidFill>
                <a:effectLst/>
                <a:latin typeface="+mn-lt"/>
                <a:ea typeface="+mn-ea"/>
                <a:cs typeface="+mn-cs"/>
              </a:rPr>
              <a:t> et al 2021).</a:t>
            </a:r>
            <a:endParaRPr lang="en-GB" altLang="en-US"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CF4F69-1589-4E74-BBF9-800CA29AD74A}" type="slidenum">
              <a:rPr lang="en-GB" altLang="en-US" smtClean="0"/>
              <a:pPr>
                <a:spcBef>
                  <a:spcPct val="0"/>
                </a:spcBef>
              </a:pPr>
              <a:t>35</a:t>
            </a:fld>
            <a:endParaRPr lang="en-GB" altLang="en-US" smtClean="0"/>
          </a:p>
        </p:txBody>
      </p:sp>
    </p:spTree>
    <p:extLst>
      <p:ext uri="{BB962C8B-B14F-4D97-AF65-F5344CB8AC3E}">
        <p14:creationId xmlns:p14="http://schemas.microsoft.com/office/powerpoint/2010/main" val="97311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F34730-6A55-48C7-89D2-4C202CF40F51}" type="slidenum">
              <a:rPr lang="en-GB" altLang="en-US" smtClean="0"/>
              <a:pPr>
                <a:spcBef>
                  <a:spcPct val="0"/>
                </a:spcBef>
              </a:pPr>
              <a:t>39</a:t>
            </a:fld>
            <a:endParaRPr lang="en-GB" altLang="en-US" smtClean="0"/>
          </a:p>
        </p:txBody>
      </p:sp>
    </p:spTree>
    <p:extLst>
      <p:ext uri="{BB962C8B-B14F-4D97-AF65-F5344CB8AC3E}">
        <p14:creationId xmlns:p14="http://schemas.microsoft.com/office/powerpoint/2010/main" val="898878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41</a:t>
            </a:fld>
            <a:endParaRPr lang="en-GB" altLang="en-US"/>
          </a:p>
        </p:txBody>
      </p:sp>
    </p:spTree>
    <p:extLst>
      <p:ext uri="{BB962C8B-B14F-4D97-AF65-F5344CB8AC3E}">
        <p14:creationId xmlns:p14="http://schemas.microsoft.com/office/powerpoint/2010/main" val="647343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42</a:t>
            </a:fld>
            <a:endParaRPr lang="en-GB" altLang="en-US"/>
          </a:p>
        </p:txBody>
      </p:sp>
    </p:spTree>
    <p:extLst>
      <p:ext uri="{BB962C8B-B14F-4D97-AF65-F5344CB8AC3E}">
        <p14:creationId xmlns:p14="http://schemas.microsoft.com/office/powerpoint/2010/main" val="3524074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45</a:t>
            </a:fld>
            <a:endParaRPr lang="en-GB" altLang="en-US"/>
          </a:p>
        </p:txBody>
      </p:sp>
    </p:spTree>
    <p:extLst>
      <p:ext uri="{BB962C8B-B14F-4D97-AF65-F5344CB8AC3E}">
        <p14:creationId xmlns:p14="http://schemas.microsoft.com/office/powerpoint/2010/main" val="2101294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875155-C60E-45A8-867F-A5E546AD3F46}" type="slidenum">
              <a:rPr lang="en-GB" altLang="en-US" smtClean="0"/>
              <a:pPr>
                <a:spcBef>
                  <a:spcPct val="0"/>
                </a:spcBef>
              </a:pPr>
              <a:t>46</a:t>
            </a:fld>
            <a:endParaRPr lang="en-GB" altLang="en-US" smtClean="0"/>
          </a:p>
        </p:txBody>
      </p:sp>
    </p:spTree>
    <p:extLst>
      <p:ext uri="{BB962C8B-B14F-4D97-AF65-F5344CB8AC3E}">
        <p14:creationId xmlns:p14="http://schemas.microsoft.com/office/powerpoint/2010/main" val="2316401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F143BD-6173-488B-8572-F65280D0995B}" type="slidenum">
              <a:rPr lang="en-GB" altLang="en-US" smtClean="0"/>
              <a:pPr>
                <a:spcBef>
                  <a:spcPct val="0"/>
                </a:spcBef>
              </a:pPr>
              <a:t>47</a:t>
            </a:fld>
            <a:endParaRPr lang="en-GB" altLang="en-US" smtClean="0"/>
          </a:p>
        </p:txBody>
      </p:sp>
    </p:spTree>
    <p:extLst>
      <p:ext uri="{BB962C8B-B14F-4D97-AF65-F5344CB8AC3E}">
        <p14:creationId xmlns:p14="http://schemas.microsoft.com/office/powerpoint/2010/main" val="3684571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…Real data are noisy, so we need to test whether pattern differences are consistent across repeated presentations…</a:t>
            </a:r>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5</a:t>
            </a:fld>
            <a:endParaRPr lang="en-GB" altLang="en-US"/>
          </a:p>
        </p:txBody>
      </p:sp>
    </p:spTree>
    <p:extLst>
      <p:ext uri="{BB962C8B-B14F-4D97-AF65-F5344CB8AC3E}">
        <p14:creationId xmlns:p14="http://schemas.microsoft.com/office/powerpoint/2010/main" val="1333153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3E5636-7227-42CB-A0E2-A184D8B366DF}" type="slidenum">
              <a:rPr lang="en-GB" altLang="en-US" smtClean="0"/>
              <a:pPr>
                <a:spcBef>
                  <a:spcPct val="0"/>
                </a:spcBef>
              </a:pPr>
              <a:t>48</a:t>
            </a:fld>
            <a:endParaRPr lang="en-GB" altLang="en-US" smtClean="0"/>
          </a:p>
        </p:txBody>
      </p:sp>
    </p:spTree>
    <p:extLst>
      <p:ext uri="{BB962C8B-B14F-4D97-AF65-F5344CB8AC3E}">
        <p14:creationId xmlns:p14="http://schemas.microsoft.com/office/powerpoint/2010/main" val="4231974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30CB51-0692-4B0F-B611-31BF8FD9E5F5}" type="slidenum">
              <a:rPr lang="en-GB" altLang="en-US" smtClean="0"/>
              <a:pPr>
                <a:spcBef>
                  <a:spcPct val="0"/>
                </a:spcBef>
              </a:pPr>
              <a:t>49</a:t>
            </a:fld>
            <a:endParaRPr lang="en-GB" altLang="en-US" smtClean="0"/>
          </a:p>
        </p:txBody>
      </p:sp>
    </p:spTree>
    <p:extLst>
      <p:ext uri="{BB962C8B-B14F-4D97-AF65-F5344CB8AC3E}">
        <p14:creationId xmlns:p14="http://schemas.microsoft.com/office/powerpoint/2010/main" val="1880144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6B87C2B-F45B-4F2A-BD03-C46A9BEE3039}" type="slidenum">
              <a:rPr lang="en-GB" altLang="en-US" smtClean="0"/>
              <a:pPr/>
              <a:t>51</a:t>
            </a:fld>
            <a:endParaRPr lang="en-GB" altLang="en-US" smtClean="0"/>
          </a:p>
        </p:txBody>
      </p:sp>
    </p:spTree>
    <p:extLst>
      <p:ext uri="{BB962C8B-B14F-4D97-AF65-F5344CB8AC3E}">
        <p14:creationId xmlns:p14="http://schemas.microsoft.com/office/powerpoint/2010/main" val="1957375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52</a:t>
            </a:fld>
            <a:endParaRPr lang="en-GB" altLang="en-US"/>
          </a:p>
        </p:txBody>
      </p:sp>
    </p:spTree>
    <p:extLst>
      <p:ext uri="{BB962C8B-B14F-4D97-AF65-F5344CB8AC3E}">
        <p14:creationId xmlns:p14="http://schemas.microsoft.com/office/powerpoint/2010/main" val="4258295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56</a:t>
            </a:fld>
            <a:endParaRPr lang="en-GB" altLang="en-US"/>
          </a:p>
        </p:txBody>
      </p:sp>
    </p:spTree>
    <p:extLst>
      <p:ext uri="{BB962C8B-B14F-4D97-AF65-F5344CB8AC3E}">
        <p14:creationId xmlns:p14="http://schemas.microsoft.com/office/powerpoint/2010/main" val="3642701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67</a:t>
            </a:fld>
            <a:endParaRPr lang="en-GB" altLang="en-US"/>
          </a:p>
        </p:txBody>
      </p:sp>
    </p:spTree>
    <p:extLst>
      <p:ext uri="{BB962C8B-B14F-4D97-AF65-F5344CB8AC3E}">
        <p14:creationId xmlns:p14="http://schemas.microsoft.com/office/powerpoint/2010/main" val="3624365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D7ADAC-7272-4853-A411-278294C77EEE}" type="slidenum">
              <a:rPr lang="en-GB" altLang="en-US" smtClean="0"/>
              <a:pPr>
                <a:spcBef>
                  <a:spcPct val="0"/>
                </a:spcBef>
              </a:pPr>
              <a:t>71</a:t>
            </a:fld>
            <a:endParaRPr lang="en-GB" altLang="en-US" smtClean="0"/>
          </a:p>
        </p:txBody>
      </p:sp>
    </p:spTree>
    <p:extLst>
      <p:ext uri="{BB962C8B-B14F-4D97-AF65-F5344CB8AC3E}">
        <p14:creationId xmlns:p14="http://schemas.microsoft.com/office/powerpoint/2010/main" val="3333745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CDC1B2-E4F5-4956-BA61-348CDBE4328C}" type="slidenum">
              <a:rPr lang="en-GB" altLang="en-US" smtClean="0"/>
              <a:pPr>
                <a:spcBef>
                  <a:spcPct val="0"/>
                </a:spcBef>
              </a:pPr>
              <a:t>72</a:t>
            </a:fld>
            <a:endParaRPr lang="en-GB" altLang="en-US" smtClean="0"/>
          </a:p>
        </p:txBody>
      </p:sp>
    </p:spTree>
    <p:extLst>
      <p:ext uri="{BB962C8B-B14F-4D97-AF65-F5344CB8AC3E}">
        <p14:creationId xmlns:p14="http://schemas.microsoft.com/office/powerpoint/2010/main" val="997919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dirty="0" smtClean="0"/>
              <a:t>(Assumes that the concepts can be embedded in a high-dimensional space, and that the measurements sample this space)</a:t>
            </a:r>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74</a:t>
            </a:fld>
            <a:endParaRPr lang="en-GB" altLang="en-US"/>
          </a:p>
        </p:txBody>
      </p:sp>
    </p:spTree>
    <p:extLst>
      <p:ext uri="{BB962C8B-B14F-4D97-AF65-F5344CB8AC3E}">
        <p14:creationId xmlns:p14="http://schemas.microsoft.com/office/powerpoint/2010/main" val="2294603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a:t>
            </a:r>
            <a:r>
              <a:rPr lang="en-GB" baseline="0" dirty="0" smtClean="0"/>
              <a:t> example shows six stimuli from two conditions.</a:t>
            </a:r>
          </a:p>
          <a:p>
            <a:r>
              <a:rPr lang="en-GB" baseline="0" dirty="0" smtClean="0"/>
              <a:t>Blue lines show cases where a linear classifier would give identical (and in this case perfect) classification, despite clearly different representational structure that would be picked up by RSA.</a:t>
            </a:r>
          </a:p>
          <a:p>
            <a:r>
              <a:rPr lang="en-GB" baseline="0" dirty="0" smtClean="0"/>
              <a:t>Similarly, red lines show identically performing non-linear classifiers, despite different representational geometries.</a:t>
            </a:r>
          </a:p>
          <a:p>
            <a:endParaRPr lang="en-GB" baseline="0" dirty="0" smtClean="0"/>
          </a:p>
          <a:p>
            <a:r>
              <a:rPr lang="en-GB" baseline="0" dirty="0" smtClean="0"/>
              <a:t>The RDMs under each case capture all the relevant differences.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76</a:t>
            </a:fld>
            <a:endParaRPr lang="en-GB" altLang="en-US"/>
          </a:p>
        </p:txBody>
      </p:sp>
    </p:spTree>
    <p:extLst>
      <p:ext uri="{BB962C8B-B14F-4D97-AF65-F5344CB8AC3E}">
        <p14:creationId xmlns:p14="http://schemas.microsoft.com/office/powerpoint/2010/main" val="59397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6</a:t>
            </a:fld>
            <a:endParaRPr lang="en-GB" altLang="en-US"/>
          </a:p>
        </p:txBody>
      </p:sp>
    </p:spTree>
    <p:extLst>
      <p:ext uri="{BB962C8B-B14F-4D97-AF65-F5344CB8AC3E}">
        <p14:creationId xmlns:p14="http://schemas.microsoft.com/office/powerpoint/2010/main" val="3959013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numpy</a:t>
            </a:r>
            <a:r>
              <a:rPr lang="en-GB" dirty="0" smtClean="0"/>
              <a:t> provides arrays</a:t>
            </a:r>
          </a:p>
          <a:p>
            <a:r>
              <a:rPr lang="en-GB" dirty="0" err="1" smtClean="0"/>
              <a:t>scipy</a:t>
            </a:r>
            <a:r>
              <a:rPr lang="en-GB" dirty="0" smtClean="0"/>
              <a:t> can load .mat files with </a:t>
            </a:r>
            <a:r>
              <a:rPr lang="en-GB" dirty="0" err="1" smtClean="0"/>
              <a:t>io.loadmat</a:t>
            </a:r>
            <a:r>
              <a:rPr lang="en-GB" dirty="0" smtClean="0"/>
              <a:t> and adds other </a:t>
            </a:r>
            <a:r>
              <a:rPr lang="en-GB" dirty="0" err="1" smtClean="0"/>
              <a:t>matlab</a:t>
            </a:r>
            <a:r>
              <a:rPr lang="en-GB" dirty="0" smtClean="0"/>
              <a:t> functionality like </a:t>
            </a:r>
            <a:r>
              <a:rPr lang="en-GB" dirty="0" err="1" smtClean="0"/>
              <a:t>squareform</a:t>
            </a:r>
            <a:endParaRPr lang="en-GB" dirty="0" smtClean="0"/>
          </a:p>
          <a:p>
            <a:r>
              <a:rPr lang="en-GB" dirty="0" err="1" smtClean="0"/>
              <a:t>matplotlib</a:t>
            </a:r>
            <a:r>
              <a:rPr lang="en-GB" dirty="0" smtClean="0"/>
              <a:t> provides </a:t>
            </a:r>
            <a:r>
              <a:rPr lang="en-GB" dirty="0" err="1" smtClean="0"/>
              <a:t>matlab</a:t>
            </a:r>
            <a:r>
              <a:rPr lang="en-GB" dirty="0" smtClean="0"/>
              <a:t>-like plotting</a:t>
            </a:r>
          </a:p>
          <a:p>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err="1" smtClean="0"/>
              <a:t>seaborn</a:t>
            </a:r>
            <a:r>
              <a:rPr lang="en-GB" baseline="0" dirty="0" smtClean="0"/>
              <a:t> extends/simplifies </a:t>
            </a:r>
            <a:r>
              <a:rPr lang="en-GB" baseline="0" dirty="0" err="1" smtClean="0"/>
              <a:t>matplotlib</a:t>
            </a:r>
            <a:r>
              <a:rPr lang="en-GB" baseline="0" dirty="0" smtClean="0"/>
              <a:t> with more plot types and options (like </a:t>
            </a:r>
            <a:r>
              <a:rPr lang="en-GB" baseline="0" dirty="0" err="1" smtClean="0"/>
              <a:t>despine</a:t>
            </a:r>
            <a:r>
              <a:rPr lang="en-GB" baseline="0" dirty="0" smtClean="0"/>
              <a:t> to (re)move axis lines)</a:t>
            </a:r>
          </a:p>
          <a:p>
            <a:endParaRPr lang="en-GB" dirty="0" smtClean="0"/>
          </a:p>
          <a:p>
            <a:r>
              <a:rPr lang="en-GB" dirty="0" err="1" smtClean="0"/>
              <a:t>os</a:t>
            </a:r>
            <a:r>
              <a:rPr lang="en-GB" dirty="0" smtClean="0"/>
              <a:t> provides</a:t>
            </a:r>
            <a:r>
              <a:rPr lang="en-GB" baseline="0" dirty="0" smtClean="0"/>
              <a:t> methods like </a:t>
            </a:r>
            <a:r>
              <a:rPr lang="en-GB" baseline="0" dirty="0" err="1" smtClean="0"/>
              <a:t>path.join</a:t>
            </a: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glob to search filenames with wildcards</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pandas provides </a:t>
            </a:r>
            <a:r>
              <a:rPr lang="en-GB" baseline="0" dirty="0" err="1" smtClean="0"/>
              <a:t>dataframes</a:t>
            </a:r>
            <a:r>
              <a:rPr lang="en-GB" baseline="0" dirty="0" smtClean="0"/>
              <a:t> (i.e. tables)</a:t>
            </a:r>
          </a:p>
          <a:p>
            <a:r>
              <a:rPr lang="en-GB" baseline="0" dirty="0" smtClean="0"/>
              <a:t>collections provides extra datatypes e.g. </a:t>
            </a:r>
            <a:r>
              <a:rPr lang="en-GB" baseline="0" dirty="0" err="1" smtClean="0"/>
              <a:t>defaultdict</a:t>
            </a:r>
            <a:endParaRPr lang="en-GB" baseline="0" dirty="0" smtClean="0"/>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err="1" smtClean="0"/>
              <a:t>nibabel</a:t>
            </a:r>
            <a:r>
              <a:rPr lang="en-GB" baseline="0" dirty="0" smtClean="0"/>
              <a:t> can process </a:t>
            </a:r>
            <a:r>
              <a:rPr lang="en-GB" baseline="0" dirty="0" err="1" smtClean="0"/>
              <a:t>analyze</a:t>
            </a:r>
            <a:r>
              <a:rPr lang="en-GB" baseline="0" dirty="0" smtClean="0"/>
              <a:t>/</a:t>
            </a:r>
            <a:r>
              <a:rPr lang="en-GB" baseline="0" dirty="0" err="1" smtClean="0"/>
              <a:t>nifti</a:t>
            </a:r>
            <a:r>
              <a:rPr lang="en-GB" baseline="0" dirty="0" smtClean="0"/>
              <a:t> files with load() and load().</a:t>
            </a:r>
            <a:r>
              <a:rPr lang="en-GB" baseline="0" dirty="0" err="1" smtClean="0"/>
              <a:t>get_fdata</a:t>
            </a:r>
            <a:endParaRPr lang="en-GB" baseline="0" dirty="0" smtClean="0"/>
          </a:p>
          <a:p>
            <a:r>
              <a:rPr lang="en-GB" baseline="0" dirty="0" err="1" smtClean="0"/>
              <a:t>nilearn</a:t>
            </a:r>
            <a:r>
              <a:rPr lang="en-GB" baseline="0" dirty="0" smtClean="0"/>
              <a:t> for neuroimaging stuff like “</a:t>
            </a:r>
            <a:r>
              <a:rPr lang="en-GB" baseline="0" dirty="0" err="1" smtClean="0"/>
              <a:t>plotting.plot_stat_map</a:t>
            </a:r>
            <a:r>
              <a:rPr lang="en-GB" baseline="0" dirty="0" smtClean="0"/>
              <a:t>”</a:t>
            </a:r>
          </a:p>
          <a:p>
            <a:endParaRPr lang="en-GB" baseline="0" dirty="0" smtClean="0"/>
          </a:p>
          <a:p>
            <a:r>
              <a:rPr lang="en-GB" baseline="0" dirty="0" smtClean="0"/>
              <a:t>Can do: from [package] import [module] as [</a:t>
            </a:r>
            <a:r>
              <a:rPr lang="en-GB" baseline="0" dirty="0" err="1" smtClean="0"/>
              <a:t>newname</a:t>
            </a:r>
            <a:r>
              <a:rPr lang="en-GB" baseline="0" dirty="0" smtClean="0"/>
              <a:t>]</a:t>
            </a:r>
          </a:p>
          <a:p>
            <a:endParaRPr lang="en-GB" baseline="0" dirty="0" smtClean="0"/>
          </a:p>
          <a:p>
            <a:r>
              <a:rPr lang="en-GB" baseline="0" dirty="0" smtClean="0"/>
              <a:t>To use </a:t>
            </a:r>
            <a:r>
              <a:rPr lang="en-GB" baseline="0" dirty="0" err="1" smtClean="0"/>
              <a:t>VScode</a:t>
            </a:r>
            <a:r>
              <a:rPr lang="en-GB" baseline="0" dirty="0" smtClean="0"/>
              <a:t>:</a:t>
            </a:r>
          </a:p>
          <a:p>
            <a:r>
              <a:rPr lang="en-GB" baseline="0" dirty="0" smtClean="0"/>
              <a:t>Install Remote SSH</a:t>
            </a:r>
          </a:p>
          <a:p>
            <a:r>
              <a:rPr lang="en-GB" baseline="0" dirty="0" smtClean="0"/>
              <a:t>Click green button at bottom left; connect current window to host</a:t>
            </a:r>
          </a:p>
          <a:p>
            <a:r>
              <a:rPr lang="en-GB" baseline="0" dirty="0" smtClean="0"/>
              <a:t>Enter e.g. dm01@login-j03 + password</a:t>
            </a:r>
          </a:p>
          <a:p>
            <a:endParaRPr lang="en-GB" baseline="0" dirty="0" smtClean="0"/>
          </a:p>
          <a:p>
            <a:r>
              <a:rPr lang="en-GB" baseline="0" dirty="0" smtClean="0"/>
              <a:t>“</a:t>
            </a:r>
            <a:r>
              <a:rPr lang="en-GB" baseline="0" dirty="0" err="1" smtClean="0"/>
              <a:t>conda</a:t>
            </a:r>
            <a:r>
              <a:rPr lang="en-GB" baseline="0" dirty="0" smtClean="0"/>
              <a:t> </a:t>
            </a:r>
            <a:r>
              <a:rPr lang="en-GB" baseline="0" dirty="0" err="1" smtClean="0"/>
              <a:t>env</a:t>
            </a:r>
            <a:r>
              <a:rPr lang="en-GB" baseline="0" dirty="0" smtClean="0"/>
              <a:t> list” to see available environments</a:t>
            </a:r>
          </a:p>
          <a:p>
            <a:r>
              <a:rPr lang="en-GB" baseline="0" dirty="0" smtClean="0"/>
              <a:t>“</a:t>
            </a:r>
            <a:r>
              <a:rPr lang="en-GB" baseline="0" dirty="0" err="1" smtClean="0"/>
              <a:t>conda</a:t>
            </a:r>
            <a:r>
              <a:rPr lang="en-GB" baseline="0" dirty="0" smtClean="0"/>
              <a:t> list” to see software in active environment</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83</a:t>
            </a:fld>
            <a:endParaRPr lang="en-GB" altLang="en-US"/>
          </a:p>
        </p:txBody>
      </p:sp>
    </p:spTree>
    <p:extLst>
      <p:ext uri="{BB962C8B-B14F-4D97-AF65-F5344CB8AC3E}">
        <p14:creationId xmlns:p14="http://schemas.microsoft.com/office/powerpoint/2010/main" val="1581341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blue: sub-packages</a:t>
            </a:r>
          </a:p>
          <a:p>
            <a:r>
              <a:rPr lang="en-GB" dirty="0" smtClean="0"/>
              <a:t>grey: classes</a:t>
            </a:r>
          </a:p>
          <a:p>
            <a:r>
              <a:rPr lang="en-GB" dirty="0" smtClean="0"/>
              <a:t>yellow: modules (functions)</a:t>
            </a:r>
          </a:p>
          <a:p>
            <a:r>
              <a:rPr lang="en-GB" dirty="0" smtClean="0"/>
              <a:t>orange: auxiliary materials</a:t>
            </a:r>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84</a:t>
            </a:fld>
            <a:endParaRPr lang="en-GB" altLang="en-US"/>
          </a:p>
        </p:txBody>
      </p:sp>
    </p:spTree>
    <p:extLst>
      <p:ext uri="{BB962C8B-B14F-4D97-AF65-F5344CB8AC3E}">
        <p14:creationId xmlns:p14="http://schemas.microsoft.com/office/powerpoint/2010/main" val="4058181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descriptors – </a:t>
            </a:r>
            <a:r>
              <a:rPr lang="en-GB" dirty="0" err="1" smtClean="0"/>
              <a:t>dict</a:t>
            </a:r>
            <a:r>
              <a:rPr lang="en-GB" baseline="0" dirty="0" smtClean="0"/>
              <a:t> with general metadata about dataset</a:t>
            </a:r>
          </a:p>
          <a:p>
            <a:r>
              <a:rPr lang="en-GB" baseline="0" dirty="0" err="1" smtClean="0"/>
              <a:t>obs_descriptors</a:t>
            </a:r>
            <a:r>
              <a:rPr lang="en-GB" baseline="0" dirty="0" smtClean="0"/>
              <a:t> – </a:t>
            </a:r>
            <a:r>
              <a:rPr lang="en-GB" baseline="0" dirty="0" err="1" smtClean="0"/>
              <a:t>dict</a:t>
            </a:r>
            <a:r>
              <a:rPr lang="en-GB" baseline="0" dirty="0" smtClean="0"/>
              <a:t> with array that defines condition labels</a:t>
            </a:r>
          </a:p>
          <a:p>
            <a:r>
              <a:rPr lang="en-GB" baseline="0" dirty="0" err="1" smtClean="0"/>
              <a:t>channel_descriptors</a:t>
            </a:r>
            <a:r>
              <a:rPr lang="en-GB" baseline="0" dirty="0" smtClean="0"/>
              <a:t> – </a:t>
            </a:r>
            <a:r>
              <a:rPr lang="en-GB" baseline="0" dirty="0" err="1" smtClean="0"/>
              <a:t>dict</a:t>
            </a:r>
            <a:r>
              <a:rPr lang="en-GB" baseline="0" dirty="0" smtClean="0"/>
              <a:t> with array that identifies each channel</a:t>
            </a:r>
          </a:p>
          <a:p>
            <a:endParaRPr lang="en-GB" baseline="0" dirty="0" smtClean="0"/>
          </a:p>
          <a:p>
            <a:r>
              <a:rPr lang="en-GB" baseline="0" dirty="0" smtClean="0"/>
              <a:t>For multiple subjects, use a list of Datasets</a:t>
            </a:r>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85</a:t>
            </a:fld>
            <a:endParaRPr lang="en-GB" altLang="en-US"/>
          </a:p>
        </p:txBody>
      </p:sp>
    </p:spTree>
    <p:extLst>
      <p:ext uri="{BB962C8B-B14F-4D97-AF65-F5344CB8AC3E}">
        <p14:creationId xmlns:p14="http://schemas.microsoft.com/office/powerpoint/2010/main" val="323612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Square root</a:t>
            </a:r>
            <a:r>
              <a:rPr lang="en-GB" baseline="0" dirty="0" smtClean="0"/>
              <a:t> of sum of squared displacements along orthogonal dimensions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87</a:t>
            </a:fld>
            <a:endParaRPr lang="en-GB" altLang="en-US"/>
          </a:p>
        </p:txBody>
      </p:sp>
    </p:spTree>
    <p:extLst>
      <p:ext uri="{BB962C8B-B14F-4D97-AF65-F5344CB8AC3E}">
        <p14:creationId xmlns:p14="http://schemas.microsoft.com/office/powerpoint/2010/main" val="158312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Cosine similarity is dot product </a:t>
            </a:r>
            <a:r>
              <a:rPr lang="en-GB" sz="1200" b="0" i="0" kern="1200" dirty="0" smtClean="0">
                <a:solidFill>
                  <a:schemeClr val="tx1"/>
                </a:solidFill>
                <a:effectLst/>
                <a:latin typeface="+mn-lt"/>
                <a:ea typeface="+mn-ea"/>
                <a:cs typeface="+mn-cs"/>
              </a:rPr>
              <a:t>of unit vectors. </a:t>
            </a:r>
          </a:p>
          <a:p>
            <a:r>
              <a:rPr lang="en-GB" sz="1200" b="0" i="0" kern="1200" dirty="0" smtClean="0">
                <a:solidFill>
                  <a:schemeClr val="tx1"/>
                </a:solidFill>
                <a:effectLst/>
                <a:latin typeface="+mn-lt"/>
                <a:ea typeface="+mn-ea"/>
                <a:cs typeface="+mn-cs"/>
              </a:rPr>
              <a:t>Pearson correlation is cosine similarity between centred vectors.</a:t>
            </a:r>
          </a:p>
          <a:p>
            <a:r>
              <a:rPr lang="en-GB" sz="1200" b="0" i="0" kern="1200" dirty="0" smtClean="0">
                <a:solidFill>
                  <a:schemeClr val="tx1"/>
                </a:solidFill>
                <a:effectLst/>
                <a:latin typeface="+mn-lt"/>
                <a:ea typeface="+mn-ea"/>
                <a:cs typeface="+mn-cs"/>
              </a:rPr>
              <a:t>Spearman</a:t>
            </a:r>
            <a:r>
              <a:rPr lang="en-GB" sz="1200" b="0" i="0" kern="1200" baseline="0" dirty="0" smtClean="0">
                <a:solidFill>
                  <a:schemeClr val="tx1"/>
                </a:solidFill>
                <a:effectLst/>
                <a:latin typeface="+mn-lt"/>
                <a:ea typeface="+mn-ea"/>
                <a:cs typeface="+mn-cs"/>
              </a:rPr>
              <a:t> correlation is Pearson correlation between ranked vectors.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88</a:t>
            </a:fld>
            <a:endParaRPr lang="en-GB" altLang="en-US"/>
          </a:p>
        </p:txBody>
      </p:sp>
    </p:spTree>
    <p:extLst>
      <p:ext uri="{BB962C8B-B14F-4D97-AF65-F5344CB8AC3E}">
        <p14:creationId xmlns:p14="http://schemas.microsoft.com/office/powerpoint/2010/main" val="593674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Euclidean distance is more intuitive</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90</a:t>
            </a:fld>
            <a:endParaRPr lang="en-GB" altLang="en-US"/>
          </a:p>
        </p:txBody>
      </p:sp>
    </p:spTree>
    <p:extLst>
      <p:ext uri="{BB962C8B-B14F-4D97-AF65-F5344CB8AC3E}">
        <p14:creationId xmlns:p14="http://schemas.microsoft.com/office/powerpoint/2010/main" val="726793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First section of RDM demo repeats initial dataset creation from first demo.</a:t>
            </a:r>
          </a:p>
          <a:p>
            <a:endParaRPr lang="en-GB" baseline="0" dirty="0" smtClean="0"/>
          </a:p>
          <a:p>
            <a:r>
              <a:rPr lang="en-GB" baseline="0" dirty="0" smtClean="0"/>
              <a:t>For </a:t>
            </a:r>
            <a:r>
              <a:rPr lang="en-GB" baseline="0" dirty="0" err="1" smtClean="0"/>
              <a:t>crossnobis</a:t>
            </a:r>
            <a:r>
              <a:rPr lang="en-GB" baseline="0" dirty="0" smtClean="0"/>
              <a:t> dissimilarity, set e.g. </a:t>
            </a:r>
            <a:r>
              <a:rPr lang="en-GB" baseline="0" dirty="0" err="1" smtClean="0"/>
              <a:t>cv_descriptor</a:t>
            </a:r>
            <a:r>
              <a:rPr lang="en-GB" baseline="0" dirty="0" smtClean="0"/>
              <a:t>=‘runs’, noise=</a:t>
            </a:r>
            <a:r>
              <a:rPr lang="en-GB" baseline="0" dirty="0" err="1" smtClean="0"/>
              <a:t>PrecisionMatrix</a:t>
            </a:r>
            <a:endParaRPr lang="en-GB" baseline="0" dirty="0" smtClean="0"/>
          </a:p>
          <a:p>
            <a:r>
              <a:rPr lang="en-GB" baseline="0" dirty="0" smtClean="0"/>
              <a:t>(If </a:t>
            </a:r>
            <a:r>
              <a:rPr lang="en-GB" baseline="0" dirty="0" err="1" smtClean="0"/>
              <a:t>cv_descriptor</a:t>
            </a:r>
            <a:r>
              <a:rPr lang="en-GB" baseline="0" dirty="0" smtClean="0"/>
              <a:t> is not specified, this will be guessed.)</a:t>
            </a:r>
          </a:p>
          <a:p>
            <a:r>
              <a:rPr lang="en-GB" baseline="0" dirty="0" smtClean="0"/>
              <a:t> </a:t>
            </a:r>
          </a:p>
          <a:p>
            <a:r>
              <a:rPr lang="en-GB" baseline="0" dirty="0" smtClean="0"/>
              <a:t>Toolbox uses precision matrix rather than covariance matrix;</a:t>
            </a:r>
          </a:p>
          <a:p>
            <a:r>
              <a:rPr lang="en-GB" baseline="0" dirty="0" smtClean="0"/>
              <a:t>can be calculated from deviations of many measurements: </a:t>
            </a:r>
            <a:r>
              <a:rPr lang="en-GB" baseline="0" dirty="0" err="1" smtClean="0"/>
              <a:t>noise.prec_from_measurements</a:t>
            </a:r>
            <a:r>
              <a:rPr lang="en-GB" baseline="0" dirty="0" smtClean="0"/>
              <a:t>(dataset, method=‘</a:t>
            </a:r>
            <a:r>
              <a:rPr lang="en-GB" baseline="0" dirty="0" err="1" smtClean="0"/>
              <a:t>shrinkage_eye</a:t>
            </a:r>
            <a:r>
              <a:rPr lang="en-GB" baseline="0" dirty="0" smtClean="0"/>
              <a:t>’);</a:t>
            </a:r>
          </a:p>
          <a:p>
            <a:r>
              <a:rPr lang="en-GB" baseline="0" dirty="0" smtClean="0"/>
              <a:t>or from per-channel residuals calculated at a previous step: </a:t>
            </a:r>
            <a:r>
              <a:rPr lang="en-GB" baseline="0" dirty="0" err="1" smtClean="0"/>
              <a:t>noise.prec_from_residuals</a:t>
            </a:r>
            <a:r>
              <a:rPr lang="en-GB" baseline="0" dirty="0" smtClean="0"/>
              <a:t>(residuals,…)</a:t>
            </a:r>
          </a:p>
          <a:p>
            <a:r>
              <a:rPr lang="en-GB" baseline="0" dirty="0" smtClean="0"/>
              <a:t>Shrinkage is essential otherwise inversion essentially leads to almost random numbers!</a:t>
            </a:r>
          </a:p>
          <a:p>
            <a:pPr marL="171450" indent="-171450">
              <a:buFontTx/>
              <a:buChar char="-"/>
            </a:pPr>
            <a:endParaRPr lang="en-GB" baseline="0" dirty="0" smtClean="0"/>
          </a:p>
          <a:p>
            <a:pPr marL="0" indent="0">
              <a:buFontTx/>
              <a:buNone/>
            </a:pPr>
            <a:r>
              <a:rPr lang="en-GB" dirty="0" err="1" smtClean="0"/>
              <a:t>rdm.calc_rdm</a:t>
            </a:r>
            <a:r>
              <a:rPr lang="en-GB" dirty="0" smtClean="0"/>
              <a:t> defaults to “squared</a:t>
            </a:r>
            <a:r>
              <a:rPr lang="en-GB" baseline="0" dirty="0" smtClean="0"/>
              <a:t> Euclidean” but</a:t>
            </a:r>
          </a:p>
          <a:p>
            <a:pPr marL="0" indent="0">
              <a:buFontTx/>
              <a:buNone/>
            </a:pPr>
            <a:r>
              <a:rPr lang="en-GB" dirty="0" err="1" smtClean="0"/>
              <a:t>rdm.calc_rdm_unbalanced</a:t>
            </a:r>
            <a:r>
              <a:rPr lang="en-GB" dirty="0" smtClean="0"/>
              <a:t> defaults to “Euclidean”??</a:t>
            </a:r>
          </a:p>
          <a:p>
            <a:pPr marL="0" indent="0">
              <a:buFontTx/>
              <a:buNone/>
            </a:pPr>
            <a:endParaRPr lang="en-GB" dirty="0" smtClean="0"/>
          </a:p>
          <a:p>
            <a:pPr marL="0" indent="0">
              <a:buFontTx/>
              <a:buNone/>
            </a:pPr>
            <a:r>
              <a:rPr lang="en-GB" dirty="0" smtClean="0"/>
              <a:t>To average (potential partial) RDMS, use:</a:t>
            </a:r>
          </a:p>
          <a:p>
            <a:pPr marL="0" indent="0">
              <a:buFontTx/>
              <a:buNone/>
            </a:pPr>
            <a:r>
              <a:rPr lang="en-GB" sz="1200" kern="1200" dirty="0" smtClean="0">
                <a:solidFill>
                  <a:schemeClr val="tx1"/>
                </a:solidFill>
                <a:effectLst/>
                <a:latin typeface="+mn-lt"/>
                <a:ea typeface="+mn-ea"/>
                <a:cs typeface="+mn-cs"/>
              </a:rPr>
              <a:t>partials</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err="1" smtClean="0">
                <a:solidFill>
                  <a:schemeClr val="tx1"/>
                </a:solidFill>
                <a:effectLst/>
                <a:latin typeface="+mn-lt"/>
                <a:ea typeface="+mn-ea"/>
                <a:cs typeface="+mn-cs"/>
              </a:rPr>
              <a:t>rsatoolbox.rdm.combine.from_partials</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rdms1</a:t>
            </a:r>
            <a:r>
              <a:rPr lang="en-GB" sz="1200" b="1"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rdms2</a:t>
            </a:r>
            <a:r>
              <a:rPr lang="en-GB" sz="1200" b="1" kern="1200" dirty="0" smtClean="0">
                <a:solidFill>
                  <a:schemeClr val="tx1"/>
                </a:solidFill>
                <a:effectLst/>
                <a:latin typeface="+mn-lt"/>
                <a:ea typeface="+mn-ea"/>
                <a:cs typeface="+mn-cs"/>
              </a:rPr>
              <a:t>])</a:t>
            </a:r>
          </a:p>
          <a:p>
            <a:pPr marL="0" indent="0">
              <a:buFontTx/>
              <a:buNone/>
            </a:pPr>
            <a:r>
              <a:rPr lang="en-GB" sz="1200" i="1" kern="1200" dirty="0" smtClean="0">
                <a:solidFill>
                  <a:schemeClr val="tx1"/>
                </a:solidFill>
                <a:effectLst/>
                <a:latin typeface="+mn-lt"/>
                <a:ea typeface="+mn-ea"/>
                <a:cs typeface="+mn-cs"/>
              </a:rPr>
              <a:t>## all </a:t>
            </a:r>
            <a:r>
              <a:rPr lang="en-GB" sz="1200" i="1" kern="1200" dirty="0" err="1" smtClean="0">
                <a:solidFill>
                  <a:schemeClr val="tx1"/>
                </a:solidFill>
                <a:effectLst/>
                <a:latin typeface="+mn-lt"/>
                <a:ea typeface="+mn-ea"/>
                <a:cs typeface="+mn-cs"/>
              </a:rPr>
              <a:t>rdms</a:t>
            </a:r>
            <a:r>
              <a:rPr lang="en-GB" sz="1200" i="1" kern="1200" dirty="0" smtClean="0">
                <a:solidFill>
                  <a:schemeClr val="tx1"/>
                </a:solidFill>
                <a:effectLst/>
                <a:latin typeface="+mn-lt"/>
                <a:ea typeface="+mn-ea"/>
                <a:cs typeface="+mn-cs"/>
              </a:rPr>
              <a:t> should have the same number of conditions, with </a:t>
            </a:r>
            <a:r>
              <a:rPr lang="en-GB" sz="1200" i="1" kern="1200" dirty="0" err="1" smtClean="0">
                <a:solidFill>
                  <a:schemeClr val="tx1"/>
                </a:solidFill>
                <a:effectLst/>
                <a:latin typeface="+mn-lt"/>
                <a:ea typeface="+mn-ea"/>
                <a:cs typeface="+mn-cs"/>
              </a:rPr>
              <a:t>NaNs</a:t>
            </a:r>
            <a:r>
              <a:rPr lang="en-GB" sz="1200" i="1" kern="1200" dirty="0" smtClean="0">
                <a:solidFill>
                  <a:schemeClr val="tx1"/>
                </a:solidFill>
                <a:effectLst/>
                <a:latin typeface="+mn-lt"/>
                <a:ea typeface="+mn-ea"/>
                <a:cs typeface="+mn-cs"/>
              </a:rPr>
              <a:t> for missing data ## then we rescale/align these based on pairs in common (put them in the same space)</a:t>
            </a:r>
            <a:r>
              <a:rPr lang="en-GB" dirty="0" smtClean="0"/>
              <a:t> </a:t>
            </a:r>
            <a:br>
              <a:rPr lang="en-GB" dirty="0" smtClean="0"/>
            </a:br>
            <a:r>
              <a:rPr lang="en-GB" sz="1200" kern="1200" dirty="0" err="1" smtClean="0">
                <a:solidFill>
                  <a:schemeClr val="tx1"/>
                </a:solidFill>
                <a:effectLst/>
                <a:latin typeface="+mn-lt"/>
                <a:ea typeface="+mn-ea"/>
                <a:cs typeface="+mn-cs"/>
              </a:rPr>
              <a:t>rescaledPartials</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rescale</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partials</a:t>
            </a:r>
            <a:r>
              <a:rPr lang="en-GB" sz="1200" b="1"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method='evidence'</a:t>
            </a:r>
            <a:r>
              <a:rPr lang="en-GB" sz="1200" b="1" kern="1200" dirty="0" smtClean="0">
                <a:solidFill>
                  <a:schemeClr val="tx1"/>
                </a:solidFill>
                <a:effectLst/>
                <a:latin typeface="+mn-lt"/>
                <a:ea typeface="+mn-ea"/>
                <a:cs typeface="+mn-cs"/>
              </a:rPr>
              <a:t>)</a:t>
            </a:r>
            <a:r>
              <a:rPr lang="en-GB" dirty="0" smtClean="0"/>
              <a:t> </a:t>
            </a:r>
          </a:p>
          <a:p>
            <a:pPr marL="0" indent="0">
              <a:buFontTx/>
              <a:buNone/>
            </a:pPr>
            <a:r>
              <a:rPr lang="en-GB" sz="1200" i="1" kern="1200" dirty="0" smtClean="0">
                <a:solidFill>
                  <a:schemeClr val="tx1"/>
                </a:solidFill>
                <a:effectLst/>
                <a:latin typeface="+mn-lt"/>
                <a:ea typeface="+mn-ea"/>
                <a:cs typeface="+mn-cs"/>
              </a:rPr>
              <a:t>## then we can take a weighted average:</a:t>
            </a:r>
            <a:r>
              <a:rPr lang="en-GB" dirty="0" smtClean="0"/>
              <a:t> </a:t>
            </a:r>
          </a:p>
          <a:p>
            <a:pPr marL="0" indent="0">
              <a:buFontTx/>
              <a:buNone/>
            </a:pPr>
            <a:r>
              <a:rPr lang="en-GB" sz="1200" kern="1200" dirty="0" err="1" smtClean="0">
                <a:solidFill>
                  <a:schemeClr val="tx1"/>
                </a:solidFill>
                <a:effectLst/>
                <a:latin typeface="+mn-lt"/>
                <a:ea typeface="+mn-ea"/>
                <a:cs typeface="+mn-cs"/>
              </a:rPr>
              <a:t>meanRDM</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err="1" smtClean="0">
                <a:solidFill>
                  <a:schemeClr val="tx1"/>
                </a:solidFill>
                <a:effectLst/>
                <a:latin typeface="+mn-lt"/>
                <a:ea typeface="+mn-ea"/>
                <a:cs typeface="+mn-cs"/>
              </a:rPr>
              <a:t>rescaledPartials.mean</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weights='</a:t>
            </a:r>
            <a:r>
              <a:rPr lang="en-GB" sz="1200" kern="1200" dirty="0" err="1" smtClean="0">
                <a:solidFill>
                  <a:schemeClr val="tx1"/>
                </a:solidFill>
                <a:effectLst/>
                <a:latin typeface="+mn-lt"/>
                <a:ea typeface="+mn-ea"/>
                <a:cs typeface="+mn-cs"/>
              </a:rPr>
              <a:t>rescalingWeights</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a:t>
            </a:r>
          </a:p>
          <a:p>
            <a:pPr marL="0" indent="0">
              <a:buFontTx/>
              <a:buNone/>
            </a:pPr>
            <a:endParaRPr lang="en-GB" sz="1200" b="1" kern="1200" dirty="0" smtClean="0">
              <a:solidFill>
                <a:schemeClr val="tx1"/>
              </a:solidFill>
              <a:effectLst/>
              <a:latin typeface="+mn-lt"/>
              <a:ea typeface="+mn-ea"/>
              <a:cs typeface="+mn-cs"/>
            </a:endParaRPr>
          </a:p>
          <a:p>
            <a:pPr marL="0" indent="0">
              <a:buFontTx/>
              <a:buNone/>
            </a:pPr>
            <a:r>
              <a:rPr lang="en-GB" sz="1200" b="0" kern="1200" dirty="0" smtClean="0">
                <a:solidFill>
                  <a:schemeClr val="tx1"/>
                </a:solidFill>
                <a:effectLst/>
                <a:latin typeface="+mn-lt"/>
                <a:ea typeface="+mn-ea"/>
                <a:cs typeface="+mn-cs"/>
              </a:rPr>
              <a:t>There’s also several demos called </a:t>
            </a:r>
            <a:r>
              <a:rPr lang="en-GB" sz="1200" b="1" kern="1200" dirty="0" err="1" smtClean="0">
                <a:solidFill>
                  <a:schemeClr val="tx1"/>
                </a:solidFill>
                <a:effectLst/>
                <a:latin typeface="+mn-lt"/>
                <a:ea typeface="+mn-ea"/>
                <a:cs typeface="+mn-cs"/>
              </a:rPr>
              <a:t>demo_fmri</a:t>
            </a:r>
            <a:r>
              <a:rPr lang="en-GB" sz="1200" b="1" kern="1200" dirty="0" smtClean="0">
                <a:solidFill>
                  <a:schemeClr val="tx1"/>
                </a:solidFill>
                <a:effectLst/>
                <a:latin typeface="+mn-lt"/>
                <a:ea typeface="+mn-ea"/>
                <a:cs typeface="+mn-cs"/>
              </a:rPr>
              <a:t>_...</a:t>
            </a:r>
            <a:r>
              <a:rPr lang="en-GB" sz="1200" b="0" kern="1200" dirty="0" smtClean="0">
                <a:solidFill>
                  <a:schemeClr val="tx1"/>
                </a:solidFill>
                <a:effectLst/>
                <a:latin typeface="+mn-lt"/>
                <a:ea typeface="+mn-ea"/>
                <a:cs typeface="+mn-cs"/>
              </a:rPr>
              <a:t>, which look good, but do not run because the relevant modules</a:t>
            </a:r>
            <a:r>
              <a:rPr lang="en-GB" sz="1200" b="0" kern="1200" baseline="0" dirty="0" smtClean="0">
                <a:solidFill>
                  <a:schemeClr val="tx1"/>
                </a:solidFill>
                <a:effectLst/>
                <a:latin typeface="+mn-lt"/>
                <a:ea typeface="+mn-ea"/>
                <a:cs typeface="+mn-cs"/>
              </a:rPr>
              <a:t> and data</a:t>
            </a:r>
            <a:r>
              <a:rPr lang="en-GB" sz="1200" b="0" kern="1200" dirty="0" smtClean="0">
                <a:solidFill>
                  <a:schemeClr val="tx1"/>
                </a:solidFill>
                <a:effectLst/>
                <a:latin typeface="+mn-lt"/>
                <a:ea typeface="+mn-ea"/>
                <a:cs typeface="+mn-cs"/>
              </a:rPr>
              <a:t> seem</a:t>
            </a:r>
            <a:r>
              <a:rPr lang="en-GB" sz="1200" b="0" kern="1200" baseline="0" dirty="0" smtClean="0">
                <a:solidFill>
                  <a:schemeClr val="tx1"/>
                </a:solidFill>
                <a:effectLst/>
                <a:latin typeface="+mn-lt"/>
                <a:ea typeface="+mn-ea"/>
                <a:cs typeface="+mn-cs"/>
              </a:rPr>
              <a:t> to be missing</a:t>
            </a:r>
            <a:r>
              <a:rPr lang="en-GB" sz="1200" b="0" kern="1200" baseline="0" dirty="0" smtClean="0">
                <a:solidFill>
                  <a:schemeClr val="tx1"/>
                </a:solidFill>
                <a:effectLst/>
                <a:latin typeface="+mn-lt"/>
                <a:ea typeface="+mn-ea"/>
                <a:cs typeface="+mn-cs"/>
              </a:rPr>
              <a:t>?</a:t>
            </a:r>
          </a:p>
          <a:p>
            <a:pPr marL="0" indent="0">
              <a:buFontTx/>
              <a:buNone/>
            </a:pPr>
            <a:endParaRPr lang="en-GB" sz="1200" b="0" kern="1200" baseline="0" dirty="0" smtClean="0">
              <a:solidFill>
                <a:schemeClr val="tx1"/>
              </a:solidFill>
              <a:effectLst/>
              <a:latin typeface="+mn-lt"/>
              <a:ea typeface="+mn-ea"/>
              <a:cs typeface="+mn-cs"/>
            </a:endParaRPr>
          </a:p>
          <a:p>
            <a:r>
              <a:rPr lang="en-GB" baseline="0" dirty="0" smtClean="0"/>
              <a:t>[*</a:t>
            </a:r>
            <a:r>
              <a:rPr lang="en-GB" baseline="0" dirty="0" err="1" smtClean="0"/>
              <a:t>args</a:t>
            </a:r>
            <a:r>
              <a:rPr lang="en-GB" baseline="0" dirty="0" smtClean="0"/>
              <a:t> in function definitions treats </a:t>
            </a:r>
            <a:r>
              <a:rPr lang="en-GB" baseline="0" dirty="0" err="1" smtClean="0"/>
              <a:t>args</a:t>
            </a:r>
            <a:r>
              <a:rPr lang="en-GB" baseline="0" dirty="0" smtClean="0"/>
              <a:t> as a tuple of variable inputs</a:t>
            </a:r>
          </a:p>
          <a:p>
            <a:r>
              <a:rPr lang="en-GB" baseline="0" dirty="0" smtClean="0"/>
              <a:t>**</a:t>
            </a:r>
            <a:r>
              <a:rPr lang="en-GB" baseline="0" dirty="0" err="1" smtClean="0"/>
              <a:t>kwargs</a:t>
            </a:r>
            <a:r>
              <a:rPr lang="en-GB" baseline="0" dirty="0" smtClean="0"/>
              <a:t> treats </a:t>
            </a:r>
            <a:r>
              <a:rPr lang="en-GB" baseline="0" dirty="0" err="1" smtClean="0"/>
              <a:t>kwargs</a:t>
            </a:r>
            <a:r>
              <a:rPr lang="en-GB" baseline="0" dirty="0" smtClean="0"/>
              <a:t> as a keyword </a:t>
            </a:r>
            <a:r>
              <a:rPr lang="en-GB" baseline="0" dirty="0" err="1" smtClean="0"/>
              <a:t>dict</a:t>
            </a:r>
            <a:r>
              <a:rPr lang="en-GB" baseline="0" dirty="0" smtClean="0"/>
              <a:t> of optional arguments]</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In </a:t>
            </a:r>
            <a:r>
              <a:rPr lang="en-GB" b="1" dirty="0" err="1" smtClean="0"/>
              <a:t>demo_rdm_vis</a:t>
            </a:r>
            <a:r>
              <a:rPr lang="en-GB" b="1" dirty="0" smtClean="0"/>
              <a:t>…,</a:t>
            </a:r>
            <a:r>
              <a:rPr lang="en-GB" b="1" baseline="0" dirty="0" smtClean="0"/>
              <a:t> </a:t>
            </a:r>
            <a:r>
              <a:rPr lang="en-GB" b="0" baseline="0" dirty="0" smtClean="0"/>
              <a:t>f</a:t>
            </a:r>
            <a:r>
              <a:rPr lang="en-GB" baseline="0" dirty="0" smtClean="0"/>
              <a:t>or final scatterplot, try:</a:t>
            </a:r>
          </a:p>
          <a:p>
            <a:pPr marL="171450" indent="-171450">
              <a:buFontTx/>
              <a:buChar char="-"/>
            </a:pPr>
            <a:r>
              <a:rPr lang="en-GB" baseline="0" dirty="0" smtClean="0"/>
              <a:t>swapping image icons for string or marker</a:t>
            </a:r>
          </a:p>
          <a:p>
            <a:pPr marL="171450" indent="-171450">
              <a:buFontTx/>
              <a:buChar char="-"/>
            </a:pPr>
            <a:r>
              <a:rPr lang="en-GB" baseline="0" dirty="0" smtClean="0"/>
              <a:t>swapping MDS for </a:t>
            </a:r>
            <a:r>
              <a:rPr lang="en-GB" baseline="0" dirty="0" err="1" smtClean="0"/>
              <a:t>iso</a:t>
            </a:r>
            <a:r>
              <a:rPr lang="en-GB" baseline="0" dirty="0" smtClean="0"/>
              <a:t> (fast) or </a:t>
            </a:r>
            <a:r>
              <a:rPr lang="en-GB" baseline="0" dirty="0" err="1" smtClean="0"/>
              <a:t>tSNE</a:t>
            </a:r>
            <a:r>
              <a:rPr lang="en-GB" baseline="0" dirty="0" smtClean="0"/>
              <a:t> (slow)</a:t>
            </a:r>
          </a:p>
          <a:p>
            <a:pPr marL="171450" indent="-171450">
              <a:buFontTx/>
              <a:buChar char="-"/>
            </a:pPr>
            <a:endParaRPr lang="en-GB" baseline="0" dirty="0" smtClean="0"/>
          </a:p>
          <a:p>
            <a:pPr marL="0" indent="0">
              <a:buFontTx/>
              <a:buNone/>
            </a:pPr>
            <a:r>
              <a:rPr lang="en-GB" baseline="0" dirty="0" smtClean="0"/>
              <a:t>See </a:t>
            </a:r>
            <a:r>
              <a:rPr lang="en-GB" baseline="0" dirty="0" err="1" smtClean="0"/>
              <a:t>demo_annotated_rdm_plot</a:t>
            </a:r>
            <a:r>
              <a:rPr lang="en-GB" baseline="0" dirty="0" smtClean="0"/>
              <a:t>, for an example of how to add overlays/contours to RDMs.</a:t>
            </a:r>
          </a:p>
          <a:p>
            <a:pPr marL="0" indent="0">
              <a:buFontTx/>
              <a:buNone/>
            </a:pPr>
            <a:endParaRPr lang="en-GB" b="0"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92</a:t>
            </a:fld>
            <a:endParaRPr lang="en-GB" altLang="en-US"/>
          </a:p>
        </p:txBody>
      </p:sp>
    </p:spTree>
    <p:extLst>
      <p:ext uri="{BB962C8B-B14F-4D97-AF65-F5344CB8AC3E}">
        <p14:creationId xmlns:p14="http://schemas.microsoft.com/office/powerpoint/2010/main" val="384244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96 in original set, but 92 used in following slides...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93</a:t>
            </a:fld>
            <a:endParaRPr lang="en-GB" altLang="en-US"/>
          </a:p>
        </p:txBody>
      </p:sp>
    </p:spTree>
    <p:extLst>
      <p:ext uri="{BB962C8B-B14F-4D97-AF65-F5344CB8AC3E}">
        <p14:creationId xmlns:p14="http://schemas.microsoft.com/office/powerpoint/2010/main" val="3772509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r>
              <a:rPr lang="nl-NL" dirty="0" smtClean="0"/>
              <a:t>Or was it 92 out of the 96?</a:t>
            </a:r>
          </a:p>
        </p:txBody>
      </p:sp>
    </p:spTree>
    <p:extLst>
      <p:ext uri="{BB962C8B-B14F-4D97-AF65-F5344CB8AC3E}">
        <p14:creationId xmlns:p14="http://schemas.microsoft.com/office/powerpoint/2010/main" val="4060292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92 objects here</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95</a:t>
            </a:fld>
            <a:endParaRPr lang="en-GB" altLang="en-US"/>
          </a:p>
        </p:txBody>
      </p:sp>
    </p:spTree>
    <p:extLst>
      <p:ext uri="{BB962C8B-B14F-4D97-AF65-F5344CB8AC3E}">
        <p14:creationId xmlns:p14="http://schemas.microsoft.com/office/powerpoint/2010/main" val="3679427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Listed</a:t>
            </a:r>
            <a:r>
              <a:rPr lang="en-GB" baseline="0" dirty="0" smtClean="0"/>
              <a:t> in r</a:t>
            </a:r>
            <a:r>
              <a:rPr lang="en-GB" dirty="0" smtClean="0"/>
              <a:t>everse order of importance: It’s the sensitivity that allows interesting questions to be addressed, and in turn</a:t>
            </a:r>
            <a:r>
              <a:rPr lang="en-GB" baseline="0" dirty="0" smtClean="0"/>
              <a:t> this makes it popular.</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7</a:t>
            </a:fld>
            <a:endParaRPr lang="en-GB" altLang="en-US"/>
          </a:p>
        </p:txBody>
      </p:sp>
    </p:spTree>
    <p:extLst>
      <p:ext uri="{BB962C8B-B14F-4D97-AF65-F5344CB8AC3E}">
        <p14:creationId xmlns:p14="http://schemas.microsoft.com/office/powerpoint/2010/main" val="20460465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Interpretability depends on the ordering of the stimuli</a:t>
            </a:r>
          </a:p>
          <a:p>
            <a:endParaRPr lang="en-GB" dirty="0" smtClean="0"/>
          </a:p>
          <a:p>
            <a:r>
              <a:rPr lang="en-GB" dirty="0" smtClean="0"/>
              <a:t>Consider whether or not to rank</a:t>
            </a:r>
            <a:r>
              <a:rPr lang="en-GB" baseline="0" dirty="0" smtClean="0"/>
              <a:t> the dissimilarities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96</a:t>
            </a:fld>
            <a:endParaRPr lang="en-GB" altLang="en-US"/>
          </a:p>
        </p:txBody>
      </p:sp>
    </p:spTree>
    <p:extLst>
      <p:ext uri="{BB962C8B-B14F-4D97-AF65-F5344CB8AC3E}">
        <p14:creationId xmlns:p14="http://schemas.microsoft.com/office/powerpoint/2010/main" val="771214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this multivariate normal distribution. Which of the points A and B is more representative of the distribution?</a:t>
            </a:r>
            <a:r>
              <a:rPr lang="en-GB" baseline="0" dirty="0" smtClean="0"/>
              <a:t> </a:t>
            </a:r>
            <a:r>
              <a:rPr lang="en-GB" dirty="0" smtClean="0"/>
              <a:t>A and B are equally distant from the centroid</a:t>
            </a:r>
            <a:r>
              <a:rPr lang="en-GB" baseline="0" dirty="0" smtClean="0"/>
              <a:t> in terms of</a:t>
            </a:r>
            <a:r>
              <a:rPr lang="en-GB" dirty="0" smtClean="0"/>
              <a:t> Euclidian</a:t>
            </a:r>
            <a:r>
              <a:rPr lang="en-GB" baseline="0" dirty="0" smtClean="0"/>
              <a:t> distance, but A is three times closer to </a:t>
            </a:r>
            <a:r>
              <a:rPr lang="en-GB" baseline="0" smtClean="0"/>
              <a:t>the centroid using </a:t>
            </a:r>
            <a:r>
              <a:rPr lang="en-GB" baseline="0" dirty="0" err="1" smtClean="0"/>
              <a:t>Mahalanobis</a:t>
            </a:r>
            <a:r>
              <a:rPr lang="en-GB" baseline="0" dirty="0" smtClean="0"/>
              <a:t> distance.</a:t>
            </a:r>
            <a:r>
              <a:rPr lang="en-GB" dirty="0" smtClean="0"/>
              <a:t> </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98</a:t>
            </a:fld>
            <a:endParaRPr lang="en-GB" altLang="en-US"/>
          </a:p>
        </p:txBody>
      </p:sp>
    </p:spTree>
    <p:extLst>
      <p:ext uri="{BB962C8B-B14F-4D97-AF65-F5344CB8AC3E}">
        <p14:creationId xmlns:p14="http://schemas.microsoft.com/office/powerpoint/2010/main" val="5965486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Dot product = inner product = scalar product</a:t>
            </a:r>
          </a:p>
          <a:p>
            <a:r>
              <a:rPr lang="en-GB" dirty="0" smtClean="0"/>
              <a:t>See fig 9c from </a:t>
            </a:r>
            <a:r>
              <a:rPr lang="en-GB" dirty="0" err="1" smtClean="0"/>
              <a:t>Nili</a:t>
            </a:r>
            <a:r>
              <a:rPr lang="en-GB" dirty="0" smtClean="0"/>
              <a:t> 2020</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100</a:t>
            </a:fld>
            <a:endParaRPr lang="en-GB" altLang="en-US"/>
          </a:p>
        </p:txBody>
      </p:sp>
    </p:spTree>
    <p:extLst>
      <p:ext uri="{BB962C8B-B14F-4D97-AF65-F5344CB8AC3E}">
        <p14:creationId xmlns:p14="http://schemas.microsoft.com/office/powerpoint/2010/main" val="909023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101</a:t>
            </a:fld>
            <a:endParaRPr lang="en-GB" altLang="en-US"/>
          </a:p>
        </p:txBody>
      </p:sp>
    </p:spTree>
    <p:extLst>
      <p:ext uri="{BB962C8B-B14F-4D97-AF65-F5344CB8AC3E}">
        <p14:creationId xmlns:p14="http://schemas.microsoft.com/office/powerpoint/2010/main" val="800262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102</a:t>
            </a:fld>
            <a:endParaRPr lang="en-GB" altLang="en-US"/>
          </a:p>
        </p:txBody>
      </p:sp>
    </p:spTree>
    <p:extLst>
      <p:ext uri="{BB962C8B-B14F-4D97-AF65-F5344CB8AC3E}">
        <p14:creationId xmlns:p14="http://schemas.microsoft.com/office/powerpoint/2010/main" val="779334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dendrogram</a:t>
            </a:r>
            <a:r>
              <a:rPr lang="en-GB" dirty="0" smtClean="0"/>
              <a:t> is not in the demo, but there are tools in </a:t>
            </a:r>
            <a:r>
              <a:rPr lang="en-GB" dirty="0" err="1" smtClean="0"/>
              <a:t>scikit</a:t>
            </a:r>
            <a:r>
              <a:rPr lang="en-GB" dirty="0" smtClean="0"/>
              <a:t>-learn for calculating and displaying</a:t>
            </a:r>
            <a:r>
              <a:rPr lang="en-GB" baseline="0" dirty="0" smtClean="0"/>
              <a:t> this:</a:t>
            </a:r>
            <a:endParaRPr lang="en-GB" dirty="0" smtClean="0"/>
          </a:p>
          <a:p>
            <a:r>
              <a:rPr lang="en-GB" sz="1200" b="1" kern="1200" dirty="0" smtClean="0">
                <a:solidFill>
                  <a:schemeClr val="tx1"/>
                </a:solidFill>
                <a:effectLst/>
                <a:latin typeface="+mn-lt"/>
                <a:ea typeface="+mn-ea"/>
                <a:cs typeface="+mn-cs"/>
              </a:rPr>
              <a:t>from</a:t>
            </a:r>
            <a:r>
              <a:rPr lang="en-GB" dirty="0" smtClean="0"/>
              <a:t> </a:t>
            </a:r>
            <a:r>
              <a:rPr lang="en-GB" sz="1200" kern="1200" dirty="0" err="1" smtClean="0">
                <a:solidFill>
                  <a:schemeClr val="tx1"/>
                </a:solidFill>
                <a:effectLst/>
                <a:latin typeface="+mn-lt"/>
                <a:ea typeface="+mn-ea"/>
                <a:cs typeface="+mn-cs"/>
              </a:rPr>
              <a:t>sklearn.cluster</a:t>
            </a:r>
            <a:r>
              <a:rPr lang="en-GB" dirty="0" smtClean="0"/>
              <a:t> </a:t>
            </a:r>
            <a:r>
              <a:rPr lang="en-GB" sz="1200" b="1" kern="1200" dirty="0" smtClean="0">
                <a:solidFill>
                  <a:schemeClr val="tx1"/>
                </a:solidFill>
                <a:effectLst/>
                <a:latin typeface="+mn-lt"/>
                <a:ea typeface="+mn-ea"/>
                <a:cs typeface="+mn-cs"/>
              </a:rPr>
              <a:t>import</a:t>
            </a:r>
            <a:r>
              <a:rPr lang="en-GB" dirty="0" smtClean="0"/>
              <a:t> </a:t>
            </a:r>
            <a:r>
              <a:rPr lang="en-GB" sz="1200" u="none" strike="noStrike" kern="1200" dirty="0" err="1" smtClean="0">
                <a:solidFill>
                  <a:schemeClr val="tx1"/>
                </a:solidFill>
                <a:effectLst/>
                <a:latin typeface="+mn-lt"/>
                <a:ea typeface="+mn-ea"/>
                <a:cs typeface="+mn-cs"/>
                <a:hlinkClick r:id="rId3" tooltip="sklearn.cluster.AgglomerativeClustering"/>
              </a:rPr>
              <a:t>AgglomerativeClustering</a:t>
            </a:r>
            <a:endParaRPr lang="en-GB" sz="1200" u="none" strike="noStrike"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from</a:t>
            </a:r>
            <a:r>
              <a:rPr lang="en-GB" dirty="0" smtClean="0"/>
              <a:t> </a:t>
            </a:r>
            <a:r>
              <a:rPr lang="en-GB" sz="1200" kern="1200" dirty="0" err="1" smtClean="0">
                <a:solidFill>
                  <a:schemeClr val="tx1"/>
                </a:solidFill>
                <a:effectLst/>
                <a:latin typeface="+mn-lt"/>
                <a:ea typeface="+mn-ea"/>
                <a:cs typeface="+mn-cs"/>
              </a:rPr>
              <a:t>scipy.cluster.hierarchy</a:t>
            </a:r>
            <a:r>
              <a:rPr lang="en-GB" dirty="0" smtClean="0"/>
              <a:t> </a:t>
            </a:r>
            <a:r>
              <a:rPr lang="en-GB" sz="1200" b="1" kern="1200" dirty="0" smtClean="0">
                <a:solidFill>
                  <a:schemeClr val="tx1"/>
                </a:solidFill>
                <a:effectLst/>
                <a:latin typeface="+mn-lt"/>
                <a:ea typeface="+mn-ea"/>
                <a:cs typeface="+mn-cs"/>
              </a:rPr>
              <a:t>import</a:t>
            </a:r>
            <a:r>
              <a:rPr lang="en-GB" dirty="0" smtClean="0"/>
              <a:t> </a:t>
            </a:r>
            <a:r>
              <a:rPr lang="en-GB" sz="1200" kern="1200" dirty="0" err="1" smtClean="0">
                <a:solidFill>
                  <a:schemeClr val="tx1"/>
                </a:solidFill>
                <a:effectLst/>
                <a:latin typeface="+mn-lt"/>
                <a:ea typeface="+mn-ea"/>
                <a:cs typeface="+mn-cs"/>
                <a:hlinkClick r:id="rId4" tooltip="scipy.cluster.hierarchy.dendrogram"/>
              </a:rPr>
              <a:t>dendrogram</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103</a:t>
            </a:fld>
            <a:endParaRPr lang="en-GB" altLang="en-US"/>
          </a:p>
        </p:txBody>
      </p:sp>
    </p:spTree>
    <p:extLst>
      <p:ext uri="{BB962C8B-B14F-4D97-AF65-F5344CB8AC3E}">
        <p14:creationId xmlns:p14="http://schemas.microsoft.com/office/powerpoint/2010/main" val="2450297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power of RSA is in comparing geometries…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104</a:t>
            </a:fld>
            <a:endParaRPr lang="en-GB" altLang="en-US"/>
          </a:p>
        </p:txBody>
      </p:sp>
    </p:spTree>
    <p:extLst>
      <p:ext uri="{BB962C8B-B14F-4D97-AF65-F5344CB8AC3E}">
        <p14:creationId xmlns:p14="http://schemas.microsoft.com/office/powerpoint/2010/main" val="994997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Similarity judgements have more and</a:t>
            </a:r>
            <a:r>
              <a:rPr lang="en-GB" baseline="0" dirty="0" smtClean="0"/>
              <a:t> stronger categories</a:t>
            </a:r>
          </a:p>
          <a:p>
            <a:r>
              <a:rPr lang="en-GB" baseline="0" dirty="0" smtClean="0"/>
              <a:t>Perhaps because IT is just one brain regions, whereas behaviour is downstream integration of distinctions from many brain regions?</a:t>
            </a:r>
          </a:p>
          <a:p>
            <a:endParaRPr lang="en-GB" baseline="0" dirty="0" smtClean="0"/>
          </a:p>
          <a:p>
            <a:r>
              <a:rPr lang="en-GB" baseline="0" dirty="0" smtClean="0"/>
              <a:t>(all 96 objects here)</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111</a:t>
            </a:fld>
            <a:endParaRPr lang="en-GB" altLang="en-US"/>
          </a:p>
        </p:txBody>
      </p:sp>
    </p:spTree>
    <p:extLst>
      <p:ext uri="{BB962C8B-B14F-4D97-AF65-F5344CB8AC3E}">
        <p14:creationId xmlns:p14="http://schemas.microsoft.com/office/powerpoint/2010/main" val="2218180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114</a:t>
            </a:fld>
            <a:endParaRPr lang="en-GB" altLang="en-US"/>
          </a:p>
        </p:txBody>
      </p:sp>
    </p:spTree>
    <p:extLst>
      <p:ext uri="{BB962C8B-B14F-4D97-AF65-F5344CB8AC3E}">
        <p14:creationId xmlns:p14="http://schemas.microsoft.com/office/powerpoint/2010/main" val="42268702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See </a:t>
            </a:r>
            <a:r>
              <a:rPr lang="en-GB" b="1" dirty="0" err="1" smtClean="0"/>
              <a:t>demo_flexible_models</a:t>
            </a:r>
            <a:r>
              <a:rPr lang="en-GB" b="1" baseline="0" dirty="0" smtClean="0"/>
              <a:t> </a:t>
            </a:r>
            <a:r>
              <a:rPr lang="en-GB" b="0" baseline="0" dirty="0" smtClean="0"/>
              <a:t> for an example of a weighted model (although this is incomplete).</a:t>
            </a:r>
          </a:p>
          <a:p>
            <a:endParaRPr lang="en-GB" b="1" dirty="0" smtClean="0"/>
          </a:p>
          <a:p>
            <a:r>
              <a:rPr lang="en-GB" dirty="0" err="1" smtClean="0"/>
              <a:t>Crossvalidation</a:t>
            </a:r>
            <a:r>
              <a:rPr lang="en-GB" baseline="0" dirty="0" smtClean="0"/>
              <a:t> “training and test sets…should not share either subjects or stimuli”</a:t>
            </a:r>
          </a:p>
          <a:p>
            <a:endParaRPr lang="en-GB" dirty="0" smtClean="0"/>
          </a:p>
          <a:p>
            <a:r>
              <a:rPr lang="en-GB" dirty="0" smtClean="0"/>
              <a:t>Bootstrapping subjects is usually unnecessary because they are independent.</a:t>
            </a:r>
          </a:p>
          <a:p>
            <a:r>
              <a:rPr lang="en-GB" dirty="0" smtClean="0"/>
              <a:t>Bootstrapping </a:t>
            </a:r>
            <a:r>
              <a:rPr lang="en-GB" baseline="0" dirty="0" smtClean="0"/>
              <a:t>patterns and subjects separately, is noisy/conservative, so “dual bootstrap” is recommended in this case</a:t>
            </a:r>
          </a:p>
          <a:p>
            <a:r>
              <a:rPr lang="en-GB" baseline="0" dirty="0" smtClean="0"/>
              <a:t>(see “Statistical Inference on Representational Geometries”, </a:t>
            </a:r>
            <a:r>
              <a:rPr lang="en-GB" baseline="0" dirty="0" err="1" smtClean="0"/>
              <a:t>Schutt</a:t>
            </a:r>
            <a:r>
              <a:rPr lang="en-GB" baseline="0" dirty="0" smtClean="0"/>
              <a:t> et al. 2023, </a:t>
            </a:r>
            <a:r>
              <a:rPr lang="en-GB" baseline="0" dirty="0" err="1" smtClean="0"/>
              <a:t>eLife</a:t>
            </a:r>
            <a:r>
              <a:rPr lang="en-GB" baseline="0" dirty="0" smtClean="0"/>
              <a:t>);</a:t>
            </a:r>
          </a:p>
          <a:p>
            <a:r>
              <a:rPr lang="en-GB" baseline="0" dirty="0" smtClean="0"/>
              <a:t>but this is less powerful than just bootstrapping the patterns?</a:t>
            </a:r>
          </a:p>
          <a:p>
            <a:endParaRPr lang="en-GB" baseline="0" dirty="0" smtClean="0"/>
          </a:p>
          <a:p>
            <a:r>
              <a:rPr lang="en-GB" baseline="0" dirty="0" smtClean="0"/>
              <a:t>To run cross-validation without bootstrap, could do:</a:t>
            </a:r>
          </a:p>
          <a:p>
            <a:r>
              <a:rPr lang="en-GB" spc="-80" dirty="0" err="1" smtClean="0">
                <a:latin typeface="Consolas" panose="020B0609020204030204" pitchFamily="49" charset="0"/>
              </a:rPr>
              <a:t>train_set</a:t>
            </a:r>
            <a:r>
              <a:rPr lang="en-GB" spc="-80" dirty="0" smtClean="0">
                <a:latin typeface="Consolas" panose="020B0609020204030204" pitchFamily="49" charset="0"/>
              </a:rPr>
              <a:t>, </a:t>
            </a:r>
            <a:r>
              <a:rPr lang="en-GB" spc="-80" dirty="0" err="1" smtClean="0">
                <a:latin typeface="Consolas" panose="020B0609020204030204" pitchFamily="49" charset="0"/>
              </a:rPr>
              <a:t>test_set</a:t>
            </a:r>
            <a:r>
              <a:rPr lang="en-GB" spc="-80" dirty="0" smtClean="0">
                <a:latin typeface="Consolas" panose="020B0609020204030204" pitchFamily="49" charset="0"/>
              </a:rPr>
              <a:t>, </a:t>
            </a:r>
            <a:r>
              <a:rPr lang="en-GB" spc="-80" dirty="0" err="1" smtClean="0">
                <a:latin typeface="Consolas" panose="020B0609020204030204" pitchFamily="49" charset="0"/>
              </a:rPr>
              <a:t>ceil_set</a:t>
            </a:r>
            <a:r>
              <a:rPr lang="en-GB" spc="-80" dirty="0" smtClean="0">
                <a:latin typeface="Consolas" panose="020B0609020204030204" pitchFamily="49" charset="0"/>
              </a:rPr>
              <a:t> = </a:t>
            </a:r>
            <a:r>
              <a:rPr lang="en-GB" spc="-80" dirty="0" err="1" smtClean="0">
                <a:latin typeface="Consolas" panose="020B0609020204030204" pitchFamily="49" charset="0"/>
              </a:rPr>
              <a:t>inference.sets_leave_one_out_rdm</a:t>
            </a:r>
            <a:r>
              <a:rPr lang="en-GB" spc="-80" dirty="0" smtClean="0">
                <a:latin typeface="Consolas" panose="020B0609020204030204" pitchFamily="49" charset="0"/>
              </a:rPr>
              <a:t>(</a:t>
            </a:r>
            <a:r>
              <a:rPr lang="en-GB" spc="-80" dirty="0" err="1" smtClean="0">
                <a:latin typeface="Consolas" panose="020B0609020204030204" pitchFamily="49" charset="0"/>
              </a:rPr>
              <a:t>rdms</a:t>
            </a:r>
            <a:r>
              <a:rPr lang="en-GB" spc="-80" dirty="0" smtClean="0">
                <a:latin typeface="Consolas" panose="020B0609020204030204" pitchFamily="49" charset="0"/>
              </a:rPr>
              <a:t>)</a:t>
            </a:r>
          </a:p>
          <a:p>
            <a:r>
              <a:rPr lang="en-GB" spc="-80" dirty="0" smtClean="0">
                <a:latin typeface="Consolas" panose="020B0609020204030204" pitchFamily="49" charset="0"/>
              </a:rPr>
              <a:t>   </a:t>
            </a:r>
            <a:r>
              <a:rPr lang="en-GB" spc="-80" dirty="0" err="1" smtClean="0">
                <a:latin typeface="Consolas" panose="020B0609020204030204" pitchFamily="49" charset="0"/>
              </a:rPr>
              <a:t>inference.Result</a:t>
            </a:r>
            <a:r>
              <a:rPr lang="en-GB" spc="-80" dirty="0" smtClean="0">
                <a:latin typeface="Consolas" panose="020B0609020204030204" pitchFamily="49" charset="0"/>
              </a:rPr>
              <a:t> = </a:t>
            </a:r>
            <a:r>
              <a:rPr lang="en-GB" spc="-80" dirty="0" err="1" smtClean="0">
                <a:latin typeface="Consolas" panose="020B0609020204030204" pitchFamily="49" charset="0"/>
              </a:rPr>
              <a:t>inference.crossval</a:t>
            </a:r>
            <a:r>
              <a:rPr lang="en-GB" spc="-80" dirty="0" smtClean="0">
                <a:latin typeface="Consolas" panose="020B0609020204030204" pitchFamily="49" charset="0"/>
              </a:rPr>
              <a:t>(models, </a:t>
            </a:r>
            <a:r>
              <a:rPr lang="en-GB" spc="-80" dirty="0" err="1" smtClean="0">
                <a:latin typeface="Consolas" panose="020B0609020204030204" pitchFamily="49" charset="0"/>
              </a:rPr>
              <a:t>rdms</a:t>
            </a:r>
            <a:r>
              <a:rPr lang="en-GB" spc="-80" dirty="0" smtClean="0">
                <a:latin typeface="Consolas" panose="020B0609020204030204" pitchFamily="49" charset="0"/>
              </a:rPr>
              <a:t>,</a:t>
            </a:r>
            <a:br>
              <a:rPr lang="en-GB" spc="-80" dirty="0" smtClean="0">
                <a:latin typeface="Consolas" panose="020B0609020204030204" pitchFamily="49" charset="0"/>
              </a:rPr>
            </a:br>
            <a:r>
              <a:rPr lang="en-GB" spc="-80" dirty="0" smtClean="0">
                <a:latin typeface="Consolas" panose="020B0609020204030204" pitchFamily="49" charset="0"/>
              </a:rPr>
              <a:t>	</a:t>
            </a:r>
            <a:r>
              <a:rPr lang="en-GB" spc="-80" dirty="0" err="1" smtClean="0">
                <a:latin typeface="Consolas" panose="020B0609020204030204" pitchFamily="49" charset="0"/>
              </a:rPr>
              <a:t>train_set</a:t>
            </a:r>
            <a:r>
              <a:rPr lang="en-GB" spc="-80" dirty="0" smtClean="0">
                <a:latin typeface="Consolas" panose="020B0609020204030204" pitchFamily="49" charset="0"/>
              </a:rPr>
              <a:t>, </a:t>
            </a:r>
            <a:r>
              <a:rPr lang="en-GB" spc="-80" dirty="0" err="1" smtClean="0">
                <a:latin typeface="Consolas" panose="020B0609020204030204" pitchFamily="49" charset="0"/>
              </a:rPr>
              <a:t>test_set</a:t>
            </a:r>
            <a:r>
              <a:rPr lang="en-GB" spc="-80" dirty="0" smtClean="0">
                <a:latin typeface="Consolas" panose="020B0609020204030204" pitchFamily="49" charset="0"/>
              </a:rPr>
              <a:t>, </a:t>
            </a:r>
            <a:r>
              <a:rPr lang="en-GB" spc="-80" dirty="0" err="1" smtClean="0">
                <a:latin typeface="Consolas" panose="020B0609020204030204" pitchFamily="49" charset="0"/>
              </a:rPr>
              <a:t>ceil_set</a:t>
            </a:r>
            <a:r>
              <a:rPr lang="en-GB" spc="-80" dirty="0" smtClean="0">
                <a:latin typeface="Consolas" panose="020B0609020204030204" pitchFamily="49" charset="0"/>
              </a:rPr>
              <a:t>=</a:t>
            </a:r>
            <a:r>
              <a:rPr lang="en-GB" spc="-80" dirty="0" err="1" smtClean="0">
                <a:latin typeface="Consolas" panose="020B0609020204030204" pitchFamily="49" charset="0"/>
              </a:rPr>
              <a:t>ceil_set</a:t>
            </a:r>
            <a:r>
              <a:rPr lang="en-GB" spc="-80" dirty="0" smtClean="0">
                <a:latin typeface="Consolas" panose="020B0609020204030204" pitchFamily="49" charset="0"/>
              </a:rPr>
              <a:t>, method='</a:t>
            </a:r>
            <a:r>
              <a:rPr lang="en-GB" spc="-80" dirty="0" err="1" smtClean="0">
                <a:latin typeface="Consolas" panose="020B0609020204030204" pitchFamily="49" charset="0"/>
              </a:rPr>
              <a:t>corr</a:t>
            </a:r>
            <a:r>
              <a:rPr lang="en-GB" spc="-80" dirty="0" smtClean="0">
                <a:latin typeface="Consolas" panose="020B0609020204030204" pitchFamily="49" charset="0"/>
              </a:rPr>
              <a:t>')</a:t>
            </a:r>
          </a:p>
          <a:p>
            <a:endParaRPr lang="en-GB" spc="-80" dirty="0" smtClean="0">
              <a:latin typeface="Consolas" panose="020B0609020204030204" pitchFamily="49" charset="0"/>
            </a:endParaRPr>
          </a:p>
          <a:p>
            <a:endParaRPr lang="en-GB" spc="-80" dirty="0" smtClean="0">
              <a:latin typeface="Consolas" panose="020B0609020204030204" pitchFamily="49" charset="0"/>
            </a:endParaRPr>
          </a:p>
          <a:p>
            <a:r>
              <a:rPr lang="en-GB" sz="1200" kern="1200" baseline="0" dirty="0" smtClean="0">
                <a:solidFill>
                  <a:schemeClr val="tx1"/>
                </a:solidFill>
                <a:latin typeface="+mn-lt"/>
                <a:ea typeface="+mn-ea"/>
                <a:cs typeface="+mn-cs"/>
              </a:rPr>
              <a:t>What is the difference between:</a:t>
            </a:r>
          </a:p>
          <a:p>
            <a:r>
              <a:rPr lang="en-GB" sz="1200" kern="1200" baseline="0" dirty="0" err="1" smtClean="0">
                <a:solidFill>
                  <a:schemeClr val="tx1"/>
                </a:solidFill>
                <a:latin typeface="+mn-lt"/>
                <a:ea typeface="+mn-ea"/>
                <a:cs typeface="+mn-cs"/>
              </a:rPr>
              <a:t>inference.eval_dual_bootstrap</a:t>
            </a:r>
            <a:r>
              <a:rPr lang="en-GB" sz="1200" kern="1200" baseline="0" dirty="0" smtClean="0">
                <a:solidFill>
                  <a:schemeClr val="tx1"/>
                </a:solidFill>
                <a:latin typeface="+mn-lt"/>
                <a:ea typeface="+mn-ea"/>
                <a:cs typeface="+mn-cs"/>
              </a:rPr>
              <a:t>()</a:t>
            </a:r>
          </a:p>
          <a:p>
            <a:r>
              <a:rPr lang="en-GB" sz="1200" kern="1200" baseline="0" dirty="0" smtClean="0">
                <a:solidFill>
                  <a:schemeClr val="tx1"/>
                </a:solidFill>
                <a:latin typeface="+mn-lt"/>
                <a:ea typeface="+mn-ea"/>
                <a:cs typeface="+mn-cs"/>
              </a:rPr>
              <a:t>and</a:t>
            </a:r>
          </a:p>
          <a:p>
            <a:r>
              <a:rPr lang="en-GB" sz="1200" kern="1200" baseline="0" dirty="0" err="1" smtClean="0">
                <a:solidFill>
                  <a:schemeClr val="tx1"/>
                </a:solidFill>
                <a:latin typeface="+mn-lt"/>
                <a:ea typeface="+mn-ea"/>
                <a:cs typeface="+mn-cs"/>
              </a:rPr>
              <a:t>inference.bootstrap_crossval</a:t>
            </a:r>
            <a:r>
              <a:rPr lang="en-GB" sz="1200" kern="1200" baseline="0" dirty="0" smtClean="0">
                <a:solidFill>
                  <a:schemeClr val="tx1"/>
                </a:solidFill>
                <a:latin typeface="+mn-lt"/>
                <a:ea typeface="+mn-ea"/>
                <a:cs typeface="+mn-cs"/>
              </a:rPr>
              <a:t>() ?</a:t>
            </a:r>
          </a:p>
          <a:p>
            <a:r>
              <a:rPr lang="en-GB" baseline="0" dirty="0" smtClean="0"/>
              <a:t>Input parameters are basically the same, except the latter has the option of which dimension to bootstrap (RDMs, patterns or both). This is faster but may not include the “dual bootstrap” correction? Does </a:t>
            </a:r>
            <a:r>
              <a:rPr lang="en-GB" baseline="0" dirty="0" err="1" smtClean="0"/>
              <a:t>dual_bootstrap</a:t>
            </a:r>
            <a:r>
              <a:rPr lang="en-GB" baseline="0" dirty="0" smtClean="0"/>
              <a:t> include the correction for cross-validation sampling? Yes. So, </a:t>
            </a:r>
            <a:r>
              <a:rPr lang="en-GB" baseline="0" dirty="0" err="1" smtClean="0"/>
              <a:t>dual_bootstrap</a:t>
            </a:r>
            <a:r>
              <a:rPr lang="en-GB" baseline="0" dirty="0" smtClean="0"/>
              <a:t> should always be used unless only need to bootstrap a single dimension?</a:t>
            </a:r>
          </a:p>
          <a:p>
            <a:endParaRPr lang="en-GB" baseline="0" dirty="0" smtClean="0"/>
          </a:p>
          <a:p>
            <a:endParaRPr lang="en-GB" baseline="0" dirty="0" smtClean="0"/>
          </a:p>
          <a:p>
            <a:r>
              <a:rPr lang="en-GB" sz="1200" kern="1200" baseline="0" dirty="0" err="1" smtClean="0">
                <a:solidFill>
                  <a:schemeClr val="tx1"/>
                </a:solidFill>
                <a:latin typeface="+mn-lt"/>
                <a:ea typeface="+mn-ea"/>
                <a:cs typeface="+mn-cs"/>
              </a:rPr>
              <a:t>inference.bootstrap_cv_random</a:t>
            </a:r>
            <a:r>
              <a:rPr lang="en-GB" sz="1200" kern="1200" baseline="0" dirty="0" smtClean="0">
                <a:solidFill>
                  <a:schemeClr val="tx1"/>
                </a:solidFill>
                <a:latin typeface="+mn-lt"/>
                <a:ea typeface="+mn-ea"/>
                <a:cs typeface="+mn-cs"/>
              </a:rPr>
              <a:t>() is apparently “even more optimised” version of  </a:t>
            </a:r>
            <a:r>
              <a:rPr lang="en-GB" sz="1200" kern="1200" baseline="0" dirty="0" err="1" smtClean="0">
                <a:solidFill>
                  <a:schemeClr val="tx1"/>
                </a:solidFill>
                <a:latin typeface="+mn-lt"/>
                <a:ea typeface="+mn-ea"/>
                <a:cs typeface="+mn-cs"/>
              </a:rPr>
              <a:t>inference.bootstrap_crossval</a:t>
            </a:r>
            <a:r>
              <a:rPr lang="en-GB" sz="1200" kern="1200" baseline="0" dirty="0" smtClean="0">
                <a:solidFill>
                  <a:schemeClr val="tx1"/>
                </a:solidFill>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mn-lt"/>
                <a:ea typeface="+mn-ea"/>
                <a:cs typeface="+mn-cs"/>
              </a:rPr>
              <a:t>Presumably, </a:t>
            </a:r>
            <a:r>
              <a:rPr lang="en-GB" sz="1200" b="0" i="0" kern="1200" dirty="0" err="1" smtClean="0">
                <a:solidFill>
                  <a:schemeClr val="tx1"/>
                </a:solidFill>
                <a:effectLst/>
                <a:latin typeface="+mn-lt"/>
                <a:ea typeface="+mn-ea"/>
                <a:cs typeface="+mn-cs"/>
              </a:rPr>
              <a:t>eval_dual_bootstrap_random</a:t>
            </a:r>
            <a:r>
              <a:rPr lang="en-GB" sz="1200" b="0" i="0" kern="1200" dirty="0" smtClean="0">
                <a:solidFill>
                  <a:schemeClr val="tx1"/>
                </a:solidFill>
                <a:effectLst/>
                <a:latin typeface="+mn-lt"/>
                <a:ea typeface="+mn-ea"/>
                <a:cs typeface="+mn-cs"/>
              </a:rPr>
              <a:t> is optimised version of </a:t>
            </a:r>
            <a:r>
              <a:rPr lang="en-GB" sz="1200" kern="1200" baseline="0" dirty="0" err="1" smtClean="0">
                <a:solidFill>
                  <a:schemeClr val="tx1"/>
                </a:solidFill>
                <a:latin typeface="+mn-lt"/>
                <a:ea typeface="+mn-ea"/>
                <a:cs typeface="+mn-cs"/>
              </a:rPr>
              <a:t>inference.eval_dual_bootstrap</a:t>
            </a:r>
            <a:r>
              <a:rPr lang="en-GB" sz="1200" kern="1200" baseline="0" dirty="0" smtClean="0">
                <a:solidFill>
                  <a:schemeClr val="tx1"/>
                </a:solidFill>
                <a:latin typeface="+mn-lt"/>
                <a:ea typeface="+mn-ea"/>
                <a:cs typeface="+mn-cs"/>
              </a:rPr>
              <a:t>()? It also has the </a:t>
            </a:r>
            <a:r>
              <a:rPr lang="en-GB" sz="1200" kern="1200" baseline="0" dirty="0" err="1" smtClean="0">
                <a:solidFill>
                  <a:schemeClr val="tx1"/>
                </a:solidFill>
                <a:latin typeface="+mn-lt"/>
                <a:ea typeface="+mn-ea"/>
                <a:cs typeface="+mn-cs"/>
              </a:rPr>
              <a:t>boot_type</a:t>
            </a:r>
            <a:r>
              <a:rPr lang="en-GB" sz="1200" kern="1200" baseline="0" dirty="0" smtClean="0">
                <a:solidFill>
                  <a:schemeClr val="tx1"/>
                </a:solidFill>
                <a:latin typeface="+mn-lt"/>
                <a:ea typeface="+mn-ea"/>
                <a:cs typeface="+mn-cs"/>
              </a:rPr>
              <a:t> option. But it seems to return larger error bars, no noise ceiling, and I don’t understand the difference between n_ and k_ inputs.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mn-lt"/>
                <a:ea typeface="+mn-ea"/>
                <a:cs typeface="+mn-cs"/>
              </a:rPr>
              <a:t>So, generally, I prefer </a:t>
            </a:r>
            <a:r>
              <a:rPr lang="en-GB" sz="1200" b="0" i="0" kern="1200" dirty="0" err="1" smtClean="0">
                <a:solidFill>
                  <a:schemeClr val="tx1"/>
                </a:solidFill>
                <a:effectLst/>
                <a:latin typeface="+mn-lt"/>
                <a:ea typeface="+mn-ea"/>
                <a:cs typeface="+mn-cs"/>
              </a:rPr>
              <a:t>eval_dual_bootstrap</a:t>
            </a:r>
            <a:r>
              <a:rPr lang="en-GB" sz="1200" b="0" i="0" kern="1200" dirty="0" smtClean="0">
                <a:solidFill>
                  <a:schemeClr val="tx1"/>
                </a:solidFill>
                <a:effectLst/>
                <a:latin typeface="+mn-lt"/>
                <a:ea typeface="+mn-ea"/>
                <a:cs typeface="+mn-cs"/>
              </a:rPr>
              <a:t>()?</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115</a:t>
            </a:fld>
            <a:endParaRPr lang="en-GB" altLang="en-US"/>
          </a:p>
        </p:txBody>
      </p:sp>
    </p:spTree>
    <p:extLst>
      <p:ext uri="{BB962C8B-B14F-4D97-AF65-F5344CB8AC3E}">
        <p14:creationId xmlns:p14="http://schemas.microsoft.com/office/powerpoint/2010/main" val="302139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Each pattern can be interpreted as a point in space. Each feature represents a separate axis of this space, and values are coordinates. Easiest</a:t>
            </a:r>
            <a:r>
              <a:rPr lang="en-GB" baseline="0" dirty="0" smtClean="0"/>
              <a:t> to visualise in 2 dimensions.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Note</a:t>
            </a:r>
            <a:r>
              <a:rPr lang="en-GB" baseline="0" dirty="0" smtClean="0"/>
              <a:t> </a:t>
            </a:r>
            <a:r>
              <a:rPr lang="en-GB" baseline="0" dirty="0" smtClean="0"/>
              <a:t>– we won’t cover multivariate regression, but it’s conceptually similar: instead of predicting a binary label, the model predicts a continuous label. To evaluate performance, the predicted labels across items in the test set can be correlated with their actual labels </a:t>
            </a: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mn-lt"/>
                <a:ea typeface="+mn-ea"/>
                <a:cs typeface="+mn-cs"/>
              </a:rPr>
              <a:t>“To deal with … a 14 dimensional space, visualize a 3D space and say ‘fourteen’ very loudly. Everyone does it.” (Geoffrey Hinton)</a:t>
            </a: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8</a:t>
            </a:fld>
            <a:endParaRPr lang="en-GB" altLang="en-US"/>
          </a:p>
        </p:txBody>
      </p:sp>
    </p:spTree>
    <p:extLst>
      <p:ext uri="{BB962C8B-B14F-4D97-AF65-F5344CB8AC3E}">
        <p14:creationId xmlns:p14="http://schemas.microsoft.com/office/powerpoint/2010/main" val="4016042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visualisations</a:t>
            </a:r>
            <a:r>
              <a:rPr lang="en-GB" baseline="0" dirty="0" smtClean="0"/>
              <a:t> in demos but not documentation:</a:t>
            </a:r>
          </a:p>
          <a:p>
            <a:endParaRPr lang="en-GB" baseline="0" dirty="0" smtClean="0"/>
          </a:p>
          <a:p>
            <a:r>
              <a:rPr lang="en-GB" baseline="0" dirty="0" err="1" smtClean="0"/>
              <a:t>rdm_comparison</a:t>
            </a:r>
            <a:endParaRPr lang="en-GB" baseline="0" dirty="0" smtClean="0"/>
          </a:p>
          <a:p>
            <a:r>
              <a:rPr lang="en-GB" baseline="0" dirty="0" err="1" smtClean="0"/>
              <a:t>model_map</a:t>
            </a:r>
            <a:r>
              <a:rPr lang="en-GB" baseline="0" dirty="0" smtClean="0"/>
              <a:t> (passing in single subject data RDMs allows some sort of noise correction to reduce positive bias of data-model distances??; </a:t>
            </a:r>
            <a:r>
              <a:rPr lang="en-GB" baseline="0" dirty="0" err="1" smtClean="0"/>
              <a:t>corr_cov</a:t>
            </a:r>
            <a:r>
              <a:rPr lang="en-GB" baseline="0" dirty="0" smtClean="0"/>
              <a:t> method not yet handled)</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117</a:t>
            </a:fld>
            <a:endParaRPr lang="en-GB" altLang="en-US"/>
          </a:p>
        </p:txBody>
      </p:sp>
    </p:spTree>
    <p:extLst>
      <p:ext uri="{BB962C8B-B14F-4D97-AF65-F5344CB8AC3E}">
        <p14:creationId xmlns:p14="http://schemas.microsoft.com/office/powerpoint/2010/main" val="36714162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3mm radius searchlights:</a:t>
            </a:r>
          </a:p>
          <a:p>
            <a:r>
              <a:rPr lang="en-GB" dirty="0" smtClean="0"/>
              <a:t>Creating searchlights took 9 s (faster for smaller searchlights)</a:t>
            </a:r>
          </a:p>
          <a:p>
            <a:r>
              <a:rPr lang="en-GB" dirty="0" smtClean="0"/>
              <a:t>Creating data RDMs took ~3 </a:t>
            </a:r>
            <a:r>
              <a:rPr lang="en-GB" dirty="0" err="1" smtClean="0"/>
              <a:t>mins</a:t>
            </a:r>
            <a:r>
              <a:rPr lang="en-GB" dirty="0" smtClean="0"/>
              <a:t> on VM (can’t be parallelised; faster for smaller searchlights)</a:t>
            </a:r>
          </a:p>
          <a:p>
            <a:r>
              <a:rPr lang="en-GB" dirty="0" smtClean="0"/>
              <a:t>Evaluating Spearman similarity to model took 24</a:t>
            </a:r>
            <a:r>
              <a:rPr lang="en-GB" baseline="0" dirty="0" smtClean="0"/>
              <a:t> s with 16 cores on CBU cluster (doesn’t vary much with searchlight size)</a:t>
            </a: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Evaluating Spearman similarity to model took ~2.5 </a:t>
            </a:r>
            <a:r>
              <a:rPr lang="en-GB" dirty="0" err="1" smtClean="0"/>
              <a:t>mins</a:t>
            </a:r>
            <a:r>
              <a:rPr lang="en-GB" baseline="0" dirty="0" smtClean="0"/>
              <a:t> with 4 cores on VM</a:t>
            </a:r>
            <a:endParaRPr lang="en-GB" dirty="0" smtClean="0"/>
          </a:p>
          <a:p>
            <a:endParaRPr lang="en-GB" dirty="0" smtClean="0"/>
          </a:p>
          <a:p>
            <a:r>
              <a:rPr lang="en-GB" spc="0" dirty="0" err="1" smtClean="0">
                <a:latin typeface="+mj-lt"/>
              </a:rPr>
              <a:t>evaluate_models_searchlight</a:t>
            </a:r>
            <a:r>
              <a:rPr lang="en-GB" spc="0" dirty="0" smtClean="0">
                <a:latin typeface="+mj-lt"/>
              </a:rPr>
              <a:t>(RDMs, models) evaluates each RDM separately and returns list of results.</a:t>
            </a:r>
          </a:p>
          <a:p>
            <a:r>
              <a:rPr lang="en-GB" spc="0" dirty="0" smtClean="0">
                <a:latin typeface="+mj-lt"/>
              </a:rPr>
              <a:t>In contrast</a:t>
            </a:r>
            <a:r>
              <a:rPr lang="en-GB" spc="0" baseline="0" dirty="0" smtClean="0">
                <a:latin typeface="+mj-lt"/>
              </a:rPr>
              <a:t> to </a:t>
            </a:r>
            <a:r>
              <a:rPr lang="en-GB" spc="0" dirty="0" err="1" smtClean="0">
                <a:latin typeface="+mj-lt"/>
              </a:rPr>
              <a:t>inference.eval_fixed</a:t>
            </a:r>
            <a:r>
              <a:rPr lang="en-GB" spc="0" dirty="0" smtClean="0">
                <a:latin typeface="+mj-lt"/>
              </a:rPr>
              <a:t>(models,</a:t>
            </a:r>
            <a:r>
              <a:rPr lang="en-GB" spc="0" baseline="0" dirty="0" smtClean="0">
                <a:latin typeface="+mj-lt"/>
              </a:rPr>
              <a:t> RDMs) which returns the average comparison.</a:t>
            </a:r>
          </a:p>
          <a:p>
            <a:endParaRPr lang="en-GB" spc="0" baseline="0" dirty="0" smtClean="0">
              <a:latin typeface="+mj-lt"/>
            </a:endParaRPr>
          </a:p>
          <a:p>
            <a:r>
              <a:rPr lang="en-GB" spc="0" baseline="0" dirty="0" smtClean="0">
                <a:latin typeface="+mj-lt"/>
              </a:rPr>
              <a:t>How would you call </a:t>
            </a:r>
            <a:r>
              <a:rPr lang="en-GB" sz="1200" kern="1200" spc="0" dirty="0" err="1" smtClean="0">
                <a:solidFill>
                  <a:schemeClr val="tx1"/>
                </a:solidFill>
                <a:latin typeface="+mn-lt"/>
                <a:ea typeface="+mn-ea"/>
                <a:cs typeface="+mn-cs"/>
              </a:rPr>
              <a:t>evaluate_models_searchlight</a:t>
            </a:r>
            <a:r>
              <a:rPr lang="en-GB" sz="1200" kern="1200" spc="0" dirty="0" smtClean="0">
                <a:solidFill>
                  <a:schemeClr val="tx1"/>
                </a:solidFill>
                <a:latin typeface="+mn-lt"/>
                <a:ea typeface="+mn-ea"/>
                <a:cs typeface="+mn-cs"/>
              </a:rPr>
              <a:t>() with an </a:t>
            </a:r>
            <a:r>
              <a:rPr lang="en-GB" sz="1200" kern="1200" spc="0" dirty="0" err="1" smtClean="0">
                <a:solidFill>
                  <a:schemeClr val="tx1"/>
                </a:solidFill>
                <a:latin typeface="+mn-lt"/>
                <a:ea typeface="+mn-ea"/>
                <a:cs typeface="+mn-cs"/>
              </a:rPr>
              <a:t>eval_func</a:t>
            </a:r>
            <a:r>
              <a:rPr lang="en-GB" sz="1200" kern="1200" spc="0" dirty="0" smtClean="0">
                <a:solidFill>
                  <a:schemeClr val="tx1"/>
                </a:solidFill>
                <a:latin typeface="+mn-lt"/>
                <a:ea typeface="+mn-ea"/>
                <a:cs typeface="+mn-cs"/>
              </a:rPr>
              <a:t> that requires inputs e.g. </a:t>
            </a:r>
            <a:r>
              <a:rPr lang="en-GB" spc="-80" dirty="0" err="1" smtClean="0">
                <a:latin typeface="Consolas" panose="020B0609020204030204" pitchFamily="49" charset="0"/>
              </a:rPr>
              <a:t>eval_dual_bootstrap</a:t>
            </a:r>
            <a:r>
              <a:rPr lang="en-GB" spc="-80" dirty="0" smtClean="0">
                <a:latin typeface="Consolas" panose="020B0609020204030204" pitchFamily="49" charset="0"/>
              </a:rPr>
              <a:t>??</a:t>
            </a:r>
          </a:p>
          <a:p>
            <a:endParaRPr lang="en-GB" spc="0" dirty="0" smtClean="0">
              <a:latin typeface="+mj-lt"/>
            </a:endParaRPr>
          </a:p>
          <a:p>
            <a:r>
              <a:rPr lang="en-GB" sz="1200" kern="1200" spc="0" dirty="0" smtClean="0">
                <a:solidFill>
                  <a:schemeClr val="tx1"/>
                </a:solidFill>
                <a:latin typeface="+mn-lt"/>
                <a:ea typeface="+mn-ea"/>
                <a:cs typeface="+mn-cs"/>
              </a:rPr>
              <a:t>Other demos:</a:t>
            </a:r>
          </a:p>
          <a:p>
            <a:r>
              <a:rPr lang="en-GB" sz="1200" kern="1200" spc="0" dirty="0" smtClean="0">
                <a:solidFill>
                  <a:schemeClr val="tx1"/>
                </a:solidFill>
                <a:latin typeface="+mn-lt"/>
                <a:ea typeface="+mn-ea"/>
                <a:cs typeface="+mn-cs"/>
              </a:rPr>
              <a:t>To run </a:t>
            </a:r>
            <a:r>
              <a:rPr lang="en-GB" sz="1200" kern="1200" spc="0" dirty="0" err="1" smtClean="0">
                <a:solidFill>
                  <a:schemeClr val="tx1"/>
                </a:solidFill>
                <a:latin typeface="+mn-lt"/>
                <a:ea typeface="+mn-ea"/>
                <a:cs typeface="+mn-cs"/>
              </a:rPr>
              <a:t>demo_meg_mne</a:t>
            </a:r>
            <a:r>
              <a:rPr lang="en-GB" sz="1200" kern="1200" spc="0" dirty="0" smtClean="0">
                <a:solidFill>
                  <a:schemeClr val="tx1"/>
                </a:solidFill>
                <a:latin typeface="+mn-lt"/>
                <a:ea typeface="+mn-ea"/>
                <a:cs typeface="+mn-cs"/>
              </a:rPr>
              <a:t>, would need to:</a:t>
            </a:r>
          </a:p>
          <a:p>
            <a:r>
              <a:rPr lang="en-GB" sz="1200" kern="1200" dirty="0" smtClean="0">
                <a:solidFill>
                  <a:schemeClr val="tx1"/>
                </a:solidFill>
                <a:effectLst/>
                <a:latin typeface="+mn-lt"/>
                <a:ea typeface="+mn-ea"/>
                <a:cs typeface="+mn-cs"/>
              </a:rPr>
              <a:t>‘pip install </a:t>
            </a:r>
            <a:r>
              <a:rPr lang="en-GB" sz="1200" kern="1200" dirty="0" err="1" smtClean="0">
                <a:solidFill>
                  <a:schemeClr val="tx1"/>
                </a:solidFill>
                <a:effectLst/>
                <a:latin typeface="+mn-lt"/>
                <a:ea typeface="+mn-ea"/>
                <a:cs typeface="+mn-cs"/>
              </a:rPr>
              <a:t>mne</a:t>
            </a:r>
            <a:r>
              <a:rPr lang="en-GB" sz="1200" kern="1200" dirty="0" smtClean="0">
                <a:solidFill>
                  <a:schemeClr val="tx1"/>
                </a:solidFill>
                <a:effectLst/>
                <a:latin typeface="+mn-lt"/>
                <a:ea typeface="+mn-ea"/>
                <a:cs typeface="+mn-cs"/>
              </a:rPr>
              <a:t>’</a:t>
            </a:r>
          </a:p>
          <a:p>
            <a:r>
              <a:rPr lang="en-GB" sz="1200" kern="1200" spc="0" dirty="0" smtClean="0">
                <a:solidFill>
                  <a:schemeClr val="tx1"/>
                </a:solidFill>
                <a:effectLst/>
                <a:latin typeface="+mn-lt"/>
                <a:ea typeface="+mn-ea"/>
                <a:cs typeface="+mn-cs"/>
              </a:rPr>
              <a:t>but may run into memory issues, and for me it crashes at multiple points.</a:t>
            </a:r>
            <a:endParaRPr lang="en-GB" sz="1200" kern="1200" spc="0" dirty="0" smtClean="0">
              <a:solidFill>
                <a:schemeClr val="tx1"/>
              </a:solidFill>
              <a:latin typeface="+mn-lt"/>
              <a:ea typeface="+mn-ea"/>
              <a:cs typeface="+mn-cs"/>
            </a:endParaRPr>
          </a:p>
          <a:p>
            <a:endParaRPr lang="en-GB" spc="0" dirty="0">
              <a:latin typeface="+mj-lt"/>
            </a:endParaRPr>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118</a:t>
            </a:fld>
            <a:endParaRPr lang="en-GB" altLang="en-US"/>
          </a:p>
        </p:txBody>
      </p:sp>
    </p:spTree>
    <p:extLst>
      <p:ext uri="{BB962C8B-B14F-4D97-AF65-F5344CB8AC3E}">
        <p14:creationId xmlns:p14="http://schemas.microsoft.com/office/powerpoint/2010/main" val="16926074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119</a:t>
            </a:fld>
            <a:endParaRPr lang="en-GB" altLang="en-US"/>
          </a:p>
        </p:txBody>
      </p:sp>
    </p:spTree>
    <p:extLst>
      <p:ext uri="{BB962C8B-B14F-4D97-AF65-F5344CB8AC3E}">
        <p14:creationId xmlns:p14="http://schemas.microsoft.com/office/powerpoint/2010/main" val="10364008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129</a:t>
            </a:fld>
            <a:endParaRPr lang="en-GB" altLang="en-US"/>
          </a:p>
        </p:txBody>
      </p:sp>
    </p:spTree>
    <p:extLst>
      <p:ext uri="{BB962C8B-B14F-4D97-AF65-F5344CB8AC3E}">
        <p14:creationId xmlns:p14="http://schemas.microsoft.com/office/powerpoint/2010/main" val="75205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Point 2 implies that it can be useful to include “noise voxels” in the pattern (to the extend that noise is correlated).</a:t>
            </a:r>
          </a:p>
          <a:p>
            <a:endParaRPr lang="en-GB" dirty="0" smtClean="0"/>
          </a:p>
          <a:p>
            <a:r>
              <a:rPr lang="en-GB" dirty="0" smtClean="0"/>
              <a:t>Note </a:t>
            </a:r>
            <a:r>
              <a:rPr lang="en-GB" dirty="0" smtClean="0"/>
              <a:t>that MVPA</a:t>
            </a:r>
            <a:r>
              <a:rPr lang="en-GB" baseline="0" dirty="0" smtClean="0"/>
              <a:t> is not always more sensitive. Requirement for cross-validation means that 1) model does not use all data at once and 2) there is a risk of overfitting. Univariate analysis on smoothed/averaged data might be more sensitive if its assumptions of homogeneous and consistent activation are correct. (See e.g. </a:t>
            </a:r>
            <a:r>
              <a:rPr lang="en-GB" baseline="0" dirty="0" err="1" smtClean="0"/>
              <a:t>Kriegeskorte</a:t>
            </a:r>
            <a:r>
              <a:rPr lang="en-GB" baseline="0" dirty="0" smtClean="0"/>
              <a:t> 2006)</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10</a:t>
            </a:fld>
            <a:endParaRPr lang="en-GB" altLang="en-US"/>
          </a:p>
        </p:txBody>
      </p:sp>
    </p:spTree>
    <p:extLst>
      <p:ext uri="{BB962C8B-B14F-4D97-AF65-F5344CB8AC3E}">
        <p14:creationId xmlns:p14="http://schemas.microsoft.com/office/powerpoint/2010/main" val="4074185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Orientation column in human is about 0.8mm</a:t>
            </a:r>
            <a:r>
              <a:rPr lang="en-GB" baseline="0" dirty="0" smtClean="0"/>
              <a:t> diameter (</a:t>
            </a:r>
            <a:r>
              <a:rPr lang="en-GB" baseline="0" dirty="0" err="1" smtClean="0"/>
              <a:t>Yacoub</a:t>
            </a:r>
            <a:r>
              <a:rPr lang="en-GB" baseline="0" dirty="0" smtClean="0"/>
              <a:t> 2008</a:t>
            </a:r>
            <a:r>
              <a:rPr lang="en-GB" baseline="0" dirty="0" smtClean="0"/>
              <a:t>)</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mn-lt"/>
                <a:ea typeface="+mn-ea"/>
                <a:cs typeface="+mn-cs"/>
              </a:rPr>
              <a:t>In general, the matched filter theorem (see</a:t>
            </a:r>
            <a:r>
              <a:rPr lang="en-GB" sz="1200" b="0" i="0" kern="1200" baseline="0" dirty="0" smtClean="0">
                <a:solidFill>
                  <a:schemeClr val="tx1"/>
                </a:solidFill>
                <a:effectLst/>
                <a:latin typeface="+mn-lt"/>
                <a:ea typeface="+mn-ea"/>
                <a:cs typeface="+mn-cs"/>
              </a:rPr>
              <a:t> </a:t>
            </a:r>
            <a:r>
              <a:rPr lang="en-GB" sz="1200" b="0" i="0" kern="1200" baseline="0" dirty="0" err="1" smtClean="0">
                <a:solidFill>
                  <a:schemeClr val="tx1"/>
                </a:solidFill>
                <a:effectLst/>
                <a:latin typeface="+mn-lt"/>
                <a:ea typeface="+mn-ea"/>
                <a:cs typeface="+mn-cs"/>
              </a:rPr>
              <a:t>Rik’s</a:t>
            </a:r>
            <a:r>
              <a:rPr lang="en-GB" sz="1200" b="0" i="0" kern="1200" baseline="0" dirty="0" smtClean="0">
                <a:solidFill>
                  <a:schemeClr val="tx1"/>
                </a:solidFill>
                <a:effectLst/>
                <a:latin typeface="+mn-lt"/>
                <a:ea typeface="+mn-ea"/>
                <a:cs typeface="+mn-cs"/>
              </a:rPr>
              <a:t> session) </a:t>
            </a:r>
            <a:r>
              <a:rPr lang="en-GB" sz="1200" b="0" i="0" kern="1200" dirty="0" smtClean="0">
                <a:solidFill>
                  <a:schemeClr val="tx1"/>
                </a:solidFill>
                <a:effectLst/>
                <a:latin typeface="+mn-lt"/>
                <a:ea typeface="+mn-ea"/>
                <a:cs typeface="+mn-cs"/>
              </a:rPr>
              <a:t>implies </a:t>
            </a:r>
            <a:r>
              <a:rPr lang="en-GB" sz="1200" b="0" i="0" u="none" strike="noStrike" kern="1200" baseline="0" dirty="0" smtClean="0">
                <a:solidFill>
                  <a:schemeClr val="tx1"/>
                </a:solidFill>
                <a:effectLst/>
                <a:latin typeface="+mn-lt"/>
                <a:ea typeface="+mn-ea"/>
                <a:cs typeface="+mn-cs"/>
              </a:rPr>
              <a:t>that it is optimal to </a:t>
            </a:r>
            <a:r>
              <a:rPr lang="en-GB" sz="1200" b="0" i="0" kern="1200" dirty="0" smtClean="0">
                <a:solidFill>
                  <a:schemeClr val="tx1"/>
                </a:solidFill>
                <a:effectLst/>
                <a:latin typeface="+mn-lt"/>
                <a:ea typeface="+mn-ea"/>
                <a:cs typeface="+mn-cs"/>
              </a:rPr>
              <a:t>smooth your data with a kernel matched to the spatial resolution at which you think your experimental feature is encoded in the brain patterns.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11</a:t>
            </a:fld>
            <a:endParaRPr lang="en-GB" altLang="en-US"/>
          </a:p>
        </p:txBody>
      </p:sp>
    </p:spTree>
    <p:extLst>
      <p:ext uri="{BB962C8B-B14F-4D97-AF65-F5344CB8AC3E}">
        <p14:creationId xmlns:p14="http://schemas.microsoft.com/office/powerpoint/2010/main" val="332347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13</a:t>
            </a:fld>
            <a:endParaRPr lang="en-GB" altLang="en-US"/>
          </a:p>
        </p:txBody>
      </p:sp>
    </p:spTree>
    <p:extLst>
      <p:ext uri="{BB962C8B-B14F-4D97-AF65-F5344CB8AC3E}">
        <p14:creationId xmlns:p14="http://schemas.microsoft.com/office/powerpoint/2010/main" val="1715293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65C218E-F352-46D1-982C-6A958C14BB32}" type="datetimeFigureOut">
              <a:rPr lang="en-GB"/>
              <a:pPr>
                <a:defRPr/>
              </a:pPr>
              <a:t>27/02/2025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8B29890-843E-4A4E-A949-F5C93750B9E5}" type="slidenum">
              <a:rPr lang="en-GB" altLang="en-US"/>
              <a:pPr>
                <a:defRPr/>
              </a:pPr>
              <a:t>‹#›</a:t>
            </a:fld>
            <a:endParaRPr lang="en-GB" altLang="en-US"/>
          </a:p>
        </p:txBody>
      </p:sp>
    </p:spTree>
    <p:extLst>
      <p:ext uri="{BB962C8B-B14F-4D97-AF65-F5344CB8AC3E}">
        <p14:creationId xmlns:p14="http://schemas.microsoft.com/office/powerpoint/2010/main" val="1999517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72138F9-3AD7-4937-804A-5E3B6AE7CE11}" type="datetimeFigureOut">
              <a:rPr lang="en-GB"/>
              <a:pPr>
                <a:defRPr/>
              </a:pPr>
              <a:t>27/02/2025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28C49CE-F4FB-41A5-9064-FF617E64F138}" type="slidenum">
              <a:rPr lang="en-GB" altLang="en-US"/>
              <a:pPr>
                <a:defRPr/>
              </a:pPr>
              <a:t>‹#›</a:t>
            </a:fld>
            <a:endParaRPr lang="en-GB" altLang="en-US"/>
          </a:p>
        </p:txBody>
      </p:sp>
    </p:spTree>
    <p:extLst>
      <p:ext uri="{BB962C8B-B14F-4D97-AF65-F5344CB8AC3E}">
        <p14:creationId xmlns:p14="http://schemas.microsoft.com/office/powerpoint/2010/main" val="3659527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FF61350-4417-4D0D-B4D1-8A8117B953B7}" type="datetimeFigureOut">
              <a:rPr lang="en-GB"/>
              <a:pPr>
                <a:defRPr/>
              </a:pPr>
              <a:t>27/02/2025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9205D7B-135B-45E8-BCFD-C5376BF5BA06}" type="slidenum">
              <a:rPr lang="en-GB" altLang="en-US"/>
              <a:pPr>
                <a:defRPr/>
              </a:pPr>
              <a:t>‹#›</a:t>
            </a:fld>
            <a:endParaRPr lang="en-GB" altLang="en-US"/>
          </a:p>
        </p:txBody>
      </p:sp>
    </p:spTree>
    <p:extLst>
      <p:ext uri="{BB962C8B-B14F-4D97-AF65-F5344CB8AC3E}">
        <p14:creationId xmlns:p14="http://schemas.microsoft.com/office/powerpoint/2010/main" val="3605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0E4CC8C-FC0E-4302-8FC3-258CE703ABB9}" type="datetimeFigureOut">
              <a:rPr lang="en-GB"/>
              <a:pPr>
                <a:defRPr/>
              </a:pPr>
              <a:t>27/02/2025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38675C-BF31-4376-A672-40E311BF14BB}" type="slidenum">
              <a:rPr lang="en-GB" altLang="en-US"/>
              <a:pPr>
                <a:defRPr/>
              </a:pPr>
              <a:t>‹#›</a:t>
            </a:fld>
            <a:endParaRPr lang="en-GB" altLang="en-US"/>
          </a:p>
        </p:txBody>
      </p:sp>
    </p:spTree>
    <p:extLst>
      <p:ext uri="{BB962C8B-B14F-4D97-AF65-F5344CB8AC3E}">
        <p14:creationId xmlns:p14="http://schemas.microsoft.com/office/powerpoint/2010/main" val="33625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15EBA6C-2B77-4B16-B3D4-0E5667EECE55}" type="datetimeFigureOut">
              <a:rPr lang="en-GB"/>
              <a:pPr>
                <a:defRPr/>
              </a:pPr>
              <a:t>27/02/2025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576F08B-EA2D-4C4A-9480-0A3A1DB4FD39}" type="slidenum">
              <a:rPr lang="en-GB" altLang="en-US"/>
              <a:pPr>
                <a:defRPr/>
              </a:pPr>
              <a:t>‹#›</a:t>
            </a:fld>
            <a:endParaRPr lang="en-GB" altLang="en-US"/>
          </a:p>
        </p:txBody>
      </p:sp>
    </p:spTree>
    <p:extLst>
      <p:ext uri="{BB962C8B-B14F-4D97-AF65-F5344CB8AC3E}">
        <p14:creationId xmlns:p14="http://schemas.microsoft.com/office/powerpoint/2010/main" val="10935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53A94A40-3AFE-48B6-9F63-C153C7019734}" type="datetimeFigureOut">
              <a:rPr lang="en-GB"/>
              <a:pPr>
                <a:defRPr/>
              </a:pPr>
              <a:t>27/02/2025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D475E8B-059F-4553-AB96-620E0BC492F2}" type="slidenum">
              <a:rPr lang="en-GB" altLang="en-US"/>
              <a:pPr>
                <a:defRPr/>
              </a:pPr>
              <a:t>‹#›</a:t>
            </a:fld>
            <a:endParaRPr lang="en-GB" altLang="en-US"/>
          </a:p>
        </p:txBody>
      </p:sp>
    </p:spTree>
    <p:extLst>
      <p:ext uri="{BB962C8B-B14F-4D97-AF65-F5344CB8AC3E}">
        <p14:creationId xmlns:p14="http://schemas.microsoft.com/office/powerpoint/2010/main" val="144991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2A30D46-CCB8-4EFC-8D81-C45CA2CB17BA}" type="datetimeFigureOut">
              <a:rPr lang="en-GB"/>
              <a:pPr>
                <a:defRPr/>
              </a:pPr>
              <a:t>27/02/2025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4E91FF07-4CCF-4958-A3C9-E89050C3B0E3}" type="slidenum">
              <a:rPr lang="en-GB" altLang="en-US"/>
              <a:pPr>
                <a:defRPr/>
              </a:pPr>
              <a:t>‹#›</a:t>
            </a:fld>
            <a:endParaRPr lang="en-GB" altLang="en-US"/>
          </a:p>
        </p:txBody>
      </p:sp>
    </p:spTree>
    <p:extLst>
      <p:ext uri="{BB962C8B-B14F-4D97-AF65-F5344CB8AC3E}">
        <p14:creationId xmlns:p14="http://schemas.microsoft.com/office/powerpoint/2010/main" val="181909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0A11F33-3F54-41FF-9E74-B81C5A428A76}" type="datetimeFigureOut">
              <a:rPr lang="en-GB"/>
              <a:pPr>
                <a:defRPr/>
              </a:pPr>
              <a:t>27/02/2025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F34D8D20-DA66-491F-840D-4EC1E036F3DE}" type="slidenum">
              <a:rPr lang="en-GB" altLang="en-US"/>
              <a:pPr>
                <a:defRPr/>
              </a:pPr>
              <a:t>‹#›</a:t>
            </a:fld>
            <a:endParaRPr lang="en-GB" altLang="en-US"/>
          </a:p>
        </p:txBody>
      </p:sp>
    </p:spTree>
    <p:extLst>
      <p:ext uri="{BB962C8B-B14F-4D97-AF65-F5344CB8AC3E}">
        <p14:creationId xmlns:p14="http://schemas.microsoft.com/office/powerpoint/2010/main" val="45483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75174F-9F05-4FD8-BCB6-19C7E055052D}" type="datetimeFigureOut">
              <a:rPr lang="en-GB"/>
              <a:pPr>
                <a:defRPr/>
              </a:pPr>
              <a:t>27/02/2025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4AB9B427-EF74-4520-9FF1-22994A13E83D}" type="slidenum">
              <a:rPr lang="en-GB" altLang="en-US"/>
              <a:pPr>
                <a:defRPr/>
              </a:pPr>
              <a:t>‹#›</a:t>
            </a:fld>
            <a:endParaRPr lang="en-GB" altLang="en-US"/>
          </a:p>
        </p:txBody>
      </p:sp>
    </p:spTree>
    <p:extLst>
      <p:ext uri="{BB962C8B-B14F-4D97-AF65-F5344CB8AC3E}">
        <p14:creationId xmlns:p14="http://schemas.microsoft.com/office/powerpoint/2010/main" val="213851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02C3BE-6DA8-4974-8A1E-9BF36E5F49A7}" type="datetimeFigureOut">
              <a:rPr lang="en-GB"/>
              <a:pPr>
                <a:defRPr/>
              </a:pPr>
              <a:t>27/02/2025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9629F87-2342-4EFF-B4F7-76AB30BBBCD1}" type="slidenum">
              <a:rPr lang="en-GB" altLang="en-US"/>
              <a:pPr>
                <a:defRPr/>
              </a:pPr>
              <a:t>‹#›</a:t>
            </a:fld>
            <a:endParaRPr lang="en-GB" altLang="en-US"/>
          </a:p>
        </p:txBody>
      </p:sp>
    </p:spTree>
    <p:extLst>
      <p:ext uri="{BB962C8B-B14F-4D97-AF65-F5344CB8AC3E}">
        <p14:creationId xmlns:p14="http://schemas.microsoft.com/office/powerpoint/2010/main" val="289514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878C8D-467B-44AF-93D5-2A327DD5288B}" type="datetimeFigureOut">
              <a:rPr lang="en-GB"/>
              <a:pPr>
                <a:defRPr/>
              </a:pPr>
              <a:t>27/02/2025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8D433AA-BB30-4B61-A6AC-2861F4F110DD}" type="slidenum">
              <a:rPr lang="en-GB" altLang="en-US"/>
              <a:pPr>
                <a:defRPr/>
              </a:pPr>
              <a:t>‹#›</a:t>
            </a:fld>
            <a:endParaRPr lang="en-GB" altLang="en-US"/>
          </a:p>
        </p:txBody>
      </p:sp>
    </p:spTree>
    <p:extLst>
      <p:ext uri="{BB962C8B-B14F-4D97-AF65-F5344CB8AC3E}">
        <p14:creationId xmlns:p14="http://schemas.microsoft.com/office/powerpoint/2010/main" val="4063884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C3C0DB2-ABB2-4597-92E0-50E42C3FDF8E}" type="datetimeFigureOut">
              <a:rPr lang="en-GB"/>
              <a:pPr>
                <a:defRPr/>
              </a:pPr>
              <a:t>27/02/2025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B8D27A1-E359-4959-B171-49B632E5F5E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42.tiff"/><Relationship Id="rId4" Type="http://schemas.openxmlformats.org/officeDocument/2006/relationships/image" Target="../media/image141.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image" Target="../media/image128.tif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image" Target="../media/image128.tiff"/><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51.tif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4" Type="http://schemas.openxmlformats.org/officeDocument/2006/relationships/image" Target="../media/image15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brainiak.org/" TargetMode="External"/><Relationship Id="rId13" Type="http://schemas.openxmlformats.org/officeDocument/2006/relationships/hyperlink" Target="https://github.com/rsagroup/rsatoolbox" TargetMode="External"/><Relationship Id="rId18" Type="http://schemas.openxmlformats.org/officeDocument/2006/relationships/image" Target="../media/image26.png"/><Relationship Id="rId3" Type="http://schemas.openxmlformats.org/officeDocument/2006/relationships/hyperlink" Target="http://www.pymvpa.org/" TargetMode="External"/><Relationship Id="rId7" Type="http://schemas.openxmlformats.org/officeDocument/2006/relationships/hyperlink" Target="https://nilearn.github.io/stable" TargetMode="External"/><Relationship Id="rId12" Type="http://schemas.openxmlformats.org/officeDocument/2006/relationships/hyperlink" Target="https://git.fmrib.ox.ac.uk/hnili/rsa" TargetMode="External"/><Relationship Id="rId17" Type="http://schemas.openxmlformats.org/officeDocument/2006/relationships/image" Target="../media/image25.png"/><Relationship Id="rId2" Type="http://schemas.openxmlformats.org/officeDocument/2006/relationships/hyperlink" Target="http://cosmomvpa.org/" TargetMode="Externa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www.mlnl.cs.ucl.ac.uk/pronto/" TargetMode="External"/><Relationship Id="rId11" Type="http://schemas.openxmlformats.org/officeDocument/2006/relationships/hyperlink" Target="https://scikit-learn.org/" TargetMode="External"/><Relationship Id="rId5" Type="http://schemas.openxmlformats.org/officeDocument/2006/relationships/hyperlink" Target="https://mne.tools/stable" TargetMode="External"/><Relationship Id="rId15" Type="http://schemas.openxmlformats.org/officeDocument/2006/relationships/image" Target="../media/image23.png"/><Relationship Id="rId10" Type="http://schemas.openxmlformats.org/officeDocument/2006/relationships/hyperlink" Target="http://www.franciscopereira.org/searchmight/" TargetMode="External"/><Relationship Id="rId19" Type="http://schemas.openxmlformats.org/officeDocument/2006/relationships/image" Target="../media/image27.png"/><Relationship Id="rId4" Type="http://schemas.openxmlformats.org/officeDocument/2006/relationships/hyperlink" Target="https://sites.google.com/site/tdtdecodingtoolbox/" TargetMode="External"/><Relationship Id="rId9" Type="http://schemas.openxmlformats.org/officeDocument/2006/relationships/hyperlink" Target="https://github.com/treder/MVPA-Light" TargetMode="External"/><Relationship Id="rId14" Type="http://schemas.openxmlformats.org/officeDocument/2006/relationships/image" Target="../media/image22.png"/></Relationships>
</file>

<file path=ppt/slides/_rels/slide12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12.png"/></Relationships>
</file>

<file path=ppt/slides/_rels/slide12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6.xml"/><Relationship Id="rId5" Type="http://schemas.openxmlformats.org/officeDocument/2006/relationships/image" Target="../media/image171.png"/><Relationship Id="rId4" Type="http://schemas.openxmlformats.org/officeDocument/2006/relationships/image" Target="../media/image170.png"/></Relationships>
</file>

<file path=ppt/slides/_rels/slide1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emf"/></Relationships>
</file>

<file path=ppt/slides/_rels/slide13.xml.rels><?xml version="1.0" encoding="UTF-8" standalone="yes"?>
<Relationships xmlns="http://schemas.openxmlformats.org/package/2006/relationships"><Relationship Id="rId3" Type="http://schemas.openxmlformats.org/officeDocument/2006/relationships/hyperlink" Target="https://scikit-learn.org/stabl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2" Type="http://schemas.openxmlformats.org/officeDocument/2006/relationships/hyperlink" Target="https://elifesciences.org/articles/82566" TargetMode="Externa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imaging.mrc-cbu.cam.ac.uk/methods/COGNESTIC202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imaging.mrc-cbu.cam.ac.uk/methods/COGNESTIC2023" TargetMode="External"/><Relationship Id="rId4" Type="http://schemas.openxmlformats.org/officeDocument/2006/relationships/hyperlink" Target="https://imaging.mrc-cbu.cam.ac.uk/methods/COGNESTIC2022"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emf"/></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9.tif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s://git.fmrib.ox.ac.uk/hnili/rsa" TargetMode="External"/><Relationship Id="rId2" Type="http://schemas.openxmlformats.org/officeDocument/2006/relationships/hyperlink" Target="http://www.mrc-cbu.cam.ac.uk/methods-and-resources/toolboxes/" TargetMode="External"/><Relationship Id="rId1" Type="http://schemas.openxmlformats.org/officeDocument/2006/relationships/slideLayout" Target="../slideLayouts/slideLayout2.xml"/><Relationship Id="rId4" Type="http://schemas.openxmlformats.org/officeDocument/2006/relationships/hyperlink" Target="https://github.com/rsagroup/rsatoolbox"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8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csie.ntu.edu.tw/~cjlin/libsvm/"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2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8.tiff"/><Relationship Id="rId5" Type="http://schemas.openxmlformats.org/officeDocument/2006/relationships/image" Target="../media/image130.wmf"/><Relationship Id="rId4" Type="http://schemas.openxmlformats.org/officeDocument/2006/relationships/oleObject" Target="../embeddings/oleObject1.bin"/></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1124744"/>
            <a:ext cx="9144000" cy="4392488"/>
          </a:xfrm>
        </p:spPr>
        <p:txBody>
          <a:bodyPr/>
          <a:lstStyle/>
          <a:p>
            <a:pPr eaLnBrk="1" hangingPunct="1"/>
            <a:r>
              <a:rPr lang="en-GB" altLang="en-US" sz="2800" b="1" dirty="0" smtClean="0"/>
              <a:t>An introduction to</a:t>
            </a:r>
            <a:r>
              <a:rPr lang="en-GB" altLang="en-US" b="1" dirty="0" smtClean="0"/>
              <a:t/>
            </a:r>
            <a:br>
              <a:rPr lang="en-GB" altLang="en-US" b="1" dirty="0" smtClean="0"/>
            </a:br>
            <a:r>
              <a:rPr lang="en-GB" altLang="en-US" sz="4000" b="1" dirty="0" smtClean="0"/>
              <a:t>Multi-Variate Pattern Analysis (MVPA)</a:t>
            </a:r>
            <a:br>
              <a:rPr lang="en-GB" altLang="en-US" sz="4000" b="1" dirty="0" smtClean="0"/>
            </a:br>
            <a:r>
              <a:rPr lang="en-GB" altLang="en-US" sz="2800" b="1" dirty="0" smtClean="0"/>
              <a:t>with examples using </a:t>
            </a:r>
            <a:r>
              <a:rPr lang="en-GB" altLang="en-US" b="1" dirty="0" smtClean="0"/>
              <a:t/>
            </a:r>
            <a:br>
              <a:rPr lang="en-GB" altLang="en-US" b="1" dirty="0" smtClean="0"/>
            </a:br>
            <a:r>
              <a:rPr lang="en-GB" altLang="en-US" sz="4000" b="1" dirty="0" err="1"/>
              <a:t>scikit</a:t>
            </a:r>
            <a:r>
              <a:rPr lang="en-GB" altLang="en-US" sz="4000" b="1" dirty="0"/>
              <a:t>-learn &amp; </a:t>
            </a:r>
            <a:r>
              <a:rPr lang="en-GB" altLang="en-US" sz="4000" b="1" dirty="0" err="1"/>
              <a:t>nilearn</a:t>
            </a:r>
            <a:r>
              <a:rPr lang="en-GB" altLang="en-US" b="1" dirty="0" smtClean="0"/>
              <a:t/>
            </a:r>
            <a:br>
              <a:rPr lang="en-GB" altLang="en-US" b="1" dirty="0" smtClean="0"/>
            </a:br>
            <a:r>
              <a:rPr lang="en-GB" altLang="en-US" sz="2800" b="1" dirty="0" smtClean="0"/>
              <a:t>and</a:t>
            </a:r>
            <a:r>
              <a:rPr lang="en-GB" altLang="en-US" b="1" dirty="0" smtClean="0"/>
              <a:t/>
            </a:r>
            <a:br>
              <a:rPr lang="en-GB" altLang="en-US" b="1" dirty="0" smtClean="0"/>
            </a:br>
            <a:r>
              <a:rPr lang="en-GB" altLang="en-US" sz="4000" b="1" dirty="0" smtClean="0"/>
              <a:t>The RSA Toolbox</a:t>
            </a:r>
            <a:endParaRPr lang="en-GB" altLang="en-US" sz="2800" b="1" dirty="0" smtClean="0"/>
          </a:p>
        </p:txBody>
      </p:sp>
      <p:sp>
        <p:nvSpPr>
          <p:cNvPr id="3" name="Subtitle 2"/>
          <p:cNvSpPr>
            <a:spLocks noGrp="1"/>
          </p:cNvSpPr>
          <p:nvPr>
            <p:ph type="subTitle" idx="1"/>
          </p:nvPr>
        </p:nvSpPr>
        <p:spPr>
          <a:xfrm>
            <a:off x="0" y="5373217"/>
            <a:ext cx="9144000" cy="1008112"/>
          </a:xfrm>
        </p:spPr>
        <p:txBody>
          <a:bodyPr rtlCol="0">
            <a:normAutofit fontScale="62500" lnSpcReduction="20000"/>
          </a:bodyPr>
          <a:lstStyle/>
          <a:p>
            <a:pPr eaLnBrk="1" fontAlgn="auto" hangingPunct="1">
              <a:spcAft>
                <a:spcPts val="0"/>
              </a:spcAft>
              <a:defRPr/>
            </a:pPr>
            <a:r>
              <a:rPr lang="en-US" sz="3600" dirty="0" smtClean="0"/>
              <a:t>Introduction to Neuroimaging Methods, </a:t>
            </a:r>
            <a:r>
              <a:rPr lang="en-US" sz="3600" dirty="0" smtClean="0"/>
              <a:t>10/3/2025</a:t>
            </a:r>
            <a:endParaRPr lang="en-US" sz="3600" dirty="0" smtClean="0"/>
          </a:p>
          <a:p>
            <a:pPr eaLnBrk="1" fontAlgn="auto" hangingPunct="1">
              <a:spcAft>
                <a:spcPts val="0"/>
              </a:spcAft>
              <a:defRPr/>
            </a:pPr>
            <a:r>
              <a:rPr lang="en-US" sz="3600" dirty="0" smtClean="0"/>
              <a:t>Daniel Mitchell</a:t>
            </a:r>
            <a:endParaRPr lang="en-US" sz="3600" dirty="0"/>
          </a:p>
          <a:p>
            <a:pPr eaLnBrk="1" fontAlgn="auto" hangingPunct="1">
              <a:spcAft>
                <a:spcPts val="0"/>
              </a:spcAft>
              <a:defRPr/>
            </a:pPr>
            <a:r>
              <a:rPr lang="en-US" sz="2800" dirty="0" smtClean="0"/>
              <a:t>Daniel.Mitchell@mrc-cbu.cam.ac.uk</a:t>
            </a:r>
          </a:p>
        </p:txBody>
      </p:sp>
      <p:pic>
        <p:nvPicPr>
          <p:cNvPr id="4" name="Picture 3" descr="A close-up of a logo&#10;&#10;Description automatically generated with low confidence">
            <a:extLst>
              <a:ext uri="{FF2B5EF4-FFF2-40B4-BE49-F238E27FC236}">
                <a16:creationId xmlns:a16="http://schemas.microsoft.com/office/drawing/2014/main" id="{F6977EFE-A528-B64A-9FC1-E2D34F468507}"/>
              </a:ext>
            </a:extLst>
          </p:cNvPr>
          <p:cNvPicPr>
            <a:picLocks noChangeAspect="1"/>
          </p:cNvPicPr>
          <p:nvPr/>
        </p:nvPicPr>
        <p:blipFill>
          <a:blip r:embed="rId2"/>
          <a:stretch>
            <a:fillRect/>
          </a:stretch>
        </p:blipFill>
        <p:spPr>
          <a:xfrm>
            <a:off x="184702" y="87784"/>
            <a:ext cx="8801100" cy="1397000"/>
          </a:xfrm>
          <a:prstGeom prst="rect">
            <a:avLst/>
          </a:prstGeom>
        </p:spPr>
      </p:pic>
    </p:spTree>
    <p:extLst>
      <p:ext uri="{BB962C8B-B14F-4D97-AF65-F5344CB8AC3E}">
        <p14:creationId xmlns:p14="http://schemas.microsoft.com/office/powerpoint/2010/main" val="4164515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31126" y="764704"/>
            <a:ext cx="4356898" cy="61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pPr>
            <a:r>
              <a:rPr lang="en-GB" altLang="en-US" sz="2400" dirty="0" smtClean="0"/>
              <a:t>Flexibly combines weak/noisy signal</a:t>
            </a:r>
            <a:br>
              <a:rPr lang="en-GB" altLang="en-US" sz="2400" dirty="0" smtClean="0"/>
            </a:br>
            <a:r>
              <a:rPr lang="en-GB" altLang="en-US" sz="2400" dirty="0" smtClean="0"/>
              <a:t>across features</a:t>
            </a:r>
            <a:br>
              <a:rPr lang="en-GB" altLang="en-US" sz="2400" dirty="0" smtClean="0"/>
            </a:br>
            <a:r>
              <a:rPr lang="en-GB" altLang="en-US" sz="2400" dirty="0" smtClean="0"/>
              <a:t>(including relative activation, non-uniform responses)</a:t>
            </a:r>
          </a:p>
          <a:p>
            <a:pPr eaLnBrk="1" hangingPunct="1">
              <a:spcBef>
                <a:spcPct val="0"/>
              </a:spcBef>
              <a:buNone/>
            </a:pPr>
            <a:endParaRPr lang="en-GB" altLang="en-US" sz="2400" b="1" dirty="0" smtClean="0"/>
          </a:p>
          <a:p>
            <a:pPr eaLnBrk="1" hangingPunct="1">
              <a:spcBef>
                <a:spcPct val="0"/>
              </a:spcBef>
              <a:buNone/>
            </a:pPr>
            <a:endParaRPr lang="en-GB" altLang="en-US" sz="2400" dirty="0" smtClean="0"/>
          </a:p>
          <a:p>
            <a:pPr marL="571500" indent="-571500" eaLnBrk="1" hangingPunct="1">
              <a:spcBef>
                <a:spcPct val="0"/>
              </a:spcBef>
            </a:pPr>
            <a:r>
              <a:rPr lang="en-GB" altLang="en-US" sz="2400" dirty="0" smtClean="0"/>
              <a:t>Suppresses correlated noise </a:t>
            </a:r>
            <a:r>
              <a:rPr lang="en-GB" altLang="en-US" sz="1800" dirty="0"/>
              <a:t>(Hebart &amp; Baker 2018;</a:t>
            </a:r>
            <a:br>
              <a:rPr lang="en-GB" altLang="en-US" sz="1800" dirty="0"/>
            </a:br>
            <a:r>
              <a:rPr lang="en-GB" altLang="en-US" sz="1800" dirty="0"/>
              <a:t>interpreting weight vector is tricky: </a:t>
            </a:r>
            <a:r>
              <a:rPr lang="en-GB" altLang="en-US" sz="1800" dirty="0" err="1"/>
              <a:t>Haufe</a:t>
            </a:r>
            <a:r>
              <a:rPr lang="en-GB" altLang="en-US" sz="1800" dirty="0"/>
              <a:t> et al., 2014)</a:t>
            </a:r>
          </a:p>
          <a:p>
            <a:pPr eaLnBrk="1" hangingPunct="1">
              <a:spcBef>
                <a:spcPct val="0"/>
              </a:spcBef>
              <a:buNone/>
            </a:pPr>
            <a:endParaRPr lang="en-GB" altLang="en-US" sz="2400" dirty="0" smtClean="0"/>
          </a:p>
          <a:p>
            <a:pPr marL="571500" indent="-571500" eaLnBrk="1" hangingPunct="1">
              <a:spcBef>
                <a:spcPct val="0"/>
              </a:spcBef>
            </a:pPr>
            <a:endParaRPr lang="en-GB" altLang="en-US" sz="2400" dirty="0" smtClean="0"/>
          </a:p>
          <a:p>
            <a:pPr marL="571500" indent="-571500" eaLnBrk="1" hangingPunct="1">
              <a:spcBef>
                <a:spcPct val="0"/>
              </a:spcBef>
            </a:pPr>
            <a:r>
              <a:rPr lang="en-GB" altLang="en-US" sz="2400" dirty="0" smtClean="0"/>
              <a:t>Abstracts from subjects’ idiosyncratic response patterns </a:t>
            </a:r>
            <a:br>
              <a:rPr lang="en-GB" altLang="en-US" sz="2400" dirty="0" smtClean="0"/>
            </a:br>
            <a:r>
              <a:rPr lang="en-GB" altLang="en-US" sz="1400" dirty="0" smtClean="0"/>
              <a:t>(information versus activation)</a:t>
            </a:r>
          </a:p>
        </p:txBody>
      </p:sp>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can MVPA be more sensitive?</a:t>
            </a:r>
            <a:endParaRPr lang="en-GB" altLang="en-US" sz="3600" b="1" dirty="0"/>
          </a:p>
        </p:txBody>
      </p:sp>
      <p:grpSp>
        <p:nvGrpSpPr>
          <p:cNvPr id="17" name="Group 16"/>
          <p:cNvGrpSpPr/>
          <p:nvPr/>
        </p:nvGrpSpPr>
        <p:grpSpPr>
          <a:xfrm>
            <a:off x="4900969" y="2801944"/>
            <a:ext cx="3745528" cy="2125285"/>
            <a:chOff x="4900969" y="2801944"/>
            <a:chExt cx="3745528" cy="2125285"/>
          </a:xfrm>
        </p:grpSpPr>
        <p:pic>
          <p:nvPicPr>
            <p:cNvPr id="4" name="Picture 3"/>
            <p:cNvPicPr>
              <a:picLocks noChangeAspect="1"/>
            </p:cNvPicPr>
            <p:nvPr/>
          </p:nvPicPr>
          <p:blipFill>
            <a:blip r:embed="rId3"/>
            <a:stretch>
              <a:fillRect/>
            </a:stretch>
          </p:blipFill>
          <p:spPr>
            <a:xfrm>
              <a:off x="6588225" y="2801944"/>
              <a:ext cx="2058272" cy="2125285"/>
            </a:xfrm>
            <a:prstGeom prst="rect">
              <a:avLst/>
            </a:prstGeom>
          </p:spPr>
        </p:pic>
        <p:sp>
          <p:nvSpPr>
            <p:cNvPr id="6" name="Text Box 4"/>
            <p:cNvSpPr txBox="1">
              <a:spLocks noChangeArrowheads="1"/>
            </p:cNvSpPr>
            <p:nvPr/>
          </p:nvSpPr>
          <p:spPr bwMode="auto">
            <a:xfrm>
              <a:off x="4900969" y="3957927"/>
              <a:ext cx="17314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err="1" smtClean="0">
                  <a:latin typeface="Times New Roman" panose="02020603050405020304" pitchFamily="18" charset="0"/>
                </a:rPr>
                <a:t>Kriegeskorte</a:t>
              </a:r>
              <a:r>
                <a:rPr lang="en-GB" altLang="en-US" sz="1400" i="1" dirty="0" smtClean="0">
                  <a:latin typeface="Times New Roman" panose="02020603050405020304" pitchFamily="18" charset="0"/>
                </a:rPr>
                <a:t> </a:t>
              </a:r>
              <a:br>
                <a:rPr lang="en-GB" altLang="en-US" sz="1400" i="1" dirty="0" smtClean="0">
                  <a:latin typeface="Times New Roman" panose="02020603050405020304" pitchFamily="18" charset="0"/>
                </a:rPr>
              </a:br>
              <a:r>
                <a:rPr lang="en-GB" altLang="en-US" sz="1400" i="1" dirty="0" smtClean="0">
                  <a:latin typeface="Times New Roman" panose="02020603050405020304" pitchFamily="18" charset="0"/>
                </a:rPr>
                <a:t>&amp; Douglas (2019</a:t>
              </a:r>
              <a:r>
                <a:rPr lang="en-GB" altLang="en-US" sz="1400" i="1" dirty="0">
                  <a:latin typeface="Times New Roman" panose="02020603050405020304" pitchFamily="18" charset="0"/>
                </a:rPr>
                <a:t>)</a:t>
              </a:r>
              <a:endParaRPr lang="en-US" altLang="en-US" sz="1400" i="1" dirty="0">
                <a:latin typeface="Times New Roman" panose="02020603050405020304" pitchFamily="18" charset="0"/>
              </a:endParaRPr>
            </a:p>
          </p:txBody>
        </p:sp>
      </p:grpSp>
      <p:grpSp>
        <p:nvGrpSpPr>
          <p:cNvPr id="18" name="Group 17"/>
          <p:cNvGrpSpPr/>
          <p:nvPr/>
        </p:nvGrpSpPr>
        <p:grpSpPr>
          <a:xfrm>
            <a:off x="4511025" y="5191743"/>
            <a:ext cx="2921669" cy="1549625"/>
            <a:chOff x="4511025" y="5047727"/>
            <a:chExt cx="2921669" cy="1549625"/>
          </a:xfrm>
        </p:grpSpPr>
        <p:pic>
          <p:nvPicPr>
            <p:cNvPr id="8" name="Picture 7"/>
            <p:cNvPicPr>
              <a:picLocks noChangeAspect="1"/>
            </p:cNvPicPr>
            <p:nvPr/>
          </p:nvPicPr>
          <p:blipFill rotWithShape="1">
            <a:blip r:embed="rId4"/>
            <a:srcRect l="34137" t="25926" r="26388" b="29629"/>
            <a:stretch/>
          </p:blipFill>
          <p:spPr>
            <a:xfrm flipH="1" flipV="1">
              <a:off x="6369653" y="5445224"/>
              <a:ext cx="792088" cy="864096"/>
            </a:xfrm>
            <a:prstGeom prst="rect">
              <a:avLst/>
            </a:prstGeom>
          </p:spPr>
        </p:pic>
        <p:pic>
          <p:nvPicPr>
            <p:cNvPr id="9" name="Picture 8"/>
            <p:cNvPicPr>
              <a:picLocks noChangeAspect="1"/>
            </p:cNvPicPr>
            <p:nvPr/>
          </p:nvPicPr>
          <p:blipFill rotWithShape="1">
            <a:blip r:embed="rId4"/>
            <a:srcRect l="34137" t="25926" r="26388" b="29629"/>
            <a:stretch/>
          </p:blipFill>
          <p:spPr>
            <a:xfrm rot="10800000" flipH="1" flipV="1">
              <a:off x="4802065" y="5445224"/>
              <a:ext cx="792088" cy="864096"/>
            </a:xfrm>
            <a:prstGeom prst="rect">
              <a:avLst/>
            </a:prstGeom>
          </p:spPr>
        </p:pic>
        <p:sp>
          <p:nvSpPr>
            <p:cNvPr id="10" name="Text Box 1056"/>
            <p:cNvSpPr txBox="1">
              <a:spLocks noChangeArrowheads="1"/>
            </p:cNvSpPr>
            <p:nvPr/>
          </p:nvSpPr>
          <p:spPr bwMode="auto">
            <a:xfrm>
              <a:off x="4788024" y="6320353"/>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1</a:t>
              </a:r>
              <a:endParaRPr lang="en-US" altLang="en-US" sz="1200" b="1" dirty="0">
                <a:latin typeface="Albertus Medium"/>
              </a:endParaRPr>
            </a:p>
          </p:txBody>
        </p:sp>
        <p:sp>
          <p:nvSpPr>
            <p:cNvPr id="11" name="Text Box 1056"/>
            <p:cNvSpPr txBox="1">
              <a:spLocks noChangeArrowheads="1"/>
            </p:cNvSpPr>
            <p:nvPr/>
          </p:nvSpPr>
          <p:spPr bwMode="auto">
            <a:xfrm>
              <a:off x="6386242" y="6320353"/>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1</a:t>
              </a:r>
              <a:endParaRPr lang="en-US" altLang="en-US" sz="1200" b="1" dirty="0">
                <a:latin typeface="Albertus Medium"/>
              </a:endParaRPr>
            </a:p>
          </p:txBody>
        </p:sp>
        <p:sp>
          <p:nvSpPr>
            <p:cNvPr id="12" name="Text Box 1056"/>
            <p:cNvSpPr txBox="1">
              <a:spLocks noChangeArrowheads="1"/>
            </p:cNvSpPr>
            <p:nvPr/>
          </p:nvSpPr>
          <p:spPr bwMode="auto">
            <a:xfrm rot="16200000">
              <a:off x="4253481" y="5738772"/>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2</a:t>
              </a:r>
              <a:endParaRPr lang="en-US" altLang="en-US" sz="1200" b="1" dirty="0">
                <a:latin typeface="Albertus Medium"/>
              </a:endParaRPr>
            </a:p>
          </p:txBody>
        </p:sp>
        <p:sp>
          <p:nvSpPr>
            <p:cNvPr id="13" name="Text Box 1056"/>
            <p:cNvSpPr txBox="1">
              <a:spLocks noChangeArrowheads="1"/>
            </p:cNvSpPr>
            <p:nvPr/>
          </p:nvSpPr>
          <p:spPr bwMode="auto">
            <a:xfrm rot="16200000">
              <a:off x="5835109" y="5738772"/>
              <a:ext cx="7920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2</a:t>
              </a:r>
              <a:endParaRPr lang="en-US" altLang="en-US" sz="1200" b="1" dirty="0">
                <a:latin typeface="Albertus Medium"/>
              </a:endParaRPr>
            </a:p>
          </p:txBody>
        </p:sp>
        <p:sp>
          <p:nvSpPr>
            <p:cNvPr id="14" name="Text Box 1056"/>
            <p:cNvSpPr txBox="1">
              <a:spLocks noChangeArrowheads="1"/>
            </p:cNvSpPr>
            <p:nvPr/>
          </p:nvSpPr>
          <p:spPr bwMode="auto">
            <a:xfrm>
              <a:off x="4572000" y="5047727"/>
              <a:ext cx="1224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SUBJECT A</a:t>
              </a:r>
              <a:endParaRPr lang="en-US" altLang="en-US" sz="1200" b="1" dirty="0">
                <a:latin typeface="Albertus Medium"/>
              </a:endParaRPr>
            </a:p>
          </p:txBody>
        </p:sp>
        <p:sp>
          <p:nvSpPr>
            <p:cNvPr id="15" name="Text Box 1056"/>
            <p:cNvSpPr txBox="1">
              <a:spLocks noChangeArrowheads="1"/>
            </p:cNvSpPr>
            <p:nvPr/>
          </p:nvSpPr>
          <p:spPr bwMode="auto">
            <a:xfrm>
              <a:off x="6208558" y="5047727"/>
              <a:ext cx="1224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SUBJECT B</a:t>
              </a:r>
              <a:endParaRPr lang="en-US" altLang="en-US" sz="1200" b="1" dirty="0">
                <a:latin typeface="Albertus Medium"/>
              </a:endParaRPr>
            </a:p>
          </p:txBody>
        </p:sp>
      </p:grpSp>
      <p:grpSp>
        <p:nvGrpSpPr>
          <p:cNvPr id="7" name="Group 6"/>
          <p:cNvGrpSpPr/>
          <p:nvPr/>
        </p:nvGrpSpPr>
        <p:grpSpPr>
          <a:xfrm>
            <a:off x="4933884" y="950819"/>
            <a:ext cx="4102612" cy="1849790"/>
            <a:chOff x="4933884" y="950819"/>
            <a:chExt cx="4102612" cy="1849790"/>
          </a:xfrm>
        </p:grpSpPr>
        <p:pic>
          <p:nvPicPr>
            <p:cNvPr id="5" name="Picture 4"/>
            <p:cNvPicPr>
              <a:picLocks noChangeAspect="1"/>
            </p:cNvPicPr>
            <p:nvPr/>
          </p:nvPicPr>
          <p:blipFill>
            <a:blip r:embed="rId4"/>
            <a:stretch>
              <a:fillRect/>
            </a:stretch>
          </p:blipFill>
          <p:spPr>
            <a:xfrm>
              <a:off x="4933884" y="950819"/>
              <a:ext cx="1909113" cy="1849790"/>
            </a:xfrm>
            <a:prstGeom prst="rect">
              <a:avLst/>
            </a:prstGeom>
          </p:spPr>
        </p:pic>
        <p:sp>
          <p:nvSpPr>
            <p:cNvPr id="16" name="Text Box 4"/>
            <p:cNvSpPr txBox="1">
              <a:spLocks noChangeArrowheads="1"/>
            </p:cNvSpPr>
            <p:nvPr/>
          </p:nvSpPr>
          <p:spPr bwMode="auto">
            <a:xfrm>
              <a:off x="7092280" y="1604033"/>
              <a:ext cx="19442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smtClean="0">
                  <a:latin typeface="Times New Roman" panose="02020603050405020304" pitchFamily="18" charset="0"/>
                </a:rPr>
                <a:t>Cox &amp; Savoy (2003)</a:t>
              </a:r>
              <a:endParaRPr lang="en-US" altLang="en-US" sz="1400" i="1" dirty="0">
                <a:latin typeface="Times New Roman" panose="02020603050405020304" pitchFamily="18" charset="0"/>
              </a:endParaRPr>
            </a:p>
          </p:txBody>
        </p:sp>
      </p:grpSp>
    </p:spTree>
    <p:extLst>
      <p:ext uri="{BB962C8B-B14F-4D97-AF65-F5344CB8AC3E}">
        <p14:creationId xmlns:p14="http://schemas.microsoft.com/office/powerpoint/2010/main" val="257263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sz="3600" b="1" dirty="0" smtClean="0"/>
              <a:t>Cross-validated dissimilarity measures</a:t>
            </a:r>
            <a:endParaRPr lang="en-US" sz="3600" b="1" dirty="0"/>
          </a:p>
        </p:txBody>
      </p:sp>
      <p:sp>
        <p:nvSpPr>
          <p:cNvPr id="3" name="Content Placeholder 2"/>
          <p:cNvSpPr>
            <a:spLocks noGrp="1"/>
          </p:cNvSpPr>
          <p:nvPr>
            <p:ph idx="1"/>
          </p:nvPr>
        </p:nvSpPr>
        <p:spPr>
          <a:xfrm>
            <a:off x="395536" y="980728"/>
            <a:ext cx="4978896" cy="3302030"/>
          </a:xfrm>
        </p:spPr>
        <p:txBody>
          <a:bodyPr>
            <a:normAutofit/>
          </a:bodyPr>
          <a:lstStyle/>
          <a:p>
            <a:pPr marL="0" indent="0">
              <a:buNone/>
            </a:pPr>
            <a:endParaRPr lang="en-US" sz="2400" dirty="0" smtClean="0"/>
          </a:p>
          <a:p>
            <a:pPr marL="0" indent="0">
              <a:buNone/>
            </a:pPr>
            <a:r>
              <a:rPr lang="en-US" sz="2400" dirty="0" smtClean="0"/>
              <a:t>Cross-validated dissimilarity measures</a:t>
            </a:r>
            <a:br>
              <a:rPr lang="en-US" sz="2400" dirty="0" smtClean="0"/>
            </a:br>
            <a:r>
              <a:rPr lang="en-US" sz="2400" dirty="0" smtClean="0"/>
              <a:t>are </a:t>
            </a:r>
            <a:r>
              <a:rPr lang="en-US" sz="2400" i="1" dirty="0" smtClean="0"/>
              <a:t>estimates </a:t>
            </a:r>
            <a:r>
              <a:rPr lang="en-US" sz="2400" dirty="0" smtClean="0"/>
              <a:t>of distances. So can be negative. </a:t>
            </a:r>
          </a:p>
          <a:p>
            <a:pPr marL="0" indent="0">
              <a:buNone/>
            </a:pPr>
            <a:r>
              <a:rPr lang="en-US" sz="2400" dirty="0" smtClean="0"/>
              <a:t>They are unbiased, have an interpretable zero point, </a:t>
            </a:r>
            <a:r>
              <a:rPr lang="en-US" sz="2400" dirty="0"/>
              <a:t>a</a:t>
            </a:r>
            <a:r>
              <a:rPr lang="en-US" sz="2400" dirty="0" smtClean="0"/>
              <a:t>nd preserve ratio scale.</a:t>
            </a:r>
            <a:endParaRPr lang="en-US" sz="2400" dirty="0"/>
          </a:p>
        </p:txBody>
      </p:sp>
      <p:sp>
        <p:nvSpPr>
          <p:cNvPr id="30" name="TextBox 29"/>
          <p:cNvSpPr txBox="1"/>
          <p:nvPr/>
        </p:nvSpPr>
        <p:spPr>
          <a:xfrm>
            <a:off x="5796136" y="4207581"/>
            <a:ext cx="3133493" cy="276999"/>
          </a:xfrm>
          <a:prstGeom prst="rect">
            <a:avLst/>
          </a:prstGeom>
          <a:noFill/>
        </p:spPr>
        <p:txBody>
          <a:bodyPr wrap="square" rtlCol="0">
            <a:spAutoFit/>
          </a:bodyPr>
          <a:lstStyle/>
          <a:p>
            <a:pPr algn="ctr"/>
            <a:r>
              <a:rPr lang="en-US" sz="1200" dirty="0" smtClean="0">
                <a:solidFill>
                  <a:schemeClr val="bg1">
                    <a:lumMod val="50000"/>
                  </a:schemeClr>
                </a:solidFill>
              </a:rPr>
              <a:t>from Alex Walther, RSA workshop 2015</a:t>
            </a:r>
            <a:endParaRPr lang="en-US" sz="1200" dirty="0">
              <a:solidFill>
                <a:schemeClr val="bg1">
                  <a:lumMod val="50000"/>
                </a:schemeClr>
              </a:solidFill>
            </a:endParaRPr>
          </a:p>
        </p:txBody>
      </p:sp>
      <p:sp>
        <p:nvSpPr>
          <p:cNvPr id="24" name="TextBox 23"/>
          <p:cNvSpPr txBox="1"/>
          <p:nvPr/>
        </p:nvSpPr>
        <p:spPr>
          <a:xfrm>
            <a:off x="5097925" y="4688215"/>
            <a:ext cx="3816424" cy="2062103"/>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LDC </a:t>
            </a:r>
            <a:r>
              <a:rPr lang="en-US" sz="1600" dirty="0" smtClean="0">
                <a:latin typeface="Arial" panose="020B0604020202020204" pitchFamily="34" charset="0"/>
                <a:cs typeface="Arial" panose="020B0604020202020204" pitchFamily="34" charset="0"/>
              </a:rPr>
              <a:t>~ dot product of difference vectors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 cosine of angle between them</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 zero if orthogonal</a:t>
            </a: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Can divide by # voxels to compare ROIs of different sizes</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r>
              <a:rPr lang="en-US" sz="1600" b="1" dirty="0" err="1" smtClean="0">
                <a:latin typeface="Arial" panose="020B0604020202020204" pitchFamily="34" charset="0"/>
                <a:cs typeface="Arial" panose="020B0604020202020204" pitchFamily="34" charset="0"/>
              </a:rPr>
              <a:t>LDt</a:t>
            </a:r>
            <a:r>
              <a:rPr lang="en-US" sz="1600" dirty="0" smtClean="0">
                <a:latin typeface="Arial" panose="020B0604020202020204" pitchFamily="34" charset="0"/>
                <a:cs typeface="Arial" panose="020B0604020202020204" pitchFamily="34" charset="0"/>
              </a:rPr>
              <a:t> = LDC divided by its standard error</a:t>
            </a:r>
            <a:endParaRPr lang="en-US" sz="1600"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412" y="876300"/>
            <a:ext cx="3412076" cy="33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5536" y="4437112"/>
            <a:ext cx="4777730" cy="172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179512" y="6372036"/>
            <a:ext cx="2124237" cy="369332"/>
          </a:xfrm>
          <a:prstGeom prst="rect">
            <a:avLst/>
          </a:prstGeom>
          <a:noFill/>
        </p:spPr>
        <p:txBody>
          <a:bodyPr wrap="square" rtlCol="0">
            <a:spAutoFit/>
          </a:bodyPr>
          <a:lstStyle/>
          <a:p>
            <a:r>
              <a:rPr lang="en-GB" dirty="0" smtClean="0"/>
              <a:t>Nili et al. (2013)</a:t>
            </a:r>
            <a:endParaRPr lang="en-GB" dirty="0"/>
          </a:p>
        </p:txBody>
      </p:sp>
      <p:sp>
        <p:nvSpPr>
          <p:cNvPr id="19" name="Rectangle 18"/>
          <p:cNvSpPr/>
          <p:nvPr/>
        </p:nvSpPr>
        <p:spPr>
          <a:xfrm>
            <a:off x="425593" y="5445224"/>
            <a:ext cx="4777730" cy="719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flipH="1">
            <a:off x="2843808" y="4282758"/>
            <a:ext cx="360040" cy="50959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75656" y="3851066"/>
            <a:ext cx="3920092" cy="523220"/>
          </a:xfrm>
          <a:prstGeom prst="rect">
            <a:avLst/>
          </a:prstGeom>
          <a:noFill/>
        </p:spPr>
        <p:txBody>
          <a:bodyPr wrap="square" rtlCol="0">
            <a:spAutoFit/>
          </a:bodyPr>
          <a:lstStyle/>
          <a:p>
            <a:r>
              <a:rPr lang="en-GB" sz="1400" dirty="0" smtClean="0">
                <a:solidFill>
                  <a:schemeClr val="accent4"/>
                </a:solidFill>
                <a:latin typeface="Arial" panose="020B0604020202020204" pitchFamily="34" charset="0"/>
                <a:cs typeface="Arial" panose="020B0604020202020204" pitchFamily="34" charset="0"/>
              </a:rPr>
              <a:t>Noise covariance </a:t>
            </a:r>
            <a:br>
              <a:rPr lang="en-GB" sz="1400" dirty="0" smtClean="0">
                <a:solidFill>
                  <a:schemeClr val="accent4"/>
                </a:solidFill>
                <a:latin typeface="Arial" panose="020B0604020202020204" pitchFamily="34" charset="0"/>
                <a:cs typeface="Arial" panose="020B0604020202020204" pitchFamily="34" charset="0"/>
              </a:rPr>
            </a:br>
            <a:r>
              <a:rPr lang="en-GB" sz="1400" dirty="0" smtClean="0">
                <a:solidFill>
                  <a:schemeClr val="accent4"/>
                </a:solidFill>
                <a:latin typeface="Arial" panose="020B0604020202020204" pitchFamily="34" charset="0"/>
                <a:cs typeface="Arial" panose="020B0604020202020204" pitchFamily="34" charset="0"/>
              </a:rPr>
              <a:t>(Squared Euclidean distance if identity matrix)</a:t>
            </a:r>
            <a:endParaRPr lang="en-GB" sz="14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8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4" grpId="0" build="p"/>
      <p:bldP spid="33" grpId="0"/>
      <p:bldP spid="19" grpId="0" animBg="1"/>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5805264"/>
            <a:ext cx="2339752" cy="830997"/>
          </a:xfrm>
          <a:prstGeom prst="rect">
            <a:avLst/>
          </a:prstGeom>
          <a:noFill/>
        </p:spPr>
        <p:txBody>
          <a:bodyPr wrap="square" rtlCol="0">
            <a:spAutoFit/>
          </a:bodyPr>
          <a:lstStyle/>
          <a:p>
            <a:r>
              <a:rPr lang="en-US" sz="1600" dirty="0" smtClean="0"/>
              <a:t>Image from </a:t>
            </a:r>
          </a:p>
          <a:p>
            <a:r>
              <a:rPr lang="en-US" sz="1600" dirty="0" smtClean="0"/>
              <a:t>Niko Kriegeskorte</a:t>
            </a:r>
          </a:p>
          <a:p>
            <a:r>
              <a:rPr lang="en-US" sz="1600" dirty="0" smtClean="0"/>
              <a:t>RSA workshop 2015</a:t>
            </a:r>
            <a:endParaRPr lang="en-US" sz="1600" dirty="0"/>
          </a:p>
        </p:txBody>
      </p:sp>
      <p:sp>
        <p:nvSpPr>
          <p:cNvPr id="7" name="TextBox 6"/>
          <p:cNvSpPr txBox="1"/>
          <p:nvPr/>
        </p:nvSpPr>
        <p:spPr>
          <a:xfrm>
            <a:off x="6444208" y="548680"/>
            <a:ext cx="2629849" cy="954107"/>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What if there is no mean separation of conditions, but one is noisier?</a:t>
            </a:r>
          </a:p>
          <a:p>
            <a:r>
              <a:rPr lang="en-US" sz="1400" dirty="0" smtClean="0">
                <a:latin typeface="Arial" panose="020B0604020202020204" pitchFamily="34" charset="0"/>
                <a:cs typeface="Arial" panose="020B0604020202020204" pitchFamily="34" charset="0"/>
              </a:rPr>
              <a:t>(adapted from </a:t>
            </a:r>
            <a:r>
              <a:rPr lang="en-US" sz="1400" dirty="0" err="1" smtClean="0">
                <a:latin typeface="Arial" panose="020B0604020202020204" pitchFamily="34" charset="0"/>
                <a:cs typeface="Arial" panose="020B0604020202020204" pitchFamily="34" charset="0"/>
              </a:rPr>
              <a:t>Nili</a:t>
            </a:r>
            <a:r>
              <a:rPr lang="en-US" sz="1400" dirty="0" smtClean="0">
                <a:latin typeface="Arial" panose="020B0604020202020204" pitchFamily="34" charset="0"/>
                <a:cs typeface="Arial" panose="020B0604020202020204" pitchFamily="34" charset="0"/>
              </a:rPr>
              <a:t> et al., 2020)</a:t>
            </a:r>
          </a:p>
        </p:txBody>
      </p:sp>
      <p:sp>
        <p:nvSpPr>
          <p:cNvPr id="8" name="TextBox 7"/>
          <p:cNvSpPr txBox="1"/>
          <p:nvPr/>
        </p:nvSpPr>
        <p:spPr>
          <a:xfrm>
            <a:off x="5779506" y="4875762"/>
            <a:ext cx="2472952" cy="954107"/>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What would be the accuracy of </a:t>
            </a:r>
            <a:br>
              <a:rPr lang="en-US" sz="1400" b="1" dirty="0" smtClean="0">
                <a:latin typeface="Arial" panose="020B0604020202020204" pitchFamily="34" charset="0"/>
                <a:cs typeface="Arial" panose="020B0604020202020204" pitchFamily="34" charset="0"/>
              </a:rPr>
            </a:br>
            <a:r>
              <a:rPr lang="en-US" sz="1400" b="1" dirty="0" smtClean="0">
                <a:latin typeface="Arial" panose="020B0604020202020204" pitchFamily="34" charset="0"/>
                <a:cs typeface="Arial" panose="020B0604020202020204" pitchFamily="34" charset="0"/>
              </a:rPr>
              <a:t>a linear </a:t>
            </a:r>
            <a:br>
              <a:rPr lang="en-US" sz="1400" b="1" dirty="0" smtClean="0">
                <a:latin typeface="Arial" panose="020B0604020202020204" pitchFamily="34" charset="0"/>
                <a:cs typeface="Arial" panose="020B0604020202020204" pitchFamily="34" charset="0"/>
              </a:rPr>
            </a:br>
            <a:r>
              <a:rPr lang="en-US" sz="1400" b="1" dirty="0" smtClean="0">
                <a:latin typeface="Arial" panose="020B0604020202020204" pitchFamily="34" charset="0"/>
                <a:cs typeface="Arial" panose="020B0604020202020204" pitchFamily="34" charset="0"/>
              </a:rPr>
              <a:t>classifier? </a:t>
            </a:r>
          </a:p>
        </p:txBody>
      </p:sp>
      <p:grpSp>
        <p:nvGrpSpPr>
          <p:cNvPr id="38" name="Group 37"/>
          <p:cNvGrpSpPr/>
          <p:nvPr/>
        </p:nvGrpSpPr>
        <p:grpSpPr>
          <a:xfrm>
            <a:off x="6915942" y="5190067"/>
            <a:ext cx="1296144" cy="1551301"/>
            <a:chOff x="9252520" y="4614003"/>
            <a:chExt cx="1296144" cy="1551301"/>
          </a:xfrm>
        </p:grpSpPr>
        <p:grpSp>
          <p:nvGrpSpPr>
            <p:cNvPr id="25" name="Group 24"/>
            <p:cNvGrpSpPr/>
            <p:nvPr/>
          </p:nvGrpSpPr>
          <p:grpSpPr>
            <a:xfrm>
              <a:off x="9252520" y="4677041"/>
              <a:ext cx="1296144" cy="1296144"/>
              <a:chOff x="9252520" y="1772816"/>
              <a:chExt cx="1296144" cy="1296144"/>
            </a:xfrm>
          </p:grpSpPr>
          <p:sp>
            <p:nvSpPr>
              <p:cNvPr id="30" name="Oval 29"/>
              <p:cNvSpPr/>
              <p:nvPr/>
            </p:nvSpPr>
            <p:spPr>
              <a:xfrm>
                <a:off x="9252520" y="1772816"/>
                <a:ext cx="1296144" cy="1296144"/>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9684568" y="2204864"/>
                <a:ext cx="432048" cy="432048"/>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Straight Connector 32"/>
            <p:cNvCxnSpPr/>
            <p:nvPr/>
          </p:nvCxnSpPr>
          <p:spPr>
            <a:xfrm flipH="1">
              <a:off x="10052103" y="4614003"/>
              <a:ext cx="101136" cy="1551301"/>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grpSp>
      <p:grpSp>
        <p:nvGrpSpPr>
          <p:cNvPr id="46" name="Group 45"/>
          <p:cNvGrpSpPr/>
          <p:nvPr/>
        </p:nvGrpSpPr>
        <p:grpSpPr>
          <a:xfrm>
            <a:off x="6309262" y="1628219"/>
            <a:ext cx="2686523" cy="2182871"/>
            <a:chOff x="8674400" y="886089"/>
            <a:chExt cx="2686523" cy="2182871"/>
          </a:xfrm>
        </p:grpSpPr>
        <p:grpSp>
          <p:nvGrpSpPr>
            <p:cNvPr id="23" name="Group 22"/>
            <p:cNvGrpSpPr/>
            <p:nvPr/>
          </p:nvGrpSpPr>
          <p:grpSpPr>
            <a:xfrm>
              <a:off x="8674400" y="886089"/>
              <a:ext cx="2686523" cy="2182871"/>
              <a:chOff x="8674400" y="886089"/>
              <a:chExt cx="2686523" cy="2182871"/>
            </a:xfrm>
          </p:grpSpPr>
          <p:grpSp>
            <p:nvGrpSpPr>
              <p:cNvPr id="13" name="Group 12"/>
              <p:cNvGrpSpPr/>
              <p:nvPr/>
            </p:nvGrpSpPr>
            <p:grpSpPr>
              <a:xfrm>
                <a:off x="9252520" y="1772816"/>
                <a:ext cx="1296144" cy="1296144"/>
                <a:chOff x="9252520" y="1772816"/>
                <a:chExt cx="1296144" cy="1296144"/>
              </a:xfrm>
            </p:grpSpPr>
            <p:sp>
              <p:nvSpPr>
                <p:cNvPr id="2" name="Oval 1"/>
                <p:cNvSpPr/>
                <p:nvPr/>
              </p:nvSpPr>
              <p:spPr>
                <a:xfrm>
                  <a:off x="9252520" y="1772816"/>
                  <a:ext cx="1296144" cy="1296144"/>
                </a:xfrm>
                <a:prstGeom prst="ellips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9684568" y="2204864"/>
                  <a:ext cx="432048" cy="432048"/>
                </a:xfrm>
                <a:prstGeom prst="ellipse">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10035651" y="893730"/>
                <a:ext cx="1325272" cy="738664"/>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Pattern distribution for Stimulus 1</a:t>
                </a:r>
                <a:endParaRPr lang="en-US" sz="1400" dirty="0">
                  <a:latin typeface="Arial" panose="020B0604020202020204" pitchFamily="34" charset="0"/>
                  <a:cs typeface="Arial" panose="020B0604020202020204" pitchFamily="34" charset="0"/>
                </a:endParaRPr>
              </a:p>
            </p:txBody>
          </p:sp>
          <p:sp>
            <p:nvSpPr>
              <p:cNvPr id="12" name="TextBox 11"/>
              <p:cNvSpPr txBox="1"/>
              <p:nvPr/>
            </p:nvSpPr>
            <p:spPr>
              <a:xfrm>
                <a:off x="8674400" y="886089"/>
                <a:ext cx="1320970" cy="95410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Pattern distribution for Stimulus 2</a:t>
                </a:r>
              </a:p>
              <a:p>
                <a:pPr algn="ctr"/>
                <a:r>
                  <a:rPr lang="en-US" sz="1400" dirty="0" smtClean="0">
                    <a:latin typeface="Arial" panose="020B0604020202020204" pitchFamily="34" charset="0"/>
                    <a:cs typeface="Arial" panose="020B0604020202020204" pitchFamily="34" charset="0"/>
                  </a:rPr>
                  <a:t>(noisier)</a:t>
                </a:r>
                <a:endParaRPr lang="en-US" sz="1400" dirty="0">
                  <a:latin typeface="Arial" panose="020B0604020202020204" pitchFamily="34" charset="0"/>
                  <a:cs typeface="Arial" panose="020B0604020202020204" pitchFamily="34" charset="0"/>
                </a:endParaRPr>
              </a:p>
            </p:txBody>
          </p:sp>
          <p:cxnSp>
            <p:nvCxnSpPr>
              <p:cNvPr id="18" name="Straight Arrow Connector 17"/>
              <p:cNvCxnSpPr>
                <a:stCxn id="11" idx="2"/>
                <a:endCxn id="10" idx="7"/>
              </p:cNvCxnSpPr>
              <p:nvPr/>
            </p:nvCxnSpPr>
            <p:spPr>
              <a:xfrm flipH="1">
                <a:off x="10053344" y="1632394"/>
                <a:ext cx="644943" cy="635742"/>
              </a:xfrm>
              <a:prstGeom prst="straightConnector1">
                <a:avLst/>
              </a:prstGeom>
              <a:ln>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stCxn id="12" idx="2"/>
                <a:endCxn id="2" idx="1"/>
              </p:cNvCxnSpPr>
              <p:nvPr/>
            </p:nvCxnSpPr>
            <p:spPr>
              <a:xfrm>
                <a:off x="9334885" y="1840196"/>
                <a:ext cx="107451" cy="122436"/>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flipV="1">
              <a:off x="9818982" y="2026641"/>
              <a:ext cx="261681" cy="411196"/>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679018" y="2322678"/>
              <a:ext cx="282839" cy="446736"/>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9661046" y="1970840"/>
              <a:ext cx="268864" cy="5313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9818982" y="2378433"/>
              <a:ext cx="458256" cy="199826"/>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9510887" y="2272245"/>
              <a:ext cx="450970" cy="229916"/>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53" name="Picture 52"/>
          <p:cNvPicPr>
            <a:picLocks noChangeAspect="1"/>
          </p:cNvPicPr>
          <p:nvPr/>
        </p:nvPicPr>
        <p:blipFill>
          <a:blip r:embed="rId3"/>
          <a:stretch>
            <a:fillRect/>
          </a:stretch>
        </p:blipFill>
        <p:spPr>
          <a:xfrm>
            <a:off x="161235" y="493878"/>
            <a:ext cx="5618271" cy="4241462"/>
          </a:xfrm>
          <a:prstGeom prst="rect">
            <a:avLst/>
          </a:prstGeom>
        </p:spPr>
      </p:pic>
      <p:sp>
        <p:nvSpPr>
          <p:cNvPr id="54" name="TextBox 53"/>
          <p:cNvSpPr txBox="1"/>
          <p:nvPr/>
        </p:nvSpPr>
        <p:spPr>
          <a:xfrm>
            <a:off x="2178538" y="1448561"/>
            <a:ext cx="2629849" cy="523220"/>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Separation in dataset A</a:t>
            </a:r>
          </a:p>
          <a:p>
            <a:r>
              <a:rPr lang="en-US" sz="1400" b="1" dirty="0" smtClean="0">
                <a:solidFill>
                  <a:srgbClr val="FF0000"/>
                </a:solidFill>
                <a:latin typeface="Arial" panose="020B0604020202020204" pitchFamily="34" charset="0"/>
                <a:cs typeface="Arial" panose="020B0604020202020204" pitchFamily="34" charset="0"/>
              </a:rPr>
              <a:t>Separation in dataset B</a:t>
            </a:r>
            <a:endParaRPr lang="en-US" sz="1400" dirty="0" smtClean="0">
              <a:solidFill>
                <a:srgbClr val="FF0000"/>
              </a:solidFill>
              <a:latin typeface="Arial" panose="020B0604020202020204" pitchFamily="34" charset="0"/>
              <a:cs typeface="Arial" panose="020B0604020202020204" pitchFamily="34" charset="0"/>
            </a:endParaRPr>
          </a:p>
        </p:txBody>
      </p:sp>
      <p:pic>
        <p:nvPicPr>
          <p:cNvPr id="55" name="Picture 54"/>
          <p:cNvPicPr>
            <a:picLocks noChangeAspect="1"/>
          </p:cNvPicPr>
          <p:nvPr/>
        </p:nvPicPr>
        <p:blipFill>
          <a:blip r:embed="rId4"/>
          <a:stretch>
            <a:fillRect/>
          </a:stretch>
        </p:blipFill>
        <p:spPr>
          <a:xfrm>
            <a:off x="6874244" y="3921387"/>
            <a:ext cx="1379357" cy="418963"/>
          </a:xfrm>
          <a:prstGeom prst="rect">
            <a:avLst/>
          </a:prstGeom>
        </p:spPr>
      </p:pic>
    </p:spTree>
    <p:extLst>
      <p:ext uri="{BB962C8B-B14F-4D97-AF65-F5344CB8AC3E}">
        <p14:creationId xmlns:p14="http://schemas.microsoft.com/office/powerpoint/2010/main" val="37908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t>Compare with LDA classifier</a:t>
            </a:r>
            <a:endParaRPr lang="en-GB"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874395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Tree>
    <p:extLst>
      <p:ext uri="{BB962C8B-B14F-4D97-AF65-F5344CB8AC3E}">
        <p14:creationId xmlns:p14="http://schemas.microsoft.com/office/powerpoint/2010/main" val="163722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b="1" dirty="0" smtClean="0"/>
              <a:t>Ways to visualize representational structure</a:t>
            </a:r>
            <a:endParaRPr lang="en-GB" sz="3600" b="1" dirty="0"/>
          </a:p>
        </p:txBody>
      </p:sp>
      <p:sp>
        <p:nvSpPr>
          <p:cNvPr id="5" name="Content Placeholder 4"/>
          <p:cNvSpPr>
            <a:spLocks noGrp="1"/>
          </p:cNvSpPr>
          <p:nvPr>
            <p:ph idx="1"/>
          </p:nvPr>
        </p:nvSpPr>
        <p:spPr>
          <a:xfrm>
            <a:off x="1979712" y="1408258"/>
            <a:ext cx="7056784" cy="5112568"/>
          </a:xfrm>
        </p:spPr>
        <p:txBody>
          <a:bodyPr>
            <a:normAutofit fontScale="62500" lnSpcReduction="20000"/>
          </a:bodyPr>
          <a:lstStyle/>
          <a:p>
            <a:pPr>
              <a:spcAft>
                <a:spcPts val="600"/>
              </a:spcAft>
            </a:pPr>
            <a:r>
              <a:rPr lang="en-US" sz="2800" dirty="0" smtClean="0"/>
              <a:t>Representational dissimilarity matrix (RDM)</a:t>
            </a:r>
          </a:p>
          <a:p>
            <a:pPr lvl="1">
              <a:spcAft>
                <a:spcPts val="600"/>
              </a:spcAft>
            </a:pPr>
            <a:r>
              <a:rPr lang="en-US" sz="2400" dirty="0" smtClean="0"/>
              <a:t>Contains all multidimensional dissimilarity information</a:t>
            </a:r>
          </a:p>
          <a:p>
            <a:pPr lvl="1">
              <a:spcAft>
                <a:spcPts val="600"/>
              </a:spcAft>
            </a:pPr>
            <a:r>
              <a:rPr lang="en-US" sz="2400" dirty="0" smtClean="0"/>
              <a:t>Interpretability depends on order of stimuli/rows</a:t>
            </a:r>
          </a:p>
          <a:p>
            <a:pPr lvl="1">
              <a:spcAft>
                <a:spcPts val="600"/>
              </a:spcAft>
            </a:pPr>
            <a:r>
              <a:rPr lang="en-US" sz="2400" dirty="0" smtClean="0"/>
              <a:t>(And colour scale/normalization)</a:t>
            </a:r>
          </a:p>
          <a:p>
            <a:pPr lvl="1">
              <a:spcAft>
                <a:spcPts val="600"/>
              </a:spcAft>
            </a:pPr>
            <a:r>
              <a:rPr lang="en-US" sz="2400" dirty="0" smtClean="0"/>
              <a:t>Input to statistical inference</a:t>
            </a:r>
          </a:p>
          <a:p>
            <a:pPr>
              <a:spcAft>
                <a:spcPts val="600"/>
              </a:spcAft>
            </a:pPr>
            <a:r>
              <a:rPr lang="en-US" sz="2800" dirty="0" smtClean="0"/>
              <a:t>Multidimensional scaling (MDS) or other dimension-reduction</a:t>
            </a:r>
          </a:p>
          <a:p>
            <a:pPr lvl="1">
              <a:spcAft>
                <a:spcPts val="600"/>
              </a:spcAft>
            </a:pPr>
            <a:r>
              <a:rPr lang="nl-NL" sz="2400" dirty="0"/>
              <a:t>F</a:t>
            </a:r>
            <a:r>
              <a:rPr lang="nl-NL" sz="2400" dirty="0" smtClean="0"/>
              <a:t>inds </a:t>
            </a:r>
            <a:r>
              <a:rPr lang="nl-NL" sz="2400" dirty="0"/>
              <a:t>low-dimensional representaion to best preserve </a:t>
            </a:r>
            <a:r>
              <a:rPr lang="nl-NL" sz="2400" dirty="0" smtClean="0"/>
              <a:t/>
            </a:r>
            <a:br>
              <a:rPr lang="nl-NL" sz="2400" dirty="0" smtClean="0"/>
            </a:br>
            <a:r>
              <a:rPr lang="nl-NL" sz="2400" dirty="0" smtClean="0"/>
              <a:t>the </a:t>
            </a:r>
            <a:r>
              <a:rPr lang="nl-NL" sz="2400" dirty="0"/>
              <a:t>high-dimensional (metric or ranked) </a:t>
            </a:r>
            <a:r>
              <a:rPr lang="nl-NL" sz="2400" dirty="0" smtClean="0"/>
              <a:t>dissimilarities </a:t>
            </a:r>
            <a:br>
              <a:rPr lang="nl-NL" sz="2400" dirty="0" smtClean="0"/>
            </a:br>
            <a:r>
              <a:rPr lang="nl-NL" sz="2400" dirty="0" smtClean="0"/>
              <a:t>(i.e. plotted distance reflects neural dissimilarity)</a:t>
            </a:r>
            <a:endParaRPr lang="nl-NL" sz="2400" dirty="0"/>
          </a:p>
          <a:p>
            <a:pPr lvl="1">
              <a:spcAft>
                <a:spcPts val="600"/>
              </a:spcAft>
            </a:pPr>
            <a:r>
              <a:rPr lang="en-US" sz="2400" dirty="0" smtClean="0"/>
              <a:t>Intuitive; directly interpretable</a:t>
            </a:r>
          </a:p>
          <a:p>
            <a:pPr lvl="1">
              <a:spcAft>
                <a:spcPts val="600"/>
              </a:spcAft>
            </a:pPr>
            <a:r>
              <a:rPr lang="en-US" sz="2400" dirty="0" smtClean="0"/>
              <a:t>Discards information/distorts data; can assess with “Shepard plot” or “rubber bands” </a:t>
            </a:r>
          </a:p>
          <a:p>
            <a:pPr lvl="1">
              <a:spcAft>
                <a:spcPts val="600"/>
              </a:spcAft>
            </a:pPr>
            <a:r>
              <a:rPr lang="en-US" sz="2400" dirty="0" smtClean="0"/>
              <a:t>Generally not used for statistical inference,</a:t>
            </a:r>
            <a:br>
              <a:rPr lang="en-US" sz="2400" dirty="0" smtClean="0"/>
            </a:br>
            <a:r>
              <a:rPr lang="en-US" sz="2400" dirty="0" smtClean="0"/>
              <a:t>but bootstrapped confidence ellipses could be added</a:t>
            </a:r>
          </a:p>
          <a:p>
            <a:pPr lvl="1">
              <a:spcAft>
                <a:spcPts val="600"/>
              </a:spcAft>
            </a:pPr>
            <a:r>
              <a:rPr lang="en-US" sz="2400" dirty="0" smtClean="0"/>
              <a:t>Orientation is arbitrary; Procrustes transform can be used for alignment</a:t>
            </a:r>
          </a:p>
          <a:p>
            <a:pPr>
              <a:spcAft>
                <a:spcPts val="600"/>
              </a:spcAft>
            </a:pPr>
            <a:r>
              <a:rPr lang="en-US" sz="2800" dirty="0" err="1" smtClean="0"/>
              <a:t>Dendrogram</a:t>
            </a:r>
            <a:r>
              <a:rPr lang="en-US" sz="2800" dirty="0" smtClean="0"/>
              <a:t> </a:t>
            </a:r>
          </a:p>
          <a:p>
            <a:pPr lvl="1">
              <a:spcAft>
                <a:spcPts val="600"/>
              </a:spcAft>
            </a:pPr>
            <a:r>
              <a:rPr lang="en-US" sz="2400" dirty="0" smtClean="0"/>
              <a:t>Defines multiscale clusters</a:t>
            </a:r>
          </a:p>
          <a:p>
            <a:pPr lvl="1">
              <a:spcAft>
                <a:spcPts val="600"/>
              </a:spcAft>
            </a:pPr>
            <a:r>
              <a:rPr lang="en-US" sz="2400" dirty="0" smtClean="0"/>
              <a:t>Assumes hierarchical structure</a:t>
            </a:r>
          </a:p>
        </p:txBody>
      </p:sp>
      <p:pic>
        <p:nvPicPr>
          <p:cNvPr id="2" name="Picture 1"/>
          <p:cNvPicPr>
            <a:picLocks noChangeAspect="1"/>
          </p:cNvPicPr>
          <p:nvPr/>
        </p:nvPicPr>
        <p:blipFill>
          <a:blip r:embed="rId3"/>
          <a:stretch>
            <a:fillRect/>
          </a:stretch>
        </p:blipFill>
        <p:spPr>
          <a:xfrm>
            <a:off x="684907" y="1628800"/>
            <a:ext cx="1067099" cy="1056265"/>
          </a:xfrm>
          <a:prstGeom prst="rect">
            <a:avLst/>
          </a:prstGeom>
        </p:spPr>
      </p:pic>
      <p:pic>
        <p:nvPicPr>
          <p:cNvPr id="6" name="Picture 5"/>
          <p:cNvPicPr>
            <a:picLocks noChangeAspect="1"/>
          </p:cNvPicPr>
          <p:nvPr/>
        </p:nvPicPr>
        <p:blipFill>
          <a:blip r:embed="rId4"/>
          <a:stretch>
            <a:fillRect/>
          </a:stretch>
        </p:blipFill>
        <p:spPr>
          <a:xfrm>
            <a:off x="611560" y="5215719"/>
            <a:ext cx="1086002" cy="1305107"/>
          </a:xfrm>
          <a:prstGeom prst="rect">
            <a:avLst/>
          </a:prstGeom>
        </p:spPr>
      </p:pic>
      <p:pic>
        <p:nvPicPr>
          <p:cNvPr id="7" name="Picture 6" descr="granada_hIT_mds.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218" y="3221691"/>
            <a:ext cx="1572494" cy="1453202"/>
          </a:xfrm>
          <a:prstGeom prst="rect">
            <a:avLst/>
          </a:prstGeom>
        </p:spPr>
      </p:pic>
    </p:spTree>
    <p:extLst>
      <p:ext uri="{BB962C8B-B14F-4D97-AF65-F5344CB8AC3E}">
        <p14:creationId xmlns:p14="http://schemas.microsoft.com/office/powerpoint/2010/main" val="307191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nada_brain-behaviour.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74" y="692696"/>
            <a:ext cx="7620314" cy="5112568"/>
          </a:xfrm>
          <a:prstGeom prst="rect">
            <a:avLst/>
          </a:prstGeom>
        </p:spPr>
      </p:pic>
      <p:sp>
        <p:nvSpPr>
          <p:cNvPr id="2" name="TextBox 1"/>
          <p:cNvSpPr txBox="1"/>
          <p:nvPr/>
        </p:nvSpPr>
        <p:spPr>
          <a:xfrm>
            <a:off x="251520" y="5847655"/>
            <a:ext cx="8712968" cy="461665"/>
          </a:xfrm>
          <a:prstGeom prst="rect">
            <a:avLst/>
          </a:prstGeom>
          <a:noFill/>
        </p:spPr>
        <p:txBody>
          <a:bodyPr wrap="square" rtlCol="0">
            <a:spAutoFit/>
          </a:bodyPr>
          <a:lstStyle/>
          <a:p>
            <a:r>
              <a:rPr lang="en-US" sz="2400" dirty="0" smtClean="0"/>
              <a:t>How well do brain representations and subjective experience match?</a:t>
            </a:r>
            <a:endParaRPr lang="en-US" sz="2400" dirty="0"/>
          </a:p>
        </p:txBody>
      </p:sp>
      <p:sp>
        <p:nvSpPr>
          <p:cNvPr id="8" name="Rectangle 2"/>
          <p:cNvSpPr txBox="1">
            <a:spLocks noChangeArrowheads="1"/>
          </p:cNvSpPr>
          <p:nvPr/>
        </p:nvSpPr>
        <p:spPr bwMode="auto">
          <a:xfrm>
            <a:off x="457200" y="274638"/>
            <a:ext cx="5122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l-NL" sz="3600" b="1" dirty="0" smtClean="0"/>
              <a:t>Comparing geometries </a:t>
            </a:r>
            <a:br>
              <a:rPr lang="nl-NL" sz="3600" b="1" dirty="0" smtClean="0"/>
            </a:br>
            <a:r>
              <a:rPr lang="nl-NL" sz="2000" b="1" dirty="0" smtClean="0"/>
              <a:t>– an example “model RDM”  </a:t>
            </a:r>
            <a:br>
              <a:rPr lang="nl-NL" sz="2000" b="1" dirty="0" smtClean="0"/>
            </a:br>
            <a:r>
              <a:rPr lang="nl-NL" sz="2000" b="1" dirty="0" smtClean="0"/>
              <a:t>from Marieke Mur 2013</a:t>
            </a:r>
            <a:endParaRPr lang="nl-NL" sz="2000" b="1" dirty="0"/>
          </a:p>
        </p:txBody>
      </p:sp>
    </p:spTree>
    <p:extLst>
      <p:ext uri="{BB962C8B-B14F-4D97-AF65-F5344CB8AC3E}">
        <p14:creationId xmlns:p14="http://schemas.microsoft.com/office/powerpoint/2010/main" val="330337085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457200" y="-24928"/>
            <a:ext cx="8229600" cy="1442566"/>
          </a:xfrm>
        </p:spPr>
        <p:txBody>
          <a:bodyPr>
            <a:normAutofit/>
          </a:bodyPr>
          <a:lstStyle/>
          <a:p>
            <a:r>
              <a:rPr lang="nl-NL" sz="3600" b="1" dirty="0">
                <a:solidFill>
                  <a:schemeClr val="tx1"/>
                </a:solidFill>
              </a:rPr>
              <a:t>Conventional method: </a:t>
            </a:r>
            <a:br>
              <a:rPr lang="nl-NL" sz="3600" b="1" dirty="0">
                <a:solidFill>
                  <a:schemeClr val="tx1"/>
                </a:solidFill>
              </a:rPr>
            </a:br>
            <a:r>
              <a:rPr lang="nl-NL" sz="3600" b="1" dirty="0">
                <a:solidFill>
                  <a:schemeClr val="tx1"/>
                </a:solidFill>
              </a:rPr>
              <a:t>Pairwise similarity ratings</a:t>
            </a:r>
          </a:p>
        </p:txBody>
      </p:sp>
      <p:pic>
        <p:nvPicPr>
          <p:cNvPr id="26627" name="Picture 36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18544" y="1910234"/>
            <a:ext cx="933450" cy="1144587"/>
          </a:xfrm>
          <a:prstGeom prst="rect">
            <a:avLst/>
          </a:prstGeom>
          <a:noFill/>
          <a:ln w="9525">
            <a:noFill/>
            <a:miter lim="800000"/>
            <a:headEnd/>
            <a:tailEnd/>
          </a:ln>
        </p:spPr>
      </p:pic>
      <p:pic>
        <p:nvPicPr>
          <p:cNvPr id="26628" name="Picture 36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80294" y="1981671"/>
            <a:ext cx="1112837" cy="1079500"/>
          </a:xfrm>
          <a:prstGeom prst="rect">
            <a:avLst/>
          </a:prstGeom>
          <a:noFill/>
          <a:ln w="9525">
            <a:noFill/>
            <a:miter lim="800000"/>
            <a:headEnd/>
            <a:tailEnd/>
          </a:ln>
        </p:spPr>
      </p:pic>
      <p:sp>
        <p:nvSpPr>
          <p:cNvPr id="26629" name="Line 5"/>
          <p:cNvSpPr>
            <a:spLocks noChangeShapeType="1"/>
          </p:cNvSpPr>
          <p:nvPr/>
        </p:nvSpPr>
        <p:spPr bwMode="auto">
          <a:xfrm>
            <a:off x="4880744" y="2523009"/>
            <a:ext cx="2808287" cy="0"/>
          </a:xfrm>
          <a:prstGeom prst="line">
            <a:avLst/>
          </a:prstGeom>
          <a:noFill/>
          <a:ln w="25400">
            <a:solidFill>
              <a:schemeClr val="tx1"/>
            </a:solidFill>
            <a:round/>
            <a:headEnd/>
            <a:tailEnd/>
          </a:ln>
        </p:spPr>
        <p:txBody>
          <a:bodyPr/>
          <a:lstStyle/>
          <a:p>
            <a:endParaRPr lang="en-GB"/>
          </a:p>
        </p:txBody>
      </p:sp>
      <p:sp>
        <p:nvSpPr>
          <p:cNvPr id="26630" name="Line 6"/>
          <p:cNvSpPr>
            <a:spLocks noChangeShapeType="1"/>
          </p:cNvSpPr>
          <p:nvPr/>
        </p:nvSpPr>
        <p:spPr bwMode="auto">
          <a:xfrm>
            <a:off x="4880744" y="2342034"/>
            <a:ext cx="0" cy="360362"/>
          </a:xfrm>
          <a:prstGeom prst="line">
            <a:avLst/>
          </a:prstGeom>
          <a:noFill/>
          <a:ln w="25400">
            <a:solidFill>
              <a:schemeClr val="tx1"/>
            </a:solidFill>
            <a:round/>
            <a:headEnd/>
            <a:tailEnd/>
          </a:ln>
        </p:spPr>
        <p:txBody>
          <a:bodyPr/>
          <a:lstStyle/>
          <a:p>
            <a:endParaRPr lang="en-GB"/>
          </a:p>
        </p:txBody>
      </p:sp>
      <p:sp>
        <p:nvSpPr>
          <p:cNvPr id="26631" name="Line 7"/>
          <p:cNvSpPr>
            <a:spLocks noChangeShapeType="1"/>
          </p:cNvSpPr>
          <p:nvPr/>
        </p:nvSpPr>
        <p:spPr bwMode="auto">
          <a:xfrm>
            <a:off x="7689031" y="2342034"/>
            <a:ext cx="0" cy="360362"/>
          </a:xfrm>
          <a:prstGeom prst="line">
            <a:avLst/>
          </a:prstGeom>
          <a:noFill/>
          <a:ln w="25400">
            <a:solidFill>
              <a:schemeClr val="tx1"/>
            </a:solidFill>
            <a:round/>
            <a:headEnd/>
            <a:tailEnd/>
          </a:ln>
        </p:spPr>
        <p:txBody>
          <a:bodyPr/>
          <a:lstStyle/>
          <a:p>
            <a:endParaRPr lang="en-GB"/>
          </a:p>
        </p:txBody>
      </p:sp>
      <p:sp>
        <p:nvSpPr>
          <p:cNvPr id="26632" name="Text Box 8"/>
          <p:cNvSpPr txBox="1">
            <a:spLocks noChangeArrowheads="1"/>
          </p:cNvSpPr>
          <p:nvPr/>
        </p:nvSpPr>
        <p:spPr bwMode="auto">
          <a:xfrm>
            <a:off x="4217169" y="1910234"/>
            <a:ext cx="1339850" cy="366712"/>
          </a:xfrm>
          <a:prstGeom prst="rect">
            <a:avLst/>
          </a:prstGeom>
          <a:noFill/>
          <a:ln w="57150" algn="ctr">
            <a:noFill/>
            <a:miter lim="800000"/>
            <a:headEnd/>
            <a:tailEnd/>
          </a:ln>
        </p:spPr>
        <p:txBody>
          <a:bodyPr wrap="none">
            <a:spAutoFit/>
          </a:bodyPr>
          <a:lstStyle/>
          <a:p>
            <a:pPr algn="ctr"/>
            <a:r>
              <a:rPr lang="nl-NL"/>
              <a:t>very similar</a:t>
            </a:r>
          </a:p>
        </p:txBody>
      </p:sp>
      <p:sp>
        <p:nvSpPr>
          <p:cNvPr id="26633" name="Text Box 9"/>
          <p:cNvSpPr txBox="1">
            <a:spLocks noChangeArrowheads="1"/>
          </p:cNvSpPr>
          <p:nvPr/>
        </p:nvSpPr>
        <p:spPr bwMode="auto">
          <a:xfrm>
            <a:off x="7044506" y="1910234"/>
            <a:ext cx="1631950" cy="366712"/>
          </a:xfrm>
          <a:prstGeom prst="rect">
            <a:avLst/>
          </a:prstGeom>
          <a:noFill/>
          <a:ln w="57150" algn="ctr">
            <a:noFill/>
            <a:miter lim="800000"/>
            <a:headEnd/>
            <a:tailEnd/>
          </a:ln>
        </p:spPr>
        <p:txBody>
          <a:bodyPr wrap="none">
            <a:spAutoFit/>
          </a:bodyPr>
          <a:lstStyle/>
          <a:p>
            <a:pPr algn="ctr"/>
            <a:r>
              <a:rPr lang="nl-NL"/>
              <a:t>very dissimilar</a:t>
            </a:r>
          </a:p>
        </p:txBody>
      </p:sp>
      <p:sp>
        <p:nvSpPr>
          <p:cNvPr id="26634" name="Text Box 10"/>
          <p:cNvSpPr txBox="1">
            <a:spLocks noChangeArrowheads="1"/>
          </p:cNvSpPr>
          <p:nvPr/>
        </p:nvSpPr>
        <p:spPr bwMode="auto">
          <a:xfrm>
            <a:off x="4736281" y="2702396"/>
            <a:ext cx="311150" cy="366713"/>
          </a:xfrm>
          <a:prstGeom prst="rect">
            <a:avLst/>
          </a:prstGeom>
          <a:noFill/>
          <a:ln w="57150" algn="ctr">
            <a:noFill/>
            <a:miter lim="800000"/>
            <a:headEnd/>
            <a:tailEnd/>
          </a:ln>
        </p:spPr>
        <p:txBody>
          <a:bodyPr wrap="none">
            <a:spAutoFit/>
          </a:bodyPr>
          <a:lstStyle/>
          <a:p>
            <a:pPr algn="ctr"/>
            <a:r>
              <a:rPr lang="nl-NL" b="1"/>
              <a:t>0</a:t>
            </a:r>
          </a:p>
        </p:txBody>
      </p:sp>
      <p:sp>
        <p:nvSpPr>
          <p:cNvPr id="26635" name="Text Box 11"/>
          <p:cNvSpPr txBox="1">
            <a:spLocks noChangeArrowheads="1"/>
          </p:cNvSpPr>
          <p:nvPr/>
        </p:nvSpPr>
        <p:spPr bwMode="auto">
          <a:xfrm>
            <a:off x="7535044" y="2721446"/>
            <a:ext cx="311150" cy="366713"/>
          </a:xfrm>
          <a:prstGeom prst="rect">
            <a:avLst/>
          </a:prstGeom>
          <a:noFill/>
          <a:ln w="57150" algn="ctr">
            <a:noFill/>
            <a:miter lim="800000"/>
            <a:headEnd/>
            <a:tailEnd/>
          </a:ln>
        </p:spPr>
        <p:txBody>
          <a:bodyPr wrap="none">
            <a:spAutoFit/>
          </a:bodyPr>
          <a:lstStyle/>
          <a:p>
            <a:pPr algn="ctr"/>
            <a:r>
              <a:rPr lang="nl-NL" b="1"/>
              <a:t>5</a:t>
            </a:r>
          </a:p>
        </p:txBody>
      </p:sp>
      <p:sp>
        <p:nvSpPr>
          <p:cNvPr id="26636" name="Text Box 12"/>
          <p:cNvSpPr txBox="1">
            <a:spLocks noChangeArrowheads="1"/>
          </p:cNvSpPr>
          <p:nvPr/>
        </p:nvSpPr>
        <p:spPr bwMode="auto">
          <a:xfrm>
            <a:off x="565919" y="1484784"/>
            <a:ext cx="3905250" cy="396875"/>
          </a:xfrm>
          <a:prstGeom prst="rect">
            <a:avLst/>
          </a:prstGeom>
          <a:noFill/>
          <a:ln w="57150" algn="ctr">
            <a:noFill/>
            <a:miter lim="800000"/>
            <a:headEnd/>
            <a:tailEnd/>
          </a:ln>
        </p:spPr>
        <p:txBody>
          <a:bodyPr wrap="none">
            <a:spAutoFit/>
          </a:bodyPr>
          <a:lstStyle/>
          <a:p>
            <a:pPr algn="ctr"/>
            <a:r>
              <a:rPr lang="nl-NL" sz="2000" b="1" dirty="0"/>
              <a:t>How similar are these objects?</a:t>
            </a:r>
          </a:p>
        </p:txBody>
      </p:sp>
      <p:sp>
        <p:nvSpPr>
          <p:cNvPr id="13" name="Rectangle 2"/>
          <p:cNvSpPr txBox="1">
            <a:spLocks noChangeArrowheads="1"/>
          </p:cNvSpPr>
          <p:nvPr/>
        </p:nvSpPr>
        <p:spPr bwMode="auto">
          <a:xfrm>
            <a:off x="282575" y="3717032"/>
            <a:ext cx="45354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l-NL" sz="2400" b="1" dirty="0" smtClean="0"/>
              <a:t>To make a full RDM from many pairwise dissimilarities would take a long time!</a:t>
            </a:r>
            <a:endParaRPr lang="nl-NL" sz="2400" b="1" dirty="0"/>
          </a:p>
        </p:txBody>
      </p:sp>
      <p:grpSp>
        <p:nvGrpSpPr>
          <p:cNvPr id="14" name="Group 402"/>
          <p:cNvGrpSpPr>
            <a:grpSpLocks/>
          </p:cNvGrpSpPr>
          <p:nvPr/>
        </p:nvGrpSpPr>
        <p:grpSpPr bwMode="auto">
          <a:xfrm>
            <a:off x="5724128" y="3628381"/>
            <a:ext cx="2370138" cy="2352675"/>
            <a:chOff x="1238" y="0"/>
            <a:chExt cx="1493" cy="1482"/>
          </a:xfrm>
        </p:grpSpPr>
        <p:grpSp>
          <p:nvGrpSpPr>
            <p:cNvPr id="15" name="Group 401"/>
            <p:cNvGrpSpPr>
              <a:grpSpLocks/>
            </p:cNvGrpSpPr>
            <p:nvPr/>
          </p:nvGrpSpPr>
          <p:grpSpPr bwMode="auto">
            <a:xfrm>
              <a:off x="1238" y="125"/>
              <a:ext cx="1493" cy="1357"/>
              <a:chOff x="1238" y="125"/>
              <a:chExt cx="1493" cy="1357"/>
            </a:xfrm>
          </p:grpSpPr>
          <p:grpSp>
            <p:nvGrpSpPr>
              <p:cNvPr id="17" name="Group 355"/>
              <p:cNvGrpSpPr>
                <a:grpSpLocks/>
              </p:cNvGrpSpPr>
              <p:nvPr/>
            </p:nvGrpSpPr>
            <p:grpSpPr bwMode="auto">
              <a:xfrm>
                <a:off x="1479" y="195"/>
                <a:ext cx="1252" cy="1287"/>
                <a:chOff x="1479" y="195"/>
                <a:chExt cx="1252" cy="1287"/>
              </a:xfrm>
            </p:grpSpPr>
            <p:grpSp>
              <p:nvGrpSpPr>
                <p:cNvPr id="25" name="Group 354"/>
                <p:cNvGrpSpPr>
                  <a:grpSpLocks/>
                </p:cNvGrpSpPr>
                <p:nvPr/>
              </p:nvGrpSpPr>
              <p:grpSpPr bwMode="auto">
                <a:xfrm>
                  <a:off x="1479" y="195"/>
                  <a:ext cx="1252" cy="1287"/>
                  <a:chOff x="1479" y="195"/>
                  <a:chExt cx="1252" cy="1287"/>
                </a:xfrm>
              </p:grpSpPr>
              <p:sp>
                <p:nvSpPr>
                  <p:cNvPr id="27"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en-US" b="1"/>
                  </a:p>
                </p:txBody>
              </p:sp>
              <p:sp>
                <p:nvSpPr>
                  <p:cNvPr id="28"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29"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30"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31"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32"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33"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34"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35"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36"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37"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38"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39"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40"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41"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26"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en-US" b="1"/>
                </a:p>
              </p:txBody>
            </p:sp>
          </p:grpSp>
          <p:sp>
            <p:nvSpPr>
              <p:cNvPr id="18"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19" name="Group 360"/>
              <p:cNvGrpSpPr>
                <a:grpSpLocks/>
              </p:cNvGrpSpPr>
              <p:nvPr/>
            </p:nvGrpSpPr>
            <p:grpSpPr bwMode="auto">
              <a:xfrm>
                <a:off x="1491" y="125"/>
                <a:ext cx="1197" cy="0"/>
                <a:chOff x="1491" y="173"/>
                <a:chExt cx="1197" cy="0"/>
              </a:xfrm>
            </p:grpSpPr>
            <p:sp>
              <p:nvSpPr>
                <p:cNvPr id="23"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24"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20" name="Group 361"/>
              <p:cNvGrpSpPr>
                <a:grpSpLocks/>
              </p:cNvGrpSpPr>
              <p:nvPr/>
            </p:nvGrpSpPr>
            <p:grpSpPr bwMode="auto">
              <a:xfrm rot="-5400000">
                <a:off x="783" y="844"/>
                <a:ext cx="1197" cy="1"/>
                <a:chOff x="1491" y="173"/>
                <a:chExt cx="1197" cy="0"/>
              </a:xfrm>
            </p:grpSpPr>
            <p:sp>
              <p:nvSpPr>
                <p:cNvPr id="21"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22"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16"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grpSp>
        <p:nvGrpSpPr>
          <p:cNvPr id="42" name="Group 31"/>
          <p:cNvGrpSpPr>
            <a:grpSpLocks/>
          </p:cNvGrpSpPr>
          <p:nvPr/>
        </p:nvGrpSpPr>
        <p:grpSpPr bwMode="auto">
          <a:xfrm>
            <a:off x="6155928" y="3898256"/>
            <a:ext cx="2000250" cy="1965325"/>
            <a:chOff x="748" y="1257"/>
            <a:chExt cx="1260" cy="1238"/>
          </a:xfrm>
        </p:grpSpPr>
        <p:sp>
          <p:nvSpPr>
            <p:cNvPr id="43" name="Line 32"/>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44" name="Line 33"/>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45" name="Line 34"/>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46" name="Rectangle 35"/>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en-US"/>
            </a:p>
          </p:txBody>
        </p:sp>
        <p:sp>
          <p:nvSpPr>
            <p:cNvPr id="47" name="Rectangle 36"/>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en-US"/>
            </a:p>
          </p:txBody>
        </p:sp>
      </p:grpSp>
      <p:sp>
        <p:nvSpPr>
          <p:cNvPr id="48" name="Rectangle 37"/>
          <p:cNvSpPr>
            <a:spLocks noChangeArrowheads="1"/>
          </p:cNvSpPr>
          <p:nvPr/>
        </p:nvSpPr>
        <p:spPr bwMode="auto">
          <a:xfrm>
            <a:off x="6438503" y="5257156"/>
            <a:ext cx="360363" cy="431800"/>
          </a:xfrm>
          <a:prstGeom prst="rect">
            <a:avLst/>
          </a:prstGeom>
          <a:solidFill>
            <a:schemeClr val="accent1"/>
          </a:solidFill>
          <a:ln w="57150" algn="ctr">
            <a:noFill/>
            <a:miter lim="800000"/>
            <a:headEnd/>
            <a:tailEnd/>
          </a:ln>
        </p:spPr>
        <p:txBody>
          <a:bodyPr wrap="none" anchor="ctr"/>
          <a:lstStyle/>
          <a:p>
            <a:endParaRPr lang="en-US"/>
          </a:p>
        </p:txBody>
      </p:sp>
      <p:sp>
        <p:nvSpPr>
          <p:cNvPr id="49" name="Text Box 38"/>
          <p:cNvSpPr txBox="1">
            <a:spLocks noChangeArrowheads="1"/>
          </p:cNvSpPr>
          <p:nvPr/>
        </p:nvSpPr>
        <p:spPr bwMode="auto">
          <a:xfrm>
            <a:off x="778436" y="5405154"/>
            <a:ext cx="2632516" cy="400110"/>
          </a:xfrm>
          <a:prstGeom prst="rect">
            <a:avLst/>
          </a:prstGeom>
          <a:noFill/>
          <a:ln w="57150" algn="ctr">
            <a:noFill/>
            <a:miter lim="800000"/>
            <a:headEnd/>
            <a:tailEnd/>
          </a:ln>
        </p:spPr>
        <p:txBody>
          <a:bodyPr wrap="none">
            <a:spAutoFit/>
          </a:bodyPr>
          <a:lstStyle/>
          <a:p>
            <a:pPr algn="ctr"/>
            <a:r>
              <a:rPr lang="nl-NL" sz="2000" b="1" dirty="0"/>
              <a:t>96 x 95 / 2 = </a:t>
            </a:r>
            <a:r>
              <a:rPr lang="nl-NL" sz="2000" b="1" dirty="0">
                <a:solidFill>
                  <a:srgbClr val="FF0000"/>
                </a:solidFill>
              </a:rPr>
              <a:t>4560 pairs</a:t>
            </a:r>
          </a:p>
        </p:txBody>
      </p:sp>
      <p:sp>
        <p:nvSpPr>
          <p:cNvPr id="50" name="Text Box 39"/>
          <p:cNvSpPr txBox="1">
            <a:spLocks noChangeArrowheads="1"/>
          </p:cNvSpPr>
          <p:nvPr/>
        </p:nvSpPr>
        <p:spPr bwMode="auto">
          <a:xfrm>
            <a:off x="827351" y="5921995"/>
            <a:ext cx="3517373" cy="400110"/>
          </a:xfrm>
          <a:prstGeom prst="rect">
            <a:avLst/>
          </a:prstGeom>
          <a:noFill/>
          <a:ln w="57150" algn="ctr">
            <a:noFill/>
            <a:miter lim="800000"/>
            <a:headEnd/>
            <a:tailEnd/>
          </a:ln>
        </p:spPr>
        <p:txBody>
          <a:bodyPr wrap="none">
            <a:spAutoFit/>
          </a:bodyPr>
          <a:lstStyle/>
          <a:p>
            <a:pPr algn="ctr"/>
            <a:r>
              <a:rPr lang="nl-NL" sz="2000" b="1" dirty="0"/>
              <a:t>4560 * 4 s =</a:t>
            </a:r>
            <a:r>
              <a:rPr lang="nl-NL" sz="2000" b="1" dirty="0">
                <a:solidFill>
                  <a:srgbClr val="FF0000"/>
                </a:solidFill>
              </a:rPr>
              <a:t> 5 hours per subject</a:t>
            </a:r>
          </a:p>
        </p:txBody>
      </p:sp>
      <p:sp>
        <p:nvSpPr>
          <p:cNvPr id="51" name="Text Box 7"/>
          <p:cNvSpPr txBox="1">
            <a:spLocks noChangeArrowheads="1"/>
          </p:cNvSpPr>
          <p:nvPr/>
        </p:nvSpPr>
        <p:spPr bwMode="auto">
          <a:xfrm>
            <a:off x="5285978" y="5990655"/>
            <a:ext cx="2865721" cy="400110"/>
          </a:xfrm>
          <a:prstGeom prst="rect">
            <a:avLst/>
          </a:prstGeom>
          <a:noFill/>
          <a:ln w="9525">
            <a:noFill/>
            <a:miter lim="800000"/>
            <a:headEnd/>
            <a:tailEnd/>
          </a:ln>
        </p:spPr>
        <p:txBody>
          <a:bodyPr wrap="none">
            <a:spAutoFit/>
          </a:bodyPr>
          <a:lstStyle/>
          <a:p>
            <a:r>
              <a:rPr lang="en-US" sz="2000" b="1" dirty="0"/>
              <a:t>similarity-judgment RDM</a:t>
            </a:r>
          </a:p>
        </p:txBody>
      </p:sp>
    </p:spTree>
    <p:extLst>
      <p:ext uri="{BB962C8B-B14F-4D97-AF65-F5344CB8AC3E}">
        <p14:creationId xmlns:p14="http://schemas.microsoft.com/office/powerpoint/2010/main" val="2490205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4572000" y="260350"/>
            <a:ext cx="4321175" cy="1143000"/>
          </a:xfrm>
          <a:noFill/>
        </p:spPr>
        <p:txBody>
          <a:bodyPr>
            <a:normAutofit fontScale="90000"/>
          </a:bodyPr>
          <a:lstStyle/>
          <a:p>
            <a:r>
              <a:rPr lang="nl-NL" sz="3600" b="1">
                <a:solidFill>
                  <a:schemeClr val="tx1"/>
                </a:solidFill>
              </a:rPr>
              <a:t>2D arrangement </a:t>
            </a:r>
            <a:br>
              <a:rPr lang="nl-NL" sz="3600" b="1">
                <a:solidFill>
                  <a:schemeClr val="tx1"/>
                </a:solidFill>
              </a:rPr>
            </a:br>
            <a:r>
              <a:rPr lang="nl-NL" sz="3600" b="1">
                <a:solidFill>
                  <a:schemeClr val="tx1"/>
                </a:solidFill>
              </a:rPr>
              <a:t>by dissimilarity</a:t>
            </a:r>
          </a:p>
        </p:txBody>
      </p:sp>
      <p:sp>
        <p:nvSpPr>
          <p:cNvPr id="28676" name="Text Box 4"/>
          <p:cNvSpPr txBox="1">
            <a:spLocks noChangeArrowheads="1"/>
          </p:cNvSpPr>
          <p:nvPr/>
        </p:nvSpPr>
        <p:spPr bwMode="auto">
          <a:xfrm>
            <a:off x="1044575" y="547688"/>
            <a:ext cx="3114675" cy="641350"/>
          </a:xfrm>
          <a:prstGeom prst="rect">
            <a:avLst/>
          </a:prstGeom>
          <a:noFill/>
          <a:ln w="57150" algn="ctr">
            <a:noFill/>
            <a:miter lim="800000"/>
            <a:headEnd/>
            <a:tailEnd/>
          </a:ln>
        </p:spPr>
        <p:txBody>
          <a:bodyPr>
            <a:spAutoFit/>
          </a:bodyPr>
          <a:lstStyle/>
          <a:p>
            <a:pPr algn="ctr"/>
            <a:r>
              <a:rPr lang="en-US" sz="3600" b="1"/>
              <a:t>RDM</a:t>
            </a:r>
          </a:p>
        </p:txBody>
      </p:sp>
      <p:sp>
        <p:nvSpPr>
          <p:cNvPr id="11" name="Right Arrow 10"/>
          <p:cNvSpPr>
            <a:spLocks noChangeArrowheads="1"/>
          </p:cNvSpPr>
          <p:nvPr/>
        </p:nvSpPr>
        <p:spPr bwMode="auto">
          <a:xfrm>
            <a:off x="4114800" y="2513013"/>
            <a:ext cx="977900" cy="484187"/>
          </a:xfrm>
          <a:prstGeom prst="rightArrow">
            <a:avLst>
              <a:gd name="adj1" fmla="val 50000"/>
              <a:gd name="adj2" fmla="val 50024"/>
            </a:avLst>
          </a:prstGeom>
          <a:solidFill>
            <a:schemeClr val="tx1"/>
          </a:solidFill>
          <a:ln w="25400" algn="ctr">
            <a:noFill/>
            <a:miter lim="800000"/>
            <a:headEnd/>
            <a:tailEnd/>
          </a:ln>
        </p:spPr>
        <p:txBody>
          <a:bodyPr anchor="ctr"/>
          <a:lstStyle/>
          <a:p>
            <a:pPr algn="ctr" fontAlgn="auto">
              <a:spcBef>
                <a:spcPts val="0"/>
              </a:spcBef>
              <a:spcAft>
                <a:spcPts val="0"/>
              </a:spcAft>
              <a:defRPr/>
            </a:pPr>
            <a:endParaRPr lang="en-US">
              <a:solidFill>
                <a:schemeClr val="lt1"/>
              </a:solidFill>
              <a:latin typeface="+mn-lt"/>
            </a:endParaRPr>
          </a:p>
        </p:txBody>
      </p:sp>
      <p:sp>
        <p:nvSpPr>
          <p:cNvPr id="12" name="Right Arrow 11"/>
          <p:cNvSpPr>
            <a:spLocks noChangeArrowheads="1"/>
          </p:cNvSpPr>
          <p:nvPr/>
        </p:nvSpPr>
        <p:spPr bwMode="auto">
          <a:xfrm rot="10800000">
            <a:off x="4114800" y="4876800"/>
            <a:ext cx="977900" cy="484188"/>
          </a:xfrm>
          <a:prstGeom prst="rightArrow">
            <a:avLst>
              <a:gd name="adj1" fmla="val 50000"/>
              <a:gd name="adj2" fmla="val 50024"/>
            </a:avLst>
          </a:prstGeom>
          <a:solidFill>
            <a:srgbClr val="FF0000"/>
          </a:solidFill>
          <a:ln w="25400" algn="ctr">
            <a:solidFill>
              <a:srgbClr val="FF0000"/>
            </a:solidFill>
            <a:miter lim="800000"/>
            <a:headEnd/>
            <a:tailEnd/>
          </a:ln>
        </p:spPr>
        <p:txBody>
          <a:bodyPr rot="10800000" anchor="ctr"/>
          <a:lstStyle/>
          <a:p>
            <a:pPr algn="ctr"/>
            <a:endParaRPr lang="en-US">
              <a:solidFill>
                <a:srgbClr val="FF0000"/>
              </a:solidFill>
              <a:latin typeface="Calibri" pitchFamily="34" charset="0"/>
            </a:endParaRPr>
          </a:p>
        </p:txBody>
      </p:sp>
      <p:sp>
        <p:nvSpPr>
          <p:cNvPr id="13" name="TextBox 12"/>
          <p:cNvSpPr txBox="1">
            <a:spLocks noChangeArrowheads="1"/>
          </p:cNvSpPr>
          <p:nvPr/>
        </p:nvSpPr>
        <p:spPr bwMode="auto">
          <a:xfrm>
            <a:off x="3197225" y="1557338"/>
            <a:ext cx="2687638" cy="822325"/>
          </a:xfrm>
          <a:prstGeom prst="rect">
            <a:avLst/>
          </a:prstGeom>
          <a:noFill/>
          <a:ln w="9525">
            <a:noFill/>
            <a:miter lim="800000"/>
            <a:headEnd/>
            <a:tailEnd/>
          </a:ln>
        </p:spPr>
        <p:txBody>
          <a:bodyPr wrap="none">
            <a:spAutoFit/>
          </a:bodyPr>
          <a:lstStyle/>
          <a:p>
            <a:pPr algn="ctr"/>
            <a:r>
              <a:rPr lang="en-US" sz="2400" b="1">
                <a:latin typeface="Calibri" pitchFamily="34" charset="0"/>
              </a:rPr>
              <a:t>multidimensional</a:t>
            </a:r>
          </a:p>
          <a:p>
            <a:pPr algn="ctr"/>
            <a:r>
              <a:rPr lang="en-US" sz="2400" b="1">
                <a:latin typeface="Calibri" pitchFamily="34" charset="0"/>
              </a:rPr>
              <a:t>scaling</a:t>
            </a:r>
          </a:p>
        </p:txBody>
      </p:sp>
      <p:sp>
        <p:nvSpPr>
          <p:cNvPr id="14" name="TextBox 13"/>
          <p:cNvSpPr txBox="1">
            <a:spLocks noChangeArrowheads="1"/>
          </p:cNvSpPr>
          <p:nvPr/>
        </p:nvSpPr>
        <p:spPr bwMode="auto">
          <a:xfrm>
            <a:off x="3376613" y="5486400"/>
            <a:ext cx="2403475" cy="1187450"/>
          </a:xfrm>
          <a:prstGeom prst="rect">
            <a:avLst/>
          </a:prstGeom>
          <a:noFill/>
          <a:ln w="9525">
            <a:noFill/>
            <a:miter lim="800000"/>
            <a:headEnd/>
            <a:tailEnd/>
          </a:ln>
        </p:spPr>
        <p:txBody>
          <a:bodyPr wrap="none">
            <a:spAutoFit/>
          </a:bodyPr>
          <a:lstStyle/>
          <a:p>
            <a:pPr algn="ctr"/>
            <a:r>
              <a:rPr lang="en-US" sz="2400" b="1">
                <a:solidFill>
                  <a:srgbClr val="FF0000"/>
                </a:solidFill>
                <a:latin typeface="Calibri" pitchFamily="34" charset="0"/>
              </a:rPr>
              <a:t>inverse</a:t>
            </a:r>
          </a:p>
          <a:p>
            <a:pPr algn="ctr"/>
            <a:r>
              <a:rPr lang="en-US" sz="2400" b="1">
                <a:solidFill>
                  <a:srgbClr val="FF0000"/>
                </a:solidFill>
                <a:latin typeface="Calibri" pitchFamily="34" charset="0"/>
              </a:rPr>
              <a:t>multidimensional</a:t>
            </a:r>
          </a:p>
          <a:p>
            <a:pPr algn="ctr"/>
            <a:r>
              <a:rPr lang="en-US" sz="2400" b="1">
                <a:solidFill>
                  <a:srgbClr val="FF0000"/>
                </a:solidFill>
                <a:latin typeface="Calibri" pitchFamily="34" charset="0"/>
              </a:rPr>
              <a:t>scaling</a:t>
            </a:r>
          </a:p>
        </p:txBody>
      </p:sp>
      <p:sp>
        <p:nvSpPr>
          <p:cNvPr id="314378" name="Text Box 10"/>
          <p:cNvSpPr txBox="1">
            <a:spLocks noChangeArrowheads="1"/>
          </p:cNvSpPr>
          <p:nvPr/>
        </p:nvSpPr>
        <p:spPr bwMode="auto">
          <a:xfrm>
            <a:off x="5645150" y="6332538"/>
            <a:ext cx="3463925" cy="336550"/>
          </a:xfrm>
          <a:prstGeom prst="rect">
            <a:avLst/>
          </a:prstGeom>
          <a:noFill/>
          <a:ln w="9525">
            <a:noFill/>
            <a:miter lim="800000"/>
            <a:headEnd/>
            <a:tailEnd/>
          </a:ln>
        </p:spPr>
        <p:txBody>
          <a:bodyPr>
            <a:spAutoFit/>
          </a:bodyPr>
          <a:lstStyle/>
          <a:p>
            <a:pPr>
              <a:spcBef>
                <a:spcPct val="50000"/>
              </a:spcBef>
            </a:pPr>
            <a:r>
              <a:rPr lang="nl-NL" sz="1600" dirty="0"/>
              <a:t>Goldstone, 1994; Risvik et al., 1994</a:t>
            </a:r>
          </a:p>
        </p:txBody>
      </p:sp>
      <p:pic>
        <p:nvPicPr>
          <p:cNvPr id="15" name="Picture 14" descr="granada_hIT.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3461" y="1988959"/>
            <a:ext cx="3606251" cy="3600281"/>
          </a:xfrm>
          <a:prstGeom prst="rect">
            <a:avLst/>
          </a:prstGeom>
        </p:spPr>
      </p:pic>
      <p:pic>
        <p:nvPicPr>
          <p:cNvPr id="16" name="Picture 15" descr="granada_hIT_md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348880"/>
            <a:ext cx="3456384" cy="3194175"/>
          </a:xfrm>
          <a:prstGeom prst="rect">
            <a:avLst/>
          </a:prstGeom>
        </p:spPr>
      </p:pic>
    </p:spTree>
    <p:extLst>
      <p:ext uri="{BB962C8B-B14F-4D97-AF65-F5344CB8AC3E}">
        <p14:creationId xmlns:p14="http://schemas.microsoft.com/office/powerpoint/2010/main" val="345381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4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1" grpId="0" animBg="1"/>
      <p:bldP spid="12" grpId="0" animBg="1"/>
      <p:bldP spid="13" grpId="0"/>
      <p:bldP spid="14" grpId="0"/>
      <p:bldP spid="314378"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nl-NL" sz="3600" b="1" dirty="0">
                <a:solidFill>
                  <a:schemeClr val="tx1"/>
                </a:solidFill>
              </a:rPr>
              <a:t>Multi-object arrangement </a:t>
            </a:r>
            <a:r>
              <a:rPr lang="nl-NL" sz="3600" b="1" dirty="0" smtClean="0">
                <a:solidFill>
                  <a:schemeClr val="tx1"/>
                </a:solidFill>
              </a:rPr>
              <a:t>(MA) method</a:t>
            </a:r>
            <a:endParaRPr lang="nl-NL" sz="3600" b="1" dirty="0">
              <a:solidFill>
                <a:schemeClr val="tx1"/>
              </a:solidFill>
            </a:endParaRPr>
          </a:p>
        </p:txBody>
      </p:sp>
      <p:sp>
        <p:nvSpPr>
          <p:cNvPr id="315395" name="Rectangle 3"/>
          <p:cNvSpPr>
            <a:spLocks noGrp="1" noChangeArrowheads="1"/>
          </p:cNvSpPr>
          <p:nvPr>
            <p:ph type="body" idx="4294967295"/>
          </p:nvPr>
        </p:nvSpPr>
        <p:spPr/>
        <p:txBody>
          <a:bodyPr/>
          <a:lstStyle/>
          <a:p>
            <a:pPr>
              <a:spcAft>
                <a:spcPts val="1200"/>
              </a:spcAft>
            </a:pPr>
            <a:r>
              <a:rPr lang="nl-NL" sz="2800" dirty="0"/>
              <a:t>Subjects arrange objects in 2D by mouse drag-and-drop</a:t>
            </a:r>
            <a:r>
              <a:rPr lang="nl-NL" sz="2800" dirty="0" smtClean="0"/>
              <a:t>.</a:t>
            </a:r>
            <a:endParaRPr lang="nl-NL" sz="2800" dirty="0"/>
          </a:p>
          <a:p>
            <a:pPr>
              <a:spcAft>
                <a:spcPts val="1200"/>
              </a:spcAft>
            </a:pPr>
            <a:r>
              <a:rPr lang="nl-NL" sz="2800" dirty="0"/>
              <a:t>More efficient than pairwise similarity ratings</a:t>
            </a:r>
            <a:r>
              <a:rPr lang="nl-NL" sz="2800" dirty="0" smtClean="0"/>
              <a:t>.</a:t>
            </a:r>
            <a:endParaRPr lang="nl-NL" sz="2800" dirty="0"/>
          </a:p>
          <a:p>
            <a:pPr>
              <a:spcAft>
                <a:spcPts val="1200"/>
              </a:spcAft>
            </a:pPr>
            <a:r>
              <a:rPr lang="nl-NL" sz="2800" dirty="0"/>
              <a:t>Subjects arrange objects in the context of the other objects in the set.</a:t>
            </a:r>
          </a:p>
          <a:p>
            <a:pPr>
              <a:spcAft>
                <a:spcPts val="1200"/>
              </a:spcAft>
              <a:buFontTx/>
              <a:buChar char="•"/>
            </a:pPr>
            <a:r>
              <a:rPr lang="nl-NL" sz="2800" dirty="0"/>
              <a:t>16 healthy human subjects</a:t>
            </a:r>
          </a:p>
          <a:p>
            <a:pPr>
              <a:spcAft>
                <a:spcPts val="1200"/>
              </a:spcAft>
              <a:buFontTx/>
              <a:buChar char="•"/>
            </a:pPr>
            <a:r>
              <a:rPr lang="nl-NL" sz="2800" dirty="0"/>
              <a:t>each subject performed one 1-hour session  (outside the scanner)</a:t>
            </a:r>
          </a:p>
          <a:p>
            <a:endParaRPr lang="nl-NL" sz="2800" dirty="0"/>
          </a:p>
        </p:txBody>
      </p:sp>
      <p:sp>
        <p:nvSpPr>
          <p:cNvPr id="4" name="Text Box 13"/>
          <p:cNvSpPr txBox="1">
            <a:spLocks noChangeArrowheads="1"/>
          </p:cNvSpPr>
          <p:nvPr/>
        </p:nvSpPr>
        <p:spPr bwMode="auto">
          <a:xfrm>
            <a:off x="6084168" y="6237312"/>
            <a:ext cx="2307428" cy="338554"/>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a:t>
            </a:r>
            <a:r>
              <a:rPr lang="en-US" sz="1600" dirty="0" smtClean="0"/>
              <a:t>&amp; Mur 2012</a:t>
            </a:r>
            <a:endParaRPr lang="en-US" sz="1600" dirty="0"/>
          </a:p>
        </p:txBody>
      </p:sp>
    </p:spTree>
    <p:extLst>
      <p:ext uri="{BB962C8B-B14F-4D97-AF65-F5344CB8AC3E}">
        <p14:creationId xmlns:p14="http://schemas.microsoft.com/office/powerpoint/2010/main" val="119921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5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5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0" y="234950"/>
            <a:ext cx="9323388" cy="6388100"/>
          </a:xfrm>
          <a:prstGeom prst="rect">
            <a:avLst/>
          </a:prstGeom>
          <a:noFill/>
          <a:ln w="9525">
            <a:noFill/>
            <a:miter lim="800000"/>
            <a:headEnd/>
            <a:tailEnd/>
          </a:ln>
        </p:spPr>
      </p:pic>
      <p:pic>
        <p:nvPicPr>
          <p:cNvPr id="316419" name="Picture 3" descr="mousePointer_freeObject"/>
          <p:cNvPicPr>
            <a:picLocks noChangeAspect="1" noChangeArrowheads="1"/>
          </p:cNvPicPr>
          <p:nvPr/>
        </p:nvPicPr>
        <p:blipFill>
          <a:blip r:embed="rId3" cstate="print">
            <a:clrChange>
              <a:clrFrom>
                <a:srgbClr val="FFFF00"/>
              </a:clrFrom>
              <a:clrTo>
                <a:srgbClr val="FFFF00">
                  <a:alpha val="0"/>
                </a:srgbClr>
              </a:clrTo>
            </a:clrChange>
            <a:extLst>
              <a:ext uri="{28A0092B-C50C-407E-A947-70E740481C1C}">
                <a14:useLocalDpi xmlns:a14="http://schemas.microsoft.com/office/drawing/2010/main" val="0"/>
              </a:ext>
            </a:extLst>
          </a:blip>
          <a:srcRect/>
          <a:stretch>
            <a:fillRect/>
          </a:stretch>
        </p:blipFill>
        <p:spPr bwMode="auto">
          <a:xfrm>
            <a:off x="2127250" y="3198813"/>
            <a:ext cx="544513" cy="950912"/>
          </a:xfrm>
          <a:prstGeom prst="rect">
            <a:avLst/>
          </a:prstGeom>
          <a:noFill/>
          <a:ln w="9525">
            <a:noFill/>
            <a:miter lim="800000"/>
            <a:headEnd/>
            <a:tailEnd/>
          </a:ln>
        </p:spPr>
      </p:pic>
      <p:sp>
        <p:nvSpPr>
          <p:cNvPr id="30724" name="Rectangle 4"/>
          <p:cNvSpPr>
            <a:spLocks noChangeArrowheads="1"/>
          </p:cNvSpPr>
          <p:nvPr/>
        </p:nvSpPr>
        <p:spPr bwMode="auto">
          <a:xfrm>
            <a:off x="307975" y="627063"/>
            <a:ext cx="1201738" cy="563562"/>
          </a:xfrm>
          <a:prstGeom prst="rect">
            <a:avLst/>
          </a:prstGeom>
          <a:solidFill>
            <a:srgbClr val="E5E5E5"/>
          </a:solidFill>
          <a:ln w="9525">
            <a:noFill/>
            <a:miter lim="800000"/>
            <a:headEnd/>
            <a:tailEnd/>
          </a:ln>
        </p:spPr>
        <p:txBody>
          <a:bodyPr wrap="none" anchor="ctr"/>
          <a:lstStyle/>
          <a:p>
            <a:endParaRPr lang="en-US"/>
          </a:p>
        </p:txBody>
      </p:sp>
      <p:sp>
        <p:nvSpPr>
          <p:cNvPr id="30725" name="Rectangle 5"/>
          <p:cNvSpPr>
            <a:spLocks noChangeArrowheads="1"/>
          </p:cNvSpPr>
          <p:nvPr/>
        </p:nvSpPr>
        <p:spPr bwMode="auto">
          <a:xfrm>
            <a:off x="1831975" y="311150"/>
            <a:ext cx="5327650" cy="425450"/>
          </a:xfrm>
          <a:prstGeom prst="rect">
            <a:avLst/>
          </a:prstGeom>
          <a:solidFill>
            <a:srgbClr val="E5E5E5"/>
          </a:solidFill>
          <a:ln w="9525">
            <a:noFill/>
            <a:miter lim="800000"/>
            <a:headEnd/>
            <a:tailEnd/>
          </a:ln>
        </p:spPr>
        <p:txBody>
          <a:bodyPr wrap="none" anchor="ctr"/>
          <a:lstStyle/>
          <a:p>
            <a:endParaRPr lang="en-US"/>
          </a:p>
        </p:txBody>
      </p:sp>
      <p:sp>
        <p:nvSpPr>
          <p:cNvPr id="30726" name="Text Box 6"/>
          <p:cNvSpPr txBox="1">
            <a:spLocks noChangeArrowheads="1"/>
          </p:cNvSpPr>
          <p:nvPr/>
        </p:nvSpPr>
        <p:spPr bwMode="auto">
          <a:xfrm>
            <a:off x="1476375" y="184150"/>
            <a:ext cx="6394450" cy="366713"/>
          </a:xfrm>
          <a:prstGeom prst="rect">
            <a:avLst/>
          </a:prstGeom>
          <a:noFill/>
          <a:ln w="57150" algn="ctr">
            <a:noFill/>
            <a:miter lim="800000"/>
            <a:headEnd/>
            <a:tailEnd/>
          </a:ln>
        </p:spPr>
        <p:txBody>
          <a:bodyPr wrap="none">
            <a:spAutoFit/>
          </a:bodyPr>
          <a:lstStyle/>
          <a:p>
            <a:pPr algn="ctr"/>
            <a:r>
              <a:rPr lang="nl-NL" b="1"/>
              <a:t>Please arrange these objects according to their similarity</a:t>
            </a:r>
          </a:p>
        </p:txBody>
      </p:sp>
    </p:spTree>
    <p:extLst>
      <p:ext uri="{BB962C8B-B14F-4D97-AF65-F5344CB8AC3E}">
        <p14:creationId xmlns:p14="http://schemas.microsoft.com/office/powerpoint/2010/main" val="191372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6419"/>
                                        </p:tgtEl>
                                        <p:attrNameLst>
                                          <p:attrName>style.visibility</p:attrName>
                                        </p:attrNameLst>
                                      </p:cBhvr>
                                      <p:to>
                                        <p:strVal val="visible"/>
                                      </p:to>
                                    </p:set>
                                    <p:anim calcmode="lin" valueType="num">
                                      <p:cBhvr additive="base">
                                        <p:cTn id="7" dur="500" fill="hold"/>
                                        <p:tgtEl>
                                          <p:spTgt spid="316419"/>
                                        </p:tgtEl>
                                        <p:attrNameLst>
                                          <p:attrName>ppt_x</p:attrName>
                                        </p:attrNameLst>
                                      </p:cBhvr>
                                      <p:tavLst>
                                        <p:tav tm="0">
                                          <p:val>
                                            <p:strVal val="#ppt_x"/>
                                          </p:val>
                                        </p:tav>
                                        <p:tav tm="100000">
                                          <p:val>
                                            <p:strVal val="#ppt_x"/>
                                          </p:val>
                                        </p:tav>
                                      </p:tavLst>
                                    </p:anim>
                                    <p:anim calcmode="lin" valueType="num">
                                      <p:cBhvr additive="base">
                                        <p:cTn id="8" dur="500" fill="hold"/>
                                        <p:tgtEl>
                                          <p:spTgt spid="316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88" y="234950"/>
            <a:ext cx="9323388" cy="6388100"/>
          </a:xfrm>
          <a:prstGeom prst="rect">
            <a:avLst/>
          </a:prstGeom>
          <a:noFill/>
          <a:ln w="9525">
            <a:noFill/>
            <a:miter lim="800000"/>
            <a:headEnd/>
            <a:tailEnd/>
          </a:ln>
        </p:spPr>
      </p:pic>
      <p:sp>
        <p:nvSpPr>
          <p:cNvPr id="34819" name="Rectangle 3"/>
          <p:cNvSpPr>
            <a:spLocks noChangeArrowheads="1"/>
          </p:cNvSpPr>
          <p:nvPr/>
        </p:nvSpPr>
        <p:spPr bwMode="auto">
          <a:xfrm>
            <a:off x="307975" y="627063"/>
            <a:ext cx="1201738" cy="563562"/>
          </a:xfrm>
          <a:prstGeom prst="rect">
            <a:avLst/>
          </a:prstGeom>
          <a:solidFill>
            <a:srgbClr val="E5E5E5"/>
          </a:solidFill>
          <a:ln w="9525">
            <a:noFill/>
            <a:miter lim="800000"/>
            <a:headEnd/>
            <a:tailEnd/>
          </a:ln>
        </p:spPr>
        <p:txBody>
          <a:bodyPr wrap="none" anchor="ctr"/>
          <a:lstStyle/>
          <a:p>
            <a:endParaRPr lang="en-US"/>
          </a:p>
        </p:txBody>
      </p:sp>
      <p:sp>
        <p:nvSpPr>
          <p:cNvPr id="34820" name="Rectangle 4"/>
          <p:cNvSpPr>
            <a:spLocks noChangeArrowheads="1"/>
          </p:cNvSpPr>
          <p:nvPr/>
        </p:nvSpPr>
        <p:spPr bwMode="auto">
          <a:xfrm>
            <a:off x="1831975" y="311150"/>
            <a:ext cx="5327650" cy="425450"/>
          </a:xfrm>
          <a:prstGeom prst="rect">
            <a:avLst/>
          </a:prstGeom>
          <a:solidFill>
            <a:srgbClr val="E5E5E5"/>
          </a:solidFill>
          <a:ln w="9525">
            <a:noFill/>
            <a:miter lim="800000"/>
            <a:headEnd/>
            <a:tailEnd/>
          </a:ln>
        </p:spPr>
        <p:txBody>
          <a:bodyPr wrap="none" anchor="ctr"/>
          <a:lstStyle/>
          <a:p>
            <a:endParaRPr lang="en-US"/>
          </a:p>
        </p:txBody>
      </p:sp>
      <p:sp>
        <p:nvSpPr>
          <p:cNvPr id="34821" name="Text Box 5"/>
          <p:cNvSpPr txBox="1">
            <a:spLocks noChangeArrowheads="1"/>
          </p:cNvSpPr>
          <p:nvPr/>
        </p:nvSpPr>
        <p:spPr bwMode="auto">
          <a:xfrm>
            <a:off x="1476375" y="184150"/>
            <a:ext cx="6394450" cy="366713"/>
          </a:xfrm>
          <a:prstGeom prst="rect">
            <a:avLst/>
          </a:prstGeom>
          <a:noFill/>
          <a:ln w="57150" algn="ctr">
            <a:noFill/>
            <a:miter lim="800000"/>
            <a:headEnd/>
            <a:tailEnd/>
          </a:ln>
        </p:spPr>
        <p:txBody>
          <a:bodyPr wrap="none">
            <a:spAutoFit/>
          </a:bodyPr>
          <a:lstStyle/>
          <a:p>
            <a:pPr algn="ctr"/>
            <a:r>
              <a:rPr lang="nl-NL" b="1"/>
              <a:t>Please arrange these objects according to their similarity</a:t>
            </a:r>
          </a:p>
        </p:txBody>
      </p:sp>
    </p:spTree>
    <p:extLst>
      <p:ext uri="{BB962C8B-B14F-4D97-AF65-F5344CB8AC3E}">
        <p14:creationId xmlns:p14="http://schemas.microsoft.com/office/powerpoint/2010/main" val="2228920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1052736"/>
            <a:ext cx="8363272"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spcAft>
                <a:spcPts val="1200"/>
              </a:spcAft>
            </a:pPr>
            <a:r>
              <a:rPr lang="en-GB" altLang="en-US" sz="2000" dirty="0" smtClean="0"/>
              <a:t>Original view: biased sampling of sub-voxel patterns</a:t>
            </a:r>
          </a:p>
          <a:p>
            <a:pPr marL="571500" indent="-571500" eaLnBrk="1" hangingPunct="1">
              <a:spcBef>
                <a:spcPct val="0"/>
              </a:spcBef>
              <a:spcAft>
                <a:spcPts val="1200"/>
              </a:spcAft>
            </a:pPr>
            <a:endParaRPr lang="en-GB" altLang="en-US" sz="2000" dirty="0"/>
          </a:p>
          <a:p>
            <a:pPr marL="571500" indent="-571500" eaLnBrk="1" hangingPunct="1">
              <a:spcBef>
                <a:spcPct val="0"/>
              </a:spcBef>
              <a:spcAft>
                <a:spcPts val="1200"/>
              </a:spcAft>
            </a:pPr>
            <a:endParaRPr lang="en-GB" altLang="en-US" sz="2000" dirty="0" smtClean="0"/>
          </a:p>
          <a:p>
            <a:pPr marL="571500" indent="-571500" eaLnBrk="1" hangingPunct="1">
              <a:spcBef>
                <a:spcPct val="0"/>
              </a:spcBef>
              <a:spcAft>
                <a:spcPts val="1200"/>
              </a:spcAft>
            </a:pPr>
            <a:endParaRPr lang="en-GB" altLang="en-US" sz="2000" dirty="0" smtClean="0"/>
          </a:p>
          <a:p>
            <a:pPr marL="571500" indent="-571500" eaLnBrk="1" hangingPunct="1">
              <a:spcBef>
                <a:spcPct val="0"/>
              </a:spcBef>
              <a:spcAft>
                <a:spcPts val="0"/>
              </a:spcAft>
            </a:pPr>
            <a:r>
              <a:rPr lang="en-GB" altLang="en-US" sz="2000" dirty="0" smtClean="0"/>
              <a:t>Later spatial filtering experiments:</a:t>
            </a:r>
          </a:p>
          <a:p>
            <a:pPr marL="1314450" lvl="1" indent="-571500" eaLnBrk="1" hangingPunct="1">
              <a:spcBef>
                <a:spcPct val="0"/>
              </a:spcBef>
              <a:spcAft>
                <a:spcPts val="0"/>
              </a:spcAft>
            </a:pPr>
            <a:r>
              <a:rPr lang="en-GB" altLang="en-US" sz="1800" dirty="0" smtClean="0"/>
              <a:t>Removing high spatial frequencies doesn’t always hurt</a:t>
            </a:r>
            <a:br>
              <a:rPr lang="en-GB" altLang="en-US" sz="1800" dirty="0" smtClean="0"/>
            </a:br>
            <a:r>
              <a:rPr lang="en-GB" altLang="en-US" sz="1600" dirty="0" smtClean="0"/>
              <a:t>(e.g. Op de </a:t>
            </a:r>
            <a:r>
              <a:rPr lang="en-GB" altLang="en-US" sz="1600" dirty="0" err="1" smtClean="0"/>
              <a:t>Beeck</a:t>
            </a:r>
            <a:r>
              <a:rPr lang="en-GB" altLang="en-US" sz="1600" dirty="0" smtClean="0"/>
              <a:t>, 2010)</a:t>
            </a:r>
          </a:p>
          <a:p>
            <a:pPr marL="1314450" lvl="1" indent="-571500" eaLnBrk="1" hangingPunct="1">
              <a:spcBef>
                <a:spcPct val="0"/>
              </a:spcBef>
              <a:spcAft>
                <a:spcPts val="600"/>
              </a:spcAft>
            </a:pPr>
            <a:r>
              <a:rPr lang="en-GB" altLang="en-US" sz="1800" dirty="0" smtClean="0"/>
              <a:t>Therefore sampled patterns may be coarse</a:t>
            </a:r>
            <a:endParaRPr lang="en-GB" altLang="en-US" sz="2000" dirty="0" smtClean="0"/>
          </a:p>
          <a:p>
            <a:pPr marL="571500" indent="-571500" eaLnBrk="1" hangingPunct="1">
              <a:spcBef>
                <a:spcPct val="0"/>
              </a:spcBef>
              <a:spcAft>
                <a:spcPts val="1200"/>
              </a:spcAft>
            </a:pPr>
            <a:r>
              <a:rPr lang="en-GB" altLang="en-US" sz="2000" dirty="0" smtClean="0"/>
              <a:t>Much evidence that information is represented at multiple scales</a:t>
            </a:r>
            <a:br>
              <a:rPr lang="en-GB" altLang="en-US" sz="2000" dirty="0" smtClean="0"/>
            </a:br>
            <a:r>
              <a:rPr lang="en-GB" altLang="en-US" sz="1600" dirty="0" smtClean="0"/>
              <a:t>(e.g. FFA/PPA, </a:t>
            </a:r>
            <a:r>
              <a:rPr lang="en-GB" altLang="en-US" sz="1600" dirty="0" err="1" smtClean="0"/>
              <a:t>Haxby</a:t>
            </a:r>
            <a:r>
              <a:rPr lang="en-GB" altLang="en-US" sz="1600" dirty="0" smtClean="0"/>
              <a:t> 2001; radial orientation bias, etc.)</a:t>
            </a:r>
          </a:p>
          <a:p>
            <a:pPr marL="571500" indent="-571500" eaLnBrk="1" hangingPunct="1">
              <a:spcBef>
                <a:spcPct val="0"/>
              </a:spcBef>
              <a:spcAft>
                <a:spcPts val="1200"/>
              </a:spcAft>
            </a:pPr>
            <a:r>
              <a:rPr lang="en-GB" altLang="en-US" sz="2000" dirty="0" smtClean="0"/>
              <a:t>Veins as multipronged sensors? </a:t>
            </a:r>
            <a:br>
              <a:rPr lang="en-GB" altLang="en-US" sz="2000" dirty="0" smtClean="0"/>
            </a:br>
            <a:r>
              <a:rPr lang="en-GB" altLang="en-US" sz="1600" dirty="0" smtClean="0"/>
              <a:t>(We sample from veins, which sample from neurons)</a:t>
            </a:r>
            <a:endParaRPr lang="en-GB" altLang="en-US" sz="2000" dirty="0"/>
          </a:p>
          <a:p>
            <a:pPr marL="571500" indent="-571500" eaLnBrk="1" hangingPunct="1">
              <a:spcBef>
                <a:spcPct val="0"/>
              </a:spcBef>
              <a:spcAft>
                <a:spcPts val="1200"/>
              </a:spcAft>
            </a:pPr>
            <a:r>
              <a:rPr lang="en-GB" altLang="en-US" sz="2000" dirty="0" smtClean="0"/>
              <a:t>Often unimportant… </a:t>
            </a:r>
            <a:br>
              <a:rPr lang="en-GB" altLang="en-US" sz="2000" dirty="0" smtClean="0"/>
            </a:br>
            <a:r>
              <a:rPr lang="en-GB" altLang="en-US" sz="1600" dirty="0" smtClean="0"/>
              <a:t>(we want to ask “is there information?” </a:t>
            </a:r>
            <a:br>
              <a:rPr lang="en-GB" altLang="en-US" sz="1600" dirty="0" smtClean="0"/>
            </a:br>
            <a:r>
              <a:rPr lang="en-GB" altLang="en-US" sz="1600" dirty="0" smtClean="0"/>
              <a:t>not “what scale is the information?”)</a:t>
            </a:r>
            <a:r>
              <a:rPr lang="en-GB" altLang="en-US" sz="1800" dirty="0" smtClean="0"/>
              <a:t>, </a:t>
            </a:r>
            <a:br>
              <a:rPr lang="en-GB" altLang="en-US" sz="1800" dirty="0" smtClean="0"/>
            </a:br>
            <a:r>
              <a:rPr lang="en-GB" altLang="en-US" sz="2000" dirty="0" smtClean="0"/>
              <a:t>but could have practical consequences</a:t>
            </a:r>
            <a:br>
              <a:rPr lang="en-GB" altLang="en-US" sz="2000" dirty="0" smtClean="0"/>
            </a:br>
            <a:r>
              <a:rPr lang="en-GB" altLang="en-US" sz="1600" dirty="0" smtClean="0"/>
              <a:t>(consider smoothing and motion)</a:t>
            </a:r>
          </a:p>
          <a:p>
            <a:pPr marL="571500" indent="-571500" eaLnBrk="1" hangingPunct="1">
              <a:spcBef>
                <a:spcPct val="0"/>
              </a:spcBef>
            </a:pPr>
            <a:endParaRPr lang="en-GB" altLang="en-US" sz="2400" dirty="0"/>
          </a:p>
        </p:txBody>
      </p:sp>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Physiology: fine or coarser scale patterns?</a:t>
            </a:r>
            <a:endParaRPr lang="en-GB" altLang="en-US" sz="3600" b="1" dirty="0"/>
          </a:p>
        </p:txBody>
      </p:sp>
      <p:grpSp>
        <p:nvGrpSpPr>
          <p:cNvPr id="9" name="Group 8"/>
          <p:cNvGrpSpPr/>
          <p:nvPr/>
        </p:nvGrpSpPr>
        <p:grpSpPr>
          <a:xfrm>
            <a:off x="6156176" y="4293096"/>
            <a:ext cx="2530624" cy="2376264"/>
            <a:chOff x="6156176" y="4221088"/>
            <a:chExt cx="2530624" cy="2376264"/>
          </a:xfrm>
        </p:grpSpPr>
        <p:sp>
          <p:nvSpPr>
            <p:cNvPr id="4" name="Text Box 4"/>
            <p:cNvSpPr txBox="1">
              <a:spLocks noChangeArrowheads="1"/>
            </p:cNvSpPr>
            <p:nvPr/>
          </p:nvSpPr>
          <p:spPr bwMode="auto">
            <a:xfrm>
              <a:off x="6156176" y="6289377"/>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err="1">
                  <a:latin typeface="Times New Roman" panose="02020603050405020304" pitchFamily="18" charset="0"/>
                </a:rPr>
                <a:t>Kriegeskorte</a:t>
              </a:r>
              <a:r>
                <a:rPr lang="en-GB" altLang="en-US" sz="1400" i="1" dirty="0">
                  <a:latin typeface="Times New Roman" panose="02020603050405020304" pitchFamily="18" charset="0"/>
                </a:rPr>
                <a:t> et al. (2009)</a:t>
              </a:r>
              <a:endParaRPr lang="en-US" altLang="en-US" sz="1400" i="1" dirty="0">
                <a:latin typeface="Times New Roman" panose="02020603050405020304" pitchFamily="18" charset="0"/>
              </a:endParaRPr>
            </a:p>
          </p:txBody>
        </p:sp>
        <p:pic>
          <p:nvPicPr>
            <p:cNvPr id="5"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4613" y="4221088"/>
              <a:ext cx="2262187"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1763688" y="1196752"/>
            <a:ext cx="5862662" cy="1319024"/>
            <a:chOff x="1763688" y="1389896"/>
            <a:chExt cx="5862662" cy="1319024"/>
          </a:xfrm>
        </p:grpSpPr>
        <p:pic>
          <p:nvPicPr>
            <p:cNvPr id="2" name="Picture 1"/>
            <p:cNvPicPr>
              <a:picLocks noChangeAspect="1"/>
            </p:cNvPicPr>
            <p:nvPr/>
          </p:nvPicPr>
          <p:blipFill>
            <a:blip r:embed="rId4"/>
            <a:stretch>
              <a:fillRect/>
            </a:stretch>
          </p:blipFill>
          <p:spPr>
            <a:xfrm>
              <a:off x="1763688" y="1412776"/>
              <a:ext cx="1320375" cy="1152128"/>
            </a:xfrm>
            <a:prstGeom prst="rect">
              <a:avLst/>
            </a:prstGeom>
          </p:spPr>
        </p:pic>
        <p:sp>
          <p:nvSpPr>
            <p:cNvPr id="7" name="Text Box 4"/>
            <p:cNvSpPr txBox="1">
              <a:spLocks noChangeArrowheads="1"/>
            </p:cNvSpPr>
            <p:nvPr/>
          </p:nvSpPr>
          <p:spPr bwMode="auto">
            <a:xfrm>
              <a:off x="5222875" y="1511786"/>
              <a:ext cx="2403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err="1" smtClean="0">
                  <a:latin typeface="Times New Roman" panose="02020603050405020304" pitchFamily="18" charset="0"/>
                </a:rPr>
                <a:t>Kamitani</a:t>
              </a:r>
              <a:r>
                <a:rPr lang="en-GB" altLang="en-US" sz="1400" i="1" dirty="0" smtClean="0">
                  <a:latin typeface="Times New Roman" panose="02020603050405020304" pitchFamily="18" charset="0"/>
                </a:rPr>
                <a:t> &amp; Tong (2005)</a:t>
              </a:r>
            </a:p>
            <a:p>
              <a:pPr algn="r" eaLnBrk="1" hangingPunct="1">
                <a:spcBef>
                  <a:spcPct val="50000"/>
                </a:spcBef>
                <a:buFontTx/>
                <a:buNone/>
              </a:pPr>
              <a:r>
                <a:rPr lang="en-GB" altLang="en-US" sz="1400" i="1" dirty="0" smtClean="0">
                  <a:latin typeface="Times New Roman" panose="02020603050405020304" pitchFamily="18" charset="0"/>
                </a:rPr>
                <a:t>Haynes &amp; Rees (2005)</a:t>
              </a:r>
            </a:p>
            <a:p>
              <a:pPr algn="r" eaLnBrk="1" hangingPunct="1">
                <a:spcBef>
                  <a:spcPct val="50000"/>
                </a:spcBef>
                <a:buFontTx/>
                <a:buNone/>
              </a:pPr>
              <a:r>
                <a:rPr lang="en-GB" altLang="en-US" sz="1400" i="1" dirty="0" smtClean="0">
                  <a:latin typeface="Times New Roman" panose="02020603050405020304" pitchFamily="18" charset="0"/>
                </a:rPr>
                <a:t>Boynton </a:t>
              </a:r>
              <a:r>
                <a:rPr lang="en-GB" altLang="en-US" sz="1400" i="1" dirty="0">
                  <a:latin typeface="Times New Roman" panose="02020603050405020304" pitchFamily="18" charset="0"/>
                </a:rPr>
                <a:t>(</a:t>
              </a:r>
              <a:r>
                <a:rPr lang="en-GB" altLang="en-US" sz="1400" i="1" dirty="0" smtClean="0">
                  <a:latin typeface="Times New Roman" panose="02020603050405020304" pitchFamily="18" charset="0"/>
                </a:rPr>
                <a:t>2005)</a:t>
              </a:r>
              <a:endParaRPr lang="en-US" altLang="en-US" sz="1400" i="1" dirty="0">
                <a:latin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3473381" y="1389896"/>
              <a:ext cx="1202528" cy="1319024"/>
            </a:xfrm>
            <a:prstGeom prst="rect">
              <a:avLst/>
            </a:prstGeom>
          </p:spPr>
        </p:pic>
      </p:grpSp>
    </p:spTree>
    <p:extLst>
      <p:ext uri="{BB962C8B-B14F-4D97-AF65-F5344CB8AC3E}">
        <p14:creationId xmlns:p14="http://schemas.microsoft.com/office/powerpoint/2010/main" val="57021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5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51">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5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5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ChangeArrowheads="1"/>
          </p:cNvSpPr>
          <p:nvPr/>
        </p:nvSpPr>
        <p:spPr bwMode="auto">
          <a:xfrm>
            <a:off x="1835150" y="2924175"/>
            <a:ext cx="288925" cy="2808288"/>
          </a:xfrm>
          <a:prstGeom prst="rect">
            <a:avLst/>
          </a:prstGeom>
          <a:solidFill>
            <a:schemeClr val="bg1"/>
          </a:solidFill>
          <a:ln w="57150" algn="ctr">
            <a:noFill/>
            <a:miter lim="800000"/>
            <a:headEnd/>
            <a:tailEnd/>
          </a:ln>
        </p:spPr>
        <p:txBody>
          <a:bodyPr wrap="none" anchor="ctr"/>
          <a:lstStyle/>
          <a:p>
            <a:endParaRPr lang="en-US"/>
          </a:p>
        </p:txBody>
      </p:sp>
      <p:sp>
        <p:nvSpPr>
          <p:cNvPr id="7172" name="Rectangle 5"/>
          <p:cNvSpPr>
            <a:spLocks noChangeArrowheads="1"/>
          </p:cNvSpPr>
          <p:nvPr/>
        </p:nvSpPr>
        <p:spPr bwMode="auto">
          <a:xfrm>
            <a:off x="1403350" y="3789363"/>
            <a:ext cx="215900" cy="1152525"/>
          </a:xfrm>
          <a:prstGeom prst="rect">
            <a:avLst/>
          </a:prstGeom>
          <a:solidFill>
            <a:schemeClr val="bg1"/>
          </a:solidFill>
          <a:ln w="57150" algn="ctr">
            <a:noFill/>
            <a:miter lim="800000"/>
            <a:headEnd/>
            <a:tailEnd/>
          </a:ln>
        </p:spPr>
        <p:txBody>
          <a:bodyPr wrap="none" anchor="ctr"/>
          <a:lstStyle/>
          <a:p>
            <a:endParaRPr lang="en-US"/>
          </a:p>
        </p:txBody>
      </p:sp>
      <p:sp>
        <p:nvSpPr>
          <p:cNvPr id="7173" name="Text Box 7"/>
          <p:cNvSpPr txBox="1">
            <a:spLocks noChangeArrowheads="1"/>
          </p:cNvSpPr>
          <p:nvPr/>
        </p:nvSpPr>
        <p:spPr bwMode="auto">
          <a:xfrm>
            <a:off x="2084388" y="5300663"/>
            <a:ext cx="1352550" cy="400050"/>
          </a:xfrm>
          <a:prstGeom prst="rect">
            <a:avLst/>
          </a:prstGeom>
          <a:noFill/>
          <a:ln w="57150" algn="ctr">
            <a:noFill/>
            <a:miter lim="800000"/>
            <a:headEnd/>
            <a:tailEnd/>
          </a:ln>
        </p:spPr>
        <p:txBody>
          <a:bodyPr wrap="none">
            <a:spAutoFit/>
          </a:bodyPr>
          <a:lstStyle/>
          <a:p>
            <a:pPr algn="ctr"/>
            <a:r>
              <a:rPr lang="nl-NL" sz="2000" b="1"/>
              <a:t>human IT</a:t>
            </a:r>
          </a:p>
        </p:txBody>
      </p:sp>
      <p:sp>
        <p:nvSpPr>
          <p:cNvPr id="7174" name="Text Box 8"/>
          <p:cNvSpPr txBox="1">
            <a:spLocks noChangeArrowheads="1"/>
          </p:cNvSpPr>
          <p:nvPr/>
        </p:nvSpPr>
        <p:spPr bwMode="auto">
          <a:xfrm>
            <a:off x="5162550" y="5300663"/>
            <a:ext cx="2649538" cy="396875"/>
          </a:xfrm>
          <a:prstGeom prst="rect">
            <a:avLst/>
          </a:prstGeom>
          <a:noFill/>
          <a:ln w="57150" algn="ctr">
            <a:noFill/>
            <a:miter lim="800000"/>
            <a:headEnd/>
            <a:tailEnd/>
          </a:ln>
        </p:spPr>
        <p:txBody>
          <a:bodyPr wrap="none">
            <a:spAutoFit/>
          </a:bodyPr>
          <a:lstStyle/>
          <a:p>
            <a:pPr algn="ctr"/>
            <a:r>
              <a:rPr lang="nl-NL" sz="2000" b="1"/>
              <a:t>similarity judgments</a:t>
            </a:r>
          </a:p>
        </p:txBody>
      </p:sp>
      <p:pic>
        <p:nvPicPr>
          <p:cNvPr id="10" name="Picture 9" descr="granada_hIT.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994" y="980728"/>
            <a:ext cx="4039373" cy="4032686"/>
          </a:xfrm>
          <a:prstGeom prst="rect">
            <a:avLst/>
          </a:prstGeom>
        </p:spPr>
      </p:pic>
      <p:pic>
        <p:nvPicPr>
          <p:cNvPr id="11" name="Picture 10" descr="granada_judgment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080" y="966398"/>
            <a:ext cx="4070284" cy="4042967"/>
          </a:xfrm>
          <a:prstGeom prst="rect">
            <a:avLst/>
          </a:prstGeom>
        </p:spPr>
      </p:pic>
    </p:spTree>
    <p:extLst>
      <p:ext uri="{BB962C8B-B14F-4D97-AF65-F5344CB8AC3E}">
        <p14:creationId xmlns:p14="http://schemas.microsoft.com/office/powerpoint/2010/main" val="3360553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Rectangle 14"/>
          <p:cNvSpPr>
            <a:spLocks noChangeArrowheads="1"/>
          </p:cNvSpPr>
          <p:nvPr/>
        </p:nvSpPr>
        <p:spPr bwMode="auto">
          <a:xfrm>
            <a:off x="7956550" y="5013325"/>
            <a:ext cx="936625" cy="863600"/>
          </a:xfrm>
          <a:prstGeom prst="rect">
            <a:avLst/>
          </a:prstGeom>
          <a:solidFill>
            <a:schemeClr val="bg1"/>
          </a:solidFill>
          <a:ln w="9525">
            <a:noFill/>
            <a:miter lim="800000"/>
            <a:headEnd/>
            <a:tailEnd/>
          </a:ln>
        </p:spPr>
        <p:txBody>
          <a:bodyPr wrap="none" anchor="ctr"/>
          <a:lstStyle/>
          <a:p>
            <a:endParaRPr lang="en-US"/>
          </a:p>
        </p:txBody>
      </p:sp>
      <p:sp>
        <p:nvSpPr>
          <p:cNvPr id="8204"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nl-NL" sz="3600" b="1" dirty="0"/>
              <a:t>2D arrangements by dissimilarity</a:t>
            </a:r>
          </a:p>
        </p:txBody>
      </p:sp>
      <p:pic>
        <p:nvPicPr>
          <p:cNvPr id="13" name="Picture 12" descr="granada_hIT_m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74" y="1700808"/>
            <a:ext cx="3973874" cy="3672408"/>
          </a:xfrm>
          <a:prstGeom prst="rect">
            <a:avLst/>
          </a:prstGeom>
        </p:spPr>
      </p:pic>
      <p:pic>
        <p:nvPicPr>
          <p:cNvPr id="15" name="Picture 14" descr="granada_judgments_mds.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5" y="1714876"/>
            <a:ext cx="3809121" cy="3790982"/>
          </a:xfrm>
          <a:prstGeom prst="rect">
            <a:avLst/>
          </a:prstGeom>
        </p:spPr>
      </p:pic>
      <p:sp>
        <p:nvSpPr>
          <p:cNvPr id="22" name="Text Box 5"/>
          <p:cNvSpPr txBox="1">
            <a:spLocks noChangeArrowheads="1"/>
          </p:cNvSpPr>
          <p:nvPr/>
        </p:nvSpPr>
        <p:spPr bwMode="auto">
          <a:xfrm>
            <a:off x="1547813" y="5805488"/>
            <a:ext cx="1352550" cy="400050"/>
          </a:xfrm>
          <a:prstGeom prst="rect">
            <a:avLst/>
          </a:prstGeom>
          <a:noFill/>
          <a:ln w="57150" algn="ctr">
            <a:noFill/>
            <a:miter lim="800000"/>
            <a:headEnd/>
            <a:tailEnd/>
          </a:ln>
        </p:spPr>
        <p:txBody>
          <a:bodyPr wrap="none">
            <a:spAutoFit/>
          </a:bodyPr>
          <a:lstStyle/>
          <a:p>
            <a:pPr algn="ctr"/>
            <a:r>
              <a:rPr lang="nl-NL" sz="2000" b="1"/>
              <a:t>human IT</a:t>
            </a:r>
          </a:p>
        </p:txBody>
      </p:sp>
      <p:sp>
        <p:nvSpPr>
          <p:cNvPr id="23" name="Text Box 6"/>
          <p:cNvSpPr txBox="1">
            <a:spLocks noChangeArrowheads="1"/>
          </p:cNvSpPr>
          <p:nvPr/>
        </p:nvSpPr>
        <p:spPr bwMode="auto">
          <a:xfrm>
            <a:off x="5364163" y="5805488"/>
            <a:ext cx="2649537" cy="396875"/>
          </a:xfrm>
          <a:prstGeom prst="rect">
            <a:avLst/>
          </a:prstGeom>
          <a:noFill/>
          <a:ln w="57150" algn="ctr">
            <a:noFill/>
            <a:miter lim="800000"/>
            <a:headEnd/>
            <a:tailEnd/>
          </a:ln>
        </p:spPr>
        <p:txBody>
          <a:bodyPr wrap="none">
            <a:spAutoFit/>
          </a:bodyPr>
          <a:lstStyle/>
          <a:p>
            <a:pPr algn="ctr"/>
            <a:r>
              <a:rPr lang="nl-NL" sz="2000" b="1"/>
              <a:t>similarity judgments</a:t>
            </a:r>
          </a:p>
        </p:txBody>
      </p:sp>
      <p:sp>
        <p:nvSpPr>
          <p:cNvPr id="24" name="Oval 7"/>
          <p:cNvSpPr>
            <a:spLocks noChangeArrowheads="1"/>
          </p:cNvSpPr>
          <p:nvPr/>
        </p:nvSpPr>
        <p:spPr bwMode="auto">
          <a:xfrm rot="2012695">
            <a:off x="5707663" y="3883719"/>
            <a:ext cx="746698" cy="1375422"/>
          </a:xfrm>
          <a:prstGeom prst="ellipse">
            <a:avLst/>
          </a:prstGeom>
          <a:noFill/>
          <a:ln w="57150" algn="ctr">
            <a:solidFill>
              <a:srgbClr val="FF0000"/>
            </a:solidFill>
            <a:round/>
            <a:headEnd/>
            <a:tailEnd/>
          </a:ln>
        </p:spPr>
        <p:txBody>
          <a:bodyPr wrap="none" anchor="ctr"/>
          <a:lstStyle/>
          <a:p>
            <a:endParaRPr lang="en-US"/>
          </a:p>
        </p:txBody>
      </p:sp>
      <p:sp>
        <p:nvSpPr>
          <p:cNvPr id="25" name="Oval 8"/>
          <p:cNvSpPr>
            <a:spLocks noChangeArrowheads="1"/>
          </p:cNvSpPr>
          <p:nvPr/>
        </p:nvSpPr>
        <p:spPr bwMode="auto">
          <a:xfrm rot="5400000">
            <a:off x="6246402" y="4490901"/>
            <a:ext cx="755649" cy="1224137"/>
          </a:xfrm>
          <a:prstGeom prst="ellipse">
            <a:avLst/>
          </a:prstGeom>
          <a:noFill/>
          <a:ln w="57150" algn="ctr">
            <a:solidFill>
              <a:srgbClr val="7030A0"/>
            </a:solidFill>
            <a:round/>
            <a:headEnd/>
            <a:tailEnd/>
          </a:ln>
        </p:spPr>
        <p:txBody>
          <a:bodyPr wrap="none" anchor="ctr"/>
          <a:lstStyle/>
          <a:p>
            <a:endParaRPr lang="en-US"/>
          </a:p>
        </p:txBody>
      </p:sp>
      <p:sp>
        <p:nvSpPr>
          <p:cNvPr id="26" name="Oval 9"/>
          <p:cNvSpPr>
            <a:spLocks noChangeArrowheads="1"/>
          </p:cNvSpPr>
          <p:nvPr/>
        </p:nvSpPr>
        <p:spPr bwMode="auto">
          <a:xfrm>
            <a:off x="323850" y="3573463"/>
            <a:ext cx="2015902" cy="1799753"/>
          </a:xfrm>
          <a:prstGeom prst="ellipse">
            <a:avLst/>
          </a:prstGeom>
          <a:noFill/>
          <a:ln w="57150" algn="ctr">
            <a:solidFill>
              <a:srgbClr val="FF0000"/>
            </a:solidFill>
            <a:round/>
            <a:headEnd/>
            <a:tailEnd/>
          </a:ln>
        </p:spPr>
        <p:txBody>
          <a:bodyPr wrap="none" anchor="ctr"/>
          <a:lstStyle/>
          <a:p>
            <a:endParaRPr lang="en-US"/>
          </a:p>
        </p:txBody>
      </p:sp>
      <p:sp>
        <p:nvSpPr>
          <p:cNvPr id="27" name="Oval 10"/>
          <p:cNvSpPr>
            <a:spLocks noChangeArrowheads="1"/>
          </p:cNvSpPr>
          <p:nvPr/>
        </p:nvSpPr>
        <p:spPr bwMode="auto">
          <a:xfrm rot="2154639">
            <a:off x="490538" y="1460500"/>
            <a:ext cx="1570037" cy="2224088"/>
          </a:xfrm>
          <a:prstGeom prst="ellipse">
            <a:avLst/>
          </a:prstGeom>
          <a:noFill/>
          <a:ln w="57150" algn="ctr">
            <a:solidFill>
              <a:srgbClr val="7030A0"/>
            </a:solidFill>
            <a:round/>
            <a:headEnd/>
            <a:tailEnd/>
          </a:ln>
        </p:spPr>
        <p:txBody>
          <a:bodyPr wrap="none" anchor="ctr"/>
          <a:lstStyle/>
          <a:p>
            <a:endParaRPr lang="en-US">
              <a:solidFill>
                <a:srgbClr val="7030A0"/>
              </a:solidFill>
            </a:endParaRPr>
          </a:p>
        </p:txBody>
      </p:sp>
      <p:sp>
        <p:nvSpPr>
          <p:cNvPr id="12" name="Oval 7"/>
          <p:cNvSpPr>
            <a:spLocks noChangeArrowheads="1"/>
          </p:cNvSpPr>
          <p:nvPr/>
        </p:nvSpPr>
        <p:spPr bwMode="auto">
          <a:xfrm>
            <a:off x="7150100" y="3284984"/>
            <a:ext cx="1536700" cy="1728341"/>
          </a:xfrm>
          <a:prstGeom prst="ellipse">
            <a:avLst/>
          </a:prstGeom>
          <a:noFill/>
          <a:ln w="57150" algn="ctr">
            <a:solidFill>
              <a:schemeClr val="accent1"/>
            </a:solidFill>
            <a:round/>
            <a:headEnd/>
            <a:tailEnd/>
          </a:ln>
        </p:spPr>
        <p:txBody>
          <a:bodyPr wrap="none" anchor="ctr"/>
          <a:lstStyle/>
          <a:p>
            <a:endParaRPr lang="en-US"/>
          </a:p>
        </p:txBody>
      </p:sp>
      <p:sp>
        <p:nvSpPr>
          <p:cNvPr id="14" name="Oval 8"/>
          <p:cNvSpPr>
            <a:spLocks noChangeArrowheads="1"/>
          </p:cNvSpPr>
          <p:nvPr/>
        </p:nvSpPr>
        <p:spPr bwMode="auto">
          <a:xfrm rot="1187765">
            <a:off x="5868144" y="1650207"/>
            <a:ext cx="2301378" cy="1541462"/>
          </a:xfrm>
          <a:prstGeom prst="ellipse">
            <a:avLst/>
          </a:prstGeom>
          <a:noFill/>
          <a:ln w="57150" algn="ctr">
            <a:solidFill>
              <a:schemeClr val="accent1"/>
            </a:solidFill>
            <a:round/>
            <a:headEnd/>
            <a:tailEnd/>
          </a:ln>
        </p:spPr>
        <p:txBody>
          <a:bodyPr wrap="none" anchor="ctr"/>
          <a:lstStyle/>
          <a:p>
            <a:endParaRPr lang="en-US"/>
          </a:p>
        </p:txBody>
      </p:sp>
      <p:sp>
        <p:nvSpPr>
          <p:cNvPr id="17" name="Oval 7"/>
          <p:cNvSpPr>
            <a:spLocks noChangeArrowheads="1"/>
          </p:cNvSpPr>
          <p:nvPr/>
        </p:nvSpPr>
        <p:spPr bwMode="auto">
          <a:xfrm rot="651701">
            <a:off x="4664201" y="2349081"/>
            <a:ext cx="746698" cy="1599961"/>
          </a:xfrm>
          <a:prstGeom prst="ellipse">
            <a:avLst/>
          </a:prstGeom>
          <a:noFill/>
          <a:ln w="57150" algn="ctr">
            <a:solidFill>
              <a:srgbClr val="7030A0"/>
            </a:solidFill>
            <a:prstDash val="sysDash"/>
            <a:round/>
            <a:headEnd/>
            <a:tailEnd/>
          </a:ln>
        </p:spPr>
        <p:txBody>
          <a:bodyPr wrap="none" anchor="ctr"/>
          <a:lstStyle/>
          <a:p>
            <a:endParaRPr lang="en-US"/>
          </a:p>
        </p:txBody>
      </p:sp>
      <p:sp>
        <p:nvSpPr>
          <p:cNvPr id="18" name="Oval 8"/>
          <p:cNvSpPr>
            <a:spLocks noChangeArrowheads="1"/>
          </p:cNvSpPr>
          <p:nvPr/>
        </p:nvSpPr>
        <p:spPr bwMode="auto">
          <a:xfrm rot="629381">
            <a:off x="4982493" y="3069855"/>
            <a:ext cx="932216" cy="1430857"/>
          </a:xfrm>
          <a:prstGeom prst="ellipse">
            <a:avLst/>
          </a:prstGeom>
          <a:noFill/>
          <a:ln w="57150" algn="ctr">
            <a:solidFill>
              <a:srgbClr val="FF0000"/>
            </a:solidFill>
            <a:prstDash val="sysDash"/>
            <a:round/>
            <a:headEnd/>
            <a:tailEnd/>
          </a:ln>
        </p:spPr>
        <p:txBody>
          <a:bodyPr wrap="none" anchor="ctr"/>
          <a:lstStyle/>
          <a:p>
            <a:endParaRPr lang="en-US"/>
          </a:p>
        </p:txBody>
      </p:sp>
      <p:cxnSp>
        <p:nvCxnSpPr>
          <p:cNvPr id="3" name="Straight Connector 2"/>
          <p:cNvCxnSpPr/>
          <p:nvPr/>
        </p:nvCxnSpPr>
        <p:spPr>
          <a:xfrm>
            <a:off x="2412911" y="1306046"/>
            <a:ext cx="0" cy="4355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48601" y="1700808"/>
            <a:ext cx="2291751" cy="39604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44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P spid="26" grpId="0" animBg="1"/>
      <p:bldP spid="27" grpId="0" animBg="1"/>
      <p:bldP spid="12" grpId="0" animBg="1"/>
      <p:bldP spid="14" grpId="0" animBg="1"/>
      <p:bldP spid="17" grpId="0" animBg="1"/>
      <p:bldP spid="18"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ext Box 15"/>
          <p:cNvSpPr txBox="1">
            <a:spLocks noChangeArrowheads="1"/>
          </p:cNvSpPr>
          <p:nvPr/>
        </p:nvSpPr>
        <p:spPr bwMode="auto">
          <a:xfrm>
            <a:off x="4859338" y="976313"/>
            <a:ext cx="3644900" cy="519112"/>
          </a:xfrm>
          <a:prstGeom prst="rect">
            <a:avLst/>
          </a:prstGeom>
          <a:solidFill>
            <a:schemeClr val="bg1"/>
          </a:solidFill>
          <a:ln w="9525">
            <a:noFill/>
            <a:miter lim="800000"/>
            <a:headEnd/>
            <a:tailEnd/>
          </a:ln>
        </p:spPr>
        <p:txBody>
          <a:bodyPr wrap="none">
            <a:spAutoFit/>
          </a:bodyPr>
          <a:lstStyle/>
          <a:p>
            <a:pPr algn="ctr"/>
            <a:r>
              <a:rPr lang="en-US" sz="2800" b="1"/>
              <a:t>similarity judgments</a:t>
            </a:r>
          </a:p>
        </p:txBody>
      </p:sp>
      <p:sp>
        <p:nvSpPr>
          <p:cNvPr id="71683" name="Text Box 16"/>
          <p:cNvSpPr txBox="1">
            <a:spLocks noChangeArrowheads="1"/>
          </p:cNvSpPr>
          <p:nvPr/>
        </p:nvSpPr>
        <p:spPr bwMode="auto">
          <a:xfrm>
            <a:off x="1323975" y="974725"/>
            <a:ext cx="1820863" cy="523875"/>
          </a:xfrm>
          <a:prstGeom prst="rect">
            <a:avLst/>
          </a:prstGeom>
          <a:solidFill>
            <a:schemeClr val="bg1"/>
          </a:solidFill>
          <a:ln w="9525">
            <a:noFill/>
            <a:miter lim="800000"/>
            <a:headEnd/>
            <a:tailEnd/>
          </a:ln>
        </p:spPr>
        <p:txBody>
          <a:bodyPr wrap="none">
            <a:spAutoFit/>
          </a:bodyPr>
          <a:lstStyle/>
          <a:p>
            <a:pPr algn="ctr"/>
            <a:r>
              <a:rPr lang="en-US" sz="2800" b="1"/>
              <a:t>human IT</a:t>
            </a:r>
          </a:p>
        </p:txBody>
      </p:sp>
      <p:grpSp>
        <p:nvGrpSpPr>
          <p:cNvPr id="2" name="Group 4"/>
          <p:cNvGrpSpPr>
            <a:grpSpLocks/>
          </p:cNvGrpSpPr>
          <p:nvPr/>
        </p:nvGrpSpPr>
        <p:grpSpPr bwMode="auto">
          <a:xfrm>
            <a:off x="1371600" y="2514600"/>
            <a:ext cx="1828800" cy="914400"/>
            <a:chOff x="576" y="1008"/>
            <a:chExt cx="1152" cy="576"/>
          </a:xfrm>
        </p:grpSpPr>
        <p:sp>
          <p:nvSpPr>
            <p:cNvPr id="71721" name="Line 5"/>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22" name="Line 6"/>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3" name="Group 7"/>
          <p:cNvGrpSpPr>
            <a:grpSpLocks/>
          </p:cNvGrpSpPr>
          <p:nvPr/>
        </p:nvGrpSpPr>
        <p:grpSpPr bwMode="auto">
          <a:xfrm>
            <a:off x="914400" y="3429000"/>
            <a:ext cx="914400" cy="914400"/>
            <a:chOff x="576" y="1008"/>
            <a:chExt cx="1152" cy="576"/>
          </a:xfrm>
        </p:grpSpPr>
        <p:sp>
          <p:nvSpPr>
            <p:cNvPr id="71719" name="Line 8"/>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20" name="Line 9"/>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4" name="Group 10"/>
          <p:cNvGrpSpPr>
            <a:grpSpLocks/>
          </p:cNvGrpSpPr>
          <p:nvPr/>
        </p:nvGrpSpPr>
        <p:grpSpPr bwMode="auto">
          <a:xfrm>
            <a:off x="2743200" y="3429000"/>
            <a:ext cx="914400" cy="914400"/>
            <a:chOff x="576" y="1008"/>
            <a:chExt cx="1152" cy="576"/>
          </a:xfrm>
        </p:grpSpPr>
        <p:sp>
          <p:nvSpPr>
            <p:cNvPr id="71717" name="Line 11"/>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18" name="Line 12"/>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grpSp>
        <p:nvGrpSpPr>
          <p:cNvPr id="5" name="Group 13"/>
          <p:cNvGrpSpPr>
            <a:grpSpLocks/>
          </p:cNvGrpSpPr>
          <p:nvPr/>
        </p:nvGrpSpPr>
        <p:grpSpPr bwMode="auto">
          <a:xfrm>
            <a:off x="5943600" y="2514600"/>
            <a:ext cx="1828800" cy="914400"/>
            <a:chOff x="576" y="1008"/>
            <a:chExt cx="1152" cy="576"/>
          </a:xfrm>
        </p:grpSpPr>
        <p:sp>
          <p:nvSpPr>
            <p:cNvPr id="71715" name="Line 14"/>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6" name="Line 15"/>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6" name="Group 16"/>
          <p:cNvGrpSpPr>
            <a:grpSpLocks/>
          </p:cNvGrpSpPr>
          <p:nvPr/>
        </p:nvGrpSpPr>
        <p:grpSpPr bwMode="auto">
          <a:xfrm>
            <a:off x="5486400" y="3429000"/>
            <a:ext cx="914400" cy="914400"/>
            <a:chOff x="576" y="1008"/>
            <a:chExt cx="1152" cy="576"/>
          </a:xfrm>
        </p:grpSpPr>
        <p:sp>
          <p:nvSpPr>
            <p:cNvPr id="71713" name="Line 17"/>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4" name="Line 18"/>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7" name="Group 19"/>
          <p:cNvGrpSpPr>
            <a:grpSpLocks/>
          </p:cNvGrpSpPr>
          <p:nvPr/>
        </p:nvGrpSpPr>
        <p:grpSpPr bwMode="auto">
          <a:xfrm>
            <a:off x="7315200" y="3429000"/>
            <a:ext cx="914400" cy="914400"/>
            <a:chOff x="576" y="1008"/>
            <a:chExt cx="1152" cy="576"/>
          </a:xfrm>
        </p:grpSpPr>
        <p:sp>
          <p:nvSpPr>
            <p:cNvPr id="71711" name="Line 20"/>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2" name="Line 21"/>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8" name="Group 22"/>
          <p:cNvGrpSpPr>
            <a:grpSpLocks/>
          </p:cNvGrpSpPr>
          <p:nvPr/>
        </p:nvGrpSpPr>
        <p:grpSpPr bwMode="auto">
          <a:xfrm>
            <a:off x="5029200" y="4343400"/>
            <a:ext cx="914400" cy="914400"/>
            <a:chOff x="576" y="1008"/>
            <a:chExt cx="1152" cy="576"/>
          </a:xfrm>
        </p:grpSpPr>
        <p:sp>
          <p:nvSpPr>
            <p:cNvPr id="71709" name="Line 23"/>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0" name="Line 24"/>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9" name="Group 25"/>
          <p:cNvGrpSpPr>
            <a:grpSpLocks/>
          </p:cNvGrpSpPr>
          <p:nvPr/>
        </p:nvGrpSpPr>
        <p:grpSpPr bwMode="auto">
          <a:xfrm>
            <a:off x="685800" y="4343400"/>
            <a:ext cx="457200" cy="914400"/>
            <a:chOff x="576" y="1008"/>
            <a:chExt cx="1152" cy="576"/>
          </a:xfrm>
        </p:grpSpPr>
        <p:sp>
          <p:nvSpPr>
            <p:cNvPr id="71707" name="Line 26"/>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08" name="Line 27"/>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grpSp>
        <p:nvGrpSpPr>
          <p:cNvPr id="10" name="Group 28"/>
          <p:cNvGrpSpPr>
            <a:grpSpLocks/>
          </p:cNvGrpSpPr>
          <p:nvPr/>
        </p:nvGrpSpPr>
        <p:grpSpPr bwMode="auto">
          <a:xfrm>
            <a:off x="1600200" y="4343400"/>
            <a:ext cx="457200" cy="914400"/>
            <a:chOff x="576" y="1008"/>
            <a:chExt cx="1152" cy="576"/>
          </a:xfrm>
        </p:grpSpPr>
        <p:sp>
          <p:nvSpPr>
            <p:cNvPr id="71705" name="Line 29"/>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06" name="Line 30"/>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sp>
        <p:nvSpPr>
          <p:cNvPr id="332831" name="Text Box 31"/>
          <p:cNvSpPr txBox="1">
            <a:spLocks noChangeArrowheads="1"/>
          </p:cNvSpPr>
          <p:nvPr/>
        </p:nvSpPr>
        <p:spPr bwMode="auto">
          <a:xfrm>
            <a:off x="1066800" y="2743200"/>
            <a:ext cx="1047750" cy="366713"/>
          </a:xfrm>
          <a:prstGeom prst="rect">
            <a:avLst/>
          </a:prstGeom>
          <a:solidFill>
            <a:schemeClr val="bg1"/>
          </a:solidFill>
          <a:ln w="9525">
            <a:noFill/>
            <a:miter lim="800000"/>
            <a:headEnd/>
            <a:tailEnd/>
          </a:ln>
        </p:spPr>
        <p:txBody>
          <a:bodyPr wrap="none">
            <a:spAutoFit/>
          </a:bodyPr>
          <a:lstStyle/>
          <a:p>
            <a:r>
              <a:rPr lang="en-US" b="1"/>
              <a:t>animate</a:t>
            </a:r>
          </a:p>
        </p:txBody>
      </p:sp>
      <p:sp>
        <p:nvSpPr>
          <p:cNvPr id="332832" name="Text Box 32"/>
          <p:cNvSpPr txBox="1">
            <a:spLocks noChangeArrowheads="1"/>
          </p:cNvSpPr>
          <p:nvPr/>
        </p:nvSpPr>
        <p:spPr bwMode="auto">
          <a:xfrm>
            <a:off x="2438400" y="2743200"/>
            <a:ext cx="1250950" cy="366713"/>
          </a:xfrm>
          <a:prstGeom prst="rect">
            <a:avLst/>
          </a:prstGeom>
          <a:solidFill>
            <a:schemeClr val="bg1"/>
          </a:solidFill>
          <a:ln w="9525">
            <a:noFill/>
            <a:miter lim="800000"/>
            <a:headEnd/>
            <a:tailEnd/>
          </a:ln>
        </p:spPr>
        <p:txBody>
          <a:bodyPr wrap="none">
            <a:spAutoFit/>
          </a:bodyPr>
          <a:lstStyle/>
          <a:p>
            <a:r>
              <a:rPr lang="en-US" b="1"/>
              <a:t>inanimate</a:t>
            </a:r>
          </a:p>
        </p:txBody>
      </p:sp>
      <p:sp>
        <p:nvSpPr>
          <p:cNvPr id="332833" name="Text Box 33"/>
          <p:cNvSpPr txBox="1">
            <a:spLocks noChangeArrowheads="1"/>
          </p:cNvSpPr>
          <p:nvPr/>
        </p:nvSpPr>
        <p:spPr bwMode="auto">
          <a:xfrm>
            <a:off x="641350" y="3771900"/>
            <a:ext cx="641350" cy="366713"/>
          </a:xfrm>
          <a:prstGeom prst="rect">
            <a:avLst/>
          </a:prstGeom>
          <a:solidFill>
            <a:schemeClr val="bg1"/>
          </a:solidFill>
          <a:ln w="9525">
            <a:noFill/>
            <a:miter lim="800000"/>
            <a:headEnd/>
            <a:tailEnd/>
          </a:ln>
        </p:spPr>
        <p:txBody>
          <a:bodyPr wrap="none">
            <a:spAutoFit/>
          </a:bodyPr>
          <a:lstStyle/>
          <a:p>
            <a:r>
              <a:rPr lang="en-US" b="1"/>
              <a:t>face</a:t>
            </a:r>
          </a:p>
        </p:txBody>
      </p:sp>
      <p:sp>
        <p:nvSpPr>
          <p:cNvPr id="332834" name="Text Box 34"/>
          <p:cNvSpPr txBox="1">
            <a:spLocks noChangeArrowheads="1"/>
          </p:cNvSpPr>
          <p:nvPr/>
        </p:nvSpPr>
        <p:spPr bwMode="auto">
          <a:xfrm>
            <a:off x="1403350" y="3771900"/>
            <a:ext cx="730250" cy="366713"/>
          </a:xfrm>
          <a:prstGeom prst="rect">
            <a:avLst/>
          </a:prstGeom>
          <a:solidFill>
            <a:schemeClr val="bg1"/>
          </a:solidFill>
          <a:ln w="9525">
            <a:noFill/>
            <a:miter lim="800000"/>
            <a:headEnd/>
            <a:tailEnd/>
          </a:ln>
        </p:spPr>
        <p:txBody>
          <a:bodyPr wrap="none">
            <a:spAutoFit/>
          </a:bodyPr>
          <a:lstStyle/>
          <a:p>
            <a:r>
              <a:rPr lang="en-US" b="1"/>
              <a:t>body</a:t>
            </a:r>
          </a:p>
        </p:txBody>
      </p:sp>
      <p:sp>
        <p:nvSpPr>
          <p:cNvPr id="332835" name="Text Box 35"/>
          <p:cNvSpPr txBox="1">
            <a:spLocks noChangeArrowheads="1"/>
          </p:cNvSpPr>
          <p:nvPr/>
        </p:nvSpPr>
        <p:spPr bwMode="auto">
          <a:xfrm>
            <a:off x="5029200" y="3595688"/>
            <a:ext cx="933450" cy="366712"/>
          </a:xfrm>
          <a:prstGeom prst="rect">
            <a:avLst/>
          </a:prstGeom>
          <a:solidFill>
            <a:schemeClr val="bg1"/>
          </a:solidFill>
          <a:ln w="9525">
            <a:noFill/>
            <a:miter lim="800000"/>
            <a:headEnd/>
            <a:tailEnd/>
          </a:ln>
        </p:spPr>
        <p:txBody>
          <a:bodyPr wrap="none">
            <a:spAutoFit/>
          </a:bodyPr>
          <a:lstStyle/>
          <a:p>
            <a:r>
              <a:rPr lang="en-US" b="1"/>
              <a:t>human</a:t>
            </a:r>
          </a:p>
        </p:txBody>
      </p:sp>
      <p:sp>
        <p:nvSpPr>
          <p:cNvPr id="332836" name="Text Box 36"/>
          <p:cNvSpPr txBox="1">
            <a:spLocks noChangeArrowheads="1"/>
          </p:cNvSpPr>
          <p:nvPr/>
        </p:nvSpPr>
        <p:spPr bwMode="auto">
          <a:xfrm>
            <a:off x="5943600" y="3595688"/>
            <a:ext cx="1352550" cy="366712"/>
          </a:xfrm>
          <a:prstGeom prst="rect">
            <a:avLst/>
          </a:prstGeom>
          <a:solidFill>
            <a:schemeClr val="bg1"/>
          </a:solidFill>
          <a:ln w="9525">
            <a:noFill/>
            <a:miter lim="800000"/>
            <a:headEnd/>
            <a:tailEnd/>
          </a:ln>
        </p:spPr>
        <p:txBody>
          <a:bodyPr wrap="none">
            <a:spAutoFit/>
          </a:bodyPr>
          <a:lstStyle/>
          <a:p>
            <a:r>
              <a:rPr lang="en-US" b="1"/>
              <a:t>nonhuman</a:t>
            </a:r>
          </a:p>
        </p:txBody>
      </p:sp>
      <p:sp>
        <p:nvSpPr>
          <p:cNvPr id="332837" name="Text Box 37"/>
          <p:cNvSpPr txBox="1">
            <a:spLocks noChangeArrowheads="1"/>
          </p:cNvSpPr>
          <p:nvPr/>
        </p:nvSpPr>
        <p:spPr bwMode="auto">
          <a:xfrm>
            <a:off x="7924800" y="3897313"/>
            <a:ext cx="1060450" cy="366712"/>
          </a:xfrm>
          <a:prstGeom prst="rect">
            <a:avLst/>
          </a:prstGeom>
          <a:solidFill>
            <a:schemeClr val="bg1"/>
          </a:solidFill>
          <a:ln w="9525">
            <a:noFill/>
            <a:miter lim="800000"/>
            <a:headEnd/>
            <a:tailEnd/>
          </a:ln>
        </p:spPr>
        <p:txBody>
          <a:bodyPr wrap="none">
            <a:spAutoFit/>
          </a:bodyPr>
          <a:lstStyle/>
          <a:p>
            <a:r>
              <a:rPr lang="en-US" b="1"/>
              <a:t>artificial</a:t>
            </a:r>
          </a:p>
        </p:txBody>
      </p:sp>
      <p:sp>
        <p:nvSpPr>
          <p:cNvPr id="332838" name="Text Box 38"/>
          <p:cNvSpPr txBox="1">
            <a:spLocks noChangeArrowheads="1"/>
          </p:cNvSpPr>
          <p:nvPr/>
        </p:nvSpPr>
        <p:spPr bwMode="auto">
          <a:xfrm>
            <a:off x="6781800" y="3897313"/>
            <a:ext cx="946150" cy="366712"/>
          </a:xfrm>
          <a:prstGeom prst="rect">
            <a:avLst/>
          </a:prstGeom>
          <a:solidFill>
            <a:schemeClr val="bg1"/>
          </a:solidFill>
          <a:ln w="9525">
            <a:noFill/>
            <a:miter lim="800000"/>
            <a:headEnd/>
            <a:tailEnd/>
          </a:ln>
        </p:spPr>
        <p:txBody>
          <a:bodyPr wrap="none">
            <a:spAutoFit/>
          </a:bodyPr>
          <a:lstStyle/>
          <a:p>
            <a:r>
              <a:rPr lang="en-US" b="1"/>
              <a:t>natural</a:t>
            </a:r>
          </a:p>
        </p:txBody>
      </p:sp>
      <p:sp>
        <p:nvSpPr>
          <p:cNvPr id="332839" name="Text Box 39"/>
          <p:cNvSpPr txBox="1">
            <a:spLocks noChangeArrowheads="1"/>
          </p:cNvSpPr>
          <p:nvPr/>
        </p:nvSpPr>
        <p:spPr bwMode="auto">
          <a:xfrm>
            <a:off x="5638800" y="2743200"/>
            <a:ext cx="1047750" cy="366713"/>
          </a:xfrm>
          <a:prstGeom prst="rect">
            <a:avLst/>
          </a:prstGeom>
          <a:solidFill>
            <a:schemeClr val="bg1"/>
          </a:solidFill>
          <a:ln w="9525">
            <a:noFill/>
            <a:miter lim="800000"/>
            <a:headEnd/>
            <a:tailEnd/>
          </a:ln>
        </p:spPr>
        <p:txBody>
          <a:bodyPr wrap="none">
            <a:spAutoFit/>
          </a:bodyPr>
          <a:lstStyle/>
          <a:p>
            <a:r>
              <a:rPr lang="en-US" b="1"/>
              <a:t>animate</a:t>
            </a:r>
          </a:p>
        </p:txBody>
      </p:sp>
      <p:sp>
        <p:nvSpPr>
          <p:cNvPr id="332840" name="Text Box 40"/>
          <p:cNvSpPr txBox="1">
            <a:spLocks noChangeArrowheads="1"/>
          </p:cNvSpPr>
          <p:nvPr/>
        </p:nvSpPr>
        <p:spPr bwMode="auto">
          <a:xfrm>
            <a:off x="7010400" y="2743200"/>
            <a:ext cx="1250950" cy="366713"/>
          </a:xfrm>
          <a:prstGeom prst="rect">
            <a:avLst/>
          </a:prstGeom>
          <a:solidFill>
            <a:schemeClr val="bg1"/>
          </a:solidFill>
          <a:ln w="9525">
            <a:noFill/>
            <a:miter lim="800000"/>
            <a:headEnd/>
            <a:tailEnd/>
          </a:ln>
        </p:spPr>
        <p:txBody>
          <a:bodyPr wrap="none">
            <a:spAutoFit/>
          </a:bodyPr>
          <a:lstStyle/>
          <a:p>
            <a:r>
              <a:rPr lang="en-US" b="1"/>
              <a:t>inanimate</a:t>
            </a:r>
          </a:p>
        </p:txBody>
      </p:sp>
      <p:sp>
        <p:nvSpPr>
          <p:cNvPr id="332841" name="Text Box 41"/>
          <p:cNvSpPr txBox="1">
            <a:spLocks noChangeArrowheads="1"/>
          </p:cNvSpPr>
          <p:nvPr/>
        </p:nvSpPr>
        <p:spPr bwMode="auto">
          <a:xfrm>
            <a:off x="4800600" y="4648200"/>
            <a:ext cx="641350" cy="366713"/>
          </a:xfrm>
          <a:prstGeom prst="rect">
            <a:avLst/>
          </a:prstGeom>
          <a:solidFill>
            <a:schemeClr val="bg1"/>
          </a:solidFill>
          <a:ln w="9525">
            <a:noFill/>
            <a:miter lim="800000"/>
            <a:headEnd/>
            <a:tailEnd/>
          </a:ln>
        </p:spPr>
        <p:txBody>
          <a:bodyPr wrap="none">
            <a:spAutoFit/>
          </a:bodyPr>
          <a:lstStyle/>
          <a:p>
            <a:r>
              <a:rPr lang="en-US" b="1"/>
              <a:t>face</a:t>
            </a:r>
          </a:p>
        </p:txBody>
      </p:sp>
      <p:sp>
        <p:nvSpPr>
          <p:cNvPr id="332842" name="Text Box 42"/>
          <p:cNvSpPr txBox="1">
            <a:spLocks noChangeArrowheads="1"/>
          </p:cNvSpPr>
          <p:nvPr/>
        </p:nvSpPr>
        <p:spPr bwMode="auto">
          <a:xfrm>
            <a:off x="5486400" y="4648200"/>
            <a:ext cx="730250" cy="366713"/>
          </a:xfrm>
          <a:prstGeom prst="rect">
            <a:avLst/>
          </a:prstGeom>
          <a:solidFill>
            <a:schemeClr val="bg1"/>
          </a:solidFill>
          <a:ln w="9525">
            <a:noFill/>
            <a:miter lim="800000"/>
            <a:headEnd/>
            <a:tailEnd/>
          </a:ln>
        </p:spPr>
        <p:txBody>
          <a:bodyPr wrap="none">
            <a:spAutoFit/>
          </a:bodyPr>
          <a:lstStyle/>
          <a:p>
            <a:r>
              <a:rPr lang="en-US" b="1"/>
              <a:t>body</a:t>
            </a:r>
          </a:p>
        </p:txBody>
      </p:sp>
    </p:spTree>
    <p:extLst>
      <p:ext uri="{BB962C8B-B14F-4D97-AF65-F5344CB8AC3E}">
        <p14:creationId xmlns:p14="http://schemas.microsoft.com/office/powerpoint/2010/main" val="1141861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28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28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28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28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28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28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28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28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28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28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28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28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31" grpId="0" animBg="1"/>
      <p:bldP spid="332832" grpId="0" animBg="1"/>
      <p:bldP spid="332833" grpId="0" animBg="1"/>
      <p:bldP spid="332834" grpId="0" animBg="1"/>
      <p:bldP spid="332835" grpId="0" animBg="1"/>
      <p:bldP spid="332836" grpId="0" animBg="1"/>
      <p:bldP spid="332837" grpId="0" animBg="1"/>
      <p:bldP spid="332838" grpId="0" animBg="1"/>
      <p:bldP spid="332839" grpId="0" animBg="1"/>
      <p:bldP spid="332840" grpId="0" animBg="1"/>
      <p:bldP spid="332841" grpId="0" animBg="1"/>
      <p:bldP spid="33284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409799"/>
          </a:xfrm>
        </p:spPr>
        <p:txBody>
          <a:bodyPr>
            <a:normAutofit fontScale="90000"/>
          </a:bodyPr>
          <a:lstStyle/>
          <a:p>
            <a:pPr eaLnBrk="1" hangingPunct="1"/>
            <a:r>
              <a:rPr lang="nl-NL" sz="3600" b="1" dirty="0" smtClean="0"/>
              <a:t>Comparing RDMs</a:t>
            </a:r>
            <a:endParaRPr lang="en-US" sz="3600" b="1" dirty="0" smtClean="0"/>
          </a:p>
        </p:txBody>
      </p:sp>
      <p:grpSp>
        <p:nvGrpSpPr>
          <p:cNvPr id="2" name="Group 3"/>
          <p:cNvGrpSpPr>
            <a:grpSpLocks/>
          </p:cNvGrpSpPr>
          <p:nvPr/>
        </p:nvGrpSpPr>
        <p:grpSpPr bwMode="auto">
          <a:xfrm>
            <a:off x="1043608" y="764704"/>
            <a:ext cx="2370137" cy="2352675"/>
            <a:chOff x="703" y="1389"/>
            <a:chExt cx="1493" cy="1482"/>
          </a:xfrm>
        </p:grpSpPr>
        <p:grpSp>
          <p:nvGrpSpPr>
            <p:cNvPr id="3" name="Group 402"/>
            <p:cNvGrpSpPr>
              <a:grpSpLocks/>
            </p:cNvGrpSpPr>
            <p:nvPr/>
          </p:nvGrpSpPr>
          <p:grpSpPr bwMode="auto">
            <a:xfrm>
              <a:off x="703" y="1389"/>
              <a:ext cx="1493" cy="1482"/>
              <a:chOff x="1238" y="0"/>
              <a:chExt cx="1493" cy="1482"/>
            </a:xfrm>
          </p:grpSpPr>
          <p:grpSp>
            <p:nvGrpSpPr>
              <p:cNvPr id="4" name="Group 401"/>
              <p:cNvGrpSpPr>
                <a:grpSpLocks/>
              </p:cNvGrpSpPr>
              <p:nvPr/>
            </p:nvGrpSpPr>
            <p:grpSpPr bwMode="auto">
              <a:xfrm>
                <a:off x="1238" y="125"/>
                <a:ext cx="1493" cy="1357"/>
                <a:chOff x="1238" y="125"/>
                <a:chExt cx="1493" cy="1357"/>
              </a:xfrm>
            </p:grpSpPr>
            <p:grpSp>
              <p:nvGrpSpPr>
                <p:cNvPr id="5" name="Group 355"/>
                <p:cNvGrpSpPr>
                  <a:grpSpLocks/>
                </p:cNvGrpSpPr>
                <p:nvPr/>
              </p:nvGrpSpPr>
              <p:grpSpPr bwMode="auto">
                <a:xfrm>
                  <a:off x="1479" y="195"/>
                  <a:ext cx="1252" cy="1287"/>
                  <a:chOff x="1479" y="195"/>
                  <a:chExt cx="1252" cy="1287"/>
                </a:xfrm>
              </p:grpSpPr>
              <p:grpSp>
                <p:nvGrpSpPr>
                  <p:cNvPr id="6" name="Group 354"/>
                  <p:cNvGrpSpPr>
                    <a:grpSpLocks/>
                  </p:cNvGrpSpPr>
                  <p:nvPr/>
                </p:nvGrpSpPr>
                <p:grpSpPr bwMode="auto">
                  <a:xfrm>
                    <a:off x="1479" y="195"/>
                    <a:ext cx="1252" cy="1287"/>
                    <a:chOff x="1479" y="195"/>
                    <a:chExt cx="1252" cy="1287"/>
                  </a:xfrm>
                </p:grpSpPr>
                <p:sp>
                  <p:nvSpPr>
                    <p:cNvPr id="72768"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nl-NL" b="1"/>
                    </a:p>
                  </p:txBody>
                </p:sp>
                <p:sp>
                  <p:nvSpPr>
                    <p:cNvPr id="72769"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72770"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72771"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72772"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72773"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72774"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72775"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72776"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72777"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72778"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72779"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72780"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72781"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72782"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72767"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nl-NL" b="1"/>
                  </a:p>
                </p:txBody>
              </p:sp>
            </p:grpSp>
            <p:sp>
              <p:nvSpPr>
                <p:cNvPr id="72759"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7" name="Group 360"/>
                <p:cNvGrpSpPr>
                  <a:grpSpLocks/>
                </p:cNvGrpSpPr>
                <p:nvPr/>
              </p:nvGrpSpPr>
              <p:grpSpPr bwMode="auto">
                <a:xfrm>
                  <a:off x="1491" y="125"/>
                  <a:ext cx="1197" cy="0"/>
                  <a:chOff x="1491" y="173"/>
                  <a:chExt cx="1197" cy="0"/>
                </a:xfrm>
              </p:grpSpPr>
              <p:sp>
                <p:nvSpPr>
                  <p:cNvPr id="72764"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65"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8" name="Group 361"/>
                <p:cNvGrpSpPr>
                  <a:grpSpLocks/>
                </p:cNvGrpSpPr>
                <p:nvPr/>
              </p:nvGrpSpPr>
              <p:grpSpPr bwMode="auto">
                <a:xfrm rot="-5400000">
                  <a:off x="783" y="844"/>
                  <a:ext cx="1197" cy="1"/>
                  <a:chOff x="1491" y="173"/>
                  <a:chExt cx="1197" cy="0"/>
                </a:xfrm>
              </p:grpSpPr>
              <p:sp>
                <p:nvSpPr>
                  <p:cNvPr id="72762"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63"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72757"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sp>
          <p:nvSpPr>
            <p:cNvPr id="72755" name="Oval 397"/>
            <p:cNvSpPr>
              <a:spLocks noChangeArrowheads="1"/>
            </p:cNvSpPr>
            <p:nvPr/>
          </p:nvSpPr>
          <p:spPr bwMode="auto">
            <a:xfrm rot="-5400000">
              <a:off x="1836" y="1838"/>
              <a:ext cx="123" cy="123"/>
            </a:xfrm>
            <a:prstGeom prst="ellipse">
              <a:avLst/>
            </a:prstGeom>
            <a:solidFill>
              <a:srgbClr val="FF0000"/>
            </a:solidFill>
            <a:ln w="9525">
              <a:noFill/>
              <a:round/>
              <a:headEnd/>
              <a:tailEnd/>
            </a:ln>
          </p:spPr>
          <p:txBody>
            <a:bodyPr vert="eaVert" wrap="none" anchor="ctr"/>
            <a:lstStyle/>
            <a:p>
              <a:endParaRPr lang="nl-NL" b="1"/>
            </a:p>
          </p:txBody>
        </p:sp>
      </p:grpSp>
      <p:grpSp>
        <p:nvGrpSpPr>
          <p:cNvPr id="9" name="Group 33"/>
          <p:cNvGrpSpPr>
            <a:grpSpLocks/>
          </p:cNvGrpSpPr>
          <p:nvPr/>
        </p:nvGrpSpPr>
        <p:grpSpPr bwMode="auto">
          <a:xfrm>
            <a:off x="5493370" y="774229"/>
            <a:ext cx="2370138" cy="2352675"/>
            <a:chOff x="703" y="1389"/>
            <a:chExt cx="1493" cy="1482"/>
          </a:xfrm>
        </p:grpSpPr>
        <p:grpSp>
          <p:nvGrpSpPr>
            <p:cNvPr id="10" name="Group 402"/>
            <p:cNvGrpSpPr>
              <a:grpSpLocks/>
            </p:cNvGrpSpPr>
            <p:nvPr/>
          </p:nvGrpSpPr>
          <p:grpSpPr bwMode="auto">
            <a:xfrm>
              <a:off x="703" y="1389"/>
              <a:ext cx="1493" cy="1482"/>
              <a:chOff x="1238" y="0"/>
              <a:chExt cx="1493" cy="1482"/>
            </a:xfrm>
          </p:grpSpPr>
          <p:grpSp>
            <p:nvGrpSpPr>
              <p:cNvPr id="11" name="Group 401"/>
              <p:cNvGrpSpPr>
                <a:grpSpLocks/>
              </p:cNvGrpSpPr>
              <p:nvPr/>
            </p:nvGrpSpPr>
            <p:grpSpPr bwMode="auto">
              <a:xfrm>
                <a:off x="1238" y="125"/>
                <a:ext cx="1493" cy="1357"/>
                <a:chOff x="1238" y="125"/>
                <a:chExt cx="1493" cy="1357"/>
              </a:xfrm>
            </p:grpSpPr>
            <p:grpSp>
              <p:nvGrpSpPr>
                <p:cNvPr id="12" name="Group 355"/>
                <p:cNvGrpSpPr>
                  <a:grpSpLocks/>
                </p:cNvGrpSpPr>
                <p:nvPr/>
              </p:nvGrpSpPr>
              <p:grpSpPr bwMode="auto">
                <a:xfrm>
                  <a:off x="1479" y="195"/>
                  <a:ext cx="1252" cy="1287"/>
                  <a:chOff x="1479" y="195"/>
                  <a:chExt cx="1252" cy="1287"/>
                </a:xfrm>
              </p:grpSpPr>
              <p:grpSp>
                <p:nvGrpSpPr>
                  <p:cNvPr id="13" name="Group 354"/>
                  <p:cNvGrpSpPr>
                    <a:grpSpLocks/>
                  </p:cNvGrpSpPr>
                  <p:nvPr/>
                </p:nvGrpSpPr>
                <p:grpSpPr bwMode="auto">
                  <a:xfrm>
                    <a:off x="1479" y="195"/>
                    <a:ext cx="1252" cy="1287"/>
                    <a:chOff x="1479" y="195"/>
                    <a:chExt cx="1252" cy="1287"/>
                  </a:xfrm>
                </p:grpSpPr>
                <p:sp>
                  <p:nvSpPr>
                    <p:cNvPr id="72739"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nl-NL" b="1"/>
                    </a:p>
                  </p:txBody>
                </p:sp>
                <p:sp>
                  <p:nvSpPr>
                    <p:cNvPr id="72740"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72741"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72742"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72743"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72744"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72745"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72746"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72747"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72748"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72749"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72750"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72751"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72752"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72753"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72738"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nl-NL" b="1"/>
                  </a:p>
                </p:txBody>
              </p:sp>
            </p:grpSp>
            <p:sp>
              <p:nvSpPr>
                <p:cNvPr id="72730"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14" name="Group 360"/>
                <p:cNvGrpSpPr>
                  <a:grpSpLocks/>
                </p:cNvGrpSpPr>
                <p:nvPr/>
              </p:nvGrpSpPr>
              <p:grpSpPr bwMode="auto">
                <a:xfrm>
                  <a:off x="1491" y="125"/>
                  <a:ext cx="1197" cy="0"/>
                  <a:chOff x="1491" y="173"/>
                  <a:chExt cx="1197" cy="0"/>
                </a:xfrm>
              </p:grpSpPr>
              <p:sp>
                <p:nvSpPr>
                  <p:cNvPr id="72735"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36"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15" name="Group 361"/>
                <p:cNvGrpSpPr>
                  <a:grpSpLocks/>
                </p:cNvGrpSpPr>
                <p:nvPr/>
              </p:nvGrpSpPr>
              <p:grpSpPr bwMode="auto">
                <a:xfrm rot="-5400000">
                  <a:off x="783" y="844"/>
                  <a:ext cx="1197" cy="1"/>
                  <a:chOff x="1491" y="173"/>
                  <a:chExt cx="1197" cy="0"/>
                </a:xfrm>
              </p:grpSpPr>
              <p:sp>
                <p:nvSpPr>
                  <p:cNvPr id="72733"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34"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72728"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sp>
          <p:nvSpPr>
            <p:cNvPr id="72726" name="Oval 397"/>
            <p:cNvSpPr>
              <a:spLocks noChangeArrowheads="1"/>
            </p:cNvSpPr>
            <p:nvPr/>
          </p:nvSpPr>
          <p:spPr bwMode="auto">
            <a:xfrm rot="-5400000">
              <a:off x="1836" y="1838"/>
              <a:ext cx="123" cy="123"/>
            </a:xfrm>
            <a:prstGeom prst="ellipse">
              <a:avLst/>
            </a:prstGeom>
            <a:solidFill>
              <a:srgbClr val="FF0000"/>
            </a:solidFill>
            <a:ln w="9525">
              <a:noFill/>
              <a:round/>
              <a:headEnd/>
              <a:tailEnd/>
            </a:ln>
          </p:spPr>
          <p:txBody>
            <a:bodyPr vert="eaVert" wrap="none" anchor="ctr"/>
            <a:lstStyle/>
            <a:p>
              <a:endParaRPr lang="nl-NL" b="1"/>
            </a:p>
          </p:txBody>
        </p:sp>
      </p:grpSp>
      <p:sp>
        <p:nvSpPr>
          <p:cNvPr id="72709" name="Text Box 7"/>
          <p:cNvSpPr txBox="1">
            <a:spLocks noChangeArrowheads="1"/>
          </p:cNvSpPr>
          <p:nvPr/>
        </p:nvSpPr>
        <p:spPr bwMode="auto">
          <a:xfrm>
            <a:off x="2045956" y="3212976"/>
            <a:ext cx="741677" cy="400110"/>
          </a:xfrm>
          <a:prstGeom prst="rect">
            <a:avLst/>
          </a:prstGeom>
          <a:noFill/>
          <a:ln w="9525">
            <a:noFill/>
            <a:miter lim="800000"/>
            <a:headEnd/>
            <a:tailEnd/>
          </a:ln>
        </p:spPr>
        <p:txBody>
          <a:bodyPr wrap="none">
            <a:spAutoFit/>
          </a:bodyPr>
          <a:lstStyle/>
          <a:p>
            <a:pPr algn="ctr"/>
            <a:r>
              <a:rPr lang="en-US" sz="2000" b="1" dirty="0" smtClean="0"/>
              <a:t>Brain</a:t>
            </a:r>
          </a:p>
        </p:txBody>
      </p:sp>
      <p:sp>
        <p:nvSpPr>
          <p:cNvPr id="72710" name="Text Box 7"/>
          <p:cNvSpPr txBox="1">
            <a:spLocks noChangeArrowheads="1"/>
          </p:cNvSpPr>
          <p:nvPr/>
        </p:nvSpPr>
        <p:spPr bwMode="auto">
          <a:xfrm>
            <a:off x="5978624" y="3212976"/>
            <a:ext cx="1834155" cy="707886"/>
          </a:xfrm>
          <a:prstGeom prst="rect">
            <a:avLst/>
          </a:prstGeom>
          <a:noFill/>
          <a:ln w="9525">
            <a:noFill/>
            <a:miter lim="800000"/>
            <a:headEnd/>
            <a:tailEnd/>
          </a:ln>
        </p:spPr>
        <p:txBody>
          <a:bodyPr wrap="none">
            <a:spAutoFit/>
          </a:bodyPr>
          <a:lstStyle/>
          <a:p>
            <a:pPr algn="ctr"/>
            <a:r>
              <a:rPr lang="en-US" sz="2000" b="1" dirty="0" smtClean="0"/>
              <a:t>Judgments</a:t>
            </a:r>
          </a:p>
          <a:p>
            <a:pPr algn="ctr"/>
            <a:r>
              <a:rPr lang="en-US" sz="2000" b="1" dirty="0" smtClean="0"/>
              <a:t>(“model RDM”)</a:t>
            </a:r>
            <a:endParaRPr lang="en-US" sz="2000" b="1" dirty="0"/>
          </a:p>
        </p:txBody>
      </p:sp>
      <p:sp>
        <p:nvSpPr>
          <p:cNvPr id="333889" name="Line 65"/>
          <p:cNvSpPr>
            <a:spLocks noChangeShapeType="1"/>
          </p:cNvSpPr>
          <p:nvPr/>
        </p:nvSpPr>
        <p:spPr bwMode="auto">
          <a:xfrm>
            <a:off x="3645520" y="2031529"/>
            <a:ext cx="1657350" cy="0"/>
          </a:xfrm>
          <a:prstGeom prst="line">
            <a:avLst/>
          </a:prstGeom>
          <a:noFill/>
          <a:ln w="50800">
            <a:solidFill>
              <a:srgbClr val="FF0000"/>
            </a:solidFill>
            <a:round/>
            <a:headEnd type="triangle" w="med" len="med"/>
            <a:tailEnd type="triangle" w="med" len="med"/>
          </a:ln>
        </p:spPr>
        <p:txBody>
          <a:bodyPr/>
          <a:lstStyle/>
          <a:p>
            <a:endParaRPr lang="en-GB"/>
          </a:p>
        </p:txBody>
      </p:sp>
      <p:sp>
        <p:nvSpPr>
          <p:cNvPr id="333890" name="Text Box 66"/>
          <p:cNvSpPr txBox="1">
            <a:spLocks noChangeArrowheads="1"/>
          </p:cNvSpPr>
          <p:nvPr/>
        </p:nvSpPr>
        <p:spPr bwMode="auto">
          <a:xfrm>
            <a:off x="3642345" y="2134716"/>
            <a:ext cx="1708150" cy="641350"/>
          </a:xfrm>
          <a:prstGeom prst="rect">
            <a:avLst/>
          </a:prstGeom>
          <a:noFill/>
          <a:ln w="9525">
            <a:noFill/>
            <a:miter lim="800000"/>
            <a:headEnd/>
            <a:tailEnd/>
          </a:ln>
        </p:spPr>
        <p:txBody>
          <a:bodyPr wrap="none">
            <a:spAutoFit/>
          </a:bodyPr>
          <a:lstStyle/>
          <a:p>
            <a:r>
              <a:rPr lang="nl-NL" b="1">
                <a:solidFill>
                  <a:srgbClr val="FF0000"/>
                </a:solidFill>
              </a:rPr>
              <a:t>    correlate</a:t>
            </a:r>
          </a:p>
          <a:p>
            <a:r>
              <a:rPr lang="nl-NL" b="1">
                <a:solidFill>
                  <a:srgbClr val="FF0000"/>
                </a:solidFill>
              </a:rPr>
              <a:t>dissimilarities</a:t>
            </a:r>
          </a:p>
        </p:txBody>
      </p:sp>
      <p:grpSp>
        <p:nvGrpSpPr>
          <p:cNvPr id="16" name="Group 67"/>
          <p:cNvGrpSpPr>
            <a:grpSpLocks/>
          </p:cNvGrpSpPr>
          <p:nvPr/>
        </p:nvGrpSpPr>
        <p:grpSpPr bwMode="auto">
          <a:xfrm>
            <a:off x="1476995" y="1034579"/>
            <a:ext cx="2000250" cy="1965325"/>
            <a:chOff x="748" y="1257"/>
            <a:chExt cx="1260" cy="1238"/>
          </a:xfrm>
        </p:grpSpPr>
        <p:sp>
          <p:nvSpPr>
            <p:cNvPr id="72720" name="Line 68"/>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72721" name="Line 69"/>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72722" name="Line 70"/>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72723" name="Rectangle 71"/>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nl-NL"/>
            </a:p>
          </p:txBody>
        </p:sp>
        <p:sp>
          <p:nvSpPr>
            <p:cNvPr id="72724" name="Rectangle 72"/>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nl-NL"/>
            </a:p>
          </p:txBody>
        </p:sp>
      </p:grpSp>
      <p:grpSp>
        <p:nvGrpSpPr>
          <p:cNvPr id="17" name="Group 73"/>
          <p:cNvGrpSpPr>
            <a:grpSpLocks/>
          </p:cNvGrpSpPr>
          <p:nvPr/>
        </p:nvGrpSpPr>
        <p:grpSpPr bwMode="auto">
          <a:xfrm>
            <a:off x="5931520" y="1044104"/>
            <a:ext cx="2000250" cy="1965325"/>
            <a:chOff x="748" y="1257"/>
            <a:chExt cx="1260" cy="1238"/>
          </a:xfrm>
        </p:grpSpPr>
        <p:sp>
          <p:nvSpPr>
            <p:cNvPr id="72715" name="Line 74"/>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72716" name="Line 75"/>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72717" name="Line 76"/>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72718" name="Rectangle 77"/>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nl-NL"/>
            </a:p>
          </p:txBody>
        </p:sp>
        <p:sp>
          <p:nvSpPr>
            <p:cNvPr id="72719" name="Rectangle 78"/>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nl-NL"/>
            </a:p>
          </p:txBody>
        </p:sp>
      </p:grpSp>
      <p:sp>
        <p:nvSpPr>
          <p:cNvPr id="79" name="TextBox 78"/>
          <p:cNvSpPr txBox="1">
            <a:spLocks noChangeArrowheads="1"/>
          </p:cNvSpPr>
          <p:nvPr/>
        </p:nvSpPr>
        <p:spPr bwMode="auto">
          <a:xfrm>
            <a:off x="107504" y="4181005"/>
            <a:ext cx="8856984" cy="2554545"/>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dirty="0" smtClean="0"/>
              <a:t>Non-linear relationship might be expected, </a:t>
            </a:r>
            <a:br>
              <a:rPr lang="en-US" sz="2000" dirty="0" smtClean="0"/>
            </a:br>
            <a:r>
              <a:rPr lang="en-US" sz="2000" dirty="0" smtClean="0"/>
              <a:t>so rank correlation </a:t>
            </a:r>
            <a:r>
              <a:rPr lang="en-US" sz="2000" dirty="0"/>
              <a:t>(</a:t>
            </a:r>
            <a:r>
              <a:rPr lang="en-US" sz="2000" dirty="0" smtClean="0"/>
              <a:t>Spearman/Kendall tau-a) often preferred</a:t>
            </a:r>
          </a:p>
          <a:p>
            <a:pPr marL="342900" indent="-342900">
              <a:buFont typeface="Arial" panose="020B0604020202020204" pitchFamily="34" charset="0"/>
              <a:buChar char="•"/>
            </a:pPr>
            <a:r>
              <a:rPr lang="en-US" sz="2000" dirty="0" smtClean="0"/>
              <a:t>Therefore </a:t>
            </a:r>
            <a:r>
              <a:rPr lang="en-GB" sz="2000" dirty="0"/>
              <a:t>RDMs often rank transformed for </a:t>
            </a:r>
            <a:r>
              <a:rPr lang="en-GB" sz="2000" dirty="0" smtClean="0"/>
              <a:t>display</a:t>
            </a:r>
          </a:p>
          <a:p>
            <a:pPr marL="342900" indent="-342900">
              <a:buFont typeface="Arial" panose="020B0604020202020204" pitchFamily="34" charset="0"/>
              <a:buChar char="•"/>
            </a:pPr>
            <a:r>
              <a:rPr lang="en-GB" sz="2000" dirty="0" smtClean="0"/>
              <a:t>RDM entries are not independent, so statistical inference must be done across e.g. subjects, or using condition permutation/bootstrap</a:t>
            </a:r>
          </a:p>
          <a:p>
            <a:pPr marL="342900" indent="-342900">
              <a:buFont typeface="Arial" panose="020B0604020202020204" pitchFamily="34" charset="0"/>
              <a:buChar char="•"/>
            </a:pPr>
            <a:r>
              <a:rPr lang="en-GB" sz="2000" dirty="0" smtClean="0"/>
              <a:t>But, covariance can be calculated and used to pre-whiten RDM</a:t>
            </a:r>
          </a:p>
          <a:p>
            <a:pPr marL="342900" indent="-342900">
              <a:buFont typeface="Arial" panose="020B0604020202020204" pitchFamily="34" charset="0"/>
              <a:buChar char="•"/>
            </a:pPr>
            <a:r>
              <a:rPr lang="en-GB" sz="2000" dirty="0" smtClean="0"/>
              <a:t>Can also use multiple regression to predict data RDM from model components</a:t>
            </a:r>
          </a:p>
          <a:p>
            <a:pPr marL="342900" indent="-342900">
              <a:buFont typeface="Arial" panose="020B0604020202020204" pitchFamily="34" charset="0"/>
              <a:buChar char="•"/>
            </a:pPr>
            <a:r>
              <a:rPr lang="en-GB" sz="2000" dirty="0" smtClean="0"/>
              <a:t>Can compare model geometries with 2</a:t>
            </a:r>
            <a:r>
              <a:rPr lang="en-GB" sz="2000" baseline="30000" dirty="0" smtClean="0"/>
              <a:t>nd</a:t>
            </a:r>
            <a:r>
              <a:rPr lang="en-GB" sz="2000" dirty="0" smtClean="0"/>
              <a:t>-order RDM</a:t>
            </a:r>
            <a:endParaRPr lang="en-US" sz="2000" dirty="0" smtClean="0"/>
          </a:p>
        </p:txBody>
      </p:sp>
    </p:spTree>
    <p:extLst>
      <p:ext uri="{BB962C8B-B14F-4D97-AF65-F5344CB8AC3E}">
        <p14:creationId xmlns:p14="http://schemas.microsoft.com/office/powerpoint/2010/main" val="3624453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38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389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389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89" grpId="0" animBg="1"/>
      <p:bldP spid="79"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solidFill>
                  <a:schemeClr val="accent6">
                    <a:lumMod val="75000"/>
                  </a:schemeClr>
                </a:solidFill>
              </a:rPr>
              <a:t>Models</a:t>
            </a:r>
            <a:r>
              <a:rPr lang="en-GB" altLang="en-US" sz="3200" dirty="0" smtClean="0"/>
              <a:t> and fitting</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395536" y="3131676"/>
            <a:ext cx="4006726" cy="208823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r>
              <a:rPr lang="en-GB" b="1" dirty="0" err="1" smtClean="0">
                <a:solidFill>
                  <a:schemeClr val="accent6">
                    <a:lumMod val="75000"/>
                  </a:schemeClr>
                </a:solidFill>
                <a:latin typeface="Consolas" panose="020B0609020204030204" pitchFamily="49" charset="0"/>
              </a:rPr>
              <a:t>model.ModelFixed</a:t>
            </a:r>
            <a:r>
              <a:rPr lang="en-GB" b="1" dirty="0" smtClean="0"/>
              <a:t> </a:t>
            </a:r>
            <a:endParaRPr lang="en-GB" b="1" dirty="0"/>
          </a:p>
          <a:p>
            <a:r>
              <a:rPr lang="en-GB" b="1" dirty="0" smtClean="0"/>
              <a:t>or </a:t>
            </a:r>
            <a:r>
              <a:rPr lang="en-GB" b="1" dirty="0" err="1" smtClean="0">
                <a:solidFill>
                  <a:schemeClr val="accent6">
                    <a:lumMod val="75000"/>
                  </a:schemeClr>
                </a:solidFill>
                <a:latin typeface="Consolas" panose="020B0609020204030204" pitchFamily="49" charset="0"/>
              </a:rPr>
              <a:t>model.ModelWeighted</a:t>
            </a:r>
            <a:endParaRPr lang="en-GB" b="1" dirty="0" smtClean="0">
              <a:solidFill>
                <a:schemeClr val="accent6">
                  <a:lumMod val="75000"/>
                </a:schemeClr>
              </a:solidFill>
              <a:latin typeface="Consolas" panose="020B0609020204030204" pitchFamily="49" charset="0"/>
            </a:endParaRPr>
          </a:p>
          <a:p>
            <a:r>
              <a:rPr lang="en-GB" b="1" dirty="0" smtClean="0"/>
              <a:t>or </a:t>
            </a:r>
            <a:r>
              <a:rPr lang="en-GB" b="1" dirty="0" err="1" smtClean="0">
                <a:solidFill>
                  <a:schemeClr val="accent6">
                    <a:lumMod val="75000"/>
                  </a:schemeClr>
                </a:solidFill>
                <a:latin typeface="Consolas" panose="020B0609020204030204" pitchFamily="49" charset="0"/>
              </a:rPr>
              <a:t>model.ModelSelect</a:t>
            </a:r>
            <a:endParaRPr lang="en-GB" b="1" dirty="0" smtClean="0">
              <a:solidFill>
                <a:schemeClr val="accent6">
                  <a:lumMod val="75000"/>
                </a:schemeClr>
              </a:solidFill>
              <a:latin typeface="Consolas" panose="020B0609020204030204" pitchFamily="49" charset="0"/>
            </a:endParaRPr>
          </a:p>
          <a:p>
            <a:r>
              <a:rPr lang="en-GB" b="1" dirty="0" smtClean="0"/>
              <a:t>or </a:t>
            </a:r>
            <a:r>
              <a:rPr lang="en-GB" b="1" dirty="0" err="1" smtClean="0">
                <a:solidFill>
                  <a:schemeClr val="accent6">
                    <a:lumMod val="75000"/>
                  </a:schemeClr>
                </a:solidFill>
                <a:latin typeface="Consolas" panose="020B0609020204030204" pitchFamily="49" charset="0"/>
              </a:rPr>
              <a:t>model.ModelInterpolate</a:t>
            </a:r>
            <a:endParaRPr lang="en-GB" b="1" dirty="0" smtClean="0">
              <a:solidFill>
                <a:schemeClr val="accent6">
                  <a:lumMod val="75000"/>
                </a:schemeClr>
              </a:solidFill>
              <a:latin typeface="Consolas" panose="020B0609020204030204" pitchFamily="49" charset="0"/>
            </a:endParaRP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“predict” (an RDM)</a:t>
            </a:r>
          </a:p>
          <a:p>
            <a:pPr marL="742950" lvl="1" indent="-285750">
              <a:buFont typeface="Arial" panose="020B0604020202020204" pitchFamily="34" charset="0"/>
              <a:buChar char="•"/>
            </a:pPr>
            <a:r>
              <a:rPr lang="en-GB" dirty="0"/>
              <a:t>“fit” (in various ways)</a:t>
            </a:r>
          </a:p>
        </p:txBody>
      </p:sp>
      <p:sp>
        <p:nvSpPr>
          <p:cNvPr id="19" name="Rectangle 18"/>
          <p:cNvSpPr/>
          <p:nvPr/>
        </p:nvSpPr>
        <p:spPr>
          <a:xfrm>
            <a:off x="165733" y="1412776"/>
            <a:ext cx="5682966" cy="646331"/>
          </a:xfrm>
          <a:prstGeom prst="rect">
            <a:avLst/>
          </a:prstGeom>
        </p:spPr>
        <p:txBody>
          <a:bodyPr wrap="none">
            <a:spAutoFit/>
          </a:bodyPr>
          <a:lstStyle/>
          <a:p>
            <a:r>
              <a:rPr lang="en-GB" dirty="0" smtClean="0"/>
              <a:t>             e.g.:</a:t>
            </a:r>
          </a:p>
          <a:p>
            <a:r>
              <a:rPr lang="en-GB" b="1" spc="-130" dirty="0">
                <a:solidFill>
                  <a:schemeClr val="accent2"/>
                </a:solidFill>
                <a:latin typeface="Consolas" panose="020B0609020204030204" pitchFamily="49" charset="0"/>
              </a:rPr>
              <a:t>RDM</a:t>
            </a:r>
            <a:r>
              <a:rPr lang="en-GB" spc="-130" dirty="0" smtClean="0">
                <a:latin typeface="Consolas" panose="020B0609020204030204" pitchFamily="49" charset="0"/>
              </a:rPr>
              <a:t> = </a:t>
            </a:r>
            <a:r>
              <a:rPr lang="en-GB" spc="-130" dirty="0" err="1" smtClean="0">
                <a:latin typeface="Consolas" panose="020B0609020204030204" pitchFamily="49" charset="0"/>
              </a:rPr>
              <a:t>rdm.get_categoricalrdm</a:t>
            </a:r>
            <a:r>
              <a:rPr lang="en-GB" spc="-130" dirty="0" smtClean="0">
                <a:latin typeface="Consolas" panose="020B0609020204030204" pitchFamily="49" charset="0"/>
              </a:rPr>
              <a:t>([‘A’, ’A’, ‘V’, ‘V’])</a:t>
            </a:r>
          </a:p>
        </p:txBody>
      </p:sp>
      <p:sp>
        <p:nvSpPr>
          <p:cNvPr id="3" name="Cloud Callout 2"/>
          <p:cNvSpPr/>
          <p:nvPr/>
        </p:nvSpPr>
        <p:spPr>
          <a:xfrm>
            <a:off x="4139952" y="1575237"/>
            <a:ext cx="4896544" cy="5094123"/>
          </a:xfrm>
          <a:prstGeom prst="cloudCallout">
            <a:avLst>
              <a:gd name="adj1" fmla="val -65496"/>
              <a:gd name="adj2" fmla="val -8959"/>
            </a:avLst>
          </a:prstGeom>
        </p:spPr>
        <p:style>
          <a:lnRef idx="2">
            <a:schemeClr val="dk1"/>
          </a:lnRef>
          <a:fillRef idx="1">
            <a:schemeClr val="lt1"/>
          </a:fillRef>
          <a:effectRef idx="0">
            <a:schemeClr val="dk1"/>
          </a:effectRef>
          <a:fontRef idx="minor">
            <a:schemeClr val="dk1"/>
          </a:fontRef>
        </p:style>
        <p:txBody>
          <a:bodyPr wrap="none" lIns="0" tIns="0" rIns="0" bIns="0" rtlCol="0" anchor="ctr"/>
          <a:lstStyle/>
          <a:p>
            <a:pPr marL="271463" indent="-271463">
              <a:spcAft>
                <a:spcPts val="1200"/>
              </a:spcAft>
              <a:buFont typeface="Arial" panose="020B0604020202020204" pitchFamily="34" charset="0"/>
              <a:buChar char="•"/>
            </a:pPr>
            <a:r>
              <a:rPr lang="en-GB" dirty="0" smtClean="0"/>
              <a:t>Think of the “model” as a set of </a:t>
            </a:r>
            <a:br>
              <a:rPr lang="en-GB" dirty="0" smtClean="0"/>
            </a:br>
            <a:r>
              <a:rPr lang="en-GB" dirty="0" smtClean="0"/>
              <a:t>predictor</a:t>
            </a:r>
            <a:r>
              <a:rPr lang="en-GB" dirty="0"/>
              <a:t> </a:t>
            </a:r>
            <a:r>
              <a:rPr lang="en-GB" dirty="0" smtClean="0"/>
              <a:t>RDMs (e.g</a:t>
            </a:r>
            <a:r>
              <a:rPr lang="en-GB" dirty="0"/>
              <a:t>. </a:t>
            </a:r>
            <a:r>
              <a:rPr lang="en-GB" dirty="0" smtClean="0"/>
              <a:t>GLM design matrix)</a:t>
            </a:r>
            <a:br>
              <a:rPr lang="en-GB" dirty="0" smtClean="0"/>
            </a:br>
            <a:r>
              <a:rPr lang="en-GB" dirty="0" smtClean="0"/>
              <a:t>and a method to “fit” their weights</a:t>
            </a:r>
            <a:br>
              <a:rPr lang="en-GB" dirty="0" smtClean="0"/>
            </a:br>
            <a:r>
              <a:rPr lang="en-GB" dirty="0" smtClean="0"/>
              <a:t>(e.g. OLS, NNLS).</a:t>
            </a:r>
          </a:p>
          <a:p>
            <a:pPr marL="271463" indent="-271463">
              <a:spcAft>
                <a:spcPts val="1200"/>
              </a:spcAft>
              <a:buFont typeface="Arial" panose="020B0604020202020204" pitchFamily="34" charset="0"/>
              <a:buChar char="•"/>
            </a:pPr>
            <a:r>
              <a:rPr lang="en-GB" dirty="0" smtClean="0"/>
              <a:t>“Predict” returns a prediction </a:t>
            </a:r>
            <a:br>
              <a:rPr lang="en-GB" dirty="0" smtClean="0"/>
            </a:br>
            <a:r>
              <a:rPr lang="en-GB" dirty="0" smtClean="0"/>
              <a:t>based on particular weights </a:t>
            </a:r>
            <a:endParaRPr lang="en-GB" dirty="0"/>
          </a:p>
          <a:p>
            <a:pPr marL="271463" indent="-271463">
              <a:spcAft>
                <a:spcPts val="1200"/>
              </a:spcAft>
              <a:buFont typeface="Arial" panose="020B0604020202020204" pitchFamily="34" charset="0"/>
              <a:buChar char="•"/>
            </a:pPr>
            <a:r>
              <a:rPr lang="en-GB" dirty="0"/>
              <a:t>“Fit” estimates the weights, </a:t>
            </a:r>
            <a:r>
              <a:rPr lang="en-GB" dirty="0" smtClean="0"/>
              <a:t>by </a:t>
            </a:r>
            <a:br>
              <a:rPr lang="en-GB" dirty="0" smtClean="0"/>
            </a:br>
            <a:r>
              <a:rPr lang="en-GB" dirty="0" smtClean="0"/>
              <a:t>“comparing” to </a:t>
            </a:r>
            <a:r>
              <a:rPr lang="en-GB" i="1" dirty="0" smtClean="0"/>
              <a:t>single</a:t>
            </a:r>
            <a:r>
              <a:rPr lang="en-GB" dirty="0" smtClean="0"/>
              <a:t> data RDM</a:t>
            </a:r>
            <a:endParaRPr lang="en-GB" dirty="0"/>
          </a:p>
          <a:p>
            <a:pPr marL="271463" indent="-271463">
              <a:spcAft>
                <a:spcPts val="1200"/>
              </a:spcAft>
              <a:buFont typeface="Arial" panose="020B0604020202020204" pitchFamily="34" charset="0"/>
              <a:buChar char="•"/>
            </a:pPr>
            <a:r>
              <a:rPr lang="en-GB" dirty="0" smtClean="0"/>
              <a:t>These functions rarely need to be</a:t>
            </a:r>
            <a:br>
              <a:rPr lang="en-GB" dirty="0" smtClean="0"/>
            </a:br>
            <a:r>
              <a:rPr lang="en-GB" dirty="0" smtClean="0"/>
              <a:t>     called directly…</a:t>
            </a:r>
            <a:endParaRPr lang="en-GB" dirty="0"/>
          </a:p>
        </p:txBody>
      </p:sp>
      <p:cxnSp>
        <p:nvCxnSpPr>
          <p:cNvPr id="10" name="Straight Arrow Connector 9"/>
          <p:cNvCxnSpPr/>
          <p:nvPr/>
        </p:nvCxnSpPr>
        <p:spPr>
          <a:xfrm>
            <a:off x="457200" y="1999303"/>
            <a:ext cx="190797" cy="111275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13" name="Rectangle 12"/>
          <p:cNvSpPr/>
          <p:nvPr/>
        </p:nvSpPr>
        <p:spPr>
          <a:xfrm>
            <a:off x="827584" y="2355626"/>
            <a:ext cx="3373680" cy="369332"/>
          </a:xfrm>
          <a:prstGeom prst="rect">
            <a:avLst/>
          </a:prstGeom>
        </p:spPr>
        <p:txBody>
          <a:bodyPr wrap="none">
            <a:spAutoFit/>
          </a:bodyPr>
          <a:lstStyle/>
          <a:p>
            <a:r>
              <a:rPr lang="en-GB" spc="-130" dirty="0" err="1" smtClean="0">
                <a:latin typeface="Consolas" panose="020B0609020204030204" pitchFamily="49" charset="0"/>
              </a:rPr>
              <a:t>model.ModelFixed</a:t>
            </a:r>
            <a:r>
              <a:rPr lang="en-GB" spc="-130" dirty="0" smtClean="0">
                <a:latin typeface="Consolas" panose="020B0609020204030204" pitchFamily="49" charset="0"/>
              </a:rPr>
              <a:t>(‘name’, </a:t>
            </a:r>
            <a:r>
              <a:rPr lang="en-GB" b="1" spc="-130" dirty="0" smtClean="0">
                <a:solidFill>
                  <a:schemeClr val="accent2"/>
                </a:solidFill>
                <a:latin typeface="Consolas" panose="020B0609020204030204" pitchFamily="49" charset="0"/>
              </a:rPr>
              <a:t>RDM</a:t>
            </a:r>
            <a:r>
              <a:rPr lang="en-GB" spc="-130" dirty="0" smtClean="0">
                <a:latin typeface="Consolas" panose="020B0609020204030204" pitchFamily="49" charset="0"/>
              </a:rPr>
              <a:t>)</a:t>
            </a:r>
            <a:endParaRPr lang="en-GB" spc="-130" dirty="0">
              <a:latin typeface="Consolas" panose="020B0609020204030204" pitchFamily="49" charset="0"/>
            </a:endParaRPr>
          </a:p>
        </p:txBody>
      </p:sp>
    </p:spTree>
    <p:extLst>
      <p:ext uri="{BB962C8B-B14F-4D97-AF65-F5344CB8AC3E}">
        <p14:creationId xmlns:p14="http://schemas.microsoft.com/office/powerpoint/2010/main" val="27968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69280" y="2897778"/>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a:t>
            </a:r>
            <a:r>
              <a:rPr lang="en-GB" altLang="en-US" sz="3200" dirty="0" smtClean="0">
                <a:solidFill>
                  <a:schemeClr val="accent3">
                    <a:lumMod val="75000"/>
                  </a:schemeClr>
                </a:solidFill>
              </a:rPr>
              <a:t>Inference</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14" name="Rounded Rectangle 13"/>
          <p:cNvSpPr/>
          <p:nvPr/>
        </p:nvSpPr>
        <p:spPr>
          <a:xfrm>
            <a:off x="669280" y="3888452"/>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15" name="Rounded Rectangle 14"/>
          <p:cNvSpPr/>
          <p:nvPr/>
        </p:nvSpPr>
        <p:spPr>
          <a:xfrm>
            <a:off x="669280" y="5130026"/>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6" name="Rectangle 5"/>
          <p:cNvSpPr/>
          <p:nvPr/>
        </p:nvSpPr>
        <p:spPr>
          <a:xfrm>
            <a:off x="323528" y="1340768"/>
            <a:ext cx="8640960" cy="4478149"/>
          </a:xfrm>
          <a:prstGeom prst="rect">
            <a:avLst/>
          </a:prstGeom>
        </p:spPr>
        <p:txBody>
          <a:bodyPr wrap="square">
            <a:spAutoFit/>
          </a:bodyPr>
          <a:lstStyle/>
          <a:p>
            <a:pPr marL="285750" indent="-285750">
              <a:spcAft>
                <a:spcPts val="400"/>
              </a:spcAft>
              <a:buFont typeface="Arial" panose="020B0604020202020204" pitchFamily="34" charset="0"/>
              <a:buChar char="•"/>
            </a:pPr>
            <a:r>
              <a:rPr lang="en-GB" dirty="0"/>
              <a:t>For statistical inference we want to </a:t>
            </a:r>
            <a:r>
              <a:rPr lang="en-GB" dirty="0" smtClean="0"/>
              <a:t>test the </a:t>
            </a:r>
            <a:r>
              <a:rPr lang="en-GB" i="1" dirty="0" smtClean="0"/>
              <a:t>reliability</a:t>
            </a:r>
            <a:r>
              <a:rPr lang="en-GB" dirty="0" smtClean="0"/>
              <a:t> </a:t>
            </a:r>
            <a:r>
              <a:rPr lang="en-GB" dirty="0"/>
              <a:t>of </a:t>
            </a:r>
            <a:endParaRPr lang="en-GB" dirty="0" smtClean="0"/>
          </a:p>
          <a:p>
            <a:pPr marL="742950" lvl="1" indent="-285750">
              <a:spcAft>
                <a:spcPts val="400"/>
              </a:spcAft>
              <a:buFont typeface="Arial" panose="020B0604020202020204" pitchFamily="34" charset="0"/>
              <a:buChar char="•"/>
            </a:pPr>
            <a:r>
              <a:rPr lang="en-GB" dirty="0" smtClean="0"/>
              <a:t>(1) the </a:t>
            </a:r>
            <a:r>
              <a:rPr lang="en-GB" dirty="0"/>
              <a:t>similarity between </a:t>
            </a:r>
            <a:r>
              <a:rPr lang="en-GB" dirty="0" smtClean="0"/>
              <a:t>model </a:t>
            </a:r>
            <a:r>
              <a:rPr lang="en-GB" dirty="0"/>
              <a:t>and data </a:t>
            </a:r>
            <a:r>
              <a:rPr lang="en-GB" dirty="0" smtClean="0"/>
              <a:t>RDM</a:t>
            </a:r>
            <a:endParaRPr lang="en-GB" dirty="0"/>
          </a:p>
          <a:p>
            <a:pPr marL="742950" lvl="1" indent="-285750">
              <a:spcAft>
                <a:spcPts val="400"/>
              </a:spcAft>
              <a:buFont typeface="Arial" panose="020B0604020202020204" pitchFamily="34" charset="0"/>
              <a:buChar char="•"/>
            </a:pPr>
            <a:r>
              <a:rPr lang="en-GB" dirty="0" smtClean="0"/>
              <a:t>(2</a:t>
            </a:r>
            <a:r>
              <a:rPr lang="en-GB" dirty="0"/>
              <a:t>) </a:t>
            </a:r>
            <a:r>
              <a:rPr lang="en-GB" dirty="0" smtClean="0"/>
              <a:t>the difference </a:t>
            </a:r>
            <a:r>
              <a:rPr lang="en-GB" dirty="0"/>
              <a:t>between model fits. </a:t>
            </a:r>
          </a:p>
          <a:p>
            <a:pPr marL="285750" indent="-285750">
              <a:spcAft>
                <a:spcPts val="400"/>
              </a:spcAft>
              <a:buFont typeface="Arial" panose="020B0604020202020204" pitchFamily="34" charset="0"/>
              <a:buChar char="•"/>
            </a:pPr>
            <a:endParaRPr lang="en-GB" sz="1100" dirty="0"/>
          </a:p>
          <a:p>
            <a:pPr marL="285750" indent="-285750">
              <a:spcAft>
                <a:spcPts val="400"/>
              </a:spcAft>
              <a:buFont typeface="Arial" panose="020B0604020202020204" pitchFamily="34" charset="0"/>
              <a:buChar char="•"/>
            </a:pPr>
            <a:r>
              <a:rPr lang="en-GB" dirty="0"/>
              <a:t>In </a:t>
            </a:r>
            <a:r>
              <a:rPr lang="en-GB" dirty="0" smtClean="0"/>
              <a:t>simplest case (fixed models; </a:t>
            </a:r>
            <a:r>
              <a:rPr lang="en-GB" dirty="0"/>
              <a:t>independent </a:t>
            </a:r>
            <a:r>
              <a:rPr lang="en-GB" dirty="0" smtClean="0"/>
              <a:t>subjects), can use 1-sample &amp; </a:t>
            </a:r>
            <a:r>
              <a:rPr lang="en-GB" dirty="0"/>
              <a:t>paired </a:t>
            </a:r>
            <a:r>
              <a:rPr lang="en-GB" dirty="0" smtClean="0"/>
              <a:t>t-test:</a:t>
            </a:r>
          </a:p>
          <a:p>
            <a:pPr>
              <a:spcAft>
                <a:spcPts val="400"/>
              </a:spcAft>
            </a:pPr>
            <a:r>
              <a:rPr lang="en-GB" spc="-80" dirty="0" smtClean="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inference.eval_fixed</a:t>
            </a:r>
            <a:r>
              <a:rPr lang="en-GB" spc="-80" dirty="0" smtClean="0">
                <a:latin typeface="Consolas" panose="020B0609020204030204" pitchFamily="49" charset="0"/>
              </a:rPr>
              <a:t>(</a:t>
            </a:r>
            <a:r>
              <a:rPr lang="en-GB" b="1" spc="-80" dirty="0" err="1" smtClean="0">
                <a:solidFill>
                  <a:schemeClr val="accent6">
                    <a:lumMod val="75000"/>
                  </a:schemeClr>
                </a:solidFill>
                <a:latin typeface="Consolas" panose="020B0609020204030204" pitchFamily="49" charset="0"/>
              </a:rPr>
              <a:t>ModelsFixed</a:t>
            </a:r>
            <a:r>
              <a:rPr lang="en-GB" b="1" spc="-80" dirty="0" smtClean="0">
                <a:latin typeface="Consolas" panose="020B0609020204030204" pitchFamily="49" charset="0"/>
              </a:rPr>
              <a:t>, </a:t>
            </a:r>
            <a:r>
              <a:rPr lang="en-GB" b="1" spc="-80" dirty="0" smtClean="0">
                <a:solidFill>
                  <a:schemeClr val="accent2"/>
                </a:solidFill>
                <a:latin typeface="Consolas" panose="020B0609020204030204" pitchFamily="49" charset="0"/>
              </a:rPr>
              <a:t>RDMs</a:t>
            </a:r>
            <a:r>
              <a:rPr lang="en-GB" spc="-80" dirty="0">
                <a:latin typeface="Consolas" panose="020B0609020204030204" pitchFamily="49" charset="0"/>
              </a:rPr>
              <a:t>, method=</a:t>
            </a:r>
            <a:r>
              <a:rPr lang="en-GB" spc="-80" dirty="0" smtClean="0">
                <a:latin typeface="Consolas" panose="020B0609020204030204" pitchFamily="49" charset="0"/>
              </a:rPr>
              <a:t>'</a:t>
            </a:r>
            <a:r>
              <a:rPr lang="en-GB" spc="-80" dirty="0" err="1" smtClean="0">
                <a:latin typeface="Consolas" panose="020B0609020204030204" pitchFamily="49" charset="0"/>
              </a:rPr>
              <a:t>corr_cov</a:t>
            </a:r>
            <a:r>
              <a:rPr lang="en-GB" spc="-80" dirty="0" smtClean="0">
                <a:latin typeface="Consolas" panose="020B0609020204030204" pitchFamily="49" charset="0"/>
              </a:rPr>
              <a:t>')</a:t>
            </a:r>
            <a:endParaRPr lang="en-GB" dirty="0" smtClean="0"/>
          </a:p>
          <a:p>
            <a:pPr>
              <a:spcAft>
                <a:spcPts val="400"/>
              </a:spcAft>
            </a:pPr>
            <a:endParaRPr lang="en-GB" dirty="0" smtClean="0"/>
          </a:p>
          <a:p>
            <a:pPr marL="285750" indent="-285750">
              <a:spcAft>
                <a:spcPts val="400"/>
              </a:spcAft>
              <a:buFont typeface="Arial" panose="020B0604020202020204" pitchFamily="34" charset="0"/>
              <a:buChar char="•"/>
            </a:pPr>
            <a:r>
              <a:rPr lang="en-GB" dirty="0" smtClean="0"/>
              <a:t>To generalise across conditions/patterns (non-independent), could bootstrap:</a:t>
            </a:r>
          </a:p>
          <a:p>
            <a:pPr>
              <a:spcAft>
                <a:spcPts val="400"/>
              </a:spcAft>
            </a:pPr>
            <a:r>
              <a:rPr lang="en-GB" spc="-80" dirty="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inference.eval_bootstrap_pattern</a:t>
            </a:r>
            <a:r>
              <a:rPr lang="en-GB" spc="-80" dirty="0" smtClean="0">
                <a:latin typeface="Consolas" panose="020B0609020204030204" pitchFamily="49" charset="0"/>
              </a:rPr>
              <a:t>(</a:t>
            </a:r>
            <a:r>
              <a:rPr lang="en-GB" b="1" spc="-80" dirty="0" smtClean="0">
                <a:solidFill>
                  <a:schemeClr val="accent6">
                    <a:lumMod val="75000"/>
                  </a:schemeClr>
                </a:solidFill>
                <a:latin typeface="Consolas" panose="020B0609020204030204" pitchFamily="49" charset="0"/>
              </a:rPr>
              <a:t>Models</a:t>
            </a:r>
            <a:r>
              <a:rPr lang="en-GB" b="1" spc="-80" dirty="0">
                <a:latin typeface="Consolas" panose="020B0609020204030204" pitchFamily="49" charset="0"/>
              </a:rPr>
              <a:t>, </a:t>
            </a:r>
            <a:r>
              <a:rPr lang="en-GB" b="1" spc="-80" dirty="0">
                <a:solidFill>
                  <a:schemeClr val="accent2"/>
                </a:solidFill>
                <a:latin typeface="Consolas" panose="020B0609020204030204" pitchFamily="49" charset="0"/>
              </a:rPr>
              <a:t>RDMs</a:t>
            </a:r>
            <a:r>
              <a:rPr lang="en-GB" spc="-80" dirty="0" smtClean="0">
                <a:latin typeface="Consolas" panose="020B0609020204030204" pitchFamily="49" charset="0"/>
              </a:rPr>
              <a:t>, </a:t>
            </a:r>
            <a:r>
              <a:rPr lang="en-GB" spc="-80" dirty="0">
                <a:latin typeface="Consolas" panose="020B0609020204030204" pitchFamily="49" charset="0"/>
              </a:rPr>
              <a:t>…)</a:t>
            </a:r>
          </a:p>
          <a:p>
            <a:pPr>
              <a:spcAft>
                <a:spcPts val="400"/>
              </a:spcAft>
            </a:pPr>
            <a:r>
              <a:rPr lang="en-GB" spc="-80" dirty="0" smtClean="0">
                <a:latin typeface="Consolas" panose="020B0609020204030204" pitchFamily="49" charset="0"/>
              </a:rPr>
              <a:t>   </a:t>
            </a:r>
            <a:endParaRPr lang="en-GB" strike="dblStrike" spc="-80" dirty="0">
              <a:solidFill>
                <a:schemeClr val="bg1">
                  <a:lumMod val="65000"/>
                </a:schemeClr>
              </a:solidFill>
              <a:latin typeface="Consolas" panose="020B0609020204030204" pitchFamily="49" charset="0"/>
            </a:endParaRPr>
          </a:p>
          <a:p>
            <a:pPr marL="285750" indent="-285750">
              <a:spcAft>
                <a:spcPts val="400"/>
              </a:spcAft>
              <a:buFont typeface="Arial" panose="020B0604020202020204" pitchFamily="34" charset="0"/>
              <a:buChar char="•"/>
            </a:pPr>
            <a:r>
              <a:rPr lang="en-GB" dirty="0"/>
              <a:t>If fits are biased (e.g. flexible or constrained parameters), they can be cross-validated across splits of subjects </a:t>
            </a:r>
            <a:r>
              <a:rPr lang="en-GB" i="1" dirty="0"/>
              <a:t>and</a:t>
            </a:r>
            <a:r>
              <a:rPr lang="en-GB" dirty="0"/>
              <a:t> </a:t>
            </a:r>
            <a:r>
              <a:rPr lang="en-GB" dirty="0" smtClean="0"/>
              <a:t>conditions (needing dual bootstrap &amp; &gt;5 conditions). E.g.:</a:t>
            </a:r>
            <a:endParaRPr lang="en-GB" dirty="0"/>
          </a:p>
          <a:p>
            <a:pPr>
              <a:spcAft>
                <a:spcPts val="400"/>
              </a:spcAft>
            </a:pPr>
            <a:r>
              <a:rPr lang="en-GB" spc="-80" dirty="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inference.eval_dual_bootstrap</a:t>
            </a:r>
            <a:r>
              <a:rPr lang="en-GB" spc="-80" dirty="0" smtClean="0">
                <a:latin typeface="Consolas" panose="020B0609020204030204" pitchFamily="49" charset="0"/>
              </a:rPr>
              <a:t>(</a:t>
            </a:r>
            <a:r>
              <a:rPr lang="en-GB" b="1" spc="-80" dirty="0" smtClean="0">
                <a:solidFill>
                  <a:schemeClr val="accent6">
                    <a:lumMod val="75000"/>
                  </a:schemeClr>
                </a:solidFill>
                <a:latin typeface="Consolas" panose="020B0609020204030204" pitchFamily="49" charset="0"/>
              </a:rPr>
              <a:t>Models</a:t>
            </a:r>
            <a:r>
              <a:rPr lang="en-GB" b="1" spc="-80" dirty="0">
                <a:latin typeface="Consolas" panose="020B0609020204030204" pitchFamily="49" charset="0"/>
              </a:rPr>
              <a:t>, </a:t>
            </a:r>
            <a:r>
              <a:rPr lang="en-GB" b="1" spc="-80" dirty="0">
                <a:solidFill>
                  <a:schemeClr val="accent2"/>
                </a:solidFill>
                <a:latin typeface="Consolas" panose="020B0609020204030204" pitchFamily="49" charset="0"/>
              </a:rPr>
              <a:t>RDMs</a:t>
            </a:r>
            <a:r>
              <a:rPr lang="en-GB" spc="-80" dirty="0" smtClean="0">
                <a:latin typeface="Consolas" panose="020B0609020204030204" pitchFamily="49" charset="0"/>
              </a:rPr>
              <a:t>,</a:t>
            </a:r>
          </a:p>
          <a:p>
            <a:pPr>
              <a:spcAft>
                <a:spcPts val="400"/>
              </a:spcAft>
            </a:pPr>
            <a:r>
              <a:rPr lang="en-GB" spc="-80" dirty="0" smtClean="0">
                <a:latin typeface="Consolas" panose="020B0609020204030204" pitchFamily="49" charset="0"/>
              </a:rPr>
              <a:t>                       </a:t>
            </a:r>
            <a:r>
              <a:rPr lang="en-GB" spc="-80" dirty="0" err="1" smtClean="0">
                <a:latin typeface="Consolas" panose="020B0609020204030204" pitchFamily="49" charset="0"/>
              </a:rPr>
              <a:t>k_pattern</a:t>
            </a:r>
            <a:r>
              <a:rPr lang="en-GB" spc="-80" dirty="0" smtClean="0">
                <a:latin typeface="Consolas" panose="020B0609020204030204" pitchFamily="49" charset="0"/>
              </a:rPr>
              <a:t>=4, </a:t>
            </a:r>
            <a:r>
              <a:rPr lang="en-GB" spc="-80" dirty="0" err="1" smtClean="0">
                <a:latin typeface="Consolas" panose="020B0609020204030204" pitchFamily="49" charset="0"/>
              </a:rPr>
              <a:t>K_rdm</a:t>
            </a:r>
            <a:r>
              <a:rPr lang="en-GB" spc="-80" dirty="0" smtClean="0">
                <a:latin typeface="Consolas" panose="020B0609020204030204" pitchFamily="49" charset="0"/>
              </a:rPr>
              <a:t>=2, N=1000, …)</a:t>
            </a:r>
            <a:endParaRPr lang="en-GB" spc="-80" dirty="0">
              <a:latin typeface="Consolas" panose="020B0609020204030204" pitchFamily="49" charset="0"/>
            </a:endParaRPr>
          </a:p>
        </p:txBody>
      </p:sp>
      <p:sp>
        <p:nvSpPr>
          <p:cNvPr id="8" name="Rectangle 7"/>
          <p:cNvSpPr/>
          <p:nvPr/>
        </p:nvSpPr>
        <p:spPr>
          <a:xfrm>
            <a:off x="294391" y="5894402"/>
            <a:ext cx="8670098" cy="892552"/>
          </a:xfrm>
          <a:prstGeom prst="rect">
            <a:avLst/>
          </a:prstGeom>
        </p:spPr>
        <p:txBody>
          <a:bodyPr wrap="square">
            <a:spAutoFit/>
          </a:bodyPr>
          <a:lstStyle/>
          <a:p>
            <a:r>
              <a:rPr lang="en-GB" b="1" dirty="0" err="1" smtClean="0"/>
              <a:t>demo_bootstrap</a:t>
            </a:r>
            <a:r>
              <a:rPr lang="en-GB" b="1" dirty="0" smtClean="0"/>
              <a:t>:</a:t>
            </a:r>
          </a:p>
          <a:p>
            <a:r>
              <a:rPr lang="en-GB" sz="1700" dirty="0" smtClean="0"/>
              <a:t>load </a:t>
            </a:r>
            <a:r>
              <a:rPr lang="en-GB" sz="1700" dirty="0"/>
              <a:t>&amp;</a:t>
            </a:r>
            <a:r>
              <a:rPr lang="en-GB" sz="1700" dirty="0" smtClean="0"/>
              <a:t> view model RDMs; “fixed” &amp; “selection” model comparison; cross-validation &amp; bootstrap</a:t>
            </a:r>
          </a:p>
          <a:p>
            <a:r>
              <a:rPr lang="en-GB" sz="1700" dirty="0" smtClean="0"/>
              <a:t>(~2.5 minutes)</a:t>
            </a:r>
            <a:endParaRPr lang="en-GB" sz="1700" dirty="0"/>
          </a:p>
        </p:txBody>
      </p:sp>
    </p:spTree>
    <p:extLst>
      <p:ext uri="{BB962C8B-B14F-4D97-AF65-F5344CB8AC3E}">
        <p14:creationId xmlns:p14="http://schemas.microsoft.com/office/powerpoint/2010/main" val="381144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6" grpId="0" uiExpand="1" build="p"/>
      <p:bldP spid="8" grpId="0" bldLvl="2"/>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270990" y="5157192"/>
            <a:ext cx="3029202" cy="1477328"/>
          </a:xfrm>
          <a:prstGeom prst="rect">
            <a:avLst/>
          </a:prstGeom>
          <a:noFill/>
          <a:ln w="9525">
            <a:noFill/>
            <a:miter lim="800000"/>
            <a:headEnd/>
            <a:tailEnd/>
          </a:ln>
        </p:spPr>
        <p:txBody>
          <a:bodyPr wrap="square">
            <a:spAutoFit/>
          </a:bodyPr>
          <a:lstStyle/>
          <a:p>
            <a:pPr marL="177800" indent="-177800">
              <a:buFont typeface="Arial" panose="020B0604020202020204" pitchFamily="34" charset="0"/>
              <a:buChar char="•"/>
            </a:pPr>
            <a:r>
              <a:rPr lang="en-US" dirty="0" smtClean="0"/>
              <a:t>Leave-one-out mean </a:t>
            </a:r>
            <a:br>
              <a:rPr lang="en-US" dirty="0" smtClean="0"/>
            </a:br>
            <a:r>
              <a:rPr lang="en-US" dirty="0" smtClean="0"/>
              <a:t>removes this dependence, </a:t>
            </a:r>
            <a:br>
              <a:rPr lang="en-US" dirty="0" smtClean="0"/>
            </a:br>
            <a:r>
              <a:rPr lang="en-US" dirty="0" smtClean="0"/>
              <a:t>but is negatively biased</a:t>
            </a:r>
            <a:br>
              <a:rPr lang="en-US" dirty="0" smtClean="0"/>
            </a:br>
            <a:r>
              <a:rPr lang="en-US" dirty="0" smtClean="0"/>
              <a:t>because it doesn’t use all the data</a:t>
            </a:r>
            <a:endParaRPr lang="en-US" dirty="0"/>
          </a:p>
        </p:txBody>
      </p:sp>
      <p:sp>
        <p:nvSpPr>
          <p:cNvPr id="7" name="TextBox 6"/>
          <p:cNvSpPr txBox="1">
            <a:spLocks noChangeArrowheads="1"/>
          </p:cNvSpPr>
          <p:nvPr/>
        </p:nvSpPr>
        <p:spPr bwMode="auto">
          <a:xfrm>
            <a:off x="6516216" y="1061125"/>
            <a:ext cx="2399660" cy="954107"/>
          </a:xfrm>
          <a:prstGeom prst="rect">
            <a:avLst/>
          </a:prstGeom>
          <a:noFill/>
          <a:ln w="9525">
            <a:noFill/>
            <a:miter lim="800000"/>
            <a:headEnd/>
            <a:tailEnd/>
          </a:ln>
        </p:spPr>
        <p:txBody>
          <a:bodyPr wrap="square">
            <a:spAutoFit/>
          </a:bodyPr>
          <a:lstStyle/>
          <a:p>
            <a:pPr algn="ctr"/>
            <a:r>
              <a:rPr lang="en-US" b="1" dirty="0" smtClean="0"/>
              <a:t>Do we need</a:t>
            </a:r>
            <a:br>
              <a:rPr lang="en-US" b="1" dirty="0" smtClean="0"/>
            </a:br>
            <a:r>
              <a:rPr lang="en-US" b="1" dirty="0" smtClean="0"/>
              <a:t>a better model,</a:t>
            </a:r>
            <a:br>
              <a:rPr lang="en-US" b="1" dirty="0" smtClean="0"/>
            </a:br>
            <a:r>
              <a:rPr lang="en-US" b="1" dirty="0" smtClean="0"/>
              <a:t>or better data?</a:t>
            </a:r>
            <a:endParaRPr lang="en-US" sz="2000" b="1" dirty="0"/>
          </a:p>
        </p:txBody>
      </p:sp>
      <p:pic>
        <p:nvPicPr>
          <p:cNvPr id="2" name="Picture 1"/>
          <p:cNvPicPr>
            <a:picLocks noChangeAspect="1"/>
          </p:cNvPicPr>
          <p:nvPr/>
        </p:nvPicPr>
        <p:blipFill>
          <a:blip r:embed="rId2"/>
          <a:stretch>
            <a:fillRect/>
          </a:stretch>
        </p:blipFill>
        <p:spPr>
          <a:xfrm>
            <a:off x="6578108" y="2694371"/>
            <a:ext cx="2388920" cy="3883383"/>
          </a:xfrm>
          <a:prstGeom prst="rect">
            <a:avLst/>
          </a:prstGeom>
        </p:spPr>
      </p:pic>
      <p:grpSp>
        <p:nvGrpSpPr>
          <p:cNvPr id="12" name="Group 11"/>
          <p:cNvGrpSpPr/>
          <p:nvPr/>
        </p:nvGrpSpPr>
        <p:grpSpPr>
          <a:xfrm>
            <a:off x="268608" y="113028"/>
            <a:ext cx="4945529" cy="3580083"/>
            <a:chOff x="418558" y="113028"/>
            <a:chExt cx="4945529" cy="3580083"/>
          </a:xfrm>
        </p:grpSpPr>
        <p:pic>
          <p:nvPicPr>
            <p:cNvPr id="3" name="Picture 2"/>
            <p:cNvPicPr>
              <a:picLocks noChangeAspect="1"/>
            </p:cNvPicPr>
            <p:nvPr/>
          </p:nvPicPr>
          <p:blipFill>
            <a:blip r:embed="rId3"/>
            <a:stretch>
              <a:fillRect/>
            </a:stretch>
          </p:blipFill>
          <p:spPr>
            <a:xfrm>
              <a:off x="418558" y="113028"/>
              <a:ext cx="4845338" cy="3501008"/>
            </a:xfrm>
            <a:prstGeom prst="rect">
              <a:avLst/>
            </a:prstGeom>
          </p:spPr>
        </p:pic>
        <p:sp>
          <p:nvSpPr>
            <p:cNvPr id="10" name="Freeform 9"/>
            <p:cNvSpPr/>
            <p:nvPr/>
          </p:nvSpPr>
          <p:spPr>
            <a:xfrm>
              <a:off x="2411760" y="790113"/>
              <a:ext cx="2952327" cy="2902998"/>
            </a:xfrm>
            <a:custGeom>
              <a:avLst/>
              <a:gdLst>
                <a:gd name="connsiteX0" fmla="*/ 53266 w 2414726"/>
                <a:gd name="connsiteY0" fmla="*/ 2246050 h 2902998"/>
                <a:gd name="connsiteX1" fmla="*/ 53266 w 2414726"/>
                <a:gd name="connsiteY1" fmla="*/ 2246050 h 2902998"/>
                <a:gd name="connsiteX2" fmla="*/ 26633 w 2414726"/>
                <a:gd name="connsiteY2" fmla="*/ 2175029 h 2902998"/>
                <a:gd name="connsiteX3" fmla="*/ 8877 w 2414726"/>
                <a:gd name="connsiteY3" fmla="*/ 2148396 h 2902998"/>
                <a:gd name="connsiteX4" fmla="*/ 0 w 2414726"/>
                <a:gd name="connsiteY4" fmla="*/ 2024108 h 2902998"/>
                <a:gd name="connsiteX5" fmla="*/ 8877 w 2414726"/>
                <a:gd name="connsiteY5" fmla="*/ 1784411 h 2902998"/>
                <a:gd name="connsiteX6" fmla="*/ 17755 w 2414726"/>
                <a:gd name="connsiteY6" fmla="*/ 1748901 h 2902998"/>
                <a:gd name="connsiteX7" fmla="*/ 35510 w 2414726"/>
                <a:gd name="connsiteY7" fmla="*/ 1722268 h 2902998"/>
                <a:gd name="connsiteX8" fmla="*/ 88776 w 2414726"/>
                <a:gd name="connsiteY8" fmla="*/ 1677879 h 2902998"/>
                <a:gd name="connsiteX9" fmla="*/ 133165 w 2414726"/>
                <a:gd name="connsiteY9" fmla="*/ 1651246 h 2902998"/>
                <a:gd name="connsiteX10" fmla="*/ 186431 w 2414726"/>
                <a:gd name="connsiteY10" fmla="*/ 1606858 h 2902998"/>
                <a:gd name="connsiteX11" fmla="*/ 275207 w 2414726"/>
                <a:gd name="connsiteY11" fmla="*/ 1589103 h 2902998"/>
                <a:gd name="connsiteX12" fmla="*/ 301840 w 2414726"/>
                <a:gd name="connsiteY12" fmla="*/ 1571347 h 2902998"/>
                <a:gd name="connsiteX13" fmla="*/ 328473 w 2414726"/>
                <a:gd name="connsiteY13" fmla="*/ 1562470 h 2902998"/>
                <a:gd name="connsiteX14" fmla="*/ 346229 w 2414726"/>
                <a:gd name="connsiteY14" fmla="*/ 1544714 h 2902998"/>
                <a:gd name="connsiteX15" fmla="*/ 372862 w 2414726"/>
                <a:gd name="connsiteY15" fmla="*/ 1526959 h 2902998"/>
                <a:gd name="connsiteX16" fmla="*/ 426128 w 2414726"/>
                <a:gd name="connsiteY16" fmla="*/ 1491448 h 2902998"/>
                <a:gd name="connsiteX17" fmla="*/ 461638 w 2414726"/>
                <a:gd name="connsiteY17" fmla="*/ 1447060 h 2902998"/>
                <a:gd name="connsiteX18" fmla="*/ 506027 w 2414726"/>
                <a:gd name="connsiteY18" fmla="*/ 1402671 h 2902998"/>
                <a:gd name="connsiteX19" fmla="*/ 568170 w 2414726"/>
                <a:gd name="connsiteY19" fmla="*/ 1367161 h 2902998"/>
                <a:gd name="connsiteX20" fmla="*/ 594803 w 2414726"/>
                <a:gd name="connsiteY20" fmla="*/ 1349405 h 2902998"/>
                <a:gd name="connsiteX21" fmla="*/ 603681 w 2414726"/>
                <a:gd name="connsiteY21" fmla="*/ 1313895 h 2902998"/>
                <a:gd name="connsiteX22" fmla="*/ 621436 w 2414726"/>
                <a:gd name="connsiteY22" fmla="*/ 1233996 h 2902998"/>
                <a:gd name="connsiteX23" fmla="*/ 639192 w 2414726"/>
                <a:gd name="connsiteY23" fmla="*/ 1216240 h 2902998"/>
                <a:gd name="connsiteX24" fmla="*/ 648069 w 2414726"/>
                <a:gd name="connsiteY24" fmla="*/ 1038687 h 2902998"/>
                <a:gd name="connsiteX25" fmla="*/ 656947 w 2414726"/>
                <a:gd name="connsiteY25" fmla="*/ 1012054 h 2902998"/>
                <a:gd name="connsiteX26" fmla="*/ 665825 w 2414726"/>
                <a:gd name="connsiteY26" fmla="*/ 328473 h 2902998"/>
                <a:gd name="connsiteX27" fmla="*/ 692458 w 2414726"/>
                <a:gd name="connsiteY27" fmla="*/ 284085 h 2902998"/>
                <a:gd name="connsiteX28" fmla="*/ 710213 w 2414726"/>
                <a:gd name="connsiteY28" fmla="*/ 248574 h 2902998"/>
                <a:gd name="connsiteX29" fmla="*/ 727969 w 2414726"/>
                <a:gd name="connsiteY29" fmla="*/ 195308 h 2902998"/>
                <a:gd name="connsiteX30" fmla="*/ 754602 w 2414726"/>
                <a:gd name="connsiteY30" fmla="*/ 186431 h 2902998"/>
                <a:gd name="connsiteX31" fmla="*/ 798990 w 2414726"/>
                <a:gd name="connsiteY31" fmla="*/ 142042 h 2902998"/>
                <a:gd name="connsiteX32" fmla="*/ 816745 w 2414726"/>
                <a:gd name="connsiteY32" fmla="*/ 115409 h 2902998"/>
                <a:gd name="connsiteX33" fmla="*/ 896644 w 2414726"/>
                <a:gd name="connsiteY33" fmla="*/ 88776 h 2902998"/>
                <a:gd name="connsiteX34" fmla="*/ 967666 w 2414726"/>
                <a:gd name="connsiteY34" fmla="*/ 71021 h 2902998"/>
                <a:gd name="connsiteX35" fmla="*/ 994299 w 2414726"/>
                <a:gd name="connsiteY35" fmla="*/ 62143 h 2902998"/>
                <a:gd name="connsiteX36" fmla="*/ 1091953 w 2414726"/>
                <a:gd name="connsiteY36" fmla="*/ 44388 h 2902998"/>
                <a:gd name="connsiteX37" fmla="*/ 1225118 w 2414726"/>
                <a:gd name="connsiteY37" fmla="*/ 17755 h 2902998"/>
                <a:gd name="connsiteX38" fmla="*/ 2112885 w 2414726"/>
                <a:gd name="connsiteY38" fmla="*/ 8877 h 2902998"/>
                <a:gd name="connsiteX39" fmla="*/ 2139518 w 2414726"/>
                <a:gd name="connsiteY39" fmla="*/ 0 h 2902998"/>
                <a:gd name="connsiteX40" fmla="*/ 2210539 w 2414726"/>
                <a:gd name="connsiteY40" fmla="*/ 17755 h 2902998"/>
                <a:gd name="connsiteX41" fmla="*/ 2237172 w 2414726"/>
                <a:gd name="connsiteY41" fmla="*/ 35510 h 2902998"/>
                <a:gd name="connsiteX42" fmla="*/ 2317071 w 2414726"/>
                <a:gd name="connsiteY42" fmla="*/ 53266 h 2902998"/>
                <a:gd name="connsiteX43" fmla="*/ 2334827 w 2414726"/>
                <a:gd name="connsiteY43" fmla="*/ 79899 h 2902998"/>
                <a:gd name="connsiteX44" fmla="*/ 2352582 w 2414726"/>
                <a:gd name="connsiteY44" fmla="*/ 142042 h 2902998"/>
                <a:gd name="connsiteX45" fmla="*/ 2370337 w 2414726"/>
                <a:gd name="connsiteY45" fmla="*/ 168675 h 2902998"/>
                <a:gd name="connsiteX46" fmla="*/ 2379215 w 2414726"/>
                <a:gd name="connsiteY46" fmla="*/ 195308 h 2902998"/>
                <a:gd name="connsiteX47" fmla="*/ 2396970 w 2414726"/>
                <a:gd name="connsiteY47" fmla="*/ 408372 h 2902998"/>
                <a:gd name="connsiteX48" fmla="*/ 2414726 w 2414726"/>
                <a:gd name="connsiteY48" fmla="*/ 470516 h 2902998"/>
                <a:gd name="connsiteX49" fmla="*/ 2405848 w 2414726"/>
                <a:gd name="connsiteY49" fmla="*/ 870011 h 2902998"/>
                <a:gd name="connsiteX50" fmla="*/ 2388093 w 2414726"/>
                <a:gd name="connsiteY50" fmla="*/ 887767 h 2902998"/>
                <a:gd name="connsiteX51" fmla="*/ 2379215 w 2414726"/>
                <a:gd name="connsiteY51" fmla="*/ 1091953 h 2902998"/>
                <a:gd name="connsiteX52" fmla="*/ 2370337 w 2414726"/>
                <a:gd name="connsiteY52" fmla="*/ 1154097 h 2902998"/>
                <a:gd name="connsiteX53" fmla="*/ 2352582 w 2414726"/>
                <a:gd name="connsiteY53" fmla="*/ 1189607 h 2902998"/>
                <a:gd name="connsiteX54" fmla="*/ 2343704 w 2414726"/>
                <a:gd name="connsiteY54" fmla="*/ 1233996 h 2902998"/>
                <a:gd name="connsiteX55" fmla="*/ 2325949 w 2414726"/>
                <a:gd name="connsiteY55" fmla="*/ 1269506 h 2902998"/>
                <a:gd name="connsiteX56" fmla="*/ 2299316 w 2414726"/>
                <a:gd name="connsiteY56" fmla="*/ 1322772 h 2902998"/>
                <a:gd name="connsiteX57" fmla="*/ 2272683 w 2414726"/>
                <a:gd name="connsiteY57" fmla="*/ 1384916 h 2902998"/>
                <a:gd name="connsiteX58" fmla="*/ 2254928 w 2414726"/>
                <a:gd name="connsiteY58" fmla="*/ 1420427 h 2902998"/>
                <a:gd name="connsiteX59" fmla="*/ 2228295 w 2414726"/>
                <a:gd name="connsiteY59" fmla="*/ 1438182 h 2902998"/>
                <a:gd name="connsiteX60" fmla="*/ 2210539 w 2414726"/>
                <a:gd name="connsiteY60" fmla="*/ 1473693 h 2902998"/>
                <a:gd name="connsiteX61" fmla="*/ 2112885 w 2414726"/>
                <a:gd name="connsiteY61" fmla="*/ 1562470 h 2902998"/>
                <a:gd name="connsiteX62" fmla="*/ 2059619 w 2414726"/>
                <a:gd name="connsiteY62" fmla="*/ 1597980 h 2902998"/>
                <a:gd name="connsiteX63" fmla="*/ 1988598 w 2414726"/>
                <a:gd name="connsiteY63" fmla="*/ 1686757 h 2902998"/>
                <a:gd name="connsiteX64" fmla="*/ 1970842 w 2414726"/>
                <a:gd name="connsiteY64" fmla="*/ 1704512 h 2902998"/>
                <a:gd name="connsiteX65" fmla="*/ 1953087 w 2414726"/>
                <a:gd name="connsiteY65" fmla="*/ 1740023 h 2902998"/>
                <a:gd name="connsiteX66" fmla="*/ 1873188 w 2414726"/>
                <a:gd name="connsiteY66" fmla="*/ 1811044 h 2902998"/>
                <a:gd name="connsiteX67" fmla="*/ 1837677 w 2414726"/>
                <a:gd name="connsiteY67" fmla="*/ 1846555 h 2902998"/>
                <a:gd name="connsiteX68" fmla="*/ 1740023 w 2414726"/>
                <a:gd name="connsiteY68" fmla="*/ 1899821 h 2902998"/>
                <a:gd name="connsiteX69" fmla="*/ 1686757 w 2414726"/>
                <a:gd name="connsiteY69" fmla="*/ 1953087 h 2902998"/>
                <a:gd name="connsiteX70" fmla="*/ 1633491 w 2414726"/>
                <a:gd name="connsiteY70" fmla="*/ 2006353 h 2902998"/>
                <a:gd name="connsiteX71" fmla="*/ 1615736 w 2414726"/>
                <a:gd name="connsiteY71" fmla="*/ 2032986 h 2902998"/>
                <a:gd name="connsiteX72" fmla="*/ 1589102 w 2414726"/>
                <a:gd name="connsiteY72" fmla="*/ 2050741 h 2902998"/>
                <a:gd name="connsiteX73" fmla="*/ 1562469 w 2414726"/>
                <a:gd name="connsiteY73" fmla="*/ 2077374 h 2902998"/>
                <a:gd name="connsiteX74" fmla="*/ 1544714 w 2414726"/>
                <a:gd name="connsiteY74" fmla="*/ 2112885 h 2902998"/>
                <a:gd name="connsiteX75" fmla="*/ 1526959 w 2414726"/>
                <a:gd name="connsiteY75" fmla="*/ 2139518 h 2902998"/>
                <a:gd name="connsiteX76" fmla="*/ 1518081 w 2414726"/>
                <a:gd name="connsiteY76" fmla="*/ 2166151 h 2902998"/>
                <a:gd name="connsiteX77" fmla="*/ 1526959 w 2414726"/>
                <a:gd name="connsiteY77" fmla="*/ 2308194 h 2902998"/>
                <a:gd name="connsiteX78" fmla="*/ 1553592 w 2414726"/>
                <a:gd name="connsiteY78" fmla="*/ 2334827 h 2902998"/>
                <a:gd name="connsiteX79" fmla="*/ 1615736 w 2414726"/>
                <a:gd name="connsiteY79" fmla="*/ 2370337 h 2902998"/>
                <a:gd name="connsiteX80" fmla="*/ 1642369 w 2414726"/>
                <a:gd name="connsiteY80" fmla="*/ 2396970 h 2902998"/>
                <a:gd name="connsiteX81" fmla="*/ 1669002 w 2414726"/>
                <a:gd name="connsiteY81" fmla="*/ 2405848 h 2902998"/>
                <a:gd name="connsiteX82" fmla="*/ 1704512 w 2414726"/>
                <a:gd name="connsiteY82" fmla="*/ 2441359 h 2902998"/>
                <a:gd name="connsiteX83" fmla="*/ 1731145 w 2414726"/>
                <a:gd name="connsiteY83" fmla="*/ 2547891 h 2902998"/>
                <a:gd name="connsiteX84" fmla="*/ 1748901 w 2414726"/>
                <a:gd name="connsiteY84" fmla="*/ 2574524 h 2902998"/>
                <a:gd name="connsiteX85" fmla="*/ 1766656 w 2414726"/>
                <a:gd name="connsiteY85" fmla="*/ 2672178 h 2902998"/>
                <a:gd name="connsiteX86" fmla="*/ 1784411 w 2414726"/>
                <a:gd name="connsiteY86" fmla="*/ 2734322 h 2902998"/>
                <a:gd name="connsiteX87" fmla="*/ 1793289 w 2414726"/>
                <a:gd name="connsiteY87" fmla="*/ 2769833 h 2902998"/>
                <a:gd name="connsiteX88" fmla="*/ 1784411 w 2414726"/>
                <a:gd name="connsiteY88" fmla="*/ 2867487 h 2902998"/>
                <a:gd name="connsiteX89" fmla="*/ 1757778 w 2414726"/>
                <a:gd name="connsiteY89" fmla="*/ 2876365 h 2902998"/>
                <a:gd name="connsiteX90" fmla="*/ 1731145 w 2414726"/>
                <a:gd name="connsiteY90" fmla="*/ 2894120 h 2902998"/>
                <a:gd name="connsiteX91" fmla="*/ 1127464 w 2414726"/>
                <a:gd name="connsiteY91" fmla="*/ 2902998 h 2902998"/>
                <a:gd name="connsiteX92" fmla="*/ 648069 w 2414726"/>
                <a:gd name="connsiteY92" fmla="*/ 2894120 h 2902998"/>
                <a:gd name="connsiteX93" fmla="*/ 506027 w 2414726"/>
                <a:gd name="connsiteY93" fmla="*/ 2840854 h 2902998"/>
                <a:gd name="connsiteX94" fmla="*/ 470516 w 2414726"/>
                <a:gd name="connsiteY94" fmla="*/ 2831976 h 2902998"/>
                <a:gd name="connsiteX95" fmla="*/ 408372 w 2414726"/>
                <a:gd name="connsiteY95" fmla="*/ 2796466 h 2902998"/>
                <a:gd name="connsiteX96" fmla="*/ 363984 w 2414726"/>
                <a:gd name="connsiteY96" fmla="*/ 2743200 h 2902998"/>
                <a:gd name="connsiteX97" fmla="*/ 310718 w 2414726"/>
                <a:gd name="connsiteY97" fmla="*/ 2707689 h 2902998"/>
                <a:gd name="connsiteX98" fmla="*/ 239697 w 2414726"/>
                <a:gd name="connsiteY98" fmla="*/ 2689934 h 2902998"/>
                <a:gd name="connsiteX99" fmla="*/ 177553 w 2414726"/>
                <a:gd name="connsiteY99" fmla="*/ 2654423 h 2902998"/>
                <a:gd name="connsiteX100" fmla="*/ 168675 w 2414726"/>
                <a:gd name="connsiteY100" fmla="*/ 2618912 h 2902998"/>
                <a:gd name="connsiteX101" fmla="*/ 159798 w 2414726"/>
                <a:gd name="connsiteY101" fmla="*/ 2592279 h 2902998"/>
                <a:gd name="connsiteX102" fmla="*/ 142042 w 2414726"/>
                <a:gd name="connsiteY102" fmla="*/ 2423604 h 2902998"/>
                <a:gd name="connsiteX103" fmla="*/ 133165 w 2414726"/>
                <a:gd name="connsiteY103" fmla="*/ 2396970 h 2902998"/>
                <a:gd name="connsiteX104" fmla="*/ 97654 w 2414726"/>
                <a:gd name="connsiteY104" fmla="*/ 2352582 h 2902998"/>
                <a:gd name="connsiteX105" fmla="*/ 62143 w 2414726"/>
                <a:gd name="connsiteY105" fmla="*/ 2299316 h 2902998"/>
                <a:gd name="connsiteX106" fmla="*/ 53266 w 2414726"/>
                <a:gd name="connsiteY106" fmla="*/ 2272683 h 2902998"/>
                <a:gd name="connsiteX107" fmla="*/ 53266 w 2414726"/>
                <a:gd name="connsiteY107" fmla="*/ 2246050 h 290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414726" h="2902998">
                  <a:moveTo>
                    <a:pt x="53266" y="2246050"/>
                  </a:moveTo>
                  <a:lnTo>
                    <a:pt x="53266" y="2246050"/>
                  </a:lnTo>
                  <a:cubicBezTo>
                    <a:pt x="44388" y="2222376"/>
                    <a:pt x="37096" y="2198046"/>
                    <a:pt x="26633" y="2175029"/>
                  </a:cubicBezTo>
                  <a:cubicBezTo>
                    <a:pt x="22218" y="2165316"/>
                    <a:pt x="10731" y="2158903"/>
                    <a:pt x="8877" y="2148396"/>
                  </a:cubicBezTo>
                  <a:cubicBezTo>
                    <a:pt x="1659" y="2107493"/>
                    <a:pt x="2959" y="2065537"/>
                    <a:pt x="0" y="2024108"/>
                  </a:cubicBezTo>
                  <a:cubicBezTo>
                    <a:pt x="2959" y="1944209"/>
                    <a:pt x="3729" y="1864199"/>
                    <a:pt x="8877" y="1784411"/>
                  </a:cubicBezTo>
                  <a:cubicBezTo>
                    <a:pt x="9663" y="1772235"/>
                    <a:pt x="12949" y="1760115"/>
                    <a:pt x="17755" y="1748901"/>
                  </a:cubicBezTo>
                  <a:cubicBezTo>
                    <a:pt x="21958" y="1739094"/>
                    <a:pt x="28845" y="1730600"/>
                    <a:pt x="35510" y="1722268"/>
                  </a:cubicBezTo>
                  <a:cubicBezTo>
                    <a:pt x="51571" y="1702191"/>
                    <a:pt x="68059" y="1695143"/>
                    <a:pt x="88776" y="1677879"/>
                  </a:cubicBezTo>
                  <a:cubicBezTo>
                    <a:pt x="121272" y="1650800"/>
                    <a:pt x="89511" y="1665798"/>
                    <a:pt x="133165" y="1651246"/>
                  </a:cubicBezTo>
                  <a:cubicBezTo>
                    <a:pt x="149164" y="1635247"/>
                    <a:pt x="164800" y="1616128"/>
                    <a:pt x="186431" y="1606858"/>
                  </a:cubicBezTo>
                  <a:cubicBezTo>
                    <a:pt x="203290" y="1599633"/>
                    <a:pt x="263184" y="1591107"/>
                    <a:pt x="275207" y="1589103"/>
                  </a:cubicBezTo>
                  <a:cubicBezTo>
                    <a:pt x="284085" y="1583184"/>
                    <a:pt x="292297" y="1576119"/>
                    <a:pt x="301840" y="1571347"/>
                  </a:cubicBezTo>
                  <a:cubicBezTo>
                    <a:pt x="310210" y="1567162"/>
                    <a:pt x="320449" y="1567285"/>
                    <a:pt x="328473" y="1562470"/>
                  </a:cubicBezTo>
                  <a:cubicBezTo>
                    <a:pt x="335650" y="1558164"/>
                    <a:pt x="339693" y="1549943"/>
                    <a:pt x="346229" y="1544714"/>
                  </a:cubicBezTo>
                  <a:cubicBezTo>
                    <a:pt x="354561" y="1538049"/>
                    <a:pt x="364665" y="1533789"/>
                    <a:pt x="372862" y="1526959"/>
                  </a:cubicBezTo>
                  <a:cubicBezTo>
                    <a:pt x="417196" y="1490014"/>
                    <a:pt x="379323" y="1507050"/>
                    <a:pt x="426128" y="1491448"/>
                  </a:cubicBezTo>
                  <a:cubicBezTo>
                    <a:pt x="441338" y="1445814"/>
                    <a:pt x="423845" y="1480129"/>
                    <a:pt x="461638" y="1447060"/>
                  </a:cubicBezTo>
                  <a:cubicBezTo>
                    <a:pt x="477386" y="1433281"/>
                    <a:pt x="488616" y="1414278"/>
                    <a:pt x="506027" y="1402671"/>
                  </a:cubicBezTo>
                  <a:cubicBezTo>
                    <a:pt x="570925" y="1359406"/>
                    <a:pt x="489313" y="1412223"/>
                    <a:pt x="568170" y="1367161"/>
                  </a:cubicBezTo>
                  <a:cubicBezTo>
                    <a:pt x="577434" y="1361867"/>
                    <a:pt x="585925" y="1355324"/>
                    <a:pt x="594803" y="1349405"/>
                  </a:cubicBezTo>
                  <a:cubicBezTo>
                    <a:pt x="597762" y="1337568"/>
                    <a:pt x="601288" y="1325859"/>
                    <a:pt x="603681" y="1313895"/>
                  </a:cubicBezTo>
                  <a:cubicBezTo>
                    <a:pt x="606011" y="1302248"/>
                    <a:pt x="611071" y="1251271"/>
                    <a:pt x="621436" y="1233996"/>
                  </a:cubicBezTo>
                  <a:cubicBezTo>
                    <a:pt x="625742" y="1226819"/>
                    <a:pt x="633273" y="1222159"/>
                    <a:pt x="639192" y="1216240"/>
                  </a:cubicBezTo>
                  <a:cubicBezTo>
                    <a:pt x="642151" y="1157056"/>
                    <a:pt x="642936" y="1097722"/>
                    <a:pt x="648069" y="1038687"/>
                  </a:cubicBezTo>
                  <a:cubicBezTo>
                    <a:pt x="648880" y="1029364"/>
                    <a:pt x="656713" y="1021409"/>
                    <a:pt x="656947" y="1012054"/>
                  </a:cubicBezTo>
                  <a:cubicBezTo>
                    <a:pt x="662642" y="784246"/>
                    <a:pt x="660130" y="556281"/>
                    <a:pt x="665825" y="328473"/>
                  </a:cubicBezTo>
                  <a:cubicBezTo>
                    <a:pt x="666416" y="304831"/>
                    <a:pt x="677863" y="298679"/>
                    <a:pt x="692458" y="284085"/>
                  </a:cubicBezTo>
                  <a:cubicBezTo>
                    <a:pt x="698376" y="272248"/>
                    <a:pt x="705298" y="260862"/>
                    <a:pt x="710213" y="248574"/>
                  </a:cubicBezTo>
                  <a:cubicBezTo>
                    <a:pt x="717164" y="231197"/>
                    <a:pt x="710213" y="201226"/>
                    <a:pt x="727969" y="195308"/>
                  </a:cubicBezTo>
                  <a:lnTo>
                    <a:pt x="754602" y="186431"/>
                  </a:lnTo>
                  <a:cubicBezTo>
                    <a:pt x="769398" y="171635"/>
                    <a:pt x="787383" y="159453"/>
                    <a:pt x="798990" y="142042"/>
                  </a:cubicBezTo>
                  <a:cubicBezTo>
                    <a:pt x="804908" y="133164"/>
                    <a:pt x="808548" y="122239"/>
                    <a:pt x="816745" y="115409"/>
                  </a:cubicBezTo>
                  <a:cubicBezTo>
                    <a:pt x="841209" y="95022"/>
                    <a:pt x="867262" y="95556"/>
                    <a:pt x="896644" y="88776"/>
                  </a:cubicBezTo>
                  <a:cubicBezTo>
                    <a:pt x="920422" y="83289"/>
                    <a:pt x="944516" y="78738"/>
                    <a:pt x="967666" y="71021"/>
                  </a:cubicBezTo>
                  <a:cubicBezTo>
                    <a:pt x="976544" y="68062"/>
                    <a:pt x="985220" y="64413"/>
                    <a:pt x="994299" y="62143"/>
                  </a:cubicBezTo>
                  <a:cubicBezTo>
                    <a:pt x="1085413" y="39365"/>
                    <a:pt x="989118" y="68119"/>
                    <a:pt x="1091953" y="44388"/>
                  </a:cubicBezTo>
                  <a:cubicBezTo>
                    <a:pt x="1157201" y="29331"/>
                    <a:pt x="1154687" y="19059"/>
                    <a:pt x="1225118" y="17755"/>
                  </a:cubicBezTo>
                  <a:lnTo>
                    <a:pt x="2112885" y="8877"/>
                  </a:lnTo>
                  <a:cubicBezTo>
                    <a:pt x="2121763" y="5918"/>
                    <a:pt x="2130160" y="0"/>
                    <a:pt x="2139518" y="0"/>
                  </a:cubicBezTo>
                  <a:cubicBezTo>
                    <a:pt x="2149651" y="0"/>
                    <a:pt x="2196527" y="10749"/>
                    <a:pt x="2210539" y="17755"/>
                  </a:cubicBezTo>
                  <a:cubicBezTo>
                    <a:pt x="2220082" y="22527"/>
                    <a:pt x="2227365" y="31307"/>
                    <a:pt x="2237172" y="35510"/>
                  </a:cubicBezTo>
                  <a:cubicBezTo>
                    <a:pt x="2248142" y="40212"/>
                    <a:pt x="2309170" y="51686"/>
                    <a:pt x="2317071" y="53266"/>
                  </a:cubicBezTo>
                  <a:cubicBezTo>
                    <a:pt x="2322990" y="62144"/>
                    <a:pt x="2330055" y="70356"/>
                    <a:pt x="2334827" y="79899"/>
                  </a:cubicBezTo>
                  <a:cubicBezTo>
                    <a:pt x="2352093" y="114432"/>
                    <a:pt x="2335526" y="102245"/>
                    <a:pt x="2352582" y="142042"/>
                  </a:cubicBezTo>
                  <a:cubicBezTo>
                    <a:pt x="2356785" y="151849"/>
                    <a:pt x="2365565" y="159132"/>
                    <a:pt x="2370337" y="168675"/>
                  </a:cubicBezTo>
                  <a:cubicBezTo>
                    <a:pt x="2374522" y="177045"/>
                    <a:pt x="2376256" y="186430"/>
                    <a:pt x="2379215" y="195308"/>
                  </a:cubicBezTo>
                  <a:cubicBezTo>
                    <a:pt x="2385133" y="266329"/>
                    <a:pt x="2374432" y="340762"/>
                    <a:pt x="2396970" y="408372"/>
                  </a:cubicBezTo>
                  <a:cubicBezTo>
                    <a:pt x="2409707" y="446580"/>
                    <a:pt x="2403578" y="425927"/>
                    <a:pt x="2414726" y="470516"/>
                  </a:cubicBezTo>
                  <a:cubicBezTo>
                    <a:pt x="2411767" y="603681"/>
                    <a:pt x="2414333" y="737084"/>
                    <a:pt x="2405848" y="870011"/>
                  </a:cubicBezTo>
                  <a:cubicBezTo>
                    <a:pt x="2405315" y="878364"/>
                    <a:pt x="2389090" y="879457"/>
                    <a:pt x="2388093" y="887767"/>
                  </a:cubicBezTo>
                  <a:cubicBezTo>
                    <a:pt x="2379976" y="955408"/>
                    <a:pt x="2383747" y="1023978"/>
                    <a:pt x="2379215" y="1091953"/>
                  </a:cubicBezTo>
                  <a:cubicBezTo>
                    <a:pt x="2377823" y="1112832"/>
                    <a:pt x="2375843" y="1133909"/>
                    <a:pt x="2370337" y="1154097"/>
                  </a:cubicBezTo>
                  <a:cubicBezTo>
                    <a:pt x="2366855" y="1166864"/>
                    <a:pt x="2358500" y="1177770"/>
                    <a:pt x="2352582" y="1189607"/>
                  </a:cubicBezTo>
                  <a:cubicBezTo>
                    <a:pt x="2349623" y="1204403"/>
                    <a:pt x="2348476" y="1219681"/>
                    <a:pt x="2343704" y="1233996"/>
                  </a:cubicBezTo>
                  <a:cubicBezTo>
                    <a:pt x="2339519" y="1246551"/>
                    <a:pt x="2331162" y="1257342"/>
                    <a:pt x="2325949" y="1269506"/>
                  </a:cubicBezTo>
                  <a:cubicBezTo>
                    <a:pt x="2303896" y="1320963"/>
                    <a:pt x="2333437" y="1271590"/>
                    <a:pt x="2299316" y="1322772"/>
                  </a:cubicBezTo>
                  <a:cubicBezTo>
                    <a:pt x="2284734" y="1381099"/>
                    <a:pt x="2299931" y="1337231"/>
                    <a:pt x="2272683" y="1384916"/>
                  </a:cubicBezTo>
                  <a:cubicBezTo>
                    <a:pt x="2266117" y="1396406"/>
                    <a:pt x="2263400" y="1410260"/>
                    <a:pt x="2254928" y="1420427"/>
                  </a:cubicBezTo>
                  <a:cubicBezTo>
                    <a:pt x="2248098" y="1428624"/>
                    <a:pt x="2237173" y="1432264"/>
                    <a:pt x="2228295" y="1438182"/>
                  </a:cubicBezTo>
                  <a:cubicBezTo>
                    <a:pt x="2222376" y="1450019"/>
                    <a:pt x="2218919" y="1463450"/>
                    <a:pt x="2210539" y="1473693"/>
                  </a:cubicBezTo>
                  <a:cubicBezTo>
                    <a:pt x="2180002" y="1511017"/>
                    <a:pt x="2150584" y="1536081"/>
                    <a:pt x="2112885" y="1562470"/>
                  </a:cubicBezTo>
                  <a:cubicBezTo>
                    <a:pt x="2095403" y="1574707"/>
                    <a:pt x="2059619" y="1597980"/>
                    <a:pt x="2059619" y="1597980"/>
                  </a:cubicBezTo>
                  <a:cubicBezTo>
                    <a:pt x="2030635" y="1655949"/>
                    <a:pt x="2051221" y="1624135"/>
                    <a:pt x="1988598" y="1686757"/>
                  </a:cubicBezTo>
                  <a:lnTo>
                    <a:pt x="1970842" y="1704512"/>
                  </a:lnTo>
                  <a:cubicBezTo>
                    <a:pt x="1964924" y="1716349"/>
                    <a:pt x="1961354" y="1729689"/>
                    <a:pt x="1953087" y="1740023"/>
                  </a:cubicBezTo>
                  <a:cubicBezTo>
                    <a:pt x="1876745" y="1835451"/>
                    <a:pt x="1927313" y="1764651"/>
                    <a:pt x="1873188" y="1811044"/>
                  </a:cubicBezTo>
                  <a:cubicBezTo>
                    <a:pt x="1860478" y="1821938"/>
                    <a:pt x="1851606" y="1837269"/>
                    <a:pt x="1837677" y="1846555"/>
                  </a:cubicBezTo>
                  <a:cubicBezTo>
                    <a:pt x="1771152" y="1890906"/>
                    <a:pt x="1804224" y="1874141"/>
                    <a:pt x="1740023" y="1899821"/>
                  </a:cubicBezTo>
                  <a:cubicBezTo>
                    <a:pt x="1679985" y="1979872"/>
                    <a:pt x="1745173" y="1901162"/>
                    <a:pt x="1686757" y="1953087"/>
                  </a:cubicBezTo>
                  <a:cubicBezTo>
                    <a:pt x="1667990" y="1969769"/>
                    <a:pt x="1651246" y="1988598"/>
                    <a:pt x="1633491" y="2006353"/>
                  </a:cubicBezTo>
                  <a:cubicBezTo>
                    <a:pt x="1625946" y="2013898"/>
                    <a:pt x="1623281" y="2025442"/>
                    <a:pt x="1615736" y="2032986"/>
                  </a:cubicBezTo>
                  <a:cubicBezTo>
                    <a:pt x="1608191" y="2040531"/>
                    <a:pt x="1597299" y="2043910"/>
                    <a:pt x="1589102" y="2050741"/>
                  </a:cubicBezTo>
                  <a:cubicBezTo>
                    <a:pt x="1579457" y="2058778"/>
                    <a:pt x="1571347" y="2068496"/>
                    <a:pt x="1562469" y="2077374"/>
                  </a:cubicBezTo>
                  <a:cubicBezTo>
                    <a:pt x="1556551" y="2089211"/>
                    <a:pt x="1551280" y="2101395"/>
                    <a:pt x="1544714" y="2112885"/>
                  </a:cubicBezTo>
                  <a:cubicBezTo>
                    <a:pt x="1539421" y="2122149"/>
                    <a:pt x="1531731" y="2129975"/>
                    <a:pt x="1526959" y="2139518"/>
                  </a:cubicBezTo>
                  <a:cubicBezTo>
                    <a:pt x="1522774" y="2147888"/>
                    <a:pt x="1521040" y="2157273"/>
                    <a:pt x="1518081" y="2166151"/>
                  </a:cubicBezTo>
                  <a:cubicBezTo>
                    <a:pt x="1521040" y="2213499"/>
                    <a:pt x="1517186" y="2261772"/>
                    <a:pt x="1526959" y="2308194"/>
                  </a:cubicBezTo>
                  <a:cubicBezTo>
                    <a:pt x="1529545" y="2320480"/>
                    <a:pt x="1543947" y="2326790"/>
                    <a:pt x="1553592" y="2334827"/>
                  </a:cubicBezTo>
                  <a:cubicBezTo>
                    <a:pt x="1572414" y="2350512"/>
                    <a:pt x="1594028" y="2359484"/>
                    <a:pt x="1615736" y="2370337"/>
                  </a:cubicBezTo>
                  <a:cubicBezTo>
                    <a:pt x="1624614" y="2379215"/>
                    <a:pt x="1631923" y="2390006"/>
                    <a:pt x="1642369" y="2396970"/>
                  </a:cubicBezTo>
                  <a:cubicBezTo>
                    <a:pt x="1650155" y="2402161"/>
                    <a:pt x="1662385" y="2399231"/>
                    <a:pt x="1669002" y="2405848"/>
                  </a:cubicBezTo>
                  <a:cubicBezTo>
                    <a:pt x="1716349" y="2453196"/>
                    <a:pt x="1633490" y="2417684"/>
                    <a:pt x="1704512" y="2441359"/>
                  </a:cubicBezTo>
                  <a:cubicBezTo>
                    <a:pt x="1747944" y="2484789"/>
                    <a:pt x="1704927" y="2434278"/>
                    <a:pt x="1731145" y="2547891"/>
                  </a:cubicBezTo>
                  <a:cubicBezTo>
                    <a:pt x="1733544" y="2558288"/>
                    <a:pt x="1742982" y="2565646"/>
                    <a:pt x="1748901" y="2574524"/>
                  </a:cubicBezTo>
                  <a:cubicBezTo>
                    <a:pt x="1767947" y="2631667"/>
                    <a:pt x="1749924" y="2571791"/>
                    <a:pt x="1766656" y="2672178"/>
                  </a:cubicBezTo>
                  <a:cubicBezTo>
                    <a:pt x="1772205" y="2705473"/>
                    <a:pt x="1775969" y="2704776"/>
                    <a:pt x="1784411" y="2734322"/>
                  </a:cubicBezTo>
                  <a:cubicBezTo>
                    <a:pt x="1787763" y="2746054"/>
                    <a:pt x="1790330" y="2757996"/>
                    <a:pt x="1793289" y="2769833"/>
                  </a:cubicBezTo>
                  <a:cubicBezTo>
                    <a:pt x="1790330" y="2802384"/>
                    <a:pt x="1794747" y="2836479"/>
                    <a:pt x="1784411" y="2867487"/>
                  </a:cubicBezTo>
                  <a:cubicBezTo>
                    <a:pt x="1781452" y="2876365"/>
                    <a:pt x="1766148" y="2872180"/>
                    <a:pt x="1757778" y="2876365"/>
                  </a:cubicBezTo>
                  <a:cubicBezTo>
                    <a:pt x="1748235" y="2881137"/>
                    <a:pt x="1741805" y="2893670"/>
                    <a:pt x="1731145" y="2894120"/>
                  </a:cubicBezTo>
                  <a:cubicBezTo>
                    <a:pt x="1530076" y="2902616"/>
                    <a:pt x="1328691" y="2900039"/>
                    <a:pt x="1127464" y="2902998"/>
                  </a:cubicBezTo>
                  <a:lnTo>
                    <a:pt x="648069" y="2894120"/>
                  </a:lnTo>
                  <a:cubicBezTo>
                    <a:pt x="597753" y="2889088"/>
                    <a:pt x="555084" y="2853119"/>
                    <a:pt x="506027" y="2840854"/>
                  </a:cubicBezTo>
                  <a:lnTo>
                    <a:pt x="470516" y="2831976"/>
                  </a:lnTo>
                  <a:cubicBezTo>
                    <a:pt x="398451" y="2759911"/>
                    <a:pt x="491831" y="2844156"/>
                    <a:pt x="408372" y="2796466"/>
                  </a:cubicBezTo>
                  <a:cubicBezTo>
                    <a:pt x="362560" y="2770289"/>
                    <a:pt x="398590" y="2773481"/>
                    <a:pt x="363984" y="2743200"/>
                  </a:cubicBezTo>
                  <a:cubicBezTo>
                    <a:pt x="347925" y="2729148"/>
                    <a:pt x="331420" y="2712864"/>
                    <a:pt x="310718" y="2707689"/>
                  </a:cubicBezTo>
                  <a:lnTo>
                    <a:pt x="239697" y="2689934"/>
                  </a:lnTo>
                  <a:cubicBezTo>
                    <a:pt x="233555" y="2686863"/>
                    <a:pt x="183826" y="2663833"/>
                    <a:pt x="177553" y="2654423"/>
                  </a:cubicBezTo>
                  <a:cubicBezTo>
                    <a:pt x="170785" y="2644271"/>
                    <a:pt x="172027" y="2630644"/>
                    <a:pt x="168675" y="2618912"/>
                  </a:cubicBezTo>
                  <a:cubicBezTo>
                    <a:pt x="166104" y="2609914"/>
                    <a:pt x="162757" y="2601157"/>
                    <a:pt x="159798" y="2592279"/>
                  </a:cubicBezTo>
                  <a:cubicBezTo>
                    <a:pt x="153879" y="2536054"/>
                    <a:pt x="149681" y="2479621"/>
                    <a:pt x="142042" y="2423604"/>
                  </a:cubicBezTo>
                  <a:cubicBezTo>
                    <a:pt x="140778" y="2414332"/>
                    <a:pt x="137980" y="2404995"/>
                    <a:pt x="133165" y="2396970"/>
                  </a:cubicBezTo>
                  <a:cubicBezTo>
                    <a:pt x="83609" y="2314376"/>
                    <a:pt x="150971" y="2459215"/>
                    <a:pt x="97654" y="2352582"/>
                  </a:cubicBezTo>
                  <a:cubicBezTo>
                    <a:pt x="71959" y="2301192"/>
                    <a:pt x="112629" y="2349802"/>
                    <a:pt x="62143" y="2299316"/>
                  </a:cubicBezTo>
                  <a:cubicBezTo>
                    <a:pt x="59184" y="2290438"/>
                    <a:pt x="58081" y="2280707"/>
                    <a:pt x="53266" y="2272683"/>
                  </a:cubicBezTo>
                  <a:cubicBezTo>
                    <a:pt x="48960" y="2265506"/>
                    <a:pt x="53266" y="2250489"/>
                    <a:pt x="53266" y="2246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a:spLocks noChangeArrowheads="1"/>
          </p:cNvSpPr>
          <p:nvPr/>
        </p:nvSpPr>
        <p:spPr bwMode="auto">
          <a:xfrm>
            <a:off x="3155236" y="820427"/>
            <a:ext cx="3144956" cy="2308324"/>
          </a:xfrm>
          <a:prstGeom prst="rect">
            <a:avLst/>
          </a:prstGeom>
          <a:noFill/>
          <a:ln w="9525">
            <a:noFill/>
            <a:miter lim="800000"/>
            <a:headEnd/>
            <a:tailEnd/>
          </a:ln>
        </p:spPr>
        <p:txBody>
          <a:bodyPr wrap="square">
            <a:spAutoFit/>
          </a:bodyPr>
          <a:lstStyle/>
          <a:p>
            <a:pPr marL="177800" indent="-177800">
              <a:buFont typeface="Arial" panose="020B0604020202020204" pitchFamily="34" charset="0"/>
              <a:buChar char="•"/>
            </a:pPr>
            <a:r>
              <a:rPr lang="en-US" dirty="0" smtClean="0"/>
              <a:t>Group mean RDM</a:t>
            </a:r>
            <a:br>
              <a:rPr lang="en-US" dirty="0" smtClean="0"/>
            </a:br>
            <a:r>
              <a:rPr lang="en-US" dirty="0" smtClean="0"/>
              <a:t>is best possible model</a:t>
            </a:r>
            <a:br>
              <a:rPr lang="en-US" dirty="0" smtClean="0"/>
            </a:br>
            <a:r>
              <a:rPr lang="en-US" dirty="0" smtClean="0"/>
              <a:t>(given the data)</a:t>
            </a:r>
            <a:br>
              <a:rPr lang="en-US" dirty="0" smtClean="0"/>
            </a:br>
            <a:r>
              <a:rPr lang="en-US" dirty="0" smtClean="0"/>
              <a:t>for comparing each subject to</a:t>
            </a:r>
            <a:br>
              <a:rPr lang="en-US" dirty="0" smtClean="0"/>
            </a:br>
            <a:endParaRPr lang="en-US" dirty="0" smtClean="0"/>
          </a:p>
          <a:p>
            <a:pPr marL="177800" indent="-177800">
              <a:buFont typeface="Arial" panose="020B0604020202020204" pitchFamily="34" charset="0"/>
              <a:buChar char="•"/>
            </a:pPr>
            <a:r>
              <a:rPr lang="en-US" dirty="0" smtClean="0"/>
              <a:t>Positively biased,</a:t>
            </a:r>
            <a:br>
              <a:rPr lang="en-US" dirty="0" smtClean="0"/>
            </a:br>
            <a:r>
              <a:rPr lang="en-US" dirty="0" smtClean="0"/>
              <a:t>because comparison subject included in mean</a:t>
            </a:r>
            <a:endParaRPr lang="en-US" dirty="0"/>
          </a:p>
        </p:txBody>
      </p:sp>
      <p:grpSp>
        <p:nvGrpSpPr>
          <p:cNvPr id="13" name="Group 12"/>
          <p:cNvGrpSpPr/>
          <p:nvPr/>
        </p:nvGrpSpPr>
        <p:grpSpPr>
          <a:xfrm>
            <a:off x="36481" y="3839308"/>
            <a:ext cx="2940543" cy="2830052"/>
            <a:chOff x="186431" y="3839308"/>
            <a:chExt cx="2940543" cy="2830052"/>
          </a:xfrm>
        </p:grpSpPr>
        <p:pic>
          <p:nvPicPr>
            <p:cNvPr id="9" name="Picture 8"/>
            <p:cNvPicPr>
              <a:picLocks noChangeAspect="1"/>
            </p:cNvPicPr>
            <p:nvPr/>
          </p:nvPicPr>
          <p:blipFill>
            <a:blip r:embed="rId4"/>
            <a:stretch>
              <a:fillRect/>
            </a:stretch>
          </p:blipFill>
          <p:spPr>
            <a:xfrm>
              <a:off x="418558" y="3839308"/>
              <a:ext cx="2708416" cy="2830052"/>
            </a:xfrm>
            <a:prstGeom prst="rect">
              <a:avLst/>
            </a:prstGeom>
          </p:spPr>
        </p:pic>
        <p:sp>
          <p:nvSpPr>
            <p:cNvPr id="11" name="Freeform 10"/>
            <p:cNvSpPr/>
            <p:nvPr/>
          </p:nvSpPr>
          <p:spPr>
            <a:xfrm>
              <a:off x="186431" y="4131178"/>
              <a:ext cx="763480" cy="1153586"/>
            </a:xfrm>
            <a:custGeom>
              <a:avLst/>
              <a:gdLst>
                <a:gd name="connsiteX0" fmla="*/ 53266 w 763480"/>
                <a:gd name="connsiteY0" fmla="*/ 5816 h 1153586"/>
                <a:gd name="connsiteX1" fmla="*/ 53266 w 763480"/>
                <a:gd name="connsiteY1" fmla="*/ 5816 h 1153586"/>
                <a:gd name="connsiteX2" fmla="*/ 506027 w 763480"/>
                <a:gd name="connsiteY2" fmla="*/ 23572 h 1153586"/>
                <a:gd name="connsiteX3" fmla="*/ 532660 w 763480"/>
                <a:gd name="connsiteY3" fmla="*/ 32449 h 1153586"/>
                <a:gd name="connsiteX4" fmla="*/ 559293 w 763480"/>
                <a:gd name="connsiteY4" fmla="*/ 50205 h 1153586"/>
                <a:gd name="connsiteX5" fmla="*/ 568171 w 763480"/>
                <a:gd name="connsiteY5" fmla="*/ 76838 h 1153586"/>
                <a:gd name="connsiteX6" fmla="*/ 612559 w 763480"/>
                <a:gd name="connsiteY6" fmla="*/ 130104 h 1153586"/>
                <a:gd name="connsiteX7" fmla="*/ 639192 w 763480"/>
                <a:gd name="connsiteY7" fmla="*/ 147859 h 1153586"/>
                <a:gd name="connsiteX8" fmla="*/ 674703 w 763480"/>
                <a:gd name="connsiteY8" fmla="*/ 183370 h 1153586"/>
                <a:gd name="connsiteX9" fmla="*/ 701336 w 763480"/>
                <a:gd name="connsiteY9" fmla="*/ 281024 h 1153586"/>
                <a:gd name="connsiteX10" fmla="*/ 710214 w 763480"/>
                <a:gd name="connsiteY10" fmla="*/ 360923 h 1153586"/>
                <a:gd name="connsiteX11" fmla="*/ 719091 w 763480"/>
                <a:gd name="connsiteY11" fmla="*/ 573987 h 1153586"/>
                <a:gd name="connsiteX12" fmla="*/ 745724 w 763480"/>
                <a:gd name="connsiteY12" fmla="*/ 653886 h 1153586"/>
                <a:gd name="connsiteX13" fmla="*/ 763480 w 763480"/>
                <a:gd name="connsiteY13" fmla="*/ 724907 h 1153586"/>
                <a:gd name="connsiteX14" fmla="*/ 754602 w 763480"/>
                <a:gd name="connsiteY14" fmla="*/ 1000115 h 1153586"/>
                <a:gd name="connsiteX15" fmla="*/ 719091 w 763480"/>
                <a:gd name="connsiteY15" fmla="*/ 1035626 h 1153586"/>
                <a:gd name="connsiteX16" fmla="*/ 692458 w 763480"/>
                <a:gd name="connsiteY16" fmla="*/ 1062259 h 1153586"/>
                <a:gd name="connsiteX17" fmla="*/ 612559 w 763480"/>
                <a:gd name="connsiteY17" fmla="*/ 1106647 h 1153586"/>
                <a:gd name="connsiteX18" fmla="*/ 594804 w 763480"/>
                <a:gd name="connsiteY18" fmla="*/ 1124403 h 1153586"/>
                <a:gd name="connsiteX19" fmla="*/ 523783 w 763480"/>
                <a:gd name="connsiteY19" fmla="*/ 1133280 h 1153586"/>
                <a:gd name="connsiteX20" fmla="*/ 497150 w 763480"/>
                <a:gd name="connsiteY20" fmla="*/ 1142158 h 1153586"/>
                <a:gd name="connsiteX21" fmla="*/ 204186 w 763480"/>
                <a:gd name="connsiteY21" fmla="*/ 1142158 h 1153586"/>
                <a:gd name="connsiteX22" fmla="*/ 177553 w 763480"/>
                <a:gd name="connsiteY22" fmla="*/ 1115525 h 1153586"/>
                <a:gd name="connsiteX23" fmla="*/ 150920 w 763480"/>
                <a:gd name="connsiteY23" fmla="*/ 1106647 h 1153586"/>
                <a:gd name="connsiteX24" fmla="*/ 106532 w 763480"/>
                <a:gd name="connsiteY24" fmla="*/ 1080014 h 1153586"/>
                <a:gd name="connsiteX25" fmla="*/ 44388 w 763480"/>
                <a:gd name="connsiteY25" fmla="*/ 1026748 h 1153586"/>
                <a:gd name="connsiteX26" fmla="*/ 35511 w 763480"/>
                <a:gd name="connsiteY26" fmla="*/ 929094 h 1153586"/>
                <a:gd name="connsiteX27" fmla="*/ 26633 w 763480"/>
                <a:gd name="connsiteY27" fmla="*/ 902461 h 1153586"/>
                <a:gd name="connsiteX28" fmla="*/ 0 w 763480"/>
                <a:gd name="connsiteY28" fmla="*/ 396434 h 1153586"/>
                <a:gd name="connsiteX29" fmla="*/ 17755 w 763480"/>
                <a:gd name="connsiteY29" fmla="*/ 227758 h 1153586"/>
                <a:gd name="connsiteX30" fmla="*/ 26633 w 763480"/>
                <a:gd name="connsiteY30" fmla="*/ 174492 h 1153586"/>
                <a:gd name="connsiteX31" fmla="*/ 62144 w 763480"/>
                <a:gd name="connsiteY31" fmla="*/ 76838 h 1153586"/>
                <a:gd name="connsiteX32" fmla="*/ 79899 w 763480"/>
                <a:gd name="connsiteY32" fmla="*/ 59082 h 1153586"/>
                <a:gd name="connsiteX33" fmla="*/ 53266 w 763480"/>
                <a:gd name="connsiteY33" fmla="*/ 5816 h 115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480" h="1153586">
                  <a:moveTo>
                    <a:pt x="53266" y="5816"/>
                  </a:moveTo>
                  <a:lnTo>
                    <a:pt x="53266" y="5816"/>
                  </a:lnTo>
                  <a:cubicBezTo>
                    <a:pt x="220321" y="9370"/>
                    <a:pt x="358569" y="-18559"/>
                    <a:pt x="506027" y="23572"/>
                  </a:cubicBezTo>
                  <a:cubicBezTo>
                    <a:pt x="515025" y="26143"/>
                    <a:pt x="523782" y="29490"/>
                    <a:pt x="532660" y="32449"/>
                  </a:cubicBezTo>
                  <a:cubicBezTo>
                    <a:pt x="541538" y="38368"/>
                    <a:pt x="552628" y="41873"/>
                    <a:pt x="559293" y="50205"/>
                  </a:cubicBezTo>
                  <a:cubicBezTo>
                    <a:pt x="565139" y="57512"/>
                    <a:pt x="563986" y="68468"/>
                    <a:pt x="568171" y="76838"/>
                  </a:cubicBezTo>
                  <a:cubicBezTo>
                    <a:pt x="578147" y="96791"/>
                    <a:pt x="595729" y="116079"/>
                    <a:pt x="612559" y="130104"/>
                  </a:cubicBezTo>
                  <a:cubicBezTo>
                    <a:pt x="620756" y="136934"/>
                    <a:pt x="631091" y="140915"/>
                    <a:pt x="639192" y="147859"/>
                  </a:cubicBezTo>
                  <a:cubicBezTo>
                    <a:pt x="651902" y="158753"/>
                    <a:pt x="674703" y="183370"/>
                    <a:pt x="674703" y="183370"/>
                  </a:cubicBezTo>
                  <a:cubicBezTo>
                    <a:pt x="694728" y="263470"/>
                    <a:pt x="684741" y="231241"/>
                    <a:pt x="701336" y="281024"/>
                  </a:cubicBezTo>
                  <a:cubicBezTo>
                    <a:pt x="704295" y="307657"/>
                    <a:pt x="708593" y="334175"/>
                    <a:pt x="710214" y="360923"/>
                  </a:cubicBezTo>
                  <a:cubicBezTo>
                    <a:pt x="714514" y="431876"/>
                    <a:pt x="710538" y="503421"/>
                    <a:pt x="719091" y="573987"/>
                  </a:cubicBezTo>
                  <a:cubicBezTo>
                    <a:pt x="722469" y="601857"/>
                    <a:pt x="738915" y="626651"/>
                    <a:pt x="745724" y="653886"/>
                  </a:cubicBezTo>
                  <a:lnTo>
                    <a:pt x="763480" y="724907"/>
                  </a:lnTo>
                  <a:cubicBezTo>
                    <a:pt x="760521" y="816643"/>
                    <a:pt x="767582" y="909254"/>
                    <a:pt x="754602" y="1000115"/>
                  </a:cubicBezTo>
                  <a:cubicBezTo>
                    <a:pt x="752235" y="1016687"/>
                    <a:pt x="730928" y="1023789"/>
                    <a:pt x="719091" y="1035626"/>
                  </a:cubicBezTo>
                  <a:cubicBezTo>
                    <a:pt x="710213" y="1044504"/>
                    <a:pt x="704369" y="1058289"/>
                    <a:pt x="692458" y="1062259"/>
                  </a:cubicBezTo>
                  <a:cubicBezTo>
                    <a:pt x="658970" y="1073422"/>
                    <a:pt x="643081" y="1076123"/>
                    <a:pt x="612559" y="1106647"/>
                  </a:cubicBezTo>
                  <a:cubicBezTo>
                    <a:pt x="606641" y="1112566"/>
                    <a:pt x="602821" y="1121998"/>
                    <a:pt x="594804" y="1124403"/>
                  </a:cubicBezTo>
                  <a:cubicBezTo>
                    <a:pt x="571952" y="1131259"/>
                    <a:pt x="547457" y="1130321"/>
                    <a:pt x="523783" y="1133280"/>
                  </a:cubicBezTo>
                  <a:cubicBezTo>
                    <a:pt x="514905" y="1136239"/>
                    <a:pt x="506285" y="1140128"/>
                    <a:pt x="497150" y="1142158"/>
                  </a:cubicBezTo>
                  <a:cubicBezTo>
                    <a:pt x="393332" y="1165230"/>
                    <a:pt x="336106" y="1147044"/>
                    <a:pt x="204186" y="1142158"/>
                  </a:cubicBezTo>
                  <a:cubicBezTo>
                    <a:pt x="195308" y="1133280"/>
                    <a:pt x="187999" y="1122489"/>
                    <a:pt x="177553" y="1115525"/>
                  </a:cubicBezTo>
                  <a:cubicBezTo>
                    <a:pt x="169767" y="1110334"/>
                    <a:pt x="159290" y="1110832"/>
                    <a:pt x="150920" y="1106647"/>
                  </a:cubicBezTo>
                  <a:cubicBezTo>
                    <a:pt x="135487" y="1098930"/>
                    <a:pt x="121164" y="1089159"/>
                    <a:pt x="106532" y="1080014"/>
                  </a:cubicBezTo>
                  <a:cubicBezTo>
                    <a:pt x="70476" y="1057479"/>
                    <a:pt x="80374" y="1062734"/>
                    <a:pt x="44388" y="1026748"/>
                  </a:cubicBezTo>
                  <a:cubicBezTo>
                    <a:pt x="41429" y="994197"/>
                    <a:pt x="40133" y="961451"/>
                    <a:pt x="35511" y="929094"/>
                  </a:cubicBezTo>
                  <a:cubicBezTo>
                    <a:pt x="34188" y="919830"/>
                    <a:pt x="27100" y="911807"/>
                    <a:pt x="26633" y="902461"/>
                  </a:cubicBezTo>
                  <a:cubicBezTo>
                    <a:pt x="-1678" y="336271"/>
                    <a:pt x="38333" y="779775"/>
                    <a:pt x="0" y="396434"/>
                  </a:cubicBezTo>
                  <a:cubicBezTo>
                    <a:pt x="5918" y="340209"/>
                    <a:pt x="11019" y="283891"/>
                    <a:pt x="17755" y="227758"/>
                  </a:cubicBezTo>
                  <a:cubicBezTo>
                    <a:pt x="19900" y="209886"/>
                    <a:pt x="22267" y="191955"/>
                    <a:pt x="26633" y="174492"/>
                  </a:cubicBezTo>
                  <a:cubicBezTo>
                    <a:pt x="29626" y="162519"/>
                    <a:pt x="54297" y="90570"/>
                    <a:pt x="62144" y="76838"/>
                  </a:cubicBezTo>
                  <a:cubicBezTo>
                    <a:pt x="66297" y="69571"/>
                    <a:pt x="77252" y="67023"/>
                    <a:pt x="79899" y="59082"/>
                  </a:cubicBezTo>
                  <a:cubicBezTo>
                    <a:pt x="83642" y="47853"/>
                    <a:pt x="57705" y="14694"/>
                    <a:pt x="53266" y="58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p:cNvSpPr/>
          <p:nvPr/>
        </p:nvSpPr>
        <p:spPr>
          <a:xfrm>
            <a:off x="173578" y="790113"/>
            <a:ext cx="6126614" cy="290299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15" name="Rectangle 14"/>
          <p:cNvSpPr/>
          <p:nvPr/>
        </p:nvSpPr>
        <p:spPr>
          <a:xfrm>
            <a:off x="173578" y="3802835"/>
            <a:ext cx="6126614" cy="290299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
        <p:nvSpPr>
          <p:cNvPr id="4" name="TextBox 3"/>
          <p:cNvSpPr txBox="1"/>
          <p:nvPr/>
        </p:nvSpPr>
        <p:spPr>
          <a:xfrm>
            <a:off x="4270985" y="414753"/>
            <a:ext cx="2124237" cy="369332"/>
          </a:xfrm>
          <a:prstGeom prst="rect">
            <a:avLst/>
          </a:prstGeom>
          <a:noFill/>
        </p:spPr>
        <p:txBody>
          <a:bodyPr wrap="square" rtlCol="0">
            <a:spAutoFit/>
          </a:bodyPr>
          <a:lstStyle/>
          <a:p>
            <a:pPr algn="r"/>
            <a:r>
              <a:rPr lang="en-GB" dirty="0" smtClean="0"/>
              <a:t>Nili et al. (2014)</a:t>
            </a:r>
            <a:endParaRPr lang="en-GB" dirty="0"/>
          </a:p>
        </p:txBody>
      </p:sp>
      <p:cxnSp>
        <p:nvCxnSpPr>
          <p:cNvPr id="17" name="Straight Arrow Connector 16"/>
          <p:cNvCxnSpPr>
            <a:stCxn id="14" idx="3"/>
          </p:cNvCxnSpPr>
          <p:nvPr/>
        </p:nvCxnSpPr>
        <p:spPr>
          <a:xfrm>
            <a:off x="6300192" y="2241612"/>
            <a:ext cx="1152128" cy="1101318"/>
          </a:xfrm>
          <a:prstGeom prst="straightConnector1">
            <a:avLst/>
          </a:prstGeom>
          <a:ln w="28575">
            <a:solidFill>
              <a:schemeClr val="bg1">
                <a:lumMod val="75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18" name="Straight Arrow Connector 17"/>
          <p:cNvCxnSpPr>
            <a:stCxn id="15" idx="3"/>
          </p:cNvCxnSpPr>
          <p:nvPr/>
        </p:nvCxnSpPr>
        <p:spPr>
          <a:xfrm flipV="1">
            <a:off x="6300192" y="4282875"/>
            <a:ext cx="1152128" cy="971459"/>
          </a:xfrm>
          <a:prstGeom prst="straightConnector1">
            <a:avLst/>
          </a:prstGeom>
          <a:ln w="28575">
            <a:solidFill>
              <a:schemeClr val="bg1">
                <a:lumMod val="75000"/>
              </a:schemeClr>
            </a:solidFill>
            <a:tailEnd type="triangle" w="lg" len="lg"/>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7866612" y="2694371"/>
            <a:ext cx="1161006" cy="4005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p:nvCxnSpPr>
        <p:spPr>
          <a:xfrm flipH="1" flipV="1">
            <a:off x="1597981" y="4039340"/>
            <a:ext cx="21691" cy="68580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1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24"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Visualization</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6" name="Rectangle 5"/>
          <p:cNvSpPr/>
          <p:nvPr/>
        </p:nvSpPr>
        <p:spPr>
          <a:xfrm>
            <a:off x="457200" y="1331476"/>
            <a:ext cx="8445624" cy="5416868"/>
          </a:xfrm>
          <a:prstGeom prst="rect">
            <a:avLst/>
          </a:prstGeom>
        </p:spPr>
        <p:txBody>
          <a:bodyPr wrap="square">
            <a:spAutoFit/>
          </a:bodyPr>
          <a:lstStyle/>
          <a:p>
            <a:pPr marL="285750" indent="-285750">
              <a:spcAft>
                <a:spcPts val="300"/>
              </a:spcAft>
              <a:buFont typeface="Arial" panose="020B0604020202020204" pitchFamily="34" charset="0"/>
              <a:buChar char="•"/>
            </a:pPr>
            <a:r>
              <a:rPr lang="en-GB" dirty="0">
                <a:latin typeface="+mj-lt"/>
              </a:rPr>
              <a:t>Plotting RDM data:</a:t>
            </a:r>
          </a:p>
          <a:p>
            <a:pPr marL="742950" lvl="1" indent="-285750">
              <a:spcAft>
                <a:spcPts val="300"/>
              </a:spcAft>
              <a:buFont typeface="Arial" panose="020B0604020202020204" pitchFamily="34" charset="0"/>
              <a:buChar char="•"/>
            </a:pPr>
            <a:r>
              <a:rPr lang="en-GB" dirty="0" err="1" smtClean="0">
                <a:latin typeface="Consolas" panose="020B0609020204030204" pitchFamily="49" charset="0"/>
              </a:rPr>
              <a:t>vis.</a:t>
            </a:r>
            <a:r>
              <a:rPr lang="en-GB" b="1" dirty="0" err="1" smtClean="0">
                <a:latin typeface="Consolas" panose="020B0609020204030204" pitchFamily="49" charset="0"/>
              </a:rPr>
              <a:t>show_rdm</a:t>
            </a:r>
            <a:r>
              <a:rPr lang="en-GB" dirty="0" smtClean="0">
                <a:latin typeface="Consolas" panose="020B0609020204030204" pitchFamily="49" charset="0"/>
              </a:rPr>
              <a:t>(</a:t>
            </a:r>
            <a:r>
              <a:rPr lang="en-GB" b="1" dirty="0" smtClean="0">
                <a:solidFill>
                  <a:schemeClr val="accent2"/>
                </a:solidFill>
                <a:latin typeface="Consolas" panose="020B0609020204030204" pitchFamily="49" charset="0"/>
              </a:rPr>
              <a:t>RDMs</a:t>
            </a:r>
            <a:r>
              <a:rPr lang="en-GB" dirty="0" smtClean="0">
                <a:latin typeface="Consolas" panose="020B0609020204030204" pitchFamily="49" charset="0"/>
              </a:rPr>
              <a:t>, …)</a:t>
            </a:r>
          </a:p>
          <a:p>
            <a:pPr marL="742950" lvl="1" indent="-285750">
              <a:spcAft>
                <a:spcPts val="300"/>
              </a:spcAft>
              <a:buFont typeface="Arial" panose="020B0604020202020204" pitchFamily="34" charset="0"/>
              <a:buChar char="•"/>
            </a:pPr>
            <a:r>
              <a:rPr lang="en-GB" dirty="0" smtClean="0">
                <a:latin typeface="Consolas" panose="020B0609020204030204" pitchFamily="49" charset="0"/>
              </a:rPr>
              <a:t>vis.</a:t>
            </a:r>
            <a:r>
              <a:rPr lang="en-GB" b="1" dirty="0" smtClean="0">
                <a:latin typeface="Consolas" panose="020B0609020204030204" pitchFamily="49" charset="0"/>
              </a:rPr>
              <a:t>show_2D</a:t>
            </a:r>
            <a:r>
              <a:rPr lang="en-GB" dirty="0" smtClean="0">
                <a:latin typeface="Consolas" panose="020B0609020204030204" pitchFamily="49" charset="0"/>
              </a:rPr>
              <a:t>(</a:t>
            </a:r>
            <a:r>
              <a:rPr lang="en-GB" b="1" dirty="0" smtClean="0">
                <a:solidFill>
                  <a:schemeClr val="accent2"/>
                </a:solidFill>
                <a:latin typeface="Consolas" panose="020B0609020204030204" pitchFamily="49" charset="0"/>
              </a:rPr>
              <a:t>RDMs</a:t>
            </a:r>
            <a:r>
              <a:rPr lang="en-GB" dirty="0" smtClean="0">
                <a:latin typeface="Consolas" panose="020B0609020204030204" pitchFamily="49" charset="0"/>
              </a:rPr>
              <a:t>, method, …)</a:t>
            </a:r>
          </a:p>
          <a:p>
            <a:pPr>
              <a:spcAft>
                <a:spcPts val="300"/>
              </a:spcAft>
            </a:pPr>
            <a:r>
              <a:rPr lang="en-GB" dirty="0" smtClean="0">
                <a:latin typeface="Consolas" panose="020B0609020204030204" pitchFamily="49" charset="0"/>
              </a:rPr>
              <a:t>	</a:t>
            </a:r>
            <a:r>
              <a:rPr lang="en-GB" dirty="0" smtClean="0">
                <a:latin typeface="+mj-lt"/>
              </a:rPr>
              <a:t>Available methods (</a:t>
            </a:r>
            <a:r>
              <a:rPr lang="en-GB" dirty="0" smtClean="0"/>
              <a:t>using </a:t>
            </a:r>
            <a:r>
              <a:rPr lang="en-GB" dirty="0" err="1" smtClean="0"/>
              <a:t>sklearn.manifold</a:t>
            </a:r>
            <a:r>
              <a:rPr lang="en-GB" dirty="0" smtClean="0"/>
              <a:t> defaults)</a:t>
            </a:r>
            <a:r>
              <a:rPr lang="en-GB" dirty="0" smtClean="0">
                <a:latin typeface="+mj-lt"/>
              </a:rPr>
              <a:t>: </a:t>
            </a:r>
          </a:p>
          <a:p>
            <a:pPr marL="1200150" lvl="2" indent="-285750">
              <a:spcAft>
                <a:spcPts val="300"/>
              </a:spcAft>
              <a:buFont typeface="Arial" panose="020B0604020202020204" pitchFamily="34" charset="0"/>
              <a:buChar char="•"/>
            </a:pPr>
            <a:r>
              <a:rPr lang="en-GB" dirty="0" smtClean="0">
                <a:latin typeface="+mj-lt"/>
              </a:rPr>
              <a:t>MDS (criterion of </a:t>
            </a:r>
            <a:r>
              <a:rPr lang="en-GB" dirty="0" err="1" smtClean="0">
                <a:latin typeface="+mj-lt"/>
              </a:rPr>
              <a:t>normalized_stress</a:t>
            </a:r>
            <a:r>
              <a:rPr lang="en-GB" dirty="0" smtClean="0">
                <a:latin typeface="+mj-lt"/>
              </a:rPr>
              <a:t>)</a:t>
            </a:r>
          </a:p>
          <a:p>
            <a:pPr marL="1200150" lvl="2" indent="-285750">
              <a:spcAft>
                <a:spcPts val="300"/>
              </a:spcAft>
              <a:buFont typeface="Arial" panose="020B0604020202020204" pitchFamily="34" charset="0"/>
              <a:buChar char="•"/>
            </a:pPr>
            <a:r>
              <a:rPr lang="en-GB" dirty="0" err="1" smtClean="0">
                <a:latin typeface="+mj-lt"/>
              </a:rPr>
              <a:t>Isomap</a:t>
            </a:r>
            <a:endParaRPr lang="en-GB" dirty="0" smtClean="0">
              <a:latin typeface="+mj-lt"/>
            </a:endParaRPr>
          </a:p>
          <a:p>
            <a:pPr marL="1200150" lvl="2" indent="-285750">
              <a:spcAft>
                <a:spcPts val="300"/>
              </a:spcAft>
              <a:buFont typeface="Arial" panose="020B0604020202020204" pitchFamily="34" charset="0"/>
              <a:buChar char="•"/>
            </a:pPr>
            <a:r>
              <a:rPr lang="en-GB" dirty="0" smtClean="0">
                <a:latin typeface="+mj-lt"/>
              </a:rPr>
              <a:t>t-SNE (what perplexity?)</a:t>
            </a:r>
          </a:p>
          <a:p>
            <a:pPr marL="1200150" lvl="2" indent="-285750">
              <a:spcAft>
                <a:spcPts val="300"/>
              </a:spcAft>
              <a:buFont typeface="Arial" panose="020B0604020202020204" pitchFamily="34" charset="0"/>
              <a:buChar char="•"/>
            </a:pPr>
            <a:r>
              <a:rPr lang="en-GB" dirty="0" smtClean="0">
                <a:latin typeface="+mj-lt"/>
              </a:rPr>
              <a:t>given coordinates</a:t>
            </a:r>
          </a:p>
          <a:p>
            <a:pPr marL="742950" lvl="1" indent="-285750">
              <a:spcAft>
                <a:spcPts val="300"/>
              </a:spcAft>
              <a:buFont typeface="Arial" panose="020B0604020202020204" pitchFamily="34" charset="0"/>
              <a:buChar char="•"/>
            </a:pPr>
            <a:r>
              <a:rPr lang="en-GB" dirty="0" smtClean="0">
                <a:latin typeface="+mj-lt"/>
              </a:rPr>
              <a:t>Both can label conditions with “</a:t>
            </a:r>
            <a:r>
              <a:rPr lang="en-GB" b="1" dirty="0" smtClean="0">
                <a:latin typeface="+mj-lt"/>
              </a:rPr>
              <a:t>Icons</a:t>
            </a:r>
            <a:r>
              <a:rPr lang="en-GB" dirty="0" smtClean="0">
                <a:latin typeface="+mj-lt"/>
              </a:rPr>
              <a:t>” (as pattern descriptor in RDM object)</a:t>
            </a:r>
          </a:p>
          <a:p>
            <a:pPr marL="742950" lvl="1" indent="-285750">
              <a:spcAft>
                <a:spcPts val="300"/>
              </a:spcAft>
              <a:buFont typeface="Arial" panose="020B0604020202020204" pitchFamily="34" charset="0"/>
              <a:buChar char="•"/>
            </a:pPr>
            <a:endParaRPr lang="en-GB" dirty="0" smtClean="0">
              <a:latin typeface="+mj-lt"/>
            </a:endParaRPr>
          </a:p>
          <a:p>
            <a:pPr marL="285750" indent="-285750">
              <a:spcAft>
                <a:spcPts val="300"/>
              </a:spcAft>
              <a:buFont typeface="Arial" panose="020B0604020202020204" pitchFamily="34" charset="0"/>
              <a:buChar char="•"/>
            </a:pPr>
            <a:r>
              <a:rPr lang="en-GB" dirty="0" smtClean="0">
                <a:latin typeface="+mj-lt"/>
              </a:rPr>
              <a:t>Comparing RDMs with scatterplots: </a:t>
            </a:r>
          </a:p>
          <a:p>
            <a:pPr marL="742950" lvl="1" indent="-285750">
              <a:spcAft>
                <a:spcPts val="300"/>
              </a:spcAft>
              <a:buFont typeface="Arial" panose="020B0604020202020204" pitchFamily="34" charset="0"/>
              <a:buChar char="•"/>
            </a:pPr>
            <a:r>
              <a:rPr lang="en-GB" spc="-50" dirty="0" err="1" smtClean="0">
                <a:latin typeface="Consolas" panose="020B0609020204030204" pitchFamily="49" charset="0"/>
              </a:rPr>
              <a:t>vis.</a:t>
            </a:r>
            <a:r>
              <a:rPr lang="en-GB" b="1" spc="-50" dirty="0" err="1" smtClean="0">
                <a:latin typeface="Consolas" panose="020B0609020204030204" pitchFamily="49" charset="0"/>
              </a:rPr>
              <a:t>rdm_comparison_scatterplot</a:t>
            </a:r>
            <a:r>
              <a:rPr lang="en-GB" spc="-50" dirty="0" smtClean="0">
                <a:latin typeface="+mj-lt"/>
              </a:rPr>
              <a:t>(</a:t>
            </a:r>
            <a:r>
              <a:rPr lang="en-GB" b="1" dirty="0">
                <a:solidFill>
                  <a:schemeClr val="accent2"/>
                </a:solidFill>
                <a:latin typeface="Consolas" panose="020B0609020204030204" pitchFamily="49" charset="0"/>
              </a:rPr>
              <a:t>RDMs</a:t>
            </a:r>
            <a:r>
              <a:rPr lang="en-GB" spc="-50" dirty="0" smtClean="0">
                <a:latin typeface="+mj-lt"/>
              </a:rPr>
              <a:t>, …)</a:t>
            </a:r>
          </a:p>
          <a:p>
            <a:pPr marL="285750" indent="-285750">
              <a:spcAft>
                <a:spcPts val="300"/>
              </a:spcAft>
              <a:buFont typeface="Arial" panose="020B0604020202020204" pitchFamily="34" charset="0"/>
              <a:buChar char="•"/>
            </a:pPr>
            <a:endParaRPr lang="en-GB" spc="-50" dirty="0" smtClean="0">
              <a:latin typeface="+mj-lt"/>
            </a:endParaRPr>
          </a:p>
          <a:p>
            <a:pPr marL="285750" indent="-285750">
              <a:spcAft>
                <a:spcPts val="300"/>
              </a:spcAft>
              <a:buFont typeface="Arial" panose="020B0604020202020204" pitchFamily="34" charset="0"/>
              <a:buChar char="•"/>
            </a:pPr>
            <a:r>
              <a:rPr lang="en-GB" dirty="0" smtClean="0">
                <a:latin typeface="+mj-lt"/>
              </a:rPr>
              <a:t>Plotting statistical inference:</a:t>
            </a:r>
          </a:p>
          <a:p>
            <a:pPr marL="742950" lvl="1" indent="-285750">
              <a:spcAft>
                <a:spcPts val="300"/>
              </a:spcAft>
              <a:buFont typeface="Arial" panose="020B0604020202020204" pitchFamily="34" charset="0"/>
              <a:buChar char="•"/>
            </a:pPr>
            <a:r>
              <a:rPr lang="en-GB" dirty="0" err="1" smtClean="0">
                <a:latin typeface="Consolas" panose="020B0609020204030204" pitchFamily="49" charset="0"/>
              </a:rPr>
              <a:t>vis.</a:t>
            </a:r>
            <a:r>
              <a:rPr lang="en-GB" b="1" dirty="0" err="1" smtClean="0">
                <a:latin typeface="Consolas" panose="020B0609020204030204" pitchFamily="49" charset="0"/>
              </a:rPr>
              <a:t>plot_model_comparison</a:t>
            </a:r>
            <a:r>
              <a:rPr lang="en-GB" dirty="0" smtClean="0">
                <a:latin typeface="Consolas" panose="020B0609020204030204" pitchFamily="49" charset="0"/>
              </a:rPr>
              <a:t>(</a:t>
            </a:r>
            <a:r>
              <a:rPr lang="en-GB" b="1" dirty="0" smtClean="0">
                <a:solidFill>
                  <a:schemeClr val="accent3">
                    <a:lumMod val="75000"/>
                  </a:schemeClr>
                </a:solidFill>
                <a:latin typeface="Consolas" panose="020B0609020204030204" pitchFamily="49" charset="0"/>
              </a:rPr>
              <a:t>result</a:t>
            </a:r>
            <a:r>
              <a:rPr lang="en-GB" dirty="0" smtClean="0">
                <a:latin typeface="Consolas" panose="020B0609020204030204" pitchFamily="49" charset="0"/>
              </a:rPr>
              <a:t>, …)</a:t>
            </a:r>
          </a:p>
          <a:p>
            <a:pPr marL="742950" lvl="1" indent="-285750">
              <a:spcAft>
                <a:spcPts val="300"/>
              </a:spcAft>
              <a:buFont typeface="Arial" panose="020B0604020202020204" pitchFamily="34" charset="0"/>
              <a:buChar char="•"/>
            </a:pPr>
            <a:r>
              <a:rPr lang="en-GB" strike="sngStrike" dirty="0" err="1" smtClean="0">
                <a:latin typeface="Consolas" panose="020B0609020204030204" pitchFamily="49" charset="0"/>
              </a:rPr>
              <a:t>vis.</a:t>
            </a:r>
            <a:r>
              <a:rPr lang="en-GB" b="1" strike="sngStrike" dirty="0" err="1" smtClean="0">
                <a:latin typeface="Consolas" panose="020B0609020204030204" pitchFamily="49" charset="0"/>
              </a:rPr>
              <a:t>map_model_comparison</a:t>
            </a:r>
            <a:r>
              <a:rPr lang="en-GB" strike="sngStrike" dirty="0" smtClean="0">
                <a:latin typeface="Consolas" panose="020B0609020204030204" pitchFamily="49" charset="0"/>
              </a:rPr>
              <a:t>(</a:t>
            </a:r>
            <a:r>
              <a:rPr lang="en-GB" b="1" strike="sngStrike" dirty="0" smtClean="0">
                <a:solidFill>
                  <a:schemeClr val="accent3">
                    <a:lumMod val="75000"/>
                  </a:schemeClr>
                </a:solidFill>
                <a:latin typeface="Consolas" panose="020B0609020204030204" pitchFamily="49" charset="0"/>
              </a:rPr>
              <a:t>result</a:t>
            </a:r>
            <a:r>
              <a:rPr lang="en-GB" strike="sngStrike" dirty="0">
                <a:latin typeface="Consolas" panose="020B0609020204030204" pitchFamily="49" charset="0"/>
              </a:rPr>
              <a:t>, </a:t>
            </a:r>
            <a:r>
              <a:rPr lang="en-GB" b="1" strike="sngStrike" dirty="0">
                <a:solidFill>
                  <a:schemeClr val="accent2"/>
                </a:solidFill>
                <a:latin typeface="Consolas" panose="020B0609020204030204" pitchFamily="49" charset="0"/>
              </a:rPr>
              <a:t>RDMs</a:t>
            </a:r>
            <a:r>
              <a:rPr lang="en-GB" strike="sngStrike" dirty="0" smtClean="0">
                <a:latin typeface="Consolas" panose="020B0609020204030204" pitchFamily="49" charset="0"/>
              </a:rPr>
              <a:t>) </a:t>
            </a:r>
            <a:r>
              <a:rPr lang="en-GB" strike="sngStrike" spc="-150" dirty="0" smtClean="0">
                <a:solidFill>
                  <a:srgbClr val="FF0000"/>
                </a:solidFill>
                <a:latin typeface="Consolas" panose="020B0609020204030204" pitchFamily="49" charset="0"/>
              </a:rPr>
              <a:t>[WARNING: CHANGES RDMS?]</a:t>
            </a:r>
          </a:p>
          <a:p>
            <a:pPr marL="742950" lvl="1" indent="-285750">
              <a:spcAft>
                <a:spcPts val="300"/>
              </a:spcAft>
              <a:buFont typeface="Arial" panose="020B0604020202020204" pitchFamily="34" charset="0"/>
              <a:buChar char="•"/>
            </a:pPr>
            <a:r>
              <a:rPr lang="en-GB" dirty="0" smtClean="0">
                <a:latin typeface="+mn-lt"/>
              </a:rPr>
              <a:t>various options for marking significance</a:t>
            </a:r>
            <a:endParaRPr lang="en-GB" dirty="0">
              <a:latin typeface="+mn-lt"/>
            </a:endParaRPr>
          </a:p>
        </p:txBody>
      </p:sp>
      <p:sp>
        <p:nvSpPr>
          <p:cNvPr id="2" name="Rectangle 1"/>
          <p:cNvSpPr/>
          <p:nvPr/>
        </p:nvSpPr>
        <p:spPr>
          <a:xfrm>
            <a:off x="899592" y="6093296"/>
            <a:ext cx="7920880" cy="288032"/>
          </a:xfrm>
          <a:prstGeom prst="rect">
            <a:avLst/>
          </a:prstGeom>
          <a:solidFill>
            <a:srgbClr val="FFFFFF">
              <a:alpha val="6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2223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15" end="1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003125"/>
            <a:ext cx="8229600" cy="436910"/>
          </a:xfrm>
        </p:spPr>
        <p:txBody>
          <a:bodyPr>
            <a:noAutofit/>
          </a:bodyPr>
          <a:lstStyle/>
          <a:p>
            <a:pPr eaLnBrk="1" hangingPunct="1"/>
            <a:r>
              <a:rPr lang="en-GB" altLang="en-US" sz="3200" dirty="0" smtClean="0"/>
              <a:t>Searchlights: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6" name="Rectangle 5"/>
          <p:cNvSpPr/>
          <p:nvPr/>
        </p:nvSpPr>
        <p:spPr>
          <a:xfrm>
            <a:off x="179512" y="1802302"/>
            <a:ext cx="8712968" cy="3231654"/>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smtClean="0"/>
              <a:t>In </a:t>
            </a:r>
            <a:r>
              <a:rPr lang="en-GB" spc="-80" dirty="0" err="1" smtClean="0">
                <a:latin typeface="Consolas" panose="020B0609020204030204" pitchFamily="49" charset="0"/>
              </a:rPr>
              <a:t>rsatoolbox.util.searchlight</a:t>
            </a:r>
            <a:r>
              <a:rPr lang="en-GB" spc="-80" dirty="0" smtClean="0">
                <a:latin typeface="Consolas" panose="020B0609020204030204" pitchFamily="49" charset="0"/>
              </a:rPr>
              <a:t>…</a:t>
            </a:r>
            <a:endParaRPr lang="en-GB" spc="-80" dirty="0">
              <a:latin typeface="Consolas" panose="020B0609020204030204" pitchFamily="49" charset="0"/>
            </a:endParaRPr>
          </a:p>
          <a:p>
            <a:pPr marL="742950" lvl="1" indent="-285750">
              <a:spcAft>
                <a:spcPts val="1200"/>
              </a:spcAft>
              <a:buFont typeface="Arial" panose="020B0604020202020204" pitchFamily="34" charset="0"/>
              <a:buChar char="•"/>
            </a:pPr>
            <a:r>
              <a:rPr lang="en-GB" spc="-80" dirty="0" smtClean="0">
                <a:solidFill>
                  <a:schemeClr val="accent5"/>
                </a:solidFill>
                <a:latin typeface="Consolas" panose="020B0609020204030204" pitchFamily="49" charset="0"/>
              </a:rPr>
              <a:t>centres, neighbours </a:t>
            </a:r>
            <a:r>
              <a:rPr lang="en-GB" spc="-80" dirty="0" smtClean="0">
                <a:latin typeface="Consolas" panose="020B0609020204030204" pitchFamily="49" charset="0"/>
              </a:rPr>
              <a:t>= </a:t>
            </a:r>
            <a:r>
              <a:rPr lang="en-GB" spc="-80" dirty="0" err="1" smtClean="0">
                <a:latin typeface="Consolas" panose="020B0609020204030204" pitchFamily="49" charset="0"/>
              </a:rPr>
              <a:t>get_volume_searchlight</a:t>
            </a:r>
            <a:r>
              <a:rPr lang="en-GB" spc="-80" dirty="0" smtClean="0">
                <a:latin typeface="Consolas" panose="020B0609020204030204" pitchFamily="49" charset="0"/>
              </a:rPr>
              <a:t>(</a:t>
            </a:r>
            <a:r>
              <a:rPr lang="en-GB" spc="-80" dirty="0" smtClean="0">
                <a:solidFill>
                  <a:schemeClr val="accent1"/>
                </a:solidFill>
                <a:latin typeface="Consolas" panose="020B0609020204030204" pitchFamily="49" charset="0"/>
              </a:rPr>
              <a:t>mask</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r>
              <a:rPr lang="en-GB" spc="-80" dirty="0" smtClean="0">
                <a:solidFill>
                  <a:schemeClr val="accent2"/>
                </a:solidFill>
                <a:latin typeface="Consolas" panose="020B0609020204030204" pitchFamily="49" charset="0"/>
              </a:rPr>
              <a:t>RDMs</a:t>
            </a:r>
            <a:r>
              <a:rPr lang="en-GB" spc="-80" dirty="0" smtClean="0">
                <a:latin typeface="Consolas" panose="020B0609020204030204" pitchFamily="49" charset="0"/>
              </a:rPr>
              <a:t> = </a:t>
            </a:r>
            <a:r>
              <a:rPr lang="en-GB" spc="-80" dirty="0" err="1" smtClean="0">
                <a:latin typeface="Consolas" panose="020B0609020204030204" pitchFamily="49" charset="0"/>
              </a:rPr>
              <a:t>get_searchlight_RDMs</a:t>
            </a:r>
            <a:r>
              <a:rPr lang="en-GB" spc="-80" dirty="0" smtClean="0">
                <a:latin typeface="Consolas" panose="020B0609020204030204" pitchFamily="49" charset="0"/>
              </a:rPr>
              <a:t>(</a:t>
            </a:r>
            <a:r>
              <a:rPr lang="en-GB" spc="-80" dirty="0" err="1" smtClean="0">
                <a:solidFill>
                  <a:schemeClr val="accent1"/>
                </a:solidFill>
                <a:latin typeface="Consolas" panose="020B0609020204030204" pitchFamily="49" charset="0"/>
              </a:rPr>
              <a:t>data_cXv</a:t>
            </a:r>
            <a:r>
              <a:rPr lang="en-GB" spc="-80" dirty="0" smtClean="0">
                <a:latin typeface="Consolas" panose="020B0609020204030204" pitchFamily="49" charset="0"/>
              </a:rPr>
              <a:t>, </a:t>
            </a:r>
            <a:r>
              <a:rPr lang="en-GB" spc="-80" dirty="0" smtClean="0">
                <a:solidFill>
                  <a:schemeClr val="accent5"/>
                </a:solidFill>
                <a:latin typeface="Consolas" panose="020B0609020204030204" pitchFamily="49" charset="0"/>
              </a:rPr>
              <a:t>centres, neighbours</a:t>
            </a:r>
            <a:r>
              <a:rPr lang="en-GB" spc="-80" dirty="0" smtClean="0">
                <a:latin typeface="Consolas" panose="020B0609020204030204" pitchFamily="49" charset="0"/>
              </a:rPr>
              <a:t>, </a:t>
            </a:r>
            <a:r>
              <a:rPr lang="en-GB" spc="-80" dirty="0" err="1" smtClean="0">
                <a:solidFill>
                  <a:schemeClr val="accent1"/>
                </a:solidFill>
                <a:latin typeface="Consolas" panose="020B0609020204030204" pitchFamily="49" charset="0"/>
              </a:rPr>
              <a:t>cond</a:t>
            </a:r>
            <a:r>
              <a:rPr lang="en-GB" spc="-80" dirty="0" smtClean="0">
                <a:solidFill>
                  <a:schemeClr val="accent1"/>
                </a:solidFill>
                <a:latin typeface="Consolas" panose="020B0609020204030204" pitchFamily="49" charset="0"/>
              </a:rPr>
              <a:t>, …</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r>
              <a:rPr lang="en-GB" spc="-80" dirty="0" err="1" smtClean="0">
                <a:latin typeface="Consolas" panose="020B0609020204030204" pitchFamily="49" charset="0"/>
              </a:rPr>
              <a:t>evaluate_models_searchlight</a:t>
            </a:r>
            <a:r>
              <a:rPr lang="en-GB" spc="-80" dirty="0" smtClean="0">
                <a:latin typeface="Consolas" panose="020B0609020204030204" pitchFamily="49" charset="0"/>
              </a:rPr>
              <a:t>(</a:t>
            </a:r>
            <a:r>
              <a:rPr lang="en-GB" spc="-80" dirty="0" smtClean="0">
                <a:solidFill>
                  <a:schemeClr val="accent2"/>
                </a:solidFill>
                <a:latin typeface="Consolas" panose="020B0609020204030204" pitchFamily="49" charset="0"/>
              </a:rPr>
              <a:t>RDMs</a:t>
            </a:r>
            <a:r>
              <a:rPr lang="en-GB" spc="-80" dirty="0" smtClean="0">
                <a:latin typeface="Consolas" panose="020B0609020204030204" pitchFamily="49" charset="0"/>
              </a:rPr>
              <a:t>, </a:t>
            </a:r>
            <a:r>
              <a:rPr lang="en-GB" spc="-80" dirty="0" smtClean="0">
                <a:solidFill>
                  <a:schemeClr val="accent6">
                    <a:lumMod val="75000"/>
                  </a:schemeClr>
                </a:solidFill>
                <a:latin typeface="Consolas" panose="020B0609020204030204" pitchFamily="49" charset="0"/>
              </a:rPr>
              <a:t>models, </a:t>
            </a:r>
            <a:r>
              <a:rPr lang="en-GB" spc="-80" dirty="0" err="1" smtClean="0">
                <a:solidFill>
                  <a:schemeClr val="accent6">
                    <a:lumMod val="75000"/>
                  </a:schemeClr>
                </a:solidFill>
                <a:latin typeface="Consolas" panose="020B0609020204030204" pitchFamily="49" charset="0"/>
              </a:rPr>
              <a:t>eval_func</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endParaRPr lang="en-GB" spc="-80" dirty="0">
              <a:latin typeface="Consolas" panose="020B0609020204030204" pitchFamily="49" charset="0"/>
            </a:endParaRPr>
          </a:p>
          <a:p>
            <a:pPr marL="742950" lvl="1" indent="-285750">
              <a:spcAft>
                <a:spcPts val="1200"/>
              </a:spcAft>
              <a:buFont typeface="Arial" panose="020B0604020202020204" pitchFamily="34" charset="0"/>
              <a:buChar char="•"/>
            </a:pPr>
            <a:r>
              <a:rPr lang="en-GB" spc="-80" dirty="0"/>
              <a:t>Unfortunately this currently doesn’t seem to work with </a:t>
            </a:r>
            <a:r>
              <a:rPr lang="en-GB" spc="-80" dirty="0" err="1"/>
              <a:t>crossnobis</a:t>
            </a:r>
            <a:r>
              <a:rPr lang="en-GB" spc="-80" dirty="0"/>
              <a:t> dissimilarities, or with CV/bootstrapped inference!</a:t>
            </a:r>
          </a:p>
          <a:p>
            <a:pPr marL="742950" lvl="1" indent="-285750">
              <a:spcAft>
                <a:spcPts val="1200"/>
              </a:spcAft>
              <a:buFont typeface="Arial" panose="020B0604020202020204" pitchFamily="34" charset="0"/>
              <a:buChar char="•"/>
            </a:pPr>
            <a:endParaRPr lang="en-GB" spc="-80" dirty="0">
              <a:latin typeface="Consolas" panose="020B0609020204030204" pitchFamily="49" charset="0"/>
            </a:endParaRPr>
          </a:p>
        </p:txBody>
      </p:sp>
      <p:sp>
        <p:nvSpPr>
          <p:cNvPr id="5" name="Rectangle 4"/>
          <p:cNvSpPr/>
          <p:nvPr/>
        </p:nvSpPr>
        <p:spPr>
          <a:xfrm>
            <a:off x="2087724" y="5033956"/>
            <a:ext cx="4968552" cy="1200329"/>
          </a:xfrm>
          <a:prstGeom prst="rect">
            <a:avLst/>
          </a:prstGeom>
        </p:spPr>
        <p:txBody>
          <a:bodyPr wrap="square">
            <a:spAutoFit/>
          </a:bodyPr>
          <a:lstStyle/>
          <a:p>
            <a:r>
              <a:rPr lang="en-GB" b="1" dirty="0" err="1" smtClean="0"/>
              <a:t>demo_searchlight_volume</a:t>
            </a:r>
            <a:endParaRPr lang="en-GB" b="1" dirty="0" smtClean="0"/>
          </a:p>
          <a:p>
            <a:r>
              <a:rPr lang="en-GB" dirty="0" smtClean="0"/>
              <a:t>create and run searchlight for simple fixed model;</a:t>
            </a:r>
          </a:p>
          <a:p>
            <a:r>
              <a:rPr lang="en-GB" dirty="0" smtClean="0"/>
              <a:t>visualise with </a:t>
            </a:r>
            <a:r>
              <a:rPr lang="en-GB" dirty="0" err="1" smtClean="0"/>
              <a:t>nilearn</a:t>
            </a:r>
            <a:endParaRPr lang="en-GB" dirty="0"/>
          </a:p>
          <a:p>
            <a:r>
              <a:rPr lang="en-GB" dirty="0" smtClean="0"/>
              <a:t>(~6.5 </a:t>
            </a:r>
            <a:r>
              <a:rPr lang="en-GB" dirty="0" err="1" smtClean="0"/>
              <a:t>mins</a:t>
            </a:r>
            <a:r>
              <a:rPr lang="en-GB" dirty="0" smtClean="0"/>
              <a:t>)</a:t>
            </a:r>
            <a:endParaRPr lang="en-GB" dirty="0"/>
          </a:p>
        </p:txBody>
      </p:sp>
    </p:spTree>
    <p:extLst>
      <p:ext uri="{BB962C8B-B14F-4D97-AF65-F5344CB8AC3E}">
        <p14:creationId xmlns:p14="http://schemas.microsoft.com/office/powerpoint/2010/main" val="365833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562074"/>
          </a:xfrm>
        </p:spPr>
        <p:txBody>
          <a:bodyPr>
            <a:normAutofit fontScale="90000"/>
          </a:bodyPr>
          <a:lstStyle/>
          <a:p>
            <a:r>
              <a:rPr lang="en-US" sz="3600" b="1" dirty="0" smtClean="0"/>
              <a:t>Summary recommendations</a:t>
            </a:r>
            <a:endParaRPr lang="en-US" sz="3600" b="1" dirty="0"/>
          </a:p>
        </p:txBody>
      </p:sp>
      <p:sp>
        <p:nvSpPr>
          <p:cNvPr id="11" name="Content Placeholder 2"/>
          <p:cNvSpPr>
            <a:spLocks noGrp="1"/>
          </p:cNvSpPr>
          <p:nvPr>
            <p:ph idx="1"/>
          </p:nvPr>
        </p:nvSpPr>
        <p:spPr>
          <a:xfrm>
            <a:off x="395536" y="1052736"/>
            <a:ext cx="8568952" cy="5661248"/>
          </a:xfrm>
        </p:spPr>
        <p:txBody>
          <a:bodyPr>
            <a:normAutofit fontScale="70000" lnSpcReduction="20000"/>
          </a:bodyPr>
          <a:lstStyle/>
          <a:p>
            <a:r>
              <a:rPr lang="en-US" sz="2800" dirty="0" smtClean="0"/>
              <a:t>Use LDC (AKA “</a:t>
            </a:r>
            <a:r>
              <a:rPr lang="en-US" sz="2800" dirty="0" err="1" smtClean="0"/>
              <a:t>crossnobis</a:t>
            </a:r>
            <a:r>
              <a:rPr lang="en-US" sz="2800" dirty="0" smtClean="0"/>
              <a:t>”) dissimilarity to build RDMs</a:t>
            </a:r>
          </a:p>
          <a:p>
            <a:pPr lvl="1"/>
            <a:r>
              <a:rPr lang="en-US" sz="2400" dirty="0" smtClean="0"/>
              <a:t>accounting for noise covariance improves sensitivity, assuming Gaussian noise</a:t>
            </a:r>
          </a:p>
          <a:p>
            <a:pPr lvl="1"/>
            <a:r>
              <a:rPr lang="en-US" sz="2400" dirty="0" smtClean="0"/>
              <a:t>cross-validation </a:t>
            </a:r>
            <a:r>
              <a:rPr lang="en-US" sz="2400" dirty="0" err="1" smtClean="0"/>
              <a:t>centres</a:t>
            </a:r>
            <a:r>
              <a:rPr lang="en-US" sz="2400" dirty="0" smtClean="0"/>
              <a:t> null on zero, to remove positive bias</a:t>
            </a:r>
          </a:p>
          <a:p>
            <a:pPr lvl="1"/>
            <a:r>
              <a:rPr lang="en-US" sz="2400" dirty="0" smtClean="0"/>
              <a:t>invariant to shifts/rotations (unlike angular measures)</a:t>
            </a:r>
          </a:p>
          <a:p>
            <a:pPr lvl="1"/>
            <a:endParaRPr lang="en-US" sz="2400" dirty="0" smtClean="0"/>
          </a:p>
          <a:p>
            <a:r>
              <a:rPr lang="en-US" sz="2800" dirty="0" smtClean="0"/>
              <a:t>Compare RDMs using:</a:t>
            </a:r>
          </a:p>
          <a:p>
            <a:pPr lvl="1"/>
            <a:r>
              <a:rPr lang="en-US" sz="2400" dirty="0" smtClean="0"/>
              <a:t>cosine distance if cross-validated (0 is meaningful; scale is probably not)… </a:t>
            </a:r>
          </a:p>
          <a:p>
            <a:pPr lvl="1"/>
            <a:r>
              <a:rPr lang="en-US" sz="2400" dirty="0" smtClean="0"/>
              <a:t>correlation otherwise (neither zero nor scale are meaningful)…</a:t>
            </a:r>
          </a:p>
          <a:p>
            <a:pPr lvl="1"/>
            <a:r>
              <a:rPr lang="en-US" sz="2400" dirty="0" smtClean="0"/>
              <a:t>pre-whitened by known covariance (</a:t>
            </a:r>
            <a:r>
              <a:rPr lang="en-US" sz="2400" dirty="0" err="1" smtClean="0"/>
              <a:t>Diedrichsen</a:t>
            </a:r>
            <a:r>
              <a:rPr lang="en-US" sz="2400" dirty="0" smtClean="0"/>
              <a:t> </a:t>
            </a:r>
            <a:r>
              <a:rPr lang="en-US" sz="2400" i="1" dirty="0" smtClean="0"/>
              <a:t>et al</a:t>
            </a:r>
            <a:r>
              <a:rPr lang="en-US" sz="2400" dirty="0" smtClean="0"/>
              <a:t>., 2021)…</a:t>
            </a:r>
          </a:p>
          <a:p>
            <a:pPr lvl="1"/>
            <a:r>
              <a:rPr lang="en-US" sz="2400" dirty="0" smtClean="0"/>
              <a:t>or Spearman </a:t>
            </a:r>
            <a:r>
              <a:rPr lang="el-GR" sz="2400" dirty="0" smtClean="0"/>
              <a:t>ρ</a:t>
            </a:r>
            <a:r>
              <a:rPr lang="en-GB" sz="2400" baseline="-25000" dirty="0" smtClean="0"/>
              <a:t>a</a:t>
            </a:r>
            <a:r>
              <a:rPr lang="en-GB" sz="2400" dirty="0" smtClean="0"/>
              <a:t> for minimal assumptions</a:t>
            </a:r>
            <a:endParaRPr lang="en-US" sz="2400" dirty="0" smtClean="0"/>
          </a:p>
          <a:p>
            <a:pPr marL="457200" lvl="1" indent="0">
              <a:buNone/>
            </a:pPr>
            <a:endParaRPr lang="en-US" sz="2400" dirty="0" smtClean="0"/>
          </a:p>
          <a:p>
            <a:r>
              <a:rPr lang="en-US" sz="2800" dirty="0" smtClean="0"/>
              <a:t>Evaluate fixed models using t-tests across subjects</a:t>
            </a:r>
          </a:p>
          <a:p>
            <a:pPr lvl="1"/>
            <a:r>
              <a:rPr lang="en-US" sz="2400" dirty="0" smtClean="0"/>
              <a:t>fast, simple &amp; powerful</a:t>
            </a:r>
          </a:p>
          <a:p>
            <a:pPr lvl="1"/>
            <a:r>
              <a:rPr lang="en-US" sz="2400" dirty="0" smtClean="0"/>
              <a:t>valid RFX inference as correlations between RDMs can be systematically negative</a:t>
            </a:r>
            <a:br>
              <a:rPr lang="en-US" sz="2400" dirty="0" smtClean="0"/>
            </a:br>
            <a:r>
              <a:rPr lang="en-US" sz="2400" dirty="0" smtClean="0"/>
              <a:t>(cf. </a:t>
            </a:r>
            <a:r>
              <a:rPr lang="en-US" sz="2400" dirty="0" err="1" smtClean="0"/>
              <a:t>Allefeld</a:t>
            </a:r>
            <a:r>
              <a:rPr lang="en-US" sz="2400" dirty="0" smtClean="0"/>
              <a:t> </a:t>
            </a:r>
            <a:r>
              <a:rPr lang="en-US" sz="2400" i="1" dirty="0" smtClean="0"/>
              <a:t>et al.</a:t>
            </a:r>
            <a:r>
              <a:rPr lang="en-US" sz="2400" dirty="0" smtClean="0"/>
              <a:t> 2016)</a:t>
            </a:r>
          </a:p>
          <a:p>
            <a:endParaRPr lang="en-US" sz="2800" dirty="0" smtClean="0"/>
          </a:p>
          <a:p>
            <a:r>
              <a:rPr lang="en-US" sz="2800" dirty="0" smtClean="0"/>
              <a:t>Evaluate flexible/biased models using </a:t>
            </a:r>
            <a:br>
              <a:rPr lang="en-US" sz="2800" dirty="0" smtClean="0"/>
            </a:br>
            <a:r>
              <a:rPr lang="en-US" sz="2800" dirty="0" smtClean="0"/>
              <a:t>[dual-]bootstrapped [dual-]cross-validation</a:t>
            </a:r>
          </a:p>
          <a:p>
            <a:pPr lvl="1"/>
            <a:r>
              <a:rPr lang="en-US" sz="2400" dirty="0" smtClean="0"/>
              <a:t>2 CV splits per bootstrap is enough to correct variance inflation</a:t>
            </a:r>
          </a:p>
          <a:p>
            <a:pPr lvl="1"/>
            <a:r>
              <a:rPr lang="en-US" sz="2400" dirty="0" smtClean="0"/>
              <a:t>higher k across patterns is slower but more powerful? (need &gt;2 pat per split)</a:t>
            </a:r>
          </a:p>
          <a:p>
            <a:pPr lvl="1"/>
            <a:r>
              <a:rPr lang="en-US" sz="2400" dirty="0" smtClean="0"/>
              <a:t>k=2 across subjects seems best?</a:t>
            </a:r>
          </a:p>
        </p:txBody>
      </p:sp>
    </p:spTree>
    <p:extLst>
      <p:ext uri="{BB962C8B-B14F-4D97-AF65-F5344CB8AC3E}">
        <p14:creationId xmlns:p14="http://schemas.microsoft.com/office/powerpoint/2010/main" val="384085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251520" y="620688"/>
          <a:ext cx="8678507" cy="5069840"/>
        </p:xfrm>
        <a:graphic>
          <a:graphicData uri="http://schemas.openxmlformats.org/drawingml/2006/table">
            <a:tbl>
              <a:tblPr firstRow="1" bandRow="1">
                <a:tableStyleId>{5C22544A-7EE6-4342-B048-85BDC9FD1C3A}</a:tableStyleId>
              </a:tblPr>
              <a:tblGrid>
                <a:gridCol w="4631857">
                  <a:extLst>
                    <a:ext uri="{9D8B030D-6E8A-4147-A177-3AD203B41FA5}">
                      <a16:colId xmlns:a16="http://schemas.microsoft.com/office/drawing/2014/main" val="164590898"/>
                    </a:ext>
                  </a:extLst>
                </a:gridCol>
                <a:gridCol w="4046650">
                  <a:extLst>
                    <a:ext uri="{9D8B030D-6E8A-4147-A177-3AD203B41FA5}">
                      <a16:colId xmlns:a16="http://schemas.microsoft.com/office/drawing/2014/main" val="4211507826"/>
                    </a:ext>
                  </a:extLst>
                </a:gridCol>
              </a:tblGrid>
              <a:tr h="370840">
                <a:tc>
                  <a:txBody>
                    <a:bodyPr/>
                    <a:lstStyle/>
                    <a:p>
                      <a:r>
                        <a:rPr lang="en-GB" dirty="0" err="1" smtClean="0"/>
                        <a:t>Matlab</a:t>
                      </a:r>
                      <a:r>
                        <a:rPr lang="en-GB" dirty="0" smtClean="0"/>
                        <a:t> (or Octave)</a:t>
                      </a:r>
                      <a:endParaRPr lang="en-GB" dirty="0"/>
                    </a:p>
                  </a:txBody>
                  <a:tcPr/>
                </a:tc>
                <a:tc>
                  <a:txBody>
                    <a:bodyPr/>
                    <a:lstStyle/>
                    <a:p>
                      <a:r>
                        <a:rPr lang="en-GB" dirty="0" smtClean="0"/>
                        <a:t>Python</a:t>
                      </a:r>
                      <a:endParaRPr lang="en-GB" dirty="0"/>
                    </a:p>
                  </a:txBody>
                  <a:tcPr/>
                </a:tc>
                <a:extLst>
                  <a:ext uri="{0D108BD9-81ED-4DB2-BD59-A6C34878D82A}">
                    <a16:rowId xmlns:a16="http://schemas.microsoft.com/office/drawing/2014/main" val="34215307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err="1" smtClean="0"/>
                        <a:t>CoSMoMVPA</a:t>
                      </a:r>
                      <a:endParaRPr lang="en-US" altLang="en-US" sz="1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smtClean="0">
                          <a:hlinkClick r:id="rId2"/>
                        </a:rPr>
                        <a:t>http://cosmomvpa.org/</a:t>
                      </a:r>
                      <a:r>
                        <a:rPr lang="en-GB" altLang="en-US" sz="1600" dirty="0" smtClean="0"/>
                        <a:t> </a:t>
                      </a:r>
                      <a:endParaRPr lang="en-US" altLang="en-US" sz="160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err="1" smtClean="0"/>
                        <a:t>PyMVPA</a:t>
                      </a:r>
                      <a:r>
                        <a:rPr lang="en-US" altLang="en-US" sz="2000" dirty="0" smtClean="0"/>
                        <a:t/>
                      </a:r>
                      <a:br>
                        <a:rPr lang="en-US" altLang="en-US" sz="2000" dirty="0" smtClean="0"/>
                      </a:br>
                      <a:r>
                        <a:rPr lang="en-GB" altLang="en-US" sz="1600" dirty="0" smtClean="0">
                          <a:hlinkClick r:id="rId3"/>
                        </a:rPr>
                        <a:t>http://www.pymvpa.org/</a:t>
                      </a:r>
                      <a:endParaRPr lang="en-GB" altLang="en-US" sz="1600" dirty="0" smtClean="0"/>
                    </a:p>
                  </a:txBody>
                  <a:tcPr/>
                </a:tc>
                <a:extLst>
                  <a:ext uri="{0D108BD9-81ED-4DB2-BD59-A6C34878D82A}">
                    <a16:rowId xmlns:a16="http://schemas.microsoft.com/office/drawing/2014/main" val="6324846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dirty="0" smtClean="0"/>
                        <a:t>The Decoding Toolbox </a:t>
                      </a:r>
                      <a:br>
                        <a:rPr lang="en-GB" altLang="en-US" sz="2000" dirty="0" smtClean="0"/>
                      </a:br>
                      <a:r>
                        <a:rPr lang="en-GB" altLang="en-US" sz="1600" dirty="0" smtClean="0">
                          <a:hlinkClick r:id="rId4"/>
                        </a:rPr>
                        <a:t>sites.google.com/site/</a:t>
                      </a:r>
                      <a:r>
                        <a:rPr lang="en-GB" altLang="en-US" sz="1600" dirty="0" err="1" smtClean="0">
                          <a:hlinkClick r:id="rId4"/>
                        </a:rPr>
                        <a:t>tdtdecodingtoolbox</a:t>
                      </a:r>
                      <a:r>
                        <a:rPr lang="en-GB" altLang="en-US" sz="1600" dirty="0" smtClean="0">
                          <a:hlinkClick r:id="rId4"/>
                        </a:rPr>
                        <a:t>/</a:t>
                      </a:r>
                      <a:r>
                        <a:rPr lang="en-GB" altLang="en-US" sz="1600" dirty="0" smtClean="0"/>
                        <a:t> </a:t>
                      </a:r>
                      <a:endParaRPr lang="en-GB" altLang="en-US" sz="1800" dirty="0" smtClean="0"/>
                    </a:p>
                  </a:txBody>
                  <a:tcPr/>
                </a:tc>
                <a:tc>
                  <a:txBody>
                    <a:bodyPr/>
                    <a:lstStyle/>
                    <a:p>
                      <a:r>
                        <a:rPr lang="en-GB" dirty="0" smtClean="0"/>
                        <a:t>MNE-python</a:t>
                      </a:r>
                      <a:r>
                        <a:rPr lang="en-GB" baseline="0" dirty="0" smtClean="0"/>
                        <a:t> (for EMEG)</a:t>
                      </a:r>
                      <a:br>
                        <a:rPr lang="en-GB" baseline="0" dirty="0" smtClean="0"/>
                      </a:br>
                      <a:r>
                        <a:rPr lang="en-GB" sz="1600" baseline="0" dirty="0" smtClean="0">
                          <a:hlinkClick r:id="rId5"/>
                        </a:rPr>
                        <a:t>https://mne.tools/stable</a:t>
                      </a:r>
                      <a:r>
                        <a:rPr lang="en-GB" sz="1600" baseline="0" dirty="0" smtClean="0"/>
                        <a:t> </a:t>
                      </a:r>
                      <a:endParaRPr lang="en-GB" dirty="0"/>
                    </a:p>
                  </a:txBody>
                  <a:tcPr/>
                </a:tc>
                <a:extLst>
                  <a:ext uri="{0D108BD9-81ED-4DB2-BD59-A6C34878D82A}">
                    <a16:rowId xmlns:a16="http://schemas.microsoft.com/office/drawing/2014/main" val="8205524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err="1" smtClean="0"/>
                        <a:t>PRoNTo</a:t>
                      </a:r>
                      <a:r>
                        <a:rPr lang="en-US" altLang="en-US" sz="1800" dirty="0" smtClean="0"/>
                        <a:t> (for SPM)</a:t>
                      </a:r>
                      <a:br>
                        <a:rPr lang="en-US" altLang="en-US" sz="1800" dirty="0" smtClean="0"/>
                      </a:br>
                      <a:r>
                        <a:rPr lang="en-GB" altLang="en-US" sz="1600" dirty="0" smtClean="0">
                          <a:hlinkClick r:id="rId6"/>
                        </a:rPr>
                        <a:t>http://www.mlnl.cs.ucl.ac.uk/pronto/</a:t>
                      </a:r>
                      <a:endParaRPr lang="en-US" altLang="en-US" sz="1600" dirty="0" smtClean="0"/>
                    </a:p>
                  </a:txBody>
                  <a:tcPr/>
                </a:tc>
                <a:tc>
                  <a:txBody>
                    <a:bodyPr/>
                    <a:lstStyle/>
                    <a:p>
                      <a:r>
                        <a:rPr lang="en-GB" dirty="0" err="1" smtClean="0"/>
                        <a:t>NiLearn</a:t>
                      </a:r>
                      <a:r>
                        <a:rPr lang="en-GB" dirty="0" smtClean="0"/>
                        <a:t> (general/fMRI)</a:t>
                      </a:r>
                      <a:br>
                        <a:rPr lang="en-GB" dirty="0" smtClean="0"/>
                      </a:br>
                      <a:r>
                        <a:rPr lang="en-GB" sz="1600" dirty="0" smtClean="0">
                          <a:hlinkClick r:id="rId7"/>
                        </a:rPr>
                        <a:t>https://nilearn.github.io/stable</a:t>
                      </a:r>
                      <a:r>
                        <a:rPr lang="en-GB" sz="1600" dirty="0" smtClean="0"/>
                        <a:t> </a:t>
                      </a:r>
                      <a:endParaRPr lang="en-GB" dirty="0"/>
                    </a:p>
                  </a:txBody>
                  <a:tcPr/>
                </a:tc>
                <a:extLst>
                  <a:ext uri="{0D108BD9-81ED-4DB2-BD59-A6C34878D82A}">
                    <a16:rowId xmlns:a16="http://schemas.microsoft.com/office/drawing/2014/main" val="164665286"/>
                  </a:ext>
                </a:extLst>
              </a:tr>
              <a:tr h="370840">
                <a:tc>
                  <a:txBody>
                    <a:bodyPr/>
                    <a:lstStyle/>
                    <a:p>
                      <a:r>
                        <a:rPr lang="en-GB" altLang="en-US" sz="1800" dirty="0" smtClean="0"/>
                        <a:t>Princeton Decoding Toolbox (discontinued)</a:t>
                      </a:r>
                      <a:r>
                        <a:rPr lang="en-GB" altLang="en-US" sz="2000" dirty="0" smtClean="0"/>
                        <a:t/>
                      </a:r>
                      <a:br>
                        <a:rPr lang="en-GB" altLang="en-US" sz="2000" dirty="0" smtClean="0"/>
                      </a:br>
                      <a:endParaRPr lang="en-GB" sz="1600" dirty="0"/>
                    </a:p>
                  </a:txBody>
                  <a:tcPr/>
                </a:tc>
                <a:tc>
                  <a:txBody>
                    <a:bodyPr/>
                    <a:lstStyle/>
                    <a:p>
                      <a:r>
                        <a:rPr lang="en-GB" dirty="0" err="1" smtClean="0"/>
                        <a:t>BrainIAK</a:t>
                      </a:r>
                      <a:r>
                        <a:rPr lang="en-GB" dirty="0" smtClean="0"/>
                        <a:t> (+advanced non-MVPA)</a:t>
                      </a:r>
                    </a:p>
                    <a:p>
                      <a:r>
                        <a:rPr lang="en-GB" sz="1600" dirty="0" smtClean="0">
                          <a:hlinkClick r:id="rId8"/>
                        </a:rPr>
                        <a:t>https://brainiak.org/</a:t>
                      </a:r>
                      <a:r>
                        <a:rPr lang="en-GB" sz="1600" dirty="0" smtClean="0"/>
                        <a:t> </a:t>
                      </a:r>
                    </a:p>
                  </a:txBody>
                  <a:tcPr/>
                </a:tc>
                <a:extLst>
                  <a:ext uri="{0D108BD9-81ED-4DB2-BD59-A6C34878D82A}">
                    <a16:rowId xmlns:a16="http://schemas.microsoft.com/office/drawing/2014/main" val="2910408032"/>
                  </a:ext>
                </a:extLst>
              </a:tr>
              <a:tr h="370840">
                <a:tc>
                  <a:txBody>
                    <a:bodyPr/>
                    <a:lstStyle/>
                    <a:p>
                      <a:r>
                        <a:rPr lang="en-GB" sz="1600" dirty="0" smtClean="0"/>
                        <a:t>MVPA-Light, </a:t>
                      </a:r>
                      <a:r>
                        <a:rPr lang="en-GB" sz="1600" dirty="0" smtClean="0">
                          <a:hlinkClick r:id="rId9"/>
                        </a:rPr>
                        <a:t>https://github.com/treder/MVPA-Light</a:t>
                      </a:r>
                      <a:r>
                        <a:rPr lang="en-GB" sz="1600" dirty="0" smtClean="0"/>
                        <a:t> </a:t>
                      </a:r>
                      <a:endParaRPr lang="en-GB" sz="1600" dirty="0"/>
                    </a:p>
                  </a:txBody>
                  <a:tcPr/>
                </a:tc>
                <a:tc>
                  <a:txBody>
                    <a:bodyPr/>
                    <a:lstStyle/>
                    <a:p>
                      <a:endParaRPr lang="en-GB" sz="1600" dirty="0" smtClean="0"/>
                    </a:p>
                  </a:txBody>
                  <a:tcPr/>
                </a:tc>
                <a:extLst>
                  <a:ext uri="{0D108BD9-81ED-4DB2-BD59-A6C34878D82A}">
                    <a16:rowId xmlns:a16="http://schemas.microsoft.com/office/drawing/2014/main" val="4242591178"/>
                  </a:ext>
                </a:extLst>
              </a:tr>
              <a:tr h="370840">
                <a:tc>
                  <a:txBody>
                    <a:bodyPr/>
                    <a:lstStyle/>
                    <a:p>
                      <a:r>
                        <a:rPr lang="en-GB" altLang="en-US" sz="1800" dirty="0" err="1" smtClean="0"/>
                        <a:t>Searchmight</a:t>
                      </a:r>
                      <a:r>
                        <a:rPr lang="en-GB" altLang="en-US" sz="1800" dirty="0" smtClean="0"/>
                        <a:t> (focus</a:t>
                      </a:r>
                      <a:r>
                        <a:rPr lang="en-GB" altLang="en-US" sz="1800" baseline="0" dirty="0" smtClean="0"/>
                        <a:t> on</a:t>
                      </a:r>
                      <a:r>
                        <a:rPr lang="en-GB" altLang="en-US" sz="1800" dirty="0" smtClean="0"/>
                        <a:t> searchlights)</a:t>
                      </a:r>
                      <a:br>
                        <a:rPr lang="en-GB" altLang="en-US" sz="1800" dirty="0" smtClean="0"/>
                      </a:br>
                      <a:r>
                        <a:rPr lang="en-GB" altLang="en-US" sz="1600" dirty="0" smtClean="0">
                          <a:hlinkClick r:id="rId10"/>
                        </a:rPr>
                        <a:t>http://www.franciscopereira.org/searchmight/</a:t>
                      </a:r>
                      <a:endParaRPr lang="en-GB" dirty="0"/>
                    </a:p>
                  </a:txBody>
                  <a:tcPr/>
                </a:tc>
                <a:tc>
                  <a:txBody>
                    <a:bodyPr/>
                    <a:lstStyle/>
                    <a:p>
                      <a:endParaRPr lang="en-GB" dirty="0"/>
                    </a:p>
                  </a:txBody>
                  <a:tcPr/>
                </a:tc>
                <a:extLst>
                  <a:ext uri="{0D108BD9-81ED-4DB2-BD59-A6C34878D82A}">
                    <a16:rowId xmlns:a16="http://schemas.microsoft.com/office/drawing/2014/main" val="1054147647"/>
                  </a:ext>
                </a:extLst>
              </a:tr>
              <a:tr h="572328">
                <a:tc>
                  <a:txBody>
                    <a:bodyPr/>
                    <a:lstStyle/>
                    <a:p>
                      <a:r>
                        <a:rPr lang="en-GB" dirty="0" smtClean="0"/>
                        <a:t>Built-in</a:t>
                      </a:r>
                      <a:r>
                        <a:rPr lang="en-GB" baseline="0" dirty="0" smtClean="0"/>
                        <a:t> functions</a:t>
                      </a:r>
                      <a:endParaRPr lang="en-GB" dirty="0"/>
                    </a:p>
                  </a:txBody>
                  <a:tcPr anchor="ctr"/>
                </a:tc>
                <a:tc>
                  <a:txBody>
                    <a:bodyPr/>
                    <a:lstStyle/>
                    <a:p>
                      <a:r>
                        <a:rPr lang="en-GB" dirty="0" smtClean="0"/>
                        <a:t>General ML packages</a:t>
                      </a:r>
                      <a:r>
                        <a:rPr lang="en-GB" baseline="0" dirty="0" smtClean="0"/>
                        <a:t> </a:t>
                      </a:r>
                      <a:br>
                        <a:rPr lang="en-GB" baseline="0" dirty="0" smtClean="0"/>
                      </a:br>
                      <a:r>
                        <a:rPr lang="en-GB" baseline="0" dirty="0" smtClean="0"/>
                        <a:t>e.g. </a:t>
                      </a:r>
                      <a:r>
                        <a:rPr lang="en-GB" baseline="0" dirty="0" smtClean="0">
                          <a:hlinkClick r:id="rId11"/>
                        </a:rPr>
                        <a:t>https://scikit-learn.org/</a:t>
                      </a:r>
                      <a:r>
                        <a:rPr lang="en-GB" baseline="0" dirty="0" smtClean="0"/>
                        <a:t> </a:t>
                      </a:r>
                      <a:endParaRPr lang="en-GB" dirty="0"/>
                    </a:p>
                  </a:txBody>
                  <a:tcPr anchor="ctr"/>
                </a:tc>
                <a:extLst>
                  <a:ext uri="{0D108BD9-81ED-4DB2-BD59-A6C34878D82A}">
                    <a16:rowId xmlns:a16="http://schemas.microsoft.com/office/drawing/2014/main" val="1865521326"/>
                  </a:ext>
                </a:extLst>
              </a:tr>
              <a:tr h="370840">
                <a:tc gridSpan="2">
                  <a:txBody>
                    <a:bodyPr/>
                    <a:lstStyle/>
                    <a:p>
                      <a:pPr algn="ctr"/>
                      <a:r>
                        <a:rPr lang="en-GB" dirty="0" smtClean="0"/>
                        <a:t>RSA Toolbox (focus on RSA)</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smtClean="0">
                          <a:hlinkClick r:id="rId12"/>
                        </a:rPr>
                        <a:t>https://git.fmrib.ox.ac.uk/hnili/rsa</a:t>
                      </a:r>
                      <a:r>
                        <a:rPr lang="en-GB" sz="1600" baseline="0" dirty="0" smtClean="0"/>
                        <a:t>                           </a:t>
                      </a:r>
                      <a:r>
                        <a:rPr lang="en-US" sz="1600" b="0" dirty="0" smtClean="0">
                          <a:hlinkClick r:id="rId13"/>
                        </a:rPr>
                        <a:t>https://github.com/rsagroup/rsatoolbox</a:t>
                      </a:r>
                      <a:r>
                        <a:rPr lang="en-US" sz="1600" b="1" dirty="0" smtClean="0"/>
                        <a:t> </a:t>
                      </a:r>
                      <a:endParaRPr lang="en-US" sz="1600" dirty="0" smtClean="0"/>
                    </a:p>
                  </a:txBody>
                  <a:tcPr/>
                </a:tc>
                <a:tc hMerge="1">
                  <a:txBody>
                    <a:bodyPr/>
                    <a:lstStyle/>
                    <a:p>
                      <a:endParaRPr lang="en-GB" dirty="0"/>
                    </a:p>
                  </a:txBody>
                  <a:tcPr/>
                </a:tc>
                <a:extLst>
                  <a:ext uri="{0D108BD9-81ED-4DB2-BD59-A6C34878D82A}">
                    <a16:rowId xmlns:a16="http://schemas.microsoft.com/office/drawing/2014/main" val="392862154"/>
                  </a:ext>
                </a:extLst>
              </a:tr>
            </a:tbl>
          </a:graphicData>
        </a:graphic>
      </p:graphicFrame>
      <p:sp>
        <p:nvSpPr>
          <p:cNvPr id="112642" name="Title 1"/>
          <p:cNvSpPr>
            <a:spLocks noGrp="1"/>
          </p:cNvSpPr>
          <p:nvPr>
            <p:ph type="title"/>
          </p:nvPr>
        </p:nvSpPr>
        <p:spPr>
          <a:xfrm>
            <a:off x="457200" y="150690"/>
            <a:ext cx="8229600" cy="397990"/>
          </a:xfrm>
        </p:spPr>
        <p:txBody>
          <a:bodyPr rtlCol="0">
            <a:normAutofit fontScale="90000"/>
          </a:bodyPr>
          <a:lstStyle/>
          <a:p>
            <a:pPr eaLnBrk="1" fontAlgn="auto" hangingPunct="1">
              <a:spcAft>
                <a:spcPts val="0"/>
              </a:spcAft>
              <a:defRPr/>
            </a:pPr>
            <a:r>
              <a:rPr lang="en-GB" altLang="en-US" sz="3000" b="1" dirty="0" smtClean="0"/>
              <a:t>Many MVPA toolboxes are available…</a:t>
            </a:r>
          </a:p>
        </p:txBody>
      </p:sp>
      <p:pic>
        <p:nvPicPr>
          <p:cNvPr id="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7944" y="1640337"/>
            <a:ext cx="703622" cy="571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3"/>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7308304" y="1043962"/>
            <a:ext cx="1566758" cy="520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77508" y="5746920"/>
            <a:ext cx="8758988" cy="723275"/>
          </a:xfrm>
          <a:prstGeom prst="rect">
            <a:avLst/>
          </a:prstGeom>
        </p:spPr>
        <p:txBody>
          <a:bodyPr wrap="square">
            <a:spAutoFit/>
          </a:bodyPr>
          <a:lstStyle/>
          <a:p>
            <a:pPr marL="285750" indent="-285750" eaLnBrk="1" hangingPunct="1">
              <a:spcAft>
                <a:spcPts val="600"/>
              </a:spcAft>
              <a:buFont typeface="Arial" panose="020B0604020202020204" pitchFamily="34" charset="0"/>
              <a:buChar char="•"/>
            </a:pPr>
            <a:r>
              <a:rPr lang="en-GB" altLang="en-US" dirty="0"/>
              <a:t>Within larger packages (e.g. </a:t>
            </a:r>
            <a:r>
              <a:rPr lang="en-GB" altLang="en-US" dirty="0" err="1"/>
              <a:t>BrainVoyager</a:t>
            </a:r>
            <a:r>
              <a:rPr lang="en-GB" altLang="en-US" dirty="0" smtClean="0"/>
              <a:t>;  </a:t>
            </a:r>
            <a:r>
              <a:rPr lang="en-GB" altLang="en-US" dirty="0"/>
              <a:t>MNE; </a:t>
            </a:r>
            <a:r>
              <a:rPr lang="en-GB" altLang="en-US" dirty="0" smtClean="0"/>
              <a:t> 3dSVM </a:t>
            </a:r>
            <a:r>
              <a:rPr lang="en-GB" altLang="en-US" dirty="0"/>
              <a:t>in AFNI</a:t>
            </a:r>
            <a:r>
              <a:rPr lang="en-GB" altLang="en-US" dirty="0" smtClean="0"/>
              <a:t>)</a:t>
            </a:r>
          </a:p>
          <a:p>
            <a:pPr marL="285750" indent="-285750" eaLnBrk="1" hangingPunct="1">
              <a:spcAft>
                <a:spcPts val="600"/>
              </a:spcAft>
              <a:buFont typeface="Arial" panose="020B0604020202020204" pitchFamily="34" charset="0"/>
              <a:buChar char="•"/>
            </a:pPr>
            <a:r>
              <a:rPr lang="en-GB" altLang="en-US" dirty="0" smtClean="0"/>
              <a:t>Yet more in </a:t>
            </a:r>
            <a:r>
              <a:rPr lang="en-GB" altLang="en-US" dirty="0" err="1" smtClean="0"/>
              <a:t>Matlab</a:t>
            </a:r>
            <a:r>
              <a:rPr lang="en-GB" altLang="en-US" dirty="0" smtClean="0"/>
              <a:t>:  MANIA,  MANAS, MVPANI,  Brain </a:t>
            </a:r>
            <a:r>
              <a:rPr lang="en-GB" altLang="en-US" dirty="0"/>
              <a:t>Decoder Toolbox </a:t>
            </a:r>
            <a:r>
              <a:rPr lang="en-GB" altLang="en-US" dirty="0" smtClean="0"/>
              <a:t>2</a:t>
            </a:r>
            <a:r>
              <a:rPr lang="en-GB" altLang="en-US" dirty="0" smtClean="0"/>
              <a:t>…</a:t>
            </a:r>
            <a:endParaRPr lang="en-GB" altLang="en-US" dirty="0" smtClean="0"/>
          </a:p>
        </p:txBody>
      </p:sp>
      <p:pic>
        <p:nvPicPr>
          <p:cNvPr id="10" name="Picture 9"/>
          <p:cNvPicPr>
            <a:picLocks noChangeAspect="1"/>
          </p:cNvPicPr>
          <p:nvPr/>
        </p:nvPicPr>
        <p:blipFill>
          <a:blip r:embed="rId16"/>
          <a:stretch>
            <a:fillRect/>
          </a:stretch>
        </p:blipFill>
        <p:spPr>
          <a:xfrm>
            <a:off x="4212689" y="1022489"/>
            <a:ext cx="558877" cy="575012"/>
          </a:xfrm>
          <a:prstGeom prst="rect">
            <a:avLst/>
          </a:prstGeom>
        </p:spPr>
      </p:pic>
      <p:pic>
        <p:nvPicPr>
          <p:cNvPr id="8" name="Picture 7"/>
          <p:cNvPicPr>
            <a:picLocks noChangeAspect="1"/>
          </p:cNvPicPr>
          <p:nvPr/>
        </p:nvPicPr>
        <p:blipFill>
          <a:blip r:embed="rId17"/>
          <a:stretch>
            <a:fillRect/>
          </a:stretch>
        </p:blipFill>
        <p:spPr>
          <a:xfrm>
            <a:off x="8315875" y="2908018"/>
            <a:ext cx="559187" cy="504056"/>
          </a:xfrm>
          <a:prstGeom prst="rect">
            <a:avLst/>
          </a:prstGeom>
        </p:spPr>
      </p:pic>
      <p:pic>
        <p:nvPicPr>
          <p:cNvPr id="9" name="Picture 8"/>
          <p:cNvPicPr>
            <a:picLocks noChangeAspect="1"/>
          </p:cNvPicPr>
          <p:nvPr/>
        </p:nvPicPr>
        <p:blipFill>
          <a:blip r:embed="rId18"/>
          <a:stretch>
            <a:fillRect/>
          </a:stretch>
        </p:blipFill>
        <p:spPr>
          <a:xfrm>
            <a:off x="7746151" y="1711068"/>
            <a:ext cx="1128911" cy="400480"/>
          </a:xfrm>
          <a:prstGeom prst="rect">
            <a:avLst/>
          </a:prstGeom>
        </p:spPr>
      </p:pic>
      <p:pic>
        <p:nvPicPr>
          <p:cNvPr id="11" name="Picture 10"/>
          <p:cNvPicPr>
            <a:picLocks noChangeAspect="1"/>
          </p:cNvPicPr>
          <p:nvPr/>
        </p:nvPicPr>
        <p:blipFill>
          <a:blip r:embed="rId19"/>
          <a:stretch>
            <a:fillRect/>
          </a:stretch>
        </p:blipFill>
        <p:spPr>
          <a:xfrm>
            <a:off x="8315875" y="2303490"/>
            <a:ext cx="559187" cy="474782"/>
          </a:xfrm>
          <a:prstGeom prst="rect">
            <a:avLst/>
          </a:prstGeom>
        </p:spPr>
      </p:pic>
      <p:pic>
        <p:nvPicPr>
          <p:cNvPr id="2" name="Picture 1"/>
          <p:cNvPicPr>
            <a:picLocks noChangeAspect="1"/>
          </p:cNvPicPr>
          <p:nvPr/>
        </p:nvPicPr>
        <p:blipFill>
          <a:blip r:embed="rId20"/>
          <a:stretch>
            <a:fillRect/>
          </a:stretch>
        </p:blipFill>
        <p:spPr>
          <a:xfrm>
            <a:off x="7589408" y="4508681"/>
            <a:ext cx="1286054" cy="485843"/>
          </a:xfrm>
          <a:prstGeom prst="rect">
            <a:avLst/>
          </a:prstGeom>
        </p:spPr>
      </p:pic>
      <p:sp>
        <p:nvSpPr>
          <p:cNvPr id="5" name="Rectangle 4"/>
          <p:cNvSpPr/>
          <p:nvPr/>
        </p:nvSpPr>
        <p:spPr>
          <a:xfrm>
            <a:off x="4860032" y="4437112"/>
            <a:ext cx="4069995" cy="12534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3" name="Rectangle 12"/>
          <p:cNvSpPr/>
          <p:nvPr/>
        </p:nvSpPr>
        <p:spPr>
          <a:xfrm>
            <a:off x="4860032" y="2267293"/>
            <a:ext cx="4069995" cy="584333"/>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86815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06090"/>
          </a:xfrm>
        </p:spPr>
        <p:txBody>
          <a:bodyPr>
            <a:noAutofit/>
          </a:bodyPr>
          <a:lstStyle/>
          <a:p>
            <a:r>
              <a:rPr lang="en-GB" sz="3200" dirty="0" smtClean="0"/>
              <a:t>Spearman vs. Kendall tau-a for comparing RDMs</a:t>
            </a:r>
            <a:endParaRPr lang="en-GB" sz="3200" dirty="0"/>
          </a:p>
        </p:txBody>
      </p:sp>
      <p:pic>
        <p:nvPicPr>
          <p:cNvPr id="4" name="Picture 3" descr="https://s3-eu-west-1.amazonaws.com/ppreviews-plos-725668748/1470055/preview.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31640" y="706090"/>
            <a:ext cx="6120680" cy="4686835"/>
          </a:xfrm>
          <a:prstGeom prst="rect">
            <a:avLst/>
          </a:prstGeom>
          <a:noFill/>
          <a:ln>
            <a:noFill/>
          </a:ln>
        </p:spPr>
      </p:pic>
      <p:sp>
        <p:nvSpPr>
          <p:cNvPr id="5" name="TextBox 4"/>
          <p:cNvSpPr txBox="1"/>
          <p:nvPr/>
        </p:nvSpPr>
        <p:spPr>
          <a:xfrm>
            <a:off x="6984267" y="6444044"/>
            <a:ext cx="2124237" cy="369332"/>
          </a:xfrm>
          <a:prstGeom prst="rect">
            <a:avLst/>
          </a:prstGeom>
          <a:noFill/>
        </p:spPr>
        <p:txBody>
          <a:bodyPr wrap="square" rtlCol="0">
            <a:spAutoFit/>
          </a:bodyPr>
          <a:lstStyle/>
          <a:p>
            <a:pPr algn="r"/>
            <a:r>
              <a:rPr lang="en-GB" dirty="0" smtClean="0"/>
              <a:t>Nili et al. (2014)</a:t>
            </a:r>
            <a:endParaRPr lang="en-GB" dirty="0"/>
          </a:p>
        </p:txBody>
      </p:sp>
      <p:sp>
        <p:nvSpPr>
          <p:cNvPr id="6" name="Title 1"/>
          <p:cNvSpPr txBox="1">
            <a:spLocks/>
          </p:cNvSpPr>
          <p:nvPr/>
        </p:nvSpPr>
        <p:spPr bwMode="auto">
          <a:xfrm>
            <a:off x="277180" y="5579917"/>
            <a:ext cx="8543292" cy="106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l">
              <a:buFont typeface="Arial" panose="020B0604020202020204" pitchFamily="34" charset="0"/>
              <a:buChar char="•"/>
            </a:pPr>
            <a:r>
              <a:rPr lang="en-GB" sz="2400" dirty="0" smtClean="0"/>
              <a:t>Kendall tau-a was previously recommended for models with ties.</a:t>
            </a:r>
          </a:p>
          <a:p>
            <a:pPr marL="342900" indent="-342900" algn="l">
              <a:buFont typeface="Arial" panose="020B0604020202020204" pitchFamily="34" charset="0"/>
              <a:buChar char="•"/>
            </a:pPr>
            <a:r>
              <a:rPr lang="en-GB" sz="2400" dirty="0" smtClean="0"/>
              <a:t>Now a modified Spearman’s rho with random-tie-breaking is recommended</a:t>
            </a:r>
            <a:endParaRPr lang="en-GB" sz="2400" dirty="0"/>
          </a:p>
        </p:txBody>
      </p:sp>
    </p:spTree>
    <p:extLst>
      <p:ext uri="{BB962C8B-B14F-4D97-AF65-F5344CB8AC3E}">
        <p14:creationId xmlns:p14="http://schemas.microsoft.com/office/powerpoint/2010/main" val="44774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47663"/>
            <a:ext cx="8515350"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428827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73" y="207734"/>
            <a:ext cx="7972375" cy="5957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1852455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372" y="313092"/>
            <a:ext cx="7979060" cy="581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2046239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36912"/>
            <a:ext cx="8229600" cy="1143000"/>
          </a:xfrm>
        </p:spPr>
        <p:txBody>
          <a:bodyPr>
            <a:normAutofit/>
          </a:bodyPr>
          <a:lstStyle/>
          <a:p>
            <a:r>
              <a:rPr lang="en-US" sz="3600" b="1" dirty="0" smtClean="0"/>
              <a:t>A few example applications…</a:t>
            </a:r>
            <a:endParaRPr lang="en-GB" sz="3600" b="1" dirty="0"/>
          </a:p>
        </p:txBody>
      </p:sp>
    </p:spTree>
    <p:extLst>
      <p:ext uri="{BB962C8B-B14F-4D97-AF65-F5344CB8AC3E}">
        <p14:creationId xmlns:p14="http://schemas.microsoft.com/office/powerpoint/2010/main" val="2096019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3284984"/>
            <a:ext cx="7023412" cy="33470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16632"/>
            <a:ext cx="5616624" cy="2889321"/>
          </a:xfrm>
          <a:prstGeom prst="rect">
            <a:avLst/>
          </a:prstGeom>
        </p:spPr>
      </p:pic>
      <p:sp>
        <p:nvSpPr>
          <p:cNvPr id="2" name="Rounded Rectangle 1"/>
          <p:cNvSpPr/>
          <p:nvPr/>
        </p:nvSpPr>
        <p:spPr>
          <a:xfrm>
            <a:off x="1475656" y="88337"/>
            <a:ext cx="1224136" cy="40466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Tree>
    <p:extLst>
      <p:ext uri="{BB962C8B-B14F-4D97-AF65-F5344CB8AC3E}">
        <p14:creationId xmlns:p14="http://schemas.microsoft.com/office/powerpoint/2010/main" val="2243842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76" y="2012056"/>
            <a:ext cx="4365452" cy="248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39"/>
            <a:ext cx="6696744" cy="10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40" y="4532031"/>
            <a:ext cx="4125468" cy="170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150" y="2060848"/>
            <a:ext cx="4331338" cy="414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184290" y="1395038"/>
            <a:ext cx="3515216" cy="200053"/>
          </a:xfrm>
          <a:prstGeom prst="rect">
            <a:avLst/>
          </a:prstGeom>
        </p:spPr>
      </p:pic>
    </p:spTree>
    <p:extLst>
      <p:ext uri="{BB962C8B-B14F-4D97-AF65-F5344CB8AC3E}">
        <p14:creationId xmlns:p14="http://schemas.microsoft.com/office/powerpoint/2010/main" val="397632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7544" y="1988840"/>
            <a:ext cx="5476745" cy="289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8648700" cy="1600200"/>
          </a:xfrm>
          <a:prstGeom prst="rect">
            <a:avLst/>
          </a:prstGeom>
        </p:spPr>
      </p:pic>
      <p:pic>
        <p:nvPicPr>
          <p:cNvPr id="5123"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32240" y="1340768"/>
            <a:ext cx="1822590" cy="387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9" y="5520499"/>
            <a:ext cx="8784976" cy="1046459"/>
          </a:xfrm>
          <a:prstGeom prst="rect">
            <a:avLst/>
          </a:prstGeom>
        </p:spPr>
      </p:pic>
      <p:sp>
        <p:nvSpPr>
          <p:cNvPr id="6" name="Text Box 3"/>
          <p:cNvSpPr txBox="1">
            <a:spLocks noChangeArrowheads="1"/>
          </p:cNvSpPr>
          <p:nvPr/>
        </p:nvSpPr>
        <p:spPr bwMode="auto">
          <a:xfrm>
            <a:off x="6228184" y="6397681"/>
            <a:ext cx="2715359" cy="338554"/>
          </a:xfrm>
          <a:prstGeom prst="rect">
            <a:avLst/>
          </a:prstGeom>
          <a:noFill/>
          <a:ln w="9525">
            <a:noFill/>
            <a:miter lim="800000"/>
            <a:headEnd/>
            <a:tailEnd/>
          </a:ln>
        </p:spPr>
        <p:txBody>
          <a:bodyPr wrap="none">
            <a:spAutoFit/>
          </a:bodyPr>
          <a:lstStyle/>
          <a:p>
            <a:r>
              <a:rPr lang="en-US" sz="1600" dirty="0" err="1" smtClean="0"/>
              <a:t>Brouwer</a:t>
            </a:r>
            <a:r>
              <a:rPr lang="en-US" sz="1600" dirty="0" smtClean="0"/>
              <a:t> &amp; </a:t>
            </a:r>
            <a:r>
              <a:rPr lang="en-US" sz="1600" dirty="0" err="1" smtClean="0"/>
              <a:t>Heeger</a:t>
            </a:r>
            <a:r>
              <a:rPr lang="en-US" sz="1600" dirty="0" smtClean="0"/>
              <a:t> 2009, 2013</a:t>
            </a:r>
            <a:endParaRPr lang="en-US" sz="1600" dirty="0"/>
          </a:p>
        </p:txBody>
      </p:sp>
    </p:spTree>
    <p:extLst>
      <p:ext uri="{BB962C8B-B14F-4D97-AF65-F5344CB8AC3E}">
        <p14:creationId xmlns:p14="http://schemas.microsoft.com/office/powerpoint/2010/main" val="3713319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556127"/>
            <a:ext cx="4165946" cy="2736304"/>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323528" y="332656"/>
            <a:ext cx="5344271" cy="1524213"/>
          </a:xfrm>
          <a:prstGeom prst="rect">
            <a:avLst/>
          </a:prstGeom>
        </p:spPr>
      </p:pic>
      <p:pic>
        <p:nvPicPr>
          <p:cNvPr id="3" name="Picture 2"/>
          <p:cNvPicPr>
            <a:picLocks noChangeAspect="1"/>
          </p:cNvPicPr>
          <p:nvPr/>
        </p:nvPicPr>
        <p:blipFill>
          <a:blip r:embed="rId4"/>
          <a:stretch>
            <a:fillRect/>
          </a:stretch>
        </p:blipFill>
        <p:spPr>
          <a:xfrm>
            <a:off x="6238966" y="332656"/>
            <a:ext cx="2715004" cy="219106"/>
          </a:xfrm>
          <a:prstGeom prst="rect">
            <a:avLst/>
          </a:prstGeom>
        </p:spPr>
      </p:pic>
      <p:pic>
        <p:nvPicPr>
          <p:cNvPr id="4" name="Picture 3"/>
          <p:cNvPicPr>
            <a:picLocks noChangeAspect="1"/>
          </p:cNvPicPr>
          <p:nvPr/>
        </p:nvPicPr>
        <p:blipFill>
          <a:blip r:embed="rId5"/>
          <a:stretch>
            <a:fillRect/>
          </a:stretch>
        </p:blipFill>
        <p:spPr>
          <a:xfrm>
            <a:off x="467544" y="2132855"/>
            <a:ext cx="4058076" cy="3816425"/>
          </a:xfrm>
          <a:prstGeom prst="rect">
            <a:avLst/>
          </a:prstGeom>
        </p:spPr>
      </p:pic>
    </p:spTree>
    <p:extLst>
      <p:ext uri="{BB962C8B-B14F-4D97-AF65-F5344CB8AC3E}">
        <p14:creationId xmlns:p14="http://schemas.microsoft.com/office/powerpoint/2010/main" val="2221828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0244" y="692696"/>
            <a:ext cx="6512074" cy="165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1" name="Picture 1"/>
          <p:cNvPicPr>
            <a:picLocks noChangeAspect="1" noChangeArrowheads="1"/>
          </p:cNvPicPr>
          <p:nvPr/>
        </p:nvPicPr>
        <p:blipFill>
          <a:blip r:embed="rId4" cstate="screen">
            <a:extLst>
              <a:ext uri="{28A0092B-C50C-407E-A947-70E740481C1C}">
                <a14:useLocalDpi xmlns:a14="http://schemas.microsoft.com/office/drawing/2010/main" val="0"/>
              </a:ext>
            </a:extLst>
          </a:blip>
          <a:srcRect t="71878" r="67398"/>
          <a:stretch>
            <a:fillRect/>
          </a:stretch>
        </p:blipFill>
        <p:spPr bwMode="auto">
          <a:xfrm>
            <a:off x="6426200" y="5373688"/>
            <a:ext cx="23733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5922" y="2880802"/>
            <a:ext cx="2604338" cy="2303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26165" y="2882389"/>
            <a:ext cx="2620108" cy="23095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45062" y="4688761"/>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pic>
        <p:nvPicPr>
          <p:cNvPr id="59" name="Picture 17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3571" y="4676909"/>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sp>
        <p:nvSpPr>
          <p:cNvPr id="130056" name="Rectangle 167"/>
          <p:cNvSpPr>
            <a:spLocks noChangeArrowheads="1"/>
          </p:cNvSpPr>
          <p:nvPr/>
        </p:nvSpPr>
        <p:spPr bwMode="auto">
          <a:xfrm>
            <a:off x="493713" y="5373688"/>
            <a:ext cx="580707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200 objects, presented one each per condition</a:t>
            </a:r>
          </a:p>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 conditions (occasional cues to imagine knives or dolphin</a:t>
            </a:r>
            <a:r>
              <a:rPr lang="en-US" altLang="en-US" sz="2100" dirty="0" smtClean="0">
                <a:solidFill>
                  <a:srgbClr val="000000"/>
                </a:solidFill>
                <a:latin typeface="Arial" panose="020B0604020202020204" pitchFamily="34" charset="0"/>
                <a:cs typeface="Arial" panose="020B0604020202020204" pitchFamily="34" charset="0"/>
              </a:rPr>
              <a:t>)</a:t>
            </a:r>
            <a:endParaRPr lang="en-US" altLang="en-US" sz="2100" dirty="0">
              <a:solidFill>
                <a:srgbClr val="000000"/>
              </a:solidFill>
              <a:latin typeface="Arial" panose="020B0604020202020204" pitchFamily="34" charset="0"/>
              <a:cs typeface="Arial" panose="020B0604020202020204" pitchFamily="34" charset="0"/>
            </a:endParaRPr>
          </a:p>
        </p:txBody>
      </p:sp>
      <p:sp>
        <p:nvSpPr>
          <p:cNvPr id="130057" name="Rectangle 1"/>
          <p:cNvSpPr>
            <a:spLocks noChangeArrowheads="1"/>
          </p:cNvSpPr>
          <p:nvPr/>
        </p:nvSpPr>
        <p:spPr bwMode="auto">
          <a:xfrm>
            <a:off x="1400244" y="2044968"/>
            <a:ext cx="4537075" cy="349250"/>
          </a:xfrm>
          <a:prstGeom prst="rect">
            <a:avLst/>
          </a:prstGeom>
          <a:solidFill>
            <a:schemeClr val="bg1"/>
          </a:solidFill>
          <a:ln>
            <a:noFill/>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en-US" altLang="en-US" sz="1600" dirty="0"/>
              <a:t>Mitchell &amp; Cusack (2016) </a:t>
            </a:r>
            <a:r>
              <a:rPr lang="en-US" altLang="en-US" sz="1600" i="1" dirty="0"/>
              <a:t>Scientific Reports  </a:t>
            </a:r>
            <a:r>
              <a:rPr lang="en-US" altLang="en-US" sz="1600" dirty="0"/>
              <a:t>6:20232</a:t>
            </a:r>
          </a:p>
        </p:txBody>
      </p:sp>
    </p:spTree>
    <p:extLst>
      <p:ext uri="{BB962C8B-B14F-4D97-AF65-F5344CB8AC3E}">
        <p14:creationId xmlns:p14="http://schemas.microsoft.com/office/powerpoint/2010/main" val="2601976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1"/>
          <p:cNvSpPr>
            <a:spLocks noGrp="1"/>
          </p:cNvSpPr>
          <p:nvPr>
            <p:ph idx="1"/>
          </p:nvPr>
        </p:nvSpPr>
        <p:spPr>
          <a:xfrm>
            <a:off x="438150" y="764704"/>
            <a:ext cx="8229600" cy="5936134"/>
          </a:xfrm>
        </p:spPr>
        <p:txBody>
          <a:bodyPr/>
          <a:lstStyle/>
          <a:p>
            <a:pPr eaLnBrk="1" hangingPunct="1"/>
            <a:r>
              <a:rPr lang="en-GB" altLang="en-US" sz="2800" dirty="0" smtClean="0"/>
              <a:t>Pros:</a:t>
            </a:r>
          </a:p>
          <a:p>
            <a:pPr lvl="1" eaLnBrk="1" hangingPunct="1"/>
            <a:r>
              <a:rPr lang="en-GB" altLang="en-US" sz="2400" dirty="0" smtClean="0"/>
              <a:t>Open source (Python)</a:t>
            </a:r>
          </a:p>
          <a:p>
            <a:pPr lvl="1" eaLnBrk="1" hangingPunct="1"/>
            <a:r>
              <a:rPr lang="en-GB" altLang="en-US" sz="2400" dirty="0" smtClean="0"/>
              <a:t>Popular: basis of many more specialised toolboxes</a:t>
            </a:r>
          </a:p>
          <a:p>
            <a:pPr lvl="1" eaLnBrk="1" hangingPunct="1"/>
            <a:r>
              <a:rPr lang="en-GB" altLang="en-US" sz="2400" dirty="0" smtClean="0"/>
              <a:t>“Simple and efficient”</a:t>
            </a:r>
          </a:p>
          <a:p>
            <a:pPr lvl="1" eaLnBrk="1" hangingPunct="1"/>
            <a:r>
              <a:rPr lang="en-GB" altLang="en-US" sz="2400" dirty="0" smtClean="0"/>
              <a:t>Built on standard packages (</a:t>
            </a:r>
            <a:r>
              <a:rPr lang="en-GB" altLang="en-US" sz="2400" dirty="0" err="1" smtClean="0"/>
              <a:t>Numpy</a:t>
            </a:r>
            <a:r>
              <a:rPr lang="en-GB" altLang="en-US" sz="2400" dirty="0" smtClean="0"/>
              <a:t>, </a:t>
            </a:r>
            <a:r>
              <a:rPr lang="en-GB" altLang="en-US" sz="2400" dirty="0" err="1" smtClean="0"/>
              <a:t>SciPy</a:t>
            </a:r>
            <a:r>
              <a:rPr lang="en-GB" altLang="en-US" sz="2400" dirty="0"/>
              <a:t>,</a:t>
            </a:r>
            <a:r>
              <a:rPr lang="en-GB" altLang="en-US" sz="2400" dirty="0" smtClean="0"/>
              <a:t> </a:t>
            </a:r>
            <a:r>
              <a:rPr lang="en-GB" altLang="en-US" sz="2400" dirty="0" err="1" smtClean="0"/>
              <a:t>matplotlib</a:t>
            </a:r>
            <a:r>
              <a:rPr lang="en-GB" altLang="en-US" sz="2400" dirty="0" smtClean="0"/>
              <a:t>)</a:t>
            </a:r>
          </a:p>
          <a:p>
            <a:pPr lvl="1" eaLnBrk="1" hangingPunct="1"/>
            <a:r>
              <a:rPr lang="en-GB" altLang="en-US" sz="2400" dirty="0" smtClean="0"/>
              <a:t>Good documentation, and examples</a:t>
            </a:r>
            <a:r>
              <a:rPr lang="en-GB" altLang="en-US" sz="2000" dirty="0"/>
              <a:t>: </a:t>
            </a:r>
            <a:r>
              <a:rPr lang="en-GB" altLang="en-US" sz="2000" dirty="0" smtClean="0"/>
              <a:t/>
            </a:r>
            <a:br>
              <a:rPr lang="en-GB" altLang="en-US" sz="2000" dirty="0" smtClean="0"/>
            </a:br>
            <a:r>
              <a:rPr lang="en-GB" altLang="en-US" sz="2000" dirty="0" smtClean="0">
                <a:hlinkClick r:id="rId3"/>
              </a:rPr>
              <a:t>https</a:t>
            </a:r>
            <a:r>
              <a:rPr lang="en-GB" altLang="en-US" sz="2000" dirty="0">
                <a:hlinkClick r:id="rId3"/>
              </a:rPr>
              <a:t>://scikit-learn.org/stable</a:t>
            </a:r>
            <a:r>
              <a:rPr lang="en-GB" altLang="en-US" sz="2000" dirty="0" smtClean="0">
                <a:hlinkClick r:id="rId3"/>
              </a:rPr>
              <a:t>/</a:t>
            </a:r>
            <a:r>
              <a:rPr lang="en-GB" altLang="en-US" sz="2000" dirty="0" smtClean="0"/>
              <a:t> </a:t>
            </a:r>
          </a:p>
          <a:p>
            <a:pPr lvl="1" eaLnBrk="1" hangingPunct="1"/>
            <a:r>
              <a:rPr lang="en-GB" altLang="en-US" sz="2400" dirty="0" smtClean="0"/>
              <a:t>Extensive and actively developed</a:t>
            </a:r>
          </a:p>
          <a:p>
            <a:pPr eaLnBrk="1" hangingPunct="1"/>
            <a:r>
              <a:rPr lang="en-GB" altLang="en-US" sz="2800" dirty="0" smtClean="0"/>
              <a:t>Limits:</a:t>
            </a:r>
          </a:p>
          <a:p>
            <a:pPr lvl="1" eaLnBrk="1" hangingPunct="1"/>
            <a:r>
              <a:rPr lang="en-GB" altLang="en-US" sz="2400" dirty="0" smtClean="0"/>
              <a:t>Not specialized for neuroimaging data</a:t>
            </a:r>
            <a:br>
              <a:rPr lang="en-GB" altLang="en-US" sz="2400" dirty="0" smtClean="0"/>
            </a:br>
            <a:r>
              <a:rPr lang="en-GB" altLang="en-US" sz="2000" dirty="0" smtClean="0"/>
              <a:t>(but integrated with neuroimaging packages, like </a:t>
            </a:r>
            <a:r>
              <a:rPr lang="en-GB" altLang="en-US" sz="2000" dirty="0" err="1" smtClean="0"/>
              <a:t>nilearn</a:t>
            </a:r>
            <a:r>
              <a:rPr lang="en-GB" altLang="en-US" sz="2000" dirty="0" smtClean="0"/>
              <a:t>)</a:t>
            </a:r>
            <a:endParaRPr lang="en-GB" altLang="en-US" sz="2400" dirty="0" smtClean="0"/>
          </a:p>
          <a:p>
            <a:pPr lvl="1" eaLnBrk="1" hangingPunct="1"/>
            <a:r>
              <a:rPr lang="en-GB" altLang="en-US" sz="2400" dirty="0" smtClean="0"/>
              <a:t>Doesn’t have deep learning capabilities</a:t>
            </a:r>
            <a:br>
              <a:rPr lang="en-GB" altLang="en-US" sz="2400" dirty="0" smtClean="0"/>
            </a:br>
            <a:r>
              <a:rPr lang="en-GB" altLang="en-US" sz="2000" dirty="0" smtClean="0"/>
              <a:t>(not needed for typical neuroimaging applications)</a:t>
            </a:r>
          </a:p>
          <a:p>
            <a:pPr lvl="1" eaLnBrk="1" hangingPunct="1"/>
            <a:r>
              <a:rPr lang="en-GB" altLang="en-US" sz="2400" dirty="0" smtClean="0"/>
              <a:t>Parallelization not straightforward</a:t>
            </a:r>
            <a:endParaRPr lang="en-GB" altLang="en-US" dirty="0" smtClean="0"/>
          </a:p>
        </p:txBody>
      </p:sp>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use </a:t>
            </a:r>
            <a:r>
              <a:rPr lang="en-GB" altLang="en-US" sz="3600" b="1" dirty="0" err="1" smtClean="0">
                <a:latin typeface="Consolas" panose="020B0609020204030204" pitchFamily="49" charset="0"/>
              </a:rPr>
              <a:t>scikit</a:t>
            </a:r>
            <a:r>
              <a:rPr lang="en-GB" altLang="en-US" sz="3600" b="1" dirty="0" smtClean="0">
                <a:latin typeface="Consolas" panose="020B0609020204030204" pitchFamily="49" charset="0"/>
              </a:rPr>
              <a:t>-learn</a:t>
            </a:r>
            <a:r>
              <a:rPr lang="en-GB" altLang="en-US" sz="3600" b="1" dirty="0" smtClean="0"/>
              <a:t>?</a:t>
            </a:r>
            <a:endParaRPr lang="en-GB" altLang="en-US" sz="3600" b="1" dirty="0"/>
          </a:p>
        </p:txBody>
      </p:sp>
      <p:pic>
        <p:nvPicPr>
          <p:cNvPr id="5" name="Picture 4"/>
          <p:cNvPicPr>
            <a:picLocks noChangeAspect="1"/>
          </p:cNvPicPr>
          <p:nvPr/>
        </p:nvPicPr>
        <p:blipFill>
          <a:blip r:embed="rId4"/>
          <a:stretch>
            <a:fillRect/>
          </a:stretch>
        </p:blipFill>
        <p:spPr>
          <a:xfrm>
            <a:off x="7452320" y="31716"/>
            <a:ext cx="1691680" cy="639079"/>
          </a:xfrm>
          <a:prstGeom prst="rect">
            <a:avLst/>
          </a:prstGeom>
        </p:spPr>
      </p:pic>
    </p:spTree>
    <p:extLst>
      <p:ext uri="{BB962C8B-B14F-4D97-AF65-F5344CB8AC3E}">
        <p14:creationId xmlns:p14="http://schemas.microsoft.com/office/powerpoint/2010/main" val="606251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bldLvl="2"/>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6849" y="0"/>
            <a:ext cx="8229600" cy="692696"/>
          </a:xfrm>
        </p:spPr>
        <p:txBody>
          <a:bodyPr>
            <a:normAutofit/>
          </a:bodyPr>
          <a:lstStyle/>
          <a:p>
            <a:r>
              <a:rPr lang="en-US" sz="3600" b="1" dirty="0" smtClean="0"/>
              <a:t>References (a very incomplete list)</a:t>
            </a:r>
            <a:endParaRPr lang="en-GB" sz="3600" b="1" dirty="0"/>
          </a:p>
        </p:txBody>
      </p:sp>
      <p:sp>
        <p:nvSpPr>
          <p:cNvPr id="3" name="Content Placeholder 2"/>
          <p:cNvSpPr>
            <a:spLocks noGrp="1"/>
          </p:cNvSpPr>
          <p:nvPr>
            <p:ph idx="1"/>
          </p:nvPr>
        </p:nvSpPr>
        <p:spPr>
          <a:xfrm>
            <a:off x="446621" y="1052736"/>
            <a:ext cx="8507288" cy="5400600"/>
          </a:xfrm>
        </p:spPr>
        <p:txBody>
          <a:bodyPr>
            <a:normAutofit lnSpcReduction="10000"/>
          </a:bodyPr>
          <a:lstStyle/>
          <a:p>
            <a:pPr>
              <a:buNone/>
            </a:pPr>
            <a:r>
              <a:rPr lang="en-US" sz="1800" b="1" dirty="0" smtClean="0"/>
              <a:t>RSA methods and review</a:t>
            </a:r>
          </a:p>
          <a:p>
            <a:pPr>
              <a:buNone/>
            </a:pPr>
            <a:r>
              <a:rPr lang="en-US" sz="1800" dirty="0" err="1" smtClean="0"/>
              <a:t>Kriegeskorte</a:t>
            </a:r>
            <a:r>
              <a:rPr lang="en-US" sz="1800" dirty="0" smtClean="0"/>
              <a:t> N </a:t>
            </a:r>
            <a:r>
              <a:rPr lang="en-US" sz="1800" i="1" dirty="0" smtClean="0"/>
              <a:t>et al. </a:t>
            </a:r>
            <a:r>
              <a:rPr lang="en-US" sz="1800" dirty="0" smtClean="0"/>
              <a:t>(2008) </a:t>
            </a:r>
            <a:r>
              <a:rPr lang="en-US" sz="1800" i="1" dirty="0" smtClean="0"/>
              <a:t>Front </a:t>
            </a:r>
            <a:r>
              <a:rPr lang="en-US" sz="1800" i="1" dirty="0" err="1" smtClean="0"/>
              <a:t>Syst</a:t>
            </a:r>
            <a:r>
              <a:rPr lang="en-US" sz="1800" i="1" dirty="0" smtClean="0"/>
              <a:t> </a:t>
            </a:r>
            <a:r>
              <a:rPr lang="en-US" sz="1800" i="1" dirty="0" err="1" smtClean="0"/>
              <a:t>Neurosci</a:t>
            </a:r>
            <a:r>
              <a:rPr lang="en-US" sz="1800" i="1" dirty="0" smtClean="0"/>
              <a:t> 2</a:t>
            </a:r>
            <a:r>
              <a:rPr lang="en-US" sz="1800" dirty="0" smtClean="0"/>
              <a:t>(4): 1-28. </a:t>
            </a:r>
            <a:r>
              <a:rPr lang="en-US" sz="1800" dirty="0" smtClean="0">
                <a:solidFill>
                  <a:schemeClr val="tx1">
                    <a:lumMod val="50000"/>
                    <a:lumOff val="50000"/>
                  </a:schemeClr>
                </a:solidFill>
              </a:rPr>
              <a:t>[original methods paper]</a:t>
            </a:r>
          </a:p>
          <a:p>
            <a:pPr>
              <a:buNone/>
            </a:pPr>
            <a:r>
              <a:rPr lang="en-US" sz="1800" dirty="0" err="1" smtClean="0"/>
              <a:t>Kriegeskorte</a:t>
            </a:r>
            <a:r>
              <a:rPr lang="en-US" sz="1800" dirty="0" smtClean="0"/>
              <a:t> N, </a:t>
            </a:r>
            <a:r>
              <a:rPr lang="en-US" sz="1800" dirty="0" err="1" smtClean="0"/>
              <a:t>Kievit</a:t>
            </a:r>
            <a:r>
              <a:rPr lang="en-US" sz="1800" dirty="0" smtClean="0"/>
              <a:t> R (2013) </a:t>
            </a:r>
            <a:r>
              <a:rPr lang="en-US" sz="1800" i="1" dirty="0" smtClean="0"/>
              <a:t>Trends </a:t>
            </a:r>
            <a:r>
              <a:rPr lang="en-US" sz="1800" i="1" dirty="0" err="1" smtClean="0"/>
              <a:t>Cogn</a:t>
            </a:r>
            <a:r>
              <a:rPr lang="en-US" sz="1800" i="1" dirty="0" smtClean="0"/>
              <a:t> </a:t>
            </a:r>
            <a:r>
              <a:rPr lang="en-US" sz="1800" i="1" dirty="0" err="1" smtClean="0"/>
              <a:t>Sci</a:t>
            </a:r>
            <a:r>
              <a:rPr lang="en-US" sz="1800" i="1" dirty="0" smtClean="0"/>
              <a:t> 17</a:t>
            </a:r>
            <a:r>
              <a:rPr lang="en-US" sz="1800" dirty="0" smtClean="0"/>
              <a:t>(8): 401-412. </a:t>
            </a:r>
            <a:r>
              <a:rPr lang="en-US" sz="1800" dirty="0" smtClean="0">
                <a:solidFill>
                  <a:schemeClr val="tx1">
                    <a:lumMod val="50000"/>
                    <a:lumOff val="50000"/>
                  </a:schemeClr>
                </a:solidFill>
              </a:rPr>
              <a:t>[recent review]</a:t>
            </a:r>
          </a:p>
          <a:p>
            <a:pPr>
              <a:buNone/>
            </a:pPr>
            <a:endParaRPr lang="en-US" sz="1800" dirty="0" smtClean="0"/>
          </a:p>
          <a:p>
            <a:pPr>
              <a:buNone/>
            </a:pPr>
            <a:r>
              <a:rPr lang="en-US" sz="1800" b="1" dirty="0" smtClean="0"/>
              <a:t>Related methods</a:t>
            </a:r>
            <a:endParaRPr lang="en-US" sz="1800" b="1" dirty="0"/>
          </a:p>
          <a:p>
            <a:pPr>
              <a:buNone/>
            </a:pPr>
            <a:r>
              <a:rPr lang="en-US" sz="1800" dirty="0" err="1" smtClean="0"/>
              <a:t>Allefeld</a:t>
            </a:r>
            <a:r>
              <a:rPr lang="en-US" sz="1800" dirty="0" smtClean="0"/>
              <a:t> &amp; Haynes (2014) </a:t>
            </a:r>
            <a:r>
              <a:rPr lang="en-US" sz="1800" i="1" dirty="0" err="1" smtClean="0"/>
              <a:t>NeuroImage</a:t>
            </a:r>
            <a:r>
              <a:rPr lang="en-US" sz="1800" dirty="0" smtClean="0"/>
              <a:t> 89: 345-357 </a:t>
            </a:r>
            <a:r>
              <a:rPr lang="en-US" sz="1800" dirty="0">
                <a:solidFill>
                  <a:schemeClr val="tx1">
                    <a:lumMod val="50000"/>
                    <a:lumOff val="50000"/>
                  </a:schemeClr>
                </a:solidFill>
              </a:rPr>
              <a:t>[cross-validated MANOVA</a:t>
            </a:r>
            <a:r>
              <a:rPr lang="en-US" sz="1800" dirty="0" smtClean="0">
                <a:solidFill>
                  <a:schemeClr val="tx1">
                    <a:lumMod val="50000"/>
                    <a:lumOff val="50000"/>
                  </a:schemeClr>
                </a:solidFill>
              </a:rPr>
              <a:t>]</a:t>
            </a:r>
          </a:p>
          <a:p>
            <a:pPr>
              <a:buNone/>
            </a:pPr>
            <a:r>
              <a:rPr lang="de-DE" sz="1800" dirty="0" smtClean="0"/>
              <a:t>Diedrichsen </a:t>
            </a:r>
            <a:r>
              <a:rPr lang="de-DE" sz="1800" i="1" dirty="0"/>
              <a:t>et al</a:t>
            </a:r>
            <a:r>
              <a:rPr lang="de-DE" sz="1800" dirty="0"/>
              <a:t>. </a:t>
            </a:r>
            <a:r>
              <a:rPr lang="de-DE" sz="1800" dirty="0" smtClean="0"/>
              <a:t>(2011) </a:t>
            </a:r>
            <a:r>
              <a:rPr lang="de-DE" sz="1800" i="1" dirty="0" smtClean="0"/>
              <a:t>NeuroImage</a:t>
            </a:r>
            <a:r>
              <a:rPr lang="de-DE" sz="1800" dirty="0" smtClean="0"/>
              <a:t> 55: 1665–1678 </a:t>
            </a:r>
            <a:r>
              <a:rPr lang="de-DE" sz="1800" dirty="0" smtClean="0">
                <a:solidFill>
                  <a:schemeClr val="tx1">
                    <a:lumMod val="50000"/>
                    <a:lumOff val="50000"/>
                  </a:schemeClr>
                </a:solidFill>
              </a:rPr>
              <a:t>[pattern component modelling]</a:t>
            </a:r>
          </a:p>
          <a:p>
            <a:pPr>
              <a:buNone/>
            </a:pPr>
            <a:r>
              <a:rPr lang="de-DE" sz="1800" dirty="0"/>
              <a:t>Diedrichsen </a:t>
            </a:r>
            <a:r>
              <a:rPr lang="de-DE" sz="1800" i="1" dirty="0"/>
              <a:t>et al</a:t>
            </a:r>
            <a:r>
              <a:rPr lang="de-DE" sz="1800" dirty="0"/>
              <a:t>. (</a:t>
            </a:r>
            <a:r>
              <a:rPr lang="de-DE" sz="1800" dirty="0" smtClean="0"/>
              <a:t>2018) </a:t>
            </a:r>
            <a:r>
              <a:rPr lang="de-DE" sz="1800" i="1" dirty="0" smtClean="0"/>
              <a:t>NeuroImage</a:t>
            </a:r>
            <a:r>
              <a:rPr lang="de-DE" sz="1800" dirty="0" smtClean="0"/>
              <a:t> 180: 119-33 </a:t>
            </a:r>
            <a:r>
              <a:rPr lang="de-DE" sz="1800" dirty="0" smtClean="0">
                <a:solidFill>
                  <a:schemeClr val="tx1">
                    <a:lumMod val="50000"/>
                    <a:lumOff val="50000"/>
                  </a:schemeClr>
                </a:solidFill>
              </a:rPr>
              <a:t>[pattern </a:t>
            </a:r>
            <a:r>
              <a:rPr lang="de-DE" sz="1800" dirty="0">
                <a:solidFill>
                  <a:schemeClr val="tx1">
                    <a:lumMod val="50000"/>
                    <a:lumOff val="50000"/>
                  </a:schemeClr>
                </a:solidFill>
              </a:rPr>
              <a:t>component modelling</a:t>
            </a:r>
            <a:r>
              <a:rPr lang="de-DE" sz="1800" dirty="0" smtClean="0">
                <a:solidFill>
                  <a:schemeClr val="tx1">
                    <a:lumMod val="50000"/>
                    <a:lumOff val="50000"/>
                  </a:schemeClr>
                </a:solidFill>
              </a:rPr>
              <a:t>]</a:t>
            </a:r>
          </a:p>
          <a:p>
            <a:pPr>
              <a:buNone/>
            </a:pPr>
            <a:endParaRPr lang="de-DE" sz="2000" dirty="0">
              <a:solidFill>
                <a:schemeClr val="tx1">
                  <a:lumMod val="50000"/>
                  <a:lumOff val="50000"/>
                </a:schemeClr>
              </a:solidFill>
            </a:endParaRPr>
          </a:p>
          <a:p>
            <a:pPr>
              <a:buFont typeface="Arial" charset="0"/>
              <a:buNone/>
              <a:defRPr/>
            </a:pPr>
            <a:r>
              <a:rPr lang="en-US" sz="1800" b="1" dirty="0"/>
              <a:t>Reviews of representational approaches</a:t>
            </a:r>
          </a:p>
          <a:p>
            <a:pPr>
              <a:buFont typeface="Arial" charset="0"/>
              <a:buNone/>
              <a:defRPr/>
            </a:pPr>
            <a:r>
              <a:rPr lang="en-US" sz="1800" dirty="0"/>
              <a:t>Davis &amp; </a:t>
            </a:r>
            <a:r>
              <a:rPr lang="en-US" sz="1800" dirty="0" err="1"/>
              <a:t>Poldrack</a:t>
            </a:r>
            <a:r>
              <a:rPr lang="en-US" sz="1800" dirty="0"/>
              <a:t> (2013) </a:t>
            </a:r>
            <a:r>
              <a:rPr lang="en-US" sz="1800" i="1" dirty="0"/>
              <a:t>Ann. NY Acad. Sci. </a:t>
            </a:r>
            <a:r>
              <a:rPr lang="en-US" sz="1800" dirty="0"/>
              <a:t>1296:108-134</a:t>
            </a:r>
          </a:p>
          <a:p>
            <a:pPr>
              <a:buFont typeface="Arial" charset="0"/>
              <a:buNone/>
              <a:defRPr/>
            </a:pPr>
            <a:r>
              <a:rPr lang="en-US" sz="1800" dirty="0" err="1"/>
              <a:t>Haxby</a:t>
            </a:r>
            <a:r>
              <a:rPr lang="en-US" sz="1800" dirty="0"/>
              <a:t> </a:t>
            </a:r>
            <a:r>
              <a:rPr lang="en-US" sz="1800" i="1" dirty="0"/>
              <a:t>et al. </a:t>
            </a:r>
            <a:r>
              <a:rPr lang="en-US" sz="1800" dirty="0"/>
              <a:t>(2014) </a:t>
            </a:r>
            <a:r>
              <a:rPr lang="en-US" sz="1800" i="1" dirty="0" err="1"/>
              <a:t>Annu</a:t>
            </a:r>
            <a:r>
              <a:rPr lang="en-US" sz="1800" i="1" dirty="0"/>
              <a:t>. Rev. </a:t>
            </a:r>
            <a:r>
              <a:rPr lang="en-US" sz="1800" i="1" dirty="0" err="1"/>
              <a:t>Neurosci</a:t>
            </a:r>
            <a:r>
              <a:rPr lang="en-US" sz="1800" i="1" dirty="0"/>
              <a:t>. </a:t>
            </a:r>
            <a:r>
              <a:rPr lang="en-US" sz="1800" dirty="0" smtClean="0"/>
              <a:t>37:435-56</a:t>
            </a:r>
          </a:p>
          <a:p>
            <a:pPr>
              <a:buFont typeface="Arial" charset="0"/>
              <a:buNone/>
              <a:defRPr/>
            </a:pPr>
            <a:r>
              <a:rPr lang="en-US" sz="1800" dirty="0" err="1" smtClean="0"/>
              <a:t>Kriegeskorte</a:t>
            </a:r>
            <a:r>
              <a:rPr lang="en-US" sz="1800" dirty="0" smtClean="0"/>
              <a:t> &amp; </a:t>
            </a:r>
            <a:r>
              <a:rPr lang="en-US" sz="1800" dirty="0" err="1" smtClean="0"/>
              <a:t>Diedrichsen</a:t>
            </a:r>
            <a:r>
              <a:rPr lang="en-US" sz="1800" dirty="0" smtClean="0"/>
              <a:t> (2019) </a:t>
            </a:r>
            <a:r>
              <a:rPr lang="en-US" sz="1800" i="1" dirty="0" err="1"/>
              <a:t>Annu</a:t>
            </a:r>
            <a:r>
              <a:rPr lang="en-US" sz="1800" i="1" dirty="0"/>
              <a:t>. Rev. </a:t>
            </a:r>
            <a:r>
              <a:rPr lang="en-US" sz="1800" i="1" dirty="0" err="1"/>
              <a:t>Neurosci</a:t>
            </a:r>
            <a:r>
              <a:rPr lang="en-US" sz="1800" i="1" dirty="0"/>
              <a:t>. </a:t>
            </a:r>
            <a:r>
              <a:rPr lang="en-US" sz="1800" dirty="0" smtClean="0"/>
              <a:t>42:407-32</a:t>
            </a:r>
            <a:endParaRPr lang="en-US" sz="1800" dirty="0"/>
          </a:p>
          <a:p>
            <a:pPr>
              <a:buFont typeface="Arial" charset="0"/>
              <a:buNone/>
              <a:defRPr/>
            </a:pPr>
            <a:endParaRPr lang="en-US" sz="1800" b="1" dirty="0"/>
          </a:p>
          <a:p>
            <a:pPr>
              <a:buFont typeface="Arial" charset="0"/>
              <a:buNone/>
              <a:defRPr/>
            </a:pPr>
            <a:r>
              <a:rPr lang="en-US" sz="1800" b="1" dirty="0"/>
              <a:t>RSA toolbox</a:t>
            </a:r>
          </a:p>
          <a:p>
            <a:pPr>
              <a:buNone/>
            </a:pPr>
            <a:r>
              <a:rPr lang="en-US" sz="1800" dirty="0" err="1"/>
              <a:t>Nili</a:t>
            </a:r>
            <a:r>
              <a:rPr lang="en-US" sz="1800" dirty="0"/>
              <a:t> </a:t>
            </a:r>
            <a:r>
              <a:rPr lang="en-US" sz="1800" i="1" dirty="0"/>
              <a:t>et al</a:t>
            </a:r>
            <a:r>
              <a:rPr lang="en-US" sz="1800" dirty="0"/>
              <a:t>. 2014 </a:t>
            </a:r>
            <a:r>
              <a:rPr lang="en-US" sz="1800" i="1" dirty="0" err="1"/>
              <a:t>PLoS</a:t>
            </a:r>
            <a:r>
              <a:rPr lang="en-US" sz="1800" i="1" dirty="0"/>
              <a:t> </a:t>
            </a:r>
            <a:r>
              <a:rPr lang="en-US" sz="1800" i="1" dirty="0" err="1"/>
              <a:t>Comput</a:t>
            </a:r>
            <a:r>
              <a:rPr lang="en-US" sz="1800" i="1" dirty="0"/>
              <a:t> </a:t>
            </a:r>
            <a:r>
              <a:rPr lang="en-US" sz="1800" i="1" dirty="0" err="1"/>
              <a:t>Biol</a:t>
            </a:r>
            <a:r>
              <a:rPr lang="en-US" sz="1800" dirty="0"/>
              <a:t> </a:t>
            </a:r>
          </a:p>
          <a:p>
            <a:pPr>
              <a:buNone/>
            </a:pPr>
            <a:r>
              <a:rPr lang="en-US" sz="1800" dirty="0" err="1" smtClean="0"/>
              <a:t>Sch</a:t>
            </a:r>
            <a:r>
              <a:rPr lang="en-US" sz="1800" dirty="0" err="1" smtClean="0">
                <a:latin typeface="+mj-lt"/>
                <a:cs typeface="Arial" panose="020B0604020202020204" pitchFamily="34" charset="0"/>
              </a:rPr>
              <a:t>ü</a:t>
            </a:r>
            <a:r>
              <a:rPr lang="en-US" sz="1800" dirty="0" err="1" smtClean="0"/>
              <a:t>tt</a:t>
            </a:r>
            <a:r>
              <a:rPr lang="en-US" sz="1800" dirty="0" smtClean="0"/>
              <a:t> </a:t>
            </a:r>
            <a:r>
              <a:rPr lang="en-US" sz="1800" i="1" dirty="0" smtClean="0"/>
              <a:t>et al.</a:t>
            </a:r>
            <a:r>
              <a:rPr lang="en-US" sz="1800" dirty="0" smtClean="0"/>
              <a:t> 2023 </a:t>
            </a:r>
            <a:r>
              <a:rPr lang="en-US" sz="1800" i="1" dirty="0" err="1" smtClean="0"/>
              <a:t>eLife</a:t>
            </a:r>
            <a:r>
              <a:rPr lang="en-US" sz="1800" dirty="0" smtClean="0"/>
              <a:t> (</a:t>
            </a:r>
            <a:r>
              <a:rPr lang="en-US" sz="1800" dirty="0" smtClean="0">
                <a:hlinkClick r:id="rId2"/>
              </a:rPr>
              <a:t>https</a:t>
            </a:r>
            <a:r>
              <a:rPr lang="en-US" sz="1800" dirty="0">
                <a:hlinkClick r:id="rId2"/>
              </a:rPr>
              <a:t>://</a:t>
            </a:r>
            <a:r>
              <a:rPr lang="en-US" sz="1800" dirty="0" smtClean="0">
                <a:hlinkClick r:id="rId2"/>
              </a:rPr>
              <a:t>elifesciences.org/articles/82566</a:t>
            </a:r>
            <a:r>
              <a:rPr lang="en-US" sz="1800" dirty="0" smtClean="0"/>
              <a:t>) </a:t>
            </a:r>
            <a:endParaRPr lang="en-US" sz="1800" dirty="0"/>
          </a:p>
          <a:p>
            <a:pPr>
              <a:buNone/>
            </a:pPr>
            <a:endParaRPr lang="en-US" sz="2100" dirty="0">
              <a:solidFill>
                <a:schemeClr val="tx1">
                  <a:lumMod val="50000"/>
                  <a:lumOff val="50000"/>
                </a:schemeClr>
              </a:solidFill>
            </a:endParaRPr>
          </a:p>
        </p:txBody>
      </p:sp>
    </p:spTree>
    <p:extLst>
      <p:ext uri="{BB962C8B-B14F-4D97-AF65-F5344CB8AC3E}">
        <p14:creationId xmlns:p14="http://schemas.microsoft.com/office/powerpoint/2010/main" val="373632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6849" y="0"/>
            <a:ext cx="8229600" cy="692696"/>
          </a:xfrm>
        </p:spPr>
        <p:txBody>
          <a:bodyPr>
            <a:normAutofit/>
          </a:bodyPr>
          <a:lstStyle/>
          <a:p>
            <a:r>
              <a:rPr lang="en-US" sz="3600" b="1" dirty="0" smtClean="0"/>
              <a:t>References (a very incomplete list)</a:t>
            </a:r>
            <a:endParaRPr lang="en-GB" sz="3600" b="1" dirty="0"/>
          </a:p>
        </p:txBody>
      </p:sp>
      <p:sp>
        <p:nvSpPr>
          <p:cNvPr id="3" name="Content Placeholder 2"/>
          <p:cNvSpPr>
            <a:spLocks noGrp="1"/>
          </p:cNvSpPr>
          <p:nvPr>
            <p:ph idx="1"/>
          </p:nvPr>
        </p:nvSpPr>
        <p:spPr>
          <a:xfrm>
            <a:off x="457200" y="980728"/>
            <a:ext cx="8363272" cy="5688632"/>
          </a:xfrm>
        </p:spPr>
        <p:txBody>
          <a:bodyPr>
            <a:normAutofit/>
          </a:bodyPr>
          <a:lstStyle/>
          <a:p>
            <a:pPr>
              <a:buNone/>
            </a:pPr>
            <a:endParaRPr lang="en-US" sz="1800" dirty="0" smtClean="0"/>
          </a:p>
          <a:p>
            <a:pPr>
              <a:buNone/>
            </a:pPr>
            <a:r>
              <a:rPr lang="en-US" sz="1800" b="1" dirty="0" smtClean="0"/>
              <a:t>Some example RSA </a:t>
            </a:r>
            <a:r>
              <a:rPr lang="en-US" sz="1800" b="1" dirty="0"/>
              <a:t>applications in neuroscience</a:t>
            </a:r>
          </a:p>
          <a:p>
            <a:pPr>
              <a:buNone/>
            </a:pPr>
            <a:r>
              <a:rPr lang="en-US" sz="1800" dirty="0"/>
              <a:t>Edelman et al. (1998) </a:t>
            </a:r>
            <a:r>
              <a:rPr lang="en-US" sz="1800" i="1" dirty="0"/>
              <a:t>Psychobiology</a:t>
            </a:r>
            <a:r>
              <a:rPr lang="en-US" sz="1800" dirty="0"/>
              <a:t> 26(4) 309-321 </a:t>
            </a:r>
            <a:r>
              <a:rPr lang="en-US" sz="1800" dirty="0" smtClean="0">
                <a:solidFill>
                  <a:schemeClr val="bg1">
                    <a:lumMod val="50000"/>
                  </a:schemeClr>
                </a:solidFill>
              </a:rPr>
              <a:t>[first application </a:t>
            </a:r>
            <a:r>
              <a:rPr lang="en-US" sz="1800" dirty="0">
                <a:solidFill>
                  <a:schemeClr val="bg1">
                    <a:lumMod val="50000"/>
                  </a:schemeClr>
                </a:solidFill>
              </a:rPr>
              <a:t>of MDS to fMRI]</a:t>
            </a:r>
          </a:p>
          <a:p>
            <a:pPr>
              <a:buNone/>
            </a:pPr>
            <a:r>
              <a:rPr lang="en-US" sz="1800" dirty="0" err="1"/>
              <a:t>Kriegeskorte</a:t>
            </a:r>
            <a:r>
              <a:rPr lang="en-US" sz="1800" dirty="0"/>
              <a:t> N et al. (2008) </a:t>
            </a:r>
            <a:r>
              <a:rPr lang="en-US" sz="1800" i="1" dirty="0"/>
              <a:t>Neuron 60</a:t>
            </a:r>
            <a:r>
              <a:rPr lang="en-US" sz="1800" dirty="0"/>
              <a:t>: 1126-1141. </a:t>
            </a:r>
            <a:r>
              <a:rPr lang="en-US" sz="1800" dirty="0">
                <a:solidFill>
                  <a:schemeClr val="tx1">
                    <a:lumMod val="50000"/>
                    <a:lumOff val="50000"/>
                  </a:schemeClr>
                </a:solidFill>
              </a:rPr>
              <a:t>[object vision: human - monkey]</a:t>
            </a:r>
          </a:p>
          <a:p>
            <a:pPr>
              <a:buNone/>
            </a:pPr>
            <a:r>
              <a:rPr lang="en-US" sz="1800" dirty="0" err="1"/>
              <a:t>Brouwer</a:t>
            </a:r>
            <a:r>
              <a:rPr lang="en-US" sz="1800" dirty="0"/>
              <a:t> &amp; </a:t>
            </a:r>
            <a:r>
              <a:rPr lang="en-US" sz="1800" dirty="0" err="1"/>
              <a:t>Heeger</a:t>
            </a:r>
            <a:r>
              <a:rPr lang="en-US" sz="1800" dirty="0"/>
              <a:t> (2009) </a:t>
            </a:r>
            <a:r>
              <a:rPr lang="en-US" sz="1800" i="1" dirty="0" err="1"/>
              <a:t>J.Neurosci</a:t>
            </a:r>
            <a:r>
              <a:rPr lang="en-US" sz="1800" i="1" dirty="0"/>
              <a:t>.</a:t>
            </a:r>
            <a:r>
              <a:rPr lang="en-US" sz="1800" dirty="0"/>
              <a:t> 29(44):13992–14003 </a:t>
            </a:r>
            <a:r>
              <a:rPr lang="en-US" sz="1800" dirty="0">
                <a:solidFill>
                  <a:schemeClr val="tx1">
                    <a:lumMod val="50000"/>
                    <a:lumOff val="50000"/>
                  </a:schemeClr>
                </a:solidFill>
              </a:rPr>
              <a:t>[colour coding]</a:t>
            </a:r>
          </a:p>
          <a:p>
            <a:pPr>
              <a:buNone/>
            </a:pPr>
            <a:r>
              <a:rPr lang="en-US" sz="1800" dirty="0"/>
              <a:t>Mur M et al. (2013) </a:t>
            </a:r>
            <a:r>
              <a:rPr lang="en-US" sz="1800" i="1" dirty="0"/>
              <a:t>Front </a:t>
            </a:r>
            <a:r>
              <a:rPr lang="en-US" sz="1800" i="1" dirty="0" err="1"/>
              <a:t>Psychol</a:t>
            </a:r>
            <a:r>
              <a:rPr lang="en-US" sz="1800" i="1" dirty="0"/>
              <a:t> 4</a:t>
            </a:r>
            <a:r>
              <a:rPr lang="en-US" sz="1800" dirty="0"/>
              <a:t>(128): 1-22.</a:t>
            </a:r>
            <a:r>
              <a:rPr lang="en-US" sz="1800" dirty="0">
                <a:solidFill>
                  <a:schemeClr val="tx1">
                    <a:lumMod val="50000"/>
                    <a:lumOff val="50000"/>
                  </a:schemeClr>
                </a:solidFill>
              </a:rPr>
              <a:t> [object vision: brain - </a:t>
            </a:r>
            <a:r>
              <a:rPr lang="en-US" sz="1800" dirty="0" err="1">
                <a:solidFill>
                  <a:schemeClr val="tx1">
                    <a:lumMod val="50000"/>
                    <a:lumOff val="50000"/>
                  </a:schemeClr>
                </a:solidFill>
              </a:rPr>
              <a:t>behaviour</a:t>
            </a:r>
            <a:r>
              <a:rPr lang="en-US" sz="1800" dirty="0">
                <a:solidFill>
                  <a:schemeClr val="tx1">
                    <a:lumMod val="50000"/>
                    <a:lumOff val="50000"/>
                  </a:schemeClr>
                </a:solidFill>
              </a:rPr>
              <a:t>]</a:t>
            </a:r>
          </a:p>
          <a:p>
            <a:pPr>
              <a:buNone/>
            </a:pPr>
            <a:r>
              <a:rPr lang="en-US" sz="1800" dirty="0" err="1"/>
              <a:t>Xue</a:t>
            </a:r>
            <a:r>
              <a:rPr lang="en-US" sz="1800" dirty="0"/>
              <a:t> G et al. (2010) </a:t>
            </a:r>
            <a:r>
              <a:rPr lang="en-US" sz="1800" i="1" dirty="0"/>
              <a:t>Science 330</a:t>
            </a:r>
            <a:r>
              <a:rPr lang="en-US" sz="1800" dirty="0"/>
              <a:t>: 97-101. </a:t>
            </a:r>
            <a:r>
              <a:rPr lang="en-US" sz="1800" dirty="0">
                <a:solidFill>
                  <a:schemeClr val="tx1">
                    <a:lumMod val="50000"/>
                    <a:lumOff val="50000"/>
                  </a:schemeClr>
                </a:solidFill>
              </a:rPr>
              <a:t>[memory: forgotten vs remembered items]</a:t>
            </a:r>
          </a:p>
          <a:p>
            <a:pPr>
              <a:buNone/>
            </a:pPr>
            <a:r>
              <a:rPr lang="en-US" sz="1800" dirty="0"/>
              <a:t>Ward EJ et al. (2013) </a:t>
            </a:r>
            <a:r>
              <a:rPr lang="en-US" sz="1800" i="1" dirty="0"/>
              <a:t>J </a:t>
            </a:r>
            <a:r>
              <a:rPr lang="en-US" sz="1800" i="1" dirty="0" err="1"/>
              <a:t>Neurosci</a:t>
            </a:r>
            <a:r>
              <a:rPr lang="en-US" sz="1800" i="1" dirty="0"/>
              <a:t> 33</a:t>
            </a:r>
            <a:r>
              <a:rPr lang="en-US" sz="1800" dirty="0"/>
              <a:t>(37): 14749-14757. </a:t>
            </a:r>
            <a:r>
              <a:rPr lang="en-US" sz="1800" dirty="0">
                <a:solidFill>
                  <a:schemeClr val="tx1">
                    <a:lumMod val="50000"/>
                    <a:lumOff val="50000"/>
                  </a:schemeClr>
                </a:solidFill>
              </a:rPr>
              <a:t>[memory: implicit vs explicit]</a:t>
            </a:r>
          </a:p>
          <a:p>
            <a:pPr>
              <a:buNone/>
            </a:pPr>
            <a:r>
              <a:rPr lang="en-US" sz="1800" dirty="0"/>
              <a:t>Ritchey M et al. (2013) </a:t>
            </a:r>
            <a:r>
              <a:rPr lang="en-US" sz="1800" i="1" dirty="0" err="1"/>
              <a:t>Cereb</a:t>
            </a:r>
            <a:r>
              <a:rPr lang="en-US" sz="1800" i="1" dirty="0"/>
              <a:t> Cortex </a:t>
            </a:r>
            <a:r>
              <a:rPr lang="en-US" sz="1800" dirty="0"/>
              <a:t>doi:10.1093/</a:t>
            </a:r>
            <a:r>
              <a:rPr lang="en-US" sz="1800" dirty="0" err="1"/>
              <a:t>cercor</a:t>
            </a:r>
            <a:r>
              <a:rPr lang="en-US" sz="1800" dirty="0"/>
              <a:t>/bhs258. </a:t>
            </a:r>
            <a:r>
              <a:rPr lang="en-US" sz="1800" dirty="0">
                <a:solidFill>
                  <a:schemeClr val="tx1">
                    <a:lumMod val="50000"/>
                    <a:lumOff val="50000"/>
                  </a:schemeClr>
                </a:solidFill>
              </a:rPr>
              <a:t>[</a:t>
            </a:r>
            <a:r>
              <a:rPr lang="en-US" sz="1800" dirty="0" smtClean="0">
                <a:solidFill>
                  <a:schemeClr val="tx1">
                    <a:lumMod val="50000"/>
                    <a:lumOff val="50000"/>
                  </a:schemeClr>
                </a:solidFill>
              </a:rPr>
              <a:t>memory retrieval]</a:t>
            </a:r>
          </a:p>
          <a:p>
            <a:pPr>
              <a:buNone/>
            </a:pPr>
            <a:r>
              <a:rPr lang="en-US" sz="1800" dirty="0"/>
              <a:t>Charest et al. (2014) </a:t>
            </a:r>
            <a:r>
              <a:rPr lang="en-US" sz="1800" i="1" dirty="0"/>
              <a:t>PNAS </a:t>
            </a:r>
            <a:r>
              <a:rPr lang="en-US" sz="1800" dirty="0"/>
              <a:t>111(4): </a:t>
            </a:r>
            <a:r>
              <a:rPr lang="en-US" sz="1800" dirty="0" smtClean="0"/>
              <a:t>14565-14570 </a:t>
            </a:r>
            <a:r>
              <a:rPr lang="en-US" sz="1800" dirty="0" smtClean="0">
                <a:solidFill>
                  <a:schemeClr val="bg1">
                    <a:lumMod val="50000"/>
                  </a:schemeClr>
                </a:solidFill>
              </a:rPr>
              <a:t>[individual differences]</a:t>
            </a:r>
          </a:p>
          <a:p>
            <a:pPr>
              <a:buNone/>
            </a:pPr>
            <a:r>
              <a:rPr lang="en-US" sz="1800" dirty="0" err="1" smtClean="0"/>
              <a:t>Cichy</a:t>
            </a:r>
            <a:r>
              <a:rPr lang="en-US" sz="1800" dirty="0" smtClean="0"/>
              <a:t> et al. (2014) </a:t>
            </a:r>
            <a:r>
              <a:rPr lang="en-US" sz="1800" i="1" dirty="0" smtClean="0"/>
              <a:t>Nature Neuroscience</a:t>
            </a:r>
            <a:r>
              <a:rPr lang="en-US" sz="1800" dirty="0" smtClean="0"/>
              <a:t>: 17, 455-62 </a:t>
            </a:r>
            <a:r>
              <a:rPr lang="en-US" sz="1800" dirty="0" smtClean="0">
                <a:solidFill>
                  <a:schemeClr val="bg1">
                    <a:lumMod val="50000"/>
                  </a:schemeClr>
                </a:solidFill>
              </a:rPr>
              <a:t>[Fusing fMRI &amp; MEG]</a:t>
            </a:r>
          </a:p>
          <a:p>
            <a:pPr>
              <a:buNone/>
            </a:pPr>
            <a:r>
              <a:rPr lang="en-US" sz="1800" dirty="0" smtClean="0"/>
              <a:t>Mitchell </a:t>
            </a:r>
            <a:r>
              <a:rPr lang="en-US" sz="1800" dirty="0"/>
              <a:t>&amp; Cusack (2016) </a:t>
            </a:r>
            <a:r>
              <a:rPr lang="en-US" sz="1800" i="1" dirty="0"/>
              <a:t>Scientific Reports  </a:t>
            </a:r>
            <a:r>
              <a:rPr lang="en-US" sz="1800" dirty="0"/>
              <a:t>6:20232; DOI: </a:t>
            </a:r>
            <a:r>
              <a:rPr lang="en-US" sz="1800" dirty="0" smtClean="0"/>
              <a:t>10.1038/srep20232 </a:t>
            </a:r>
            <a:r>
              <a:rPr lang="en-US" sz="1800" dirty="0" smtClean="0">
                <a:solidFill>
                  <a:schemeClr val="bg1">
                    <a:lumMod val="50000"/>
                  </a:schemeClr>
                </a:solidFill>
              </a:rPr>
              <a:t>[mental imagery, and neuro-feedback]</a:t>
            </a:r>
          </a:p>
          <a:p>
            <a:pPr>
              <a:buNone/>
            </a:pPr>
            <a:r>
              <a:rPr lang="en-US" sz="1800" dirty="0" err="1" smtClean="0"/>
              <a:t>Haxby</a:t>
            </a:r>
            <a:r>
              <a:rPr lang="en-US" sz="1800" dirty="0" smtClean="0"/>
              <a:t> et al. (2020) </a:t>
            </a:r>
            <a:r>
              <a:rPr lang="en-US" sz="1800" i="1" dirty="0" err="1" smtClean="0"/>
              <a:t>eLife</a:t>
            </a:r>
            <a:r>
              <a:rPr lang="en-US" sz="1800" dirty="0" smtClean="0"/>
              <a:t>: </a:t>
            </a:r>
            <a:r>
              <a:rPr lang="en-GB" sz="1800" dirty="0" smtClean="0"/>
              <a:t>9:e56601 </a:t>
            </a:r>
            <a:r>
              <a:rPr lang="en-GB" sz="1800" dirty="0" smtClean="0">
                <a:solidFill>
                  <a:schemeClr val="bg1">
                    <a:lumMod val="50000"/>
                  </a:schemeClr>
                </a:solidFill>
              </a:rPr>
              <a:t>[</a:t>
            </a:r>
            <a:r>
              <a:rPr lang="en-GB" sz="1800" dirty="0" err="1" smtClean="0">
                <a:solidFill>
                  <a:schemeClr val="bg1">
                    <a:lumMod val="50000"/>
                  </a:schemeClr>
                </a:solidFill>
              </a:rPr>
              <a:t>hyperalignment</a:t>
            </a:r>
            <a:r>
              <a:rPr lang="en-GB" sz="1800" dirty="0" smtClean="0">
                <a:solidFill>
                  <a:schemeClr val="bg1">
                    <a:lumMod val="50000"/>
                  </a:schemeClr>
                </a:solidFill>
              </a:rPr>
              <a:t>]</a:t>
            </a:r>
            <a:endParaRPr lang="en-US" sz="1800" dirty="0" smtClean="0">
              <a:solidFill>
                <a:schemeClr val="bg1">
                  <a:lumMod val="50000"/>
                </a:schemeClr>
              </a:solidFill>
            </a:endParaRPr>
          </a:p>
          <a:p>
            <a:pPr>
              <a:buNone/>
            </a:pPr>
            <a:endParaRPr lang="en-US" sz="1800" dirty="0" smtClean="0">
              <a:solidFill>
                <a:schemeClr val="bg1">
                  <a:lumMod val="50000"/>
                </a:schemeClr>
              </a:solidFill>
            </a:endParaRPr>
          </a:p>
          <a:p>
            <a:pPr>
              <a:buNone/>
            </a:pPr>
            <a:r>
              <a:rPr lang="en-US" sz="1800" dirty="0" smtClean="0"/>
              <a:t>So many more…!</a:t>
            </a:r>
            <a:endParaRPr lang="en-US" sz="1800" dirty="0"/>
          </a:p>
          <a:p>
            <a:pPr>
              <a:buNone/>
            </a:pPr>
            <a:endParaRPr lang="en-US" sz="2000" dirty="0">
              <a:solidFill>
                <a:schemeClr val="tx1">
                  <a:lumMod val="50000"/>
                  <a:lumOff val="50000"/>
                </a:schemeClr>
              </a:solidFill>
            </a:endParaRPr>
          </a:p>
          <a:p>
            <a:pPr>
              <a:buFont typeface="Arial" charset="0"/>
              <a:buNone/>
              <a:defRPr/>
            </a:pPr>
            <a:endParaRPr lang="en-US" sz="2000" dirty="0"/>
          </a:p>
        </p:txBody>
      </p:sp>
    </p:spTree>
    <p:extLst>
      <p:ext uri="{BB962C8B-B14F-4D97-AF65-F5344CB8AC3E}">
        <p14:creationId xmlns:p14="http://schemas.microsoft.com/office/powerpoint/2010/main" val="2283606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1916832"/>
            <a:ext cx="9144000" cy="3600400"/>
          </a:xfrm>
        </p:spPr>
        <p:txBody>
          <a:bodyPr/>
          <a:lstStyle/>
          <a:p>
            <a:pPr eaLnBrk="1" hangingPunct="1"/>
            <a:r>
              <a:rPr lang="en-GB" altLang="en-US" sz="4800" b="1" dirty="0" smtClean="0"/>
              <a:t>Thank </a:t>
            </a:r>
            <a:r>
              <a:rPr lang="en-GB" altLang="en-US" sz="4800" b="1" dirty="0" smtClean="0"/>
              <a:t>you for listening.</a:t>
            </a:r>
            <a:br>
              <a:rPr lang="en-GB" altLang="en-US" sz="4800" b="1" dirty="0" smtClean="0"/>
            </a:br>
            <a:r>
              <a:rPr lang="en-GB" altLang="en-US" sz="4800" b="1" dirty="0" smtClean="0"/>
              <a:t/>
            </a:r>
            <a:br>
              <a:rPr lang="en-GB" altLang="en-US" sz="4800" b="1" dirty="0" smtClean="0"/>
            </a:br>
            <a:r>
              <a:rPr lang="en-GB" altLang="en-US" sz="4800" b="1" dirty="0" smtClean="0"/>
              <a:t>Questions?</a:t>
            </a:r>
            <a:endParaRPr lang="en-GB" altLang="en-US" sz="6600" b="1" dirty="0" smtClean="0"/>
          </a:p>
        </p:txBody>
      </p:sp>
      <p:pic>
        <p:nvPicPr>
          <p:cNvPr id="4" name="Picture 3" descr="A close-up of a logo&#10;&#10;Description automatically generated with low confidence">
            <a:extLst>
              <a:ext uri="{FF2B5EF4-FFF2-40B4-BE49-F238E27FC236}">
                <a16:creationId xmlns:a16="http://schemas.microsoft.com/office/drawing/2014/main" id="{F6977EFE-A528-B64A-9FC1-E2D34F468507}"/>
              </a:ext>
            </a:extLst>
          </p:cNvPr>
          <p:cNvPicPr>
            <a:picLocks noChangeAspect="1"/>
          </p:cNvPicPr>
          <p:nvPr/>
        </p:nvPicPr>
        <p:blipFill>
          <a:blip r:embed="rId2"/>
          <a:stretch>
            <a:fillRect/>
          </a:stretch>
        </p:blipFill>
        <p:spPr>
          <a:xfrm>
            <a:off x="184702" y="87784"/>
            <a:ext cx="8801100" cy="1397000"/>
          </a:xfrm>
          <a:prstGeom prst="rect">
            <a:avLst/>
          </a:prstGeom>
        </p:spPr>
      </p:pic>
    </p:spTree>
    <p:extLst>
      <p:ext uri="{BB962C8B-B14F-4D97-AF65-F5344CB8AC3E}">
        <p14:creationId xmlns:p14="http://schemas.microsoft.com/office/powerpoint/2010/main" val="1316327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0"/>
            <a:ext cx="822960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smtClean="0"/>
              <a:t>Python environment </a:t>
            </a:r>
            <a:r>
              <a:rPr lang="en-GB" altLang="en-US" b="1" dirty="0" smtClean="0"/>
              <a:t>for </a:t>
            </a:r>
            <a:r>
              <a:rPr lang="en-GB" altLang="en-US" b="1" dirty="0" smtClean="0"/>
              <a:t>demo:</a:t>
            </a:r>
            <a:endParaRPr lang="en-GB" altLang="en-US" b="1" dirty="0" smtClean="0"/>
          </a:p>
        </p:txBody>
      </p:sp>
      <p:sp>
        <p:nvSpPr>
          <p:cNvPr id="6" name="Content Placeholder 2"/>
          <p:cNvSpPr>
            <a:spLocks noGrp="1"/>
          </p:cNvSpPr>
          <p:nvPr>
            <p:ph idx="1"/>
          </p:nvPr>
        </p:nvSpPr>
        <p:spPr>
          <a:xfrm>
            <a:off x="539552" y="908720"/>
            <a:ext cx="8604448" cy="5832648"/>
          </a:xfrm>
        </p:spPr>
        <p:txBody>
          <a:bodyPr>
            <a:noAutofit/>
          </a:bodyPr>
          <a:lstStyle/>
          <a:p>
            <a:pPr>
              <a:spcBef>
                <a:spcPts val="0"/>
              </a:spcBef>
              <a:spcAft>
                <a:spcPts val="600"/>
              </a:spcAft>
              <a:buFont typeface="Wingdings" panose="05000000000000000000" pitchFamily="2" charset="2"/>
              <a:buChar char="Ø"/>
            </a:pPr>
            <a:r>
              <a:rPr lang="en-US" sz="1800" dirty="0" smtClean="0">
                <a:cs typeface="Arial" panose="020B0604020202020204" pitchFamily="34" charset="0"/>
              </a:rPr>
              <a:t>See </a:t>
            </a:r>
            <a:r>
              <a:rPr lang="en-US" sz="1800" dirty="0" smtClean="0">
                <a:cs typeface="Arial" panose="020B0604020202020204" pitchFamily="34" charset="0"/>
                <a:hlinkClick r:id="rId3"/>
              </a:rPr>
              <a:t>https</a:t>
            </a:r>
            <a:r>
              <a:rPr lang="en-US" sz="1800" dirty="0">
                <a:cs typeface="Arial" panose="020B0604020202020204" pitchFamily="34" charset="0"/>
                <a:hlinkClick r:id="rId3"/>
              </a:rPr>
              <a:t>://</a:t>
            </a:r>
            <a:r>
              <a:rPr lang="en-US" sz="1800" dirty="0" smtClean="0">
                <a:cs typeface="Arial" panose="020B0604020202020204" pitchFamily="34" charset="0"/>
                <a:hlinkClick r:id="rId3"/>
              </a:rPr>
              <a:t>imaging.mrc-cbu.cam.ac.uk/methods/COGNESTIC2024</a:t>
            </a:r>
            <a:r>
              <a:rPr lang="en-US" sz="1800" dirty="0" smtClean="0">
                <a:cs typeface="Arial" panose="020B0604020202020204" pitchFamily="34" charset="0"/>
              </a:rPr>
              <a:t>   </a:t>
            </a:r>
          </a:p>
          <a:p>
            <a:pPr>
              <a:spcBef>
                <a:spcPts val="0"/>
              </a:spcBef>
              <a:spcAft>
                <a:spcPts val="600"/>
              </a:spcAft>
              <a:buFont typeface="Wingdings" panose="05000000000000000000" pitchFamily="2" charset="2"/>
              <a:buChar char="Ø"/>
            </a:pPr>
            <a:r>
              <a:rPr lang="en-US" sz="1800" dirty="0" smtClean="0">
                <a:cs typeface="Arial" panose="020B0604020202020204" pitchFamily="34" charset="0"/>
              </a:rPr>
              <a:t>U</a:t>
            </a:r>
            <a:r>
              <a:rPr lang="en-US" sz="1800" dirty="0" smtClean="0">
                <a:cs typeface="Arial" panose="020B0604020202020204" pitchFamily="34" charset="0"/>
              </a:rPr>
              <a:t>ses a previously created </a:t>
            </a:r>
            <a:r>
              <a:rPr lang="en-US" sz="1800" dirty="0" err="1" smtClean="0">
                <a:cs typeface="Arial" panose="020B0604020202020204" pitchFamily="34" charset="0"/>
              </a:rPr>
              <a:t>conda</a:t>
            </a:r>
            <a:r>
              <a:rPr lang="en-US" sz="1800" dirty="0" smtClean="0">
                <a:cs typeface="Arial" panose="020B0604020202020204" pitchFamily="34" charset="0"/>
              </a:rPr>
              <a:t> </a:t>
            </a:r>
            <a:r>
              <a:rPr lang="en-US" sz="1800" dirty="0">
                <a:cs typeface="Arial" panose="020B0604020202020204" pitchFamily="34" charset="0"/>
              </a:rPr>
              <a:t>environment </a:t>
            </a:r>
            <a:r>
              <a:rPr lang="en-US" sz="1800" dirty="0" smtClean="0">
                <a:cs typeface="Arial" panose="020B0604020202020204" pitchFamily="34" charset="0"/>
              </a:rPr>
              <a:t>including</a:t>
            </a:r>
            <a:r>
              <a:rPr lang="en-US" sz="1800" dirty="0">
                <a:cs typeface="Arial" panose="020B0604020202020204" pitchFamily="34" charset="0"/>
              </a:rPr>
              <a:t> </a:t>
            </a:r>
            <a:r>
              <a:rPr lang="en-US" sz="1800" dirty="0" smtClean="0">
                <a:cs typeface="Arial" panose="020B0604020202020204" pitchFamily="34" charset="0"/>
              </a:rPr>
              <a:t>the </a:t>
            </a:r>
            <a:r>
              <a:rPr lang="en-US" sz="1800" dirty="0" smtClean="0">
                <a:cs typeface="Arial" panose="020B0604020202020204" pitchFamily="34" charset="0"/>
              </a:rPr>
              <a:t>following packages </a:t>
            </a:r>
            <a:r>
              <a:rPr lang="en-US" sz="1800" dirty="0">
                <a:cs typeface="Arial" panose="020B0604020202020204" pitchFamily="34" charset="0"/>
              </a:rPr>
              <a:t/>
            </a:r>
            <a:br>
              <a:rPr lang="en-US" sz="1800" dirty="0">
                <a:cs typeface="Arial" panose="020B0604020202020204" pitchFamily="34" charset="0"/>
              </a:rPr>
            </a:br>
            <a:r>
              <a:rPr lang="en-US" sz="1800" dirty="0" smtClean="0">
                <a:cs typeface="Arial" panose="020B0604020202020204" pitchFamily="34" charset="0"/>
              </a:rPr>
              <a:t>that </a:t>
            </a:r>
            <a:r>
              <a:rPr lang="en-US" sz="1800" dirty="0" smtClean="0">
                <a:cs typeface="Arial" panose="020B0604020202020204" pitchFamily="34" charset="0"/>
              </a:rPr>
              <a:t>we </a:t>
            </a:r>
            <a:r>
              <a:rPr lang="en-US" sz="1800" dirty="0" smtClean="0">
                <a:cs typeface="Arial" panose="020B0604020202020204" pitchFamily="34" charset="0"/>
              </a:rPr>
              <a:t>must </a:t>
            </a:r>
            <a:r>
              <a:rPr lang="en-US" sz="1800" dirty="0" smtClean="0">
                <a:cs typeface="Arial" panose="020B0604020202020204" pitchFamily="34" charset="0"/>
              </a:rPr>
              <a:t>“import”:</a:t>
            </a:r>
          </a:p>
          <a:p>
            <a:pPr lvl="2">
              <a:spcBef>
                <a:spcPts val="0"/>
              </a:spcBef>
              <a:spcAft>
                <a:spcPts val="600"/>
              </a:spcAft>
              <a:buFont typeface="Wingdings" panose="05000000000000000000" pitchFamily="2" charset="2"/>
              <a:buChar char="Ø"/>
            </a:pPr>
            <a:r>
              <a:rPr lang="en-US" sz="1600" dirty="0" err="1" smtClean="0">
                <a:cs typeface="Arial" panose="020B0604020202020204" pitchFamily="34" charset="0"/>
              </a:rPr>
              <a:t>numpy</a:t>
            </a:r>
            <a:r>
              <a:rPr lang="en-US" sz="1600" dirty="0" smtClean="0">
                <a:cs typeface="Arial" panose="020B0604020202020204" pitchFamily="34" charset="0"/>
              </a:rPr>
              <a:t>		(so python can process arrays, like </a:t>
            </a:r>
            <a:r>
              <a:rPr lang="en-US" sz="1600" dirty="0" err="1" smtClean="0">
                <a:cs typeface="Arial" panose="020B0604020202020204" pitchFamily="34" charset="0"/>
              </a:rPr>
              <a:t>Matlab</a:t>
            </a:r>
            <a:r>
              <a:rPr lang="en-US" sz="1600" dirty="0" smtClean="0">
                <a:cs typeface="Arial" panose="020B0604020202020204" pitchFamily="34" charset="0"/>
              </a:rPr>
              <a:t>)</a:t>
            </a:r>
          </a:p>
          <a:p>
            <a:pPr lvl="2">
              <a:spcBef>
                <a:spcPts val="0"/>
              </a:spcBef>
              <a:spcAft>
                <a:spcPts val="600"/>
              </a:spcAft>
              <a:buFont typeface="Wingdings" panose="05000000000000000000" pitchFamily="2" charset="2"/>
              <a:buChar char="Ø"/>
            </a:pPr>
            <a:r>
              <a:rPr lang="en-US" sz="1600" dirty="0" err="1" smtClean="0">
                <a:cs typeface="Arial" panose="020B0604020202020204" pitchFamily="34" charset="0"/>
              </a:rPr>
              <a:t>matplotlib</a:t>
            </a:r>
            <a:r>
              <a:rPr lang="en-US" sz="1600" dirty="0">
                <a:cs typeface="Arial" panose="020B0604020202020204" pitchFamily="34" charset="0"/>
              </a:rPr>
              <a:t>	(so python can </a:t>
            </a:r>
            <a:r>
              <a:rPr lang="en-US" sz="1600" dirty="0" smtClean="0">
                <a:cs typeface="Arial" panose="020B0604020202020204" pitchFamily="34" charset="0"/>
              </a:rPr>
              <a:t>plot graphs </a:t>
            </a:r>
            <a:r>
              <a:rPr lang="en-US" sz="1600" dirty="0">
                <a:cs typeface="Arial" panose="020B0604020202020204" pitchFamily="34" charset="0"/>
              </a:rPr>
              <a:t>like </a:t>
            </a:r>
            <a:r>
              <a:rPr lang="en-US" sz="1600" dirty="0" err="1">
                <a:cs typeface="Arial" panose="020B0604020202020204" pitchFamily="34" charset="0"/>
              </a:rPr>
              <a:t>Matlab</a:t>
            </a:r>
            <a:r>
              <a:rPr lang="en-US" sz="1600" dirty="0" smtClean="0">
                <a:cs typeface="Arial" panose="020B0604020202020204" pitchFamily="34" charset="0"/>
              </a:rPr>
              <a:t>)</a:t>
            </a:r>
          </a:p>
          <a:p>
            <a:pPr lvl="2">
              <a:spcBef>
                <a:spcPts val="0"/>
              </a:spcBef>
              <a:spcAft>
                <a:spcPts val="600"/>
              </a:spcAft>
              <a:buFont typeface="Wingdings" panose="05000000000000000000" pitchFamily="2" charset="2"/>
              <a:buChar char="Ø"/>
            </a:pPr>
            <a:r>
              <a:rPr lang="en-US" sz="1600" dirty="0" err="1" smtClean="0">
                <a:cs typeface="Arial" panose="020B0604020202020204" pitchFamily="34" charset="0"/>
              </a:rPr>
              <a:t>seaborn</a:t>
            </a:r>
            <a:r>
              <a:rPr lang="en-US" sz="1600" dirty="0">
                <a:cs typeface="Arial" panose="020B0604020202020204" pitchFamily="34" charset="0"/>
              </a:rPr>
              <a:t>		</a:t>
            </a:r>
            <a:r>
              <a:rPr lang="en-US" sz="1600" dirty="0" smtClean="0">
                <a:cs typeface="Arial" panose="020B0604020202020204" pitchFamily="34" charset="0"/>
              </a:rPr>
              <a:t>(extra plotting functions, based on </a:t>
            </a:r>
            <a:r>
              <a:rPr lang="en-US" sz="1600" dirty="0" err="1" smtClean="0">
                <a:cs typeface="Arial" panose="020B0604020202020204" pitchFamily="34" charset="0"/>
              </a:rPr>
              <a:t>matplotlib</a:t>
            </a:r>
            <a:r>
              <a:rPr lang="en-US" sz="1600" dirty="0" smtClean="0">
                <a:cs typeface="Arial" panose="020B0604020202020204" pitchFamily="34" charset="0"/>
              </a:rPr>
              <a:t>)</a:t>
            </a:r>
          </a:p>
          <a:p>
            <a:pPr lvl="2">
              <a:spcBef>
                <a:spcPts val="0"/>
              </a:spcBef>
              <a:spcAft>
                <a:spcPts val="600"/>
              </a:spcAft>
              <a:buFont typeface="Wingdings" panose="05000000000000000000" pitchFamily="2" charset="2"/>
              <a:buChar char="Ø"/>
            </a:pPr>
            <a:r>
              <a:rPr lang="en-US" sz="1600" dirty="0" smtClean="0">
                <a:cs typeface="Arial" panose="020B0604020202020204" pitchFamily="34" charset="0"/>
              </a:rPr>
              <a:t>pandas		(to use “</a:t>
            </a:r>
            <a:r>
              <a:rPr lang="en-US" sz="1600" dirty="0" err="1" smtClean="0">
                <a:cs typeface="Arial" panose="020B0604020202020204" pitchFamily="34" charset="0"/>
              </a:rPr>
              <a:t>dataframes</a:t>
            </a:r>
            <a:r>
              <a:rPr lang="en-US" sz="1600" dirty="0" smtClean="0">
                <a:cs typeface="Arial" panose="020B0604020202020204" pitchFamily="34" charset="0"/>
              </a:rPr>
              <a:t>” – like tables in </a:t>
            </a:r>
            <a:r>
              <a:rPr lang="en-US" sz="1600" dirty="0" err="1" smtClean="0">
                <a:cs typeface="Arial" panose="020B0604020202020204" pitchFamily="34" charset="0"/>
              </a:rPr>
              <a:t>Matlab</a:t>
            </a:r>
            <a:r>
              <a:rPr lang="en-US" sz="1600" dirty="0" smtClean="0">
                <a:cs typeface="Arial" panose="020B0604020202020204" pitchFamily="34" charset="0"/>
              </a:rPr>
              <a:t>)</a:t>
            </a:r>
          </a:p>
          <a:p>
            <a:pPr lvl="2">
              <a:spcBef>
                <a:spcPts val="0"/>
              </a:spcBef>
              <a:spcAft>
                <a:spcPts val="600"/>
              </a:spcAft>
              <a:buFont typeface="Wingdings" panose="05000000000000000000" pitchFamily="2" charset="2"/>
              <a:buChar char="Ø"/>
            </a:pPr>
            <a:r>
              <a:rPr lang="en-US" sz="1600" dirty="0" err="1" smtClean="0">
                <a:cs typeface="Arial" panose="020B0604020202020204" pitchFamily="34" charset="0"/>
              </a:rPr>
              <a:t>nilearn</a:t>
            </a:r>
            <a:r>
              <a:rPr lang="en-US" sz="1600" dirty="0" smtClean="0">
                <a:cs typeface="Arial" panose="020B0604020202020204" pitchFamily="34" charset="0"/>
              </a:rPr>
              <a:t>		(many useful functions for loading/processing/viewing MRI data)</a:t>
            </a:r>
          </a:p>
          <a:p>
            <a:pPr lvl="2">
              <a:spcBef>
                <a:spcPts val="0"/>
              </a:spcBef>
              <a:spcAft>
                <a:spcPts val="600"/>
              </a:spcAft>
              <a:buFont typeface="Wingdings" panose="05000000000000000000" pitchFamily="2" charset="2"/>
              <a:buChar char="Ø"/>
            </a:pPr>
            <a:r>
              <a:rPr lang="en-US" sz="1600" b="1" dirty="0" err="1" smtClean="0">
                <a:solidFill>
                  <a:schemeClr val="accent6"/>
                </a:solidFill>
                <a:cs typeface="Arial" panose="020B0604020202020204" pitchFamily="34" charset="0"/>
              </a:rPr>
              <a:t>scikit</a:t>
            </a:r>
            <a:r>
              <a:rPr lang="en-US" sz="1600" b="1" dirty="0" smtClean="0">
                <a:solidFill>
                  <a:schemeClr val="accent6"/>
                </a:solidFill>
                <a:cs typeface="Arial" panose="020B0604020202020204" pitchFamily="34" charset="0"/>
              </a:rPr>
              <a:t>-learn	(major, general-purpose machine learning package)</a:t>
            </a:r>
          </a:p>
          <a:p>
            <a:pPr lvl="2">
              <a:spcBef>
                <a:spcPts val="0"/>
              </a:spcBef>
              <a:spcAft>
                <a:spcPts val="600"/>
              </a:spcAft>
              <a:buFont typeface="Wingdings" panose="05000000000000000000" pitchFamily="2" charset="2"/>
              <a:buChar char="Ø"/>
            </a:pPr>
            <a:r>
              <a:rPr lang="en-US" sz="1600" dirty="0" err="1" smtClean="0">
                <a:latin typeface="Calibri" panose="020F0502020204030204" pitchFamily="34" charset="0"/>
                <a:ea typeface="Calibri" panose="020F0502020204030204" pitchFamily="34" charset="0"/>
                <a:cs typeface="Calibri" panose="020F0502020204030204" pitchFamily="34" charset="0"/>
              </a:rPr>
              <a:t>os</a:t>
            </a:r>
            <a:r>
              <a:rPr lang="en-US" sz="1600" dirty="0" smtClean="0">
                <a:latin typeface="Calibri" panose="020F0502020204030204" pitchFamily="34" charset="0"/>
                <a:ea typeface="Calibri" panose="020F0502020204030204" pitchFamily="34" charset="0"/>
                <a:cs typeface="Calibri" panose="020F0502020204030204" pitchFamily="34" charset="0"/>
              </a:rPr>
              <a:t>, time</a:t>
            </a:r>
            <a:r>
              <a:rPr lang="en-US" sz="1600" dirty="0" smtClean="0">
                <a:latin typeface="Calibri" panose="020F0502020204030204" pitchFamily="34" charset="0"/>
                <a:ea typeface="Calibri" panose="020F0502020204030204" pitchFamily="34" charset="0"/>
                <a:cs typeface="Calibri" panose="020F0502020204030204" pitchFamily="34" charset="0"/>
              </a:rPr>
              <a:t>		(to interact with operating </a:t>
            </a:r>
            <a:r>
              <a:rPr lang="en-US" sz="1600" dirty="0" smtClean="0">
                <a:latin typeface="Calibri" panose="020F0502020204030204" pitchFamily="34" charset="0"/>
                <a:ea typeface="Calibri" panose="020F0502020204030204" pitchFamily="34" charset="0"/>
                <a:cs typeface="Calibri" panose="020F0502020204030204" pitchFamily="34" charset="0"/>
              </a:rPr>
              <a:t>system, and system clock)</a:t>
            </a:r>
            <a:endParaRPr lang="en-US" sz="1600" dirty="0" smtClean="0">
              <a:latin typeface="Calibri" panose="020F0502020204030204" pitchFamily="34" charset="0"/>
              <a:ea typeface="Calibri" panose="020F0502020204030204" pitchFamily="34" charset="0"/>
              <a:cs typeface="Calibri" panose="020F0502020204030204" pitchFamily="34" charset="0"/>
            </a:endParaRPr>
          </a:p>
          <a:p>
            <a:pPr lvl="2">
              <a:spcBef>
                <a:spcPts val="0"/>
              </a:spcBef>
              <a:spcAft>
                <a:spcPts val="600"/>
              </a:spcAft>
              <a:buFont typeface="Wingdings" panose="05000000000000000000" pitchFamily="2" charset="2"/>
              <a:buChar char="Ø"/>
            </a:pPr>
            <a:endParaRPr lang="en-US" sz="1400" dirty="0"/>
          </a:p>
          <a:p>
            <a:pPr>
              <a:spcBef>
                <a:spcPts val="0"/>
              </a:spcBef>
              <a:spcAft>
                <a:spcPts val="600"/>
              </a:spcAft>
              <a:buFont typeface="Wingdings" panose="05000000000000000000" pitchFamily="2" charset="2"/>
              <a:buChar char="Ø"/>
            </a:pPr>
            <a:r>
              <a:rPr lang="en-US" sz="1800" dirty="0" smtClean="0"/>
              <a:t>Demo is a</a:t>
            </a:r>
            <a:r>
              <a:rPr lang="en-US" sz="1800" b="1" dirty="0">
                <a:solidFill>
                  <a:schemeClr val="bg1">
                    <a:lumMod val="65000"/>
                  </a:schemeClr>
                </a:solidFill>
                <a:latin typeface="Consolas" panose="020B0609020204030204" pitchFamily="49" charset="0"/>
              </a:rPr>
              <a:t> </a:t>
            </a:r>
            <a:r>
              <a:rPr lang="en-US" sz="1800" dirty="0" err="1"/>
              <a:t>jupyter</a:t>
            </a:r>
            <a:r>
              <a:rPr lang="en-US" sz="1800" dirty="0"/>
              <a:t> </a:t>
            </a:r>
            <a:r>
              <a:rPr lang="en-US" sz="1800" dirty="0"/>
              <a:t>notebook, </a:t>
            </a:r>
            <a:r>
              <a:rPr lang="en-US" sz="1800" dirty="0" smtClean="0"/>
              <a:t>called </a:t>
            </a:r>
            <a:r>
              <a:rPr lang="en-US" sz="1800" b="1" dirty="0"/>
              <a:t>“</a:t>
            </a:r>
            <a:r>
              <a:rPr lang="en-US" sz="1800" b="1" dirty="0" err="1"/>
              <a:t>DECODING_demo_djm.ipynb</a:t>
            </a:r>
            <a:r>
              <a:rPr lang="en-US" sz="1800" b="1" dirty="0"/>
              <a:t>” </a:t>
            </a:r>
            <a:r>
              <a:rPr lang="en-US" sz="1800" b="1" dirty="0" smtClean="0"/>
              <a:t/>
            </a:r>
            <a:br>
              <a:rPr lang="en-US" sz="1800" b="1" dirty="0" smtClean="0"/>
            </a:br>
            <a:r>
              <a:rPr lang="en-US" sz="1800" dirty="0" smtClean="0"/>
              <a:t>which </a:t>
            </a:r>
            <a:r>
              <a:rPr lang="en-US" sz="1800" dirty="0"/>
              <a:t>can be opened </a:t>
            </a:r>
            <a:r>
              <a:rPr lang="en-US" sz="1800" dirty="0" smtClean="0"/>
              <a:t>using:</a:t>
            </a:r>
            <a:r>
              <a:rPr lang="en-US" sz="1800" b="1" dirty="0">
                <a:latin typeface="Consolas" panose="020B0609020204030204" pitchFamily="49" charset="0"/>
              </a:rPr>
              <a:t> </a:t>
            </a:r>
            <a:r>
              <a:rPr lang="en-US" sz="1800" b="1" dirty="0" err="1" smtClean="0">
                <a:latin typeface="Consolas" panose="020B0609020204030204" pitchFamily="49" charset="0"/>
              </a:rPr>
              <a:t>jupyter</a:t>
            </a:r>
            <a:r>
              <a:rPr lang="en-US" sz="1800" b="1" dirty="0" smtClean="0">
                <a:latin typeface="Consolas" panose="020B0609020204030204" pitchFamily="49" charset="0"/>
              </a:rPr>
              <a:t> </a:t>
            </a:r>
            <a:r>
              <a:rPr lang="en-US" sz="1800" b="1" dirty="0">
                <a:latin typeface="Consolas" panose="020B0609020204030204" pitchFamily="49" charset="0"/>
              </a:rPr>
              <a:t>lab </a:t>
            </a:r>
            <a:r>
              <a:rPr lang="en-US" sz="1800" dirty="0">
                <a:solidFill>
                  <a:schemeClr val="bg1">
                    <a:lumMod val="65000"/>
                  </a:schemeClr>
                </a:solidFill>
              </a:rPr>
              <a:t>(</a:t>
            </a:r>
            <a:r>
              <a:rPr lang="en-US" sz="1800" dirty="0" smtClean="0">
                <a:solidFill>
                  <a:schemeClr val="bg1">
                    <a:lumMod val="65000"/>
                  </a:schemeClr>
                </a:solidFill>
              </a:rPr>
              <a:t>or </a:t>
            </a:r>
            <a:r>
              <a:rPr lang="en-US" sz="1800" b="1" dirty="0" err="1">
                <a:solidFill>
                  <a:schemeClr val="bg1">
                    <a:lumMod val="65000"/>
                  </a:schemeClr>
                </a:solidFill>
                <a:latin typeface="Consolas" panose="020B0609020204030204" pitchFamily="49" charset="0"/>
              </a:rPr>
              <a:t>jupyter</a:t>
            </a:r>
            <a:r>
              <a:rPr lang="en-US" sz="1800" b="1" dirty="0">
                <a:solidFill>
                  <a:schemeClr val="bg1">
                    <a:lumMod val="65000"/>
                  </a:schemeClr>
                </a:solidFill>
                <a:latin typeface="Consolas" panose="020B0609020204030204" pitchFamily="49" charset="0"/>
              </a:rPr>
              <a:t> </a:t>
            </a:r>
            <a:r>
              <a:rPr lang="en-US" sz="1800" b="1" dirty="0" smtClean="0">
                <a:solidFill>
                  <a:schemeClr val="bg1">
                    <a:lumMod val="65000"/>
                  </a:schemeClr>
                </a:solidFill>
                <a:latin typeface="Consolas" panose="020B0609020204030204" pitchFamily="49" charset="0"/>
              </a:rPr>
              <a:t>notebook</a:t>
            </a:r>
            <a:r>
              <a:rPr lang="en-US" sz="1800" dirty="0" smtClean="0">
                <a:solidFill>
                  <a:schemeClr val="bg1">
                    <a:lumMod val="65000"/>
                  </a:schemeClr>
                </a:solidFill>
              </a:rPr>
              <a:t>)</a:t>
            </a:r>
          </a:p>
          <a:p>
            <a:pPr marL="0" indent="0">
              <a:spcBef>
                <a:spcPts val="0"/>
              </a:spcBef>
              <a:spcAft>
                <a:spcPts val="600"/>
              </a:spcAft>
              <a:buNone/>
            </a:pPr>
            <a:endParaRPr lang="en-US" sz="1800" dirty="0">
              <a:solidFill>
                <a:schemeClr val="bg1">
                  <a:lumMod val="65000"/>
                </a:schemeClr>
              </a:solidFill>
            </a:endParaRPr>
          </a:p>
          <a:p>
            <a:pPr>
              <a:spcBef>
                <a:spcPts val="0"/>
              </a:spcBef>
              <a:spcAft>
                <a:spcPts val="600"/>
              </a:spcAft>
              <a:buFont typeface="Wingdings" panose="05000000000000000000" pitchFamily="2" charset="2"/>
              <a:buChar char="Ø"/>
            </a:pPr>
            <a:r>
              <a:rPr lang="en-US" sz="1800" dirty="0" smtClean="0"/>
              <a:t>For </a:t>
            </a:r>
            <a:r>
              <a:rPr lang="en-US" sz="1800" dirty="0" err="1" smtClean="0"/>
              <a:t>Matlab</a:t>
            </a:r>
            <a:r>
              <a:rPr lang="en-US" sz="1800" dirty="0" smtClean="0"/>
              <a:t> demos using The Decoding Toolbox, see:</a:t>
            </a:r>
            <a:br>
              <a:rPr lang="en-US" sz="1800" dirty="0" smtClean="0"/>
            </a:br>
            <a:r>
              <a:rPr lang="en-US" sz="1800" dirty="0" smtClean="0">
                <a:cs typeface="Arial" panose="020B0604020202020204" pitchFamily="34" charset="0"/>
                <a:hlinkClick r:id="rId4"/>
              </a:rPr>
              <a:t>https</a:t>
            </a:r>
            <a:r>
              <a:rPr lang="en-US" sz="1800" dirty="0">
                <a:cs typeface="Arial" panose="020B0604020202020204" pitchFamily="34" charset="0"/>
                <a:hlinkClick r:id="rId4"/>
              </a:rPr>
              <a:t>://</a:t>
            </a:r>
            <a:r>
              <a:rPr lang="en-US" sz="1800" dirty="0" smtClean="0">
                <a:cs typeface="Arial" panose="020B0604020202020204" pitchFamily="34" charset="0"/>
                <a:hlinkClick r:id="rId4"/>
              </a:rPr>
              <a:t>imaging.mrc-cbu.cam.ac.uk/methods/COGNESTIC2022</a:t>
            </a:r>
            <a:r>
              <a:rPr lang="en-US" sz="1800" dirty="0" smtClean="0">
                <a:cs typeface="Arial" panose="020B0604020202020204" pitchFamily="34" charset="0"/>
              </a:rPr>
              <a:t>    </a:t>
            </a:r>
          </a:p>
          <a:p>
            <a:pPr>
              <a:spcBef>
                <a:spcPts val="0"/>
              </a:spcBef>
              <a:spcAft>
                <a:spcPts val="600"/>
              </a:spcAft>
              <a:buFont typeface="Wingdings" panose="05000000000000000000" pitchFamily="2" charset="2"/>
              <a:buChar char="Ø"/>
            </a:pPr>
            <a:r>
              <a:rPr lang="en-US" sz="1800" dirty="0"/>
              <a:t>For </a:t>
            </a:r>
            <a:r>
              <a:rPr lang="en-US" sz="1800" dirty="0" smtClean="0"/>
              <a:t>Octave </a:t>
            </a:r>
            <a:r>
              <a:rPr lang="en-US" sz="1800" dirty="0"/>
              <a:t>demos using </a:t>
            </a:r>
            <a:r>
              <a:rPr lang="en-US" sz="1800" dirty="0" err="1" smtClean="0"/>
              <a:t>CoSMoMVPA</a:t>
            </a:r>
            <a:r>
              <a:rPr lang="en-US" sz="1800" dirty="0" smtClean="0"/>
              <a:t>, </a:t>
            </a:r>
            <a:r>
              <a:rPr lang="en-US" sz="1800" dirty="0"/>
              <a:t>see:</a:t>
            </a:r>
            <a:br>
              <a:rPr lang="en-US" sz="1800" dirty="0"/>
            </a:br>
            <a:r>
              <a:rPr lang="en-US" sz="1800" dirty="0">
                <a:cs typeface="Arial" panose="020B0604020202020204" pitchFamily="34" charset="0"/>
                <a:hlinkClick r:id="rId5"/>
              </a:rPr>
              <a:t>https://</a:t>
            </a:r>
            <a:r>
              <a:rPr lang="en-US" sz="1800" dirty="0" smtClean="0">
                <a:cs typeface="Arial" panose="020B0604020202020204" pitchFamily="34" charset="0"/>
                <a:hlinkClick r:id="rId5"/>
              </a:rPr>
              <a:t>imaging.mrc-cbu.cam.ac.uk/methods/COGNESTIC2023</a:t>
            </a:r>
            <a:r>
              <a:rPr lang="en-US" sz="1800" dirty="0" smtClean="0">
                <a:cs typeface="Arial" panose="020B0604020202020204" pitchFamily="34" charset="0"/>
              </a:rPr>
              <a:t> </a:t>
            </a:r>
            <a:endParaRPr lang="en-US" sz="1800" dirty="0">
              <a:cs typeface="Arial" panose="020B0604020202020204" pitchFamily="34" charset="0"/>
            </a:endParaRPr>
          </a:p>
          <a:p>
            <a:pPr>
              <a:spcBef>
                <a:spcPts val="0"/>
              </a:spcBef>
              <a:spcAft>
                <a:spcPts val="600"/>
              </a:spcAft>
              <a:buFont typeface="Wingdings" panose="05000000000000000000" pitchFamily="2" charset="2"/>
              <a:buChar char="Ø"/>
            </a:pPr>
            <a:endParaRPr lang="en-US" sz="1800" b="1" dirty="0" smtClean="0"/>
          </a:p>
        </p:txBody>
      </p:sp>
    </p:spTree>
    <p:extLst>
      <p:ext uri="{BB962C8B-B14F-4D97-AF65-F5344CB8AC3E}">
        <p14:creationId xmlns:p14="http://schemas.microsoft.com/office/powerpoint/2010/main" val="270076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Content Placeholder 1"/>
          <p:cNvSpPr>
            <a:spLocks noGrp="1"/>
          </p:cNvSpPr>
          <p:nvPr>
            <p:ph idx="1"/>
          </p:nvPr>
        </p:nvSpPr>
        <p:spPr>
          <a:xfrm>
            <a:off x="251520" y="764704"/>
            <a:ext cx="8892480" cy="5688632"/>
          </a:xfrm>
        </p:spPr>
        <p:txBody>
          <a:bodyPr/>
          <a:lstStyle/>
          <a:p>
            <a:pPr eaLnBrk="1" hangingPunct="1"/>
            <a:r>
              <a:rPr lang="en-GB" altLang="en-US" sz="1900" dirty="0"/>
              <a:t>Python(+</a:t>
            </a:r>
            <a:r>
              <a:rPr lang="en-GB" altLang="en-US" sz="1900" dirty="0" err="1"/>
              <a:t>Numpy</a:t>
            </a:r>
            <a:r>
              <a:rPr lang="en-GB" altLang="en-US" sz="1900" dirty="0"/>
              <a:t>)  </a:t>
            </a:r>
            <a:r>
              <a:rPr lang="en-GB" altLang="en-US" sz="1900" dirty="0" smtClean="0"/>
              <a:t>and </a:t>
            </a:r>
            <a:r>
              <a:rPr lang="en-GB" altLang="en-US" sz="1900" dirty="0" err="1" smtClean="0"/>
              <a:t>Matlab</a:t>
            </a:r>
            <a:r>
              <a:rPr lang="en-GB" altLang="en-US" sz="1900" dirty="0" smtClean="0"/>
              <a:t>/Octave are both high-level programming languages with many similarities</a:t>
            </a:r>
          </a:p>
          <a:p>
            <a:pPr eaLnBrk="1" hangingPunct="1"/>
            <a:r>
              <a:rPr lang="en-GB" altLang="en-US" sz="1900" dirty="0" smtClean="0"/>
              <a:t>But note some differences:</a:t>
            </a:r>
          </a:p>
          <a:p>
            <a:pPr eaLnBrk="1" hangingPunct="1"/>
            <a:endParaRPr lang="en-GB" altLang="en-US" sz="2200" dirty="0" smtClean="0"/>
          </a:p>
          <a:p>
            <a:pPr eaLnBrk="1" hangingPunct="1"/>
            <a:endParaRPr lang="en-GB" altLang="en-US" sz="2200" dirty="0" smtClean="0"/>
          </a:p>
          <a:p>
            <a:pPr eaLnBrk="1" hangingPunct="1"/>
            <a:endParaRPr lang="en-GB" altLang="en-US" sz="2200" dirty="0" smtClean="0"/>
          </a:p>
          <a:p>
            <a:pPr eaLnBrk="1" hangingPunct="1"/>
            <a:endParaRPr lang="en-GB" altLang="en-US" sz="2200" dirty="0"/>
          </a:p>
          <a:p>
            <a:pPr eaLnBrk="1" hangingPunct="1"/>
            <a:endParaRPr lang="en-GB" altLang="en-US" sz="2200" dirty="0" smtClean="0"/>
          </a:p>
          <a:p>
            <a:pPr eaLnBrk="1" hangingPunct="1"/>
            <a:endParaRPr lang="en-GB" altLang="en-US" sz="2200" dirty="0"/>
          </a:p>
          <a:p>
            <a:pPr eaLnBrk="1" hangingPunct="1"/>
            <a:endParaRPr lang="en-GB" altLang="en-US" sz="2200" dirty="0" smtClean="0"/>
          </a:p>
          <a:p>
            <a:pPr eaLnBrk="1" hangingPunct="1"/>
            <a:endParaRPr lang="en-GB" altLang="en-US" sz="2200" dirty="0"/>
          </a:p>
          <a:p>
            <a:pPr eaLnBrk="1" hangingPunct="1"/>
            <a:endParaRPr lang="en-GB" altLang="en-US" sz="2200" dirty="0" smtClean="0"/>
          </a:p>
          <a:p>
            <a:pPr eaLnBrk="1" hangingPunct="1"/>
            <a:endParaRPr lang="en-GB" altLang="en-US" sz="2200" dirty="0"/>
          </a:p>
          <a:p>
            <a:pPr eaLnBrk="1" hangingPunct="1"/>
            <a:endParaRPr lang="en-GB" altLang="en-US" sz="2200" dirty="0" smtClean="0"/>
          </a:p>
          <a:p>
            <a:pPr eaLnBrk="1" hangingPunct="1"/>
            <a:r>
              <a:rPr lang="en-GB" altLang="en-US" sz="2200" dirty="0" smtClean="0"/>
              <a:t>If unsure, just ask!   (</a:t>
            </a:r>
            <a:r>
              <a:rPr lang="en-GB" altLang="en-US" sz="2200" dirty="0"/>
              <a:t>or </a:t>
            </a:r>
            <a:r>
              <a:rPr lang="en-GB" altLang="en-US" sz="2200" dirty="0" smtClean="0"/>
              <a:t>Google e.g. “</a:t>
            </a:r>
            <a:r>
              <a:rPr lang="en-GB" altLang="en-US" sz="2200" dirty="0" err="1" smtClean="0"/>
              <a:t>numpy</a:t>
            </a:r>
            <a:r>
              <a:rPr lang="en-GB" altLang="en-US" sz="2200" dirty="0" smtClean="0"/>
              <a:t>-for-</a:t>
            </a:r>
            <a:r>
              <a:rPr lang="en-GB" altLang="en-US" sz="2200" dirty="0" err="1" smtClean="0"/>
              <a:t>matlab</a:t>
            </a:r>
            <a:r>
              <a:rPr lang="en-GB" altLang="en-US" sz="2200" dirty="0" smtClean="0"/>
              <a:t>-users”)</a:t>
            </a:r>
          </a:p>
          <a:p>
            <a:pPr marL="457200" lvl="1" indent="0" eaLnBrk="1" hangingPunct="1">
              <a:buNone/>
            </a:pPr>
            <a:endParaRPr lang="en-GB" altLang="en-US" sz="2200" dirty="0" smtClean="0"/>
          </a:p>
        </p:txBody>
      </p:sp>
      <p:sp>
        <p:nvSpPr>
          <p:cNvPr id="3" name="Title 1"/>
          <p:cNvSpPr txBox="1">
            <a:spLocks/>
          </p:cNvSpPr>
          <p:nvPr/>
        </p:nvSpPr>
        <p:spPr bwMode="auto">
          <a:xfrm>
            <a:off x="457200" y="188640"/>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Python(+</a:t>
            </a:r>
            <a:r>
              <a:rPr lang="en-GB" altLang="en-US" sz="3600" b="1" dirty="0" err="1" smtClean="0"/>
              <a:t>Numpy</a:t>
            </a:r>
            <a:r>
              <a:rPr lang="en-GB" altLang="en-US" sz="3600" b="1" dirty="0" smtClean="0"/>
              <a:t>) vs </a:t>
            </a:r>
            <a:r>
              <a:rPr lang="en-GB" altLang="en-US" sz="3600" b="1" dirty="0" err="1" smtClean="0"/>
              <a:t>Matlab</a:t>
            </a:r>
            <a:r>
              <a:rPr lang="en-GB" altLang="en-US" sz="3600" b="1" dirty="0" smtClean="0"/>
              <a:t>/Octave</a:t>
            </a:r>
            <a:endParaRPr lang="en-GB" altLang="en-US" sz="3600" b="1" dirty="0"/>
          </a:p>
        </p:txBody>
      </p:sp>
      <p:graphicFrame>
        <p:nvGraphicFramePr>
          <p:cNvPr id="2" name="Table 1"/>
          <p:cNvGraphicFramePr>
            <a:graphicFrameLocks noGrp="1"/>
          </p:cNvGraphicFramePr>
          <p:nvPr>
            <p:extLst/>
          </p:nvPr>
        </p:nvGraphicFramePr>
        <p:xfrm>
          <a:off x="332493" y="1867624"/>
          <a:ext cx="8496944" cy="4297680"/>
        </p:xfrm>
        <a:graphic>
          <a:graphicData uri="http://schemas.openxmlformats.org/drawingml/2006/table">
            <a:tbl>
              <a:tblPr firstRow="1" bandRow="1">
                <a:tableStyleId>{5C22544A-7EE6-4342-B048-85BDC9FD1C3A}</a:tableStyleId>
              </a:tblPr>
              <a:tblGrid>
                <a:gridCol w="4248472">
                  <a:extLst>
                    <a:ext uri="{9D8B030D-6E8A-4147-A177-3AD203B41FA5}">
                      <a16:colId xmlns:a16="http://schemas.microsoft.com/office/drawing/2014/main" val="3949759393"/>
                    </a:ext>
                  </a:extLst>
                </a:gridCol>
                <a:gridCol w="4248472">
                  <a:extLst>
                    <a:ext uri="{9D8B030D-6E8A-4147-A177-3AD203B41FA5}">
                      <a16:colId xmlns:a16="http://schemas.microsoft.com/office/drawing/2014/main" val="4219300975"/>
                    </a:ext>
                  </a:extLst>
                </a:gridCol>
              </a:tblGrid>
              <a:tr h="274940">
                <a:tc>
                  <a:txBody>
                    <a:bodyPr/>
                    <a:lstStyle/>
                    <a:p>
                      <a:pPr algn="ctr"/>
                      <a:r>
                        <a:rPr lang="en-GB" dirty="0" smtClean="0"/>
                        <a:t>Python</a:t>
                      </a:r>
                      <a:endParaRPr lang="en-GB" dirty="0"/>
                    </a:p>
                  </a:txBody>
                  <a:tcPr/>
                </a:tc>
                <a:tc>
                  <a:txBody>
                    <a:bodyPr/>
                    <a:lstStyle/>
                    <a:p>
                      <a:pPr algn="ctr"/>
                      <a:r>
                        <a:rPr lang="en-GB" dirty="0" smtClean="0"/>
                        <a:t>Octave/</a:t>
                      </a:r>
                      <a:r>
                        <a:rPr lang="en-GB" dirty="0" err="1" smtClean="0"/>
                        <a:t>Matlab</a:t>
                      </a:r>
                      <a:endParaRPr lang="en-GB" dirty="0"/>
                    </a:p>
                  </a:txBody>
                  <a:tcPr/>
                </a:tc>
                <a:extLst>
                  <a:ext uri="{0D108BD9-81ED-4DB2-BD59-A6C34878D82A}">
                    <a16:rowId xmlns:a16="http://schemas.microsoft.com/office/drawing/2014/main" val="1097091634"/>
                  </a:ext>
                </a:extLst>
              </a:tr>
              <a:tr h="481144">
                <a:tc>
                  <a:txBody>
                    <a:bodyPr/>
                    <a:lstStyle/>
                    <a:p>
                      <a:r>
                        <a:rPr lang="en-GB" dirty="0" smtClean="0"/>
                        <a:t>Zero-based indexing, with [ ]:</a:t>
                      </a:r>
                    </a:p>
                    <a:p>
                      <a:r>
                        <a:rPr lang="en-GB" dirty="0" smtClean="0"/>
                        <a:t>e.g. </a:t>
                      </a:r>
                      <a:r>
                        <a:rPr lang="en-GB" b="1" dirty="0" smtClean="0"/>
                        <a:t>a[0:3]</a:t>
                      </a:r>
                      <a:r>
                        <a:rPr lang="en-GB" dirty="0" smtClean="0"/>
                        <a:t> returns first 3 elements of </a:t>
                      </a:r>
                      <a:r>
                        <a:rPr lang="en-GB" b="1" dirty="0" smtClean="0"/>
                        <a:t>a</a:t>
                      </a:r>
                      <a:endParaRPr lang="en-GB" b="1" dirty="0"/>
                    </a:p>
                  </a:txBody>
                  <a:tcPr/>
                </a:tc>
                <a:tc>
                  <a:txBody>
                    <a:bodyPr/>
                    <a:lstStyle/>
                    <a:p>
                      <a:r>
                        <a:rPr lang="en-GB" dirty="0" smtClean="0"/>
                        <a:t>One-based indexing, with ( ):</a:t>
                      </a:r>
                    </a:p>
                    <a:p>
                      <a:r>
                        <a:rPr lang="en-GB" dirty="0" smtClean="0"/>
                        <a:t>e.g. </a:t>
                      </a:r>
                      <a:r>
                        <a:rPr lang="en-GB" b="1" dirty="0" smtClean="0"/>
                        <a:t>a(1:3) </a:t>
                      </a:r>
                      <a:r>
                        <a:rPr lang="en-GB" dirty="0" smtClean="0"/>
                        <a:t>returns first 3 elements of </a:t>
                      </a:r>
                      <a:r>
                        <a:rPr lang="en-GB" b="1" dirty="0" smtClean="0"/>
                        <a:t>a</a:t>
                      </a:r>
                    </a:p>
                  </a:txBody>
                  <a:tcPr/>
                </a:tc>
                <a:extLst>
                  <a:ext uri="{0D108BD9-81ED-4DB2-BD59-A6C34878D82A}">
                    <a16:rowId xmlns:a16="http://schemas.microsoft.com/office/drawing/2014/main" val="3689811076"/>
                  </a:ext>
                </a:extLst>
              </a:tr>
              <a:tr h="274940">
                <a:tc>
                  <a:txBody>
                    <a:bodyPr/>
                    <a:lstStyle/>
                    <a:p>
                      <a:r>
                        <a:rPr lang="en-GB" b="0" dirty="0" smtClean="0"/>
                        <a:t>Transpose with: </a:t>
                      </a:r>
                      <a:r>
                        <a:rPr lang="en-GB" b="1" dirty="0" err="1" smtClean="0"/>
                        <a:t>a.conj</a:t>
                      </a:r>
                      <a:r>
                        <a:rPr lang="en-GB" b="1" dirty="0" smtClean="0"/>
                        <a:t>().T</a:t>
                      </a:r>
                      <a:endParaRPr lang="en-GB" b="1" dirty="0"/>
                    </a:p>
                  </a:txBody>
                  <a:tcPr/>
                </a:tc>
                <a:tc>
                  <a:txBody>
                    <a:bodyPr/>
                    <a:lstStyle/>
                    <a:p>
                      <a:r>
                        <a:rPr lang="en-GB" b="0" dirty="0" smtClean="0"/>
                        <a:t>Transpose with: </a:t>
                      </a:r>
                      <a:r>
                        <a:rPr lang="en-GB" b="1" dirty="0" smtClean="0"/>
                        <a:t>a’</a:t>
                      </a:r>
                    </a:p>
                  </a:txBody>
                  <a:tcPr/>
                </a:tc>
                <a:extLst>
                  <a:ext uri="{0D108BD9-81ED-4DB2-BD59-A6C34878D82A}">
                    <a16:rowId xmlns:a16="http://schemas.microsoft.com/office/drawing/2014/main" val="1086136299"/>
                  </a:ext>
                </a:extLst>
              </a:tr>
              <a:tr h="274940">
                <a:tc>
                  <a:txBody>
                    <a:bodyPr/>
                    <a:lstStyle/>
                    <a:p>
                      <a:r>
                        <a:rPr lang="en-GB" dirty="0" smtClean="0"/>
                        <a:t>Comment with #</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Comment with %</a:t>
                      </a:r>
                    </a:p>
                  </a:txBody>
                  <a:tcPr/>
                </a:tc>
                <a:extLst>
                  <a:ext uri="{0D108BD9-81ED-4DB2-BD59-A6C34878D82A}">
                    <a16:rowId xmlns:a16="http://schemas.microsoft.com/office/drawing/2014/main" val="3447900121"/>
                  </a:ext>
                </a:extLst>
              </a:tr>
              <a:tr h="481144">
                <a:tc>
                  <a:txBody>
                    <a:bodyPr/>
                    <a:lstStyle/>
                    <a:p>
                      <a:r>
                        <a:rPr lang="en-GB" dirty="0" smtClean="0"/>
                        <a:t>Print values with: </a:t>
                      </a:r>
                      <a:r>
                        <a:rPr lang="en-GB" b="1" dirty="0" smtClean="0"/>
                        <a:t>print(a)</a:t>
                      </a:r>
                      <a:endParaRPr lang="en-GB" b="1" dirty="0"/>
                    </a:p>
                  </a:txBody>
                  <a:tcPr/>
                </a:tc>
                <a:tc>
                  <a:txBody>
                    <a:bodyPr/>
                    <a:lstStyle/>
                    <a:p>
                      <a:r>
                        <a:rPr lang="en-GB" dirty="0" smtClean="0"/>
                        <a:t>Print values with: </a:t>
                      </a:r>
                      <a:r>
                        <a:rPr lang="en-GB" b="1" dirty="0" smtClean="0"/>
                        <a:t>a,     </a:t>
                      </a:r>
                      <a:r>
                        <a:rPr lang="en-GB" b="0" dirty="0" smtClean="0"/>
                        <a:t>or</a:t>
                      </a:r>
                      <a:r>
                        <a:rPr lang="en-GB" b="1" dirty="0" smtClean="0"/>
                        <a:t>      </a:t>
                      </a:r>
                      <a:r>
                        <a:rPr lang="en-GB" b="1" dirty="0" err="1" smtClean="0"/>
                        <a:t>disp</a:t>
                      </a:r>
                      <a:r>
                        <a:rPr lang="en-GB" b="1" dirty="0" smtClean="0"/>
                        <a:t>(a)</a:t>
                      </a:r>
                      <a:r>
                        <a:rPr lang="en-GB" dirty="0" smtClean="0"/>
                        <a:t>,</a:t>
                      </a:r>
                      <a:br>
                        <a:rPr lang="en-GB" dirty="0" smtClean="0"/>
                      </a:br>
                      <a:r>
                        <a:rPr lang="en-GB" dirty="0" smtClean="0"/>
                        <a:t>or                            </a:t>
                      </a:r>
                      <a:r>
                        <a:rPr lang="en-GB" b="1" dirty="0" err="1" smtClean="0"/>
                        <a:t>fprintf</a:t>
                      </a:r>
                      <a:r>
                        <a:rPr lang="en-GB" b="1" dirty="0" smtClean="0"/>
                        <a:t>( ‘%g’ , a)</a:t>
                      </a:r>
                      <a:endParaRPr lang="en-GB" b="1" dirty="0"/>
                    </a:p>
                  </a:txBody>
                  <a:tcPr/>
                </a:tc>
                <a:extLst>
                  <a:ext uri="{0D108BD9-81ED-4DB2-BD59-A6C34878D82A}">
                    <a16:rowId xmlns:a16="http://schemas.microsoft.com/office/drawing/2014/main" val="1918939614"/>
                  </a:ext>
                </a:extLst>
              </a:tr>
              <a:tr h="481144">
                <a:tc>
                  <a:txBody>
                    <a:bodyPr/>
                    <a:lstStyle/>
                    <a:p>
                      <a:r>
                        <a:rPr lang="en-GB" dirty="0" smtClean="0"/>
                        <a:t>Loop</a:t>
                      </a:r>
                      <a:r>
                        <a:rPr lang="en-GB" baseline="0" dirty="0" smtClean="0"/>
                        <a:t> with e.g.: </a:t>
                      </a:r>
                      <a:r>
                        <a:rPr lang="en-GB" sz="1800" b="1" kern="1200" dirty="0" smtClean="0">
                          <a:solidFill>
                            <a:schemeClr val="dk1"/>
                          </a:solidFill>
                          <a:effectLst/>
                          <a:latin typeface="+mn-lt"/>
                          <a:ea typeface="+mn-ea"/>
                          <a:cs typeface="+mn-cs"/>
                        </a:rPr>
                        <a:t>for</a:t>
                      </a:r>
                      <a:r>
                        <a:rPr lang="en-GB" b="1" dirty="0" smtClean="0"/>
                        <a:t> </a:t>
                      </a:r>
                      <a:r>
                        <a:rPr lang="en-GB" sz="1800" b="1" kern="1200" dirty="0" err="1" smtClean="0">
                          <a:solidFill>
                            <a:schemeClr val="dk1"/>
                          </a:solidFill>
                          <a:effectLst/>
                          <a:latin typeface="+mn-lt"/>
                          <a:ea typeface="+mn-ea"/>
                          <a:cs typeface="+mn-cs"/>
                        </a:rPr>
                        <a:t>i</a:t>
                      </a:r>
                      <a:r>
                        <a:rPr lang="en-GB" b="1" dirty="0" smtClean="0"/>
                        <a:t> </a:t>
                      </a:r>
                      <a:r>
                        <a:rPr lang="en-GB" sz="1800" b="1" kern="1200" dirty="0" smtClean="0">
                          <a:solidFill>
                            <a:schemeClr val="dk1"/>
                          </a:solidFill>
                          <a:effectLst/>
                          <a:latin typeface="+mn-lt"/>
                          <a:ea typeface="+mn-ea"/>
                          <a:cs typeface="+mn-cs"/>
                        </a:rPr>
                        <a:t>in</a:t>
                      </a:r>
                      <a:r>
                        <a:rPr lang="en-GB" b="1" dirty="0" smtClean="0"/>
                        <a:t> </a:t>
                      </a:r>
                      <a:r>
                        <a:rPr lang="en-GB" sz="1800" b="1" kern="1200" dirty="0" smtClean="0">
                          <a:solidFill>
                            <a:schemeClr val="dk1"/>
                          </a:solidFill>
                          <a:effectLst/>
                          <a:latin typeface="+mn-lt"/>
                          <a:ea typeface="+mn-ea"/>
                          <a:cs typeface="+mn-cs"/>
                        </a:rPr>
                        <a:t>range(1,</a:t>
                      </a:r>
                      <a:r>
                        <a:rPr lang="en-GB" b="1" dirty="0" smtClean="0"/>
                        <a:t> </a:t>
                      </a:r>
                      <a:r>
                        <a:rPr lang="en-GB" sz="1800" b="1" kern="1200" dirty="0" smtClean="0">
                          <a:solidFill>
                            <a:schemeClr val="dk1"/>
                          </a:solidFill>
                          <a:effectLst/>
                          <a:latin typeface="+mn-lt"/>
                          <a:ea typeface="+mn-ea"/>
                          <a:cs typeface="+mn-cs"/>
                        </a:rPr>
                        <a:t>4):</a:t>
                      </a:r>
                    </a:p>
                    <a:p>
                      <a:r>
                        <a:rPr lang="en-GB" b="1" dirty="0" smtClean="0"/>
                        <a:t>                                  # indented code</a:t>
                      </a:r>
                      <a:endParaRPr lang="en-GB" b="1" dirty="0"/>
                    </a:p>
                  </a:txBody>
                  <a:tcPr/>
                </a:tc>
                <a:tc>
                  <a:txBody>
                    <a:bodyPr/>
                    <a:lstStyle/>
                    <a:p>
                      <a:r>
                        <a:rPr lang="en-GB" dirty="0" smtClean="0"/>
                        <a:t>Loop with</a:t>
                      </a:r>
                      <a:r>
                        <a:rPr lang="en-GB" baseline="0" dirty="0" smtClean="0"/>
                        <a:t> e.g.</a:t>
                      </a:r>
                      <a:r>
                        <a:rPr lang="en-GB" dirty="0" smtClean="0"/>
                        <a:t>: </a:t>
                      </a:r>
                      <a:r>
                        <a:rPr lang="en-GB" sz="1800" b="1" kern="1200" dirty="0" smtClean="0">
                          <a:solidFill>
                            <a:schemeClr val="dk1"/>
                          </a:solidFill>
                          <a:effectLst/>
                          <a:latin typeface="+mn-lt"/>
                          <a:ea typeface="+mn-ea"/>
                          <a:cs typeface="+mn-cs"/>
                        </a:rPr>
                        <a:t>for</a:t>
                      </a:r>
                      <a:r>
                        <a:rPr lang="en-GB" b="1" dirty="0" smtClean="0"/>
                        <a:t> </a:t>
                      </a:r>
                      <a:r>
                        <a:rPr lang="en-GB" sz="1800" b="1" kern="1200" dirty="0" smtClean="0">
                          <a:solidFill>
                            <a:schemeClr val="dk1"/>
                          </a:solidFill>
                          <a:effectLst/>
                          <a:latin typeface="+mn-lt"/>
                          <a:ea typeface="+mn-ea"/>
                          <a:cs typeface="+mn-cs"/>
                        </a:rPr>
                        <a:t>i = 1:3</a:t>
                      </a:r>
                      <a:br>
                        <a:rPr lang="en-GB" sz="1800" b="1" kern="1200" dirty="0" smtClean="0">
                          <a:solidFill>
                            <a:schemeClr val="dk1"/>
                          </a:solidFill>
                          <a:effectLst/>
                          <a:latin typeface="+mn-lt"/>
                          <a:ea typeface="+mn-ea"/>
                          <a:cs typeface="+mn-cs"/>
                        </a:rPr>
                      </a:br>
                      <a:r>
                        <a:rPr lang="en-GB" sz="1800" b="1" kern="1200" dirty="0" smtClean="0">
                          <a:solidFill>
                            <a:schemeClr val="dk1"/>
                          </a:solidFill>
                          <a:effectLst/>
                          <a:latin typeface="+mn-lt"/>
                          <a:ea typeface="+mn-ea"/>
                          <a:cs typeface="+mn-cs"/>
                        </a:rPr>
                        <a:t>                                  % </a:t>
                      </a:r>
                      <a:r>
                        <a:rPr lang="en-GB" sz="1800" b="1" kern="1200" smtClean="0">
                          <a:solidFill>
                            <a:schemeClr val="dk1"/>
                          </a:solidFill>
                          <a:effectLst/>
                          <a:latin typeface="+mn-lt"/>
                          <a:ea typeface="+mn-ea"/>
                          <a:cs typeface="+mn-cs"/>
                        </a:rPr>
                        <a:t>optional</a:t>
                      </a:r>
                      <a:r>
                        <a:rPr lang="en-GB" sz="1800" b="1" kern="1200" baseline="0" smtClean="0">
                          <a:solidFill>
                            <a:schemeClr val="dk1"/>
                          </a:solidFill>
                          <a:effectLst/>
                          <a:latin typeface="+mn-lt"/>
                          <a:ea typeface="+mn-ea"/>
                          <a:cs typeface="+mn-cs"/>
                        </a:rPr>
                        <a:t> indent</a:t>
                      </a:r>
                      <a:r>
                        <a:rPr lang="en-GB" sz="1800" b="1" kern="1200" dirty="0" smtClean="0">
                          <a:solidFill>
                            <a:schemeClr val="dk1"/>
                          </a:solidFill>
                          <a:effectLst/>
                          <a:latin typeface="+mn-lt"/>
                          <a:ea typeface="+mn-ea"/>
                          <a:cs typeface="+mn-cs"/>
                        </a:rPr>
                        <a:t/>
                      </a:r>
                      <a:br>
                        <a:rPr lang="en-GB" sz="1800" b="1" kern="1200" dirty="0" smtClean="0">
                          <a:solidFill>
                            <a:schemeClr val="dk1"/>
                          </a:solidFill>
                          <a:effectLst/>
                          <a:latin typeface="+mn-lt"/>
                          <a:ea typeface="+mn-ea"/>
                          <a:cs typeface="+mn-cs"/>
                        </a:rPr>
                      </a:br>
                      <a:r>
                        <a:rPr lang="en-GB" sz="1800" b="1" kern="1200" dirty="0" smtClean="0">
                          <a:solidFill>
                            <a:schemeClr val="dk1"/>
                          </a:solidFill>
                          <a:effectLst/>
                          <a:latin typeface="+mn-lt"/>
                          <a:ea typeface="+mn-ea"/>
                          <a:cs typeface="+mn-cs"/>
                        </a:rPr>
                        <a:t>                            end</a:t>
                      </a:r>
                      <a:endParaRPr lang="en-GB" b="1" dirty="0"/>
                    </a:p>
                  </a:txBody>
                  <a:tcPr/>
                </a:tc>
                <a:extLst>
                  <a:ext uri="{0D108BD9-81ED-4DB2-BD59-A6C34878D82A}">
                    <a16:rowId xmlns:a16="http://schemas.microsoft.com/office/drawing/2014/main" val="3204637143"/>
                  </a:ext>
                </a:extLst>
              </a:tr>
              <a:tr h="481144">
                <a:tc>
                  <a:txBody>
                    <a:bodyPr/>
                    <a:lstStyle/>
                    <a:p>
                      <a:r>
                        <a:rPr lang="en-GB" b="0" dirty="0" smtClean="0"/>
                        <a:t>Can</a:t>
                      </a:r>
                      <a:r>
                        <a:rPr lang="en-GB" b="0" baseline="0" dirty="0" smtClean="0"/>
                        <a:t> store arbitrary items in a list, e.g.:</a:t>
                      </a:r>
                      <a:br>
                        <a:rPr lang="en-GB" b="0" baseline="0" dirty="0" smtClean="0"/>
                      </a:br>
                      <a:r>
                        <a:rPr lang="en-GB" b="1" baseline="0" dirty="0" smtClean="0"/>
                        <a:t>a = [10, “hello” ];  </a:t>
                      </a:r>
                      <a:r>
                        <a:rPr lang="en-GB" b="0" baseline="0" dirty="0" smtClean="0"/>
                        <a:t>get last item with: </a:t>
                      </a:r>
                      <a:r>
                        <a:rPr lang="en-GB" b="1" baseline="0" dirty="0" smtClean="0"/>
                        <a:t>a[-1]</a:t>
                      </a:r>
                      <a:endParaRPr lang="en-GB"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t>Can</a:t>
                      </a:r>
                      <a:r>
                        <a:rPr lang="en-GB" b="0" baseline="0" dirty="0" smtClean="0"/>
                        <a:t> store arbitrary items in cell array, e.g.:</a:t>
                      </a:r>
                      <a:br>
                        <a:rPr lang="en-GB" b="0" baseline="0" dirty="0" smtClean="0"/>
                      </a:br>
                      <a:r>
                        <a:rPr lang="en-GB" b="1" baseline="0" dirty="0" smtClean="0"/>
                        <a:t>a = {10, “hello” }; </a:t>
                      </a:r>
                      <a:r>
                        <a:rPr lang="en-GB" b="0" baseline="0" dirty="0" smtClean="0"/>
                        <a:t>get last item with: </a:t>
                      </a:r>
                      <a:r>
                        <a:rPr lang="en-GB" b="1" baseline="0" dirty="0" smtClean="0"/>
                        <a:t>a{end}</a:t>
                      </a:r>
                      <a:endParaRPr lang="en-GB" b="1" dirty="0" smtClean="0"/>
                    </a:p>
                  </a:txBody>
                  <a:tcPr/>
                </a:tc>
                <a:extLst>
                  <a:ext uri="{0D108BD9-81ED-4DB2-BD59-A6C34878D82A}">
                    <a16:rowId xmlns:a16="http://schemas.microsoft.com/office/drawing/2014/main" val="2616456287"/>
                  </a:ext>
                </a:extLst>
              </a:tr>
              <a:tr h="274940">
                <a:tc>
                  <a:txBody>
                    <a:bodyPr/>
                    <a:lstStyle/>
                    <a:p>
                      <a:r>
                        <a:rPr lang="en-GB" dirty="0" smtClean="0"/>
                        <a:t>Get help with:</a:t>
                      </a:r>
                      <a:r>
                        <a:rPr lang="en-GB" baseline="0" dirty="0" smtClean="0"/>
                        <a:t> </a:t>
                      </a:r>
                      <a:r>
                        <a:rPr lang="en-GB" b="1" baseline="0" dirty="0" err="1" smtClean="0"/>
                        <a:t>func</a:t>
                      </a:r>
                      <a:r>
                        <a:rPr lang="en-GB" b="1" baseline="0" dirty="0" smtClean="0"/>
                        <a:t>?</a:t>
                      </a:r>
                      <a:endParaRPr lang="en-GB" b="1" dirty="0"/>
                    </a:p>
                  </a:txBody>
                  <a:tcPr/>
                </a:tc>
                <a:tc>
                  <a:txBody>
                    <a:bodyPr/>
                    <a:lstStyle/>
                    <a:p>
                      <a:r>
                        <a:rPr lang="en-GB" dirty="0" smtClean="0"/>
                        <a:t>Get help with:  </a:t>
                      </a:r>
                      <a:r>
                        <a:rPr lang="en-GB" b="1" dirty="0" smtClean="0"/>
                        <a:t>help </a:t>
                      </a:r>
                      <a:r>
                        <a:rPr lang="en-GB" b="1" dirty="0" err="1" smtClean="0"/>
                        <a:t>func</a:t>
                      </a:r>
                      <a:endParaRPr lang="en-GB" b="1" dirty="0"/>
                    </a:p>
                  </a:txBody>
                  <a:tcPr/>
                </a:tc>
                <a:extLst>
                  <a:ext uri="{0D108BD9-81ED-4DB2-BD59-A6C34878D82A}">
                    <a16:rowId xmlns:a16="http://schemas.microsoft.com/office/drawing/2014/main" val="1897001809"/>
                  </a:ext>
                </a:extLst>
              </a:tr>
            </a:tbl>
          </a:graphicData>
        </a:graphic>
      </p:graphicFrame>
    </p:spTree>
    <p:extLst>
      <p:ext uri="{BB962C8B-B14F-4D97-AF65-F5344CB8AC3E}">
        <p14:creationId xmlns:p14="http://schemas.microsoft.com/office/powerpoint/2010/main" val="683785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An example dataset/experiment</a:t>
            </a:r>
            <a:endParaRPr lang="en-GB" altLang="en-US" sz="2400" dirty="0"/>
          </a:p>
        </p:txBody>
      </p:sp>
      <p:sp>
        <p:nvSpPr>
          <p:cNvPr id="7" name="Content Placeholder 1"/>
          <p:cNvSpPr>
            <a:spLocks noGrp="1"/>
          </p:cNvSpPr>
          <p:nvPr>
            <p:ph idx="1"/>
          </p:nvPr>
        </p:nvSpPr>
        <p:spPr>
          <a:xfrm>
            <a:off x="281234" y="908720"/>
            <a:ext cx="8363272" cy="2736304"/>
          </a:xfrm>
        </p:spPr>
        <p:txBody>
          <a:bodyPr/>
          <a:lstStyle/>
          <a:p>
            <a:pPr eaLnBrk="1" hangingPunct="1"/>
            <a:r>
              <a:rPr lang="en-GB" altLang="en-US" sz="2400" dirty="0" smtClean="0"/>
              <a:t>single participant</a:t>
            </a:r>
          </a:p>
          <a:p>
            <a:pPr eaLnBrk="1" hangingPunct="1"/>
            <a:r>
              <a:rPr lang="en-GB" altLang="en-US" sz="2400" dirty="0" smtClean="0"/>
              <a:t>2 conditions: </a:t>
            </a:r>
            <a:r>
              <a:rPr lang="en-GB" altLang="en-US" sz="2400" b="1" dirty="0" smtClean="0"/>
              <a:t>thumb vs </a:t>
            </a:r>
            <a:r>
              <a:rPr lang="en-GB" altLang="en-US" sz="2400" b="1" dirty="0" err="1" smtClean="0"/>
              <a:t>pinky</a:t>
            </a:r>
            <a:r>
              <a:rPr lang="en-GB" altLang="en-US" sz="2400" b="1" dirty="0" smtClean="0"/>
              <a:t> finger </a:t>
            </a:r>
            <a:r>
              <a:rPr lang="en-GB" altLang="en-US" sz="2400" dirty="0" smtClean="0"/>
              <a:t>right-hand button presses, in alternating blocks, each lasting 16 s.</a:t>
            </a:r>
          </a:p>
          <a:p>
            <a:pPr eaLnBrk="1" hangingPunct="1"/>
            <a:r>
              <a:rPr lang="en-GB" altLang="en-US" sz="2400" dirty="0" smtClean="0"/>
              <a:t>4 fMRI runs with 3 repeats of each condition per run</a:t>
            </a:r>
          </a:p>
          <a:p>
            <a:pPr eaLnBrk="1" hangingPunct="1"/>
            <a:r>
              <a:rPr lang="en-GB" altLang="en-US" sz="2400" dirty="0" smtClean="0">
                <a:sym typeface="Wingdings" panose="05000000000000000000" pitchFamily="2" charset="2"/>
              </a:rPr>
              <a:t> 4 x 3 x 2 = </a:t>
            </a:r>
            <a:r>
              <a:rPr lang="en-GB" altLang="en-US" sz="2400" dirty="0" smtClean="0"/>
              <a:t>24 volumes of beta coefficient (or t-value) maps</a:t>
            </a:r>
          </a:p>
        </p:txBody>
      </p:sp>
      <p:sp>
        <p:nvSpPr>
          <p:cNvPr id="6" name="Content Placeholder 1"/>
          <p:cNvSpPr txBox="1">
            <a:spLocks/>
          </p:cNvSpPr>
          <p:nvPr/>
        </p:nvSpPr>
        <p:spPr bwMode="auto">
          <a:xfrm>
            <a:off x="281234" y="3212976"/>
            <a:ext cx="8862766" cy="55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GB" altLang="en-US" sz="2400" dirty="0" smtClean="0"/>
              <a:t>We might ask – where in the brain is there information about which finger is moving?</a:t>
            </a:r>
            <a:endParaRPr lang="en-GB" altLang="en-US" sz="2000" dirty="0" smtClean="0"/>
          </a:p>
        </p:txBody>
      </p:sp>
      <p:pic>
        <p:nvPicPr>
          <p:cNvPr id="2" name="Picture 1"/>
          <p:cNvPicPr>
            <a:picLocks noChangeAspect="1"/>
          </p:cNvPicPr>
          <p:nvPr/>
        </p:nvPicPr>
        <p:blipFill>
          <a:blip r:embed="rId3"/>
          <a:stretch>
            <a:fillRect/>
          </a:stretch>
        </p:blipFill>
        <p:spPr>
          <a:xfrm>
            <a:off x="2023134" y="4109115"/>
            <a:ext cx="5141154" cy="1719731"/>
          </a:xfrm>
          <a:prstGeom prst="rect">
            <a:avLst/>
          </a:prstGeom>
        </p:spPr>
      </p:pic>
      <p:sp>
        <p:nvSpPr>
          <p:cNvPr id="9" name="Content Placeholder 1"/>
          <p:cNvSpPr txBox="1">
            <a:spLocks/>
          </p:cNvSpPr>
          <p:nvPr/>
        </p:nvSpPr>
        <p:spPr bwMode="auto">
          <a:xfrm>
            <a:off x="281234" y="5828846"/>
            <a:ext cx="8862766" cy="55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GB" altLang="en-US" sz="2400" dirty="0" smtClean="0"/>
              <a:t>Or – in a region of interest, is there information about which finger is moving?</a:t>
            </a:r>
            <a:endParaRPr lang="en-GB" altLang="en-US" sz="2000" dirty="0" smtClean="0"/>
          </a:p>
        </p:txBody>
      </p:sp>
    </p:spTree>
    <p:extLst>
      <p:ext uri="{BB962C8B-B14F-4D97-AF65-F5344CB8AC3E}">
        <p14:creationId xmlns:p14="http://schemas.microsoft.com/office/powerpoint/2010/main" val="404248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P spid="9"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bwMode="auto">
          <a:xfrm>
            <a:off x="281234" y="836712"/>
            <a:ext cx="8611247" cy="55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None/>
            </a:pPr>
            <a:r>
              <a:rPr lang="en-GB" altLang="en-US" sz="2000" dirty="0" smtClean="0"/>
              <a:t>Where in the brain is there information about which finger is moving?</a:t>
            </a:r>
            <a:endParaRPr lang="en-GB" altLang="en-US" sz="1800" dirty="0" smtClean="0"/>
          </a:p>
        </p:txBody>
      </p:sp>
      <p:sp>
        <p:nvSpPr>
          <p:cNvPr id="8" name="Content Placeholder 1"/>
          <p:cNvSpPr txBox="1">
            <a:spLocks/>
          </p:cNvSpPr>
          <p:nvPr/>
        </p:nvSpPr>
        <p:spPr bwMode="auto">
          <a:xfrm>
            <a:off x="281235" y="3356992"/>
            <a:ext cx="8611246"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GB" altLang="en-US" sz="2400" dirty="0" smtClean="0"/>
              <a:t>What choices do we need to make to produce this output?</a:t>
            </a:r>
          </a:p>
          <a:p>
            <a:pPr lvl="1" eaLnBrk="1" hangingPunct="1"/>
            <a:r>
              <a:rPr lang="en-GB" altLang="en-US" sz="1600" dirty="0" smtClean="0"/>
              <a:t>Which voxels will we include?</a:t>
            </a:r>
          </a:p>
          <a:p>
            <a:pPr lvl="1" eaLnBrk="1" hangingPunct="1"/>
            <a:r>
              <a:rPr lang="en-GB" altLang="en-US" sz="1600" dirty="0"/>
              <a:t>How will we partition/cross-validate? </a:t>
            </a:r>
          </a:p>
          <a:p>
            <a:pPr lvl="1" eaLnBrk="1" hangingPunct="1"/>
            <a:r>
              <a:rPr lang="en-GB" altLang="en-US" sz="1600" dirty="0" smtClean="0"/>
              <a:t>Which method/classifier will we use?</a:t>
            </a:r>
          </a:p>
          <a:p>
            <a:pPr lvl="1" eaLnBrk="1" hangingPunct="1"/>
            <a:r>
              <a:rPr lang="en-GB" altLang="en-US" sz="1600" dirty="0" smtClean="0"/>
              <a:t>Which output measure will we use?</a:t>
            </a:r>
          </a:p>
          <a:p>
            <a:pPr lvl="1" eaLnBrk="1" hangingPunct="1"/>
            <a:r>
              <a:rPr lang="en-GB" altLang="en-US" sz="1600" dirty="0" smtClean="0"/>
              <a:t>(Also, choice of pre-processing etc…)</a:t>
            </a:r>
            <a:endParaRPr lang="en-GB" altLang="en-US" sz="1400" dirty="0"/>
          </a:p>
          <a:p>
            <a:pPr marL="0" indent="0" eaLnBrk="1" hangingPunct="1">
              <a:buNone/>
            </a:pPr>
            <a:r>
              <a:rPr lang="en-GB" altLang="en-US" sz="2400" dirty="0" smtClean="0"/>
              <a:t>What question should we ask next?</a:t>
            </a:r>
          </a:p>
          <a:p>
            <a:pPr lvl="1" eaLnBrk="1" hangingPunct="1"/>
            <a:r>
              <a:rPr lang="en-GB" altLang="en-US" sz="1600" dirty="0" smtClean="0"/>
              <a:t>Is the information significant?</a:t>
            </a:r>
          </a:p>
          <a:p>
            <a:pPr lvl="2" eaLnBrk="1" hangingPunct="1"/>
            <a:r>
              <a:rPr lang="en-GB" altLang="en-US" sz="1600" dirty="0" smtClean="0"/>
              <a:t>for this participant?</a:t>
            </a:r>
          </a:p>
          <a:p>
            <a:pPr lvl="2" eaLnBrk="1" hangingPunct="1"/>
            <a:r>
              <a:rPr lang="en-GB" altLang="en-US" sz="1600" dirty="0" smtClean="0"/>
              <a:t>on average across participants?</a:t>
            </a:r>
          </a:p>
        </p:txBody>
      </p:sp>
      <p:pic>
        <p:nvPicPr>
          <p:cNvPr id="2" name="Picture 1"/>
          <p:cNvPicPr>
            <a:picLocks noChangeAspect="1"/>
          </p:cNvPicPr>
          <p:nvPr/>
        </p:nvPicPr>
        <p:blipFill>
          <a:blip r:embed="rId3"/>
          <a:stretch>
            <a:fillRect/>
          </a:stretch>
        </p:blipFill>
        <p:spPr>
          <a:xfrm>
            <a:off x="1907074" y="1391678"/>
            <a:ext cx="5359567" cy="1792790"/>
          </a:xfrm>
          <a:prstGeom prst="rect">
            <a:avLst/>
          </a:prstGeom>
        </p:spPr>
      </p:pic>
      <p:sp>
        <p:nvSpPr>
          <p:cNvPr id="9"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An example dataset/experiment</a:t>
            </a:r>
            <a:endParaRPr lang="en-GB" altLang="en-US" sz="2400" dirty="0"/>
          </a:p>
        </p:txBody>
      </p:sp>
    </p:spTree>
    <p:extLst>
      <p:ext uri="{BB962C8B-B14F-4D97-AF65-F5344CB8AC3E}">
        <p14:creationId xmlns:p14="http://schemas.microsoft.com/office/powerpoint/2010/main" val="15072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0"/>
            <a:ext cx="8229600" cy="6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smtClean="0"/>
              <a:t>Partitions, classifiers &amp; metrics</a:t>
            </a:r>
            <a:endParaRPr lang="en-GB" altLang="en-US" b="1" dirty="0"/>
          </a:p>
        </p:txBody>
      </p:sp>
      <p:sp>
        <p:nvSpPr>
          <p:cNvPr id="8" name="Title 1"/>
          <p:cNvSpPr txBox="1">
            <a:spLocks/>
          </p:cNvSpPr>
          <p:nvPr/>
        </p:nvSpPr>
        <p:spPr bwMode="auto">
          <a:xfrm>
            <a:off x="457200" y="908720"/>
            <a:ext cx="8686800"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55600" indent="-355600" eaLnBrk="1" hangingPunct="1">
              <a:spcBef>
                <a:spcPct val="0"/>
              </a:spcBef>
              <a:spcAft>
                <a:spcPts val="600"/>
              </a:spcAft>
            </a:pPr>
            <a:r>
              <a:rPr lang="en-GB" altLang="en-US" sz="2800" dirty="0" smtClean="0"/>
              <a:t>Partition schemes, for cross-validation, e.g.:</a:t>
            </a:r>
          </a:p>
          <a:p>
            <a:pPr marL="720725" lvl="1" indent="-365125" eaLnBrk="1" hangingPunct="1">
              <a:spcBef>
                <a:spcPct val="0"/>
              </a:spcBef>
              <a:spcAft>
                <a:spcPts val="0"/>
              </a:spcAft>
            </a:pPr>
            <a:r>
              <a:rPr lang="en-GB" sz="2000" dirty="0"/>
              <a:t>“hold out” (e.g. odd/even split)</a:t>
            </a:r>
          </a:p>
          <a:p>
            <a:pPr marL="720725" lvl="1" indent="-365125" eaLnBrk="1" hangingPunct="1">
              <a:spcBef>
                <a:spcPct val="0"/>
              </a:spcBef>
              <a:spcAft>
                <a:spcPts val="0"/>
              </a:spcAft>
            </a:pPr>
            <a:r>
              <a:rPr lang="en-GB" sz="2000" dirty="0"/>
              <a:t>“k-fold” (repeated? stratified? grouped?)</a:t>
            </a:r>
          </a:p>
          <a:p>
            <a:pPr marL="720725" lvl="1" indent="-365125" eaLnBrk="1" hangingPunct="1">
              <a:spcBef>
                <a:spcPct val="0"/>
              </a:spcBef>
              <a:spcAft>
                <a:spcPts val="0"/>
              </a:spcAft>
            </a:pPr>
            <a:r>
              <a:rPr lang="en-GB" sz="2000" dirty="0"/>
              <a:t>“cross-generalisation</a:t>
            </a:r>
            <a:r>
              <a:rPr lang="en-GB" sz="2000" dirty="0" smtClean="0"/>
              <a:t>”</a:t>
            </a:r>
          </a:p>
          <a:p>
            <a:pPr marL="720725" lvl="1" indent="-365125" eaLnBrk="1" hangingPunct="1">
              <a:spcBef>
                <a:spcPct val="0"/>
              </a:spcBef>
              <a:spcAft>
                <a:spcPts val="0"/>
              </a:spcAft>
            </a:pPr>
            <a:r>
              <a:rPr lang="en-GB" sz="2000" dirty="0" smtClean="0"/>
              <a:t>...</a:t>
            </a:r>
            <a:endParaRPr lang="en-GB" sz="2000" dirty="0"/>
          </a:p>
          <a:p>
            <a:pPr marL="1314450" lvl="1" indent="-571500" eaLnBrk="1" hangingPunct="1">
              <a:spcBef>
                <a:spcPct val="0"/>
              </a:spcBef>
              <a:spcAft>
                <a:spcPts val="600"/>
              </a:spcAft>
            </a:pPr>
            <a:endParaRPr lang="en-GB" sz="1200" dirty="0" smtClean="0">
              <a:latin typeface="Consolas" panose="020B0609020204030204" pitchFamily="49" charset="0"/>
            </a:endParaRPr>
          </a:p>
          <a:p>
            <a:pPr marL="355600" indent="-355600" eaLnBrk="1" hangingPunct="1">
              <a:spcBef>
                <a:spcPct val="0"/>
              </a:spcBef>
              <a:spcAft>
                <a:spcPts val="600"/>
              </a:spcAft>
            </a:pPr>
            <a:r>
              <a:rPr lang="en-GB" altLang="en-US" sz="2800" dirty="0" smtClean="0"/>
              <a:t>Classifiers, e.g.:</a:t>
            </a:r>
            <a:endParaRPr lang="en-GB" altLang="en-US" sz="2800" dirty="0"/>
          </a:p>
          <a:p>
            <a:pPr marL="720725" lvl="1" indent="-365125" eaLnBrk="1" hangingPunct="1">
              <a:spcBef>
                <a:spcPct val="0"/>
              </a:spcBef>
              <a:spcAft>
                <a:spcPts val="0"/>
              </a:spcAft>
            </a:pPr>
            <a:r>
              <a:rPr lang="en-GB" sz="2000" dirty="0"/>
              <a:t>Logistic regression (LR)</a:t>
            </a:r>
          </a:p>
          <a:p>
            <a:pPr marL="720725" lvl="1" indent="-365125" eaLnBrk="1" hangingPunct="1">
              <a:spcBef>
                <a:spcPct val="0"/>
              </a:spcBef>
              <a:spcAft>
                <a:spcPts val="0"/>
              </a:spcAft>
            </a:pPr>
            <a:r>
              <a:rPr lang="en-GB" sz="2000" dirty="0" smtClean="0"/>
              <a:t>Fisher’s Linear </a:t>
            </a:r>
            <a:r>
              <a:rPr lang="en-GB" sz="2000" dirty="0"/>
              <a:t>discriminant analysis (LDA)</a:t>
            </a:r>
          </a:p>
          <a:p>
            <a:pPr marL="720725" lvl="1" indent="-365125" eaLnBrk="1" hangingPunct="1">
              <a:spcBef>
                <a:spcPct val="0"/>
              </a:spcBef>
              <a:spcAft>
                <a:spcPts val="0"/>
              </a:spcAft>
            </a:pPr>
            <a:r>
              <a:rPr lang="en-GB" sz="2000" dirty="0"/>
              <a:t>Support vector machine (SVM)</a:t>
            </a:r>
          </a:p>
          <a:p>
            <a:pPr marL="720725" lvl="1" indent="-365125" eaLnBrk="1" hangingPunct="1">
              <a:spcBef>
                <a:spcPct val="0"/>
              </a:spcBef>
              <a:spcAft>
                <a:spcPts val="0"/>
              </a:spcAft>
            </a:pPr>
            <a:r>
              <a:rPr lang="en-GB" sz="2000" dirty="0"/>
              <a:t>Gaussian naïve Bayes (GNB)</a:t>
            </a:r>
          </a:p>
          <a:p>
            <a:pPr marL="720725" lvl="1" indent="-365125" eaLnBrk="1" hangingPunct="1">
              <a:spcBef>
                <a:spcPct val="0"/>
              </a:spcBef>
              <a:spcAft>
                <a:spcPts val="0"/>
              </a:spcAft>
            </a:pPr>
            <a:r>
              <a:rPr lang="en-GB" sz="2000" dirty="0"/>
              <a:t>K-nearest neighbour (k-NN)</a:t>
            </a:r>
          </a:p>
          <a:p>
            <a:pPr marL="720725" lvl="1" indent="-365125" eaLnBrk="1" hangingPunct="1">
              <a:spcBef>
                <a:spcPct val="0"/>
              </a:spcBef>
              <a:spcAft>
                <a:spcPts val="0"/>
              </a:spcAft>
            </a:pPr>
            <a:r>
              <a:rPr lang="en-GB" sz="2000" dirty="0"/>
              <a:t>...</a:t>
            </a:r>
          </a:p>
          <a:p>
            <a:pPr marL="1314450" lvl="1" indent="-571500" eaLnBrk="1" hangingPunct="1">
              <a:spcBef>
                <a:spcPct val="0"/>
              </a:spcBef>
              <a:spcAft>
                <a:spcPts val="600"/>
              </a:spcAft>
            </a:pPr>
            <a:endParaRPr lang="en-GB" sz="1100" dirty="0" smtClean="0">
              <a:latin typeface="Consolas" panose="020B0609020204030204" pitchFamily="49" charset="0"/>
            </a:endParaRPr>
          </a:p>
          <a:p>
            <a:pPr marL="355600" indent="-355600" eaLnBrk="1" hangingPunct="1">
              <a:spcBef>
                <a:spcPct val="0"/>
              </a:spcBef>
              <a:spcAft>
                <a:spcPts val="600"/>
              </a:spcAft>
            </a:pPr>
            <a:r>
              <a:rPr lang="en-GB" sz="2800" dirty="0" smtClean="0"/>
              <a:t>Performance metrics, e.g.:</a:t>
            </a:r>
            <a:endParaRPr lang="en-GB" sz="2800" dirty="0"/>
          </a:p>
          <a:p>
            <a:pPr marL="720725" lvl="1" indent="-365125" eaLnBrk="1" hangingPunct="1">
              <a:spcBef>
                <a:spcPct val="0"/>
              </a:spcBef>
              <a:spcAft>
                <a:spcPts val="600"/>
              </a:spcAft>
            </a:pPr>
            <a:r>
              <a:rPr lang="en-GB" sz="2000" dirty="0"/>
              <a:t>‘accuracy’, ‘</a:t>
            </a:r>
            <a:r>
              <a:rPr lang="en-GB" sz="2000" dirty="0" smtClean="0"/>
              <a:t>balanced accuracy</a:t>
            </a:r>
            <a:r>
              <a:rPr lang="en-GB" sz="2000" dirty="0"/>
              <a:t>’, </a:t>
            </a:r>
            <a:r>
              <a:rPr lang="en-GB" sz="2000" dirty="0" smtClean="0"/>
              <a:t>‘</a:t>
            </a:r>
            <a:r>
              <a:rPr lang="en-GB" sz="2000" dirty="0"/>
              <a:t>area under ROC curve</a:t>
            </a:r>
            <a:r>
              <a:rPr lang="en-GB" sz="2000" dirty="0" smtClean="0"/>
              <a:t>’, ‘d prime’,</a:t>
            </a:r>
            <a:br>
              <a:rPr lang="en-GB" sz="2000" dirty="0" smtClean="0"/>
            </a:br>
            <a:r>
              <a:rPr lang="en-GB" sz="2000" dirty="0" smtClean="0"/>
              <a:t>‘</a:t>
            </a:r>
            <a:r>
              <a:rPr lang="en-GB" sz="2000" dirty="0"/>
              <a:t>mean probability of true class’, </a:t>
            </a:r>
            <a:r>
              <a:rPr lang="en-GB" sz="2000" dirty="0" smtClean="0"/>
              <a:t>‘mean signed distance to hyperplane’, ...</a:t>
            </a:r>
            <a:endParaRPr lang="en-GB" sz="2000" dirty="0"/>
          </a:p>
        </p:txBody>
      </p:sp>
    </p:spTree>
    <p:extLst>
      <p:ext uri="{BB962C8B-B14F-4D97-AF65-F5344CB8AC3E}">
        <p14:creationId xmlns:p14="http://schemas.microsoft.com/office/powerpoint/2010/main" val="164064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837493"/>
            <a:ext cx="8229600" cy="436910"/>
          </a:xfrm>
        </p:spPr>
        <p:txBody>
          <a:bodyPr/>
          <a:lstStyle/>
          <a:p>
            <a:pPr eaLnBrk="1" hangingPunct="1"/>
            <a:r>
              <a:rPr lang="en-GB" altLang="en-US" sz="3200" dirty="0"/>
              <a:t>B</a:t>
            </a:r>
            <a:r>
              <a:rPr lang="en-GB" altLang="en-US" sz="3200" dirty="0" smtClean="0"/>
              <a:t>asic </a:t>
            </a:r>
            <a:r>
              <a:rPr lang="en-GB" altLang="en-US" sz="3200" dirty="0" smtClean="0">
                <a:solidFill>
                  <a:srgbClr val="0070C0"/>
                </a:solidFill>
              </a:rPr>
              <a:t>“data set” </a:t>
            </a:r>
            <a:r>
              <a:rPr lang="en-GB" altLang="en-US" sz="3200" dirty="0" smtClean="0"/>
              <a:t>structure:</a:t>
            </a:r>
          </a:p>
        </p:txBody>
      </p:sp>
      <p:sp>
        <p:nvSpPr>
          <p:cNvPr id="4" name="Title 1"/>
          <p:cNvSpPr txBox="1">
            <a:spLocks/>
          </p:cNvSpPr>
          <p:nvPr/>
        </p:nvSpPr>
        <p:spPr bwMode="auto">
          <a:xfrm>
            <a:off x="457200" y="188640"/>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smtClean="0"/>
              <a:t>How does MVPA work?</a:t>
            </a:r>
            <a:endParaRPr lang="en-GB" altLang="en-US" b="1" dirty="0"/>
          </a:p>
        </p:txBody>
      </p:sp>
      <p:pic>
        <p:nvPicPr>
          <p:cNvPr id="8" name="Picture 7"/>
          <p:cNvPicPr>
            <a:picLocks noChangeAspect="1"/>
          </p:cNvPicPr>
          <p:nvPr/>
        </p:nvPicPr>
        <p:blipFill rotWithShape="1">
          <a:blip r:embed="rId3"/>
          <a:srcRect t="4932"/>
          <a:stretch/>
        </p:blipFill>
        <p:spPr>
          <a:xfrm>
            <a:off x="1123900" y="2377102"/>
            <a:ext cx="5493039" cy="3697255"/>
          </a:xfrm>
          <a:prstGeom prst="rect">
            <a:avLst/>
          </a:prstGeom>
        </p:spPr>
      </p:pic>
      <p:grpSp>
        <p:nvGrpSpPr>
          <p:cNvPr id="2" name="Group 1"/>
          <p:cNvGrpSpPr/>
          <p:nvPr/>
        </p:nvGrpSpPr>
        <p:grpSpPr>
          <a:xfrm>
            <a:off x="1123901" y="1562434"/>
            <a:ext cx="3520107" cy="532929"/>
            <a:chOff x="2057722" y="1777677"/>
            <a:chExt cx="3130043" cy="532929"/>
          </a:xfrm>
        </p:grpSpPr>
        <p:cxnSp>
          <p:nvCxnSpPr>
            <p:cNvPr id="12" name="Straight Arrow Connector 11"/>
            <p:cNvCxnSpPr/>
            <p:nvPr/>
          </p:nvCxnSpPr>
          <p:spPr>
            <a:xfrm>
              <a:off x="2057723" y="2310606"/>
              <a:ext cx="2834292" cy="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bwMode="auto">
            <a:xfrm>
              <a:off x="2057722" y="1777677"/>
              <a:ext cx="3130043" cy="43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sz="2800" dirty="0" smtClean="0">
                  <a:solidFill>
                    <a:srgbClr val="0070C0"/>
                  </a:solidFill>
                </a:rPr>
                <a:t>“features” (e.g. voxels)</a:t>
              </a:r>
            </a:p>
          </p:txBody>
        </p:sp>
      </p:grpSp>
      <p:grpSp>
        <p:nvGrpSpPr>
          <p:cNvPr id="3" name="Group 2"/>
          <p:cNvGrpSpPr/>
          <p:nvPr/>
        </p:nvGrpSpPr>
        <p:grpSpPr>
          <a:xfrm>
            <a:off x="251520" y="2241667"/>
            <a:ext cx="582066" cy="2520282"/>
            <a:chOff x="683569" y="2564903"/>
            <a:chExt cx="582066" cy="2520282"/>
          </a:xfrm>
        </p:grpSpPr>
        <p:cxnSp>
          <p:nvCxnSpPr>
            <p:cNvPr id="17" name="Straight Arrow Connector 16"/>
            <p:cNvCxnSpPr/>
            <p:nvPr/>
          </p:nvCxnSpPr>
          <p:spPr>
            <a:xfrm>
              <a:off x="1265635" y="2924943"/>
              <a:ext cx="0" cy="1800203"/>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bwMode="auto">
            <a:xfrm rot="16200000">
              <a:off x="-358117" y="3606589"/>
              <a:ext cx="2520282" cy="43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sz="2800" dirty="0" smtClean="0">
                  <a:solidFill>
                    <a:srgbClr val="0070C0"/>
                  </a:solidFill>
                </a:rPr>
                <a:t>“samples”</a:t>
              </a:r>
            </a:p>
          </p:txBody>
        </p:sp>
      </p:grpSp>
      <p:sp>
        <p:nvSpPr>
          <p:cNvPr id="23" name="Right Brace 22"/>
          <p:cNvSpPr/>
          <p:nvPr/>
        </p:nvSpPr>
        <p:spPr>
          <a:xfrm>
            <a:off x="6660232" y="2313677"/>
            <a:ext cx="248162" cy="230425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Title 1"/>
          <p:cNvSpPr txBox="1">
            <a:spLocks/>
          </p:cNvSpPr>
          <p:nvPr/>
        </p:nvSpPr>
        <p:spPr bwMode="auto">
          <a:xfrm>
            <a:off x="6908394" y="2241667"/>
            <a:ext cx="1912080" cy="237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sz="2000" dirty="0" smtClean="0">
                <a:solidFill>
                  <a:srgbClr val="0070C0"/>
                </a:solidFill>
              </a:rPr>
              <a:t>sample</a:t>
            </a:r>
            <a:br>
              <a:rPr lang="en-GB" altLang="en-US" sz="2000" dirty="0" smtClean="0">
                <a:solidFill>
                  <a:srgbClr val="0070C0"/>
                </a:solidFill>
              </a:rPr>
            </a:br>
            <a:r>
              <a:rPr lang="en-GB" altLang="en-US" sz="2000" dirty="0" smtClean="0">
                <a:solidFill>
                  <a:srgbClr val="0070C0"/>
                </a:solidFill>
              </a:rPr>
              <a:t>“attributes”</a:t>
            </a:r>
          </a:p>
          <a:p>
            <a:pPr eaLnBrk="1" hangingPunct="1"/>
            <a:r>
              <a:rPr lang="en-GB" altLang="en-US" sz="2000" dirty="0">
                <a:solidFill>
                  <a:srgbClr val="0070C0"/>
                </a:solidFill>
              </a:rPr>
              <a:t>E</a:t>
            </a:r>
            <a:r>
              <a:rPr lang="en-GB" altLang="en-US" sz="2000" dirty="0" smtClean="0">
                <a:solidFill>
                  <a:srgbClr val="0070C0"/>
                </a:solidFill>
              </a:rPr>
              <a:t>.g.:</a:t>
            </a:r>
          </a:p>
          <a:p>
            <a:pPr eaLnBrk="1" hangingPunct="1"/>
            <a:r>
              <a:rPr lang="en-GB" altLang="en-US" sz="2000" dirty="0" smtClean="0">
                <a:solidFill>
                  <a:srgbClr val="0070C0"/>
                </a:solidFill>
              </a:rPr>
              <a:t>condition label;</a:t>
            </a:r>
          </a:p>
          <a:p>
            <a:pPr eaLnBrk="1" hangingPunct="1"/>
            <a:r>
              <a:rPr lang="en-GB" altLang="en-US" sz="2000" dirty="0" smtClean="0">
                <a:solidFill>
                  <a:srgbClr val="0070C0"/>
                </a:solidFill>
              </a:rPr>
              <a:t>run number</a:t>
            </a:r>
          </a:p>
        </p:txBody>
      </p:sp>
      <p:sp>
        <p:nvSpPr>
          <p:cNvPr id="24" name="Rectangle 23"/>
          <p:cNvSpPr/>
          <p:nvPr/>
        </p:nvSpPr>
        <p:spPr>
          <a:xfrm>
            <a:off x="1123900" y="2377102"/>
            <a:ext cx="3187501" cy="2240830"/>
          </a:xfrm>
          <a:prstGeom prst="rect">
            <a:avLst/>
          </a:prstGeom>
          <a:ln w="38100">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ight Brace 18"/>
          <p:cNvSpPr/>
          <p:nvPr/>
        </p:nvSpPr>
        <p:spPr>
          <a:xfrm rot="5400000">
            <a:off x="2602499" y="4370404"/>
            <a:ext cx="248162" cy="316964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itle 1"/>
          <p:cNvSpPr txBox="1">
            <a:spLocks/>
          </p:cNvSpPr>
          <p:nvPr/>
        </p:nvSpPr>
        <p:spPr bwMode="auto">
          <a:xfrm>
            <a:off x="1141758" y="6128751"/>
            <a:ext cx="3169643" cy="59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sz="2000" dirty="0" smtClean="0">
                <a:solidFill>
                  <a:srgbClr val="0070C0"/>
                </a:solidFill>
              </a:rPr>
              <a:t>feature attributes</a:t>
            </a:r>
          </a:p>
          <a:p>
            <a:pPr eaLnBrk="1" hangingPunct="1"/>
            <a:r>
              <a:rPr lang="en-GB" altLang="en-US" sz="2000" dirty="0" smtClean="0">
                <a:solidFill>
                  <a:srgbClr val="0070C0"/>
                </a:solidFill>
              </a:rPr>
              <a:t>E.g.: voxel coordinates</a:t>
            </a:r>
          </a:p>
        </p:txBody>
      </p:sp>
      <p:sp>
        <p:nvSpPr>
          <p:cNvPr id="21" name="Right Brace 20"/>
          <p:cNvSpPr/>
          <p:nvPr/>
        </p:nvSpPr>
        <p:spPr>
          <a:xfrm>
            <a:off x="6660232" y="4870156"/>
            <a:ext cx="248162" cy="10850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Title 1"/>
          <p:cNvSpPr txBox="1">
            <a:spLocks/>
          </p:cNvSpPr>
          <p:nvPr/>
        </p:nvSpPr>
        <p:spPr bwMode="auto">
          <a:xfrm>
            <a:off x="6908393" y="4870156"/>
            <a:ext cx="2235607" cy="120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altLang="en-US" sz="2000" dirty="0" smtClean="0">
                <a:solidFill>
                  <a:srgbClr val="0070C0"/>
                </a:solidFill>
              </a:rPr>
              <a:t>data set attributes</a:t>
            </a:r>
          </a:p>
          <a:p>
            <a:pPr eaLnBrk="1" hangingPunct="1"/>
            <a:r>
              <a:rPr lang="en-GB" altLang="en-US" sz="1800" dirty="0">
                <a:solidFill>
                  <a:srgbClr val="0070C0"/>
                </a:solidFill>
              </a:rPr>
              <a:t>E</a:t>
            </a:r>
            <a:r>
              <a:rPr lang="en-GB" altLang="en-US" sz="1800" dirty="0" smtClean="0">
                <a:solidFill>
                  <a:srgbClr val="0070C0"/>
                </a:solidFill>
              </a:rPr>
              <a:t>.g.:</a:t>
            </a:r>
          </a:p>
          <a:p>
            <a:pPr eaLnBrk="1" hangingPunct="1"/>
            <a:r>
              <a:rPr lang="en-GB" altLang="en-US" sz="1800" dirty="0" smtClean="0">
                <a:solidFill>
                  <a:srgbClr val="0070C0"/>
                </a:solidFill>
              </a:rPr>
              <a:t> volume dimensions;</a:t>
            </a:r>
          </a:p>
          <a:p>
            <a:pPr eaLnBrk="1" hangingPunct="1"/>
            <a:r>
              <a:rPr lang="en-GB" altLang="en-US" sz="1800" dirty="0" smtClean="0">
                <a:solidFill>
                  <a:srgbClr val="0070C0"/>
                </a:solidFill>
              </a:rPr>
              <a:t>subject number</a:t>
            </a:r>
          </a:p>
        </p:txBody>
      </p:sp>
      <p:sp>
        <p:nvSpPr>
          <p:cNvPr id="7" name="Rectangle 6"/>
          <p:cNvSpPr/>
          <p:nvPr/>
        </p:nvSpPr>
        <p:spPr>
          <a:xfrm>
            <a:off x="4355976" y="2281083"/>
            <a:ext cx="4536504" cy="2372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080607" y="4661414"/>
            <a:ext cx="3275369" cy="2065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366396" y="4706998"/>
            <a:ext cx="4670100" cy="1367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03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0" grpId="0" uiExpand="1" build="p"/>
      <p:bldP spid="26" grpId="0" uiExpand="1" build="p"/>
      <p:bldP spid="7"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23528" y="1340768"/>
            <a:ext cx="4242204"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a:buNone/>
            </a:pPr>
            <a:r>
              <a:rPr lang="en-GB" sz="2000" b="1" u="sng" dirty="0" smtClean="0">
                <a:latin typeface="Arial" panose="020B0604020202020204" pitchFamily="34" charset="0"/>
                <a:cs typeface="Arial" panose="020B0604020202020204" pitchFamily="34" charset="0"/>
              </a:rPr>
              <a:t>Part 1</a:t>
            </a:r>
          </a:p>
          <a:p>
            <a:pPr lvl="0" algn="ctr">
              <a:buNone/>
            </a:pPr>
            <a:endParaRPr lang="en-GB" sz="2000" u="sng" dirty="0" smtClean="0">
              <a:latin typeface="Arial" panose="020B0604020202020204" pitchFamily="34" charset="0"/>
              <a:cs typeface="Arial" panose="020B0604020202020204" pitchFamily="34" charset="0"/>
            </a:endParaRPr>
          </a:p>
          <a:p>
            <a:pPr lvl="0"/>
            <a:r>
              <a:rPr lang="en-GB" sz="2000" b="1"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 Introduction to MVPA</a:t>
            </a:r>
          </a:p>
          <a:p>
            <a:pPr lvl="1"/>
            <a:r>
              <a:rPr lang="en-GB" sz="2000" dirty="0">
                <a:solidFill>
                  <a:srgbClr val="C00000"/>
                </a:solidFill>
                <a:latin typeface="Arial" panose="020B0604020202020204" pitchFamily="34" charset="0"/>
                <a:cs typeface="Arial" panose="020B0604020202020204" pitchFamily="34" charset="0"/>
              </a:rPr>
              <a:t>What</a:t>
            </a:r>
            <a:r>
              <a:rPr lang="en-GB" sz="2000" dirty="0">
                <a:latin typeface="Arial" panose="020B0604020202020204" pitchFamily="34" charset="0"/>
                <a:cs typeface="Arial" panose="020B0604020202020204" pitchFamily="34" charset="0"/>
              </a:rPr>
              <a:t> is MVPA?</a:t>
            </a:r>
          </a:p>
          <a:p>
            <a:pPr lvl="1"/>
            <a:r>
              <a:rPr lang="en-GB" sz="2000" dirty="0">
                <a:solidFill>
                  <a:srgbClr val="0070C0"/>
                </a:solidFill>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do it?</a:t>
            </a:r>
          </a:p>
          <a:p>
            <a:pPr lvl="1"/>
            <a:r>
              <a:rPr lang="en-GB" sz="2000" dirty="0">
                <a:solidFill>
                  <a:schemeClr val="accent6">
                    <a:lumMod val="75000"/>
                  </a:schemeClr>
                </a:solidFill>
                <a:latin typeface="Arial" panose="020B0604020202020204" pitchFamily="34" charset="0"/>
                <a:cs typeface="Arial" panose="020B0604020202020204" pitchFamily="34" charset="0"/>
              </a:rPr>
              <a:t>How</a:t>
            </a:r>
            <a:r>
              <a:rPr lang="en-GB" sz="2000" dirty="0">
                <a:latin typeface="Arial" panose="020B0604020202020204" pitchFamily="34" charset="0"/>
                <a:cs typeface="Arial" panose="020B0604020202020204" pitchFamily="34" charset="0"/>
              </a:rPr>
              <a:t> does it work?</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lvl="0"/>
            <a:r>
              <a:rPr lang="en-GB" sz="2000"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scikit</a:t>
            </a:r>
            <a:r>
              <a:rPr lang="en-GB" sz="2000" b="1" dirty="0">
                <a:latin typeface="Arial" panose="020B0604020202020204" pitchFamily="34" charset="0"/>
                <a:cs typeface="Arial" panose="020B0604020202020204" pitchFamily="34" charset="0"/>
              </a:rPr>
              <a:t>-learn</a:t>
            </a:r>
          </a:p>
          <a:p>
            <a:pPr lvl="1"/>
            <a:r>
              <a:rPr lang="en-GB" sz="2000" dirty="0">
                <a:solidFill>
                  <a:srgbClr val="C00000"/>
                </a:solidFill>
                <a:latin typeface="Arial" panose="020B0604020202020204" pitchFamily="34" charset="0"/>
                <a:cs typeface="Arial" panose="020B0604020202020204" pitchFamily="34" charset="0"/>
              </a:rPr>
              <a:t>What</a:t>
            </a:r>
            <a:r>
              <a:rPr lang="en-GB" sz="2000" dirty="0">
                <a:latin typeface="Arial" panose="020B0604020202020204" pitchFamily="34" charset="0"/>
                <a:cs typeface="Arial" panose="020B0604020202020204" pitchFamily="34" charset="0"/>
              </a:rPr>
              <a:t> is it?</a:t>
            </a:r>
          </a:p>
          <a:p>
            <a:pPr lvl="1"/>
            <a:r>
              <a:rPr lang="en-GB" sz="2000" dirty="0">
                <a:solidFill>
                  <a:srgbClr val="0070C0"/>
                </a:solidFill>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you might want to use it</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(plus alternatives) </a:t>
            </a:r>
          </a:p>
          <a:p>
            <a:pPr lvl="1"/>
            <a:r>
              <a:rPr lang="en-GB" sz="2000" dirty="0">
                <a:solidFill>
                  <a:schemeClr val="accent6">
                    <a:lumMod val="75000"/>
                  </a:schemeClr>
                </a:solidFill>
                <a:latin typeface="Arial" panose="020B0604020202020204" pitchFamily="34" charset="0"/>
                <a:cs typeface="Arial" panose="020B0604020202020204" pitchFamily="34" charset="0"/>
              </a:rPr>
              <a:t>How</a:t>
            </a:r>
            <a:r>
              <a:rPr lang="en-GB" sz="2000" dirty="0">
                <a:latin typeface="Arial" panose="020B0604020202020204" pitchFamily="34" charset="0"/>
                <a:cs typeface="Arial" panose="020B0604020202020204" pitchFamily="34" charset="0"/>
              </a:rPr>
              <a:t> does it work?</a:t>
            </a:r>
          </a:p>
          <a:p>
            <a:pPr lvl="2"/>
            <a:r>
              <a:rPr lang="en-GB" sz="1600" dirty="0" smtClean="0">
                <a:latin typeface="Arial" panose="020B0604020202020204" pitchFamily="34" charset="0"/>
                <a:cs typeface="Arial" panose="020B0604020202020204" pitchFamily="34" charset="0"/>
              </a:rPr>
              <a:t>examples </a:t>
            </a:r>
            <a:r>
              <a:rPr lang="en-GB" sz="1600" b="1" dirty="0" smtClean="0">
                <a:latin typeface="Arial" panose="020B0604020202020204" pitchFamily="34" charset="0"/>
                <a:cs typeface="Arial" panose="020B0604020202020204" pitchFamily="34" charset="0"/>
              </a:rPr>
              <a:t>focusing on classification</a:t>
            </a:r>
            <a:r>
              <a:rPr lang="en-GB" sz="1600" dirty="0" smtClean="0">
                <a:latin typeface="Arial" panose="020B0604020202020204" pitchFamily="34" charset="0"/>
                <a:cs typeface="Arial" panose="020B0604020202020204" pitchFamily="34" charset="0"/>
              </a:rPr>
              <a:t>, using </a:t>
            </a:r>
            <a:r>
              <a:rPr lang="en-GB" sz="1600" dirty="0">
                <a:latin typeface="Arial" panose="020B0604020202020204" pitchFamily="34" charset="0"/>
                <a:cs typeface="Arial" panose="020B0604020202020204" pitchFamily="34" charset="0"/>
              </a:rPr>
              <a:t>simulated data and fMRI data</a:t>
            </a:r>
          </a:p>
        </p:txBody>
      </p:sp>
      <p:sp>
        <p:nvSpPr>
          <p:cNvPr id="4" name="Title 1"/>
          <p:cNvSpPr txBox="1">
            <a:spLocks/>
          </p:cNvSpPr>
          <p:nvPr/>
        </p:nvSpPr>
        <p:spPr bwMode="auto">
          <a:xfrm>
            <a:off x="107504" y="404664"/>
            <a:ext cx="8877672" cy="3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Overview</a:t>
            </a:r>
            <a:endParaRPr lang="en-GB" altLang="en-US" sz="3600" b="1" dirty="0"/>
          </a:p>
        </p:txBody>
      </p:sp>
      <p:sp>
        <p:nvSpPr>
          <p:cNvPr id="6" name="Title 1"/>
          <p:cNvSpPr txBox="1">
            <a:spLocks/>
          </p:cNvSpPr>
          <p:nvPr/>
        </p:nvSpPr>
        <p:spPr bwMode="auto">
          <a:xfrm>
            <a:off x="4716016" y="1484784"/>
            <a:ext cx="417646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a:buNone/>
            </a:pPr>
            <a:r>
              <a:rPr lang="en-GB" sz="2000" b="1" u="sng" dirty="0" smtClean="0">
                <a:latin typeface="Arial" panose="020B0604020202020204" pitchFamily="34" charset="0"/>
                <a:cs typeface="Arial" panose="020B0604020202020204" pitchFamily="34" charset="0"/>
              </a:rPr>
              <a:t>Part 2</a:t>
            </a:r>
          </a:p>
          <a:p>
            <a:pPr lvl="0" algn="ctr">
              <a:buNone/>
            </a:pPr>
            <a:endParaRPr lang="en-GB" sz="2000" u="sng" dirty="0" smtClean="0">
              <a:latin typeface="Arial" panose="020B0604020202020204" pitchFamily="34" charset="0"/>
              <a:cs typeface="Arial" panose="020B0604020202020204" pitchFamily="34" charset="0"/>
            </a:endParaRPr>
          </a:p>
          <a:p>
            <a:pPr lvl="0"/>
            <a:r>
              <a:rPr lang="en-GB" sz="2000" b="1"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Introduction to RSA</a:t>
            </a:r>
          </a:p>
          <a:p>
            <a:pPr lvl="1"/>
            <a:r>
              <a:rPr lang="en-GB" sz="2000" dirty="0">
                <a:solidFill>
                  <a:srgbClr val="C00000"/>
                </a:solidFill>
                <a:latin typeface="Arial" panose="020B0604020202020204" pitchFamily="34" charset="0"/>
                <a:cs typeface="Arial" panose="020B0604020202020204" pitchFamily="34" charset="0"/>
              </a:rPr>
              <a:t>What</a:t>
            </a:r>
            <a:r>
              <a:rPr lang="en-GB" sz="2000" dirty="0">
                <a:latin typeface="Arial" panose="020B0604020202020204" pitchFamily="34" charset="0"/>
                <a:cs typeface="Arial" panose="020B0604020202020204" pitchFamily="34" charset="0"/>
              </a:rPr>
              <a:t> is RSA?</a:t>
            </a:r>
          </a:p>
          <a:p>
            <a:pPr lvl="1"/>
            <a:r>
              <a:rPr lang="en-GB" sz="2000" dirty="0">
                <a:solidFill>
                  <a:srgbClr val="0070C0"/>
                </a:solidFill>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do it?</a:t>
            </a:r>
          </a:p>
          <a:p>
            <a:pPr lvl="1"/>
            <a:r>
              <a:rPr lang="en-GB" sz="2000" dirty="0">
                <a:solidFill>
                  <a:schemeClr val="accent6">
                    <a:lumMod val="75000"/>
                  </a:schemeClr>
                </a:solidFill>
                <a:latin typeface="Arial" panose="020B0604020202020204" pitchFamily="34" charset="0"/>
                <a:cs typeface="Arial" panose="020B0604020202020204" pitchFamily="34" charset="0"/>
              </a:rPr>
              <a:t>How</a:t>
            </a:r>
            <a:r>
              <a:rPr lang="en-GB" sz="2000" dirty="0">
                <a:latin typeface="Arial" panose="020B0604020202020204" pitchFamily="34" charset="0"/>
                <a:cs typeface="Arial" panose="020B0604020202020204" pitchFamily="34" charset="0"/>
              </a:rPr>
              <a:t> does it work? </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lvl="0"/>
            <a:r>
              <a:rPr lang="en-GB" sz="200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The RSA Toolbox</a:t>
            </a:r>
          </a:p>
          <a:p>
            <a:pPr lvl="1"/>
            <a:r>
              <a:rPr lang="en-GB" sz="2000" dirty="0">
                <a:solidFill>
                  <a:srgbClr val="C00000"/>
                </a:solidFill>
                <a:latin typeface="Arial" panose="020B0604020202020204" pitchFamily="34" charset="0"/>
                <a:cs typeface="Arial" panose="020B0604020202020204" pitchFamily="34" charset="0"/>
              </a:rPr>
              <a:t>What</a:t>
            </a:r>
            <a:r>
              <a:rPr lang="en-GB" sz="2000" dirty="0">
                <a:latin typeface="Arial" panose="020B0604020202020204" pitchFamily="34" charset="0"/>
                <a:cs typeface="Arial" panose="020B0604020202020204" pitchFamily="34" charset="0"/>
              </a:rPr>
              <a:t> is it?</a:t>
            </a:r>
          </a:p>
          <a:p>
            <a:pPr lvl="1"/>
            <a:r>
              <a:rPr lang="en-GB" sz="2000" dirty="0">
                <a:solidFill>
                  <a:srgbClr val="0070C0"/>
                </a:solidFill>
                <a:latin typeface="Arial" panose="020B0604020202020204" pitchFamily="34" charset="0"/>
                <a:cs typeface="Arial" panose="020B0604020202020204" pitchFamily="34" charset="0"/>
              </a:rPr>
              <a:t>Why</a:t>
            </a:r>
            <a:r>
              <a:rPr lang="en-GB" sz="2000" dirty="0">
                <a:latin typeface="Arial" panose="020B0604020202020204" pitchFamily="34" charset="0"/>
                <a:cs typeface="Arial" panose="020B0604020202020204" pitchFamily="34" charset="0"/>
              </a:rPr>
              <a:t> you might want to use it</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(plus alternatives) </a:t>
            </a:r>
          </a:p>
          <a:p>
            <a:pPr lvl="1"/>
            <a:r>
              <a:rPr lang="en-GB" sz="2000" dirty="0">
                <a:solidFill>
                  <a:schemeClr val="accent6">
                    <a:lumMod val="75000"/>
                  </a:schemeClr>
                </a:solidFill>
                <a:latin typeface="Arial" panose="020B0604020202020204" pitchFamily="34" charset="0"/>
                <a:cs typeface="Arial" panose="020B0604020202020204" pitchFamily="34" charset="0"/>
              </a:rPr>
              <a:t>How</a:t>
            </a:r>
            <a:r>
              <a:rPr lang="en-GB" sz="2000" dirty="0">
                <a:latin typeface="Arial" panose="020B0604020202020204" pitchFamily="34" charset="0"/>
                <a:cs typeface="Arial" panose="020B0604020202020204" pitchFamily="34" charset="0"/>
              </a:rPr>
              <a:t> does it work?</a:t>
            </a:r>
          </a:p>
          <a:p>
            <a:pPr lvl="2"/>
            <a:r>
              <a:rPr lang="en-GB" sz="1600" dirty="0">
                <a:latin typeface="Arial" panose="020B0604020202020204" pitchFamily="34" charset="0"/>
                <a:cs typeface="Arial" panose="020B0604020202020204" pitchFamily="34" charset="0"/>
              </a:rPr>
              <a:t>demos using simulated data and fMRI data</a:t>
            </a:r>
            <a:endParaRPr lang="en-GB" sz="1400" dirty="0">
              <a:latin typeface="Arial" panose="020B0604020202020204" pitchFamily="34" charset="0"/>
              <a:cs typeface="Arial" panose="020B0604020202020204" pitchFamily="34" charset="0"/>
            </a:endParaRPr>
          </a:p>
          <a:p>
            <a:pPr marL="457200" lvl="1" indent="0">
              <a:buNone/>
            </a:pPr>
            <a:r>
              <a:rPr lang="en-GB"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94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xEl>
                                              <p:pRg st="8" end="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409575"/>
            <a:ext cx="410527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3" y="2997200"/>
            <a:ext cx="460057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48300" y="115888"/>
            <a:ext cx="2940050" cy="653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2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9552" y="1196752"/>
            <a:ext cx="8208912" cy="5497371"/>
          </a:xfrm>
          <a:prstGeom prst="rect">
            <a:avLst/>
          </a:prstGeom>
        </p:spPr>
      </p:pic>
      <p:sp>
        <p:nvSpPr>
          <p:cNvPr id="9" name="Title 1"/>
          <p:cNvSpPr txBox="1">
            <a:spLocks/>
          </p:cNvSpPr>
          <p:nvPr/>
        </p:nvSpPr>
        <p:spPr bwMode="auto">
          <a:xfrm>
            <a:off x="457200" y="188640"/>
            <a:ext cx="8229600" cy="77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smtClean="0"/>
              <a:t>Schematic  of “</a:t>
            </a:r>
            <a:r>
              <a:rPr lang="en-GB" altLang="en-US" sz="2800" b="1" dirty="0" err="1" smtClean="0"/>
              <a:t>Haxby</a:t>
            </a:r>
            <a:r>
              <a:rPr lang="en-GB" altLang="en-US" sz="2800" b="1" dirty="0" smtClean="0"/>
              <a:t>-style” split-half correlation approach:</a:t>
            </a:r>
            <a:endParaRPr lang="en-GB" altLang="en-US" sz="2800" b="1" dirty="0"/>
          </a:p>
        </p:txBody>
      </p:sp>
    </p:spTree>
    <p:extLst>
      <p:ext uri="{BB962C8B-B14F-4D97-AF65-F5344CB8AC3E}">
        <p14:creationId xmlns:p14="http://schemas.microsoft.com/office/powerpoint/2010/main" val="2489182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1"/>
          <p:cNvSpPr>
            <a:spLocks noGrp="1"/>
          </p:cNvSpPr>
          <p:nvPr>
            <p:ph idx="1"/>
          </p:nvPr>
        </p:nvSpPr>
        <p:spPr>
          <a:xfrm>
            <a:off x="755576" y="2389411"/>
            <a:ext cx="7632848" cy="3559869"/>
          </a:xfrm>
        </p:spPr>
        <p:txBody>
          <a:bodyPr/>
          <a:lstStyle/>
          <a:p>
            <a:pPr eaLnBrk="1" hangingPunct="1"/>
            <a:r>
              <a:rPr lang="en-GB" altLang="en-US" sz="2800" dirty="0" smtClean="0"/>
              <a:t>Typical classification uses multiple samples per class – by characterising the covariance of responses it is potentially more sensitive than split-half correlation analysis</a:t>
            </a:r>
          </a:p>
          <a:p>
            <a:pPr eaLnBrk="1" hangingPunct="1"/>
            <a:r>
              <a:rPr lang="en-GB" altLang="en-US" sz="2800" dirty="0" smtClean="0"/>
              <a:t>Typical classifiers use Euclidean rather than correlation distance, which is invariant to shifts and rotations, and has a well-defined noise distribution.</a:t>
            </a:r>
            <a:endParaRPr lang="en-GB" altLang="en-US" sz="2400" dirty="0" smtClean="0"/>
          </a:p>
        </p:txBody>
      </p:sp>
      <p:pic>
        <p:nvPicPr>
          <p:cNvPr id="2" name="Picture 1"/>
          <p:cNvPicPr>
            <a:picLocks noChangeAspect="1"/>
          </p:cNvPicPr>
          <p:nvPr/>
        </p:nvPicPr>
        <p:blipFill>
          <a:blip r:embed="rId3"/>
          <a:stretch>
            <a:fillRect/>
          </a:stretch>
        </p:blipFill>
        <p:spPr>
          <a:xfrm>
            <a:off x="1043608" y="592430"/>
            <a:ext cx="6630325" cy="1667108"/>
          </a:xfrm>
          <a:prstGeom prst="rect">
            <a:avLst/>
          </a:prstGeom>
        </p:spPr>
      </p:pic>
    </p:spTree>
    <p:extLst>
      <p:ext uri="{BB962C8B-B14F-4D97-AF65-F5344CB8AC3E}">
        <p14:creationId xmlns:p14="http://schemas.microsoft.com/office/powerpoint/2010/main" val="190041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GB" altLang="en-US" sz="3600" b="1" dirty="0" smtClean="0"/>
              <a:t>Boundary placement:</a:t>
            </a:r>
            <a:br>
              <a:rPr lang="en-GB" altLang="en-US" sz="3600" b="1" dirty="0" smtClean="0"/>
            </a:br>
            <a:r>
              <a:rPr lang="en-GB" altLang="en-US" sz="3600" b="1" dirty="0" smtClean="0"/>
              <a:t>some linear classifiers</a:t>
            </a:r>
            <a:endParaRPr lang="en-GB" altLang="en-US" sz="3600" dirty="0" smtClean="0"/>
          </a:p>
        </p:txBody>
      </p:sp>
      <p:pic>
        <p:nvPicPr>
          <p:cNvPr id="53251" name="Content Placeholder 4" descr="fig2-differentLinearClassifiers5_ema_7.gi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7625" y="2060029"/>
            <a:ext cx="9061450" cy="2952750"/>
          </a:xfrm>
        </p:spPr>
      </p:pic>
      <p:sp>
        <p:nvSpPr>
          <p:cNvPr id="6" name="Rectangle 5"/>
          <p:cNvSpPr/>
          <p:nvPr/>
        </p:nvSpPr>
        <p:spPr>
          <a:xfrm>
            <a:off x="34925" y="1556792"/>
            <a:ext cx="2987675" cy="360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p:nvSpPr>
        <p:spPr>
          <a:xfrm>
            <a:off x="6156325" y="1844129"/>
            <a:ext cx="2987675" cy="3600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TextBox 7"/>
          <p:cNvSpPr txBox="1">
            <a:spLocks noChangeArrowheads="1"/>
          </p:cNvSpPr>
          <p:nvPr/>
        </p:nvSpPr>
        <p:spPr bwMode="auto">
          <a:xfrm>
            <a:off x="211138" y="4962529"/>
            <a:ext cx="2811462"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smtClean="0"/>
              <a:t>(AKA centroid-nearest neighbor)</a:t>
            </a:r>
          </a:p>
          <a:p>
            <a:pPr eaLnBrk="1" hangingPunct="1">
              <a:spcBef>
                <a:spcPct val="0"/>
              </a:spcBef>
              <a:buFontTx/>
              <a:buNone/>
            </a:pPr>
            <a:endParaRPr lang="en-US" altLang="en-US" sz="900" dirty="0"/>
          </a:p>
          <a:p>
            <a:pPr eaLnBrk="1" hangingPunct="1">
              <a:spcBef>
                <a:spcPct val="0"/>
              </a:spcBef>
              <a:buFontTx/>
              <a:buNone/>
            </a:pPr>
            <a:r>
              <a:rPr lang="en-US" altLang="en-US" sz="1800" dirty="0" smtClean="0"/>
              <a:t>assumes  </a:t>
            </a:r>
            <a:r>
              <a:rPr lang="en-US" altLang="en-US" sz="1800" dirty="0"/>
              <a:t>identical and isotropic distributions </a:t>
            </a:r>
            <a:endParaRPr lang="en-GB" altLang="en-US" sz="1800" dirty="0"/>
          </a:p>
        </p:txBody>
      </p:sp>
      <p:sp>
        <p:nvSpPr>
          <p:cNvPr id="9" name="TextBox 8"/>
          <p:cNvSpPr txBox="1">
            <a:spLocks noChangeArrowheads="1"/>
          </p:cNvSpPr>
          <p:nvPr/>
        </p:nvSpPr>
        <p:spPr bwMode="auto">
          <a:xfrm>
            <a:off x="3317902" y="4797152"/>
            <a:ext cx="2376487" cy="15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smtClean="0"/>
              <a:t>(AKA LDA)</a:t>
            </a:r>
            <a:br>
              <a:rPr lang="en-US" altLang="en-US" sz="1800" dirty="0" smtClean="0"/>
            </a:br>
            <a:r>
              <a:rPr lang="en-US" altLang="en-US" sz="600" dirty="0" smtClean="0"/>
              <a:t/>
            </a:r>
            <a:br>
              <a:rPr lang="en-US" altLang="en-US" sz="600" dirty="0" smtClean="0"/>
            </a:br>
            <a:r>
              <a:rPr lang="en-US" altLang="en-US" sz="1800" dirty="0" smtClean="0"/>
              <a:t>assumes  </a:t>
            </a:r>
            <a:r>
              <a:rPr lang="en-US" altLang="en-US" sz="1800" dirty="0"/>
              <a:t>identical and multivariate normal distributions (need to estimate </a:t>
            </a:r>
            <a:r>
              <a:rPr lang="en-US" altLang="en-US" sz="1800" dirty="0" smtClean="0"/>
              <a:t>covariance)</a:t>
            </a:r>
            <a:endParaRPr lang="en-GB" altLang="en-US" sz="1800" dirty="0"/>
          </a:p>
        </p:txBody>
      </p:sp>
      <p:sp>
        <p:nvSpPr>
          <p:cNvPr id="10" name="TextBox 9"/>
          <p:cNvSpPr txBox="1">
            <a:spLocks noChangeArrowheads="1"/>
          </p:cNvSpPr>
          <p:nvPr/>
        </p:nvSpPr>
        <p:spPr bwMode="auto">
          <a:xfrm>
            <a:off x="6483350" y="5157242"/>
            <a:ext cx="2120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no assumptions about distributions</a:t>
            </a:r>
          </a:p>
          <a:p>
            <a:pPr eaLnBrk="1" hangingPunct="1">
              <a:spcBef>
                <a:spcPct val="0"/>
              </a:spcBef>
              <a:buFontTx/>
              <a:buNone/>
            </a:pPr>
            <a:r>
              <a:rPr lang="en-US" altLang="en-US" sz="1800"/>
              <a:t>(need to choose C, or nu)</a:t>
            </a:r>
            <a:endParaRPr lang="en-GB" altLang="en-US" sz="1800"/>
          </a:p>
        </p:txBody>
      </p:sp>
      <p:sp>
        <p:nvSpPr>
          <p:cNvPr id="11" name="Text Box 4"/>
          <p:cNvSpPr txBox="1">
            <a:spLocks noChangeArrowheads="1"/>
          </p:cNvSpPr>
          <p:nvPr/>
        </p:nvSpPr>
        <p:spPr bwMode="auto">
          <a:xfrm>
            <a:off x="6588224" y="6433393"/>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smtClean="0">
                <a:latin typeface="Times New Roman" panose="02020603050405020304" pitchFamily="18" charset="0"/>
              </a:rPr>
              <a:t>Mur </a:t>
            </a:r>
            <a:r>
              <a:rPr lang="en-GB" altLang="en-US" sz="1400" i="1" dirty="0">
                <a:latin typeface="Times New Roman" panose="02020603050405020304" pitchFamily="18" charset="0"/>
              </a:rPr>
              <a:t>et al. (2009)</a:t>
            </a:r>
            <a:endParaRPr lang="en-US" altLang="en-US" sz="1400" i="1" dirty="0">
              <a:latin typeface="Times New Roman" panose="02020603050405020304" pitchFamily="18" charset="0"/>
            </a:endParaRPr>
          </a:p>
        </p:txBody>
      </p:sp>
    </p:spTree>
    <p:extLst>
      <p:ext uri="{BB962C8B-B14F-4D97-AF65-F5344CB8AC3E}">
        <p14:creationId xmlns:p14="http://schemas.microsoft.com/office/powerpoint/2010/main" val="3436945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z="3600" b="1" smtClean="0"/>
              <a:t>Which classifier is best?</a:t>
            </a:r>
            <a:endParaRPr lang="en-GB" altLang="en-US" sz="3600" b="1" smtClean="0"/>
          </a:p>
        </p:txBody>
      </p:sp>
      <p:sp>
        <p:nvSpPr>
          <p:cNvPr id="3" name="Content Placeholder 2"/>
          <p:cNvSpPr>
            <a:spLocks noGrp="1"/>
          </p:cNvSpPr>
          <p:nvPr>
            <p:ph idx="1"/>
          </p:nvPr>
        </p:nvSpPr>
        <p:spPr/>
        <p:txBody>
          <a:bodyPr/>
          <a:lstStyle/>
          <a:p>
            <a:pPr>
              <a:buFont typeface="Arial" panose="020B0604020202020204" pitchFamily="34" charset="0"/>
              <a:buNone/>
            </a:pPr>
            <a:r>
              <a:rPr lang="en-US" altLang="en-US" sz="2800" dirty="0" smtClean="0"/>
              <a:t>Will depend on: </a:t>
            </a:r>
          </a:p>
          <a:p>
            <a:r>
              <a:rPr lang="en-US" altLang="en-US" sz="2800" dirty="0" smtClean="0"/>
              <a:t>how well each classifier’s assumptions are met</a:t>
            </a:r>
          </a:p>
          <a:p>
            <a:r>
              <a:rPr lang="en-US" altLang="en-US" sz="2800" dirty="0" smtClean="0"/>
              <a:t>how much data are available</a:t>
            </a:r>
          </a:p>
          <a:p>
            <a:r>
              <a:rPr lang="en-US" altLang="en-US" sz="2800" dirty="0"/>
              <a:t>d</a:t>
            </a:r>
            <a:r>
              <a:rPr lang="en-US" altLang="en-US" sz="2800" dirty="0" smtClean="0"/>
              <a:t>esired inference/interpretation</a:t>
            </a:r>
          </a:p>
          <a:p>
            <a:endParaRPr lang="en-US" altLang="en-US" sz="2800" dirty="0" smtClean="0"/>
          </a:p>
          <a:p>
            <a:pPr>
              <a:buFont typeface="Arial" panose="020B0604020202020204" pitchFamily="34" charset="0"/>
              <a:buNone/>
            </a:pPr>
            <a:r>
              <a:rPr lang="en-US" altLang="en-US" sz="2800" dirty="0" smtClean="0"/>
              <a:t>Linear SVM and Fisher linear discriminant (with shrinkage covariance estimator) often perform well for fMRI data.</a:t>
            </a:r>
            <a:endParaRPr lang="en-GB" altLang="en-US" sz="2800" dirty="0" smtClean="0"/>
          </a:p>
        </p:txBody>
      </p:sp>
      <p:sp>
        <p:nvSpPr>
          <p:cNvPr id="4" name="TextBox 3"/>
          <p:cNvSpPr txBox="1">
            <a:spLocks noChangeArrowheads="1"/>
          </p:cNvSpPr>
          <p:nvPr/>
        </p:nvSpPr>
        <p:spPr bwMode="auto">
          <a:xfrm>
            <a:off x="5796136" y="6237288"/>
            <a:ext cx="3347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err="1"/>
              <a:t>Misaki</a:t>
            </a:r>
            <a:r>
              <a:rPr lang="en-US" altLang="en-US" sz="1800" dirty="0"/>
              <a:t> et al. </a:t>
            </a:r>
            <a:r>
              <a:rPr lang="en-US" altLang="en-US" sz="1800" dirty="0" smtClean="0"/>
              <a:t>2010; Pereira 2011</a:t>
            </a:r>
            <a:endParaRPr lang="en-GB" altLang="en-US" sz="1800" dirty="0"/>
          </a:p>
        </p:txBody>
      </p:sp>
    </p:spTree>
    <p:extLst>
      <p:ext uri="{BB962C8B-B14F-4D97-AF65-F5344CB8AC3E}">
        <p14:creationId xmlns:p14="http://schemas.microsoft.com/office/powerpoint/2010/main" val="16326201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b="1" smtClean="0"/>
              <a:t>Can we do better?</a:t>
            </a:r>
            <a:endParaRPr lang="en-GB" altLang="en-US" sz="3600" b="1" smtClean="0"/>
          </a:p>
        </p:txBody>
      </p:sp>
      <p:pic>
        <p:nvPicPr>
          <p:cNvPr id="56323" name="Content Placeholder 3" descr="granada_nonlinear_decisionBoundary_1.ti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754313" y="1943100"/>
            <a:ext cx="3689350" cy="3717925"/>
          </a:xfrm>
        </p:spPr>
      </p:pic>
    </p:spTree>
    <p:extLst>
      <p:ext uri="{BB962C8B-B14F-4D97-AF65-F5344CB8AC3E}">
        <p14:creationId xmlns:p14="http://schemas.microsoft.com/office/powerpoint/2010/main" val="3804039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GB" altLang="en-US" smtClean="0"/>
          </a:p>
        </p:txBody>
      </p:sp>
      <p:pic>
        <p:nvPicPr>
          <p:cNvPr id="57347" name="Content Placeholder 3" descr="granada_nonlinear_decisionBoundary_3.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43100"/>
            <a:ext cx="3690938" cy="3717925"/>
          </a:xfrm>
        </p:spPr>
      </p:pic>
      <p:sp>
        <p:nvSpPr>
          <p:cNvPr id="14" name="TextBox 13"/>
          <p:cNvSpPr txBox="1">
            <a:spLocks noChangeArrowheads="1"/>
          </p:cNvSpPr>
          <p:nvPr/>
        </p:nvSpPr>
        <p:spPr bwMode="auto">
          <a:xfrm>
            <a:off x="6875463" y="3933825"/>
            <a:ext cx="16938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t>nonlinear </a:t>
            </a:r>
          </a:p>
          <a:p>
            <a:pPr eaLnBrk="1" hangingPunct="1">
              <a:spcBef>
                <a:spcPct val="0"/>
              </a:spcBef>
              <a:buFontTx/>
              <a:buNone/>
            </a:pPr>
            <a:r>
              <a:rPr lang="en-US" altLang="en-US" sz="2400"/>
              <a:t>classifier</a:t>
            </a:r>
            <a:endParaRPr lang="en-GB" altLang="en-US" sz="2400"/>
          </a:p>
        </p:txBody>
      </p:sp>
    </p:spTree>
    <p:extLst>
      <p:ext uri="{BB962C8B-B14F-4D97-AF65-F5344CB8AC3E}">
        <p14:creationId xmlns:p14="http://schemas.microsoft.com/office/powerpoint/2010/main" val="1471110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457200" y="274638"/>
            <a:ext cx="8229600" cy="850900"/>
          </a:xfrm>
        </p:spPr>
        <p:txBody>
          <a:bodyPr/>
          <a:lstStyle/>
          <a:p>
            <a:r>
              <a:rPr lang="en-GB" altLang="en-US" smtClean="0"/>
              <a:t>Some non-linear classifiers</a:t>
            </a:r>
          </a:p>
        </p:txBody>
      </p:sp>
      <p:sp>
        <p:nvSpPr>
          <p:cNvPr id="5" name="TextBox 4"/>
          <p:cNvSpPr txBox="1">
            <a:spLocks noChangeArrowheads="1"/>
          </p:cNvSpPr>
          <p:nvPr/>
        </p:nvSpPr>
        <p:spPr bwMode="auto">
          <a:xfrm>
            <a:off x="539750" y="4868863"/>
            <a:ext cx="25209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Nonparametric </a:t>
            </a:r>
            <a:br>
              <a:rPr lang="en-US" altLang="en-US" sz="1800" dirty="0"/>
            </a:br>
            <a:r>
              <a:rPr lang="en-US" altLang="en-US" sz="1800" dirty="0"/>
              <a:t>(need to select </a:t>
            </a:r>
            <a:r>
              <a:rPr lang="en-US" altLang="en-US" sz="1800" dirty="0" smtClean="0"/>
              <a:t>k,</a:t>
            </a:r>
            <a:br>
              <a:rPr lang="en-US" altLang="en-US" sz="1800" dirty="0" smtClean="0"/>
            </a:br>
            <a:r>
              <a:rPr lang="en-US" altLang="en-US" sz="1800" dirty="0" smtClean="0"/>
              <a:t>and distance metric)</a:t>
            </a:r>
            <a:endParaRPr lang="en-GB" altLang="en-US" sz="1800" dirty="0"/>
          </a:p>
        </p:txBody>
      </p:sp>
      <p:sp>
        <p:nvSpPr>
          <p:cNvPr id="6" name="TextBox 5"/>
          <p:cNvSpPr txBox="1">
            <a:spLocks noChangeArrowheads="1"/>
          </p:cNvSpPr>
          <p:nvPr/>
        </p:nvSpPr>
        <p:spPr bwMode="auto">
          <a:xfrm>
            <a:off x="3492500" y="4881563"/>
            <a:ext cx="23764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A</a:t>
            </a:r>
            <a:r>
              <a:rPr lang="en-US" altLang="en-US" sz="1800" dirty="0" smtClean="0"/>
              <a:t>ssumes  </a:t>
            </a:r>
            <a:r>
              <a:rPr lang="en-US" altLang="en-US" sz="1800" dirty="0"/>
              <a:t>multivariate, but non-identical, normal distributions </a:t>
            </a:r>
          </a:p>
          <a:p>
            <a:pPr algn="ctr" eaLnBrk="1" hangingPunct="1">
              <a:spcBef>
                <a:spcPct val="0"/>
              </a:spcBef>
              <a:buFontTx/>
              <a:buNone/>
            </a:pPr>
            <a:r>
              <a:rPr lang="en-US" altLang="en-US" sz="1800" dirty="0"/>
              <a:t>(ignores voxel correlation)</a:t>
            </a:r>
            <a:endParaRPr lang="en-GB" altLang="en-US" sz="1800" dirty="0"/>
          </a:p>
        </p:txBody>
      </p:sp>
      <p:sp>
        <p:nvSpPr>
          <p:cNvPr id="7" name="TextBox 6"/>
          <p:cNvSpPr txBox="1">
            <a:spLocks noChangeArrowheads="1"/>
          </p:cNvSpPr>
          <p:nvPr/>
        </p:nvSpPr>
        <p:spPr bwMode="auto">
          <a:xfrm>
            <a:off x="6156325" y="4870450"/>
            <a:ext cx="2376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N</a:t>
            </a:r>
            <a:r>
              <a:rPr lang="en-US" altLang="en-US" sz="1800" dirty="0" smtClean="0"/>
              <a:t>o </a:t>
            </a:r>
            <a:r>
              <a:rPr lang="en-US" altLang="en-US" sz="1800" dirty="0"/>
              <a:t>assumptions about distributions</a:t>
            </a:r>
          </a:p>
          <a:p>
            <a:pPr algn="ctr" eaLnBrk="1" hangingPunct="1">
              <a:spcBef>
                <a:spcPct val="0"/>
              </a:spcBef>
              <a:buFontTx/>
              <a:buNone/>
            </a:pPr>
            <a:r>
              <a:rPr lang="en-US" altLang="en-US" sz="1800" dirty="0"/>
              <a:t>(need parameter selection)</a:t>
            </a:r>
            <a:endParaRPr lang="en-GB" altLang="en-US" sz="1800" dirty="0"/>
          </a:p>
        </p:txBody>
      </p:sp>
      <p:pic>
        <p:nvPicPr>
          <p:cNvPr id="5837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5763" y="1341438"/>
            <a:ext cx="8275637"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a:spLocks noChangeArrowheads="1"/>
          </p:cNvSpPr>
          <p:nvPr/>
        </p:nvSpPr>
        <p:spPr bwMode="auto">
          <a:xfrm>
            <a:off x="7092950" y="6357938"/>
            <a:ext cx="1871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Misaki et al. 2010</a:t>
            </a:r>
            <a:endParaRPr lang="en-GB" altLang="en-US" sz="1800"/>
          </a:p>
        </p:txBody>
      </p:sp>
      <p:sp>
        <p:nvSpPr>
          <p:cNvPr id="58376" name="TextBox 9"/>
          <p:cNvSpPr txBox="1">
            <a:spLocks noChangeArrowheads="1"/>
          </p:cNvSpPr>
          <p:nvPr/>
        </p:nvSpPr>
        <p:spPr bwMode="auto">
          <a:xfrm>
            <a:off x="539750" y="3789363"/>
            <a:ext cx="252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K-nearest neighbour</a:t>
            </a:r>
            <a:endParaRPr lang="en-GB" altLang="en-US" sz="1800"/>
          </a:p>
        </p:txBody>
      </p:sp>
      <p:sp>
        <p:nvSpPr>
          <p:cNvPr id="58377" name="TextBox 10"/>
          <p:cNvSpPr txBox="1">
            <a:spLocks noChangeArrowheads="1"/>
          </p:cNvSpPr>
          <p:nvPr/>
        </p:nvSpPr>
        <p:spPr bwMode="auto">
          <a:xfrm>
            <a:off x="3338513" y="3789363"/>
            <a:ext cx="252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(Quadratic)</a:t>
            </a:r>
          </a:p>
          <a:p>
            <a:pPr algn="ctr" eaLnBrk="1" hangingPunct="1">
              <a:spcBef>
                <a:spcPct val="0"/>
              </a:spcBef>
              <a:buFontTx/>
              <a:buNone/>
            </a:pPr>
            <a:r>
              <a:rPr lang="en-US" altLang="en-US" sz="1800"/>
              <a:t>Gaussian Naïve Bayes</a:t>
            </a:r>
            <a:endParaRPr lang="en-GB" altLang="en-US" sz="1800"/>
          </a:p>
        </p:txBody>
      </p:sp>
      <p:sp>
        <p:nvSpPr>
          <p:cNvPr id="58378" name="TextBox 11"/>
          <p:cNvSpPr txBox="1">
            <a:spLocks noChangeArrowheads="1"/>
          </p:cNvSpPr>
          <p:nvPr/>
        </p:nvSpPr>
        <p:spPr bwMode="auto">
          <a:xfrm>
            <a:off x="6011863" y="3789363"/>
            <a:ext cx="28813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SVM with r</a:t>
            </a:r>
            <a:r>
              <a:rPr lang="en-US" altLang="en-US" sz="1800" dirty="0" smtClean="0"/>
              <a:t>adial/polynomial/sigmoid </a:t>
            </a:r>
            <a:r>
              <a:rPr lang="en-US" altLang="en-US" sz="1800" dirty="0"/>
              <a:t>b</a:t>
            </a:r>
            <a:r>
              <a:rPr lang="en-US" altLang="en-US" sz="1800" dirty="0" smtClean="0"/>
              <a:t>asis function</a:t>
            </a:r>
            <a:endParaRPr lang="en-GB" altLang="en-US" sz="1800" dirty="0"/>
          </a:p>
        </p:txBody>
      </p:sp>
    </p:spTree>
    <p:extLst>
      <p:ext uri="{BB962C8B-B14F-4D97-AF65-F5344CB8AC3E}">
        <p14:creationId xmlns:p14="http://schemas.microsoft.com/office/powerpoint/2010/main" val="29028119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59395" name="Content Placeholder 5" descr="granada_pattern_is_signal_plus_noise_1.tif"/>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2771775" y="1931988"/>
            <a:ext cx="3689350" cy="3729037"/>
          </a:xfrm>
        </p:spPr>
      </p:pic>
    </p:spTree>
    <p:extLst>
      <p:ext uri="{BB962C8B-B14F-4D97-AF65-F5344CB8AC3E}">
        <p14:creationId xmlns:p14="http://schemas.microsoft.com/office/powerpoint/2010/main" val="1847315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60419" name="Content Placeholder 7" descr="granada_pattern_is_signal_plus_noise_2.tif"/>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2771775" y="1974850"/>
            <a:ext cx="3690938" cy="3681413"/>
          </a:xfrm>
        </p:spPr>
      </p:pic>
      <p:sp>
        <p:nvSpPr>
          <p:cNvPr id="13" name="Oval 12"/>
          <p:cNvSpPr/>
          <p:nvPr/>
        </p:nvSpPr>
        <p:spPr>
          <a:xfrm>
            <a:off x="6948488" y="2540000"/>
            <a:ext cx="144462" cy="14446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 name="TextBox 13"/>
          <p:cNvSpPr txBox="1">
            <a:spLocks noChangeArrowheads="1"/>
          </p:cNvSpPr>
          <p:nvPr/>
        </p:nvSpPr>
        <p:spPr bwMode="auto">
          <a:xfrm>
            <a:off x="7235825" y="2401888"/>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measured pattern</a:t>
            </a:r>
          </a:p>
          <a:p>
            <a:pPr eaLnBrk="1" hangingPunct="1">
              <a:spcBef>
                <a:spcPct val="0"/>
              </a:spcBef>
              <a:buFontTx/>
              <a:buNone/>
            </a:pPr>
            <a:r>
              <a:rPr lang="en-US" altLang="en-US" sz="2000"/>
              <a:t>(signal + noise)</a:t>
            </a:r>
            <a:endParaRPr lang="en-GB" altLang="en-US" sz="2000"/>
          </a:p>
        </p:txBody>
      </p:sp>
    </p:spTree>
    <p:extLst>
      <p:ext uri="{BB962C8B-B14F-4D97-AF65-F5344CB8AC3E}">
        <p14:creationId xmlns:p14="http://schemas.microsoft.com/office/powerpoint/2010/main" val="867213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764704"/>
            <a:ext cx="8229600"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pPr>
            <a:r>
              <a:rPr lang="en-GB" altLang="en-US" sz="2800" dirty="0" smtClean="0"/>
              <a:t>“</a:t>
            </a:r>
            <a:r>
              <a:rPr lang="en-GB" altLang="en-US" sz="2800" dirty="0" smtClean="0">
                <a:solidFill>
                  <a:srgbClr val="C00000"/>
                </a:solidFill>
              </a:rPr>
              <a:t>M</a:t>
            </a:r>
            <a:r>
              <a:rPr lang="en-GB" altLang="en-US" sz="2800" dirty="0" smtClean="0"/>
              <a:t>ulti-</a:t>
            </a:r>
            <a:r>
              <a:rPr lang="en-GB" altLang="en-US" sz="2800" dirty="0" smtClean="0">
                <a:solidFill>
                  <a:srgbClr val="C00000"/>
                </a:solidFill>
              </a:rPr>
              <a:t>V</a:t>
            </a:r>
            <a:r>
              <a:rPr lang="en-GB" altLang="en-US" sz="2800" dirty="0" smtClean="0"/>
              <a:t>ariate </a:t>
            </a:r>
            <a:r>
              <a:rPr lang="en-GB" altLang="en-US" sz="2800" dirty="0">
                <a:solidFill>
                  <a:srgbClr val="C00000"/>
                </a:solidFill>
              </a:rPr>
              <a:t>P</a:t>
            </a:r>
            <a:r>
              <a:rPr lang="en-GB" altLang="en-US" sz="2800" dirty="0" smtClean="0"/>
              <a:t>attern </a:t>
            </a:r>
            <a:r>
              <a:rPr lang="en-GB" altLang="en-US" sz="2800" dirty="0" smtClean="0">
                <a:solidFill>
                  <a:srgbClr val="C00000"/>
                </a:solidFill>
              </a:rPr>
              <a:t>A</a:t>
            </a:r>
            <a:r>
              <a:rPr lang="en-GB" altLang="en-US" sz="2800" dirty="0" smtClean="0"/>
              <a:t>nalysis” (MVPA)</a:t>
            </a:r>
            <a:br>
              <a:rPr lang="en-GB" altLang="en-US" sz="2800" dirty="0" smtClean="0"/>
            </a:br>
            <a:r>
              <a:rPr lang="en-GB" altLang="en-US" sz="2800" b="1" dirty="0" smtClean="0"/>
              <a:t>relates response patterns </a:t>
            </a:r>
            <a:br>
              <a:rPr lang="en-GB" altLang="en-US" sz="2800" b="1" dirty="0" smtClean="0"/>
            </a:br>
            <a:r>
              <a:rPr lang="en-GB" altLang="en-US" sz="2800" b="1" dirty="0" smtClean="0"/>
              <a:t>to experimental conditions</a:t>
            </a:r>
          </a:p>
          <a:p>
            <a:pPr marL="571500" indent="-571500" eaLnBrk="1" hangingPunct="1">
              <a:spcBef>
                <a:spcPct val="0"/>
              </a:spcBef>
            </a:pPr>
            <a:endParaRPr lang="en-GB" altLang="en-US" sz="2800" dirty="0" smtClean="0"/>
          </a:p>
          <a:p>
            <a:pPr marL="571500" indent="-571500" eaLnBrk="1" hangingPunct="1">
              <a:spcBef>
                <a:spcPct val="0"/>
              </a:spcBef>
            </a:pPr>
            <a:r>
              <a:rPr lang="en-GB" altLang="en-US" sz="2800" dirty="0" smtClean="0"/>
              <a:t>Many (overlapping) flavours</a:t>
            </a:r>
          </a:p>
          <a:p>
            <a:pPr eaLnBrk="1" hangingPunct="1">
              <a:spcBef>
                <a:spcPct val="0"/>
              </a:spcBef>
              <a:buNone/>
            </a:pPr>
            <a:endParaRPr lang="en-GB" altLang="en-US" sz="2800" dirty="0" smtClean="0"/>
          </a:p>
          <a:p>
            <a:pPr marL="571500" indent="-571500" eaLnBrk="1" hangingPunct="1">
              <a:spcBef>
                <a:spcPct val="0"/>
              </a:spcBef>
            </a:pPr>
            <a:r>
              <a:rPr lang="en-GB" altLang="en-US" sz="2800" dirty="0" smtClean="0"/>
              <a:t>Encoding vs decoding </a:t>
            </a:r>
            <a:br>
              <a:rPr lang="en-GB" altLang="en-US" sz="2800" dirty="0" smtClean="0"/>
            </a:br>
            <a:r>
              <a:rPr lang="en-GB" altLang="en-US" sz="2000" dirty="0" smtClean="0"/>
              <a:t>(MVPA can be either)</a:t>
            </a:r>
          </a:p>
          <a:p>
            <a:pPr marL="571500" indent="-571500" eaLnBrk="1" hangingPunct="1">
              <a:spcBef>
                <a:spcPct val="0"/>
              </a:spcBef>
            </a:pPr>
            <a:endParaRPr lang="en-GB" altLang="en-US" sz="2800" dirty="0" smtClean="0"/>
          </a:p>
          <a:p>
            <a:pPr marL="571500" indent="-571500" eaLnBrk="1" hangingPunct="1">
              <a:spcBef>
                <a:spcPct val="0"/>
              </a:spcBef>
            </a:pPr>
            <a:r>
              <a:rPr lang="en-GB" altLang="en-US" sz="2800" dirty="0" smtClean="0"/>
              <a:t>Activation vs information</a:t>
            </a:r>
            <a:r>
              <a:rPr lang="en-GB" altLang="en-US" sz="2800" dirty="0"/>
              <a:t>?</a:t>
            </a:r>
            <a:endParaRPr lang="en-GB" altLang="en-US" sz="2800" dirty="0" smtClean="0"/>
          </a:p>
        </p:txBody>
      </p:sp>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MVPA?</a:t>
            </a:r>
            <a:endParaRPr lang="en-GB" altLang="en-US" sz="3600" b="1" dirty="0"/>
          </a:p>
        </p:txBody>
      </p:sp>
      <p:grpSp>
        <p:nvGrpSpPr>
          <p:cNvPr id="15" name="Group 14"/>
          <p:cNvGrpSpPr/>
          <p:nvPr/>
        </p:nvGrpSpPr>
        <p:grpSpPr>
          <a:xfrm>
            <a:off x="5909318" y="1842075"/>
            <a:ext cx="3079641" cy="4755277"/>
            <a:chOff x="5909318" y="1842075"/>
            <a:chExt cx="3079641" cy="4755277"/>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842075"/>
              <a:ext cx="2952328" cy="4755277"/>
            </a:xfrm>
            <a:prstGeom prst="rect">
              <a:avLst/>
            </a:prstGeom>
          </p:spPr>
        </p:pic>
        <p:sp>
          <p:nvSpPr>
            <p:cNvPr id="6" name="Text Box 1056"/>
            <p:cNvSpPr txBox="1">
              <a:spLocks noChangeArrowheads="1"/>
            </p:cNvSpPr>
            <p:nvPr/>
          </p:nvSpPr>
          <p:spPr bwMode="auto">
            <a:xfrm>
              <a:off x="6760486" y="4409053"/>
              <a:ext cx="936105" cy="400110"/>
            </a:xfrm>
            <a:prstGeom prst="rect">
              <a:avLst/>
            </a:prstGeom>
            <a:solidFill>
              <a:srgbClr val="FFFFFF">
                <a:alpha val="43922"/>
              </a:srgb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2000" b="1" dirty="0" smtClean="0">
                  <a:latin typeface="Albertus Medium"/>
                </a:rPr>
                <a:t>MVPA</a:t>
              </a:r>
              <a:endParaRPr lang="en-US" altLang="en-US" sz="2000" b="1" dirty="0">
                <a:latin typeface="Albertus Medium"/>
              </a:endParaRPr>
            </a:p>
          </p:txBody>
        </p:sp>
        <p:sp>
          <p:nvSpPr>
            <p:cNvPr id="7" name="Text Box 1056"/>
            <p:cNvSpPr txBox="1">
              <a:spLocks noChangeArrowheads="1"/>
            </p:cNvSpPr>
            <p:nvPr/>
          </p:nvSpPr>
          <p:spPr bwMode="auto">
            <a:xfrm rot="3042717">
              <a:off x="7664229" y="3390604"/>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Classification</a:t>
              </a:r>
              <a:endParaRPr lang="en-US" altLang="en-US" sz="1200" b="1" dirty="0">
                <a:latin typeface="Albertus Medium"/>
              </a:endParaRPr>
            </a:p>
          </p:txBody>
        </p:sp>
        <p:sp>
          <p:nvSpPr>
            <p:cNvPr id="8" name="Text Box 1056"/>
            <p:cNvSpPr txBox="1">
              <a:spLocks noChangeArrowheads="1"/>
            </p:cNvSpPr>
            <p:nvPr/>
          </p:nvSpPr>
          <p:spPr bwMode="auto">
            <a:xfrm>
              <a:off x="6732239" y="3416438"/>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RSA</a:t>
              </a:r>
              <a:endParaRPr lang="en-US" altLang="en-US" sz="1200" b="1" dirty="0">
                <a:latin typeface="Albertus Medium"/>
              </a:endParaRPr>
            </a:p>
          </p:txBody>
        </p:sp>
        <p:sp>
          <p:nvSpPr>
            <p:cNvPr id="9" name="Text Box 1056"/>
            <p:cNvSpPr txBox="1">
              <a:spLocks noChangeArrowheads="1"/>
            </p:cNvSpPr>
            <p:nvPr/>
          </p:nvSpPr>
          <p:spPr bwMode="auto">
            <a:xfrm>
              <a:off x="5909318" y="3133922"/>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PCM</a:t>
              </a:r>
              <a:endParaRPr lang="en-US" altLang="en-US" sz="1200" b="1" dirty="0">
                <a:latin typeface="Albertus Medium"/>
              </a:endParaRPr>
            </a:p>
          </p:txBody>
        </p:sp>
        <p:sp>
          <p:nvSpPr>
            <p:cNvPr id="10" name="Text Box 1056"/>
            <p:cNvSpPr txBox="1">
              <a:spLocks noChangeArrowheads="1"/>
            </p:cNvSpPr>
            <p:nvPr/>
          </p:nvSpPr>
          <p:spPr bwMode="auto">
            <a:xfrm>
              <a:off x="6444208" y="2360631"/>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IEM</a:t>
              </a:r>
              <a:endParaRPr lang="en-US" altLang="en-US" sz="1200" b="1" dirty="0">
                <a:latin typeface="Albertus Medium"/>
              </a:endParaRPr>
            </a:p>
          </p:txBody>
        </p:sp>
        <p:sp>
          <p:nvSpPr>
            <p:cNvPr id="11" name="Text Box 1056"/>
            <p:cNvSpPr txBox="1">
              <a:spLocks noChangeArrowheads="1"/>
            </p:cNvSpPr>
            <p:nvPr/>
          </p:nvSpPr>
          <p:spPr bwMode="auto">
            <a:xfrm>
              <a:off x="7228539" y="2135658"/>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MVB</a:t>
              </a:r>
              <a:endParaRPr lang="en-US" altLang="en-US" sz="1200" b="1" dirty="0">
                <a:latin typeface="Albertus Medium"/>
              </a:endParaRPr>
            </a:p>
          </p:txBody>
        </p:sp>
        <p:sp>
          <p:nvSpPr>
            <p:cNvPr id="12" name="Text Box 1056"/>
            <p:cNvSpPr txBox="1">
              <a:spLocks noChangeArrowheads="1"/>
            </p:cNvSpPr>
            <p:nvPr/>
          </p:nvSpPr>
          <p:spPr bwMode="auto">
            <a:xfrm>
              <a:off x="7697986" y="2743976"/>
              <a:ext cx="12909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err="1" smtClean="0">
                  <a:latin typeface="Albertus Medium"/>
                </a:rPr>
                <a:t>cvMANOVA</a:t>
              </a:r>
              <a:endParaRPr lang="en-US" altLang="en-US" sz="1200" b="1" dirty="0">
                <a:latin typeface="Albertus Medium"/>
              </a:endParaRPr>
            </a:p>
          </p:txBody>
        </p:sp>
      </p:grpSp>
      <p:sp>
        <p:nvSpPr>
          <p:cNvPr id="5" name="Rounded Rectangle 4"/>
          <p:cNvSpPr/>
          <p:nvPr/>
        </p:nvSpPr>
        <p:spPr>
          <a:xfrm rot="2966359">
            <a:off x="7731064" y="3435127"/>
            <a:ext cx="1157301" cy="239619"/>
          </a:xfrm>
          <a:prstGeom prst="roundRect">
            <a:avLst/>
          </a:prstGeom>
          <a:no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Rounded Rectangle 13"/>
          <p:cNvSpPr/>
          <p:nvPr/>
        </p:nvSpPr>
        <p:spPr>
          <a:xfrm>
            <a:off x="7092280" y="3435126"/>
            <a:ext cx="535606" cy="239619"/>
          </a:xfrm>
          <a:prstGeom prst="roundRect">
            <a:avLst/>
          </a:prstGeom>
          <a:noFill/>
          <a:ln>
            <a:solidFill>
              <a:schemeClr val="accent3">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890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5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5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P spid="5"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61443" name="Content Placeholder 16" descr="granada_pattern_is_signal_plus_noise_3a.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35163"/>
            <a:ext cx="3686175" cy="3717925"/>
          </a:xfrm>
        </p:spPr>
      </p:pic>
      <p:sp>
        <p:nvSpPr>
          <p:cNvPr id="61444" name="TextBox 19"/>
          <p:cNvSpPr txBox="1">
            <a:spLocks noChangeArrowheads="1"/>
          </p:cNvSpPr>
          <p:nvPr/>
        </p:nvSpPr>
        <p:spPr bwMode="auto">
          <a:xfrm>
            <a:off x="7235825" y="3573463"/>
            <a:ext cx="151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true pattern</a:t>
            </a:r>
          </a:p>
          <a:p>
            <a:pPr eaLnBrk="1" hangingPunct="1">
              <a:spcBef>
                <a:spcPct val="0"/>
              </a:spcBef>
              <a:buFontTx/>
              <a:buNone/>
            </a:pPr>
            <a:r>
              <a:rPr lang="en-US" altLang="en-US" sz="2000"/>
              <a:t>(signal)</a:t>
            </a:r>
            <a:endParaRPr lang="en-GB" altLang="en-US" sz="2000"/>
          </a:p>
        </p:txBody>
      </p:sp>
      <p:sp>
        <p:nvSpPr>
          <p:cNvPr id="21" name="Oval 20"/>
          <p:cNvSpPr/>
          <p:nvPr/>
        </p:nvSpPr>
        <p:spPr>
          <a:xfrm>
            <a:off x="6935788" y="3663950"/>
            <a:ext cx="142875" cy="144463"/>
          </a:xfrm>
          <a:prstGeom prst="ellipse">
            <a:avLst/>
          </a:prstGeom>
          <a:solidFill>
            <a:srgbClr val="646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3" name="Oval 22"/>
          <p:cNvSpPr/>
          <p:nvPr/>
        </p:nvSpPr>
        <p:spPr>
          <a:xfrm>
            <a:off x="6948488" y="2540000"/>
            <a:ext cx="144462" cy="14446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1447" name="TextBox 23"/>
          <p:cNvSpPr txBox="1">
            <a:spLocks noChangeArrowheads="1"/>
          </p:cNvSpPr>
          <p:nvPr/>
        </p:nvSpPr>
        <p:spPr bwMode="auto">
          <a:xfrm>
            <a:off x="7235825" y="2401888"/>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measured pattern</a:t>
            </a:r>
          </a:p>
          <a:p>
            <a:pPr eaLnBrk="1" hangingPunct="1">
              <a:spcBef>
                <a:spcPct val="0"/>
              </a:spcBef>
              <a:buFontTx/>
              <a:buNone/>
            </a:pPr>
            <a:r>
              <a:rPr lang="en-US" altLang="en-US" sz="2000"/>
              <a:t>(signal + noise)</a:t>
            </a:r>
            <a:endParaRPr lang="en-GB" altLang="en-US" sz="2000"/>
          </a:p>
        </p:txBody>
      </p:sp>
    </p:spTree>
    <p:extLst>
      <p:ext uri="{BB962C8B-B14F-4D97-AF65-F5344CB8AC3E}">
        <p14:creationId xmlns:p14="http://schemas.microsoft.com/office/powerpoint/2010/main" val="825915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62467" name="Content Placeholder 3" descr="granada_pattern_is_signal_plus_noise_3b.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30400"/>
            <a:ext cx="3698875" cy="3730625"/>
          </a:xfrm>
        </p:spPr>
      </p:pic>
      <p:sp>
        <p:nvSpPr>
          <p:cNvPr id="62468" name="TextBox 5"/>
          <p:cNvSpPr txBox="1">
            <a:spLocks noChangeArrowheads="1"/>
          </p:cNvSpPr>
          <p:nvPr/>
        </p:nvSpPr>
        <p:spPr bwMode="auto">
          <a:xfrm>
            <a:off x="7235825" y="3573463"/>
            <a:ext cx="151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true pattern</a:t>
            </a:r>
          </a:p>
          <a:p>
            <a:pPr eaLnBrk="1" hangingPunct="1">
              <a:spcBef>
                <a:spcPct val="0"/>
              </a:spcBef>
              <a:buFontTx/>
              <a:buNone/>
            </a:pPr>
            <a:r>
              <a:rPr lang="en-US" altLang="en-US" sz="2000"/>
              <a:t>(signal)</a:t>
            </a:r>
            <a:endParaRPr lang="en-GB" altLang="en-US" sz="2000"/>
          </a:p>
        </p:txBody>
      </p:sp>
      <p:sp>
        <p:nvSpPr>
          <p:cNvPr id="7" name="Oval 6"/>
          <p:cNvSpPr/>
          <p:nvPr/>
        </p:nvSpPr>
        <p:spPr>
          <a:xfrm>
            <a:off x="6935788" y="3663950"/>
            <a:ext cx="142875" cy="144463"/>
          </a:xfrm>
          <a:prstGeom prst="ellipse">
            <a:avLst/>
          </a:prstGeom>
          <a:solidFill>
            <a:srgbClr val="646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Oval 7"/>
          <p:cNvSpPr/>
          <p:nvPr/>
        </p:nvSpPr>
        <p:spPr>
          <a:xfrm>
            <a:off x="6948488" y="2540000"/>
            <a:ext cx="144462" cy="14446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2471" name="TextBox 8"/>
          <p:cNvSpPr txBox="1">
            <a:spLocks noChangeArrowheads="1"/>
          </p:cNvSpPr>
          <p:nvPr/>
        </p:nvSpPr>
        <p:spPr bwMode="auto">
          <a:xfrm>
            <a:off x="7235825" y="2401888"/>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measured pattern</a:t>
            </a:r>
          </a:p>
          <a:p>
            <a:pPr eaLnBrk="1" hangingPunct="1">
              <a:spcBef>
                <a:spcPct val="0"/>
              </a:spcBef>
              <a:buFontTx/>
              <a:buNone/>
            </a:pPr>
            <a:r>
              <a:rPr lang="en-US" altLang="en-US" sz="2000"/>
              <a:t>(signal + noise)</a:t>
            </a:r>
            <a:endParaRPr lang="en-GB" altLang="en-US" sz="2000"/>
          </a:p>
        </p:txBody>
      </p:sp>
    </p:spTree>
    <p:extLst>
      <p:ext uri="{BB962C8B-B14F-4D97-AF65-F5344CB8AC3E}">
        <p14:creationId xmlns:p14="http://schemas.microsoft.com/office/powerpoint/2010/main" val="3447070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GB" altLang="en-US" sz="3600" b="1" smtClean="0"/>
              <a:t>Pattern = signal + noise</a:t>
            </a:r>
            <a:endParaRPr lang="en-GB" altLang="en-US" sz="3600" smtClean="0"/>
          </a:p>
        </p:txBody>
      </p:sp>
      <p:pic>
        <p:nvPicPr>
          <p:cNvPr id="63491" name="Content Placeholder 3" descr="granada_pattern_is_signal_plus_noise_3c.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30400"/>
            <a:ext cx="3698875" cy="3730625"/>
          </a:xfrm>
        </p:spPr>
      </p:pic>
      <p:sp>
        <p:nvSpPr>
          <p:cNvPr id="63492" name="TextBox 5"/>
          <p:cNvSpPr txBox="1">
            <a:spLocks noChangeArrowheads="1"/>
          </p:cNvSpPr>
          <p:nvPr/>
        </p:nvSpPr>
        <p:spPr bwMode="auto">
          <a:xfrm>
            <a:off x="7235825" y="3573463"/>
            <a:ext cx="151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true pattern</a:t>
            </a:r>
          </a:p>
          <a:p>
            <a:pPr eaLnBrk="1" hangingPunct="1">
              <a:spcBef>
                <a:spcPct val="0"/>
              </a:spcBef>
              <a:buFontTx/>
              <a:buNone/>
            </a:pPr>
            <a:r>
              <a:rPr lang="en-US" altLang="en-US" sz="2000"/>
              <a:t>(signal)</a:t>
            </a:r>
            <a:endParaRPr lang="en-GB" altLang="en-US" sz="2000"/>
          </a:p>
        </p:txBody>
      </p:sp>
      <p:sp>
        <p:nvSpPr>
          <p:cNvPr id="7" name="Oval 6"/>
          <p:cNvSpPr/>
          <p:nvPr/>
        </p:nvSpPr>
        <p:spPr>
          <a:xfrm>
            <a:off x="6935788" y="3663950"/>
            <a:ext cx="142875" cy="144463"/>
          </a:xfrm>
          <a:prstGeom prst="ellipse">
            <a:avLst/>
          </a:prstGeom>
          <a:solidFill>
            <a:srgbClr val="646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Oval 7"/>
          <p:cNvSpPr/>
          <p:nvPr/>
        </p:nvSpPr>
        <p:spPr>
          <a:xfrm>
            <a:off x="6948488" y="2540000"/>
            <a:ext cx="144462" cy="14446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63495" name="TextBox 8"/>
          <p:cNvSpPr txBox="1">
            <a:spLocks noChangeArrowheads="1"/>
          </p:cNvSpPr>
          <p:nvPr/>
        </p:nvSpPr>
        <p:spPr bwMode="auto">
          <a:xfrm>
            <a:off x="7235825" y="2401888"/>
            <a:ext cx="172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measured pattern</a:t>
            </a:r>
          </a:p>
          <a:p>
            <a:pPr eaLnBrk="1" hangingPunct="1">
              <a:spcBef>
                <a:spcPct val="0"/>
              </a:spcBef>
              <a:buFontTx/>
              <a:buNone/>
            </a:pPr>
            <a:r>
              <a:rPr lang="en-US" altLang="en-US" sz="2000"/>
              <a:t>(signal + noise)</a:t>
            </a:r>
            <a:endParaRPr lang="en-GB" altLang="en-US" sz="2000"/>
          </a:p>
        </p:txBody>
      </p:sp>
      <p:cxnSp>
        <p:nvCxnSpPr>
          <p:cNvPr id="11" name="Straight Arrow Connector 10"/>
          <p:cNvCxnSpPr/>
          <p:nvPr/>
        </p:nvCxnSpPr>
        <p:spPr>
          <a:xfrm flipV="1">
            <a:off x="6875463" y="4652963"/>
            <a:ext cx="288925" cy="2889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3497" name="TextBox 11"/>
          <p:cNvSpPr txBox="1">
            <a:spLocks noChangeArrowheads="1"/>
          </p:cNvSpPr>
          <p:nvPr/>
        </p:nvSpPr>
        <p:spPr bwMode="auto">
          <a:xfrm>
            <a:off x="7235825" y="4416425"/>
            <a:ext cx="1657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noise displacement</a:t>
            </a:r>
            <a:endParaRPr lang="en-GB" altLang="en-US" sz="2000"/>
          </a:p>
        </p:txBody>
      </p:sp>
    </p:spTree>
    <p:extLst>
      <p:ext uri="{BB962C8B-B14F-4D97-AF65-F5344CB8AC3E}">
        <p14:creationId xmlns:p14="http://schemas.microsoft.com/office/powerpoint/2010/main" val="17858924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b="1" smtClean="0"/>
              <a:t>Overfitting</a:t>
            </a:r>
            <a:endParaRPr lang="en-GB" altLang="en-US" sz="3600" b="1" smtClean="0"/>
          </a:p>
        </p:txBody>
      </p:sp>
      <p:pic>
        <p:nvPicPr>
          <p:cNvPr id="64515" name="Content Placeholder 3" descr="granada_pattern_is_signal_plus_noise_4.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771775" y="1916113"/>
            <a:ext cx="3703638" cy="3744912"/>
          </a:xfrm>
        </p:spPr>
      </p:pic>
    </p:spTree>
    <p:extLst>
      <p:ext uri="{BB962C8B-B14F-4D97-AF65-F5344CB8AC3E}">
        <p14:creationId xmlns:p14="http://schemas.microsoft.com/office/powerpoint/2010/main" val="3861216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0980" y="2345933"/>
            <a:ext cx="4216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996880" y="3416697"/>
            <a:ext cx="360363" cy="719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Rectangle 6"/>
          <p:cNvSpPr/>
          <p:nvPr/>
        </p:nvSpPr>
        <p:spPr>
          <a:xfrm>
            <a:off x="7430518" y="4959584"/>
            <a:ext cx="1454150" cy="430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 name="Rectangle 9"/>
          <p:cNvSpPr/>
          <p:nvPr/>
        </p:nvSpPr>
        <p:spPr>
          <a:xfrm>
            <a:off x="4780980" y="5382672"/>
            <a:ext cx="4103688" cy="86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 name="Rectangle 10"/>
          <p:cNvSpPr/>
          <p:nvPr/>
        </p:nvSpPr>
        <p:spPr>
          <a:xfrm>
            <a:off x="5587430" y="4959585"/>
            <a:ext cx="647700" cy="573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 name="TextBox 11"/>
          <p:cNvSpPr txBox="1"/>
          <p:nvPr/>
        </p:nvSpPr>
        <p:spPr>
          <a:xfrm rot="16200000">
            <a:off x="4164832" y="3116089"/>
            <a:ext cx="2160587" cy="338138"/>
          </a:xfrm>
          <a:prstGeom prst="rect">
            <a:avLst/>
          </a:prstGeom>
          <a:noFill/>
        </p:spPr>
        <p:txBody>
          <a:bodyPr>
            <a:spAutoFit/>
          </a:bodyPr>
          <a:lstStyle/>
          <a:p>
            <a:pPr eaLnBrk="1" hangingPunct="1">
              <a:defRPr/>
            </a:pPr>
            <a:r>
              <a:rPr lang="en-US" sz="1600" dirty="0">
                <a:latin typeface="+mj-lt"/>
              </a:rPr>
              <a:t>performance</a:t>
            </a:r>
            <a:endParaRPr lang="en-GB" sz="1600" dirty="0">
              <a:latin typeface="+mj-lt"/>
            </a:endParaRPr>
          </a:p>
        </p:txBody>
      </p:sp>
      <p:sp>
        <p:nvSpPr>
          <p:cNvPr id="14" name="Rectangle 13"/>
          <p:cNvSpPr/>
          <p:nvPr/>
        </p:nvSpPr>
        <p:spPr>
          <a:xfrm>
            <a:off x="6581205" y="4959584"/>
            <a:ext cx="503238" cy="61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8" name="Content Placeholder 3" descr="granada_nonlinear_decisionBoundary_1.t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76380" y="5581922"/>
            <a:ext cx="1081088"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228905" y="5001022"/>
            <a:ext cx="504825" cy="57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9" name="Content Placeholder 3" descr="granada_pattern_is_signal_plus_noise_4.t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00343" y="5577160"/>
            <a:ext cx="108108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7416231" y="2420888"/>
            <a:ext cx="1692273" cy="338554"/>
          </a:xfrm>
          <a:prstGeom prst="rect">
            <a:avLst/>
          </a:prstGeom>
          <a:noFill/>
        </p:spPr>
        <p:txBody>
          <a:bodyPr wrap="square">
            <a:spAutoFit/>
          </a:bodyPr>
          <a:lstStyle/>
          <a:p>
            <a:pPr eaLnBrk="1" hangingPunct="1">
              <a:defRPr/>
            </a:pPr>
            <a:r>
              <a:rPr lang="en-US" sz="1600" dirty="0" smtClean="0">
                <a:solidFill>
                  <a:schemeClr val="accent1"/>
                </a:solidFill>
                <a:latin typeface="+mj-lt"/>
              </a:rPr>
              <a:t>(training data)</a:t>
            </a:r>
            <a:endParaRPr lang="en-GB" sz="1600" dirty="0">
              <a:solidFill>
                <a:schemeClr val="accent1"/>
              </a:solidFill>
              <a:latin typeface="+mj-lt"/>
            </a:endParaRPr>
          </a:p>
        </p:txBody>
      </p:sp>
      <p:sp>
        <p:nvSpPr>
          <p:cNvPr id="17" name="TextBox 16"/>
          <p:cNvSpPr txBox="1"/>
          <p:nvPr/>
        </p:nvSpPr>
        <p:spPr>
          <a:xfrm>
            <a:off x="7373020" y="4554518"/>
            <a:ext cx="1692273" cy="338554"/>
          </a:xfrm>
          <a:prstGeom prst="rect">
            <a:avLst/>
          </a:prstGeom>
          <a:noFill/>
        </p:spPr>
        <p:txBody>
          <a:bodyPr wrap="square">
            <a:spAutoFit/>
          </a:bodyPr>
          <a:lstStyle/>
          <a:p>
            <a:pPr eaLnBrk="1" hangingPunct="1">
              <a:defRPr/>
            </a:pPr>
            <a:r>
              <a:rPr lang="en-US" sz="1600" dirty="0" smtClean="0">
                <a:solidFill>
                  <a:schemeClr val="accent1"/>
                </a:solidFill>
                <a:latin typeface="+mj-lt"/>
              </a:rPr>
              <a:t>(hold-out data)</a:t>
            </a:r>
            <a:endParaRPr lang="en-GB" sz="1600" dirty="0">
              <a:solidFill>
                <a:schemeClr val="accent1"/>
              </a:solidFill>
              <a:latin typeface="+mj-lt"/>
            </a:endParaRPr>
          </a:p>
        </p:txBody>
      </p:sp>
      <p:sp>
        <p:nvSpPr>
          <p:cNvPr id="13" name="TextBox 12"/>
          <p:cNvSpPr txBox="1"/>
          <p:nvPr/>
        </p:nvSpPr>
        <p:spPr>
          <a:xfrm>
            <a:off x="7248812" y="4861684"/>
            <a:ext cx="1707293" cy="584775"/>
          </a:xfrm>
          <a:prstGeom prst="rect">
            <a:avLst/>
          </a:prstGeom>
          <a:noFill/>
        </p:spPr>
        <p:txBody>
          <a:bodyPr wrap="square">
            <a:spAutoFit/>
          </a:bodyPr>
          <a:lstStyle/>
          <a:p>
            <a:pPr algn="r" eaLnBrk="1" hangingPunct="1">
              <a:defRPr/>
            </a:pPr>
            <a:r>
              <a:rPr lang="en-US" sz="1600" dirty="0">
                <a:latin typeface="+mj-lt"/>
              </a:rPr>
              <a:t>boundary complexity</a:t>
            </a:r>
            <a:endParaRPr lang="en-GB" sz="1600" dirty="0">
              <a:latin typeface="+mj-lt"/>
            </a:endParaRPr>
          </a:p>
        </p:txBody>
      </p:sp>
      <p:sp>
        <p:nvSpPr>
          <p:cNvPr id="20" name="Title 1"/>
          <p:cNvSpPr>
            <a:spLocks noGrp="1"/>
          </p:cNvSpPr>
          <p:nvPr>
            <p:ph type="title"/>
          </p:nvPr>
        </p:nvSpPr>
        <p:spPr>
          <a:xfrm>
            <a:off x="457200" y="274638"/>
            <a:ext cx="8229600" cy="490066"/>
          </a:xfrm>
        </p:spPr>
        <p:txBody>
          <a:bodyPr/>
          <a:lstStyle/>
          <a:p>
            <a:r>
              <a:rPr lang="en-US" altLang="en-US" sz="3600" b="1" dirty="0" smtClean="0"/>
              <a:t>Overfitting &amp; cross-validation</a:t>
            </a:r>
            <a:endParaRPr lang="en-GB" altLang="en-US" sz="3600" b="1" dirty="0" smtClean="0"/>
          </a:p>
        </p:txBody>
      </p:sp>
      <p:sp>
        <p:nvSpPr>
          <p:cNvPr id="18" name="Content Placeholder 4"/>
          <p:cNvSpPr>
            <a:spLocks noGrp="1"/>
          </p:cNvSpPr>
          <p:nvPr>
            <p:ph idx="1"/>
          </p:nvPr>
        </p:nvSpPr>
        <p:spPr>
          <a:xfrm>
            <a:off x="251520" y="929637"/>
            <a:ext cx="8229600" cy="5739723"/>
          </a:xfrm>
        </p:spPr>
        <p:txBody>
          <a:bodyPr/>
          <a:lstStyle/>
          <a:p>
            <a:pPr marL="0" indent="0">
              <a:buFont typeface="Arial" panose="020B0604020202020204" pitchFamily="34" charset="0"/>
              <a:buNone/>
            </a:pPr>
            <a:r>
              <a:rPr lang="en-US" altLang="en-US" sz="2400" dirty="0" smtClean="0"/>
              <a:t>After determining the decision boundary, we need to test how well the boundary </a:t>
            </a:r>
            <a:r>
              <a:rPr lang="en-US" altLang="en-US" sz="2400" dirty="0" err="1" smtClean="0"/>
              <a:t>generalises</a:t>
            </a:r>
            <a:r>
              <a:rPr lang="en-US" altLang="en-US" sz="2400" dirty="0" smtClean="0"/>
              <a:t> to new data (cross validation), expected to have the same signal, but different noise. </a:t>
            </a:r>
          </a:p>
          <a:p>
            <a:pPr marL="0" indent="0">
              <a:buFont typeface="Arial" panose="020B0604020202020204" pitchFamily="34" charset="0"/>
              <a:buNone/>
            </a:pPr>
            <a:r>
              <a:rPr lang="en-US" altLang="en-US" sz="2400" b="1" dirty="0" smtClean="0"/>
              <a:t/>
            </a:r>
            <a:br>
              <a:rPr lang="en-US" altLang="en-US" sz="2400" b="1" dirty="0" smtClean="0"/>
            </a:br>
            <a:r>
              <a:rPr lang="en-US" altLang="en-US" sz="2400" b="1" dirty="0" smtClean="0"/>
              <a:t>Classifier accuracy will be inflated,</a:t>
            </a:r>
            <a:r>
              <a:rPr lang="en-US" altLang="en-US" sz="2400" b="1" dirty="0"/>
              <a:t/>
            </a:r>
            <a:br>
              <a:rPr lang="en-US" altLang="en-US" sz="2400" b="1" dirty="0"/>
            </a:br>
            <a:r>
              <a:rPr lang="en-US" altLang="en-US" sz="2400" b="1" dirty="0" smtClean="0"/>
              <a:t>if it’s not cross-validated</a:t>
            </a:r>
            <a:r>
              <a:rPr lang="en-US" altLang="en-US" sz="2400" dirty="0" smtClean="0"/>
              <a:t/>
            </a:r>
            <a:br>
              <a:rPr lang="en-US" altLang="en-US" sz="2400" dirty="0" smtClean="0"/>
            </a:br>
            <a:endParaRPr lang="en-US" altLang="en-US" sz="2400" dirty="0" smtClean="0"/>
          </a:p>
          <a:p>
            <a:pPr marL="0" indent="0">
              <a:buNone/>
            </a:pPr>
            <a:r>
              <a:rPr lang="en-US" altLang="en-US" sz="2400" dirty="0" smtClean="0"/>
              <a:t>Linear classifiers usually outperform </a:t>
            </a:r>
            <a:r>
              <a:rPr lang="en-US" altLang="en-US" sz="2400" dirty="0"/>
              <a:t/>
            </a:r>
            <a:br>
              <a:rPr lang="en-US" altLang="en-US" sz="2400" dirty="0"/>
            </a:br>
            <a:r>
              <a:rPr lang="en-US" altLang="en-US" sz="2400" dirty="0"/>
              <a:t>nonlinear classifiers </a:t>
            </a:r>
            <a:r>
              <a:rPr lang="en-US" altLang="en-US" sz="2400" dirty="0" smtClean="0"/>
              <a:t>on fMRI data.</a:t>
            </a:r>
          </a:p>
          <a:p>
            <a:pPr marL="0" indent="0">
              <a:buNone/>
            </a:pPr>
            <a:r>
              <a:rPr lang="en-US" altLang="en-US" sz="2400" dirty="0"/>
              <a:t/>
            </a:r>
            <a:br>
              <a:rPr lang="en-US" altLang="en-US" sz="2400" dirty="0"/>
            </a:br>
            <a:r>
              <a:rPr lang="en-US" altLang="en-US" sz="2000" dirty="0" smtClean="0"/>
              <a:t>Overfitting can be further reduced by:</a:t>
            </a:r>
          </a:p>
          <a:p>
            <a:r>
              <a:rPr lang="en-US" altLang="en-US" sz="2000" dirty="0" err="1" smtClean="0"/>
              <a:t>regularisation</a:t>
            </a:r>
            <a:r>
              <a:rPr lang="en-US" altLang="en-US" sz="2000" dirty="0" smtClean="0"/>
              <a:t> </a:t>
            </a:r>
          </a:p>
          <a:p>
            <a:r>
              <a:rPr lang="en-US" altLang="en-US" sz="2000" dirty="0" smtClean="0"/>
              <a:t>reduce dimensionality of activity patterns </a:t>
            </a:r>
            <a:br>
              <a:rPr lang="en-US" altLang="en-US" sz="2000" dirty="0" smtClean="0"/>
            </a:br>
            <a:r>
              <a:rPr lang="en-US" altLang="en-US" sz="2000" dirty="0" smtClean="0"/>
              <a:t>(e.g. voxel selection or PCA)</a:t>
            </a:r>
          </a:p>
          <a:p>
            <a:r>
              <a:rPr lang="en-US" altLang="en-US" sz="2000" dirty="0" smtClean="0"/>
              <a:t>increase sample size</a:t>
            </a:r>
            <a:r>
              <a:rPr lang="en-US" altLang="en-US" sz="2400" dirty="0" smtClean="0"/>
              <a:t>  </a:t>
            </a:r>
          </a:p>
          <a:p>
            <a:pPr>
              <a:buFont typeface="Arial" panose="020B0604020202020204" pitchFamily="34" charset="0"/>
              <a:buNone/>
            </a:pPr>
            <a:endParaRPr lang="en-US" altLang="en-US" sz="2400" dirty="0" smtClean="0"/>
          </a:p>
          <a:p>
            <a:pPr>
              <a:buFont typeface="Arial" panose="020B0604020202020204" pitchFamily="34" charset="0"/>
              <a:buNone/>
            </a:pPr>
            <a:endParaRPr lang="en-US" altLang="en-US" sz="2400" dirty="0" smtClean="0"/>
          </a:p>
          <a:p>
            <a:pPr>
              <a:buFont typeface="Arial" panose="020B0604020202020204" pitchFamily="34" charset="0"/>
              <a:buNone/>
            </a:pPr>
            <a:r>
              <a:rPr lang="en-US" altLang="en-US" sz="2400" dirty="0" smtClean="0"/>
              <a:t> </a:t>
            </a:r>
            <a:endParaRPr lang="en-GB" altLang="en-US" sz="2400" dirty="0" smtClean="0"/>
          </a:p>
        </p:txBody>
      </p:sp>
    </p:spTree>
    <p:extLst>
      <p:ext uri="{BB962C8B-B14F-4D97-AF65-F5344CB8AC3E}">
        <p14:creationId xmlns:p14="http://schemas.microsoft.com/office/powerpoint/2010/main" val="40603918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p:bldP spid="14" grpId="0" animBg="1"/>
      <p:bldP spid="15" grpId="0" animBg="1"/>
      <p:bldP spid="16" grpId="0"/>
      <p:bldP spid="17" grpId="0"/>
      <p:bldP spid="13" grpId="0"/>
      <p:bldP spid="18"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274638"/>
            <a:ext cx="8229600" cy="634082"/>
          </a:xfrm>
        </p:spPr>
        <p:txBody>
          <a:bodyPr/>
          <a:lstStyle/>
          <a:p>
            <a:r>
              <a:rPr lang="en-US" altLang="en-US" sz="3600" b="1" dirty="0" smtClean="0"/>
              <a:t>Performance measures</a:t>
            </a:r>
            <a:endParaRPr lang="en-GB" altLang="en-US" sz="3600" b="1" dirty="0" smtClean="0"/>
          </a:p>
        </p:txBody>
      </p:sp>
      <p:sp>
        <p:nvSpPr>
          <p:cNvPr id="3" name="Content Placeholder 2"/>
          <p:cNvSpPr>
            <a:spLocks noGrp="1"/>
          </p:cNvSpPr>
          <p:nvPr>
            <p:ph idx="1"/>
          </p:nvPr>
        </p:nvSpPr>
        <p:spPr>
          <a:xfrm>
            <a:off x="480516" y="1703675"/>
            <a:ext cx="5554603" cy="4965685"/>
          </a:xfrm>
        </p:spPr>
        <p:txBody>
          <a:bodyPr/>
          <a:lstStyle/>
          <a:p>
            <a:pPr marL="0" indent="0">
              <a:buFont typeface="Arial" panose="020B0604020202020204" pitchFamily="34" charset="0"/>
              <a:buNone/>
              <a:defRPr/>
            </a:pPr>
            <a:r>
              <a:rPr lang="en-GB" altLang="en-US" sz="2800" dirty="0" smtClean="0"/>
              <a:t>Several options, with pros/cons</a:t>
            </a:r>
            <a:br>
              <a:rPr lang="en-GB" altLang="en-US" sz="2800" dirty="0" smtClean="0"/>
            </a:br>
            <a:r>
              <a:rPr lang="en-GB" altLang="en-US" sz="2800" dirty="0" smtClean="0"/>
              <a:t>e.g.:</a:t>
            </a:r>
          </a:p>
          <a:p>
            <a:pPr>
              <a:defRPr/>
            </a:pPr>
            <a:r>
              <a:rPr lang="en-GB" altLang="en-US" sz="2800" dirty="0" smtClean="0"/>
              <a:t>Accuracy </a:t>
            </a:r>
            <a:r>
              <a:rPr lang="en-GB" altLang="en-US" sz="2000" dirty="0" smtClean="0"/>
              <a:t>(proportion correct classifications)</a:t>
            </a:r>
          </a:p>
          <a:p>
            <a:pPr>
              <a:defRPr/>
            </a:pPr>
            <a:r>
              <a:rPr lang="en-GB" altLang="en-US" sz="2800" dirty="0" smtClean="0"/>
              <a:t>Accuracy per class </a:t>
            </a:r>
            <a:r>
              <a:rPr lang="en-GB" altLang="en-US" sz="2000" dirty="0" smtClean="0"/>
              <a:t>(balanced accuracy)</a:t>
            </a:r>
          </a:p>
          <a:p>
            <a:pPr>
              <a:defRPr/>
            </a:pPr>
            <a:r>
              <a:rPr lang="en-GB" altLang="en-US" sz="2800" dirty="0" smtClean="0"/>
              <a:t>D-prime </a:t>
            </a:r>
            <a:r>
              <a:rPr lang="en-GB" altLang="en-US" sz="2000" dirty="0" smtClean="0"/>
              <a:t>(and other sensitivity measures)</a:t>
            </a:r>
          </a:p>
          <a:p>
            <a:pPr>
              <a:defRPr/>
            </a:pPr>
            <a:r>
              <a:rPr lang="en-GB" altLang="en-US" sz="2800" dirty="0" smtClean="0"/>
              <a:t>Area under ROC curve</a:t>
            </a:r>
          </a:p>
          <a:p>
            <a:pPr>
              <a:defRPr/>
            </a:pPr>
            <a:r>
              <a:rPr lang="en-GB" altLang="en-US" sz="2800" dirty="0" smtClean="0"/>
              <a:t>Decision variable </a:t>
            </a:r>
          </a:p>
          <a:p>
            <a:pPr lvl="1">
              <a:defRPr/>
            </a:pPr>
            <a:r>
              <a:rPr lang="en-GB" altLang="en-US" sz="2400" dirty="0" smtClean="0"/>
              <a:t>e.g. signed distance from margin</a:t>
            </a:r>
            <a:endParaRPr lang="en-GB" altLang="en-US" sz="2400" dirty="0"/>
          </a:p>
          <a:p>
            <a:pPr lvl="1">
              <a:defRPr/>
            </a:pPr>
            <a:r>
              <a:rPr lang="en-GB" altLang="en-US" sz="2400" dirty="0" smtClean="0"/>
              <a:t>Probability of correct classification</a:t>
            </a:r>
          </a:p>
          <a:p>
            <a:pPr>
              <a:defRPr/>
            </a:pPr>
            <a:endParaRPr lang="en-US" altLang="en-US" sz="2800" dirty="0" smtClean="0"/>
          </a:p>
          <a:p>
            <a:pPr>
              <a:buFont typeface="Arial" panose="020B0604020202020204" pitchFamily="34" charset="0"/>
              <a:buNone/>
              <a:defRPr/>
            </a:pPr>
            <a:endParaRPr lang="en-US" altLang="en-US" sz="2800" dirty="0" smtClean="0"/>
          </a:p>
        </p:txBody>
      </p:sp>
      <p:graphicFrame>
        <p:nvGraphicFramePr>
          <p:cNvPr id="2" name="Table 1"/>
          <p:cNvGraphicFramePr>
            <a:graphicFrameLocks noGrp="1"/>
          </p:cNvGraphicFramePr>
          <p:nvPr>
            <p:extLst/>
          </p:nvPr>
        </p:nvGraphicFramePr>
        <p:xfrm>
          <a:off x="9396536" y="1601617"/>
          <a:ext cx="2808312" cy="4680520"/>
        </p:xfrm>
        <a:graphic>
          <a:graphicData uri="http://schemas.openxmlformats.org/drawingml/2006/table">
            <a:tbl>
              <a:tblPr firstRow="1">
                <a:tableStyleId>{3B4B98B0-60AC-42C2-AFA5-B58CD77FA1E5}</a:tableStyleId>
              </a:tblPr>
              <a:tblGrid>
                <a:gridCol w="468052">
                  <a:extLst>
                    <a:ext uri="{9D8B030D-6E8A-4147-A177-3AD203B41FA5}">
                      <a16:colId xmlns:a16="http://schemas.microsoft.com/office/drawing/2014/main" val="3961033514"/>
                    </a:ext>
                  </a:extLst>
                </a:gridCol>
                <a:gridCol w="468052">
                  <a:extLst>
                    <a:ext uri="{9D8B030D-6E8A-4147-A177-3AD203B41FA5}">
                      <a16:colId xmlns:a16="http://schemas.microsoft.com/office/drawing/2014/main" val="441745409"/>
                    </a:ext>
                  </a:extLst>
                </a:gridCol>
                <a:gridCol w="468052">
                  <a:extLst>
                    <a:ext uri="{9D8B030D-6E8A-4147-A177-3AD203B41FA5}">
                      <a16:colId xmlns:a16="http://schemas.microsoft.com/office/drawing/2014/main" val="2993519430"/>
                    </a:ext>
                  </a:extLst>
                </a:gridCol>
                <a:gridCol w="468052">
                  <a:extLst>
                    <a:ext uri="{9D8B030D-6E8A-4147-A177-3AD203B41FA5}">
                      <a16:colId xmlns:a16="http://schemas.microsoft.com/office/drawing/2014/main" val="2736316627"/>
                    </a:ext>
                  </a:extLst>
                </a:gridCol>
                <a:gridCol w="468052">
                  <a:extLst>
                    <a:ext uri="{9D8B030D-6E8A-4147-A177-3AD203B41FA5}">
                      <a16:colId xmlns:a16="http://schemas.microsoft.com/office/drawing/2014/main" val="176052822"/>
                    </a:ext>
                  </a:extLst>
                </a:gridCol>
                <a:gridCol w="468052">
                  <a:extLst>
                    <a:ext uri="{9D8B030D-6E8A-4147-A177-3AD203B41FA5}">
                      <a16:colId xmlns:a16="http://schemas.microsoft.com/office/drawing/2014/main" val="3316610042"/>
                    </a:ext>
                  </a:extLst>
                </a:gridCol>
              </a:tblGrid>
              <a:tr h="1143700">
                <a:tc>
                  <a:txBody>
                    <a:bodyPr/>
                    <a:lstStyle/>
                    <a:p>
                      <a:pPr>
                        <a:lnSpc>
                          <a:spcPts val="1300"/>
                        </a:lnSpc>
                      </a:pPr>
                      <a:r>
                        <a:rPr lang="en-GB" sz="1600" b="0" dirty="0" smtClean="0"/>
                        <a:t>Simple</a:t>
                      </a:r>
                      <a:endParaRPr lang="en-GB" sz="1600" b="0" dirty="0"/>
                    </a:p>
                  </a:txBody>
                  <a:tcPr vert="vert" anchor="ctr">
                    <a:lnT w="12700" cmpd="sng">
                      <a:noFill/>
                    </a:lnT>
                  </a:tcPr>
                </a:tc>
                <a:tc>
                  <a:txBody>
                    <a:bodyPr/>
                    <a:lstStyle/>
                    <a:p>
                      <a:pPr>
                        <a:lnSpc>
                          <a:spcPts val="1300"/>
                        </a:lnSpc>
                      </a:pPr>
                      <a:r>
                        <a:rPr lang="en-GB" sz="1600" b="0" dirty="0" smtClean="0"/>
                        <a:t>Continuous</a:t>
                      </a:r>
                      <a:endParaRPr lang="en-GB" sz="1600" b="0" dirty="0"/>
                    </a:p>
                  </a:txBody>
                  <a:tcPr vert="vert" anchor="ctr">
                    <a:lnT w="12700" cmpd="sng">
                      <a:noFill/>
                    </a:lnT>
                  </a:tcPr>
                </a:tc>
                <a:tc>
                  <a:txBody>
                    <a:bodyPr/>
                    <a:lstStyle/>
                    <a:p>
                      <a:pPr>
                        <a:lnSpc>
                          <a:spcPts val="1300"/>
                        </a:lnSpc>
                      </a:pPr>
                      <a:r>
                        <a:rPr lang="en-GB" sz="1600" b="0" dirty="0" smtClean="0"/>
                        <a:t>Accounts for</a:t>
                      </a:r>
                      <a:br>
                        <a:rPr lang="en-GB" sz="1600" b="0" dirty="0" smtClean="0"/>
                      </a:br>
                      <a:r>
                        <a:rPr lang="en-GB" sz="1600" b="0" dirty="0" smtClean="0"/>
                        <a:t>imbalance</a:t>
                      </a:r>
                      <a:endParaRPr lang="en-GB" sz="1600" b="0" dirty="0"/>
                    </a:p>
                  </a:txBody>
                  <a:tcPr vert="vert" anchor="ctr">
                    <a:lnT w="12700" cmpd="sng">
                      <a:noFill/>
                    </a:lnT>
                  </a:tcPr>
                </a:tc>
                <a:tc>
                  <a:txBody>
                    <a:bodyPr/>
                    <a:lstStyle/>
                    <a:p>
                      <a:pPr>
                        <a:lnSpc>
                          <a:spcPts val="1300"/>
                        </a:lnSpc>
                      </a:pPr>
                      <a:r>
                        <a:rPr lang="en-GB" sz="1600" b="0" dirty="0" smtClean="0"/>
                        <a:t>Insensitive to variance</a:t>
                      </a:r>
                      <a:endParaRPr lang="en-GB" sz="1600" b="0" dirty="0"/>
                    </a:p>
                  </a:txBody>
                  <a:tcPr vert="vert" anchor="ctr">
                    <a:lnT w="12700" cmpd="sng">
                      <a:noFill/>
                    </a:lnT>
                  </a:tcPr>
                </a:tc>
                <a:tc>
                  <a:txBody>
                    <a:bodyPr/>
                    <a:lstStyle/>
                    <a:p>
                      <a:pPr>
                        <a:lnSpc>
                          <a:spcPts val="1300"/>
                        </a:lnSpc>
                      </a:pPr>
                      <a:r>
                        <a:rPr lang="en-GB" sz="1600" b="0" dirty="0" smtClean="0"/>
                        <a:t>Available per sample</a:t>
                      </a:r>
                      <a:endParaRPr lang="en-GB" sz="1600" b="0" dirty="0"/>
                    </a:p>
                  </a:txBody>
                  <a:tcPr vert="vert" anchor="ctr">
                    <a:lnT w="12700" cmpd="sng">
                      <a:noFill/>
                    </a:lnT>
                  </a:tcPr>
                </a:tc>
                <a:tc>
                  <a:txBody>
                    <a:bodyPr/>
                    <a:lstStyle/>
                    <a:p>
                      <a:pPr>
                        <a:lnSpc>
                          <a:spcPts val="1300"/>
                        </a:lnSpc>
                      </a:pPr>
                      <a:r>
                        <a:rPr lang="en-GB" sz="1600" b="0" dirty="0" smtClean="0"/>
                        <a:t>Available for all classifiers</a:t>
                      </a:r>
                      <a:endParaRPr lang="en-GB" sz="1600" b="0" dirty="0"/>
                    </a:p>
                  </a:txBody>
                  <a:tcPr vert="vert" anchor="ctr">
                    <a:lnT w="12700" cmpd="sng">
                      <a:noFill/>
                    </a:lnT>
                  </a:tcPr>
                </a:tc>
                <a:extLst>
                  <a:ext uri="{0D108BD9-81ED-4DB2-BD59-A6C34878D82A}">
                    <a16:rowId xmlns:a16="http://schemas.microsoft.com/office/drawing/2014/main" val="459014741"/>
                  </a:ext>
                </a:extLst>
              </a:tr>
              <a:tr h="505260">
                <a:tc>
                  <a:txBody>
                    <a:bodyPr/>
                    <a:lstStyle/>
                    <a:p>
                      <a:pPr algn="ctr"/>
                      <a:r>
                        <a:rPr lang="en-GB" dirty="0" smtClean="0">
                          <a:solidFill>
                            <a:srgbClr val="00B050"/>
                          </a:solidFill>
                          <a:sym typeface="Wingdings" panose="05000000000000000000" pitchFamily="2" charset="2"/>
                        </a:rPr>
                        <a:t></a:t>
                      </a:r>
                      <a:endParaRPr lang="en-GB"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1193132591"/>
                  </a:ext>
                </a:extLst>
              </a:tr>
              <a:tr h="505260">
                <a:tc>
                  <a:txBody>
                    <a:bodyPr/>
                    <a:lstStyle/>
                    <a:p>
                      <a:pPr algn="ctr"/>
                      <a:r>
                        <a:rPr lang="en-GB" dirty="0" smtClean="0">
                          <a:solidFill>
                            <a:srgbClr val="00B050"/>
                          </a:solidFill>
                          <a:sym typeface="Wingdings" panose="05000000000000000000" pitchFamily="2" charset="2"/>
                        </a:rPr>
                        <a:t></a:t>
                      </a:r>
                      <a:endParaRPr lang="en-GB"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3832508841"/>
                  </a:ext>
                </a:extLst>
              </a:tr>
              <a:tr h="505260">
                <a:tc>
                  <a:txBody>
                    <a:bodyPr/>
                    <a:lstStyle/>
                    <a:p>
                      <a:pPr algn="ctr"/>
                      <a:r>
                        <a:rPr lang="en-GB" dirty="0" smtClean="0">
                          <a:solidFill>
                            <a:schemeClr val="accent6"/>
                          </a:solidFill>
                          <a:sym typeface="Wingdings" panose="05000000000000000000" pitchFamily="2" charset="2"/>
                        </a:rPr>
                        <a:t></a:t>
                      </a:r>
                      <a:endParaRPr lang="en-GB" dirty="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44762122"/>
                  </a:ext>
                </a:extLst>
              </a:tr>
              <a:tr h="5052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extLst>
                  <a:ext uri="{0D108BD9-81ED-4DB2-BD59-A6C34878D82A}">
                    <a16:rowId xmlns:a16="http://schemas.microsoft.com/office/drawing/2014/main" val="979549578"/>
                  </a:ext>
                </a:extLst>
              </a:tr>
              <a:tr h="505260">
                <a:tc>
                  <a:txBody>
                    <a:bodyPr/>
                    <a:lstStyle/>
                    <a:p>
                      <a:pPr algn="ctr"/>
                      <a:endParaRPr lang="en-GB" dirty="0"/>
                    </a:p>
                  </a:txBody>
                  <a:tcPr anchor="ctr"/>
                </a:tc>
                <a:tc>
                  <a:txBody>
                    <a:bodyPr/>
                    <a:lstStyle/>
                    <a:p>
                      <a:pPr algn="ctr"/>
                      <a:endParaRPr lang="en-GB" dirty="0"/>
                    </a:p>
                  </a:txBody>
                  <a:tcPr anchor="ctr"/>
                </a:tc>
                <a:tc>
                  <a:txBody>
                    <a:bodyPr/>
                    <a:lstStyle/>
                    <a:p>
                      <a:pPr algn="ctr"/>
                      <a:endParaRPr lang="en-GB"/>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3084351799"/>
                  </a:ext>
                </a:extLst>
              </a:tr>
              <a:tr h="505260">
                <a:tc>
                  <a:txBody>
                    <a:bodyPr/>
                    <a:lstStyle/>
                    <a:p>
                      <a:pPr algn="ctr"/>
                      <a:r>
                        <a:rPr lang="en-GB" dirty="0" smtClean="0">
                          <a:solidFill>
                            <a:schemeClr val="accent6"/>
                          </a:solidFill>
                          <a:sym typeface="Wingdings" panose="05000000000000000000" pitchFamily="2" charset="2"/>
                        </a:rPr>
                        <a:t></a:t>
                      </a:r>
                      <a:endParaRPr lang="en-GB" dirty="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extLst>
                  <a:ext uri="{0D108BD9-81ED-4DB2-BD59-A6C34878D82A}">
                    <a16:rowId xmlns:a16="http://schemas.microsoft.com/office/drawing/2014/main" val="2775518152"/>
                  </a:ext>
                </a:extLst>
              </a:tr>
              <a:tr h="505260">
                <a:tc>
                  <a:txBody>
                    <a:bodyPr/>
                    <a:lstStyle/>
                    <a:p>
                      <a:pPr algn="ctr"/>
                      <a:r>
                        <a:rPr lang="en-GB" dirty="0" smtClean="0">
                          <a:solidFill>
                            <a:srgbClr val="00B050"/>
                          </a:solidFill>
                          <a:sym typeface="Wingdings" panose="05000000000000000000" pitchFamily="2" charset="2"/>
                        </a:rPr>
                        <a:t></a:t>
                      </a:r>
                      <a:endParaRPr lang="en-GB"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accent6"/>
                          </a:solidFill>
                          <a:sym typeface="Wingdings" panose="05000000000000000000" pitchFamily="2" charset="2"/>
                        </a:rPr>
                        <a:t></a:t>
                      </a:r>
                      <a:endParaRPr lang="en-GB" dirty="0" smtClean="0">
                        <a:solidFill>
                          <a:schemeClr val="accent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00B050"/>
                          </a:solidFill>
                          <a:sym typeface="Wingdings" panose="05000000000000000000" pitchFamily="2" charset="2"/>
                        </a:rPr>
                        <a:t></a:t>
                      </a:r>
                      <a:endParaRPr lang="en-GB" dirty="0" smtClean="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sym typeface="Wingdings" panose="05000000000000000000" pitchFamily="2" charset="2"/>
                        </a:rPr>
                        <a:t></a:t>
                      </a:r>
                      <a:endParaRPr lang="en-GB" dirty="0" smtClean="0">
                        <a:solidFill>
                          <a:srgbClr val="FF0000"/>
                        </a:solidFill>
                      </a:endParaRPr>
                    </a:p>
                  </a:txBody>
                  <a:tcPr anchor="ctr"/>
                </a:tc>
                <a:extLst>
                  <a:ext uri="{0D108BD9-81ED-4DB2-BD59-A6C34878D82A}">
                    <a16:rowId xmlns:a16="http://schemas.microsoft.com/office/drawing/2014/main" val="3674918447"/>
                  </a:ext>
                </a:extLst>
              </a:tr>
            </a:tbl>
          </a:graphicData>
        </a:graphic>
      </p:graphicFrame>
      <p:sp>
        <p:nvSpPr>
          <p:cNvPr id="7" name="Content Placeholder 2"/>
          <p:cNvSpPr txBox="1">
            <a:spLocks/>
          </p:cNvSpPr>
          <p:nvPr/>
        </p:nvSpPr>
        <p:spPr bwMode="auto">
          <a:xfrm>
            <a:off x="6032941" y="1125070"/>
            <a:ext cx="2771787" cy="50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GB" altLang="en-US" sz="2400" dirty="0" smtClean="0"/>
              <a:t>Possible pros/cons:</a:t>
            </a:r>
            <a:endParaRPr lang="en-GB" altLang="en-US" sz="2000" dirty="0" smtClean="0"/>
          </a:p>
          <a:p>
            <a:pPr algn="ctr">
              <a:defRPr/>
            </a:pPr>
            <a:endParaRPr lang="en-US" altLang="en-US" sz="2800" dirty="0" smtClean="0"/>
          </a:p>
          <a:p>
            <a:pPr algn="ctr">
              <a:buFont typeface="Arial" panose="020B0604020202020204" pitchFamily="34" charset="0"/>
              <a:buNone/>
              <a:defRPr/>
            </a:pPr>
            <a:endParaRPr lang="en-US" altLang="en-US" sz="2800" dirty="0" smtClean="0"/>
          </a:p>
        </p:txBody>
      </p:sp>
      <p:pic>
        <p:nvPicPr>
          <p:cNvPr id="4" name="Picture 3"/>
          <p:cNvPicPr>
            <a:picLocks noChangeAspect="1"/>
          </p:cNvPicPr>
          <p:nvPr/>
        </p:nvPicPr>
        <p:blipFill>
          <a:blip r:embed="rId3"/>
          <a:stretch>
            <a:fillRect/>
          </a:stretch>
        </p:blipFill>
        <p:spPr>
          <a:xfrm>
            <a:off x="5979506" y="1628800"/>
            <a:ext cx="2767771" cy="4578462"/>
          </a:xfrm>
          <a:prstGeom prst="rect">
            <a:avLst/>
          </a:prstGeom>
        </p:spPr>
      </p:pic>
    </p:spTree>
    <p:extLst>
      <p:ext uri="{BB962C8B-B14F-4D97-AF65-F5344CB8AC3E}">
        <p14:creationId xmlns:p14="http://schemas.microsoft.com/office/powerpoint/2010/main" val="1638140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ROC Curve plotted when threshold β is varied. Source: Wikimedia Commons 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84784"/>
            <a:ext cx="5275337" cy="496892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6660232" y="5445224"/>
            <a:ext cx="2160240" cy="1152128"/>
          </a:xfrm>
          <a:prstGeom prst="wedgeRoundRectCallout">
            <a:avLst>
              <a:gd name="adj1" fmla="val -129892"/>
              <a:gd name="adj2" fmla="val -733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AUROC </a:t>
            </a:r>
            <a:br>
              <a:rPr lang="en-GB" dirty="0" smtClean="0"/>
            </a:br>
            <a:r>
              <a:rPr lang="en-GB" dirty="0" smtClean="0"/>
              <a:t>(area under ROC)</a:t>
            </a:r>
            <a:br>
              <a:rPr lang="en-GB" dirty="0" smtClean="0"/>
            </a:br>
            <a:r>
              <a:rPr lang="en-GB" dirty="0" smtClean="0"/>
              <a:t>chance = 0.5</a:t>
            </a:r>
            <a:endParaRPr lang="en-GB" dirty="0"/>
          </a:p>
        </p:txBody>
      </p:sp>
      <p:sp>
        <p:nvSpPr>
          <p:cNvPr id="6" name="Rounded Rectangular Callout 5"/>
          <p:cNvSpPr/>
          <p:nvPr/>
        </p:nvSpPr>
        <p:spPr>
          <a:xfrm>
            <a:off x="6660232" y="4377091"/>
            <a:ext cx="2160240" cy="924486"/>
          </a:xfrm>
          <a:prstGeom prst="wedgeRoundRectCallout">
            <a:avLst>
              <a:gd name="adj1" fmla="val -116812"/>
              <a:gd name="adj2" fmla="val -242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a:solidFill>
                    <a:schemeClr val="tx2"/>
                  </a:solidFill>
                </a:ln>
                <a:solidFill>
                  <a:schemeClr val="tx2"/>
                </a:solidFill>
              </a:rPr>
              <a:t>ROC </a:t>
            </a:r>
            <a:br>
              <a:rPr lang="en-GB" dirty="0" smtClean="0">
                <a:ln>
                  <a:solidFill>
                    <a:schemeClr val="tx2"/>
                  </a:solidFill>
                </a:ln>
                <a:solidFill>
                  <a:schemeClr val="tx2"/>
                </a:solidFill>
              </a:rPr>
            </a:br>
            <a:r>
              <a:rPr lang="en-GB" dirty="0" smtClean="0">
                <a:ln>
                  <a:solidFill>
                    <a:schemeClr val="tx2"/>
                  </a:solidFill>
                </a:ln>
                <a:solidFill>
                  <a:schemeClr val="tx2"/>
                </a:solidFill>
              </a:rPr>
              <a:t>(Receiver operating characteristic)</a:t>
            </a:r>
            <a:endParaRPr lang="en-GB" dirty="0">
              <a:ln>
                <a:solidFill>
                  <a:schemeClr val="tx2"/>
                </a:solidFill>
              </a:ln>
              <a:solidFill>
                <a:schemeClr val="tx2"/>
              </a:solidFill>
            </a:endParaRPr>
          </a:p>
        </p:txBody>
      </p:sp>
      <p:sp>
        <p:nvSpPr>
          <p:cNvPr id="7" name="Rounded Rectangular Callout 6"/>
          <p:cNvSpPr/>
          <p:nvPr/>
        </p:nvSpPr>
        <p:spPr>
          <a:xfrm>
            <a:off x="1187624" y="2243236"/>
            <a:ext cx="1080120" cy="504056"/>
          </a:xfrm>
          <a:prstGeom prst="wedgeRoundRectCallout">
            <a:avLst>
              <a:gd name="adj1" fmla="val 120872"/>
              <a:gd name="adj2" fmla="val -102311"/>
              <a:gd name="adj3" fmla="val 16667"/>
            </a:avLst>
          </a:prstGeom>
          <a:solidFill>
            <a:schemeClr val="bg1"/>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a:solidFill>
                    <a:srgbClr val="008000"/>
                  </a:solidFill>
                </a:ln>
                <a:solidFill>
                  <a:srgbClr val="008000"/>
                </a:solidFill>
              </a:rPr>
              <a:t>Criterion</a:t>
            </a:r>
            <a:endParaRPr lang="en-GB" dirty="0">
              <a:ln>
                <a:solidFill>
                  <a:srgbClr val="008000"/>
                </a:solidFill>
              </a:ln>
              <a:solidFill>
                <a:srgbClr val="008000"/>
              </a:solidFill>
            </a:endParaRPr>
          </a:p>
        </p:txBody>
      </p:sp>
      <p:sp>
        <p:nvSpPr>
          <p:cNvPr id="8" name="Rounded Rectangular Callout 7"/>
          <p:cNvSpPr/>
          <p:nvPr/>
        </p:nvSpPr>
        <p:spPr>
          <a:xfrm>
            <a:off x="2915816" y="1016732"/>
            <a:ext cx="1800200" cy="576064"/>
          </a:xfrm>
          <a:prstGeom prst="wedgeRoundRectCallout">
            <a:avLst>
              <a:gd name="adj1" fmla="val -30352"/>
              <a:gd name="adj2" fmla="val 1208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 (sensitivity)</a:t>
            </a:r>
          </a:p>
          <a:p>
            <a:pPr algn="ctr"/>
            <a:r>
              <a:rPr lang="en-GB" dirty="0" smtClean="0"/>
              <a:t>Chance = 0</a:t>
            </a:r>
            <a:endParaRPr lang="en-GB" dirty="0"/>
          </a:p>
        </p:txBody>
      </p:sp>
      <p:sp>
        <p:nvSpPr>
          <p:cNvPr id="5" name="Left Brace 4"/>
          <p:cNvSpPr/>
          <p:nvPr/>
        </p:nvSpPr>
        <p:spPr>
          <a:xfrm rot="5400000">
            <a:off x="3131840" y="1916832"/>
            <a:ext cx="288032" cy="720080"/>
          </a:xfrm>
          <a:prstGeom prst="leftBrace">
            <a:avLst>
              <a:gd name="adj1" fmla="val 45455"/>
              <a:gd name="adj2" fmla="val 50000"/>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827308" y="4531518"/>
            <a:ext cx="1800476" cy="1943371"/>
          </a:xfrm>
          <a:prstGeom prst="rect">
            <a:avLst/>
          </a:prstGeom>
        </p:spPr>
      </p:pic>
      <p:cxnSp>
        <p:nvCxnSpPr>
          <p:cNvPr id="10" name="Straight Arrow Connector 9"/>
          <p:cNvCxnSpPr/>
          <p:nvPr/>
        </p:nvCxnSpPr>
        <p:spPr>
          <a:xfrm>
            <a:off x="2176707" y="4377091"/>
            <a:ext cx="648348" cy="526454"/>
          </a:xfrm>
          <a:prstGeom prst="straightConnector1">
            <a:avLst/>
          </a:prstGeom>
          <a:ln w="19050">
            <a:solidFill>
              <a:srgbClr val="00800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457200" y="274638"/>
            <a:ext cx="8229600" cy="346050"/>
          </a:xfrm>
        </p:spPr>
        <p:txBody>
          <a:bodyPr/>
          <a:lstStyle/>
          <a:p>
            <a:r>
              <a:rPr lang="en-GB" sz="4000" dirty="0" smtClean="0"/>
              <a:t>Signal detection theory, and ROCs</a:t>
            </a:r>
            <a:endParaRPr lang="en-GB" sz="4000" dirty="0"/>
          </a:p>
        </p:txBody>
      </p:sp>
      <p:sp>
        <p:nvSpPr>
          <p:cNvPr id="13" name="Rounded Rectangular Callout 12"/>
          <p:cNvSpPr/>
          <p:nvPr/>
        </p:nvSpPr>
        <p:spPr>
          <a:xfrm>
            <a:off x="6595879" y="1592600"/>
            <a:ext cx="1968627" cy="486111"/>
          </a:xfrm>
          <a:prstGeom prst="wedgeRoundRectCallout">
            <a:avLst>
              <a:gd name="adj1" fmla="val -67094"/>
              <a:gd name="adj2" fmla="val 905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a:solidFill>
                    <a:schemeClr val="tx2"/>
                  </a:solidFill>
                </a:ln>
                <a:solidFill>
                  <a:schemeClr val="tx2"/>
                </a:solidFill>
              </a:rPr>
              <a:t>False alarm rate</a:t>
            </a:r>
            <a:endParaRPr lang="en-GB" dirty="0">
              <a:ln>
                <a:solidFill>
                  <a:schemeClr val="tx2"/>
                </a:solidFill>
              </a:ln>
              <a:solidFill>
                <a:schemeClr val="tx2"/>
              </a:solidFill>
            </a:endParaRPr>
          </a:p>
        </p:txBody>
      </p:sp>
      <p:sp>
        <p:nvSpPr>
          <p:cNvPr id="14" name="Rounded Rectangular Callout 13"/>
          <p:cNvSpPr/>
          <p:nvPr/>
        </p:nvSpPr>
        <p:spPr>
          <a:xfrm>
            <a:off x="5053365" y="3188830"/>
            <a:ext cx="1144254" cy="348827"/>
          </a:xfrm>
          <a:prstGeom prst="wedgeRoundRectCallout">
            <a:avLst>
              <a:gd name="adj1" fmla="val -16440"/>
              <a:gd name="adj2" fmla="val -10180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a:solidFill>
                    <a:schemeClr val="tx2"/>
                  </a:solidFill>
                </a:ln>
                <a:solidFill>
                  <a:schemeClr val="tx2"/>
                </a:solidFill>
              </a:rPr>
              <a:t>Miss rate</a:t>
            </a:r>
            <a:endParaRPr lang="en-GB" dirty="0">
              <a:ln>
                <a:solidFill>
                  <a:schemeClr val="tx2"/>
                </a:solidFill>
              </a:ln>
              <a:solidFill>
                <a:schemeClr val="tx2"/>
              </a:solidFill>
            </a:endParaRPr>
          </a:p>
        </p:txBody>
      </p:sp>
      <p:sp>
        <p:nvSpPr>
          <p:cNvPr id="15" name="Rounded Rectangular Callout 14"/>
          <p:cNvSpPr/>
          <p:nvPr/>
        </p:nvSpPr>
        <p:spPr>
          <a:xfrm>
            <a:off x="4932040" y="1587157"/>
            <a:ext cx="1008112" cy="360040"/>
          </a:xfrm>
          <a:prstGeom prst="wedgeRoundRectCallout">
            <a:avLst>
              <a:gd name="adj1" fmla="val -213"/>
              <a:gd name="adj2" fmla="val 14135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a:solidFill>
                    <a:schemeClr val="tx2"/>
                  </a:solidFill>
                </a:ln>
                <a:solidFill>
                  <a:schemeClr val="tx2"/>
                </a:solidFill>
              </a:rPr>
              <a:t>Hit rate</a:t>
            </a:r>
            <a:endParaRPr lang="en-GB" dirty="0">
              <a:ln>
                <a:solidFill>
                  <a:schemeClr val="tx2"/>
                </a:solidFill>
              </a:ln>
              <a:solidFill>
                <a:schemeClr val="tx2"/>
              </a:solidFill>
            </a:endParaRPr>
          </a:p>
        </p:txBody>
      </p:sp>
      <p:sp>
        <p:nvSpPr>
          <p:cNvPr id="16" name="Rounded Rectangular Callout 15"/>
          <p:cNvSpPr/>
          <p:nvPr/>
        </p:nvSpPr>
        <p:spPr>
          <a:xfrm>
            <a:off x="6620291" y="3051422"/>
            <a:ext cx="1944216" cy="486235"/>
          </a:xfrm>
          <a:prstGeom prst="wedgeRoundRectCallout">
            <a:avLst>
              <a:gd name="adj1" fmla="val -72104"/>
              <a:gd name="adj2" fmla="val -621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n>
                  <a:solidFill>
                    <a:schemeClr val="tx2"/>
                  </a:solidFill>
                </a:ln>
                <a:solidFill>
                  <a:schemeClr val="tx2"/>
                </a:solidFill>
              </a:rPr>
              <a:t>Correct rejection rate</a:t>
            </a:r>
            <a:endParaRPr lang="en-GB" dirty="0">
              <a:ln>
                <a:solidFill>
                  <a:schemeClr val="tx2"/>
                </a:solidFill>
              </a:ln>
              <a:solidFill>
                <a:schemeClr val="tx2"/>
              </a:solidFill>
            </a:endParaRPr>
          </a:p>
        </p:txBody>
      </p:sp>
    </p:spTree>
    <p:extLst>
      <p:ext uri="{BB962C8B-B14F-4D97-AF65-F5344CB8AC3E}">
        <p14:creationId xmlns:p14="http://schemas.microsoft.com/office/powerpoint/2010/main" val="311364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lstStyle/>
          <a:p>
            <a:r>
              <a:rPr lang="en-GB" sz="4000" dirty="0" smtClean="0"/>
              <a:t>Data splitting/partitioning</a:t>
            </a:r>
            <a:endParaRPr lang="en-GB" sz="4000" dirty="0"/>
          </a:p>
        </p:txBody>
      </p:sp>
      <p:sp>
        <p:nvSpPr>
          <p:cNvPr id="5" name="Title 1"/>
          <p:cNvSpPr txBox="1">
            <a:spLocks/>
          </p:cNvSpPr>
          <p:nvPr/>
        </p:nvSpPr>
        <p:spPr bwMode="auto">
          <a:xfrm>
            <a:off x="323528" y="404664"/>
            <a:ext cx="8424936"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spcAft>
                <a:spcPts val="200"/>
              </a:spcAft>
            </a:pPr>
            <a:r>
              <a:rPr lang="en-GB" altLang="en-US" sz="2000" dirty="0" smtClean="0"/>
              <a:t>Holdout/validation set from single context</a:t>
            </a:r>
          </a:p>
          <a:p>
            <a:pPr marL="1314450" lvl="1" indent="-571500" eaLnBrk="1" hangingPunct="1">
              <a:spcBef>
                <a:spcPct val="0"/>
              </a:spcBef>
              <a:spcAft>
                <a:spcPts val="200"/>
              </a:spcAft>
            </a:pPr>
            <a:r>
              <a:rPr lang="en-GB" altLang="en-US" sz="1800" dirty="0" smtClean="0"/>
              <a:t>Safe but often not efficient/stable</a:t>
            </a:r>
          </a:p>
          <a:p>
            <a:pPr marL="571500" indent="-571500" eaLnBrk="1" hangingPunct="1">
              <a:spcBef>
                <a:spcPct val="0"/>
              </a:spcBef>
              <a:spcAft>
                <a:spcPts val="200"/>
              </a:spcAft>
            </a:pPr>
            <a:r>
              <a:rPr lang="en-GB" altLang="en-US" sz="2000" dirty="0" smtClean="0"/>
              <a:t>Separate datasets from different </a:t>
            </a:r>
            <a:r>
              <a:rPr lang="en-GB" altLang="en-US" sz="2000" dirty="0"/>
              <a:t>contexts </a:t>
            </a:r>
            <a:r>
              <a:rPr lang="en-GB" altLang="en-US" sz="1400" dirty="0"/>
              <a:t>(“cross-classification”, “cross-generalization”)</a:t>
            </a:r>
            <a:endParaRPr lang="en-GB" altLang="en-US" sz="1400" dirty="0" smtClean="0"/>
          </a:p>
          <a:p>
            <a:pPr marL="1314450" lvl="1" indent="-571500" eaLnBrk="1" hangingPunct="1">
              <a:spcBef>
                <a:spcPct val="0"/>
              </a:spcBef>
              <a:spcAft>
                <a:spcPts val="200"/>
              </a:spcAft>
            </a:pPr>
            <a:r>
              <a:rPr lang="en-GB" altLang="en-US" sz="1800" dirty="0" smtClean="0"/>
              <a:t>used to test generalization &amp; demonstrate common format </a:t>
            </a:r>
            <a:br>
              <a:rPr lang="en-GB" altLang="en-US" sz="1800" dirty="0" smtClean="0"/>
            </a:br>
            <a:r>
              <a:rPr lang="en-GB" altLang="en-US" sz="1800" dirty="0" smtClean="0"/>
              <a:t>(e.g. train on perception, test on imagery;</a:t>
            </a:r>
            <a:br>
              <a:rPr lang="en-GB" altLang="en-US" sz="1800" dirty="0" smtClean="0"/>
            </a:br>
            <a:r>
              <a:rPr lang="en-GB" altLang="en-US" sz="1800" dirty="0" smtClean="0"/>
              <a:t>train at time-point 1, test at time-point 2)</a:t>
            </a:r>
            <a:endParaRPr lang="en-GB" altLang="en-US" sz="1400" dirty="0" smtClean="0"/>
          </a:p>
          <a:p>
            <a:pPr marL="571500" indent="-571500" eaLnBrk="1" hangingPunct="1">
              <a:spcBef>
                <a:spcPct val="0"/>
              </a:spcBef>
              <a:spcAft>
                <a:spcPts val="200"/>
              </a:spcAft>
            </a:pPr>
            <a:r>
              <a:rPr lang="en-GB" altLang="en-US" sz="2000" dirty="0" smtClean="0"/>
              <a:t>Cross-validation within full single dataset</a:t>
            </a:r>
          </a:p>
          <a:p>
            <a:pPr marL="1314450" lvl="1" indent="-571500" eaLnBrk="1" hangingPunct="1">
              <a:spcBef>
                <a:spcPct val="0"/>
              </a:spcBef>
              <a:spcAft>
                <a:spcPts val="200"/>
              </a:spcAft>
            </a:pPr>
            <a:r>
              <a:rPr lang="en-GB" altLang="en-US" sz="1800" dirty="0" smtClean="0"/>
              <a:t>Reuse data for both training and testing in different splits/folds</a:t>
            </a:r>
          </a:p>
          <a:p>
            <a:pPr marL="1314450" lvl="1" indent="-571500" eaLnBrk="1" hangingPunct="1">
              <a:spcBef>
                <a:spcPct val="0"/>
              </a:spcBef>
              <a:spcAft>
                <a:spcPts val="200"/>
              </a:spcAft>
            </a:pPr>
            <a:r>
              <a:rPr lang="en-GB" altLang="en-US" sz="1800" dirty="0" smtClean="0"/>
              <a:t>Average performance across folds</a:t>
            </a:r>
          </a:p>
          <a:p>
            <a:pPr marL="1314450" lvl="1" indent="-571500" eaLnBrk="1" hangingPunct="1">
              <a:spcBef>
                <a:spcPct val="0"/>
              </a:spcBef>
              <a:spcAft>
                <a:spcPts val="200"/>
              </a:spcAft>
            </a:pPr>
            <a:r>
              <a:rPr lang="en-GB" altLang="en-US" sz="1800" dirty="0" smtClean="0"/>
              <a:t>“split half”…</a:t>
            </a:r>
          </a:p>
          <a:p>
            <a:pPr marL="1314450" lvl="1" indent="-571500" eaLnBrk="1" hangingPunct="1">
              <a:spcBef>
                <a:spcPct val="0"/>
              </a:spcBef>
              <a:spcAft>
                <a:spcPts val="200"/>
              </a:spcAft>
            </a:pPr>
            <a:r>
              <a:rPr lang="en-GB" altLang="en-US" sz="1800" dirty="0" smtClean="0"/>
              <a:t>…“k-fold”…</a:t>
            </a:r>
          </a:p>
          <a:p>
            <a:pPr marL="1314450" lvl="1" indent="-571500" eaLnBrk="1" hangingPunct="1">
              <a:spcBef>
                <a:spcPct val="0"/>
              </a:spcBef>
              <a:spcAft>
                <a:spcPts val="200"/>
              </a:spcAft>
            </a:pPr>
            <a:r>
              <a:rPr lang="en-GB" altLang="en-US" sz="1800" dirty="0" smtClean="0"/>
              <a:t>… “leave-one-out”</a:t>
            </a:r>
          </a:p>
          <a:p>
            <a:pPr marL="1314450" lvl="1" indent="-571500" eaLnBrk="1" hangingPunct="1">
              <a:spcBef>
                <a:spcPct val="0"/>
              </a:spcBef>
              <a:spcAft>
                <a:spcPts val="200"/>
              </a:spcAft>
            </a:pPr>
            <a:r>
              <a:rPr lang="en-GB" altLang="en-US" sz="1800" dirty="0" smtClean="0"/>
              <a:t>Training and testing data should be independent within a fold (“decoding step”), but will be dependent across folds</a:t>
            </a:r>
          </a:p>
          <a:p>
            <a:pPr marL="1314450" lvl="1" indent="-571500" eaLnBrk="1" hangingPunct="1">
              <a:spcBef>
                <a:spcPct val="0"/>
              </a:spcBef>
              <a:spcAft>
                <a:spcPts val="200"/>
              </a:spcAft>
            </a:pPr>
            <a:r>
              <a:rPr lang="en-GB" altLang="en-US" sz="1800" dirty="0" smtClean="0"/>
              <a:t>Ideally want conditions balanced within each chunk</a:t>
            </a:r>
          </a:p>
          <a:p>
            <a:pPr marL="571500" indent="-571500" eaLnBrk="1" hangingPunct="1">
              <a:spcBef>
                <a:spcPct val="0"/>
              </a:spcBef>
            </a:pPr>
            <a:endParaRPr lang="en-GB" altLang="en-US" sz="1200" dirty="0" smtClean="0"/>
          </a:p>
        </p:txBody>
      </p:sp>
      <p:grpSp>
        <p:nvGrpSpPr>
          <p:cNvPr id="9" name="Group 8"/>
          <p:cNvGrpSpPr/>
          <p:nvPr/>
        </p:nvGrpSpPr>
        <p:grpSpPr>
          <a:xfrm>
            <a:off x="899592" y="5811014"/>
            <a:ext cx="8221100" cy="1035045"/>
            <a:chOff x="1977407" y="5630410"/>
            <a:chExt cx="8221100" cy="1035045"/>
          </a:xfrm>
        </p:grpSpPr>
        <p:pic>
          <p:nvPicPr>
            <p:cNvPr id="78850" name="Picture 2" descr="https://upload.wikimedia.org/wikipedia/commons/c/c7/LOOCV.gif"/>
            <p:cNvPicPr>
              <a:picLocks noChangeAspect="1" noChangeArrowheads="1" noCrop="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77407" y="5652617"/>
              <a:ext cx="2249774" cy="676448"/>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https://upload.wikimedia.org/wikipedia/commons/4/4b/KfoldCV.gif"/>
            <p:cNvPicPr>
              <a:picLocks noChangeAspect="1" noChangeArrowheads="1" noCrop="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48898" y="5630410"/>
              <a:ext cx="3141134" cy="720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7795032" y="6357480"/>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smtClean="0">
                  <a:latin typeface="Times New Roman" panose="02020603050405020304" pitchFamily="18" charset="0"/>
                </a:rPr>
                <a:t>Gifs from Wikipedia</a:t>
              </a:r>
              <a:endParaRPr lang="en-US" altLang="en-US" sz="1400" i="1" dirty="0">
                <a:latin typeface="Times New Roman" panose="02020603050405020304" pitchFamily="18" charset="0"/>
              </a:endParaRPr>
            </a:p>
          </p:txBody>
        </p:sp>
      </p:grpSp>
      <p:grpSp>
        <p:nvGrpSpPr>
          <p:cNvPr id="10" name="Group 9"/>
          <p:cNvGrpSpPr/>
          <p:nvPr/>
        </p:nvGrpSpPr>
        <p:grpSpPr>
          <a:xfrm>
            <a:off x="3779912" y="3573016"/>
            <a:ext cx="5013349" cy="853237"/>
            <a:chOff x="3899636" y="3573016"/>
            <a:chExt cx="4752528" cy="853237"/>
          </a:xfrm>
        </p:grpSpPr>
        <p:cxnSp>
          <p:nvCxnSpPr>
            <p:cNvPr id="6" name="Straight Arrow Connector 5"/>
            <p:cNvCxnSpPr/>
            <p:nvPr/>
          </p:nvCxnSpPr>
          <p:spPr>
            <a:xfrm>
              <a:off x="3899636" y="3634165"/>
              <a:ext cx="0" cy="7920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Box 4"/>
            <p:cNvSpPr txBox="1">
              <a:spLocks noChangeArrowheads="1"/>
            </p:cNvSpPr>
            <p:nvPr/>
          </p:nvSpPr>
          <p:spPr bwMode="auto">
            <a:xfrm>
              <a:off x="4043652" y="3573016"/>
              <a:ext cx="4608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400" dirty="0" smtClean="0">
                  <a:solidFill>
                    <a:schemeClr val="accent1"/>
                  </a:solidFill>
                  <a:latin typeface="Arial" panose="020B0604020202020204" pitchFamily="34" charset="0"/>
                  <a:cs typeface="Arial" panose="020B0604020202020204" pitchFamily="34" charset="0"/>
                </a:rPr>
                <a:t>More ways to split… more </a:t>
              </a:r>
              <a:r>
                <a:rPr lang="en-GB" altLang="en-US" sz="1400" i="1" dirty="0" smtClean="0">
                  <a:solidFill>
                    <a:schemeClr val="accent1"/>
                  </a:solidFill>
                  <a:latin typeface="Arial" panose="020B0604020202020204" pitchFamily="34" charset="0"/>
                  <a:cs typeface="Arial" panose="020B0604020202020204" pitchFamily="34" charset="0"/>
                </a:rPr>
                <a:t>precise</a:t>
              </a:r>
              <a:r>
                <a:rPr lang="en-GB" altLang="en-US" sz="1400" dirty="0" smtClean="0">
                  <a:solidFill>
                    <a:schemeClr val="accent1"/>
                  </a:solidFill>
                  <a:latin typeface="Arial" panose="020B0604020202020204" pitchFamily="34" charset="0"/>
                  <a:cs typeface="Arial" panose="020B0604020202020204" pitchFamily="34" charset="0"/>
                </a:rPr>
                <a:t> performance estimate?</a:t>
              </a:r>
              <a:endParaRPr lang="en-US" altLang="en-US" sz="1400" dirty="0">
                <a:solidFill>
                  <a:schemeClr val="accent1"/>
                </a:solidFill>
                <a:latin typeface="Arial" panose="020B0604020202020204" pitchFamily="34" charset="0"/>
                <a:cs typeface="Arial" panose="020B0604020202020204" pitchFamily="34" charset="0"/>
              </a:endParaRPr>
            </a:p>
          </p:txBody>
        </p:sp>
        <p:sp>
          <p:nvSpPr>
            <p:cNvPr id="12" name="Text Box 4"/>
            <p:cNvSpPr txBox="1">
              <a:spLocks noChangeArrowheads="1"/>
            </p:cNvSpPr>
            <p:nvPr/>
          </p:nvSpPr>
          <p:spPr bwMode="auto">
            <a:xfrm>
              <a:off x="4043652" y="4118476"/>
              <a:ext cx="46085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GB" altLang="en-US" sz="1400" dirty="0" smtClean="0">
                  <a:solidFill>
                    <a:schemeClr val="accent1"/>
                  </a:solidFill>
                  <a:latin typeface="Arial" panose="020B0604020202020204" pitchFamily="34" charset="0"/>
                  <a:cs typeface="Arial" panose="020B0604020202020204" pitchFamily="34" charset="0"/>
                </a:rPr>
                <a:t>More training data per split… more </a:t>
              </a:r>
              <a:r>
                <a:rPr lang="en-GB" altLang="en-US" sz="1400" i="1" dirty="0" smtClean="0">
                  <a:solidFill>
                    <a:schemeClr val="accent1"/>
                  </a:solidFill>
                  <a:latin typeface="Arial" panose="020B0604020202020204" pitchFamily="34" charset="0"/>
                  <a:cs typeface="Arial" panose="020B0604020202020204" pitchFamily="34" charset="0"/>
                </a:rPr>
                <a:t>sensitive?</a:t>
              </a:r>
              <a:endParaRPr lang="en-US" altLang="en-US" sz="1400" dirty="0">
                <a:solidFill>
                  <a:schemeClr val="accen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40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50"/>
          </a:xfrm>
        </p:spPr>
        <p:txBody>
          <a:bodyPr/>
          <a:lstStyle/>
          <a:p>
            <a:r>
              <a:rPr lang="en-GB" sz="4000" dirty="0" smtClean="0"/>
              <a:t>Data splitting/partitioning</a:t>
            </a:r>
            <a:endParaRPr lang="en-GB" sz="4000" dirty="0"/>
          </a:p>
        </p:txBody>
      </p:sp>
      <p:pic>
        <p:nvPicPr>
          <p:cNvPr id="13" name="Picture 12"/>
          <p:cNvPicPr>
            <a:picLocks noChangeAspect="1"/>
          </p:cNvPicPr>
          <p:nvPr/>
        </p:nvPicPr>
        <p:blipFill>
          <a:blip r:embed="rId2"/>
          <a:stretch>
            <a:fillRect/>
          </a:stretch>
        </p:blipFill>
        <p:spPr>
          <a:xfrm>
            <a:off x="1403648" y="1412776"/>
            <a:ext cx="5944659" cy="4680519"/>
          </a:xfrm>
          <a:prstGeom prst="rect">
            <a:avLst/>
          </a:prstGeom>
        </p:spPr>
      </p:pic>
    </p:spTree>
    <p:extLst>
      <p:ext uri="{BB962C8B-B14F-4D97-AF65-F5344CB8AC3E}">
        <p14:creationId xmlns:p14="http://schemas.microsoft.com/office/powerpoint/2010/main" val="2471218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29600" cy="5577483"/>
          </a:xfrm>
        </p:spPr>
        <p:txBody>
          <a:bodyPr/>
          <a:lstStyle/>
          <a:p>
            <a:pPr>
              <a:spcAft>
                <a:spcPts val="600"/>
              </a:spcAft>
            </a:pPr>
            <a:r>
              <a:rPr lang="en-US" altLang="en-US" sz="2400" b="1" dirty="0" smtClean="0"/>
              <a:t>Cross-validation granularity: </a:t>
            </a:r>
            <a:r>
              <a:rPr lang="en-US" altLang="en-US" sz="2400" b="1" dirty="0" err="1"/>
              <a:t>generalise</a:t>
            </a:r>
            <a:r>
              <a:rPr lang="en-US" altLang="en-US" sz="2400" b="1" dirty="0"/>
              <a:t> to….?</a:t>
            </a:r>
            <a:endParaRPr lang="en-US" altLang="en-US" sz="2400" dirty="0" smtClean="0"/>
          </a:p>
          <a:p>
            <a:pPr lvl="1">
              <a:spcAft>
                <a:spcPts val="600"/>
              </a:spcAft>
            </a:pPr>
            <a:r>
              <a:rPr lang="en-US" altLang="en-US" sz="2000" dirty="0" smtClean="0"/>
              <a:t>new trial/stimulus pair</a:t>
            </a:r>
            <a:br>
              <a:rPr lang="en-US" altLang="en-US" sz="2000" dirty="0" smtClean="0"/>
            </a:br>
            <a:r>
              <a:rPr lang="en-US" altLang="en-US" sz="2000" dirty="0" smtClean="0"/>
              <a:t>(leave-stimulus-pair-out)</a:t>
            </a:r>
          </a:p>
          <a:p>
            <a:pPr lvl="1">
              <a:spcAft>
                <a:spcPts val="600"/>
              </a:spcAft>
            </a:pPr>
            <a:r>
              <a:rPr lang="en-US" altLang="en-US" sz="2000" b="1" dirty="0" smtClean="0"/>
              <a:t>new run (leave-run-out)</a:t>
            </a:r>
          </a:p>
          <a:p>
            <a:pPr lvl="1">
              <a:spcAft>
                <a:spcPts val="600"/>
              </a:spcAft>
            </a:pPr>
            <a:r>
              <a:rPr lang="en-US" altLang="en-US" sz="2000" dirty="0" smtClean="0"/>
              <a:t>new subject (leave-subject-out)</a:t>
            </a:r>
          </a:p>
          <a:p>
            <a:pPr marL="457200" lvl="1" indent="0">
              <a:spcAft>
                <a:spcPts val="600"/>
              </a:spcAft>
              <a:buNone/>
            </a:pPr>
            <a:r>
              <a:rPr lang="en-US" altLang="en-US" sz="1800" dirty="0"/>
              <a:t> </a:t>
            </a:r>
            <a:r>
              <a:rPr lang="en-US" altLang="en-US" sz="1800" dirty="0" smtClean="0"/>
              <a:t>    (</a:t>
            </a:r>
            <a:r>
              <a:rPr lang="en-GB" altLang="en-US" sz="1800" dirty="0" smtClean="0"/>
              <a:t>“</a:t>
            </a:r>
            <a:r>
              <a:rPr lang="en-GB" altLang="en-US" sz="1800" dirty="0" err="1" smtClean="0"/>
              <a:t>hyperalignment</a:t>
            </a:r>
            <a:r>
              <a:rPr lang="en-GB" altLang="en-US" sz="1800" dirty="0" smtClean="0"/>
              <a:t>”, </a:t>
            </a:r>
            <a:r>
              <a:rPr lang="en-GB" altLang="en-US" sz="1800" dirty="0" err="1" smtClean="0"/>
              <a:t>Haxby</a:t>
            </a:r>
            <a:r>
              <a:rPr lang="en-GB" altLang="en-US" sz="1800" dirty="0"/>
              <a:t>, 2011; 2020</a:t>
            </a:r>
            <a:r>
              <a:rPr lang="en-GB" altLang="en-US" sz="1800" dirty="0" smtClean="0"/>
              <a:t>)</a:t>
            </a:r>
          </a:p>
          <a:p>
            <a:pPr marL="457200" lvl="1" indent="0">
              <a:spcAft>
                <a:spcPts val="600"/>
              </a:spcAft>
              <a:buNone/>
            </a:pPr>
            <a:endParaRPr lang="en-GB" altLang="en-US" sz="1800" dirty="0"/>
          </a:p>
          <a:p>
            <a:pPr>
              <a:spcAft>
                <a:spcPts val="600"/>
              </a:spcAft>
            </a:pPr>
            <a:r>
              <a:rPr lang="en-GB" altLang="en-US" sz="2400" b="1" dirty="0" smtClean="0"/>
              <a:t>Why do we need </a:t>
            </a:r>
            <a:r>
              <a:rPr lang="en-GB" altLang="en-US" sz="2400" b="1" i="1" dirty="0" smtClean="0"/>
              <a:t>out-of-sample</a:t>
            </a:r>
            <a:r>
              <a:rPr lang="en-GB" altLang="en-US" sz="2400" b="1" dirty="0" smtClean="0"/>
              <a:t> prediction at all?</a:t>
            </a:r>
          </a:p>
          <a:p>
            <a:pPr lvl="1">
              <a:spcAft>
                <a:spcPts val="600"/>
              </a:spcAft>
            </a:pPr>
            <a:r>
              <a:rPr lang="en-GB" altLang="en-US" sz="2000" dirty="0" smtClean="0"/>
              <a:t>Classical univariate analysis uses </a:t>
            </a:r>
            <a:r>
              <a:rPr lang="en-GB" altLang="en-US" sz="2000" i="1" dirty="0" smtClean="0"/>
              <a:t>within-sample</a:t>
            </a:r>
            <a:r>
              <a:rPr lang="en-GB" altLang="en-US" sz="2000" dirty="0" smtClean="0"/>
              <a:t> statistical estimation</a:t>
            </a:r>
            <a:br>
              <a:rPr lang="en-GB" altLang="en-US" sz="2000" dirty="0" smtClean="0"/>
            </a:br>
            <a:r>
              <a:rPr lang="en-GB" altLang="en-US" sz="2000" dirty="0" smtClean="0"/>
              <a:t>(activation can be estimated in a direct and unbiased way)</a:t>
            </a:r>
          </a:p>
          <a:p>
            <a:pPr lvl="1">
              <a:spcAft>
                <a:spcPts val="600"/>
              </a:spcAft>
            </a:pPr>
            <a:r>
              <a:rPr lang="en-GB" altLang="en-US" sz="2000" dirty="0" smtClean="0"/>
              <a:t>In MVPA we want to estimate “information”, and out-of-sample prediction provides an unbiased estimate of this (with minimal assumptions).</a:t>
            </a:r>
            <a:endParaRPr lang="en-US" altLang="en-US" sz="2000" dirty="0" smtClean="0"/>
          </a:p>
          <a:p>
            <a:pPr lvl="1">
              <a:spcAft>
                <a:spcPts val="600"/>
              </a:spcAft>
            </a:pPr>
            <a:endParaRPr lang="en-US" altLang="en-US" sz="1800" dirty="0" smtClean="0"/>
          </a:p>
          <a:p>
            <a:pPr>
              <a:spcAft>
                <a:spcPts val="600"/>
              </a:spcAft>
              <a:buFont typeface="Arial" panose="020B0604020202020204" pitchFamily="34" charset="0"/>
              <a:buNone/>
            </a:pPr>
            <a:endParaRPr lang="en-US" altLang="en-US" sz="2400" dirty="0" smtClean="0"/>
          </a:p>
          <a:p>
            <a:pPr>
              <a:spcAft>
                <a:spcPts val="600"/>
              </a:spcAft>
            </a:pPr>
            <a:endParaRPr lang="en-US" altLang="en-US" sz="2400" dirty="0" smtClean="0"/>
          </a:p>
        </p:txBody>
      </p:sp>
      <p:sp>
        <p:nvSpPr>
          <p:cNvPr id="2" name="TextBox 1"/>
          <p:cNvSpPr txBox="1"/>
          <p:nvPr/>
        </p:nvSpPr>
        <p:spPr>
          <a:xfrm>
            <a:off x="5220072" y="1484784"/>
            <a:ext cx="2303462" cy="1323439"/>
          </a:xfrm>
          <a:prstGeom prst="rect">
            <a:avLst/>
          </a:prstGeom>
          <a:noFill/>
        </p:spPr>
        <p:txBody>
          <a:bodyPr wrap="square">
            <a:spAutoFit/>
          </a:bodyPr>
          <a:lstStyle/>
          <a:p>
            <a:pPr marL="285750" indent="-285750">
              <a:buFont typeface="Arial" panose="020B0604020202020204" pitchFamily="34" charset="0"/>
              <a:buChar char="•"/>
              <a:defRPr/>
            </a:pPr>
            <a:r>
              <a:rPr lang="en-GB" sz="1600" dirty="0" smtClean="0">
                <a:solidFill>
                  <a:srgbClr val="FF0000"/>
                </a:solidFill>
              </a:rPr>
              <a:t>Fewer </a:t>
            </a:r>
            <a:r>
              <a:rPr lang="en-GB" sz="1600" dirty="0">
                <a:solidFill>
                  <a:srgbClr val="FF0000"/>
                </a:solidFill>
              </a:rPr>
              <a:t>samples</a:t>
            </a:r>
          </a:p>
          <a:p>
            <a:pPr>
              <a:defRPr/>
            </a:pPr>
            <a:endParaRPr lang="en-GB" sz="1600" dirty="0">
              <a:solidFill>
                <a:srgbClr val="00B050"/>
              </a:solidFill>
            </a:endParaRPr>
          </a:p>
          <a:p>
            <a:pPr>
              <a:defRPr/>
            </a:pPr>
            <a:endParaRPr lang="en-GB" sz="1600" dirty="0">
              <a:solidFill>
                <a:srgbClr val="00B050"/>
              </a:solidFill>
            </a:endParaRPr>
          </a:p>
          <a:p>
            <a:pPr marL="285750" indent="-285750">
              <a:buFont typeface="Arial" panose="020B0604020202020204" pitchFamily="34" charset="0"/>
              <a:buChar char="•"/>
              <a:defRPr/>
            </a:pPr>
            <a:r>
              <a:rPr lang="en-GB" sz="1600" dirty="0">
                <a:solidFill>
                  <a:srgbClr val="FF0000"/>
                </a:solidFill>
              </a:rPr>
              <a:t>More </a:t>
            </a:r>
            <a:r>
              <a:rPr lang="en-GB" sz="1600" dirty="0" smtClean="0">
                <a:solidFill>
                  <a:srgbClr val="FF0000"/>
                </a:solidFill>
              </a:rPr>
              <a:t>different distributions</a:t>
            </a:r>
            <a:endParaRPr lang="en-GB" sz="1600" dirty="0">
              <a:solidFill>
                <a:srgbClr val="FF0000"/>
              </a:solidFill>
            </a:endParaRPr>
          </a:p>
        </p:txBody>
      </p:sp>
      <p:cxnSp>
        <p:nvCxnSpPr>
          <p:cNvPr id="5" name="Straight Arrow Connector 4"/>
          <p:cNvCxnSpPr/>
          <p:nvPr/>
        </p:nvCxnSpPr>
        <p:spPr>
          <a:xfrm>
            <a:off x="5220072" y="1222163"/>
            <a:ext cx="0" cy="18467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98558" y="1511981"/>
            <a:ext cx="2303462" cy="1077218"/>
          </a:xfrm>
          <a:prstGeom prst="rect">
            <a:avLst/>
          </a:prstGeom>
          <a:noFill/>
        </p:spPr>
        <p:txBody>
          <a:bodyPr wrap="square">
            <a:spAutoFit/>
          </a:bodyPr>
          <a:lstStyle/>
          <a:p>
            <a:pPr marL="285750" indent="-285750">
              <a:buFont typeface="Arial" panose="020B0604020202020204" pitchFamily="34" charset="0"/>
              <a:buChar char="•"/>
              <a:defRPr/>
            </a:pPr>
            <a:r>
              <a:rPr lang="en-GB" sz="1600" dirty="0" smtClean="0">
                <a:solidFill>
                  <a:srgbClr val="00B050"/>
                </a:solidFill>
              </a:rPr>
              <a:t>Cleaner samples</a:t>
            </a:r>
          </a:p>
          <a:p>
            <a:pPr marL="285750" indent="-285750">
              <a:buFont typeface="Arial" panose="020B0604020202020204" pitchFamily="34" charset="0"/>
              <a:buChar char="•"/>
              <a:defRPr/>
            </a:pPr>
            <a:endParaRPr lang="en-GB" sz="1600" dirty="0">
              <a:solidFill>
                <a:srgbClr val="00B050"/>
              </a:solidFill>
            </a:endParaRPr>
          </a:p>
          <a:p>
            <a:pPr marL="285750" indent="-285750">
              <a:buFont typeface="Arial" panose="020B0604020202020204" pitchFamily="34" charset="0"/>
              <a:buChar char="•"/>
              <a:defRPr/>
            </a:pPr>
            <a:endParaRPr lang="en-GB" sz="1600" dirty="0">
              <a:solidFill>
                <a:srgbClr val="00B050"/>
              </a:solidFill>
            </a:endParaRPr>
          </a:p>
          <a:p>
            <a:pPr marL="285750" indent="-285750">
              <a:buFont typeface="Arial" panose="020B0604020202020204" pitchFamily="34" charset="0"/>
              <a:buChar char="•"/>
              <a:defRPr/>
            </a:pPr>
            <a:r>
              <a:rPr lang="en-GB" sz="1600" dirty="0" smtClean="0">
                <a:solidFill>
                  <a:srgbClr val="00B050"/>
                </a:solidFill>
              </a:rPr>
              <a:t>More independence</a:t>
            </a:r>
            <a:endParaRPr lang="en-GB" sz="1600" dirty="0">
              <a:solidFill>
                <a:srgbClr val="00B050"/>
              </a:solidFill>
            </a:endParaRPr>
          </a:p>
        </p:txBody>
      </p:sp>
    </p:spTree>
    <p:extLst>
      <p:ext uri="{BB962C8B-B14F-4D97-AF65-F5344CB8AC3E}">
        <p14:creationId xmlns:p14="http://schemas.microsoft.com/office/powerpoint/2010/main" val="161691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9388" y="188913"/>
            <a:ext cx="8640762" cy="719137"/>
          </a:xfrm>
        </p:spPr>
        <p:txBody>
          <a:bodyPr/>
          <a:lstStyle/>
          <a:p>
            <a:r>
              <a:rPr lang="en-GB" altLang="en-US" sz="2800" dirty="0" smtClean="0"/>
              <a:t>Per voxel (univariate) General Linear Model (GLM)…</a:t>
            </a:r>
          </a:p>
        </p:txBody>
      </p:sp>
      <p:grpSp>
        <p:nvGrpSpPr>
          <p:cNvPr id="5" name="Group 4"/>
          <p:cNvGrpSpPr/>
          <p:nvPr/>
        </p:nvGrpSpPr>
        <p:grpSpPr>
          <a:xfrm>
            <a:off x="71438" y="2666742"/>
            <a:ext cx="8856662" cy="2681287"/>
            <a:chOff x="179388" y="3916363"/>
            <a:chExt cx="8856662" cy="2681287"/>
          </a:xfrm>
        </p:grpSpPr>
        <p:sp>
          <p:nvSpPr>
            <p:cNvPr id="4" name="TextBox 3"/>
            <p:cNvSpPr txBox="1">
              <a:spLocks noRot="1" noChangeAspect="1" noMove="1" noResize="1" noEditPoints="1" noAdjustHandles="1" noChangeArrowheads="1" noChangeShapeType="1" noTextEdit="1"/>
            </p:cNvSpPr>
            <p:nvPr/>
          </p:nvSpPr>
          <p:spPr>
            <a:xfrm>
              <a:off x="5751723" y="4737918"/>
              <a:ext cx="3176703" cy="523220"/>
            </a:xfrm>
            <a:prstGeom prst="rect">
              <a:avLst/>
            </a:prstGeom>
            <a:blipFill rotWithShape="1">
              <a:blip r:embed="rId2">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grpSp>
          <p:nvGrpSpPr>
            <p:cNvPr id="2" name="Group 1"/>
            <p:cNvGrpSpPr>
              <a:grpSpLocks/>
            </p:cNvGrpSpPr>
            <p:nvPr/>
          </p:nvGrpSpPr>
          <p:grpSpPr bwMode="auto">
            <a:xfrm>
              <a:off x="179388" y="3916363"/>
              <a:ext cx="4545012" cy="2681287"/>
              <a:chOff x="179388" y="3916363"/>
              <a:chExt cx="4545012" cy="2681287"/>
            </a:xfrm>
          </p:grpSpPr>
          <p:grpSp>
            <p:nvGrpSpPr>
              <p:cNvPr id="18481" name="Group 2"/>
              <p:cNvGrpSpPr>
                <a:grpSpLocks/>
              </p:cNvGrpSpPr>
              <p:nvPr/>
            </p:nvGrpSpPr>
            <p:grpSpPr bwMode="auto">
              <a:xfrm>
                <a:off x="1401763" y="3916363"/>
                <a:ext cx="3322637" cy="2681287"/>
                <a:chOff x="539552" y="1950245"/>
                <a:chExt cx="6120680" cy="5436581"/>
              </a:xfrm>
            </p:grpSpPr>
            <p:pic>
              <p:nvPicPr>
                <p:cNvPr id="149506" name="Picture 2"/>
                <p:cNvPicPr>
                  <a:picLocks noChangeAspect="1" noChangeArrowheads="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9552" y="1988840"/>
                  <a:ext cx="120015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8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7704" y="1950245"/>
                  <a:ext cx="301942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8" name="Picture 4"/>
                <p:cNvPicPr>
                  <a:picLocks noChangeAspect="1" noChangeArrowheads="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55307" y="2007395"/>
                  <a:ext cx="1304925"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909282" y="6723828"/>
                  <a:ext cx="3019426" cy="66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4" name="TextBox 43"/>
              <p:cNvSpPr txBox="1">
                <a:spLocks noRot="1" noChangeAspect="1" noMove="1" noResize="1" noEditPoints="1" noAdjustHandles="1" noChangeArrowheads="1" noChangeShapeType="1" noTextEdit="1"/>
              </p:cNvSpPr>
              <p:nvPr/>
            </p:nvSpPr>
            <p:spPr>
              <a:xfrm>
                <a:off x="1818380" y="4802044"/>
                <a:ext cx="255317" cy="335346"/>
              </a:xfrm>
              <a:prstGeom prst="rect">
                <a:avLst/>
              </a:prstGeom>
              <a:blipFill rotWithShape="1">
                <a:blip r:embed="rId7" cstate="screen">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sp>
            <p:nvSpPr>
              <p:cNvPr id="45" name="TextBox 44"/>
              <p:cNvSpPr txBox="1">
                <a:spLocks noRot="1" noChangeAspect="1" noMove="1" noResize="1" noEditPoints="1" noAdjustHandles="1" noChangeArrowheads="1" noChangeShapeType="1" noTextEdit="1"/>
              </p:cNvSpPr>
              <p:nvPr/>
            </p:nvSpPr>
            <p:spPr>
              <a:xfrm>
                <a:off x="3884635" y="4802044"/>
                <a:ext cx="255317" cy="335346"/>
              </a:xfrm>
              <a:prstGeom prst="rect">
                <a:avLst/>
              </a:prstGeom>
              <a:blipFill rotWithShape="1">
                <a:blip r:embed="rId8" cstate="screen">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sp>
            <p:nvSpPr>
              <p:cNvPr id="46" name="TextBox 45"/>
              <p:cNvSpPr txBox="1">
                <a:spLocks noRot="1" noChangeAspect="1" noMove="1" noResize="1" noEditPoints="1" noAdjustHandles="1" noChangeArrowheads="1" noChangeShapeType="1" noTextEdit="1"/>
              </p:cNvSpPr>
              <p:nvPr/>
            </p:nvSpPr>
            <p:spPr>
              <a:xfrm>
                <a:off x="2838367" y="6008916"/>
                <a:ext cx="255317" cy="335346"/>
              </a:xfrm>
              <a:prstGeom prst="rect">
                <a:avLst/>
              </a:prstGeom>
              <a:blipFill rotWithShape="1">
                <a:blip r:embed="rId9">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sp>
            <p:nvSpPr>
              <p:cNvPr id="53" name="TextBox 52"/>
              <p:cNvSpPr txBox="1">
                <a:spLocks noRot="1" noChangeAspect="1" noMove="1" noResize="1" noEditPoints="1" noAdjustHandles="1" noChangeArrowheads="1" noChangeShapeType="1" noTextEdit="1"/>
              </p:cNvSpPr>
              <p:nvPr/>
            </p:nvSpPr>
            <p:spPr>
              <a:xfrm>
                <a:off x="2211949" y="6262006"/>
                <a:ext cx="1469673" cy="326434"/>
              </a:xfrm>
              <a:prstGeom prst="rect">
                <a:avLst/>
              </a:prstGeom>
              <a:blipFill rotWithShape="1">
                <a:blip r:embed="rId10" cstate="screen">
                  <a:extLst>
                    <a:ext uri="{28A0092B-C50C-407E-A947-70E740481C1C}">
                      <a14:useLocalDpi xmlns:a14="http://schemas.microsoft.com/office/drawing/2010/main"/>
                    </a:ext>
                  </a:extLst>
                </a:blip>
                <a:stretch>
                  <a:fillRect/>
                </a:stretch>
              </a:blipFill>
            </p:spPr>
            <p:txBody>
              <a:bodyPr/>
              <a:lstStyle/>
              <a:p>
                <a:pPr>
                  <a:defRPr/>
                </a:pPr>
                <a:r>
                  <a:rPr lang="en-GB">
                    <a:noFill/>
                  </a:rPr>
                  <a:t> </a:t>
                </a:r>
              </a:p>
            </p:txBody>
          </p:sp>
          <p:cxnSp>
            <p:nvCxnSpPr>
              <p:cNvPr id="60" name="Straight Arrow Connector 59"/>
              <p:cNvCxnSpPr/>
              <p:nvPr/>
            </p:nvCxnSpPr>
            <p:spPr>
              <a:xfrm>
                <a:off x="835025" y="3944938"/>
                <a:ext cx="0" cy="2189162"/>
              </a:xfrm>
              <a:prstGeom prst="straightConnector1">
                <a:avLst/>
              </a:prstGeom>
              <a:ln w="190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79388" y="5229225"/>
                <a:ext cx="631825" cy="646113"/>
              </a:xfrm>
              <a:prstGeom prst="rect">
                <a:avLst/>
              </a:prstGeom>
              <a:noFill/>
            </p:spPr>
            <p:txBody>
              <a:bodyPr wrap="none">
                <a:spAutoFit/>
              </a:bodyPr>
              <a:lstStyle/>
              <a:p>
                <a:pPr>
                  <a:defRPr/>
                </a:pPr>
                <a:r>
                  <a:rPr lang="en-GB" i="1" dirty="0">
                    <a:solidFill>
                      <a:schemeClr val="bg1">
                        <a:lumMod val="65000"/>
                      </a:schemeClr>
                    </a:solidFill>
                    <a:latin typeface="Cambria Math" panose="02040503050406030204" pitchFamily="18" charset="0"/>
                    <a:ea typeface="Cambria Math" panose="02040503050406030204" pitchFamily="18" charset="0"/>
                    <a:cs typeface="Times New Roman" panose="02020603050405020304" pitchFamily="18" charset="0"/>
                  </a:rPr>
                  <a:t>time</a:t>
                </a:r>
              </a:p>
              <a:p>
                <a:pPr>
                  <a:defRPr/>
                </a:pPr>
                <a:r>
                  <a:rPr lang="en-GB" i="1" dirty="0">
                    <a:solidFill>
                      <a:schemeClr val="bg1">
                        <a:lumMod val="65000"/>
                      </a:schemeClr>
                    </a:solidFill>
                    <a:latin typeface="Cambria Math" panose="02040503050406030204" pitchFamily="18" charset="0"/>
                    <a:ea typeface="Cambria Math" panose="02040503050406030204" pitchFamily="18" charset="0"/>
                    <a:cs typeface="Times New Roman" panose="02020603050405020304" pitchFamily="18" charset="0"/>
                  </a:rPr>
                  <a:t>(t)</a:t>
                </a:r>
              </a:p>
            </p:txBody>
          </p:sp>
        </p:grpSp>
        <p:sp>
          <p:nvSpPr>
            <p:cNvPr id="18437" name="TextBox 69"/>
            <p:cNvSpPr txBox="1">
              <a:spLocks noChangeArrowheads="1"/>
            </p:cNvSpPr>
            <p:nvPr/>
          </p:nvSpPr>
          <p:spPr bwMode="auto">
            <a:xfrm>
              <a:off x="7318375" y="5241925"/>
              <a:ext cx="854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latin typeface="Cambria Math" panose="02040503050406030204" pitchFamily="18" charset="0"/>
                  <a:ea typeface="Cambria Math" panose="02040503050406030204" pitchFamily="18" charset="0"/>
                  <a:cs typeface="Times New Roman" panose="02020603050405020304" pitchFamily="18" charset="0"/>
                </a:rPr>
                <a:t>Design</a:t>
              </a:r>
              <a:br>
                <a:rPr lang="en-GB" altLang="en-US" sz="1800">
                  <a:latin typeface="Cambria Math" panose="02040503050406030204" pitchFamily="18" charset="0"/>
                  <a:ea typeface="Cambria Math" panose="02040503050406030204" pitchFamily="18" charset="0"/>
                  <a:cs typeface="Times New Roman" panose="02020603050405020304" pitchFamily="18" charset="0"/>
                </a:rPr>
              </a:br>
              <a:r>
                <a:rPr lang="en-GB" altLang="en-US" sz="1800">
                  <a:latin typeface="Cambria Math" panose="02040503050406030204" pitchFamily="18" charset="0"/>
                  <a:ea typeface="Cambria Math" panose="02040503050406030204" pitchFamily="18" charset="0"/>
                  <a:cs typeface="Times New Roman" panose="02020603050405020304" pitchFamily="18" charset="0"/>
                </a:rPr>
                <a:t>Matrix</a:t>
              </a:r>
            </a:p>
          </p:txBody>
        </p:sp>
        <p:sp>
          <p:nvSpPr>
            <p:cNvPr id="71" name="TextBox 70"/>
            <p:cNvSpPr txBox="1"/>
            <p:nvPr/>
          </p:nvSpPr>
          <p:spPr>
            <a:xfrm>
              <a:off x="5219700" y="5241925"/>
              <a:ext cx="1479550" cy="923925"/>
            </a:xfrm>
            <a:prstGeom prst="rect">
              <a:avLst/>
            </a:prstGeom>
            <a:noFill/>
          </p:spPr>
          <p:txBody>
            <a:bodyPr wrap="none">
              <a:spAutoFit/>
            </a:bodyPr>
            <a:lstStyle/>
            <a:p>
              <a:pPr algn="ctr">
                <a:defRPr/>
              </a:pPr>
              <a: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t>Data</a:t>
              </a:r>
              <a:b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br>
              <a: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t>(measured </a:t>
              </a:r>
              <a:b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br>
              <a:r>
                <a:rPr lang="en-GB" dirty="0">
                  <a:solidFill>
                    <a:schemeClr val="accent3">
                      <a:lumMod val="75000"/>
                    </a:schemeClr>
                  </a:solidFill>
                  <a:latin typeface="Cambria Math" panose="02040503050406030204" pitchFamily="18" charset="0"/>
                  <a:ea typeface="Cambria Math" panose="02040503050406030204" pitchFamily="18" charset="0"/>
                  <a:cs typeface="Times New Roman" panose="02020603050405020304" pitchFamily="18" charset="0"/>
                </a:rPr>
                <a:t>BOLD signal)</a:t>
              </a:r>
            </a:p>
          </p:txBody>
        </p:sp>
        <p:sp>
          <p:nvSpPr>
            <p:cNvPr id="18439" name="TextBox 71"/>
            <p:cNvSpPr txBox="1">
              <a:spLocks noChangeArrowheads="1"/>
            </p:cNvSpPr>
            <p:nvPr/>
          </p:nvSpPr>
          <p:spPr bwMode="auto">
            <a:xfrm>
              <a:off x="8312150" y="441642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800">
                  <a:solidFill>
                    <a:schemeClr val="accent2"/>
                  </a:solidFill>
                  <a:latin typeface="Cambria Math" panose="02040503050406030204" pitchFamily="18" charset="0"/>
                  <a:ea typeface="Cambria Math" panose="02040503050406030204" pitchFamily="18" charset="0"/>
                  <a:cs typeface="Times New Roman" panose="02020603050405020304" pitchFamily="18" charset="0"/>
                </a:rPr>
                <a:t>Error</a:t>
              </a:r>
            </a:p>
          </p:txBody>
        </p:sp>
        <p:sp>
          <p:nvSpPr>
            <p:cNvPr id="73" name="TextBox 72"/>
            <p:cNvSpPr txBox="1"/>
            <p:nvPr/>
          </p:nvSpPr>
          <p:spPr>
            <a:xfrm>
              <a:off x="6456363" y="4138613"/>
              <a:ext cx="1308100" cy="646112"/>
            </a:xfrm>
            <a:prstGeom prst="rect">
              <a:avLst/>
            </a:prstGeom>
            <a:noFill/>
          </p:spPr>
          <p:txBody>
            <a:bodyPr wrap="none">
              <a:spAutoFit/>
            </a:bodyPr>
            <a:lstStyle/>
            <a:p>
              <a:pPr algn="ctr">
                <a:defRPr/>
              </a:pPr>
              <a:r>
                <a:rPr lang="en-GB"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rPr>
                <a:t>Activation</a:t>
              </a:r>
              <a:br>
                <a:rPr lang="en-GB"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rPr>
              </a:br>
              <a:r>
                <a:rPr lang="en-GB" dirty="0">
                  <a:solidFill>
                    <a:schemeClr val="accent1">
                      <a:lumMod val="75000"/>
                    </a:schemeClr>
                  </a:solidFill>
                  <a:latin typeface="Cambria Math" panose="02040503050406030204" pitchFamily="18" charset="0"/>
                  <a:ea typeface="Cambria Math" panose="02040503050406030204" pitchFamily="18" charset="0"/>
                  <a:cs typeface="Times New Roman" panose="02020603050405020304" pitchFamily="18" charset="0"/>
                </a:rPr>
                <a:t>coefficients</a:t>
              </a:r>
            </a:p>
          </p:txBody>
        </p:sp>
      </p:grpSp>
      <p:sp>
        <p:nvSpPr>
          <p:cNvPr id="7" name="Curved Down Arrow 6"/>
          <p:cNvSpPr/>
          <p:nvPr/>
        </p:nvSpPr>
        <p:spPr>
          <a:xfrm flipH="1">
            <a:off x="5742025" y="2132856"/>
            <a:ext cx="1855589" cy="64807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Curved Down Arrow 61"/>
          <p:cNvSpPr/>
          <p:nvPr/>
        </p:nvSpPr>
        <p:spPr>
          <a:xfrm rot="10800000" flipH="1">
            <a:off x="5746931" y="5085184"/>
            <a:ext cx="1855589" cy="683096"/>
          </a:xfrm>
          <a:prstGeom prst="curved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schemeClr val="accent4"/>
              </a:solidFill>
            </a:endParaRPr>
          </a:p>
        </p:txBody>
      </p:sp>
      <p:sp>
        <p:nvSpPr>
          <p:cNvPr id="63" name="Title 1"/>
          <p:cNvSpPr txBox="1">
            <a:spLocks/>
          </p:cNvSpPr>
          <p:nvPr/>
        </p:nvSpPr>
        <p:spPr bwMode="auto">
          <a:xfrm>
            <a:off x="2411760" y="1096155"/>
            <a:ext cx="6408390" cy="88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smtClean="0">
                <a:solidFill>
                  <a:schemeClr val="accent1"/>
                </a:solidFill>
              </a:rPr>
              <a:t>…is an encoding model: can we predict the amount of activity in a voxel from the experimental conditions in X?</a:t>
            </a:r>
          </a:p>
        </p:txBody>
      </p:sp>
      <p:sp>
        <p:nvSpPr>
          <p:cNvPr id="64" name="Title 1"/>
          <p:cNvSpPr txBox="1">
            <a:spLocks/>
          </p:cNvSpPr>
          <p:nvPr/>
        </p:nvSpPr>
        <p:spPr bwMode="auto">
          <a:xfrm>
            <a:off x="2103999" y="5789882"/>
            <a:ext cx="6951721" cy="88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dirty="0" smtClean="0">
                <a:solidFill>
                  <a:schemeClr val="accent4"/>
                </a:solidFill>
              </a:rPr>
              <a:t>In (multivariate) decoding we try to predict the experimental condition from the pattern of responses</a:t>
            </a:r>
          </a:p>
        </p:txBody>
      </p:sp>
    </p:spTree>
    <p:extLst>
      <p:ext uri="{BB962C8B-B14F-4D97-AF65-F5344CB8AC3E}">
        <p14:creationId xmlns:p14="http://schemas.microsoft.com/office/powerpoint/2010/main" val="387717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2" grpId="0" animBg="1"/>
      <p:bldP spid="63" grpId="0"/>
      <p:bldP spid="6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634082"/>
          </a:xfrm>
        </p:spPr>
        <p:txBody>
          <a:bodyPr/>
          <a:lstStyle/>
          <a:p>
            <a:r>
              <a:rPr lang="en-GB" sz="3600" dirty="0" smtClean="0"/>
              <a:t>Some different ways to partition samples:</a:t>
            </a:r>
            <a:endParaRPr lang="en-GB" sz="3600" dirty="0"/>
          </a:p>
        </p:txBody>
      </p:sp>
      <p:sp>
        <p:nvSpPr>
          <p:cNvPr id="4" name="Rectangle 3"/>
          <p:cNvSpPr/>
          <p:nvPr/>
        </p:nvSpPr>
        <p:spPr>
          <a:xfrm>
            <a:off x="6641976" y="6211669"/>
            <a:ext cx="2502024" cy="646331"/>
          </a:xfrm>
          <a:prstGeom prst="rect">
            <a:avLst/>
          </a:prstGeom>
        </p:spPr>
        <p:txBody>
          <a:bodyPr wrap="square">
            <a:spAutoFit/>
          </a:bodyPr>
          <a:lstStyle/>
          <a:p>
            <a:r>
              <a:rPr lang="en-GB" altLang="en-US" dirty="0" err="1"/>
              <a:t>Oosterhof</a:t>
            </a:r>
            <a:r>
              <a:rPr lang="en-GB" altLang="en-US" dirty="0"/>
              <a:t> et al. (2016)</a:t>
            </a:r>
            <a:br>
              <a:rPr lang="en-GB" altLang="en-US" dirty="0"/>
            </a:br>
            <a:endParaRPr lang="en-GB" dirty="0"/>
          </a:p>
        </p:txBody>
      </p:sp>
      <p:pic>
        <p:nvPicPr>
          <p:cNvPr id="3" name="Picture 2"/>
          <p:cNvPicPr>
            <a:picLocks noChangeAspect="1"/>
          </p:cNvPicPr>
          <p:nvPr/>
        </p:nvPicPr>
        <p:blipFill>
          <a:blip r:embed="rId2"/>
          <a:stretch>
            <a:fillRect/>
          </a:stretch>
        </p:blipFill>
        <p:spPr>
          <a:xfrm>
            <a:off x="127873" y="2060848"/>
            <a:ext cx="8980631" cy="3096344"/>
          </a:xfrm>
          <a:prstGeom prst="rect">
            <a:avLst/>
          </a:prstGeom>
        </p:spPr>
      </p:pic>
      <p:sp>
        <p:nvSpPr>
          <p:cNvPr id="7" name="Title 1"/>
          <p:cNvSpPr txBox="1">
            <a:spLocks/>
          </p:cNvSpPr>
          <p:nvPr/>
        </p:nvSpPr>
        <p:spPr bwMode="auto">
          <a:xfrm>
            <a:off x="323528" y="908720"/>
            <a:ext cx="849694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200"/>
              </a:spcAft>
              <a:buNone/>
            </a:pPr>
            <a:r>
              <a:rPr lang="en-GB" altLang="en-US" sz="2400" dirty="0" smtClean="0"/>
              <a:t>Examples with 3 conditions (targets) in each of 4 runs (chunks):</a:t>
            </a:r>
            <a:endParaRPr lang="en-GB" sz="2800" dirty="0" smtClean="0">
              <a:latin typeface="Consolas" panose="020B0609020204030204" pitchFamily="49" charset="0"/>
            </a:endParaRPr>
          </a:p>
        </p:txBody>
      </p:sp>
      <p:pic>
        <p:nvPicPr>
          <p:cNvPr id="8" name="Picture 7"/>
          <p:cNvPicPr>
            <a:picLocks noChangeAspect="1"/>
          </p:cNvPicPr>
          <p:nvPr/>
        </p:nvPicPr>
        <p:blipFill>
          <a:blip r:embed="rId3"/>
          <a:stretch>
            <a:fillRect/>
          </a:stretch>
        </p:blipFill>
        <p:spPr>
          <a:xfrm>
            <a:off x="3275856" y="5157192"/>
            <a:ext cx="666750" cy="438150"/>
          </a:xfrm>
          <a:prstGeom prst="rect">
            <a:avLst/>
          </a:prstGeom>
        </p:spPr>
      </p:pic>
    </p:spTree>
    <p:extLst>
      <p:ext uri="{BB962C8B-B14F-4D97-AF65-F5344CB8AC3E}">
        <p14:creationId xmlns:p14="http://schemas.microsoft.com/office/powerpoint/2010/main" val="78806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63912" y="5410409"/>
            <a:ext cx="2502024" cy="646331"/>
          </a:xfrm>
          <a:prstGeom prst="rect">
            <a:avLst/>
          </a:prstGeom>
        </p:spPr>
        <p:txBody>
          <a:bodyPr wrap="square">
            <a:spAutoFit/>
          </a:bodyPr>
          <a:lstStyle/>
          <a:p>
            <a:r>
              <a:rPr lang="en-GB" altLang="en-US" dirty="0" err="1"/>
              <a:t>Oosterhof</a:t>
            </a:r>
            <a:r>
              <a:rPr lang="en-GB" altLang="en-US" dirty="0"/>
              <a:t> et al. (2016)</a:t>
            </a:r>
            <a:br>
              <a:rPr lang="en-GB" altLang="en-US" dirty="0"/>
            </a:br>
            <a:endParaRPr lang="en-GB" dirty="0"/>
          </a:p>
        </p:txBody>
      </p:sp>
      <p:sp>
        <p:nvSpPr>
          <p:cNvPr id="7" name="Title 1"/>
          <p:cNvSpPr txBox="1">
            <a:spLocks/>
          </p:cNvSpPr>
          <p:nvPr/>
        </p:nvSpPr>
        <p:spPr bwMode="auto">
          <a:xfrm>
            <a:off x="323528" y="908720"/>
            <a:ext cx="8496944"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200"/>
              </a:spcAft>
              <a:buNone/>
            </a:pPr>
            <a:r>
              <a:rPr lang="en-GB" altLang="en-US" sz="2400" dirty="0" smtClean="0"/>
              <a:t>Example with 2 conditions (targets) in each of 3 runs (chunks), cross-generalized across “modality”:</a:t>
            </a:r>
            <a:endParaRPr lang="en-GB" sz="2800" dirty="0" smtClean="0">
              <a:latin typeface="Consolas" panose="020B0609020204030204" pitchFamily="49" charset="0"/>
            </a:endParaRPr>
          </a:p>
        </p:txBody>
      </p:sp>
      <p:pic>
        <p:nvPicPr>
          <p:cNvPr id="5" name="Picture 4"/>
          <p:cNvPicPr>
            <a:picLocks noChangeAspect="1"/>
          </p:cNvPicPr>
          <p:nvPr/>
        </p:nvPicPr>
        <p:blipFill>
          <a:blip r:embed="rId3"/>
          <a:stretch>
            <a:fillRect/>
          </a:stretch>
        </p:blipFill>
        <p:spPr>
          <a:xfrm>
            <a:off x="172025" y="2060848"/>
            <a:ext cx="8792463" cy="3392016"/>
          </a:xfrm>
          <a:prstGeom prst="rect">
            <a:avLst/>
          </a:prstGeom>
        </p:spPr>
      </p:pic>
      <p:pic>
        <p:nvPicPr>
          <p:cNvPr id="8" name="Picture 7"/>
          <p:cNvPicPr>
            <a:picLocks noChangeAspect="1"/>
          </p:cNvPicPr>
          <p:nvPr/>
        </p:nvPicPr>
        <p:blipFill>
          <a:blip r:embed="rId4"/>
          <a:stretch>
            <a:fillRect/>
          </a:stretch>
        </p:blipFill>
        <p:spPr>
          <a:xfrm>
            <a:off x="4427984" y="5433940"/>
            <a:ext cx="666750" cy="438150"/>
          </a:xfrm>
          <a:prstGeom prst="rect">
            <a:avLst/>
          </a:prstGeom>
        </p:spPr>
      </p:pic>
      <p:sp>
        <p:nvSpPr>
          <p:cNvPr id="9" name="Title 1"/>
          <p:cNvSpPr txBox="1">
            <a:spLocks/>
          </p:cNvSpPr>
          <p:nvPr/>
        </p:nvSpPr>
        <p:spPr bwMode="auto">
          <a:xfrm>
            <a:off x="-116007" y="6211669"/>
            <a:ext cx="7784351" cy="6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200"/>
              </a:spcAft>
              <a:buNone/>
            </a:pPr>
            <a:r>
              <a:rPr lang="en-GB" altLang="en-US" sz="2000" dirty="0" smtClean="0"/>
              <a:t>(Could similarly cross-generalize across participants, or time points)</a:t>
            </a:r>
            <a:endParaRPr lang="en-GB" sz="2400" dirty="0" smtClean="0">
              <a:latin typeface="Consolas" panose="020B0609020204030204" pitchFamily="49" charset="0"/>
            </a:endParaRPr>
          </a:p>
        </p:txBody>
      </p:sp>
      <p:sp>
        <p:nvSpPr>
          <p:cNvPr id="10" name="Title 1"/>
          <p:cNvSpPr>
            <a:spLocks noGrp="1"/>
          </p:cNvSpPr>
          <p:nvPr>
            <p:ph type="title"/>
          </p:nvPr>
        </p:nvSpPr>
        <p:spPr>
          <a:xfrm>
            <a:off x="323528" y="274638"/>
            <a:ext cx="8363272" cy="634082"/>
          </a:xfrm>
        </p:spPr>
        <p:txBody>
          <a:bodyPr/>
          <a:lstStyle/>
          <a:p>
            <a:r>
              <a:rPr lang="en-GB" sz="4000" dirty="0" smtClean="0"/>
              <a:t>Partitions that “cross-generalise”</a:t>
            </a:r>
            <a:endParaRPr lang="en-GB" sz="4000" dirty="0"/>
          </a:p>
        </p:txBody>
      </p:sp>
    </p:spTree>
    <p:extLst>
      <p:ext uri="{BB962C8B-B14F-4D97-AF65-F5344CB8AC3E}">
        <p14:creationId xmlns:p14="http://schemas.microsoft.com/office/powerpoint/2010/main" val="1793980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457200" y="333375"/>
            <a:ext cx="8291513" cy="503337"/>
          </a:xfrm>
        </p:spPr>
        <p:txBody>
          <a:bodyPr/>
          <a:lstStyle/>
          <a:p>
            <a:pPr algn="l" eaLnBrk="1" hangingPunct="1"/>
            <a:r>
              <a:rPr lang="en-GB" altLang="en-US" sz="3600" b="1" dirty="0" smtClean="0"/>
              <a:t>Specific considerations for fMRI data</a:t>
            </a:r>
            <a:endParaRPr lang="en-GB" altLang="en-US" sz="2800" b="1" dirty="0" smtClean="0"/>
          </a:p>
        </p:txBody>
      </p:sp>
      <p:sp>
        <p:nvSpPr>
          <p:cNvPr id="15364" name="Title 1"/>
          <p:cNvSpPr txBox="1">
            <a:spLocks/>
          </p:cNvSpPr>
          <p:nvPr/>
        </p:nvSpPr>
        <p:spPr bwMode="auto">
          <a:xfrm>
            <a:off x="107950" y="1616075"/>
            <a:ext cx="8784530" cy="490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a:defRPr/>
            </a:pPr>
            <a:r>
              <a:rPr lang="en-US" altLang="en-US" sz="2800" dirty="0" smtClean="0"/>
              <a:t>Temporal autocorrelation:</a:t>
            </a:r>
          </a:p>
          <a:p>
            <a:pPr marL="1200150" lvl="1" indent="-457200">
              <a:defRPr/>
            </a:pPr>
            <a:r>
              <a:rPr lang="en-US" altLang="en-US" sz="2400" dirty="0" smtClean="0"/>
              <a:t>Dependencies between patterns within a run</a:t>
            </a:r>
          </a:p>
          <a:p>
            <a:pPr marL="1200150" lvl="1" indent="-457200">
              <a:defRPr/>
            </a:pPr>
            <a:r>
              <a:rPr lang="en-US" altLang="en-US" sz="2400" dirty="0" smtClean="0"/>
              <a:t>Safest for test/train patterns to come from different runs</a:t>
            </a:r>
          </a:p>
          <a:p>
            <a:pPr marL="457200" indent="-457200">
              <a:defRPr/>
            </a:pPr>
            <a:r>
              <a:rPr lang="en-US" altLang="en-US" sz="2800" dirty="0" smtClean="0"/>
              <a:t>Pre-processing:</a:t>
            </a:r>
          </a:p>
          <a:p>
            <a:pPr marL="1200150" lvl="1" indent="-457200">
              <a:defRPr/>
            </a:pPr>
            <a:r>
              <a:rPr lang="en-US" altLang="en-US" sz="2400" dirty="0" smtClean="0"/>
              <a:t>Similar </a:t>
            </a:r>
            <a:r>
              <a:rPr lang="en-US" altLang="en-US" sz="2400" dirty="0"/>
              <a:t>to standard univariate </a:t>
            </a:r>
            <a:r>
              <a:rPr lang="en-US" altLang="en-US" sz="2400" dirty="0" smtClean="0"/>
              <a:t>analysis</a:t>
            </a:r>
            <a:endParaRPr lang="en-US" altLang="en-US" sz="2400" dirty="0"/>
          </a:p>
          <a:p>
            <a:pPr marL="1600200" lvl="2" indent="-457200">
              <a:defRPr/>
            </a:pPr>
            <a:r>
              <a:rPr lang="en-US" altLang="en-US" sz="2000" dirty="0"/>
              <a:t>Probably:</a:t>
            </a:r>
          </a:p>
          <a:p>
            <a:pPr lvl="3">
              <a:defRPr/>
            </a:pPr>
            <a:r>
              <a:rPr lang="en-US" altLang="en-US" sz="1600" dirty="0"/>
              <a:t>motion-correction</a:t>
            </a:r>
          </a:p>
          <a:p>
            <a:pPr lvl="3">
              <a:defRPr/>
            </a:pPr>
            <a:r>
              <a:rPr lang="en-US" altLang="en-US" sz="1600" dirty="0" smtClean="0"/>
              <a:t>Slice-scan-time correction</a:t>
            </a:r>
            <a:endParaRPr lang="en-US" altLang="en-US" dirty="0"/>
          </a:p>
          <a:p>
            <a:pPr marL="1600200" lvl="2" indent="-457200">
              <a:defRPr/>
            </a:pPr>
            <a:r>
              <a:rPr lang="en-US" altLang="en-US" sz="2000" dirty="0"/>
              <a:t>Possibly:</a:t>
            </a:r>
          </a:p>
          <a:p>
            <a:pPr lvl="3">
              <a:defRPr/>
            </a:pPr>
            <a:r>
              <a:rPr lang="en-US" altLang="en-US" sz="1600" dirty="0" err="1"/>
              <a:t>normalisation</a:t>
            </a:r>
            <a:r>
              <a:rPr lang="en-US" altLang="en-US" sz="1600" dirty="0"/>
              <a:t> to </a:t>
            </a:r>
            <a:r>
              <a:rPr lang="en-US" altLang="en-US" sz="1600" dirty="0" smtClean="0"/>
              <a:t>template space </a:t>
            </a:r>
            <a:r>
              <a:rPr lang="en-US" altLang="en-US" sz="1600" dirty="0"/>
              <a:t>(if random-effects searchlight analysis across subjects; could do this afterwards)</a:t>
            </a:r>
          </a:p>
          <a:p>
            <a:pPr lvl="3">
              <a:defRPr/>
            </a:pPr>
            <a:r>
              <a:rPr lang="en-US" altLang="en-US" sz="1600" dirty="0"/>
              <a:t>Slight spatial smoothing (could increase or decrease SNR, </a:t>
            </a:r>
            <a:r>
              <a:rPr lang="en-US" altLang="en-US" sz="1600" dirty="0" smtClean="0"/>
              <a:t>depending </a:t>
            </a:r>
            <a:r>
              <a:rPr lang="en-US" altLang="en-US" sz="1600" dirty="0"/>
              <a:t>on spatial scale of signal vs noise</a:t>
            </a:r>
            <a:r>
              <a:rPr lang="en-US" altLang="en-US" sz="1600" dirty="0" smtClean="0"/>
              <a:t>)</a:t>
            </a:r>
            <a:endParaRPr lang="en-US" altLang="en-US" sz="3600" dirty="0" smtClean="0"/>
          </a:p>
          <a:p>
            <a:pPr lvl="1">
              <a:defRPr/>
            </a:pPr>
            <a:endParaRPr lang="en-US" altLang="en-US" sz="2400" dirty="0"/>
          </a:p>
          <a:p>
            <a:pPr>
              <a:defRPr/>
            </a:pPr>
            <a:endParaRPr lang="en-US" altLang="en-US" sz="2800" dirty="0"/>
          </a:p>
        </p:txBody>
      </p:sp>
    </p:spTree>
    <p:extLst>
      <p:ext uri="{BB962C8B-B14F-4D97-AF65-F5344CB8AC3E}">
        <p14:creationId xmlns:p14="http://schemas.microsoft.com/office/powerpoint/2010/main" val="371038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6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6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64">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364">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36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bldLvl="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57200" y="274638"/>
            <a:ext cx="8229600" cy="850106"/>
          </a:xfrm>
        </p:spPr>
        <p:txBody>
          <a:bodyPr/>
          <a:lstStyle/>
          <a:p>
            <a:r>
              <a:rPr lang="en-US" altLang="en-US" sz="3600" b="1" dirty="0" smtClean="0"/>
              <a:t>With many features, we need to choose,     which of them we want to use</a:t>
            </a:r>
            <a:endParaRPr lang="en-GB" altLang="en-US" sz="3600" dirty="0" smtClean="0"/>
          </a:p>
        </p:txBody>
      </p:sp>
      <p:sp>
        <p:nvSpPr>
          <p:cNvPr id="3" name="Content Placeholder 2"/>
          <p:cNvSpPr>
            <a:spLocks noGrp="1"/>
          </p:cNvSpPr>
          <p:nvPr>
            <p:ph idx="1"/>
          </p:nvPr>
        </p:nvSpPr>
        <p:spPr>
          <a:xfrm>
            <a:off x="457200" y="1484784"/>
            <a:ext cx="8686800" cy="5328592"/>
          </a:xfrm>
        </p:spPr>
        <p:txBody>
          <a:bodyPr/>
          <a:lstStyle/>
          <a:p>
            <a:pPr>
              <a:spcAft>
                <a:spcPts val="600"/>
              </a:spcAft>
            </a:pPr>
            <a:r>
              <a:rPr lang="en-US" altLang="en-US" sz="2000" dirty="0" smtClean="0"/>
              <a:t>Voxel selection must be based on data independent from test data set </a:t>
            </a:r>
            <a:br>
              <a:rPr lang="en-US" altLang="en-US" sz="2000" dirty="0" smtClean="0"/>
            </a:br>
            <a:r>
              <a:rPr lang="en-US" altLang="en-US" sz="1600" dirty="0" smtClean="0"/>
              <a:t>(not specific to MVPA!)</a:t>
            </a:r>
            <a:endParaRPr lang="en-US" altLang="en-US" sz="1600" dirty="0"/>
          </a:p>
          <a:p>
            <a:pPr>
              <a:spcAft>
                <a:spcPts val="600"/>
              </a:spcAft>
            </a:pPr>
            <a:r>
              <a:rPr lang="en-US" altLang="en-US" sz="2000" dirty="0" smtClean="0"/>
              <a:t>Choice of which features to use determines:</a:t>
            </a:r>
          </a:p>
          <a:p>
            <a:pPr lvl="1">
              <a:spcAft>
                <a:spcPts val="600"/>
              </a:spcAft>
            </a:pPr>
            <a:r>
              <a:rPr lang="en-US" altLang="en-US" sz="1800" dirty="0" smtClean="0"/>
              <a:t>inference that can be made; </a:t>
            </a:r>
          </a:p>
          <a:p>
            <a:pPr lvl="1">
              <a:spcAft>
                <a:spcPts val="600"/>
              </a:spcAft>
            </a:pPr>
            <a:r>
              <a:rPr lang="en-US" altLang="en-US" sz="1800" dirty="0" smtClean="0"/>
              <a:t>SNR/risk of overfitting</a:t>
            </a:r>
            <a:endParaRPr lang="en-US" altLang="en-US" sz="2000" dirty="0" smtClean="0"/>
          </a:p>
          <a:p>
            <a:pPr>
              <a:spcAft>
                <a:spcPts val="600"/>
              </a:spcAft>
            </a:pPr>
            <a:r>
              <a:rPr lang="en-US" altLang="en-US" sz="2000" dirty="0" smtClean="0"/>
              <a:t>Most common ways of voxel selection:</a:t>
            </a:r>
          </a:p>
          <a:p>
            <a:pPr lvl="1">
              <a:spcAft>
                <a:spcPts val="600"/>
              </a:spcAft>
            </a:pPr>
            <a:r>
              <a:rPr lang="en-US" altLang="en-US" sz="1800" dirty="0" smtClean="0"/>
              <a:t>structural ROI </a:t>
            </a:r>
            <a:r>
              <a:rPr lang="en-US" altLang="en-US" sz="1600" dirty="0" smtClean="0"/>
              <a:t>(anatomy; e.g. traced per subject, or from an atlas)</a:t>
            </a:r>
          </a:p>
          <a:p>
            <a:pPr lvl="1">
              <a:spcAft>
                <a:spcPts val="600"/>
              </a:spcAft>
            </a:pPr>
            <a:r>
              <a:rPr lang="en-US" altLang="en-US" sz="1800" dirty="0" smtClean="0"/>
              <a:t>functional ROI </a:t>
            </a:r>
            <a:r>
              <a:rPr lang="en-US" altLang="en-US" sz="1600" dirty="0" smtClean="0"/>
              <a:t>(activity; e.g. from per-subject localizer, or coordinates from literature)</a:t>
            </a:r>
          </a:p>
          <a:p>
            <a:pPr lvl="2">
              <a:spcAft>
                <a:spcPts val="600"/>
              </a:spcAft>
            </a:pPr>
            <a:r>
              <a:rPr lang="en-US" altLang="en-US" sz="1400" dirty="0" smtClean="0"/>
              <a:t>univariate (activation differences)</a:t>
            </a:r>
          </a:p>
          <a:p>
            <a:pPr lvl="2">
              <a:spcAft>
                <a:spcPts val="600"/>
              </a:spcAft>
            </a:pPr>
            <a:r>
              <a:rPr lang="en-US" altLang="en-US" sz="1400" dirty="0" smtClean="0"/>
              <a:t>multivariate (pattern differences)</a:t>
            </a:r>
          </a:p>
          <a:p>
            <a:pPr lvl="1">
              <a:spcAft>
                <a:spcPts val="600"/>
              </a:spcAft>
            </a:pPr>
            <a:r>
              <a:rPr lang="en-US" altLang="en-US" sz="1800" dirty="0" smtClean="0"/>
              <a:t>“Searchlight” </a:t>
            </a:r>
            <a:r>
              <a:rPr lang="en-US" altLang="en-US" sz="1400" dirty="0" smtClean="0"/>
              <a:t>(roving ROI; often local/contiguous, but needn’t be)</a:t>
            </a:r>
          </a:p>
          <a:p>
            <a:pPr lvl="1">
              <a:spcAft>
                <a:spcPts val="600"/>
              </a:spcAft>
            </a:pPr>
            <a:r>
              <a:rPr lang="en-US" altLang="en-US" sz="1800" dirty="0" smtClean="0"/>
              <a:t>“whole brain” </a:t>
            </a:r>
            <a:r>
              <a:rPr lang="en-US" altLang="en-US" sz="1400" dirty="0" smtClean="0"/>
              <a:t>(global ROI; more for prediction applications)</a:t>
            </a:r>
          </a:p>
          <a:p>
            <a:pPr>
              <a:spcAft>
                <a:spcPts val="600"/>
              </a:spcAft>
            </a:pPr>
            <a:r>
              <a:rPr lang="en-US" altLang="en-US" sz="1800" dirty="0" smtClean="0"/>
              <a:t>Could do this at same time as training the model, but would need nested-cross-validation </a:t>
            </a:r>
            <a:r>
              <a:rPr lang="en-US" altLang="en-US" sz="1600" dirty="0" smtClean="0"/>
              <a:t>(complicated, slow, and loss of training data may outweigh any benefits)</a:t>
            </a:r>
            <a:endParaRPr lang="en-US" altLang="en-US" sz="1800" dirty="0" smtClean="0"/>
          </a:p>
          <a:p>
            <a:endParaRPr lang="en-US" altLang="en-US" sz="2400" dirty="0" smtClean="0"/>
          </a:p>
          <a:p>
            <a:pPr>
              <a:buFont typeface="Arial" panose="020B0604020202020204" pitchFamily="34" charset="0"/>
              <a:buNone/>
            </a:pPr>
            <a:endParaRPr lang="en-GB" altLang="en-US" sz="2400" dirty="0" smtClean="0"/>
          </a:p>
        </p:txBody>
      </p:sp>
      <p:pic>
        <p:nvPicPr>
          <p:cNvPr id="4" name="Content Placeholder 3" descr="granada_multivariateSearchlight_3.ti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6740" y="5038779"/>
            <a:ext cx="1231080" cy="92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668344" y="5282044"/>
            <a:ext cx="15945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i="1" dirty="0" err="1"/>
              <a:t>Kriegeskorte</a:t>
            </a:r>
            <a:r>
              <a:rPr lang="en-US" altLang="en-US" sz="1400" i="1" dirty="0"/>
              <a:t> et </a:t>
            </a:r>
            <a:r>
              <a:rPr lang="en-US" altLang="en-US" sz="1400" i="1" dirty="0" smtClean="0"/>
              <a:t>al.</a:t>
            </a:r>
          </a:p>
          <a:p>
            <a:pPr eaLnBrk="1" hangingPunct="1">
              <a:spcBef>
                <a:spcPct val="0"/>
              </a:spcBef>
              <a:buFontTx/>
              <a:buNone/>
            </a:pPr>
            <a:r>
              <a:rPr lang="en-US" altLang="en-US" sz="1400" i="1" dirty="0" smtClean="0"/>
              <a:t>2006</a:t>
            </a:r>
            <a:endParaRPr lang="en-GB" altLang="en-US" sz="1400" i="1" dirty="0"/>
          </a:p>
        </p:txBody>
      </p:sp>
    </p:spTree>
    <p:extLst>
      <p:ext uri="{BB962C8B-B14F-4D97-AF65-F5344CB8AC3E}">
        <p14:creationId xmlns:p14="http://schemas.microsoft.com/office/powerpoint/2010/main" val="2214745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850" y="188913"/>
            <a:ext cx="4103688" cy="654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899" name="TextBox 4"/>
          <p:cNvSpPr txBox="1">
            <a:spLocks noChangeArrowheads="1"/>
          </p:cNvSpPr>
          <p:nvPr/>
        </p:nvSpPr>
        <p:spPr bwMode="auto">
          <a:xfrm>
            <a:off x="5867400" y="634523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Kriegeskorte et al. 2006, 2007</a:t>
            </a:r>
            <a:endParaRPr lang="en-GB" altLang="en-US" sz="1800"/>
          </a:p>
        </p:txBody>
      </p:sp>
      <p:sp>
        <p:nvSpPr>
          <p:cNvPr id="80900" name="TextBox 5"/>
          <p:cNvSpPr txBox="1">
            <a:spLocks noChangeArrowheads="1"/>
          </p:cNvSpPr>
          <p:nvPr/>
        </p:nvSpPr>
        <p:spPr bwMode="auto">
          <a:xfrm>
            <a:off x="4894895" y="3933056"/>
            <a:ext cx="396113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indent="-457200" eaLnBrk="1" hangingPunct="1">
              <a:spcBef>
                <a:spcPct val="0"/>
              </a:spcBef>
            </a:pPr>
            <a:r>
              <a:rPr lang="en-US" altLang="en-US" sz="2400" dirty="0" smtClean="0"/>
              <a:t>The first searchlight paper</a:t>
            </a:r>
          </a:p>
          <a:p>
            <a:pPr marL="457200" indent="-457200" eaLnBrk="1" hangingPunct="1">
              <a:spcBef>
                <a:spcPct val="0"/>
              </a:spcBef>
            </a:pPr>
            <a:r>
              <a:rPr lang="en-US" altLang="en-US" sz="2400" dirty="0" smtClean="0"/>
              <a:t>Example </a:t>
            </a:r>
            <a:r>
              <a:rPr lang="en-US" altLang="en-US" sz="2400" dirty="0"/>
              <a:t>comparison of activation-based and information-based mapping</a:t>
            </a:r>
            <a:endParaRPr lang="en-GB" altLang="en-US" sz="2400" dirty="0"/>
          </a:p>
        </p:txBody>
      </p:sp>
      <p:pic>
        <p:nvPicPr>
          <p:cNvPr id="8090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463" y="333375"/>
            <a:ext cx="2159000" cy="280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31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274638"/>
            <a:ext cx="8229600" cy="706090"/>
          </a:xfrm>
        </p:spPr>
        <p:txBody>
          <a:bodyPr/>
          <a:lstStyle/>
          <a:p>
            <a:r>
              <a:rPr lang="en-US" altLang="en-US" sz="3600" b="1" dirty="0" smtClean="0"/>
              <a:t>Selecting voxels, continued</a:t>
            </a:r>
            <a:endParaRPr lang="en-GB" altLang="en-US" sz="3600" dirty="0" smtClean="0"/>
          </a:p>
        </p:txBody>
      </p:sp>
      <p:sp>
        <p:nvSpPr>
          <p:cNvPr id="3" name="Content Placeholder 2"/>
          <p:cNvSpPr>
            <a:spLocks noGrp="1"/>
          </p:cNvSpPr>
          <p:nvPr>
            <p:ph idx="1"/>
          </p:nvPr>
        </p:nvSpPr>
        <p:spPr>
          <a:xfrm>
            <a:off x="457200" y="1052736"/>
            <a:ext cx="8435280" cy="5688632"/>
          </a:xfrm>
        </p:spPr>
        <p:txBody>
          <a:bodyPr/>
          <a:lstStyle/>
          <a:p>
            <a:pPr>
              <a:spcAft>
                <a:spcPts val="300"/>
              </a:spcAft>
            </a:pPr>
            <a:r>
              <a:rPr lang="en-US" altLang="en-US" sz="2400" dirty="0" smtClean="0"/>
              <a:t>How many voxels?</a:t>
            </a:r>
          </a:p>
          <a:p>
            <a:pPr lvl="1">
              <a:spcAft>
                <a:spcPts val="300"/>
              </a:spcAft>
            </a:pPr>
            <a:r>
              <a:rPr lang="en-US" altLang="en-US" sz="2000" dirty="0" smtClean="0"/>
              <a:t>Depends on the expected spatial extent of effects, </a:t>
            </a:r>
            <a:br>
              <a:rPr lang="en-US" altLang="en-US" sz="2000" dirty="0" smtClean="0"/>
            </a:br>
            <a:r>
              <a:rPr lang="en-US" altLang="en-US" sz="2000" dirty="0" smtClean="0"/>
              <a:t>and the scientific question.</a:t>
            </a:r>
            <a:endParaRPr lang="en-US" altLang="en-US" sz="2400" dirty="0" smtClean="0"/>
          </a:p>
          <a:p>
            <a:pPr lvl="1">
              <a:spcAft>
                <a:spcPts val="300"/>
              </a:spcAft>
            </a:pPr>
            <a:r>
              <a:rPr lang="en-US" altLang="en-US" sz="2000" dirty="0" smtClean="0"/>
              <a:t>few </a:t>
            </a:r>
            <a:r>
              <a:rPr lang="en-US" altLang="en-US" sz="2000" dirty="0" smtClean="0">
                <a:sym typeface="Wingdings" panose="05000000000000000000" pitchFamily="2" charset="2"/>
              </a:rPr>
              <a:t></a:t>
            </a:r>
            <a:r>
              <a:rPr lang="en-US" altLang="en-US" sz="2000" dirty="0" smtClean="0"/>
              <a:t> risk of missing signal</a:t>
            </a:r>
          </a:p>
          <a:p>
            <a:pPr lvl="1">
              <a:spcAft>
                <a:spcPts val="300"/>
              </a:spcAft>
            </a:pPr>
            <a:r>
              <a:rPr lang="en-US" altLang="en-US" sz="2000" dirty="0" smtClean="0"/>
              <a:t>many </a:t>
            </a:r>
            <a:r>
              <a:rPr lang="en-US" altLang="en-US" sz="2000" dirty="0" smtClean="0">
                <a:sym typeface="Wingdings" panose="05000000000000000000" pitchFamily="2" charset="2"/>
              </a:rPr>
              <a:t> </a:t>
            </a:r>
            <a:r>
              <a:rPr lang="en-US" altLang="en-US" sz="2000" dirty="0" smtClean="0"/>
              <a:t>risk of overfitting (too noisy) &amp; weaker localization</a:t>
            </a:r>
            <a:endParaRPr lang="en-US" altLang="en-US" sz="2400" dirty="0" smtClean="0"/>
          </a:p>
          <a:p>
            <a:pPr>
              <a:spcAft>
                <a:spcPts val="600"/>
              </a:spcAft>
            </a:pPr>
            <a:r>
              <a:rPr lang="en-US" altLang="en-US" sz="2400" dirty="0" smtClean="0"/>
              <a:t>Might information be distributed across </a:t>
            </a:r>
            <a:br>
              <a:rPr lang="en-US" altLang="en-US" sz="2400" dirty="0" smtClean="0"/>
            </a:br>
            <a:r>
              <a:rPr lang="en-US" altLang="en-US" sz="2400" dirty="0" smtClean="0"/>
              <a:t>non-contiguous regions?</a:t>
            </a:r>
          </a:p>
          <a:p>
            <a:pPr>
              <a:spcAft>
                <a:spcPts val="600"/>
              </a:spcAft>
            </a:pPr>
            <a:r>
              <a:rPr lang="en-US" altLang="en-US" sz="2400" dirty="0" smtClean="0"/>
              <a:t>Sometimes people select the same number of voxels in each subject, and for each region of interest.</a:t>
            </a:r>
          </a:p>
          <a:p>
            <a:pPr>
              <a:spcAft>
                <a:spcPts val="600"/>
              </a:spcAft>
            </a:pPr>
            <a:r>
              <a:rPr lang="en-US" altLang="en-US" sz="2400" dirty="0" smtClean="0"/>
              <a:t>But beware direct comparisons between regions!</a:t>
            </a:r>
            <a:br>
              <a:rPr lang="en-US" altLang="en-US" sz="2400" dirty="0" smtClean="0"/>
            </a:br>
            <a:r>
              <a:rPr lang="en-US" altLang="en-US" sz="1800" dirty="0" smtClean="0"/>
              <a:t>(Equating voxel number doesn’t make them equal; </a:t>
            </a:r>
            <a:r>
              <a:rPr lang="en-US" altLang="en-US" sz="1800" dirty="0"/>
              <a:t/>
            </a:r>
            <a:br>
              <a:rPr lang="en-US" altLang="en-US" sz="1800" dirty="0"/>
            </a:br>
            <a:r>
              <a:rPr lang="en-US" altLang="en-US" sz="1800" dirty="0" smtClean="0"/>
              <a:t>e.g. MT neurons might encode motion more strongly than V1/V2, but decoding is weaker because neurons are more finely intermixed.</a:t>
            </a:r>
            <a:r>
              <a:rPr lang="en-US" altLang="en-US" sz="1800" dirty="0"/>
              <a:t/>
            </a:r>
            <a:br>
              <a:rPr lang="en-US" altLang="en-US" sz="1800" dirty="0"/>
            </a:br>
            <a:r>
              <a:rPr lang="en-US" altLang="en-US" sz="1800" dirty="0"/>
              <a:t>O</a:t>
            </a:r>
            <a:r>
              <a:rPr lang="en-US" altLang="en-US" sz="1800" dirty="0" smtClean="0"/>
              <a:t>ften important to consider interaction with condition)</a:t>
            </a:r>
          </a:p>
          <a:p>
            <a:endParaRPr lang="en-GB" altLang="en-US" sz="2800" dirty="0" smtClean="0"/>
          </a:p>
        </p:txBody>
      </p:sp>
    </p:spTree>
    <p:extLst>
      <p:ext uri="{BB962C8B-B14F-4D97-AF65-F5344CB8AC3E}">
        <p14:creationId xmlns:p14="http://schemas.microsoft.com/office/powerpoint/2010/main" val="1109694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sz="3600" b="1" dirty="0" smtClean="0"/>
              <a:t>Statistical inference</a:t>
            </a:r>
            <a:endParaRPr lang="en-GB" altLang="en-US" sz="3600" b="1" dirty="0" smtClean="0"/>
          </a:p>
        </p:txBody>
      </p:sp>
      <p:sp>
        <p:nvSpPr>
          <p:cNvPr id="3" name="Content Placeholder 2"/>
          <p:cNvSpPr>
            <a:spLocks noGrp="1"/>
          </p:cNvSpPr>
          <p:nvPr>
            <p:ph idx="1"/>
          </p:nvPr>
        </p:nvSpPr>
        <p:spPr>
          <a:xfrm>
            <a:off x="457200" y="1268413"/>
            <a:ext cx="8229600" cy="4857750"/>
          </a:xfrm>
        </p:spPr>
        <p:txBody>
          <a:bodyPr/>
          <a:lstStyle/>
          <a:p>
            <a:pPr>
              <a:buFont typeface="Arial" panose="020B0604020202020204" pitchFamily="34" charset="0"/>
              <a:buNone/>
            </a:pPr>
            <a:r>
              <a:rPr lang="en-US" altLang="en-US" sz="2000" dirty="0" smtClean="0"/>
              <a:t>Dominant in the literature:</a:t>
            </a:r>
          </a:p>
          <a:p>
            <a:pPr>
              <a:buFont typeface="Arial" panose="020B0604020202020204" pitchFamily="34" charset="0"/>
              <a:buNone/>
            </a:pPr>
            <a:r>
              <a:rPr lang="en-US" altLang="en-US" sz="2000" dirty="0" smtClean="0"/>
              <a:t>	Random-effects analysis </a:t>
            </a:r>
            <a:r>
              <a:rPr lang="en-US" altLang="en-US" sz="2000" b="1" dirty="0" smtClean="0"/>
              <a:t>across subjects</a:t>
            </a:r>
            <a:r>
              <a:rPr lang="en-US" altLang="en-US" sz="2000" dirty="0" smtClean="0"/>
              <a:t>, using standard one-sample </a:t>
            </a:r>
            <a:br>
              <a:rPr lang="en-US" altLang="en-US" sz="2000" dirty="0" smtClean="0"/>
            </a:br>
            <a:r>
              <a:rPr lang="en-US" altLang="en-US" sz="2000" dirty="0" smtClean="0"/>
              <a:t>right-sided t test. </a:t>
            </a:r>
          </a:p>
          <a:p>
            <a:pPr>
              <a:buFont typeface="Arial" panose="020B0604020202020204" pitchFamily="34" charset="0"/>
              <a:buNone/>
            </a:pPr>
            <a:r>
              <a:rPr lang="en-US" altLang="en-US" sz="2000" dirty="0" smtClean="0"/>
              <a:t>	H</a:t>
            </a:r>
            <a:r>
              <a:rPr lang="en-US" altLang="en-US" sz="2000" baseline="-25000" dirty="0" smtClean="0"/>
              <a:t>0</a:t>
            </a:r>
            <a:r>
              <a:rPr lang="en-US" altLang="en-US" sz="2000" dirty="0" smtClean="0"/>
              <a:t>: </a:t>
            </a:r>
            <a:r>
              <a:rPr lang="el-GR" altLang="en-US" sz="2000" dirty="0" smtClean="0"/>
              <a:t>μ</a:t>
            </a:r>
            <a:r>
              <a:rPr lang="en-US" altLang="en-US" sz="2000" dirty="0" smtClean="0"/>
              <a:t> = 50% (for balanced 2-class);     H</a:t>
            </a:r>
            <a:r>
              <a:rPr lang="en-US" altLang="en-US" sz="2000" baseline="-25000" dirty="0" smtClean="0"/>
              <a:t>a</a:t>
            </a:r>
            <a:r>
              <a:rPr lang="en-US" altLang="en-US" sz="2000" dirty="0" smtClean="0"/>
              <a:t>: </a:t>
            </a:r>
            <a:r>
              <a:rPr lang="el-GR" altLang="en-US" sz="2000" dirty="0" smtClean="0"/>
              <a:t>μ</a:t>
            </a:r>
            <a:r>
              <a:rPr lang="en-US" altLang="en-US" sz="2000" dirty="0" smtClean="0"/>
              <a:t> &gt; 50%</a:t>
            </a:r>
          </a:p>
          <a:p>
            <a:pPr>
              <a:buFont typeface="Arial" panose="020B0604020202020204" pitchFamily="34" charset="0"/>
              <a:buNone/>
            </a:pPr>
            <a:endParaRPr lang="en-US" altLang="en-US" sz="2000" dirty="0" smtClean="0"/>
          </a:p>
          <a:p>
            <a:pPr>
              <a:buFont typeface="Arial" panose="020B0604020202020204" pitchFamily="34" charset="0"/>
              <a:buNone/>
            </a:pPr>
            <a:r>
              <a:rPr lang="en-US" altLang="en-US" sz="2000" dirty="0" smtClean="0"/>
              <a:t>Is this valid?</a:t>
            </a:r>
          </a:p>
          <a:p>
            <a:r>
              <a:rPr lang="en-US" altLang="en-US" sz="1800" dirty="0" smtClean="0"/>
              <a:t>observations (i.e. subjects) are independent</a:t>
            </a:r>
          </a:p>
          <a:p>
            <a:r>
              <a:rPr lang="en-US" altLang="en-US" sz="1800" dirty="0" smtClean="0"/>
              <a:t>reasonable to assume probability distribution of classification accuracy is identical across subjects </a:t>
            </a:r>
          </a:p>
          <a:p>
            <a:r>
              <a:rPr lang="en-US" altLang="en-US" sz="1800" dirty="0" smtClean="0"/>
              <a:t>number of subjects is large enough for the central limit theorem to apply </a:t>
            </a:r>
            <a:br>
              <a:rPr lang="en-US" altLang="en-US" sz="1800" dirty="0" smtClean="0"/>
            </a:br>
            <a:r>
              <a:rPr lang="en-US" altLang="en-US" sz="1800" dirty="0" smtClean="0"/>
              <a:t>(can assume sampling distribution approaches a normal distribution) </a:t>
            </a:r>
          </a:p>
          <a:p>
            <a:r>
              <a:rPr lang="en-US" altLang="en-US" sz="1800" dirty="0" smtClean="0"/>
              <a:t>But, take care over chance level (especially for unbalanced classes)</a:t>
            </a:r>
          </a:p>
          <a:p>
            <a:r>
              <a:rPr lang="en-US" altLang="en-US" sz="1800" dirty="0" smtClean="0"/>
              <a:t>If any doubt, can use permutation test instead; wise to include negative control</a:t>
            </a:r>
          </a:p>
          <a:p>
            <a:r>
              <a:rPr lang="en-US" altLang="en-US" sz="1800" dirty="0" smtClean="0"/>
              <a:t>If true value of dependent measure cannot be negative, t-test only provides FFX inference (</a:t>
            </a:r>
            <a:r>
              <a:rPr lang="en-US" altLang="en-US" sz="1800" dirty="0" err="1" smtClean="0"/>
              <a:t>Allefeld</a:t>
            </a:r>
            <a:r>
              <a:rPr lang="en-US" altLang="en-US" sz="1800" dirty="0" smtClean="0"/>
              <a:t> et al. 2016)</a:t>
            </a:r>
          </a:p>
        </p:txBody>
      </p:sp>
    </p:spTree>
    <p:extLst>
      <p:ext uri="{BB962C8B-B14F-4D97-AF65-F5344CB8AC3E}">
        <p14:creationId xmlns:p14="http://schemas.microsoft.com/office/powerpoint/2010/main" val="1701693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z="3600" b="1" smtClean="0"/>
              <a:t>Statistical inference</a:t>
            </a:r>
            <a:endParaRPr lang="en-GB" altLang="en-US" sz="3600" b="1" smtClean="0"/>
          </a:p>
        </p:txBody>
      </p:sp>
      <p:pic>
        <p:nvPicPr>
          <p:cNvPr id="86019" name="Content Placeholder 3" descr="granada_inference_RFX.ti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23528" y="1700808"/>
            <a:ext cx="7824788" cy="3167063"/>
          </a:xfrm>
        </p:spPr>
      </p:pic>
      <p:sp>
        <p:nvSpPr>
          <p:cNvPr id="6" name="Rectangle 5"/>
          <p:cNvSpPr/>
          <p:nvPr/>
        </p:nvSpPr>
        <p:spPr>
          <a:xfrm>
            <a:off x="4619302" y="2132112"/>
            <a:ext cx="3600649"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8" name="TextBox 7"/>
          <p:cNvSpPr txBox="1">
            <a:spLocks noChangeArrowheads="1"/>
          </p:cNvSpPr>
          <p:nvPr/>
        </p:nvSpPr>
        <p:spPr bwMode="auto">
          <a:xfrm>
            <a:off x="874391" y="5057145"/>
            <a:ext cx="35291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smtClean="0"/>
              <a:t>Error variability </a:t>
            </a:r>
            <a:endParaRPr lang="en-US" altLang="en-US" sz="2000" dirty="0"/>
          </a:p>
          <a:p>
            <a:pPr eaLnBrk="1" hangingPunct="1">
              <a:spcBef>
                <a:spcPct val="0"/>
              </a:spcBef>
              <a:buFontTx/>
              <a:buNone/>
            </a:pPr>
            <a:r>
              <a:rPr lang="en-US" altLang="en-US" sz="2000" dirty="0"/>
              <a:t>across </a:t>
            </a:r>
            <a:r>
              <a:rPr lang="en-US" altLang="en-US" sz="2000" i="1" dirty="0" smtClean="0"/>
              <a:t>folds </a:t>
            </a:r>
            <a:br>
              <a:rPr lang="en-US" altLang="en-US" sz="2000" i="1" dirty="0" smtClean="0"/>
            </a:br>
            <a:r>
              <a:rPr lang="en-US" altLang="en-US" sz="2000" i="1" dirty="0" smtClean="0"/>
              <a:t>(Non-independent:</a:t>
            </a:r>
            <a:br>
              <a:rPr lang="en-US" altLang="en-US" sz="2000" i="1" dirty="0" smtClean="0"/>
            </a:br>
            <a:r>
              <a:rPr lang="en-US" altLang="en-US" sz="2000" i="1" dirty="0" smtClean="0"/>
              <a:t>probably invalid)</a:t>
            </a:r>
            <a:endParaRPr lang="en-GB" altLang="en-US" sz="2000" i="1" dirty="0"/>
          </a:p>
        </p:txBody>
      </p:sp>
      <p:sp>
        <p:nvSpPr>
          <p:cNvPr id="9" name="TextBox 8"/>
          <p:cNvSpPr txBox="1">
            <a:spLocks noChangeArrowheads="1"/>
          </p:cNvSpPr>
          <p:nvPr/>
        </p:nvSpPr>
        <p:spPr bwMode="auto">
          <a:xfrm>
            <a:off x="6660232" y="5113933"/>
            <a:ext cx="21602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smtClean="0"/>
              <a:t>Error variability </a:t>
            </a:r>
            <a:endParaRPr lang="en-US" altLang="en-US" sz="2000" dirty="0"/>
          </a:p>
          <a:p>
            <a:pPr eaLnBrk="1" hangingPunct="1">
              <a:spcBef>
                <a:spcPct val="0"/>
              </a:spcBef>
              <a:buFontTx/>
              <a:buNone/>
            </a:pPr>
            <a:r>
              <a:rPr lang="en-US" altLang="en-US" sz="2000" dirty="0"/>
              <a:t>across </a:t>
            </a:r>
            <a:r>
              <a:rPr lang="en-US" altLang="en-US" sz="2000" i="1" dirty="0" smtClean="0"/>
              <a:t>subjects </a:t>
            </a:r>
            <a:br>
              <a:rPr lang="en-US" altLang="en-US" sz="2000" i="1" dirty="0" smtClean="0"/>
            </a:br>
            <a:r>
              <a:rPr lang="en-US" altLang="en-US" sz="2000" i="1" dirty="0" smtClean="0"/>
              <a:t>(Independent:</a:t>
            </a:r>
            <a:br>
              <a:rPr lang="en-US" altLang="en-US" sz="2000" i="1" dirty="0" smtClean="0"/>
            </a:br>
            <a:r>
              <a:rPr lang="en-US" altLang="en-US" sz="2000" i="1" dirty="0" smtClean="0"/>
              <a:t>probably valid)</a:t>
            </a:r>
            <a:endParaRPr lang="en-GB" altLang="en-US" sz="2000" i="1" dirty="0"/>
          </a:p>
        </p:txBody>
      </p:sp>
    </p:spTree>
    <p:extLst>
      <p:ext uri="{BB962C8B-B14F-4D97-AF65-F5344CB8AC3E}">
        <p14:creationId xmlns:p14="http://schemas.microsoft.com/office/powerpoint/2010/main" val="485835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z="3600" b="1" dirty="0" smtClean="0"/>
              <a:t>Statistical inference</a:t>
            </a:r>
            <a:endParaRPr lang="en-GB" altLang="en-US" sz="3600" b="1" dirty="0" smtClean="0"/>
          </a:p>
        </p:txBody>
      </p:sp>
      <p:pic>
        <p:nvPicPr>
          <p:cNvPr id="100355" name="Content Placeholder 3" descr="granada_inference_RFX.tif"/>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65750" y="2060575"/>
            <a:ext cx="7289800" cy="2952750"/>
          </a:xfrm>
        </p:spPr>
      </p:pic>
      <p:pic>
        <p:nvPicPr>
          <p:cNvPr id="8704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48038" y="3213100"/>
            <a:ext cx="1512887"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9" descr="granada_tDistribution.t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16538" y="2205038"/>
            <a:ext cx="346551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73813" y="1628775"/>
            <a:ext cx="6769101" cy="4392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00359" name="TextBox 6"/>
          <p:cNvSpPr txBox="1">
            <a:spLocks noChangeArrowheads="1"/>
          </p:cNvSpPr>
          <p:nvPr/>
        </p:nvSpPr>
        <p:spPr bwMode="auto">
          <a:xfrm>
            <a:off x="969963" y="1773238"/>
            <a:ext cx="26654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t>subject-average</a:t>
            </a:r>
          </a:p>
          <a:p>
            <a:pPr eaLnBrk="1" hangingPunct="1">
              <a:spcBef>
                <a:spcPct val="0"/>
              </a:spcBef>
              <a:buFontTx/>
              <a:buNone/>
            </a:pPr>
            <a:r>
              <a:rPr lang="en-US" altLang="en-US" sz="2000" b="1"/>
              <a:t>classification accuracy</a:t>
            </a:r>
            <a:endParaRPr lang="en-GB" altLang="en-US" sz="2000" b="1"/>
          </a:p>
        </p:txBody>
      </p:sp>
      <p:sp>
        <p:nvSpPr>
          <p:cNvPr id="10" name="TextBox 9"/>
          <p:cNvSpPr txBox="1">
            <a:spLocks noChangeArrowheads="1"/>
          </p:cNvSpPr>
          <p:nvPr/>
        </p:nvSpPr>
        <p:spPr bwMode="auto">
          <a:xfrm>
            <a:off x="5076825" y="5373688"/>
            <a:ext cx="40671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If the computed t value falls within the top 5% (blue) of the t distribution </a:t>
            </a:r>
            <a:r>
              <a:rPr lang="en-US" altLang="en-US" sz="2000">
                <a:sym typeface="Wingdings" panose="05000000000000000000" pitchFamily="2" charset="2"/>
              </a:rPr>
              <a:t> </a:t>
            </a:r>
            <a:r>
              <a:rPr lang="en-US" altLang="en-US" sz="2000"/>
              <a:t>reject H</a:t>
            </a:r>
            <a:r>
              <a:rPr lang="en-US" altLang="en-US" sz="2000" baseline="-25000"/>
              <a:t>0</a:t>
            </a:r>
            <a:r>
              <a:rPr lang="en-US" altLang="en-US" sz="2000"/>
              <a:t>.</a:t>
            </a:r>
            <a:endParaRPr lang="en-GB" altLang="en-US" sz="2000"/>
          </a:p>
        </p:txBody>
      </p:sp>
    </p:spTree>
    <p:extLst>
      <p:ext uri="{BB962C8B-B14F-4D97-AF65-F5344CB8AC3E}">
        <p14:creationId xmlns:p14="http://schemas.microsoft.com/office/powerpoint/2010/main" val="3701781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0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274638"/>
            <a:ext cx="8229600" cy="346050"/>
          </a:xfrm>
        </p:spPr>
        <p:txBody>
          <a:bodyPr/>
          <a:lstStyle/>
          <a:p>
            <a:r>
              <a:rPr lang="en-US" altLang="en-US" sz="3600" b="1" dirty="0" smtClean="0"/>
              <a:t>Statistical inference</a:t>
            </a:r>
            <a:endParaRPr lang="en-GB" altLang="en-US" sz="3600" b="1" dirty="0" smtClean="0"/>
          </a:p>
        </p:txBody>
      </p:sp>
      <p:sp>
        <p:nvSpPr>
          <p:cNvPr id="88067" name="Content Placeholder 2"/>
          <p:cNvSpPr>
            <a:spLocks noGrp="1"/>
          </p:cNvSpPr>
          <p:nvPr>
            <p:ph idx="1"/>
          </p:nvPr>
        </p:nvSpPr>
        <p:spPr>
          <a:xfrm>
            <a:off x="457200" y="908720"/>
            <a:ext cx="8229600" cy="5433467"/>
          </a:xfrm>
        </p:spPr>
        <p:txBody>
          <a:bodyPr/>
          <a:lstStyle/>
          <a:p>
            <a:pPr>
              <a:buFont typeface="Arial" panose="020B0604020202020204" pitchFamily="34" charset="0"/>
              <a:buNone/>
            </a:pPr>
            <a:r>
              <a:rPr lang="en-US" altLang="en-US" sz="2800" dirty="0" smtClean="0"/>
              <a:t>However:</a:t>
            </a:r>
          </a:p>
          <a:p>
            <a:r>
              <a:rPr lang="en-US" altLang="en-US" sz="2800" dirty="0" smtClean="0"/>
              <a:t>are we sure that the accuracy is 50% under H</a:t>
            </a:r>
            <a:r>
              <a:rPr lang="en-US" altLang="en-US" sz="2800" baseline="-25000" dirty="0" smtClean="0"/>
              <a:t>0</a:t>
            </a:r>
            <a:r>
              <a:rPr lang="en-US" altLang="en-US" sz="2800" dirty="0" smtClean="0"/>
              <a:t>?</a:t>
            </a:r>
          </a:p>
          <a:p>
            <a:r>
              <a:rPr lang="en-US" altLang="en-US" sz="2800" dirty="0" smtClean="0"/>
              <a:t>What about stats </a:t>
            </a:r>
            <a:r>
              <a:rPr lang="en-US" altLang="en-US" sz="2800" b="1" dirty="0" smtClean="0"/>
              <a:t>within a subject</a:t>
            </a:r>
            <a:r>
              <a:rPr lang="en-US" altLang="en-US" sz="2800" dirty="0" smtClean="0"/>
              <a:t>?</a:t>
            </a:r>
          </a:p>
          <a:p>
            <a:r>
              <a:rPr lang="en-US" altLang="en-US" sz="2800" dirty="0" smtClean="0"/>
              <a:t>	</a:t>
            </a:r>
            <a:r>
              <a:rPr lang="en-US" altLang="en-US" sz="2800" dirty="0" smtClean="0">
                <a:sym typeface="Wingdings" panose="05000000000000000000" pitchFamily="2" charset="2"/>
              </a:rPr>
              <a:t> use a </a:t>
            </a:r>
            <a:r>
              <a:rPr lang="en-US" altLang="en-US" sz="2800" dirty="0" smtClean="0"/>
              <a:t>permutation test: </a:t>
            </a:r>
            <a:endParaRPr lang="en-US" altLang="en-US" sz="2800" dirty="0"/>
          </a:p>
          <a:p>
            <a:pPr lvl="1"/>
            <a:r>
              <a:rPr lang="en-US" altLang="en-US" sz="2400" dirty="0" smtClean="0"/>
              <a:t>create null distribution by randomly shuffling condition labels many times (1000-10,000) before training</a:t>
            </a:r>
            <a:endParaRPr lang="en-US" altLang="en-US" sz="2400" dirty="0"/>
          </a:p>
          <a:p>
            <a:pPr lvl="1"/>
            <a:r>
              <a:rPr lang="en-US" altLang="en-US" sz="2400" dirty="0" smtClean="0"/>
              <a:t>remove relationship between labels and patterns</a:t>
            </a:r>
          </a:p>
          <a:p>
            <a:pPr lvl="1"/>
            <a:r>
              <a:rPr lang="en-US" altLang="en-US" sz="2400" dirty="0" smtClean="0"/>
              <a:t>assumes data are exchangeable </a:t>
            </a:r>
            <a:r>
              <a:rPr lang="en-US" altLang="en-US" sz="1400" dirty="0" smtClean="0"/>
              <a:t>(H</a:t>
            </a:r>
            <a:r>
              <a:rPr lang="en-US" altLang="en-US" sz="1400" baseline="-25000" dirty="0" smtClean="0"/>
              <a:t>0</a:t>
            </a:r>
            <a:r>
              <a:rPr lang="en-US" altLang="en-US" sz="1400" dirty="0" smtClean="0"/>
              <a:t>: all classes come from same distribution)</a:t>
            </a:r>
          </a:p>
          <a:p>
            <a:pPr lvl="1"/>
            <a:r>
              <a:rPr lang="en-US" altLang="en-US" sz="2400" dirty="0" smtClean="0"/>
              <a:t>But:</a:t>
            </a:r>
          </a:p>
          <a:p>
            <a:pPr lvl="2"/>
            <a:r>
              <a:rPr lang="en-US" altLang="en-US" sz="2000" dirty="0"/>
              <a:t>s</a:t>
            </a:r>
            <a:r>
              <a:rPr lang="en-US" altLang="en-US" sz="2000" dirty="0" smtClean="0"/>
              <a:t>low; </a:t>
            </a:r>
          </a:p>
          <a:p>
            <a:pPr lvl="2"/>
            <a:r>
              <a:rPr lang="en-US" altLang="en-US" sz="2000" dirty="0" smtClean="0"/>
              <a:t>permutations limited by number of samples/classes (insensitive)</a:t>
            </a:r>
          </a:p>
          <a:p>
            <a:pPr lvl="2"/>
            <a:r>
              <a:rPr lang="en-US" altLang="en-US" sz="2000" dirty="0" smtClean="0"/>
              <a:t>complicated: permutations must preserve balance/autocorrelation</a:t>
            </a:r>
            <a:endParaRPr lang="en-US" altLang="en-US" sz="2000" dirty="0"/>
          </a:p>
          <a:p>
            <a:pPr>
              <a:buFont typeface="Arial" panose="020B0604020202020204" pitchFamily="34" charset="0"/>
              <a:buNone/>
            </a:pPr>
            <a:endParaRPr lang="en-US" altLang="en-US" sz="2800" dirty="0" smtClean="0"/>
          </a:p>
        </p:txBody>
      </p:sp>
    </p:spTree>
    <p:extLst>
      <p:ext uri="{BB962C8B-B14F-4D97-AF65-F5344CB8AC3E}">
        <p14:creationId xmlns:p14="http://schemas.microsoft.com/office/powerpoint/2010/main" val="3300469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0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806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806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806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806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80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156176" y="6289377"/>
            <a:ext cx="240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GB" altLang="en-US" sz="1400" i="1" dirty="0" smtClean="0">
                <a:latin typeface="Times New Roman" panose="02020603050405020304" pitchFamily="18" charset="0"/>
              </a:rPr>
              <a:t>Mur </a:t>
            </a:r>
            <a:r>
              <a:rPr lang="en-GB" altLang="en-US" sz="1400" i="1" dirty="0">
                <a:latin typeface="Times New Roman" panose="02020603050405020304" pitchFamily="18" charset="0"/>
              </a:rPr>
              <a:t>et al. (2009)</a:t>
            </a:r>
            <a:endParaRPr lang="en-US" altLang="en-US" sz="1400" i="1" dirty="0">
              <a:latin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67026" y="980728"/>
            <a:ext cx="7687760" cy="2880320"/>
          </a:xfrm>
          <a:prstGeom prst="rect">
            <a:avLst/>
          </a:prstGeom>
        </p:spPr>
      </p:pic>
      <p:sp>
        <p:nvSpPr>
          <p:cNvPr id="6" name="Title 1"/>
          <p:cNvSpPr>
            <a:spLocks noGrp="1"/>
          </p:cNvSpPr>
          <p:nvPr>
            <p:ph type="title"/>
          </p:nvPr>
        </p:nvSpPr>
        <p:spPr>
          <a:xfrm>
            <a:off x="3491880" y="404664"/>
            <a:ext cx="5652120" cy="436910"/>
          </a:xfrm>
        </p:spPr>
        <p:txBody>
          <a:bodyPr/>
          <a:lstStyle/>
          <a:p>
            <a:pPr algn="l" eaLnBrk="1" hangingPunct="1"/>
            <a:r>
              <a:rPr lang="en-GB" altLang="en-US" sz="2800" dirty="0" smtClean="0"/>
              <a:t>Activation-based (univariate) analysis</a:t>
            </a:r>
          </a:p>
        </p:txBody>
      </p:sp>
      <p:sp>
        <p:nvSpPr>
          <p:cNvPr id="7" name="Title 1"/>
          <p:cNvSpPr txBox="1">
            <a:spLocks/>
          </p:cNvSpPr>
          <p:nvPr/>
        </p:nvSpPr>
        <p:spPr bwMode="auto">
          <a:xfrm>
            <a:off x="3491880" y="4293096"/>
            <a:ext cx="565212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GB" altLang="en-US" sz="2800" dirty="0" smtClean="0"/>
              <a:t>Pattern-information analysis</a:t>
            </a:r>
          </a:p>
        </p:txBody>
      </p:sp>
      <p:sp>
        <p:nvSpPr>
          <p:cNvPr id="8" name="Rectangle 7"/>
          <p:cNvSpPr/>
          <p:nvPr/>
        </p:nvSpPr>
        <p:spPr>
          <a:xfrm>
            <a:off x="1979712" y="5011185"/>
            <a:ext cx="6840760" cy="1200329"/>
          </a:xfrm>
          <a:prstGeom prst="rect">
            <a:avLst/>
          </a:prstGeom>
        </p:spPr>
        <p:txBody>
          <a:bodyPr wrap="square">
            <a:spAutoFit/>
          </a:bodyPr>
          <a:lstStyle/>
          <a:p>
            <a:pPr marL="0" indent="0" eaLnBrk="1" fontAlgn="auto" hangingPunct="1">
              <a:spcAft>
                <a:spcPts val="0"/>
              </a:spcAft>
              <a:buFont typeface="Arial" panose="020B0604020202020204" pitchFamily="34" charset="0"/>
              <a:buNone/>
              <a:defRPr/>
            </a:pPr>
            <a:r>
              <a:rPr lang="en-GB" dirty="0" smtClean="0"/>
              <a:t>If we </a:t>
            </a:r>
            <a:r>
              <a:rPr lang="en-GB" dirty="0"/>
              <a:t>can </a:t>
            </a:r>
            <a:r>
              <a:rPr lang="en-GB" dirty="0" smtClean="0"/>
              <a:t>classify experimental conditions based on activity </a:t>
            </a:r>
            <a:r>
              <a:rPr lang="en-GB" dirty="0"/>
              <a:t>patterns </a:t>
            </a:r>
            <a:r>
              <a:rPr lang="en-GB" dirty="0" smtClean="0"/>
              <a:t>(better </a:t>
            </a:r>
            <a:r>
              <a:rPr lang="en-GB" dirty="0"/>
              <a:t>than </a:t>
            </a:r>
            <a:r>
              <a:rPr lang="en-GB" dirty="0" smtClean="0"/>
              <a:t>chance)…</a:t>
            </a:r>
            <a:endParaRPr lang="en-GB" dirty="0"/>
          </a:p>
          <a:p>
            <a:pPr marL="0" indent="0" eaLnBrk="1" fontAlgn="auto" hangingPunct="1">
              <a:spcAft>
                <a:spcPts val="0"/>
              </a:spcAft>
              <a:buFont typeface="Arial" panose="020B0604020202020204" pitchFamily="34" charset="0"/>
              <a:buNone/>
              <a:defRPr/>
            </a:pPr>
            <a:r>
              <a:rPr lang="en-GB" dirty="0" smtClean="0"/>
              <a:t>Then the </a:t>
            </a:r>
            <a:r>
              <a:rPr lang="en-GB" dirty="0"/>
              <a:t>activity pattern carries information about the experimental conditions.</a:t>
            </a:r>
          </a:p>
        </p:txBody>
      </p:sp>
      <p:sp>
        <p:nvSpPr>
          <p:cNvPr id="9" name="Oval 8"/>
          <p:cNvSpPr/>
          <p:nvPr/>
        </p:nvSpPr>
        <p:spPr>
          <a:xfrm>
            <a:off x="5148064" y="400020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084168" y="4000202"/>
            <a:ext cx="360040" cy="3600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6" name="Rectangle 15"/>
          <p:cNvSpPr/>
          <p:nvPr/>
        </p:nvSpPr>
        <p:spPr>
          <a:xfrm>
            <a:off x="3707904" y="2780928"/>
            <a:ext cx="453650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480226" y="4438104"/>
            <a:ext cx="4332134" cy="426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53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sz="3600" b="1" smtClean="0"/>
              <a:t>Statistical inference</a:t>
            </a:r>
            <a:endParaRPr lang="en-GB" altLang="en-US" sz="3600" b="1" smtClean="0"/>
          </a:p>
        </p:txBody>
      </p:sp>
      <p:pic>
        <p:nvPicPr>
          <p:cNvPr id="107523" name="Content Placeholder 7" descr="granada_inference_FFX_permutation.ti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43669" y="1268760"/>
            <a:ext cx="8856662" cy="4451350"/>
          </a:xfrm>
        </p:spPr>
      </p:pic>
      <p:sp>
        <p:nvSpPr>
          <p:cNvPr id="9" name="Rectangle 8"/>
          <p:cNvSpPr/>
          <p:nvPr/>
        </p:nvSpPr>
        <p:spPr>
          <a:xfrm>
            <a:off x="0" y="3127723"/>
            <a:ext cx="4859338"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1" name="Rectangle 10"/>
          <p:cNvSpPr/>
          <p:nvPr/>
        </p:nvSpPr>
        <p:spPr>
          <a:xfrm>
            <a:off x="6142038" y="3248373"/>
            <a:ext cx="2808287"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2" name="Rectangle 11"/>
          <p:cNvSpPr/>
          <p:nvPr/>
        </p:nvSpPr>
        <p:spPr>
          <a:xfrm>
            <a:off x="0" y="4927948"/>
            <a:ext cx="755650" cy="935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3" name="Rectangle 12"/>
          <p:cNvSpPr/>
          <p:nvPr/>
        </p:nvSpPr>
        <p:spPr>
          <a:xfrm>
            <a:off x="4716463" y="3630960"/>
            <a:ext cx="863600"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4" name="Rectangle 13"/>
          <p:cNvSpPr/>
          <p:nvPr/>
        </p:nvSpPr>
        <p:spPr>
          <a:xfrm>
            <a:off x="6659563" y="2335560"/>
            <a:ext cx="2016125"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5" name="Rectangle 14"/>
          <p:cNvSpPr/>
          <p:nvPr/>
        </p:nvSpPr>
        <p:spPr>
          <a:xfrm>
            <a:off x="4787900" y="2406998"/>
            <a:ext cx="863600"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6" name="Rectangle 15"/>
          <p:cNvSpPr/>
          <p:nvPr/>
        </p:nvSpPr>
        <p:spPr>
          <a:xfrm>
            <a:off x="7740650" y="4997798"/>
            <a:ext cx="144463" cy="44450"/>
          </a:xfrm>
          <a:prstGeom prst="rect">
            <a:avLst/>
          </a:prstGeom>
          <a:solidFill>
            <a:schemeClr val="bg1">
              <a:lumMod val="50000"/>
            </a:schemeClr>
          </a:solidFill>
          <a:ln w="127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7" name="Rectangle 16"/>
          <p:cNvSpPr/>
          <p:nvPr/>
        </p:nvSpPr>
        <p:spPr>
          <a:xfrm>
            <a:off x="8316913" y="4999385"/>
            <a:ext cx="142875" cy="46038"/>
          </a:xfrm>
          <a:prstGeom prst="rect">
            <a:avLst/>
          </a:prstGeom>
          <a:solidFill>
            <a:schemeClr val="bg1">
              <a:lumMod val="50000"/>
            </a:schemeClr>
          </a:solidFill>
          <a:ln w="127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18" name="Rectangle 17"/>
          <p:cNvSpPr/>
          <p:nvPr/>
        </p:nvSpPr>
        <p:spPr>
          <a:xfrm>
            <a:off x="5508625" y="3270598"/>
            <a:ext cx="3635375" cy="237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2" name="Picture 1"/>
          <p:cNvPicPr>
            <a:picLocks noChangeAspect="1"/>
          </p:cNvPicPr>
          <p:nvPr/>
        </p:nvPicPr>
        <p:blipFill>
          <a:blip r:embed="rId3">
            <a:duotone>
              <a:schemeClr val="accent5">
                <a:shade val="45000"/>
                <a:satMod val="135000"/>
              </a:schemeClr>
              <a:prstClr val="white"/>
            </a:duotone>
          </a:blip>
          <a:stretch>
            <a:fillRect/>
          </a:stretch>
        </p:blipFill>
        <p:spPr>
          <a:xfrm>
            <a:off x="6253882" y="5260152"/>
            <a:ext cx="2205906" cy="1427930"/>
          </a:xfrm>
          <a:prstGeom prst="rect">
            <a:avLst/>
          </a:prstGeom>
        </p:spPr>
      </p:pic>
      <p:sp>
        <p:nvSpPr>
          <p:cNvPr id="19" name="TextBox 18"/>
          <p:cNvSpPr txBox="1">
            <a:spLocks noChangeArrowheads="1"/>
          </p:cNvSpPr>
          <p:nvPr/>
        </p:nvSpPr>
        <p:spPr bwMode="auto">
          <a:xfrm>
            <a:off x="3425775" y="5518923"/>
            <a:ext cx="2581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smtClean="0">
                <a:latin typeface="Arial" panose="020B0604020202020204" pitchFamily="34" charset="0"/>
                <a:cs typeface="Arial" panose="020B0604020202020204" pitchFamily="34" charset="0"/>
              </a:rPr>
              <a:t>Null distribution of </a:t>
            </a:r>
            <a:br>
              <a:rPr lang="en-US" altLang="en-US" sz="1600" dirty="0" smtClean="0">
                <a:latin typeface="Arial" panose="020B0604020202020204" pitchFamily="34" charset="0"/>
                <a:cs typeface="Arial" panose="020B0604020202020204" pitchFamily="34" charset="0"/>
              </a:rPr>
            </a:br>
            <a:r>
              <a:rPr lang="en-US" altLang="en-US" sz="1600" dirty="0" smtClean="0">
                <a:latin typeface="Arial" panose="020B0604020202020204" pitchFamily="34" charset="0"/>
                <a:cs typeface="Arial" panose="020B0604020202020204" pitchFamily="34" charset="0"/>
              </a:rPr>
              <a:t>subject-n </a:t>
            </a:r>
            <a:br>
              <a:rPr lang="en-US" altLang="en-US" sz="1600" dirty="0" smtClean="0">
                <a:latin typeface="Arial" panose="020B0604020202020204" pitchFamily="34" charset="0"/>
                <a:cs typeface="Arial" panose="020B0604020202020204" pitchFamily="34" charset="0"/>
              </a:rPr>
            </a:br>
            <a:r>
              <a:rPr lang="en-US" altLang="en-US" sz="1600" dirty="0" smtClean="0">
                <a:latin typeface="Arial" panose="020B0604020202020204" pitchFamily="34" charset="0"/>
                <a:cs typeface="Arial" panose="020B0604020202020204" pitchFamily="34" charset="0"/>
              </a:rPr>
              <a:t>classification accuracy</a:t>
            </a:r>
            <a:endParaRPr lang="en-GB" altLang="en-US" sz="1600" dirty="0">
              <a:latin typeface="Arial" panose="020B0604020202020204" pitchFamily="34" charset="0"/>
              <a:cs typeface="Arial" panose="020B0604020202020204" pitchFamily="34" charset="0"/>
            </a:endParaRPr>
          </a:p>
        </p:txBody>
      </p:sp>
      <p:grpSp>
        <p:nvGrpSpPr>
          <p:cNvPr id="8" name="Group 7"/>
          <p:cNvGrpSpPr/>
          <p:nvPr/>
        </p:nvGrpSpPr>
        <p:grpSpPr>
          <a:xfrm>
            <a:off x="2339752" y="5048598"/>
            <a:ext cx="1008112" cy="832276"/>
            <a:chOff x="1516806" y="5048598"/>
            <a:chExt cx="1831058" cy="832276"/>
          </a:xfrm>
        </p:grpSpPr>
        <p:cxnSp>
          <p:nvCxnSpPr>
            <p:cNvPr id="4" name="Straight Connector 3"/>
            <p:cNvCxnSpPr/>
            <p:nvPr/>
          </p:nvCxnSpPr>
          <p:spPr>
            <a:xfrm>
              <a:off x="1516806" y="5048598"/>
              <a:ext cx="0" cy="832276"/>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516806" y="5880874"/>
              <a:ext cx="1831058" cy="0"/>
            </a:xfrm>
            <a:prstGeom prst="line">
              <a:avLst/>
            </a:prstGeom>
            <a:ln w="19050">
              <a:tailEnd type="triangl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55740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6" grpId="1" animBg="1"/>
      <p:bldP spid="17" grpId="0" animBg="1"/>
      <p:bldP spid="17" grpId="1" animBg="1"/>
      <p:bldP spid="18" grpId="0" animBg="1"/>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z="3600" b="1" smtClean="0"/>
              <a:t>Statistical inference</a:t>
            </a:r>
            <a:endParaRPr lang="en-GB" altLang="en-US" sz="3600" b="1" smtClean="0"/>
          </a:p>
        </p:txBody>
      </p:sp>
      <p:pic>
        <p:nvPicPr>
          <p:cNvPr id="109572" name="Content Placeholder 5" descr="granada_inference_FFX_permutation_2.ti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647" b="-1"/>
          <a:stretch/>
        </p:blipFill>
        <p:spPr>
          <a:xfrm>
            <a:off x="1979712" y="1446733"/>
            <a:ext cx="4468812" cy="3710459"/>
          </a:xfrm>
        </p:spPr>
      </p:pic>
      <p:sp>
        <p:nvSpPr>
          <p:cNvPr id="8" name="TextBox 7"/>
          <p:cNvSpPr txBox="1">
            <a:spLocks noChangeArrowheads="1"/>
          </p:cNvSpPr>
          <p:nvPr/>
        </p:nvSpPr>
        <p:spPr bwMode="auto">
          <a:xfrm>
            <a:off x="1979513" y="5445224"/>
            <a:ext cx="51847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200" dirty="0"/>
              <a:t>If the actual </a:t>
            </a:r>
            <a:r>
              <a:rPr lang="en-US" altLang="en-US" sz="2200" dirty="0" smtClean="0"/>
              <a:t>classification </a:t>
            </a:r>
            <a:r>
              <a:rPr lang="en-US" altLang="en-US" sz="2200" dirty="0"/>
              <a:t>accuracy falls within the top 5% (blue) of the null distribution </a:t>
            </a:r>
            <a:r>
              <a:rPr lang="en-US" altLang="en-US" sz="2200" dirty="0">
                <a:sym typeface="Wingdings" panose="05000000000000000000" pitchFamily="2" charset="2"/>
              </a:rPr>
              <a:t> </a:t>
            </a:r>
            <a:r>
              <a:rPr lang="en-US" altLang="en-US" sz="2200" dirty="0"/>
              <a:t>reject H</a:t>
            </a:r>
            <a:r>
              <a:rPr lang="en-US" altLang="en-US" sz="2200" baseline="-25000" dirty="0"/>
              <a:t>0</a:t>
            </a:r>
            <a:r>
              <a:rPr lang="en-US" altLang="en-US" sz="2200" dirty="0"/>
              <a:t>.</a:t>
            </a:r>
            <a:endParaRPr lang="en-GB" altLang="en-US" sz="2200" dirty="0"/>
          </a:p>
        </p:txBody>
      </p:sp>
      <p:sp>
        <p:nvSpPr>
          <p:cNvPr id="9" name="Oval 8"/>
          <p:cNvSpPr/>
          <p:nvPr/>
        </p:nvSpPr>
        <p:spPr>
          <a:xfrm>
            <a:off x="6227862" y="4796830"/>
            <a:ext cx="144462" cy="1444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extLst>
      <p:ext uri="{BB962C8B-B14F-4D97-AF65-F5344CB8AC3E}">
        <p14:creationId xmlns:p14="http://schemas.microsoft.com/office/powerpoint/2010/main" val="4002240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54751"/>
            <a:ext cx="9144000" cy="637945"/>
          </a:xfrm>
        </p:spPr>
        <p:txBody>
          <a:bodyPr/>
          <a:lstStyle/>
          <a:p>
            <a:r>
              <a:rPr lang="en-GB" sz="3600" b="1" dirty="0" smtClean="0"/>
              <a:t>Unbalanced samples</a:t>
            </a:r>
            <a:endParaRPr lang="en-GB" sz="3600" b="1" dirty="0"/>
          </a:p>
        </p:txBody>
      </p:sp>
      <p:sp>
        <p:nvSpPr>
          <p:cNvPr id="8" name="Content Placeholder 2"/>
          <p:cNvSpPr>
            <a:spLocks noGrp="1"/>
          </p:cNvSpPr>
          <p:nvPr>
            <p:ph idx="1"/>
          </p:nvPr>
        </p:nvSpPr>
        <p:spPr>
          <a:xfrm>
            <a:off x="457200" y="908720"/>
            <a:ext cx="8435280" cy="5760640"/>
          </a:xfrm>
        </p:spPr>
        <p:txBody>
          <a:bodyPr/>
          <a:lstStyle/>
          <a:p>
            <a:pPr>
              <a:spcAft>
                <a:spcPts val="600"/>
              </a:spcAft>
            </a:pPr>
            <a:r>
              <a:rPr lang="en-US" altLang="en-US" sz="2400" dirty="0" smtClean="0"/>
              <a:t>A classifier that doesn’t look at the test data should be at chance (on average)</a:t>
            </a:r>
          </a:p>
          <a:p>
            <a:pPr>
              <a:spcAft>
                <a:spcPts val="600"/>
              </a:spcAft>
            </a:pPr>
            <a:r>
              <a:rPr lang="en-US" altLang="en-US" sz="2400" dirty="0" smtClean="0"/>
              <a:t>In this case, what </a:t>
            </a:r>
            <a:r>
              <a:rPr lang="en-US" altLang="en-US" sz="2400" dirty="0"/>
              <a:t>is the expected proportion of correct classifications (accuracy) for </a:t>
            </a:r>
            <a:r>
              <a:rPr lang="en-US" altLang="en-US" sz="2400" dirty="0" smtClean="0"/>
              <a:t>N balanced classes?</a:t>
            </a:r>
          </a:p>
          <a:p>
            <a:pPr>
              <a:spcAft>
                <a:spcPts val="600"/>
              </a:spcAft>
            </a:pPr>
            <a:r>
              <a:rPr lang="en-US" altLang="en-US" sz="2400" dirty="0" smtClean="0"/>
              <a:t>But what will happen if there are more samples from class A than class B (in both test and train sets)?</a:t>
            </a:r>
          </a:p>
          <a:p>
            <a:pPr>
              <a:spcAft>
                <a:spcPts val="600"/>
              </a:spcAft>
            </a:pPr>
            <a:r>
              <a:rPr lang="en-US" altLang="en-US" sz="2400" dirty="0" smtClean="0"/>
              <a:t>What could we do about this?</a:t>
            </a:r>
          </a:p>
          <a:p>
            <a:pPr lvl="1">
              <a:spcAft>
                <a:spcPts val="600"/>
              </a:spcAft>
            </a:pPr>
            <a:r>
              <a:rPr lang="en-US" altLang="en-US" sz="2000" dirty="0" smtClean="0"/>
              <a:t>Design the experiment to collect balanced data</a:t>
            </a:r>
          </a:p>
          <a:p>
            <a:pPr lvl="1">
              <a:spcAft>
                <a:spcPts val="600"/>
              </a:spcAft>
            </a:pPr>
            <a:r>
              <a:rPr lang="en-US" altLang="en-US" sz="2000" dirty="0"/>
              <a:t>Resample the data at each fold to restore </a:t>
            </a:r>
            <a:r>
              <a:rPr lang="en-US" altLang="en-US" sz="2000" dirty="0" smtClean="0"/>
              <a:t>balance</a:t>
            </a:r>
          </a:p>
          <a:p>
            <a:pPr lvl="1">
              <a:spcAft>
                <a:spcPts val="600"/>
              </a:spcAft>
            </a:pPr>
            <a:r>
              <a:rPr lang="en-US" altLang="en-US" sz="2000" dirty="0" smtClean="0"/>
              <a:t>Tell the classifier to re-weight the samples to adjust for imbalance</a:t>
            </a:r>
            <a:endParaRPr lang="en-GB" altLang="en-US" sz="2400" dirty="0"/>
          </a:p>
          <a:p>
            <a:pPr lvl="1">
              <a:spcAft>
                <a:spcPts val="600"/>
              </a:spcAft>
            </a:pPr>
            <a:r>
              <a:rPr lang="en-US" altLang="en-US" sz="2000" dirty="0" smtClean="0"/>
              <a:t>Use an output measure that is unbiased for unbalanced data</a:t>
            </a:r>
          </a:p>
          <a:p>
            <a:pPr lvl="2">
              <a:spcAft>
                <a:spcPts val="600"/>
              </a:spcAft>
            </a:pPr>
            <a:r>
              <a:rPr lang="en-US" altLang="en-US" sz="1600" dirty="0" smtClean="0"/>
              <a:t>This last one is orthogonal to the others, and is always a good idea in case attempts to balance the samples are imperfect. However it doesn’t stop the classifier being biased, it just ensures this bias does not propagate to the performance metric.</a:t>
            </a:r>
          </a:p>
        </p:txBody>
      </p:sp>
    </p:spTree>
    <p:extLst>
      <p:ext uri="{BB962C8B-B14F-4D97-AF65-F5344CB8AC3E}">
        <p14:creationId xmlns:p14="http://schemas.microsoft.com/office/powerpoint/2010/main" val="356599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323335" y="1774160"/>
            <a:ext cx="1768865" cy="2059415"/>
            <a:chOff x="5676923" y="1747888"/>
            <a:chExt cx="1768865" cy="2059415"/>
          </a:xfrm>
        </p:grpSpPr>
        <p:pic>
          <p:nvPicPr>
            <p:cNvPr id="32" name="Picture 31"/>
            <p:cNvPicPr>
              <a:picLocks noChangeAspect="1"/>
            </p:cNvPicPr>
            <p:nvPr/>
          </p:nvPicPr>
          <p:blipFill>
            <a:blip r:embed="rId2">
              <a:clrChange>
                <a:clrFrom>
                  <a:srgbClr val="FFFFFF"/>
                </a:clrFrom>
                <a:clrTo>
                  <a:srgbClr val="FFFFFF">
                    <a:alpha val="0"/>
                  </a:srgbClr>
                </a:clrTo>
              </a:clrChange>
            </a:blip>
            <a:stretch>
              <a:fillRect/>
            </a:stretch>
          </p:blipFill>
          <p:spPr>
            <a:xfrm rot="20828616">
              <a:off x="5676923" y="1747888"/>
              <a:ext cx="1768865" cy="2016306"/>
            </a:xfrm>
            <a:prstGeom prst="rect">
              <a:avLst/>
            </a:prstGeom>
          </p:spPr>
        </p:pic>
        <p:sp>
          <p:nvSpPr>
            <p:cNvPr id="2" name="Oval 1"/>
            <p:cNvSpPr/>
            <p:nvPr/>
          </p:nvSpPr>
          <p:spPr>
            <a:xfrm>
              <a:off x="6750720" y="2202805"/>
              <a:ext cx="256513" cy="298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6187077" y="2450268"/>
              <a:ext cx="256513" cy="298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6561355" y="2731061"/>
              <a:ext cx="367185" cy="298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p:nvSpPr>
          <p:spPr>
            <a:xfrm>
              <a:off x="6119035" y="3192991"/>
              <a:ext cx="256513" cy="298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6653864" y="2122728"/>
              <a:ext cx="300113" cy="5061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p:cNvSpPr/>
            <p:nvPr/>
          </p:nvSpPr>
          <p:spPr>
            <a:xfrm>
              <a:off x="5980463" y="2869860"/>
              <a:ext cx="256513" cy="3799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6672027" y="1844797"/>
              <a:ext cx="256513" cy="3799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6514120" y="2918815"/>
              <a:ext cx="414420" cy="3774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6106011" y="3456141"/>
              <a:ext cx="367185" cy="351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itle 1"/>
          <p:cNvSpPr>
            <a:spLocks noGrp="1"/>
          </p:cNvSpPr>
          <p:nvPr>
            <p:ph type="title"/>
          </p:nvPr>
        </p:nvSpPr>
        <p:spPr>
          <a:xfrm>
            <a:off x="0" y="54752"/>
            <a:ext cx="9144000" cy="812591"/>
          </a:xfrm>
        </p:spPr>
        <p:txBody>
          <a:bodyPr/>
          <a:lstStyle/>
          <a:p>
            <a:r>
              <a:rPr lang="en-GB" sz="2800" b="1" dirty="0" smtClean="0">
                <a:solidFill>
                  <a:srgbClr val="FF0000"/>
                </a:solidFill>
              </a:rPr>
              <a:t>Example: Unbalanced </a:t>
            </a:r>
            <a:r>
              <a:rPr lang="en-GB" sz="2800" b="1" dirty="0" smtClean="0">
                <a:solidFill>
                  <a:srgbClr val="FF0000"/>
                </a:solidFill>
              </a:rPr>
              <a:t>samples; no true signal</a:t>
            </a:r>
            <a:endParaRPr lang="en-GB" sz="2800" b="1" dirty="0">
              <a:solidFill>
                <a:srgbClr val="FF0000"/>
              </a:solidFill>
            </a:endParaRPr>
          </a:p>
        </p:txBody>
      </p:sp>
      <p:sp>
        <p:nvSpPr>
          <p:cNvPr id="8" name="Content Placeholder 2"/>
          <p:cNvSpPr>
            <a:spLocks noGrp="1"/>
          </p:cNvSpPr>
          <p:nvPr>
            <p:ph idx="1"/>
          </p:nvPr>
        </p:nvSpPr>
        <p:spPr>
          <a:xfrm>
            <a:off x="0" y="764704"/>
            <a:ext cx="9144000" cy="648072"/>
          </a:xfrm>
        </p:spPr>
        <p:txBody>
          <a:bodyPr/>
          <a:lstStyle/>
          <a:p>
            <a:pPr marL="0" indent="0" algn="ctr">
              <a:spcAft>
                <a:spcPts val="600"/>
              </a:spcAft>
              <a:buNone/>
            </a:pPr>
            <a:r>
              <a:rPr lang="en-US" altLang="en-US" sz="2000" dirty="0" smtClean="0"/>
              <a:t>Imagine a case with few samples in a red class and 4x as many in a blue class,</a:t>
            </a:r>
            <a:br>
              <a:rPr lang="en-US" altLang="en-US" sz="2000" dirty="0" smtClean="0"/>
            </a:br>
            <a:r>
              <a:rPr lang="en-US" altLang="en-US" sz="2000" dirty="0" smtClean="0"/>
              <a:t>but both randomly sampled from the same distribution:</a:t>
            </a:r>
          </a:p>
        </p:txBody>
      </p:sp>
      <p:cxnSp>
        <p:nvCxnSpPr>
          <p:cNvPr id="35" name="Straight Connector 34"/>
          <p:cNvCxnSpPr/>
          <p:nvPr/>
        </p:nvCxnSpPr>
        <p:spPr>
          <a:xfrm flipV="1">
            <a:off x="1979712" y="1712571"/>
            <a:ext cx="864096" cy="2129742"/>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36" name="Content Placeholder 2"/>
          <p:cNvSpPr txBox="1">
            <a:spLocks/>
          </p:cNvSpPr>
          <p:nvPr/>
        </p:nvSpPr>
        <p:spPr bwMode="auto">
          <a:xfrm>
            <a:off x="256731" y="3986329"/>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altLang="en-US" sz="1800" dirty="0" smtClean="0"/>
              <a:t>A classifier that uses the class proportions will be biased to choose blue.</a:t>
            </a:r>
          </a:p>
          <a:p>
            <a:pPr marL="0" indent="0" algn="ctr">
              <a:spcAft>
                <a:spcPts val="600"/>
              </a:spcAft>
              <a:buFont typeface="Arial" panose="020B0604020202020204" pitchFamily="34" charset="0"/>
              <a:buNone/>
            </a:pPr>
            <a:r>
              <a:rPr lang="en-US" altLang="en-US" sz="1800" dirty="0" smtClean="0"/>
              <a:t>Here, the classifier always predicts blue and is correct 4/5 of the time, even if no true signal:</a:t>
            </a:r>
          </a:p>
          <a:p>
            <a:pPr marL="0" indent="0" algn="ctr">
              <a:spcAft>
                <a:spcPts val="600"/>
              </a:spcAft>
              <a:buFont typeface="Arial" panose="020B0604020202020204" pitchFamily="34" charset="0"/>
              <a:buNone/>
            </a:pPr>
            <a:r>
              <a:rPr lang="en-US" altLang="en-US" sz="1800" dirty="0" smtClean="0"/>
              <a:t>“Simple accuracy” = 80%</a:t>
            </a:r>
          </a:p>
        </p:txBody>
      </p:sp>
      <p:sp>
        <p:nvSpPr>
          <p:cNvPr id="38" name="Content Placeholder 2"/>
          <p:cNvSpPr txBox="1">
            <a:spLocks/>
          </p:cNvSpPr>
          <p:nvPr/>
        </p:nvSpPr>
        <p:spPr bwMode="auto">
          <a:xfrm>
            <a:off x="3203848" y="3986329"/>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altLang="en-US" sz="1800" dirty="0" smtClean="0"/>
              <a:t>Averaging “accuracy per class” corrects for the bias without changing the boundary, which is still biased:</a:t>
            </a:r>
          </a:p>
          <a:p>
            <a:pPr marL="0" indent="0" algn="ctr">
              <a:spcAft>
                <a:spcPts val="600"/>
              </a:spcAft>
              <a:buFont typeface="Arial" panose="020B0604020202020204" pitchFamily="34" charset="0"/>
              <a:buNone/>
            </a:pPr>
            <a:r>
              <a:rPr lang="en-US" altLang="en-US" sz="1800" dirty="0" smtClean="0"/>
              <a:t>In this </a:t>
            </a:r>
            <a:r>
              <a:rPr lang="en-US" altLang="en-US" sz="1800" dirty="0"/>
              <a:t>e</a:t>
            </a:r>
            <a:r>
              <a:rPr lang="en-US" altLang="en-US" sz="1800" dirty="0" smtClean="0"/>
              <a:t>xample, </a:t>
            </a:r>
            <a:br>
              <a:rPr lang="en-US" altLang="en-US" sz="1800" dirty="0" smtClean="0"/>
            </a:br>
            <a:r>
              <a:rPr lang="en-US" altLang="en-US" sz="1800" dirty="0" smtClean="0">
                <a:solidFill>
                  <a:schemeClr val="accent1"/>
                </a:solidFill>
              </a:rPr>
              <a:t>Blue accuracy = 100%</a:t>
            </a:r>
            <a:r>
              <a:rPr lang="en-US" altLang="en-US" sz="1800" dirty="0">
                <a:solidFill>
                  <a:schemeClr val="accent1"/>
                </a:solidFill>
              </a:rPr>
              <a:t/>
            </a:r>
            <a:br>
              <a:rPr lang="en-US" altLang="en-US" sz="1800" dirty="0">
                <a:solidFill>
                  <a:schemeClr val="accent1"/>
                </a:solidFill>
              </a:rPr>
            </a:br>
            <a:r>
              <a:rPr lang="en-US" altLang="en-US" sz="1800" dirty="0" smtClean="0">
                <a:solidFill>
                  <a:schemeClr val="accent2"/>
                </a:solidFill>
              </a:rPr>
              <a:t>Red accuracy = 0%</a:t>
            </a:r>
            <a:r>
              <a:rPr lang="en-US" altLang="en-US" sz="1800" dirty="0">
                <a:solidFill>
                  <a:schemeClr val="accent2"/>
                </a:solidFill>
              </a:rPr>
              <a:t/>
            </a:r>
            <a:br>
              <a:rPr lang="en-US" altLang="en-US" sz="1800" dirty="0">
                <a:solidFill>
                  <a:schemeClr val="accent2"/>
                </a:solidFill>
              </a:rPr>
            </a:br>
            <a:r>
              <a:rPr lang="en-US" altLang="en-US" sz="1800" dirty="0" smtClean="0"/>
              <a:t>Average = 50%</a:t>
            </a:r>
          </a:p>
        </p:txBody>
      </p:sp>
      <p:sp>
        <p:nvSpPr>
          <p:cNvPr id="39" name="Content Placeholder 2"/>
          <p:cNvSpPr txBox="1">
            <a:spLocks/>
          </p:cNvSpPr>
          <p:nvPr/>
        </p:nvSpPr>
        <p:spPr bwMode="auto">
          <a:xfrm>
            <a:off x="6119523" y="3986329"/>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altLang="en-US" sz="1800" dirty="0" smtClean="0"/>
              <a:t>Subsampling the majority class will discard some data, but encourages unbiased placement of the decision boundary:</a:t>
            </a:r>
          </a:p>
          <a:p>
            <a:pPr marL="0" indent="0" algn="ctr">
              <a:spcAft>
                <a:spcPts val="600"/>
              </a:spcAft>
              <a:buNone/>
            </a:pPr>
            <a:r>
              <a:rPr lang="en-US" altLang="en-US" sz="1800" dirty="0"/>
              <a:t>“Simple accuracy” </a:t>
            </a:r>
            <a:r>
              <a:rPr lang="en-US" altLang="en-US" sz="1800" dirty="0" smtClean="0"/>
              <a:t/>
            </a:r>
            <a:br>
              <a:rPr lang="en-US" altLang="en-US" sz="1800" dirty="0" smtClean="0"/>
            </a:br>
            <a:r>
              <a:rPr lang="en-US" altLang="en-US" sz="1800" dirty="0" smtClean="0"/>
              <a:t>= “</a:t>
            </a:r>
            <a:r>
              <a:rPr lang="en-US" altLang="en-US" sz="1800" dirty="0"/>
              <a:t>accuracy per class” </a:t>
            </a:r>
            <a:r>
              <a:rPr lang="en-US" altLang="en-US" sz="1800" dirty="0" smtClean="0"/>
              <a:t/>
            </a:r>
            <a:br>
              <a:rPr lang="en-US" altLang="en-US" sz="1800" dirty="0" smtClean="0"/>
            </a:br>
            <a:r>
              <a:rPr lang="en-US" altLang="en-US" sz="1800" dirty="0" smtClean="0"/>
              <a:t>~  50% </a:t>
            </a:r>
            <a:r>
              <a:rPr lang="en-US" altLang="en-US" sz="1800" dirty="0" smtClean="0">
                <a:sym typeface="Symbol" panose="05050102010706020507" pitchFamily="18" charset="2"/>
              </a:rPr>
              <a:t></a:t>
            </a:r>
            <a:endParaRPr lang="en-US" altLang="en-US" sz="1800" dirty="0"/>
          </a:p>
          <a:p>
            <a:pPr marL="0" indent="0" algn="ctr">
              <a:spcAft>
                <a:spcPts val="600"/>
              </a:spcAft>
              <a:buNone/>
            </a:pPr>
            <a:endParaRPr lang="en-US" altLang="en-US" sz="1800" dirty="0" smtClean="0"/>
          </a:p>
        </p:txBody>
      </p:sp>
      <p:cxnSp>
        <p:nvCxnSpPr>
          <p:cNvPr id="22" name="Straight Connector 21"/>
          <p:cNvCxnSpPr/>
          <p:nvPr/>
        </p:nvCxnSpPr>
        <p:spPr>
          <a:xfrm flipV="1">
            <a:off x="4887594" y="1712571"/>
            <a:ext cx="864096" cy="212974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6893703" y="2320309"/>
            <a:ext cx="1206689" cy="833365"/>
          </a:xfrm>
          <a:prstGeom prst="line">
            <a:avLst/>
          </a:prstGeom>
          <a:ln w="28575">
            <a:prstDash val="dash"/>
          </a:ln>
        </p:spPr>
        <p:style>
          <a:lnRef idx="1">
            <a:schemeClr val="dk1"/>
          </a:lnRef>
          <a:fillRef idx="0">
            <a:schemeClr val="dk1"/>
          </a:fillRef>
          <a:effectRef idx="0">
            <a:schemeClr val="dk1"/>
          </a:effectRef>
          <a:fontRef idx="minor">
            <a:schemeClr val="tx1"/>
          </a:fontRef>
        </p:style>
      </p:cxnSp>
      <p:pic>
        <p:nvPicPr>
          <p:cNvPr id="30" name="Picture 29"/>
          <p:cNvPicPr>
            <a:picLocks noChangeAspect="1"/>
          </p:cNvPicPr>
          <p:nvPr/>
        </p:nvPicPr>
        <p:blipFill>
          <a:blip r:embed="rId2">
            <a:clrChange>
              <a:clrFrom>
                <a:srgbClr val="FFFFFF"/>
              </a:clrFrom>
              <a:clrTo>
                <a:srgbClr val="FFFFFF">
                  <a:alpha val="0"/>
                </a:srgbClr>
              </a:clrTo>
            </a:clrChange>
          </a:blip>
          <a:stretch>
            <a:fillRect/>
          </a:stretch>
        </p:blipFill>
        <p:spPr>
          <a:xfrm rot="20828616">
            <a:off x="618286" y="1715663"/>
            <a:ext cx="1768865" cy="2016306"/>
          </a:xfrm>
          <a:prstGeom prst="rect">
            <a:avLst/>
          </a:prstGeom>
        </p:spPr>
      </p:pic>
      <p:pic>
        <p:nvPicPr>
          <p:cNvPr id="31" name="Picture 30"/>
          <p:cNvPicPr>
            <a:picLocks noChangeAspect="1"/>
          </p:cNvPicPr>
          <p:nvPr/>
        </p:nvPicPr>
        <p:blipFill>
          <a:blip r:embed="rId2">
            <a:clrChange>
              <a:clrFrom>
                <a:srgbClr val="FFFFFF"/>
              </a:clrFrom>
              <a:clrTo>
                <a:srgbClr val="FFFFFF">
                  <a:alpha val="0"/>
                </a:srgbClr>
              </a:clrTo>
            </a:clrChange>
          </a:blip>
          <a:stretch>
            <a:fillRect/>
          </a:stretch>
        </p:blipFill>
        <p:spPr>
          <a:xfrm rot="20828616">
            <a:off x="3503757" y="1715663"/>
            <a:ext cx="1768865" cy="2016306"/>
          </a:xfrm>
          <a:prstGeom prst="rect">
            <a:avLst/>
          </a:prstGeom>
        </p:spPr>
      </p:pic>
      <p:sp>
        <p:nvSpPr>
          <p:cNvPr id="44" name="Oval 43"/>
          <p:cNvSpPr/>
          <p:nvPr/>
        </p:nvSpPr>
        <p:spPr>
          <a:xfrm>
            <a:off x="6940297" y="1464977"/>
            <a:ext cx="256513" cy="298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988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54751"/>
            <a:ext cx="9144000" cy="781961"/>
          </a:xfrm>
        </p:spPr>
        <p:txBody>
          <a:bodyPr/>
          <a:lstStyle/>
          <a:p>
            <a:r>
              <a:rPr lang="en-GB" sz="2800" b="1" dirty="0" smtClean="0">
                <a:solidFill>
                  <a:schemeClr val="accent6"/>
                </a:solidFill>
              </a:rPr>
              <a:t>Example: </a:t>
            </a:r>
            <a:r>
              <a:rPr lang="en-GB" sz="2800" b="1" dirty="0" smtClean="0">
                <a:solidFill>
                  <a:schemeClr val="accent6"/>
                </a:solidFill>
              </a:rPr>
              <a:t>Unbalanced samples; true signal</a:t>
            </a:r>
            <a:endParaRPr lang="en-GB" sz="2800" b="1" dirty="0"/>
          </a:p>
        </p:txBody>
      </p:sp>
      <p:sp>
        <p:nvSpPr>
          <p:cNvPr id="8" name="Content Placeholder 2"/>
          <p:cNvSpPr>
            <a:spLocks noGrp="1"/>
          </p:cNvSpPr>
          <p:nvPr>
            <p:ph idx="1"/>
          </p:nvPr>
        </p:nvSpPr>
        <p:spPr>
          <a:xfrm>
            <a:off x="0" y="704459"/>
            <a:ext cx="9144000" cy="792088"/>
          </a:xfrm>
        </p:spPr>
        <p:txBody>
          <a:bodyPr/>
          <a:lstStyle/>
          <a:p>
            <a:pPr marL="0" indent="0" algn="ctr">
              <a:spcAft>
                <a:spcPts val="600"/>
              </a:spcAft>
              <a:buNone/>
            </a:pPr>
            <a:r>
              <a:rPr lang="en-US" altLang="en-US" sz="2000" dirty="0" smtClean="0"/>
              <a:t>Again imagine a case with few red samples and this time 9x as many blue samples, </a:t>
            </a:r>
            <a:br>
              <a:rPr lang="en-US" altLang="en-US" sz="2000" dirty="0" smtClean="0"/>
            </a:br>
            <a:r>
              <a:rPr lang="en-US" altLang="en-US" sz="2000" dirty="0" smtClean="0"/>
              <a:t>this time drawn from different distributions:</a:t>
            </a:r>
          </a:p>
        </p:txBody>
      </p:sp>
      <p:sp>
        <p:nvSpPr>
          <p:cNvPr id="36" name="Content Placeholder 2"/>
          <p:cNvSpPr txBox="1">
            <a:spLocks/>
          </p:cNvSpPr>
          <p:nvPr/>
        </p:nvSpPr>
        <p:spPr bwMode="auto">
          <a:xfrm>
            <a:off x="256731" y="3914321"/>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altLang="en-US" sz="1800" dirty="0" smtClean="0"/>
              <a:t>Without subsampling, the classification boundary will be somewhat biased to choose blue.</a:t>
            </a:r>
          </a:p>
          <a:p>
            <a:pPr marL="0" indent="0" algn="ctr">
              <a:spcAft>
                <a:spcPts val="600"/>
              </a:spcAft>
              <a:buFont typeface="Arial" panose="020B0604020202020204" pitchFamily="34" charset="0"/>
              <a:buNone/>
            </a:pPr>
            <a:r>
              <a:rPr lang="en-US" altLang="en-US" sz="1800" dirty="0" smtClean="0"/>
              <a:t>In this example, the classifier always predicts blue and is correct 90% of the time:</a:t>
            </a:r>
          </a:p>
          <a:p>
            <a:pPr marL="0" indent="0" algn="ctr">
              <a:spcAft>
                <a:spcPts val="600"/>
              </a:spcAft>
              <a:buFont typeface="Arial" panose="020B0604020202020204" pitchFamily="34" charset="0"/>
              <a:buNone/>
            </a:pPr>
            <a:r>
              <a:rPr lang="en-US" altLang="en-US" sz="1800" dirty="0" smtClean="0"/>
              <a:t>“Simple accuracy” = 90%</a:t>
            </a:r>
          </a:p>
        </p:txBody>
      </p:sp>
      <p:sp>
        <p:nvSpPr>
          <p:cNvPr id="38" name="Content Placeholder 2"/>
          <p:cNvSpPr txBox="1">
            <a:spLocks/>
          </p:cNvSpPr>
          <p:nvPr/>
        </p:nvSpPr>
        <p:spPr bwMode="auto">
          <a:xfrm>
            <a:off x="3203848" y="3914321"/>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altLang="en-US" sz="1800" dirty="0" smtClean="0"/>
              <a:t>Averaging “accuracy per class” corrects for the bias without changing the boundary, which is still biased </a:t>
            </a:r>
            <a:r>
              <a:rPr lang="en-US" altLang="en-US" sz="1800" dirty="0"/>
              <a:t>(suboptimal</a:t>
            </a:r>
            <a:r>
              <a:rPr lang="en-US" altLang="en-US" sz="1800" dirty="0" smtClean="0"/>
              <a:t>):</a:t>
            </a:r>
            <a:r>
              <a:rPr lang="en-US" altLang="en-US" sz="1000" dirty="0" smtClean="0"/>
              <a:t/>
            </a:r>
            <a:br>
              <a:rPr lang="en-US" altLang="en-US" sz="1000" dirty="0" smtClean="0"/>
            </a:br>
            <a:r>
              <a:rPr lang="en-US" altLang="en-US" sz="1000" dirty="0" smtClean="0"/>
              <a:t/>
            </a:r>
            <a:br>
              <a:rPr lang="en-US" altLang="en-US" sz="1000" dirty="0" smtClean="0"/>
            </a:br>
            <a:r>
              <a:rPr lang="en-US" altLang="en-US" sz="1800" dirty="0" smtClean="0">
                <a:solidFill>
                  <a:schemeClr val="accent1"/>
                </a:solidFill>
              </a:rPr>
              <a:t>Blue accuracy = 100%</a:t>
            </a:r>
            <a:r>
              <a:rPr lang="en-US" altLang="en-US" sz="1800" dirty="0">
                <a:solidFill>
                  <a:schemeClr val="accent1"/>
                </a:solidFill>
              </a:rPr>
              <a:t/>
            </a:r>
            <a:br>
              <a:rPr lang="en-US" altLang="en-US" sz="1800" dirty="0">
                <a:solidFill>
                  <a:schemeClr val="accent1"/>
                </a:solidFill>
              </a:rPr>
            </a:br>
            <a:r>
              <a:rPr lang="en-US" altLang="en-US" sz="1800" dirty="0" smtClean="0">
                <a:solidFill>
                  <a:schemeClr val="accent2"/>
                </a:solidFill>
              </a:rPr>
              <a:t>Red accuracy = 0%</a:t>
            </a:r>
            <a:r>
              <a:rPr lang="en-US" altLang="en-US" sz="1800" dirty="0">
                <a:solidFill>
                  <a:schemeClr val="accent2"/>
                </a:solidFill>
              </a:rPr>
              <a:t/>
            </a:r>
            <a:br>
              <a:rPr lang="en-US" altLang="en-US" sz="1800" dirty="0">
                <a:solidFill>
                  <a:schemeClr val="accent2"/>
                </a:solidFill>
              </a:rPr>
            </a:br>
            <a:r>
              <a:rPr lang="en-US" altLang="en-US" sz="1800" dirty="0" smtClean="0"/>
              <a:t>Average = 50%</a:t>
            </a:r>
          </a:p>
          <a:p>
            <a:pPr marL="0" indent="0" algn="ctr">
              <a:spcAft>
                <a:spcPts val="600"/>
              </a:spcAft>
              <a:buFont typeface="Arial" panose="020B0604020202020204" pitchFamily="34" charset="0"/>
              <a:buNone/>
            </a:pPr>
            <a:r>
              <a:rPr lang="en-US" altLang="en-US" sz="1800" dirty="0" smtClean="0"/>
              <a:t>…despite some true signal</a:t>
            </a:r>
          </a:p>
        </p:txBody>
      </p:sp>
      <p:sp>
        <p:nvSpPr>
          <p:cNvPr id="39" name="Content Placeholder 2"/>
          <p:cNvSpPr txBox="1">
            <a:spLocks/>
          </p:cNvSpPr>
          <p:nvPr/>
        </p:nvSpPr>
        <p:spPr bwMode="auto">
          <a:xfrm>
            <a:off x="6119523" y="3914321"/>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altLang="en-US" sz="1800" dirty="0" smtClean="0"/>
              <a:t>Subsampling or reweighting the majority class will discard some data, but can improve sensitivity by encouraging optimal placement of the decision boundary:</a:t>
            </a:r>
          </a:p>
          <a:p>
            <a:pPr marL="0" indent="0" algn="ctr">
              <a:spcAft>
                <a:spcPts val="600"/>
              </a:spcAft>
              <a:buNone/>
            </a:pPr>
            <a:r>
              <a:rPr lang="en-US" altLang="en-US" sz="1800" dirty="0"/>
              <a:t>“Simple accuracy” </a:t>
            </a:r>
            <a:r>
              <a:rPr lang="en-US" altLang="en-US" sz="1800" dirty="0" smtClean="0"/>
              <a:t>=</a:t>
            </a:r>
            <a:br>
              <a:rPr lang="en-US" altLang="en-US" sz="1800" dirty="0" smtClean="0"/>
            </a:br>
            <a:r>
              <a:rPr lang="en-US" altLang="en-US" sz="1800" dirty="0" smtClean="0"/>
              <a:t>“</a:t>
            </a:r>
            <a:r>
              <a:rPr lang="en-US" altLang="en-US" sz="1800" dirty="0"/>
              <a:t>accuracy per class” </a:t>
            </a:r>
            <a:r>
              <a:rPr lang="en-US" altLang="en-US" sz="1800" dirty="0" smtClean="0"/>
              <a:t>&gt; 50%</a:t>
            </a:r>
            <a:endParaRPr lang="en-US" altLang="en-US" sz="1800" dirty="0"/>
          </a:p>
          <a:p>
            <a:pPr marL="0" indent="0" algn="ctr">
              <a:spcAft>
                <a:spcPts val="600"/>
              </a:spcAft>
              <a:buNone/>
            </a:pPr>
            <a:endParaRPr lang="en-US" altLang="en-US" sz="1800" dirty="0" smtClean="0"/>
          </a:p>
        </p:txBody>
      </p:sp>
      <p:cxnSp>
        <p:nvCxnSpPr>
          <p:cNvPr id="46" name="Straight Connector 45"/>
          <p:cNvCxnSpPr/>
          <p:nvPr/>
        </p:nvCxnSpPr>
        <p:spPr>
          <a:xfrm flipV="1">
            <a:off x="4869657" y="1640563"/>
            <a:ext cx="864096" cy="212974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6732240" y="1916832"/>
            <a:ext cx="1512168" cy="1750336"/>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V="1">
            <a:off x="1933284" y="1640563"/>
            <a:ext cx="864096" cy="2129742"/>
          </a:xfrm>
          <a:prstGeom prst="line">
            <a:avLst/>
          </a:prstGeom>
          <a:ln w="28575">
            <a:prstDash val="dash"/>
          </a:ln>
        </p:spPr>
        <p:style>
          <a:lnRef idx="1">
            <a:schemeClr val="dk1"/>
          </a:lnRef>
          <a:fillRef idx="0">
            <a:schemeClr val="dk1"/>
          </a:fillRef>
          <a:effectRef idx="0">
            <a:schemeClr val="dk1"/>
          </a:effectRef>
          <a:fontRef idx="minor">
            <a:schemeClr val="tx1"/>
          </a:fontRef>
        </p:style>
      </p:cxnSp>
      <p:pic>
        <p:nvPicPr>
          <p:cNvPr id="19" name="Picture 18"/>
          <p:cNvPicPr>
            <a:picLocks noChangeAspect="1"/>
          </p:cNvPicPr>
          <p:nvPr/>
        </p:nvPicPr>
        <p:blipFill>
          <a:blip r:embed="rId2">
            <a:clrChange>
              <a:clrFrom>
                <a:srgbClr val="FFFFFF"/>
              </a:clrFrom>
              <a:clrTo>
                <a:srgbClr val="FFFFFF">
                  <a:alpha val="0"/>
                </a:srgbClr>
              </a:clrTo>
            </a:clrChange>
          </a:blip>
          <a:stretch>
            <a:fillRect/>
          </a:stretch>
        </p:blipFill>
        <p:spPr>
          <a:xfrm rot="20441805">
            <a:off x="812737" y="1635944"/>
            <a:ext cx="1624291" cy="2006477"/>
          </a:xfrm>
          <a:prstGeom prst="rect">
            <a:avLst/>
          </a:prstGeom>
        </p:spPr>
      </p:pic>
      <p:pic>
        <p:nvPicPr>
          <p:cNvPr id="20" name="Picture 19"/>
          <p:cNvPicPr>
            <a:picLocks noChangeAspect="1"/>
          </p:cNvPicPr>
          <p:nvPr/>
        </p:nvPicPr>
        <p:blipFill>
          <a:blip r:embed="rId2">
            <a:clrChange>
              <a:clrFrom>
                <a:srgbClr val="FFFFFF"/>
              </a:clrFrom>
              <a:clrTo>
                <a:srgbClr val="FFFFFF">
                  <a:alpha val="0"/>
                </a:srgbClr>
              </a:clrTo>
            </a:clrChange>
          </a:blip>
          <a:stretch>
            <a:fillRect/>
          </a:stretch>
        </p:blipFill>
        <p:spPr>
          <a:xfrm rot="20441805">
            <a:off x="3765710" y="1635944"/>
            <a:ext cx="1624291" cy="2006477"/>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rot="20700000">
            <a:off x="6567083" y="2134117"/>
            <a:ext cx="1841184" cy="1231582"/>
          </a:xfrm>
          <a:prstGeom prst="rect">
            <a:avLst/>
          </a:prstGeom>
        </p:spPr>
      </p:pic>
    </p:spTree>
    <p:extLst>
      <p:ext uri="{BB962C8B-B14F-4D97-AF65-F5344CB8AC3E}">
        <p14:creationId xmlns:p14="http://schemas.microsoft.com/office/powerpoint/2010/main" val="44347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260648"/>
            <a:ext cx="9144000" cy="927366"/>
          </a:xfrm>
        </p:spPr>
        <p:txBody>
          <a:bodyPr/>
          <a:lstStyle/>
          <a:p>
            <a:r>
              <a:rPr lang="en-GB" sz="2800" b="1" dirty="0" smtClean="0">
                <a:solidFill>
                  <a:schemeClr val="accent3"/>
                </a:solidFill>
              </a:rPr>
              <a:t>Example: patterns </a:t>
            </a:r>
            <a:r>
              <a:rPr lang="en-GB" sz="2800" b="1" dirty="0" smtClean="0">
                <a:solidFill>
                  <a:schemeClr val="accent3"/>
                </a:solidFill>
              </a:rPr>
              <a:t>with same mean,</a:t>
            </a:r>
            <a:br>
              <a:rPr lang="en-GB" sz="2800" b="1" dirty="0" smtClean="0">
                <a:solidFill>
                  <a:schemeClr val="accent3"/>
                </a:solidFill>
              </a:rPr>
            </a:br>
            <a:r>
              <a:rPr lang="en-GB" sz="2800" b="1" dirty="0" smtClean="0">
                <a:solidFill>
                  <a:schemeClr val="accent3"/>
                </a:solidFill>
              </a:rPr>
              <a:t>but different variance</a:t>
            </a:r>
            <a:endParaRPr lang="en-GB" sz="2800" b="1" dirty="0">
              <a:solidFill>
                <a:schemeClr val="accent3"/>
              </a:solidFill>
            </a:endParaRPr>
          </a:p>
        </p:txBody>
      </p:sp>
      <p:sp>
        <p:nvSpPr>
          <p:cNvPr id="36" name="Content Placeholder 2"/>
          <p:cNvSpPr txBox="1">
            <a:spLocks/>
          </p:cNvSpPr>
          <p:nvPr/>
        </p:nvSpPr>
        <p:spPr bwMode="auto">
          <a:xfrm>
            <a:off x="256731" y="3914321"/>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Font typeface="Arial" panose="020B0604020202020204" pitchFamily="34" charset="0"/>
              <a:buNone/>
            </a:pPr>
            <a:r>
              <a:rPr lang="en-US" altLang="en-US" sz="1800" dirty="0" smtClean="0"/>
              <a:t>A non-linear classifier </a:t>
            </a:r>
            <a:br>
              <a:rPr lang="en-US" altLang="en-US" sz="1800" dirty="0" smtClean="0"/>
            </a:br>
            <a:r>
              <a:rPr lang="en-US" altLang="en-US" sz="1800" dirty="0" smtClean="0"/>
              <a:t>(e.g. SVM with radial basis) can partially separate classes based on their variance:</a:t>
            </a:r>
          </a:p>
          <a:p>
            <a:pPr marL="0" indent="0" algn="ctr">
              <a:spcAft>
                <a:spcPts val="600"/>
              </a:spcAft>
              <a:buNone/>
            </a:pPr>
            <a:r>
              <a:rPr lang="en-US" altLang="en-US" sz="1800" dirty="0" smtClean="0">
                <a:solidFill>
                  <a:schemeClr val="accent2"/>
                </a:solidFill>
              </a:rPr>
              <a:t>Red </a:t>
            </a:r>
            <a:r>
              <a:rPr lang="en-US" altLang="en-US" sz="1800" dirty="0">
                <a:solidFill>
                  <a:schemeClr val="accent2"/>
                </a:solidFill>
              </a:rPr>
              <a:t>accuracy = </a:t>
            </a:r>
            <a:r>
              <a:rPr lang="en-US" altLang="en-US" sz="1800" dirty="0" smtClean="0">
                <a:solidFill>
                  <a:schemeClr val="accent2"/>
                </a:solidFill>
              </a:rPr>
              <a:t>100</a:t>
            </a:r>
            <a:r>
              <a:rPr lang="en-US" altLang="en-US" sz="1800" dirty="0">
                <a:solidFill>
                  <a:schemeClr val="accent2"/>
                </a:solidFill>
              </a:rPr>
              <a:t>%</a:t>
            </a:r>
            <a:br>
              <a:rPr lang="en-US" altLang="en-US" sz="1800" dirty="0">
                <a:solidFill>
                  <a:schemeClr val="accent2"/>
                </a:solidFill>
              </a:rPr>
            </a:br>
            <a:r>
              <a:rPr lang="en-US" altLang="en-US" sz="1800" dirty="0">
                <a:solidFill>
                  <a:schemeClr val="accent1"/>
                </a:solidFill>
              </a:rPr>
              <a:t>Blue accuracy </a:t>
            </a:r>
            <a:r>
              <a:rPr lang="en-US" altLang="en-US" sz="1800" dirty="0" smtClean="0">
                <a:solidFill>
                  <a:schemeClr val="accent1"/>
                </a:solidFill>
              </a:rPr>
              <a:t>&gt;&gt; 0</a:t>
            </a:r>
            <a:r>
              <a:rPr lang="en-US" altLang="en-US" sz="1800" dirty="0">
                <a:solidFill>
                  <a:schemeClr val="accent1"/>
                </a:solidFill>
              </a:rPr>
              <a:t>%</a:t>
            </a:r>
            <a:br>
              <a:rPr lang="en-US" altLang="en-US" sz="1800" dirty="0">
                <a:solidFill>
                  <a:schemeClr val="accent1"/>
                </a:solidFill>
              </a:rPr>
            </a:br>
            <a:r>
              <a:rPr lang="en-US" altLang="en-US" sz="1800" dirty="0" smtClean="0"/>
              <a:t>Average &gt;&gt; </a:t>
            </a:r>
            <a:r>
              <a:rPr lang="en-US" altLang="en-US" sz="1800" dirty="0"/>
              <a:t>50%</a:t>
            </a:r>
            <a:endParaRPr lang="en-US" altLang="en-US" sz="1800" dirty="0" smtClean="0"/>
          </a:p>
        </p:txBody>
      </p:sp>
      <p:sp>
        <p:nvSpPr>
          <p:cNvPr id="38" name="Content Placeholder 2"/>
          <p:cNvSpPr txBox="1">
            <a:spLocks/>
          </p:cNvSpPr>
          <p:nvPr/>
        </p:nvSpPr>
        <p:spPr bwMode="auto">
          <a:xfrm>
            <a:off x="3203848" y="3914321"/>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altLang="en-US" sz="1800" dirty="0" smtClean="0"/>
              <a:t>A linear classifier can still achieve above-chance performance using a metric based on the proportion correct:</a:t>
            </a:r>
            <a:r>
              <a:rPr lang="en-US" altLang="en-US" sz="1000" dirty="0" smtClean="0"/>
              <a:t/>
            </a:r>
            <a:br>
              <a:rPr lang="en-US" altLang="en-US" sz="1000" dirty="0" smtClean="0"/>
            </a:br>
            <a:r>
              <a:rPr lang="en-US" altLang="en-US" sz="1000" dirty="0" smtClean="0"/>
              <a:t/>
            </a:r>
            <a:br>
              <a:rPr lang="en-US" altLang="en-US" sz="1000" dirty="0" smtClean="0"/>
            </a:br>
            <a:r>
              <a:rPr lang="en-US" altLang="en-US" sz="1800" dirty="0">
                <a:solidFill>
                  <a:schemeClr val="accent2"/>
                </a:solidFill>
              </a:rPr>
              <a:t>Red accuracy = 100%</a:t>
            </a:r>
            <a:br>
              <a:rPr lang="en-US" altLang="en-US" sz="1800" dirty="0">
                <a:solidFill>
                  <a:schemeClr val="accent2"/>
                </a:solidFill>
              </a:rPr>
            </a:br>
            <a:r>
              <a:rPr lang="en-US" altLang="en-US" sz="1800" dirty="0">
                <a:solidFill>
                  <a:schemeClr val="accent1"/>
                </a:solidFill>
              </a:rPr>
              <a:t>Blue accuracy </a:t>
            </a:r>
            <a:r>
              <a:rPr lang="en-US" altLang="en-US" sz="1800" dirty="0" smtClean="0">
                <a:solidFill>
                  <a:schemeClr val="accent1"/>
                </a:solidFill>
              </a:rPr>
              <a:t>&gt; </a:t>
            </a:r>
            <a:r>
              <a:rPr lang="en-US" altLang="en-US" sz="1800" dirty="0">
                <a:solidFill>
                  <a:schemeClr val="accent1"/>
                </a:solidFill>
              </a:rPr>
              <a:t>0%</a:t>
            </a:r>
            <a:br>
              <a:rPr lang="en-US" altLang="en-US" sz="1800" dirty="0">
                <a:solidFill>
                  <a:schemeClr val="accent1"/>
                </a:solidFill>
              </a:rPr>
            </a:br>
            <a:r>
              <a:rPr lang="en-US" altLang="en-US" sz="1800" dirty="0"/>
              <a:t>Average </a:t>
            </a:r>
            <a:r>
              <a:rPr lang="en-US" altLang="en-US" sz="1800" dirty="0" smtClean="0"/>
              <a:t>&gt; </a:t>
            </a:r>
            <a:r>
              <a:rPr lang="en-US" altLang="en-US" sz="1800" dirty="0"/>
              <a:t>50%</a:t>
            </a:r>
          </a:p>
        </p:txBody>
      </p:sp>
      <p:sp>
        <p:nvSpPr>
          <p:cNvPr id="39" name="Content Placeholder 2"/>
          <p:cNvSpPr txBox="1">
            <a:spLocks/>
          </p:cNvSpPr>
          <p:nvPr/>
        </p:nvSpPr>
        <p:spPr bwMode="auto">
          <a:xfrm>
            <a:off x="6119523" y="3914321"/>
            <a:ext cx="2736304" cy="297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altLang="en-US" sz="1800" dirty="0" smtClean="0"/>
              <a:t>Other metrics can be insensitive to sample variance: </a:t>
            </a:r>
          </a:p>
          <a:p>
            <a:pPr marL="0" indent="0" algn="ctr">
              <a:spcAft>
                <a:spcPts val="600"/>
              </a:spcAft>
              <a:buNone/>
            </a:pPr>
            <a:r>
              <a:rPr lang="en-US" altLang="en-US" sz="1800" dirty="0" smtClean="0"/>
              <a:t>e.g. mean signed distance to hyperplane:</a:t>
            </a:r>
          </a:p>
          <a:p>
            <a:pPr marL="0" indent="0" algn="ctr">
              <a:spcAft>
                <a:spcPts val="600"/>
              </a:spcAft>
              <a:buNone/>
            </a:pPr>
            <a:r>
              <a:rPr lang="en-US" altLang="en-US" sz="1800" dirty="0" smtClean="0">
                <a:solidFill>
                  <a:schemeClr val="accent2"/>
                </a:solidFill>
              </a:rPr>
              <a:t>d</a:t>
            </a:r>
            <a:r>
              <a:rPr lang="en-US" altLang="en-US" sz="1800" dirty="0" smtClean="0"/>
              <a:t> </a:t>
            </a:r>
            <a:r>
              <a:rPr lang="en-US" altLang="en-US" sz="1800" dirty="0" smtClean="0">
                <a:solidFill>
                  <a:schemeClr val="accent1"/>
                </a:solidFill>
              </a:rPr>
              <a:t>– d</a:t>
            </a:r>
            <a:r>
              <a:rPr lang="en-US" altLang="en-US" sz="1800" dirty="0" smtClean="0"/>
              <a:t> = 0 = chance</a:t>
            </a:r>
            <a:br>
              <a:rPr lang="en-US" altLang="en-US" sz="1800" dirty="0" smtClean="0"/>
            </a:br>
            <a:endParaRPr lang="en-US" altLang="en-US" sz="1800" dirty="0" smtClean="0"/>
          </a:p>
        </p:txBody>
      </p:sp>
      <p:sp>
        <p:nvSpPr>
          <p:cNvPr id="52" name="Oval 51"/>
          <p:cNvSpPr/>
          <p:nvPr/>
        </p:nvSpPr>
        <p:spPr>
          <a:xfrm rot="1800000">
            <a:off x="1005624" y="1651908"/>
            <a:ext cx="1217674" cy="1944216"/>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3" name="Oval 52"/>
          <p:cNvSpPr/>
          <p:nvPr/>
        </p:nvSpPr>
        <p:spPr>
          <a:xfrm rot="1800000">
            <a:off x="1252080" y="2045415"/>
            <a:ext cx="724763" cy="115720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Oval 20"/>
          <p:cNvSpPr/>
          <p:nvPr/>
        </p:nvSpPr>
        <p:spPr>
          <a:xfrm rot="1800000">
            <a:off x="1252080" y="2045415"/>
            <a:ext cx="724763" cy="1157202"/>
          </a:xfrm>
          <a:prstGeom prst="ellipse">
            <a:avLst/>
          </a:prstGeom>
          <a:no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2" name="Oval 21"/>
          <p:cNvSpPr/>
          <p:nvPr/>
        </p:nvSpPr>
        <p:spPr>
          <a:xfrm rot="1800000">
            <a:off x="4040382" y="1651908"/>
            <a:ext cx="1217674" cy="1944216"/>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 name="Oval 22"/>
          <p:cNvSpPr/>
          <p:nvPr/>
        </p:nvSpPr>
        <p:spPr>
          <a:xfrm rot="1800000">
            <a:off x="4286838" y="2045415"/>
            <a:ext cx="724763" cy="115720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cxnSp>
        <p:nvCxnSpPr>
          <p:cNvPr id="46" name="Straight Connector 45"/>
          <p:cNvCxnSpPr/>
          <p:nvPr/>
        </p:nvCxnSpPr>
        <p:spPr>
          <a:xfrm flipV="1">
            <a:off x="4582422" y="1578498"/>
            <a:ext cx="864096" cy="2129742"/>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4" name="Oval 23"/>
          <p:cNvSpPr/>
          <p:nvPr/>
        </p:nvSpPr>
        <p:spPr>
          <a:xfrm rot="1800000">
            <a:off x="6910280" y="1581572"/>
            <a:ext cx="1217674" cy="1944216"/>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5" name="Oval 24"/>
          <p:cNvSpPr/>
          <p:nvPr/>
        </p:nvSpPr>
        <p:spPr>
          <a:xfrm rot="1800000">
            <a:off x="7156736" y="1975079"/>
            <a:ext cx="724763" cy="1157202"/>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cxnSp>
        <p:nvCxnSpPr>
          <p:cNvPr id="50" name="Straight Connector 49"/>
          <p:cNvCxnSpPr/>
          <p:nvPr/>
        </p:nvCxnSpPr>
        <p:spPr>
          <a:xfrm flipV="1">
            <a:off x="7437200" y="1570227"/>
            <a:ext cx="864096" cy="212974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7519117" y="2553680"/>
            <a:ext cx="350131" cy="127150"/>
          </a:xfrm>
          <a:prstGeom prst="line">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7562754" y="2311498"/>
            <a:ext cx="306494" cy="369332"/>
          </a:xfrm>
          <a:prstGeom prst="rect">
            <a:avLst/>
          </a:prstGeom>
          <a:noFill/>
        </p:spPr>
        <p:txBody>
          <a:bodyPr wrap="none" rtlCol="0">
            <a:spAutoFit/>
          </a:bodyPr>
          <a:lstStyle/>
          <a:p>
            <a:r>
              <a:rPr lang="en-GB" dirty="0" smtClean="0"/>
              <a:t>d</a:t>
            </a:r>
            <a:endParaRPr lang="en-GB" dirty="0"/>
          </a:p>
        </p:txBody>
      </p:sp>
    </p:spTree>
    <p:extLst>
      <p:ext uri="{BB962C8B-B14F-4D97-AF65-F5344CB8AC3E}">
        <p14:creationId xmlns:p14="http://schemas.microsoft.com/office/powerpoint/2010/main" val="415444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21" grpId="0" animBg="1"/>
      <p:bldP spid="22" grpId="0" animBg="1"/>
      <p:bldP spid="23" grpId="0" animBg="1"/>
      <p:bldP spid="24" grpId="0" animBg="1"/>
      <p:bldP spid="25" grpId="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54751"/>
            <a:ext cx="9144000" cy="853969"/>
          </a:xfrm>
        </p:spPr>
        <p:txBody>
          <a:bodyPr/>
          <a:lstStyle/>
          <a:p>
            <a:r>
              <a:rPr lang="en-GB" sz="3600" b="1" dirty="0" smtClean="0"/>
              <a:t>Summary of some related principles:</a:t>
            </a:r>
            <a:endParaRPr lang="en-GB" sz="3600" b="1" dirty="0"/>
          </a:p>
        </p:txBody>
      </p:sp>
      <p:graphicFrame>
        <p:nvGraphicFramePr>
          <p:cNvPr id="3" name="Content Placeholder 2"/>
          <p:cNvGraphicFramePr>
            <a:graphicFrameLocks noGrp="1"/>
          </p:cNvGraphicFramePr>
          <p:nvPr>
            <p:ph idx="1"/>
            <p:extLst/>
          </p:nvPr>
        </p:nvGraphicFramePr>
        <p:xfrm>
          <a:off x="251520" y="1124744"/>
          <a:ext cx="8640960" cy="5353824"/>
        </p:xfrm>
        <a:graphic>
          <a:graphicData uri="http://schemas.openxmlformats.org/drawingml/2006/table">
            <a:tbl>
              <a:tblPr firstRow="1" bandRow="1">
                <a:tableStyleId>{5C22544A-7EE6-4342-B048-85BDC9FD1C3A}</a:tableStyleId>
              </a:tblPr>
              <a:tblGrid>
                <a:gridCol w="1464570">
                  <a:extLst>
                    <a:ext uri="{9D8B030D-6E8A-4147-A177-3AD203B41FA5}">
                      <a16:colId xmlns:a16="http://schemas.microsoft.com/office/drawing/2014/main" val="1161236869"/>
                    </a:ext>
                  </a:extLst>
                </a:gridCol>
                <a:gridCol w="2135830">
                  <a:extLst>
                    <a:ext uri="{9D8B030D-6E8A-4147-A177-3AD203B41FA5}">
                      <a16:colId xmlns:a16="http://schemas.microsoft.com/office/drawing/2014/main" val="4085511832"/>
                    </a:ext>
                  </a:extLst>
                </a:gridCol>
                <a:gridCol w="2587406">
                  <a:extLst>
                    <a:ext uri="{9D8B030D-6E8A-4147-A177-3AD203B41FA5}">
                      <a16:colId xmlns:a16="http://schemas.microsoft.com/office/drawing/2014/main" val="2581057852"/>
                    </a:ext>
                  </a:extLst>
                </a:gridCol>
                <a:gridCol w="2453154">
                  <a:extLst>
                    <a:ext uri="{9D8B030D-6E8A-4147-A177-3AD203B41FA5}">
                      <a16:colId xmlns:a16="http://schemas.microsoft.com/office/drawing/2014/main" val="2908457911"/>
                    </a:ext>
                  </a:extLst>
                </a:gridCol>
              </a:tblGrid>
              <a:tr h="862455">
                <a:tc>
                  <a:txBody>
                    <a:bodyPr/>
                    <a:lstStyle/>
                    <a:p>
                      <a:endParaRPr lang="en-GB" dirty="0"/>
                    </a:p>
                  </a:txBody>
                  <a:tcPr/>
                </a:tc>
                <a:tc gridSpan="3">
                  <a:txBody>
                    <a:bodyPr/>
                    <a:lstStyle/>
                    <a:p>
                      <a:pPr algn="ctr"/>
                      <a:r>
                        <a:rPr lang="en-GB" dirty="0" smtClean="0"/>
                        <a:t>Problems that might inflate performance </a:t>
                      </a:r>
                    </a:p>
                    <a:p>
                      <a:pPr algn="ctr"/>
                      <a:r>
                        <a:rPr lang="en-GB" dirty="0" smtClean="0"/>
                        <a:t>(assumed to reflect</a:t>
                      </a:r>
                      <a:r>
                        <a:rPr lang="en-GB" baseline="0" dirty="0" smtClean="0"/>
                        <a:t> real mean pattern differences):</a:t>
                      </a:r>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907447734"/>
                  </a:ext>
                </a:extLst>
              </a:tr>
              <a:tr h="721721">
                <a:tc>
                  <a:txBody>
                    <a:bodyPr/>
                    <a:lstStyle/>
                    <a:p>
                      <a:endParaRPr lang="en-GB" dirty="0"/>
                    </a:p>
                  </a:txBody>
                  <a:tcPr/>
                </a:tc>
                <a:tc>
                  <a:txBody>
                    <a:bodyPr/>
                    <a:lstStyle/>
                    <a:p>
                      <a:r>
                        <a:rPr lang="en-GB" b="1" dirty="0" smtClean="0"/>
                        <a:t>Bias due to overfitting</a:t>
                      </a:r>
                      <a:endParaRPr lang="en-GB" b="1" dirty="0"/>
                    </a:p>
                  </a:txBody>
                  <a:tcPr/>
                </a:tc>
                <a:tc>
                  <a:txBody>
                    <a:bodyPr/>
                    <a:lstStyle/>
                    <a:p>
                      <a:r>
                        <a:rPr lang="en-GB" b="1" dirty="0" smtClean="0">
                          <a:solidFill>
                            <a:schemeClr val="accent2"/>
                          </a:solidFill>
                        </a:rPr>
                        <a:t>Bias due</a:t>
                      </a:r>
                      <a:r>
                        <a:rPr lang="en-GB" b="1" baseline="0" dirty="0" smtClean="0">
                          <a:solidFill>
                            <a:schemeClr val="accent2"/>
                          </a:solidFill>
                        </a:rPr>
                        <a:t> to unequal </a:t>
                      </a:r>
                      <a:br>
                        <a:rPr lang="en-GB" b="1" baseline="0" dirty="0" smtClean="0">
                          <a:solidFill>
                            <a:schemeClr val="accent2"/>
                          </a:solidFill>
                        </a:rPr>
                      </a:br>
                      <a:r>
                        <a:rPr lang="en-GB" b="1" baseline="0" dirty="0" smtClean="0">
                          <a:solidFill>
                            <a:schemeClr val="accent2"/>
                          </a:solidFill>
                        </a:rPr>
                        <a:t>class probability</a:t>
                      </a:r>
                      <a:endParaRPr lang="en-GB" b="1" dirty="0">
                        <a:solidFill>
                          <a:schemeClr val="accent2"/>
                        </a:solidFill>
                      </a:endParaRPr>
                    </a:p>
                  </a:txBody>
                  <a:tcPr/>
                </a:tc>
                <a:tc>
                  <a:txBody>
                    <a:bodyPr/>
                    <a:lstStyle/>
                    <a:p>
                      <a:r>
                        <a:rPr lang="en-GB" b="1" dirty="0" smtClean="0">
                          <a:solidFill>
                            <a:schemeClr val="accent3">
                              <a:lumMod val="75000"/>
                            </a:schemeClr>
                          </a:solidFill>
                        </a:rPr>
                        <a:t>Bias due to unequal class</a:t>
                      </a:r>
                      <a:r>
                        <a:rPr lang="en-GB" b="1" baseline="0" dirty="0" smtClean="0">
                          <a:solidFill>
                            <a:schemeClr val="accent3">
                              <a:lumMod val="75000"/>
                            </a:schemeClr>
                          </a:solidFill>
                        </a:rPr>
                        <a:t> </a:t>
                      </a:r>
                      <a:r>
                        <a:rPr lang="en-GB" b="1" dirty="0" smtClean="0">
                          <a:solidFill>
                            <a:schemeClr val="accent3">
                              <a:lumMod val="75000"/>
                            </a:schemeClr>
                          </a:solidFill>
                        </a:rPr>
                        <a:t>variance</a:t>
                      </a:r>
                      <a:endParaRPr lang="en-GB" b="1" dirty="0">
                        <a:solidFill>
                          <a:schemeClr val="accent3">
                            <a:lumMod val="75000"/>
                          </a:schemeClr>
                        </a:solidFill>
                      </a:endParaRPr>
                    </a:p>
                  </a:txBody>
                  <a:tcPr/>
                </a:tc>
                <a:extLst>
                  <a:ext uri="{0D108BD9-81ED-4DB2-BD59-A6C34878D82A}">
                    <a16:rowId xmlns:a16="http://schemas.microsoft.com/office/drawing/2014/main" val="2113488154"/>
                  </a:ext>
                </a:extLst>
              </a:tr>
              <a:tr h="1597133">
                <a:tc>
                  <a:txBody>
                    <a:bodyPr/>
                    <a:lstStyle/>
                    <a:p>
                      <a:r>
                        <a:rPr lang="en-GB" b="1" dirty="0" smtClean="0"/>
                        <a:t>Solution to reduce bias</a:t>
                      </a:r>
                      <a:br>
                        <a:rPr lang="en-GB" b="1" dirty="0" smtClean="0"/>
                      </a:br>
                      <a:r>
                        <a:rPr lang="en-GB" b="1" dirty="0" smtClean="0"/>
                        <a:t>in classifier</a:t>
                      </a:r>
                      <a:endParaRPr lang="en-GB" b="1" dirty="0"/>
                    </a:p>
                  </a:txBody>
                  <a:tcPr/>
                </a:tc>
                <a:tc>
                  <a:txBody>
                    <a:bodyPr/>
                    <a:lstStyle/>
                    <a:p>
                      <a:r>
                        <a:rPr lang="en-GB" sz="1600" dirty="0" smtClean="0"/>
                        <a:t>Use a simpler model:</a:t>
                      </a:r>
                      <a:br>
                        <a:rPr lang="en-GB" sz="1600" dirty="0" smtClean="0"/>
                      </a:br>
                      <a:r>
                        <a:rPr lang="en-GB" sz="1600" dirty="0" smtClean="0"/>
                        <a:t/>
                      </a:r>
                      <a:br>
                        <a:rPr lang="en-GB" sz="1600" dirty="0" smtClean="0"/>
                      </a:br>
                      <a:endParaRPr lang="en-GB" sz="1600" baseline="0" dirty="0" smtClean="0"/>
                    </a:p>
                    <a:p>
                      <a:pPr marL="285750" indent="-285750">
                        <a:buFont typeface="Arial" panose="020B0604020202020204" pitchFamily="34" charset="0"/>
                        <a:buChar char="•"/>
                      </a:pPr>
                      <a:r>
                        <a:rPr lang="en-GB" sz="1600" baseline="0" dirty="0" smtClean="0"/>
                        <a:t>fewer features</a:t>
                      </a:r>
                    </a:p>
                    <a:p>
                      <a:pPr marL="285750" indent="-285750">
                        <a:buFont typeface="Arial" panose="020B0604020202020204" pitchFamily="34" charset="0"/>
                        <a:buChar char="•"/>
                      </a:pPr>
                      <a:r>
                        <a:rPr lang="en-GB" sz="1600" baseline="0" dirty="0" smtClean="0"/>
                        <a:t>fewer parameters</a:t>
                      </a:r>
                    </a:p>
                    <a:p>
                      <a:pPr marL="285750" indent="-285750">
                        <a:buFont typeface="Arial" panose="020B0604020202020204" pitchFamily="34" charset="0"/>
                        <a:buChar char="•"/>
                      </a:pPr>
                      <a:r>
                        <a:rPr lang="en-GB" sz="1600" baseline="0" dirty="0" smtClean="0"/>
                        <a:t>more regularisation</a:t>
                      </a:r>
                      <a:endParaRPr lang="en-GB" sz="1600" dirty="0"/>
                    </a:p>
                  </a:txBody>
                  <a:tcPr/>
                </a:tc>
                <a:tc>
                  <a:txBody>
                    <a:bodyPr/>
                    <a:lstStyle/>
                    <a:p>
                      <a:r>
                        <a:rPr lang="en-GB" sz="1600" dirty="0" smtClean="0"/>
                        <a:t>Reduce</a:t>
                      </a:r>
                      <a:r>
                        <a:rPr lang="en-GB" sz="1600" baseline="0" dirty="0" smtClean="0"/>
                        <a:t> imbalance in training set:</a:t>
                      </a:r>
                      <a:br>
                        <a:rPr lang="en-GB" sz="1600" baseline="0" dirty="0" smtClean="0"/>
                      </a:br>
                      <a:endParaRPr lang="en-GB" sz="1600" baseline="0" dirty="0" smtClean="0"/>
                    </a:p>
                    <a:p>
                      <a:pPr marL="285750" indent="-285750">
                        <a:buFont typeface="Arial" panose="020B0604020202020204" pitchFamily="34" charset="0"/>
                        <a:buChar char="•"/>
                      </a:pPr>
                      <a:r>
                        <a:rPr lang="en-GB" sz="1600" baseline="0" dirty="0" smtClean="0"/>
                        <a:t>by design</a:t>
                      </a:r>
                    </a:p>
                    <a:p>
                      <a:pPr marL="285750" indent="-285750">
                        <a:buFont typeface="Arial" panose="020B0604020202020204" pitchFamily="34" charset="0"/>
                        <a:buChar char="•"/>
                      </a:pPr>
                      <a:r>
                        <a:rPr lang="en-GB" sz="1600" dirty="0" smtClean="0"/>
                        <a:t>by resampling</a:t>
                      </a:r>
                    </a:p>
                    <a:p>
                      <a:pPr marL="285750" indent="-285750">
                        <a:buFont typeface="Arial" panose="020B0604020202020204" pitchFamily="34" charset="0"/>
                        <a:buChar char="•"/>
                      </a:pPr>
                      <a:r>
                        <a:rPr lang="en-GB" sz="1600" dirty="0" smtClean="0"/>
                        <a:t>by</a:t>
                      </a:r>
                      <a:r>
                        <a:rPr lang="en-GB" sz="1600" baseline="0" dirty="0" smtClean="0"/>
                        <a:t> reweighting</a:t>
                      </a:r>
                      <a:endParaRPr lang="en-GB" sz="1600" dirty="0"/>
                    </a:p>
                  </a:txBody>
                  <a:tcPr/>
                </a:tc>
                <a:tc>
                  <a:txBody>
                    <a:bodyPr/>
                    <a:lstStyle/>
                    <a:p>
                      <a:pPr marL="285750" indent="-285750">
                        <a:buFont typeface="Arial" panose="020B0604020202020204" pitchFamily="34" charset="0"/>
                        <a:buChar char="•"/>
                      </a:pPr>
                      <a:r>
                        <a:rPr lang="en-GB" sz="1600" dirty="0" smtClean="0"/>
                        <a:t>Try</a:t>
                      </a:r>
                      <a:r>
                        <a:rPr lang="en-GB" sz="1600" baseline="0" dirty="0" smtClean="0"/>
                        <a:t> to m</a:t>
                      </a:r>
                      <a:r>
                        <a:rPr lang="en-GB" sz="1600" dirty="0" smtClean="0"/>
                        <a:t>atch class variance by design</a:t>
                      </a:r>
                    </a:p>
                    <a:p>
                      <a:pPr marL="285750" indent="-285750">
                        <a:buFont typeface="Arial" panose="020B0604020202020204" pitchFamily="34" charset="0"/>
                        <a:buChar char="•"/>
                      </a:pPr>
                      <a:r>
                        <a:rPr lang="en-GB" sz="1600" dirty="0" smtClean="0"/>
                        <a:t>Use a classifier that’s less sensitive to class variance </a:t>
                      </a:r>
                      <a:br>
                        <a:rPr lang="en-GB" sz="1600" dirty="0" smtClean="0"/>
                      </a:br>
                      <a:r>
                        <a:rPr lang="en-GB" sz="1600" dirty="0" smtClean="0"/>
                        <a:t>(e.g. linear rather than</a:t>
                      </a:r>
                      <a:r>
                        <a:rPr lang="en-GB" sz="1600" baseline="0" dirty="0" smtClean="0"/>
                        <a:t> nonlinear</a:t>
                      </a:r>
                      <a:r>
                        <a:rPr lang="en-GB" sz="1600" dirty="0" smtClean="0"/>
                        <a:t>)</a:t>
                      </a:r>
                      <a:endParaRPr lang="en-GB" sz="1600" dirty="0"/>
                    </a:p>
                  </a:txBody>
                  <a:tcPr/>
                </a:tc>
                <a:extLst>
                  <a:ext uri="{0D108BD9-81ED-4DB2-BD59-A6C34878D82A}">
                    <a16:rowId xmlns:a16="http://schemas.microsoft.com/office/drawing/2014/main" val="4196019611"/>
                  </a:ext>
                </a:extLst>
              </a:tr>
              <a:tr h="1971328">
                <a:tc>
                  <a:txBody>
                    <a:bodyPr/>
                    <a:lstStyle/>
                    <a:p>
                      <a:r>
                        <a:rPr lang="en-GB" b="1" dirty="0" smtClean="0"/>
                        <a:t>Solution</a:t>
                      </a:r>
                      <a:r>
                        <a:rPr lang="en-GB" b="1" baseline="0" dirty="0" smtClean="0"/>
                        <a:t> to remove bias from performance metric</a:t>
                      </a:r>
                      <a:endParaRPr lang="en-GB" b="1" dirty="0"/>
                    </a:p>
                  </a:txBody>
                  <a:tcPr/>
                </a:tc>
                <a:tc>
                  <a:txBody>
                    <a:bodyPr/>
                    <a:lstStyle/>
                    <a:p>
                      <a:r>
                        <a:rPr lang="en-GB" sz="1600" dirty="0" smtClean="0"/>
                        <a:t>Cross-validate</a:t>
                      </a:r>
                      <a:endParaRPr lang="en-GB" sz="1600" dirty="0"/>
                    </a:p>
                  </a:txBody>
                  <a:tcPr/>
                </a:tc>
                <a:tc>
                  <a:txBody>
                    <a:bodyPr/>
                    <a:lstStyle/>
                    <a:p>
                      <a:pPr marL="285750" indent="-285750">
                        <a:buFont typeface="Arial" panose="020B0604020202020204" pitchFamily="34" charset="0"/>
                        <a:buChar char="•"/>
                      </a:pPr>
                      <a:r>
                        <a:rPr lang="en-GB" sz="1600" dirty="0" smtClean="0"/>
                        <a:t>Use a metric that is insensitive to class probability, e.g.:</a:t>
                      </a:r>
                    </a:p>
                    <a:p>
                      <a:pPr marL="742950" lvl="1" indent="-285750">
                        <a:buFont typeface="Arial" panose="020B0604020202020204" pitchFamily="34" charset="0"/>
                        <a:buChar char="•"/>
                      </a:pPr>
                      <a:r>
                        <a:rPr lang="en-GB" sz="1400" dirty="0" smtClean="0"/>
                        <a:t>Balanced accuracy</a:t>
                      </a:r>
                    </a:p>
                    <a:p>
                      <a:pPr marL="742950" lvl="1" indent="-285750">
                        <a:buFont typeface="Arial" panose="020B0604020202020204" pitchFamily="34" charset="0"/>
                        <a:buChar char="•"/>
                      </a:pPr>
                      <a:r>
                        <a:rPr lang="en-GB" sz="1400" dirty="0" smtClean="0"/>
                        <a:t>Area under ROC curve</a:t>
                      </a:r>
                    </a:p>
                    <a:p>
                      <a:pPr marL="285750" lvl="0" indent="-285750">
                        <a:buFont typeface="Arial" panose="020B0604020202020204" pitchFamily="34" charset="0"/>
                        <a:buChar char="•"/>
                      </a:pPr>
                      <a:r>
                        <a:rPr lang="en-GB" sz="1600" dirty="0" smtClean="0"/>
                        <a:t>Ensure test set is balanced</a:t>
                      </a:r>
                      <a:endParaRPr lang="en-GB" sz="1600" dirty="0"/>
                    </a:p>
                  </a:txBody>
                  <a:tcPr/>
                </a:tc>
                <a:tc>
                  <a:txBody>
                    <a:bodyPr/>
                    <a:lstStyle/>
                    <a:p>
                      <a:r>
                        <a:rPr lang="en-GB" sz="1600" dirty="0" smtClean="0"/>
                        <a:t>Use a</a:t>
                      </a:r>
                      <a:r>
                        <a:rPr lang="en-GB" sz="1600" baseline="0" dirty="0" smtClean="0"/>
                        <a:t> metric that’s insensitive to pattern variance, e.g.:</a:t>
                      </a:r>
                    </a:p>
                    <a:p>
                      <a:pPr marL="285750" indent="-285750">
                        <a:buFont typeface="Arial" panose="020B0604020202020204" pitchFamily="34" charset="0"/>
                        <a:buChar char="•"/>
                      </a:pPr>
                      <a:r>
                        <a:rPr lang="en-GB" sz="1600" baseline="0" dirty="0" smtClean="0"/>
                        <a:t>Mean signed distance to hyperplane</a:t>
                      </a:r>
                      <a:endParaRPr lang="en-GB" sz="1600" dirty="0"/>
                    </a:p>
                  </a:txBody>
                  <a:tcPr/>
                </a:tc>
                <a:extLst>
                  <a:ext uri="{0D108BD9-81ED-4DB2-BD59-A6C34878D82A}">
                    <a16:rowId xmlns:a16="http://schemas.microsoft.com/office/drawing/2014/main" val="366725687"/>
                  </a:ext>
                </a:extLst>
              </a:tr>
            </a:tbl>
          </a:graphicData>
        </a:graphic>
      </p:graphicFrame>
    </p:spTree>
    <p:extLst>
      <p:ext uri="{BB962C8B-B14F-4D97-AF65-F5344CB8AC3E}">
        <p14:creationId xmlns:p14="http://schemas.microsoft.com/office/powerpoint/2010/main" val="3727748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0" y="1"/>
            <a:ext cx="9143999" cy="836712"/>
          </a:xfrm>
        </p:spPr>
        <p:txBody>
          <a:bodyPr/>
          <a:lstStyle/>
          <a:p>
            <a:pPr eaLnBrk="1" hangingPunct="1"/>
            <a:r>
              <a:rPr lang="en-GB" b="1" dirty="0" smtClean="0">
                <a:solidFill>
                  <a:srgbClr val="0070C0"/>
                </a:solidFill>
              </a:rPr>
              <a:t>Example: below-chance decoding</a:t>
            </a:r>
            <a:endParaRPr lang="en-GB" altLang="en-US" dirty="0" smtClean="0"/>
          </a:p>
        </p:txBody>
      </p:sp>
      <p:grpSp>
        <p:nvGrpSpPr>
          <p:cNvPr id="17" name="Group 16"/>
          <p:cNvGrpSpPr/>
          <p:nvPr/>
        </p:nvGrpSpPr>
        <p:grpSpPr>
          <a:xfrm>
            <a:off x="6239667" y="3383164"/>
            <a:ext cx="2320925" cy="2952750"/>
            <a:chOff x="5867400" y="1641475"/>
            <a:chExt cx="2320925" cy="2952750"/>
          </a:xfrm>
        </p:grpSpPr>
        <p:pic>
          <p:nvPicPr>
            <p:cNvPr id="11280" name="Content Placeholder 3" descr="granada_inference_RFX.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641475"/>
              <a:ext cx="9525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Rectangle 17"/>
            <p:cNvSpPr>
              <a:spLocks noChangeArrowheads="1"/>
            </p:cNvSpPr>
            <p:nvPr/>
          </p:nvSpPr>
          <p:spPr bwMode="auto">
            <a:xfrm>
              <a:off x="5867400" y="2867025"/>
              <a:ext cx="1443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50% (chance)</a:t>
              </a:r>
            </a:p>
          </p:txBody>
        </p:sp>
        <p:sp>
          <p:nvSpPr>
            <p:cNvPr id="11282" name="Rectangle 18"/>
            <p:cNvSpPr>
              <a:spLocks noChangeArrowheads="1"/>
            </p:cNvSpPr>
            <p:nvPr/>
          </p:nvSpPr>
          <p:spPr bwMode="auto">
            <a:xfrm>
              <a:off x="6710363" y="3813175"/>
              <a:ext cx="46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0%</a:t>
              </a:r>
            </a:p>
          </p:txBody>
        </p:sp>
        <p:sp>
          <p:nvSpPr>
            <p:cNvPr id="11283" name="Rectangle 19"/>
            <p:cNvSpPr>
              <a:spLocks noChangeArrowheads="1"/>
            </p:cNvSpPr>
            <p:nvPr/>
          </p:nvSpPr>
          <p:spPr bwMode="auto">
            <a:xfrm>
              <a:off x="6594475" y="2011363"/>
              <a:ext cx="700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100%</a:t>
              </a:r>
            </a:p>
          </p:txBody>
        </p:sp>
      </p:grpSp>
      <p:sp>
        <p:nvSpPr>
          <p:cNvPr id="11284" name="Rectangle 20"/>
          <p:cNvSpPr>
            <a:spLocks noChangeArrowheads="1"/>
          </p:cNvSpPr>
          <p:nvPr/>
        </p:nvSpPr>
        <p:spPr bwMode="auto">
          <a:xfrm>
            <a:off x="362890" y="3822126"/>
            <a:ext cx="785571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dirty="0" smtClean="0"/>
              <a:t>8 </a:t>
            </a:r>
            <a:r>
              <a:rPr lang="en-US" altLang="en-US" sz="2000" dirty="0"/>
              <a:t>runs</a:t>
            </a:r>
          </a:p>
          <a:p>
            <a:pPr eaLnBrk="1" hangingPunct="1">
              <a:spcBef>
                <a:spcPct val="0"/>
              </a:spcBef>
            </a:pPr>
            <a:r>
              <a:rPr lang="en-US" altLang="en-US" sz="2000" dirty="0"/>
              <a:t>2 </a:t>
            </a:r>
            <a:r>
              <a:rPr lang="en-US" altLang="en-US" sz="2000" dirty="0" smtClean="0"/>
              <a:t>activation patterns per </a:t>
            </a:r>
            <a:r>
              <a:rPr lang="en-US" altLang="en-US" sz="2000" dirty="0"/>
              <a:t>run, </a:t>
            </a:r>
            <a:r>
              <a:rPr lang="en-US" altLang="en-US" sz="2000" dirty="0" smtClean="0"/>
              <a:t/>
            </a:r>
            <a:br>
              <a:rPr lang="en-US" altLang="en-US" sz="2000" dirty="0" smtClean="0"/>
            </a:br>
            <a:r>
              <a:rPr lang="en-US" altLang="en-US" sz="2000" dirty="0" smtClean="0"/>
              <a:t>in </a:t>
            </a:r>
            <a:r>
              <a:rPr lang="en-US" altLang="en-US" sz="2000" dirty="0"/>
              <a:t>response to </a:t>
            </a:r>
            <a:r>
              <a:rPr lang="en-US" altLang="en-US" sz="2000" dirty="0" err="1"/>
              <a:t>coloured</a:t>
            </a:r>
            <a:r>
              <a:rPr lang="en-US" altLang="en-US" sz="2000" dirty="0"/>
              <a:t> </a:t>
            </a:r>
            <a:r>
              <a:rPr lang="en-US" altLang="en-US" sz="2000" dirty="0" smtClean="0"/>
              <a:t>fruits</a:t>
            </a:r>
          </a:p>
          <a:p>
            <a:pPr eaLnBrk="1" hangingPunct="1">
              <a:spcBef>
                <a:spcPct val="0"/>
              </a:spcBef>
            </a:pPr>
            <a:r>
              <a:rPr lang="en-US" altLang="en-US" sz="2000" dirty="0" smtClean="0"/>
              <a:t>Fruit &amp; </a:t>
            </a:r>
            <a:r>
              <a:rPr lang="en-US" altLang="en-US" sz="2000" dirty="0"/>
              <a:t>colour </a:t>
            </a:r>
            <a:r>
              <a:rPr lang="en-US" altLang="en-US" sz="2000" dirty="0" smtClean="0"/>
              <a:t>fully counterbalanced </a:t>
            </a:r>
            <a:br>
              <a:rPr lang="en-US" altLang="en-US" sz="2000" dirty="0" smtClean="0"/>
            </a:br>
            <a:r>
              <a:rPr lang="en-US" altLang="en-US" sz="2000" dirty="0" smtClean="0"/>
              <a:t>across the experiment</a:t>
            </a:r>
          </a:p>
          <a:p>
            <a:pPr eaLnBrk="1" hangingPunct="1">
              <a:spcBef>
                <a:spcPct val="0"/>
              </a:spcBef>
            </a:pPr>
            <a:r>
              <a:rPr lang="en-US" altLang="en-US" sz="2000" dirty="0" smtClean="0"/>
              <a:t>One of each fruit, and one of each colour, per run</a:t>
            </a:r>
            <a:endParaRPr lang="en-US" altLang="en-US" sz="2000" dirty="0"/>
          </a:p>
          <a:p>
            <a:pPr eaLnBrk="1" hangingPunct="1">
              <a:spcBef>
                <a:spcPct val="0"/>
              </a:spcBef>
            </a:pPr>
            <a:r>
              <a:rPr lang="en-US" altLang="en-US" sz="2000" dirty="0"/>
              <a:t>Leave-one-run-out cross validation</a:t>
            </a:r>
          </a:p>
          <a:p>
            <a:pPr eaLnBrk="1" hangingPunct="1">
              <a:spcBef>
                <a:spcPct val="0"/>
              </a:spcBef>
            </a:pPr>
            <a:r>
              <a:rPr lang="en-US" altLang="en-US" sz="2000" dirty="0">
                <a:solidFill>
                  <a:srgbClr val="FF0000"/>
                </a:solidFill>
              </a:rPr>
              <a:t>Significantly below-chance decoding of </a:t>
            </a:r>
            <a:r>
              <a:rPr lang="en-US" altLang="en-US" sz="2000" dirty="0" smtClean="0">
                <a:solidFill>
                  <a:srgbClr val="FF0000"/>
                </a:solidFill>
              </a:rPr>
              <a:t>fruit (apple </a:t>
            </a:r>
            <a:r>
              <a:rPr lang="en-US" altLang="en-US" sz="2000" dirty="0">
                <a:solidFill>
                  <a:srgbClr val="FF0000"/>
                </a:solidFill>
              </a:rPr>
              <a:t>vs </a:t>
            </a:r>
            <a:r>
              <a:rPr lang="en-US" altLang="en-US" sz="2000" dirty="0" smtClean="0">
                <a:solidFill>
                  <a:srgbClr val="FF0000"/>
                </a:solidFill>
              </a:rPr>
              <a:t>pear)</a:t>
            </a:r>
          </a:p>
        </p:txBody>
      </p:sp>
      <p:grpSp>
        <p:nvGrpSpPr>
          <p:cNvPr id="14" name="Group 13"/>
          <p:cNvGrpSpPr/>
          <p:nvPr/>
        </p:nvGrpSpPr>
        <p:grpSpPr>
          <a:xfrm>
            <a:off x="1547664" y="1075321"/>
            <a:ext cx="769079" cy="2256871"/>
            <a:chOff x="2008317" y="1641475"/>
            <a:chExt cx="769079" cy="2256871"/>
          </a:xfrm>
        </p:grpSpPr>
        <p:sp>
          <p:nvSpPr>
            <p:cNvPr id="11276" name="Rectangle 11"/>
            <p:cNvSpPr>
              <a:spLocks noChangeArrowheads="1"/>
            </p:cNvSpPr>
            <p:nvPr/>
          </p:nvSpPr>
          <p:spPr bwMode="auto">
            <a:xfrm>
              <a:off x="2031700" y="1641475"/>
              <a:ext cx="72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Run 2</a:t>
              </a:r>
            </a:p>
          </p:txBody>
        </p:sp>
        <p:pic>
          <p:nvPicPr>
            <p:cNvPr id="23" name="Picture 22"/>
            <p:cNvPicPr>
              <a:picLocks noChangeAspect="1"/>
            </p:cNvPicPr>
            <p:nvPr/>
          </p:nvPicPr>
          <p:blipFill>
            <a:blip r:embed="rId3">
              <a:duotone>
                <a:schemeClr val="accent4">
                  <a:shade val="45000"/>
                  <a:satMod val="135000"/>
                </a:schemeClr>
                <a:prstClr val="white"/>
              </a:duotone>
            </a:blip>
            <a:stretch>
              <a:fillRect/>
            </a:stretch>
          </p:blipFill>
          <p:spPr>
            <a:xfrm>
              <a:off x="2016003" y="2031533"/>
              <a:ext cx="753707" cy="839234"/>
            </a:xfrm>
            <a:prstGeom prst="rect">
              <a:avLst/>
            </a:prstGeom>
          </p:spPr>
        </p:pic>
        <p:pic>
          <p:nvPicPr>
            <p:cNvPr id="12" name="Picture 11"/>
            <p:cNvPicPr>
              <a:picLocks noChangeAspect="1"/>
            </p:cNvPicPr>
            <p:nvPr/>
          </p:nvPicPr>
          <p:blipFill>
            <a:blip r:embed="rId4">
              <a:duotone>
                <a:schemeClr val="accent1">
                  <a:shade val="45000"/>
                  <a:satMod val="135000"/>
                </a:schemeClr>
                <a:prstClr val="white"/>
              </a:duotone>
            </a:blip>
            <a:stretch>
              <a:fillRect/>
            </a:stretch>
          </p:blipFill>
          <p:spPr>
            <a:xfrm>
              <a:off x="2008317" y="2973898"/>
              <a:ext cx="769079" cy="924448"/>
            </a:xfrm>
            <a:prstGeom prst="rect">
              <a:avLst/>
            </a:prstGeom>
          </p:spPr>
        </p:pic>
      </p:grpSp>
      <p:grpSp>
        <p:nvGrpSpPr>
          <p:cNvPr id="13" name="Group 12"/>
          <p:cNvGrpSpPr/>
          <p:nvPr/>
        </p:nvGrpSpPr>
        <p:grpSpPr>
          <a:xfrm>
            <a:off x="487705" y="1075321"/>
            <a:ext cx="784971" cy="2266423"/>
            <a:chOff x="998715" y="1641475"/>
            <a:chExt cx="784971" cy="2266423"/>
          </a:xfrm>
        </p:grpSpPr>
        <p:sp>
          <p:nvSpPr>
            <p:cNvPr id="11275" name="Rectangle 10"/>
            <p:cNvSpPr>
              <a:spLocks noChangeArrowheads="1"/>
            </p:cNvSpPr>
            <p:nvPr/>
          </p:nvSpPr>
          <p:spPr bwMode="auto">
            <a:xfrm>
              <a:off x="1029250" y="16414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Run 1</a:t>
              </a:r>
            </a:p>
          </p:txBody>
        </p:sp>
        <p:pic>
          <p:nvPicPr>
            <p:cNvPr id="3" name="Picture 2"/>
            <p:cNvPicPr>
              <a:picLocks noChangeAspect="1"/>
            </p:cNvPicPr>
            <p:nvPr/>
          </p:nvPicPr>
          <p:blipFill>
            <a:blip r:embed="rId3">
              <a:duotone>
                <a:schemeClr val="accent1">
                  <a:shade val="45000"/>
                  <a:satMod val="135000"/>
                </a:schemeClr>
                <a:prstClr val="white"/>
              </a:duotone>
            </a:blip>
            <a:stretch>
              <a:fillRect/>
            </a:stretch>
          </p:blipFill>
          <p:spPr>
            <a:xfrm>
              <a:off x="1014347" y="2031533"/>
              <a:ext cx="753707" cy="839234"/>
            </a:xfrm>
            <a:prstGeom prst="rect">
              <a:avLst/>
            </a:prstGeom>
          </p:spPr>
        </p:pic>
        <p:pic>
          <p:nvPicPr>
            <p:cNvPr id="26" name="Picture 25"/>
            <p:cNvPicPr>
              <a:picLocks noChangeAspect="1"/>
            </p:cNvPicPr>
            <p:nvPr/>
          </p:nvPicPr>
          <p:blipFill>
            <a:blip r:embed="rId4">
              <a:duotone>
                <a:schemeClr val="accent4">
                  <a:shade val="45000"/>
                  <a:satMod val="135000"/>
                </a:schemeClr>
                <a:prstClr val="white"/>
              </a:duotone>
            </a:blip>
            <a:stretch>
              <a:fillRect/>
            </a:stretch>
          </p:blipFill>
          <p:spPr>
            <a:xfrm>
              <a:off x="998715" y="2964347"/>
              <a:ext cx="784971" cy="943551"/>
            </a:xfrm>
            <a:prstGeom prst="rect">
              <a:avLst/>
            </a:prstGeom>
          </p:spPr>
        </p:pic>
      </p:grpSp>
      <p:grpSp>
        <p:nvGrpSpPr>
          <p:cNvPr id="15" name="Group 14"/>
          <p:cNvGrpSpPr/>
          <p:nvPr/>
        </p:nvGrpSpPr>
        <p:grpSpPr>
          <a:xfrm>
            <a:off x="2591731" y="1075321"/>
            <a:ext cx="784971" cy="2214264"/>
            <a:chOff x="3059397" y="1641475"/>
            <a:chExt cx="784971" cy="2214264"/>
          </a:xfrm>
        </p:grpSpPr>
        <p:sp>
          <p:nvSpPr>
            <p:cNvPr id="11277" name="Rectangle 12"/>
            <p:cNvSpPr>
              <a:spLocks noChangeArrowheads="1"/>
            </p:cNvSpPr>
            <p:nvPr/>
          </p:nvSpPr>
          <p:spPr bwMode="auto">
            <a:xfrm>
              <a:off x="3090726" y="1641475"/>
              <a:ext cx="72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Run 3</a:t>
              </a:r>
            </a:p>
          </p:txBody>
        </p:sp>
        <p:pic>
          <p:nvPicPr>
            <p:cNvPr id="27" name="Picture 26"/>
            <p:cNvPicPr>
              <a:picLocks noChangeAspect="1"/>
            </p:cNvPicPr>
            <p:nvPr/>
          </p:nvPicPr>
          <p:blipFill>
            <a:blip r:embed="rId3">
              <a:duotone>
                <a:schemeClr val="accent1">
                  <a:shade val="45000"/>
                  <a:satMod val="135000"/>
                </a:schemeClr>
                <a:prstClr val="white"/>
              </a:duotone>
            </a:blip>
            <a:stretch>
              <a:fillRect/>
            </a:stretch>
          </p:blipFill>
          <p:spPr>
            <a:xfrm>
              <a:off x="3075029" y="3016505"/>
              <a:ext cx="753707" cy="839234"/>
            </a:xfrm>
            <a:prstGeom prst="rect">
              <a:avLst/>
            </a:prstGeom>
          </p:spPr>
        </p:pic>
        <p:pic>
          <p:nvPicPr>
            <p:cNvPr id="28" name="Picture 27"/>
            <p:cNvPicPr>
              <a:picLocks noChangeAspect="1"/>
            </p:cNvPicPr>
            <p:nvPr/>
          </p:nvPicPr>
          <p:blipFill>
            <a:blip r:embed="rId4">
              <a:duotone>
                <a:schemeClr val="accent4">
                  <a:shade val="45000"/>
                  <a:satMod val="135000"/>
                </a:schemeClr>
                <a:prstClr val="white"/>
              </a:duotone>
            </a:blip>
            <a:stretch>
              <a:fillRect/>
            </a:stretch>
          </p:blipFill>
          <p:spPr>
            <a:xfrm>
              <a:off x="3059397" y="1979375"/>
              <a:ext cx="784971" cy="943551"/>
            </a:xfrm>
            <a:prstGeom prst="rect">
              <a:avLst/>
            </a:prstGeom>
          </p:spPr>
        </p:pic>
      </p:grpSp>
      <p:grpSp>
        <p:nvGrpSpPr>
          <p:cNvPr id="16" name="Group 15"/>
          <p:cNvGrpSpPr/>
          <p:nvPr/>
        </p:nvGrpSpPr>
        <p:grpSpPr>
          <a:xfrm>
            <a:off x="3651689" y="1075321"/>
            <a:ext cx="769079" cy="2214264"/>
            <a:chOff x="4162699" y="1641475"/>
            <a:chExt cx="769079" cy="2214264"/>
          </a:xfrm>
        </p:grpSpPr>
        <p:sp>
          <p:nvSpPr>
            <p:cNvPr id="11278" name="Rectangle 13"/>
            <p:cNvSpPr>
              <a:spLocks noChangeArrowheads="1"/>
            </p:cNvSpPr>
            <p:nvPr/>
          </p:nvSpPr>
          <p:spPr bwMode="auto">
            <a:xfrm>
              <a:off x="4185288" y="16414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Run 4</a:t>
              </a:r>
            </a:p>
          </p:txBody>
        </p:sp>
        <p:pic>
          <p:nvPicPr>
            <p:cNvPr id="29" name="Picture 28"/>
            <p:cNvPicPr>
              <a:picLocks noChangeAspect="1"/>
            </p:cNvPicPr>
            <p:nvPr/>
          </p:nvPicPr>
          <p:blipFill>
            <a:blip r:embed="rId3">
              <a:duotone>
                <a:schemeClr val="accent4">
                  <a:shade val="45000"/>
                  <a:satMod val="135000"/>
                </a:schemeClr>
                <a:prstClr val="white"/>
              </a:duotone>
            </a:blip>
            <a:stretch>
              <a:fillRect/>
            </a:stretch>
          </p:blipFill>
          <p:spPr>
            <a:xfrm>
              <a:off x="4170385" y="3016505"/>
              <a:ext cx="753707" cy="839234"/>
            </a:xfrm>
            <a:prstGeom prst="rect">
              <a:avLst/>
            </a:prstGeom>
          </p:spPr>
        </p:pic>
        <p:pic>
          <p:nvPicPr>
            <p:cNvPr id="30" name="Picture 29"/>
            <p:cNvPicPr>
              <a:picLocks noChangeAspect="1"/>
            </p:cNvPicPr>
            <p:nvPr/>
          </p:nvPicPr>
          <p:blipFill>
            <a:blip r:embed="rId4">
              <a:duotone>
                <a:schemeClr val="accent1">
                  <a:shade val="45000"/>
                  <a:satMod val="135000"/>
                </a:schemeClr>
                <a:prstClr val="white"/>
              </a:duotone>
            </a:blip>
            <a:stretch>
              <a:fillRect/>
            </a:stretch>
          </p:blipFill>
          <p:spPr>
            <a:xfrm>
              <a:off x="4162699" y="1988926"/>
              <a:ext cx="769079" cy="924448"/>
            </a:xfrm>
            <a:prstGeom prst="rect">
              <a:avLst/>
            </a:prstGeom>
          </p:spPr>
        </p:pic>
      </p:grpSp>
      <p:grpSp>
        <p:nvGrpSpPr>
          <p:cNvPr id="52" name="Group 51"/>
          <p:cNvGrpSpPr/>
          <p:nvPr/>
        </p:nvGrpSpPr>
        <p:grpSpPr>
          <a:xfrm>
            <a:off x="5739957" y="1075321"/>
            <a:ext cx="769079" cy="2256871"/>
            <a:chOff x="2008317" y="1641475"/>
            <a:chExt cx="769079" cy="2256871"/>
          </a:xfrm>
        </p:grpSpPr>
        <p:sp>
          <p:nvSpPr>
            <p:cNvPr id="53" name="Rectangle 11"/>
            <p:cNvSpPr>
              <a:spLocks noChangeArrowheads="1"/>
            </p:cNvSpPr>
            <p:nvPr/>
          </p:nvSpPr>
          <p:spPr bwMode="auto">
            <a:xfrm>
              <a:off x="2031700" y="1641475"/>
              <a:ext cx="72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a:t>
              </a:r>
              <a:r>
                <a:rPr lang="en-US" altLang="en-US" sz="1800" dirty="0" smtClean="0"/>
                <a:t>6</a:t>
              </a:r>
              <a:endParaRPr lang="en-US" altLang="en-US" sz="1800" dirty="0"/>
            </a:p>
          </p:txBody>
        </p:sp>
        <p:pic>
          <p:nvPicPr>
            <p:cNvPr id="54" name="Picture 53"/>
            <p:cNvPicPr>
              <a:picLocks noChangeAspect="1"/>
            </p:cNvPicPr>
            <p:nvPr/>
          </p:nvPicPr>
          <p:blipFill>
            <a:blip r:embed="rId3">
              <a:duotone>
                <a:schemeClr val="accent4">
                  <a:shade val="45000"/>
                  <a:satMod val="135000"/>
                </a:schemeClr>
                <a:prstClr val="white"/>
              </a:duotone>
            </a:blip>
            <a:stretch>
              <a:fillRect/>
            </a:stretch>
          </p:blipFill>
          <p:spPr>
            <a:xfrm>
              <a:off x="2016003" y="2031533"/>
              <a:ext cx="753707" cy="839234"/>
            </a:xfrm>
            <a:prstGeom prst="rect">
              <a:avLst/>
            </a:prstGeom>
          </p:spPr>
        </p:pic>
        <p:pic>
          <p:nvPicPr>
            <p:cNvPr id="55" name="Picture 54"/>
            <p:cNvPicPr>
              <a:picLocks noChangeAspect="1"/>
            </p:cNvPicPr>
            <p:nvPr/>
          </p:nvPicPr>
          <p:blipFill>
            <a:blip r:embed="rId4">
              <a:duotone>
                <a:schemeClr val="accent1">
                  <a:shade val="45000"/>
                  <a:satMod val="135000"/>
                </a:schemeClr>
                <a:prstClr val="white"/>
              </a:duotone>
            </a:blip>
            <a:stretch>
              <a:fillRect/>
            </a:stretch>
          </p:blipFill>
          <p:spPr>
            <a:xfrm>
              <a:off x="2008317" y="2973898"/>
              <a:ext cx="769079" cy="924448"/>
            </a:xfrm>
            <a:prstGeom prst="rect">
              <a:avLst/>
            </a:prstGeom>
          </p:spPr>
        </p:pic>
      </p:grpSp>
      <p:grpSp>
        <p:nvGrpSpPr>
          <p:cNvPr id="56" name="Group 55"/>
          <p:cNvGrpSpPr/>
          <p:nvPr/>
        </p:nvGrpSpPr>
        <p:grpSpPr>
          <a:xfrm>
            <a:off x="4679998" y="1075321"/>
            <a:ext cx="784971" cy="2266423"/>
            <a:chOff x="998715" y="1641475"/>
            <a:chExt cx="784971" cy="2266423"/>
          </a:xfrm>
        </p:grpSpPr>
        <p:sp>
          <p:nvSpPr>
            <p:cNvPr id="57" name="Rectangle 10"/>
            <p:cNvSpPr>
              <a:spLocks noChangeArrowheads="1"/>
            </p:cNvSpPr>
            <p:nvPr/>
          </p:nvSpPr>
          <p:spPr bwMode="auto">
            <a:xfrm>
              <a:off x="1029250" y="16414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a:t>
              </a:r>
              <a:r>
                <a:rPr lang="en-US" altLang="en-US" sz="1800" dirty="0" smtClean="0"/>
                <a:t>5</a:t>
              </a:r>
              <a:endParaRPr lang="en-US" altLang="en-US" sz="1800" dirty="0"/>
            </a:p>
          </p:txBody>
        </p:sp>
        <p:pic>
          <p:nvPicPr>
            <p:cNvPr id="58" name="Picture 57"/>
            <p:cNvPicPr>
              <a:picLocks noChangeAspect="1"/>
            </p:cNvPicPr>
            <p:nvPr/>
          </p:nvPicPr>
          <p:blipFill>
            <a:blip r:embed="rId3">
              <a:duotone>
                <a:schemeClr val="accent1">
                  <a:shade val="45000"/>
                  <a:satMod val="135000"/>
                </a:schemeClr>
                <a:prstClr val="white"/>
              </a:duotone>
            </a:blip>
            <a:stretch>
              <a:fillRect/>
            </a:stretch>
          </p:blipFill>
          <p:spPr>
            <a:xfrm>
              <a:off x="1014347" y="2031533"/>
              <a:ext cx="753707" cy="839234"/>
            </a:xfrm>
            <a:prstGeom prst="rect">
              <a:avLst/>
            </a:prstGeom>
          </p:spPr>
        </p:pic>
        <p:pic>
          <p:nvPicPr>
            <p:cNvPr id="59" name="Picture 58"/>
            <p:cNvPicPr>
              <a:picLocks noChangeAspect="1"/>
            </p:cNvPicPr>
            <p:nvPr/>
          </p:nvPicPr>
          <p:blipFill>
            <a:blip r:embed="rId4">
              <a:duotone>
                <a:schemeClr val="accent4">
                  <a:shade val="45000"/>
                  <a:satMod val="135000"/>
                </a:schemeClr>
                <a:prstClr val="white"/>
              </a:duotone>
            </a:blip>
            <a:stretch>
              <a:fillRect/>
            </a:stretch>
          </p:blipFill>
          <p:spPr>
            <a:xfrm>
              <a:off x="998715" y="2964347"/>
              <a:ext cx="784971" cy="943551"/>
            </a:xfrm>
            <a:prstGeom prst="rect">
              <a:avLst/>
            </a:prstGeom>
          </p:spPr>
        </p:pic>
      </p:grpSp>
      <p:grpSp>
        <p:nvGrpSpPr>
          <p:cNvPr id="60" name="Group 59"/>
          <p:cNvGrpSpPr/>
          <p:nvPr/>
        </p:nvGrpSpPr>
        <p:grpSpPr>
          <a:xfrm>
            <a:off x="6784024" y="1075321"/>
            <a:ext cx="784971" cy="2214264"/>
            <a:chOff x="3059397" y="1641475"/>
            <a:chExt cx="784971" cy="2214264"/>
          </a:xfrm>
        </p:grpSpPr>
        <p:sp>
          <p:nvSpPr>
            <p:cNvPr id="61" name="Rectangle 12"/>
            <p:cNvSpPr>
              <a:spLocks noChangeArrowheads="1"/>
            </p:cNvSpPr>
            <p:nvPr/>
          </p:nvSpPr>
          <p:spPr bwMode="auto">
            <a:xfrm>
              <a:off x="3090726" y="1641475"/>
              <a:ext cx="72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a:t>
              </a:r>
              <a:r>
                <a:rPr lang="en-US" altLang="en-US" sz="1800" dirty="0" smtClean="0"/>
                <a:t>7</a:t>
              </a:r>
              <a:endParaRPr lang="en-US" altLang="en-US" sz="1800" dirty="0"/>
            </a:p>
          </p:txBody>
        </p:sp>
        <p:pic>
          <p:nvPicPr>
            <p:cNvPr id="62" name="Picture 61"/>
            <p:cNvPicPr>
              <a:picLocks noChangeAspect="1"/>
            </p:cNvPicPr>
            <p:nvPr/>
          </p:nvPicPr>
          <p:blipFill>
            <a:blip r:embed="rId3">
              <a:duotone>
                <a:schemeClr val="accent1">
                  <a:shade val="45000"/>
                  <a:satMod val="135000"/>
                </a:schemeClr>
                <a:prstClr val="white"/>
              </a:duotone>
            </a:blip>
            <a:stretch>
              <a:fillRect/>
            </a:stretch>
          </p:blipFill>
          <p:spPr>
            <a:xfrm>
              <a:off x="3075029" y="3016505"/>
              <a:ext cx="753707" cy="839234"/>
            </a:xfrm>
            <a:prstGeom prst="rect">
              <a:avLst/>
            </a:prstGeom>
          </p:spPr>
        </p:pic>
        <p:pic>
          <p:nvPicPr>
            <p:cNvPr id="63" name="Picture 62"/>
            <p:cNvPicPr>
              <a:picLocks noChangeAspect="1"/>
            </p:cNvPicPr>
            <p:nvPr/>
          </p:nvPicPr>
          <p:blipFill>
            <a:blip r:embed="rId4">
              <a:duotone>
                <a:schemeClr val="accent4">
                  <a:shade val="45000"/>
                  <a:satMod val="135000"/>
                </a:schemeClr>
                <a:prstClr val="white"/>
              </a:duotone>
            </a:blip>
            <a:stretch>
              <a:fillRect/>
            </a:stretch>
          </p:blipFill>
          <p:spPr>
            <a:xfrm>
              <a:off x="3059397" y="1979375"/>
              <a:ext cx="784971" cy="943551"/>
            </a:xfrm>
            <a:prstGeom prst="rect">
              <a:avLst/>
            </a:prstGeom>
          </p:spPr>
        </p:pic>
      </p:grpSp>
      <p:grpSp>
        <p:nvGrpSpPr>
          <p:cNvPr id="64" name="Group 63"/>
          <p:cNvGrpSpPr/>
          <p:nvPr/>
        </p:nvGrpSpPr>
        <p:grpSpPr>
          <a:xfrm>
            <a:off x="7843982" y="1075321"/>
            <a:ext cx="769079" cy="2214264"/>
            <a:chOff x="4162699" y="1641475"/>
            <a:chExt cx="769079" cy="2214264"/>
          </a:xfrm>
        </p:grpSpPr>
        <p:sp>
          <p:nvSpPr>
            <p:cNvPr id="65" name="Rectangle 13"/>
            <p:cNvSpPr>
              <a:spLocks noChangeArrowheads="1"/>
            </p:cNvSpPr>
            <p:nvPr/>
          </p:nvSpPr>
          <p:spPr bwMode="auto">
            <a:xfrm>
              <a:off x="4185288" y="16414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a:t>
              </a:r>
              <a:r>
                <a:rPr lang="en-US" altLang="en-US" sz="1800" dirty="0" smtClean="0"/>
                <a:t>8</a:t>
              </a:r>
              <a:endParaRPr lang="en-US" altLang="en-US" sz="1800" dirty="0"/>
            </a:p>
          </p:txBody>
        </p:sp>
        <p:pic>
          <p:nvPicPr>
            <p:cNvPr id="66" name="Picture 65"/>
            <p:cNvPicPr>
              <a:picLocks noChangeAspect="1"/>
            </p:cNvPicPr>
            <p:nvPr/>
          </p:nvPicPr>
          <p:blipFill>
            <a:blip r:embed="rId3">
              <a:duotone>
                <a:schemeClr val="accent4">
                  <a:shade val="45000"/>
                  <a:satMod val="135000"/>
                </a:schemeClr>
                <a:prstClr val="white"/>
              </a:duotone>
            </a:blip>
            <a:stretch>
              <a:fillRect/>
            </a:stretch>
          </p:blipFill>
          <p:spPr>
            <a:xfrm>
              <a:off x="4170385" y="3016505"/>
              <a:ext cx="753707" cy="839234"/>
            </a:xfrm>
            <a:prstGeom prst="rect">
              <a:avLst/>
            </a:prstGeom>
          </p:spPr>
        </p:pic>
        <p:pic>
          <p:nvPicPr>
            <p:cNvPr id="67" name="Picture 66"/>
            <p:cNvPicPr>
              <a:picLocks noChangeAspect="1"/>
            </p:cNvPicPr>
            <p:nvPr/>
          </p:nvPicPr>
          <p:blipFill>
            <a:blip r:embed="rId4">
              <a:duotone>
                <a:schemeClr val="accent1">
                  <a:shade val="45000"/>
                  <a:satMod val="135000"/>
                </a:schemeClr>
                <a:prstClr val="white"/>
              </a:duotone>
            </a:blip>
            <a:stretch>
              <a:fillRect/>
            </a:stretch>
          </p:blipFill>
          <p:spPr>
            <a:xfrm>
              <a:off x="4162699" y="1988926"/>
              <a:ext cx="769079" cy="924448"/>
            </a:xfrm>
            <a:prstGeom prst="rect">
              <a:avLst/>
            </a:prstGeom>
          </p:spPr>
        </p:pic>
      </p:grpSp>
    </p:spTree>
    <p:extLst>
      <p:ext uri="{BB962C8B-B14F-4D97-AF65-F5344CB8AC3E}">
        <p14:creationId xmlns:p14="http://schemas.microsoft.com/office/powerpoint/2010/main" val="559764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47664" y="1075321"/>
            <a:ext cx="769079" cy="2256871"/>
            <a:chOff x="2008317" y="1641475"/>
            <a:chExt cx="769079" cy="2256871"/>
          </a:xfrm>
        </p:grpSpPr>
        <p:sp>
          <p:nvSpPr>
            <p:cNvPr id="11276" name="Rectangle 11"/>
            <p:cNvSpPr>
              <a:spLocks noChangeArrowheads="1"/>
            </p:cNvSpPr>
            <p:nvPr/>
          </p:nvSpPr>
          <p:spPr bwMode="auto">
            <a:xfrm>
              <a:off x="2031700" y="1641475"/>
              <a:ext cx="72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Run 2</a:t>
              </a:r>
            </a:p>
          </p:txBody>
        </p:sp>
        <p:pic>
          <p:nvPicPr>
            <p:cNvPr id="23" name="Picture 22"/>
            <p:cNvPicPr>
              <a:picLocks noChangeAspect="1"/>
            </p:cNvPicPr>
            <p:nvPr/>
          </p:nvPicPr>
          <p:blipFill>
            <a:blip r:embed="rId2">
              <a:duotone>
                <a:schemeClr val="accent4">
                  <a:shade val="45000"/>
                  <a:satMod val="135000"/>
                </a:schemeClr>
                <a:prstClr val="white"/>
              </a:duotone>
            </a:blip>
            <a:stretch>
              <a:fillRect/>
            </a:stretch>
          </p:blipFill>
          <p:spPr>
            <a:xfrm>
              <a:off x="2016003" y="2031533"/>
              <a:ext cx="753707" cy="839234"/>
            </a:xfrm>
            <a:prstGeom prst="rect">
              <a:avLst/>
            </a:prstGeom>
          </p:spPr>
        </p:pic>
        <p:pic>
          <p:nvPicPr>
            <p:cNvPr id="12" name="Picture 11"/>
            <p:cNvPicPr>
              <a:picLocks noChangeAspect="1"/>
            </p:cNvPicPr>
            <p:nvPr/>
          </p:nvPicPr>
          <p:blipFill>
            <a:blip r:embed="rId3">
              <a:duotone>
                <a:schemeClr val="accent1">
                  <a:shade val="45000"/>
                  <a:satMod val="135000"/>
                </a:schemeClr>
                <a:prstClr val="white"/>
              </a:duotone>
            </a:blip>
            <a:stretch>
              <a:fillRect/>
            </a:stretch>
          </p:blipFill>
          <p:spPr>
            <a:xfrm>
              <a:off x="2008317" y="2973898"/>
              <a:ext cx="769079" cy="924448"/>
            </a:xfrm>
            <a:prstGeom prst="rect">
              <a:avLst/>
            </a:prstGeom>
          </p:spPr>
        </p:pic>
      </p:grpSp>
      <p:grpSp>
        <p:nvGrpSpPr>
          <p:cNvPr id="13" name="Group 12"/>
          <p:cNvGrpSpPr/>
          <p:nvPr/>
        </p:nvGrpSpPr>
        <p:grpSpPr>
          <a:xfrm>
            <a:off x="487705" y="1075321"/>
            <a:ext cx="784971" cy="2266423"/>
            <a:chOff x="998715" y="1641475"/>
            <a:chExt cx="784971" cy="2266423"/>
          </a:xfrm>
        </p:grpSpPr>
        <p:sp>
          <p:nvSpPr>
            <p:cNvPr id="11275" name="Rectangle 10"/>
            <p:cNvSpPr>
              <a:spLocks noChangeArrowheads="1"/>
            </p:cNvSpPr>
            <p:nvPr/>
          </p:nvSpPr>
          <p:spPr bwMode="auto">
            <a:xfrm>
              <a:off x="1029250" y="16414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1</a:t>
              </a:r>
            </a:p>
          </p:txBody>
        </p:sp>
        <p:pic>
          <p:nvPicPr>
            <p:cNvPr id="3" name="Picture 2"/>
            <p:cNvPicPr>
              <a:picLocks noChangeAspect="1"/>
            </p:cNvPicPr>
            <p:nvPr/>
          </p:nvPicPr>
          <p:blipFill>
            <a:blip r:embed="rId2">
              <a:duotone>
                <a:schemeClr val="accent1">
                  <a:shade val="45000"/>
                  <a:satMod val="135000"/>
                </a:schemeClr>
                <a:prstClr val="white"/>
              </a:duotone>
            </a:blip>
            <a:stretch>
              <a:fillRect/>
            </a:stretch>
          </p:blipFill>
          <p:spPr>
            <a:xfrm>
              <a:off x="1014347" y="2031533"/>
              <a:ext cx="753707" cy="839234"/>
            </a:xfrm>
            <a:prstGeom prst="rect">
              <a:avLst/>
            </a:prstGeom>
          </p:spPr>
        </p:pic>
        <p:pic>
          <p:nvPicPr>
            <p:cNvPr id="26" name="Picture 25"/>
            <p:cNvPicPr>
              <a:picLocks noChangeAspect="1"/>
            </p:cNvPicPr>
            <p:nvPr/>
          </p:nvPicPr>
          <p:blipFill>
            <a:blip r:embed="rId3">
              <a:duotone>
                <a:schemeClr val="accent4">
                  <a:shade val="45000"/>
                  <a:satMod val="135000"/>
                </a:schemeClr>
                <a:prstClr val="white"/>
              </a:duotone>
            </a:blip>
            <a:stretch>
              <a:fillRect/>
            </a:stretch>
          </p:blipFill>
          <p:spPr>
            <a:xfrm>
              <a:off x="998715" y="2964347"/>
              <a:ext cx="784971" cy="943551"/>
            </a:xfrm>
            <a:prstGeom prst="rect">
              <a:avLst/>
            </a:prstGeom>
          </p:spPr>
        </p:pic>
      </p:grpSp>
      <p:grpSp>
        <p:nvGrpSpPr>
          <p:cNvPr id="15" name="Group 14"/>
          <p:cNvGrpSpPr/>
          <p:nvPr/>
        </p:nvGrpSpPr>
        <p:grpSpPr>
          <a:xfrm>
            <a:off x="2591731" y="1075321"/>
            <a:ext cx="784971" cy="2214264"/>
            <a:chOff x="3059397" y="1641475"/>
            <a:chExt cx="784971" cy="2214264"/>
          </a:xfrm>
        </p:grpSpPr>
        <p:sp>
          <p:nvSpPr>
            <p:cNvPr id="11277" name="Rectangle 12"/>
            <p:cNvSpPr>
              <a:spLocks noChangeArrowheads="1"/>
            </p:cNvSpPr>
            <p:nvPr/>
          </p:nvSpPr>
          <p:spPr bwMode="auto">
            <a:xfrm>
              <a:off x="3090726" y="1641475"/>
              <a:ext cx="72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Run 3</a:t>
              </a:r>
            </a:p>
          </p:txBody>
        </p:sp>
        <p:pic>
          <p:nvPicPr>
            <p:cNvPr id="27" name="Picture 26"/>
            <p:cNvPicPr>
              <a:picLocks noChangeAspect="1"/>
            </p:cNvPicPr>
            <p:nvPr/>
          </p:nvPicPr>
          <p:blipFill>
            <a:blip r:embed="rId2">
              <a:duotone>
                <a:schemeClr val="accent1">
                  <a:shade val="45000"/>
                  <a:satMod val="135000"/>
                </a:schemeClr>
                <a:prstClr val="white"/>
              </a:duotone>
            </a:blip>
            <a:stretch>
              <a:fillRect/>
            </a:stretch>
          </p:blipFill>
          <p:spPr>
            <a:xfrm>
              <a:off x="3075029" y="3016505"/>
              <a:ext cx="753707" cy="839234"/>
            </a:xfrm>
            <a:prstGeom prst="rect">
              <a:avLst/>
            </a:prstGeom>
          </p:spPr>
        </p:pic>
        <p:pic>
          <p:nvPicPr>
            <p:cNvPr id="28" name="Picture 27"/>
            <p:cNvPicPr>
              <a:picLocks noChangeAspect="1"/>
            </p:cNvPicPr>
            <p:nvPr/>
          </p:nvPicPr>
          <p:blipFill>
            <a:blip r:embed="rId3">
              <a:duotone>
                <a:schemeClr val="accent4">
                  <a:shade val="45000"/>
                  <a:satMod val="135000"/>
                </a:schemeClr>
                <a:prstClr val="white"/>
              </a:duotone>
            </a:blip>
            <a:stretch>
              <a:fillRect/>
            </a:stretch>
          </p:blipFill>
          <p:spPr>
            <a:xfrm>
              <a:off x="3059397" y="1979375"/>
              <a:ext cx="784971" cy="943551"/>
            </a:xfrm>
            <a:prstGeom prst="rect">
              <a:avLst/>
            </a:prstGeom>
          </p:spPr>
        </p:pic>
      </p:grpSp>
      <p:grpSp>
        <p:nvGrpSpPr>
          <p:cNvPr id="16" name="Group 15"/>
          <p:cNvGrpSpPr/>
          <p:nvPr/>
        </p:nvGrpSpPr>
        <p:grpSpPr>
          <a:xfrm>
            <a:off x="3651689" y="1075321"/>
            <a:ext cx="769079" cy="2214264"/>
            <a:chOff x="4162699" y="1641475"/>
            <a:chExt cx="769079" cy="2214264"/>
          </a:xfrm>
        </p:grpSpPr>
        <p:sp>
          <p:nvSpPr>
            <p:cNvPr id="11278" name="Rectangle 13"/>
            <p:cNvSpPr>
              <a:spLocks noChangeArrowheads="1"/>
            </p:cNvSpPr>
            <p:nvPr/>
          </p:nvSpPr>
          <p:spPr bwMode="auto">
            <a:xfrm>
              <a:off x="4185288" y="16414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Run 4</a:t>
              </a:r>
            </a:p>
          </p:txBody>
        </p:sp>
        <p:pic>
          <p:nvPicPr>
            <p:cNvPr id="29" name="Picture 28"/>
            <p:cNvPicPr>
              <a:picLocks noChangeAspect="1"/>
            </p:cNvPicPr>
            <p:nvPr/>
          </p:nvPicPr>
          <p:blipFill>
            <a:blip r:embed="rId2">
              <a:duotone>
                <a:schemeClr val="accent4">
                  <a:shade val="45000"/>
                  <a:satMod val="135000"/>
                </a:schemeClr>
                <a:prstClr val="white"/>
              </a:duotone>
            </a:blip>
            <a:stretch>
              <a:fillRect/>
            </a:stretch>
          </p:blipFill>
          <p:spPr>
            <a:xfrm>
              <a:off x="4170385" y="3016505"/>
              <a:ext cx="753707" cy="839234"/>
            </a:xfrm>
            <a:prstGeom prst="rect">
              <a:avLst/>
            </a:prstGeom>
          </p:spPr>
        </p:pic>
        <p:pic>
          <p:nvPicPr>
            <p:cNvPr id="30" name="Picture 29"/>
            <p:cNvPicPr>
              <a:picLocks noChangeAspect="1"/>
            </p:cNvPicPr>
            <p:nvPr/>
          </p:nvPicPr>
          <p:blipFill>
            <a:blip r:embed="rId3">
              <a:duotone>
                <a:schemeClr val="accent1">
                  <a:shade val="45000"/>
                  <a:satMod val="135000"/>
                </a:schemeClr>
                <a:prstClr val="white"/>
              </a:duotone>
            </a:blip>
            <a:stretch>
              <a:fillRect/>
            </a:stretch>
          </p:blipFill>
          <p:spPr>
            <a:xfrm>
              <a:off x="4162699" y="1988926"/>
              <a:ext cx="769079" cy="924448"/>
            </a:xfrm>
            <a:prstGeom prst="rect">
              <a:avLst/>
            </a:prstGeom>
          </p:spPr>
        </p:pic>
      </p:grpSp>
      <p:grpSp>
        <p:nvGrpSpPr>
          <p:cNvPr id="52" name="Group 51"/>
          <p:cNvGrpSpPr/>
          <p:nvPr/>
        </p:nvGrpSpPr>
        <p:grpSpPr>
          <a:xfrm>
            <a:off x="5739957" y="1075321"/>
            <a:ext cx="769079" cy="2256871"/>
            <a:chOff x="2008317" y="1641475"/>
            <a:chExt cx="769079" cy="2256871"/>
          </a:xfrm>
        </p:grpSpPr>
        <p:sp>
          <p:nvSpPr>
            <p:cNvPr id="53" name="Rectangle 11"/>
            <p:cNvSpPr>
              <a:spLocks noChangeArrowheads="1"/>
            </p:cNvSpPr>
            <p:nvPr/>
          </p:nvSpPr>
          <p:spPr bwMode="auto">
            <a:xfrm>
              <a:off x="2031700" y="1641475"/>
              <a:ext cx="722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a:t>
              </a:r>
              <a:r>
                <a:rPr lang="en-US" altLang="en-US" sz="1800" dirty="0" smtClean="0"/>
                <a:t>6</a:t>
              </a:r>
              <a:endParaRPr lang="en-US" altLang="en-US" sz="1800" dirty="0"/>
            </a:p>
          </p:txBody>
        </p:sp>
        <p:pic>
          <p:nvPicPr>
            <p:cNvPr id="54" name="Picture 53"/>
            <p:cNvPicPr>
              <a:picLocks noChangeAspect="1"/>
            </p:cNvPicPr>
            <p:nvPr/>
          </p:nvPicPr>
          <p:blipFill>
            <a:blip r:embed="rId2">
              <a:duotone>
                <a:schemeClr val="accent4">
                  <a:shade val="45000"/>
                  <a:satMod val="135000"/>
                </a:schemeClr>
                <a:prstClr val="white"/>
              </a:duotone>
            </a:blip>
            <a:stretch>
              <a:fillRect/>
            </a:stretch>
          </p:blipFill>
          <p:spPr>
            <a:xfrm>
              <a:off x="2016003" y="2031533"/>
              <a:ext cx="753707" cy="839234"/>
            </a:xfrm>
            <a:prstGeom prst="rect">
              <a:avLst/>
            </a:prstGeom>
          </p:spPr>
        </p:pic>
        <p:pic>
          <p:nvPicPr>
            <p:cNvPr id="55" name="Picture 54"/>
            <p:cNvPicPr>
              <a:picLocks noChangeAspect="1"/>
            </p:cNvPicPr>
            <p:nvPr/>
          </p:nvPicPr>
          <p:blipFill>
            <a:blip r:embed="rId3">
              <a:duotone>
                <a:schemeClr val="accent1">
                  <a:shade val="45000"/>
                  <a:satMod val="135000"/>
                </a:schemeClr>
                <a:prstClr val="white"/>
              </a:duotone>
            </a:blip>
            <a:stretch>
              <a:fillRect/>
            </a:stretch>
          </p:blipFill>
          <p:spPr>
            <a:xfrm>
              <a:off x="2008317" y="2973898"/>
              <a:ext cx="769079" cy="924448"/>
            </a:xfrm>
            <a:prstGeom prst="rect">
              <a:avLst/>
            </a:prstGeom>
          </p:spPr>
        </p:pic>
      </p:grpSp>
      <p:grpSp>
        <p:nvGrpSpPr>
          <p:cNvPr id="56" name="Group 55"/>
          <p:cNvGrpSpPr/>
          <p:nvPr/>
        </p:nvGrpSpPr>
        <p:grpSpPr>
          <a:xfrm>
            <a:off x="4679998" y="1075321"/>
            <a:ext cx="784971" cy="2266423"/>
            <a:chOff x="998715" y="1641475"/>
            <a:chExt cx="784971" cy="2266423"/>
          </a:xfrm>
        </p:grpSpPr>
        <p:sp>
          <p:nvSpPr>
            <p:cNvPr id="57" name="Rectangle 10"/>
            <p:cNvSpPr>
              <a:spLocks noChangeArrowheads="1"/>
            </p:cNvSpPr>
            <p:nvPr/>
          </p:nvSpPr>
          <p:spPr bwMode="auto">
            <a:xfrm>
              <a:off x="1029250" y="16414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a:t>
              </a:r>
              <a:r>
                <a:rPr lang="en-US" altLang="en-US" sz="1800" dirty="0" smtClean="0"/>
                <a:t>5</a:t>
              </a:r>
              <a:endParaRPr lang="en-US" altLang="en-US" sz="1800" dirty="0"/>
            </a:p>
          </p:txBody>
        </p:sp>
        <p:pic>
          <p:nvPicPr>
            <p:cNvPr id="58" name="Picture 57"/>
            <p:cNvPicPr>
              <a:picLocks noChangeAspect="1"/>
            </p:cNvPicPr>
            <p:nvPr/>
          </p:nvPicPr>
          <p:blipFill>
            <a:blip r:embed="rId2">
              <a:duotone>
                <a:schemeClr val="accent1">
                  <a:shade val="45000"/>
                  <a:satMod val="135000"/>
                </a:schemeClr>
                <a:prstClr val="white"/>
              </a:duotone>
            </a:blip>
            <a:stretch>
              <a:fillRect/>
            </a:stretch>
          </p:blipFill>
          <p:spPr>
            <a:xfrm>
              <a:off x="1014347" y="2031533"/>
              <a:ext cx="753707" cy="839234"/>
            </a:xfrm>
            <a:prstGeom prst="rect">
              <a:avLst/>
            </a:prstGeom>
          </p:spPr>
        </p:pic>
        <p:pic>
          <p:nvPicPr>
            <p:cNvPr id="59" name="Picture 58"/>
            <p:cNvPicPr>
              <a:picLocks noChangeAspect="1"/>
            </p:cNvPicPr>
            <p:nvPr/>
          </p:nvPicPr>
          <p:blipFill>
            <a:blip r:embed="rId3">
              <a:duotone>
                <a:schemeClr val="accent4">
                  <a:shade val="45000"/>
                  <a:satMod val="135000"/>
                </a:schemeClr>
                <a:prstClr val="white"/>
              </a:duotone>
            </a:blip>
            <a:stretch>
              <a:fillRect/>
            </a:stretch>
          </p:blipFill>
          <p:spPr>
            <a:xfrm>
              <a:off x="998715" y="2964347"/>
              <a:ext cx="784971" cy="943551"/>
            </a:xfrm>
            <a:prstGeom prst="rect">
              <a:avLst/>
            </a:prstGeom>
          </p:spPr>
        </p:pic>
      </p:grpSp>
      <p:grpSp>
        <p:nvGrpSpPr>
          <p:cNvPr id="60" name="Group 59"/>
          <p:cNvGrpSpPr/>
          <p:nvPr/>
        </p:nvGrpSpPr>
        <p:grpSpPr>
          <a:xfrm>
            <a:off x="6784024" y="1075321"/>
            <a:ext cx="784971" cy="2214264"/>
            <a:chOff x="3059397" y="1641475"/>
            <a:chExt cx="784971" cy="2214264"/>
          </a:xfrm>
        </p:grpSpPr>
        <p:sp>
          <p:nvSpPr>
            <p:cNvPr id="61" name="Rectangle 12"/>
            <p:cNvSpPr>
              <a:spLocks noChangeArrowheads="1"/>
            </p:cNvSpPr>
            <p:nvPr/>
          </p:nvSpPr>
          <p:spPr bwMode="auto">
            <a:xfrm>
              <a:off x="3090726" y="1641475"/>
              <a:ext cx="72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a:t>
              </a:r>
              <a:r>
                <a:rPr lang="en-US" altLang="en-US" sz="1800" dirty="0" smtClean="0"/>
                <a:t>7</a:t>
              </a:r>
              <a:endParaRPr lang="en-US" altLang="en-US" sz="1800" dirty="0"/>
            </a:p>
          </p:txBody>
        </p:sp>
        <p:pic>
          <p:nvPicPr>
            <p:cNvPr id="62" name="Picture 61"/>
            <p:cNvPicPr>
              <a:picLocks noChangeAspect="1"/>
            </p:cNvPicPr>
            <p:nvPr/>
          </p:nvPicPr>
          <p:blipFill>
            <a:blip r:embed="rId2">
              <a:duotone>
                <a:schemeClr val="accent1">
                  <a:shade val="45000"/>
                  <a:satMod val="135000"/>
                </a:schemeClr>
                <a:prstClr val="white"/>
              </a:duotone>
            </a:blip>
            <a:stretch>
              <a:fillRect/>
            </a:stretch>
          </p:blipFill>
          <p:spPr>
            <a:xfrm>
              <a:off x="3075029" y="3016505"/>
              <a:ext cx="753707" cy="839234"/>
            </a:xfrm>
            <a:prstGeom prst="rect">
              <a:avLst/>
            </a:prstGeom>
          </p:spPr>
        </p:pic>
        <p:pic>
          <p:nvPicPr>
            <p:cNvPr id="63" name="Picture 62"/>
            <p:cNvPicPr>
              <a:picLocks noChangeAspect="1"/>
            </p:cNvPicPr>
            <p:nvPr/>
          </p:nvPicPr>
          <p:blipFill>
            <a:blip r:embed="rId3">
              <a:duotone>
                <a:schemeClr val="accent4">
                  <a:shade val="45000"/>
                  <a:satMod val="135000"/>
                </a:schemeClr>
                <a:prstClr val="white"/>
              </a:duotone>
            </a:blip>
            <a:stretch>
              <a:fillRect/>
            </a:stretch>
          </p:blipFill>
          <p:spPr>
            <a:xfrm>
              <a:off x="3059397" y="1979375"/>
              <a:ext cx="784971" cy="943551"/>
            </a:xfrm>
            <a:prstGeom prst="rect">
              <a:avLst/>
            </a:prstGeom>
          </p:spPr>
        </p:pic>
      </p:grpSp>
      <p:grpSp>
        <p:nvGrpSpPr>
          <p:cNvPr id="64" name="Group 63"/>
          <p:cNvGrpSpPr/>
          <p:nvPr/>
        </p:nvGrpSpPr>
        <p:grpSpPr>
          <a:xfrm>
            <a:off x="7843982" y="1075321"/>
            <a:ext cx="769079" cy="2214264"/>
            <a:chOff x="4162699" y="1641475"/>
            <a:chExt cx="769079" cy="2214264"/>
          </a:xfrm>
        </p:grpSpPr>
        <p:sp>
          <p:nvSpPr>
            <p:cNvPr id="65" name="Rectangle 13"/>
            <p:cNvSpPr>
              <a:spLocks noChangeArrowheads="1"/>
            </p:cNvSpPr>
            <p:nvPr/>
          </p:nvSpPr>
          <p:spPr bwMode="auto">
            <a:xfrm>
              <a:off x="4185288" y="1641475"/>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Run </a:t>
              </a:r>
              <a:r>
                <a:rPr lang="en-US" altLang="en-US" sz="1800" dirty="0" smtClean="0"/>
                <a:t>8</a:t>
              </a:r>
              <a:endParaRPr lang="en-US" altLang="en-US" sz="1800" dirty="0"/>
            </a:p>
          </p:txBody>
        </p:sp>
        <p:pic>
          <p:nvPicPr>
            <p:cNvPr id="66" name="Picture 65"/>
            <p:cNvPicPr>
              <a:picLocks noChangeAspect="1"/>
            </p:cNvPicPr>
            <p:nvPr/>
          </p:nvPicPr>
          <p:blipFill>
            <a:blip r:embed="rId2">
              <a:duotone>
                <a:schemeClr val="accent4">
                  <a:shade val="45000"/>
                  <a:satMod val="135000"/>
                </a:schemeClr>
                <a:prstClr val="white"/>
              </a:duotone>
            </a:blip>
            <a:stretch>
              <a:fillRect/>
            </a:stretch>
          </p:blipFill>
          <p:spPr>
            <a:xfrm>
              <a:off x="4170385" y="3016505"/>
              <a:ext cx="753707" cy="839234"/>
            </a:xfrm>
            <a:prstGeom prst="rect">
              <a:avLst/>
            </a:prstGeom>
          </p:spPr>
        </p:pic>
        <p:pic>
          <p:nvPicPr>
            <p:cNvPr id="67" name="Picture 66"/>
            <p:cNvPicPr>
              <a:picLocks noChangeAspect="1"/>
            </p:cNvPicPr>
            <p:nvPr/>
          </p:nvPicPr>
          <p:blipFill>
            <a:blip r:embed="rId3">
              <a:duotone>
                <a:schemeClr val="accent1">
                  <a:shade val="45000"/>
                  <a:satMod val="135000"/>
                </a:schemeClr>
                <a:prstClr val="white"/>
              </a:duotone>
            </a:blip>
            <a:stretch>
              <a:fillRect/>
            </a:stretch>
          </p:blipFill>
          <p:spPr>
            <a:xfrm>
              <a:off x="4162699" y="1988926"/>
              <a:ext cx="769079" cy="924448"/>
            </a:xfrm>
            <a:prstGeom prst="rect">
              <a:avLst/>
            </a:prstGeom>
          </p:spPr>
        </p:pic>
      </p:grpSp>
      <p:sp>
        <p:nvSpPr>
          <p:cNvPr id="2" name="Rectangle 1"/>
          <p:cNvSpPr/>
          <p:nvPr/>
        </p:nvSpPr>
        <p:spPr>
          <a:xfrm>
            <a:off x="334713" y="1075321"/>
            <a:ext cx="7344816" cy="2353679"/>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2" name="Rectangle 20"/>
          <p:cNvSpPr>
            <a:spLocks noChangeArrowheads="1"/>
          </p:cNvSpPr>
          <p:nvPr/>
        </p:nvSpPr>
        <p:spPr bwMode="auto">
          <a:xfrm>
            <a:off x="362890" y="3822126"/>
            <a:ext cx="838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000" dirty="0" smtClean="0"/>
              <a:t>Within each run, features are balanced but not counterbalanced</a:t>
            </a:r>
            <a:endParaRPr lang="en-US" altLang="en-US" sz="2000" dirty="0"/>
          </a:p>
          <a:p>
            <a:pPr eaLnBrk="1" hangingPunct="1">
              <a:spcBef>
                <a:spcPct val="0"/>
              </a:spcBef>
            </a:pPr>
            <a:r>
              <a:rPr lang="en-US" altLang="en-US" sz="2000" dirty="0" smtClean="0"/>
              <a:t>Across the full experiment, features are counterbalanced, but with leave-one-run-out cross-validation, each training set is unbalanced </a:t>
            </a:r>
          </a:p>
          <a:p>
            <a:pPr eaLnBrk="1" hangingPunct="1">
              <a:spcBef>
                <a:spcPct val="0"/>
              </a:spcBef>
            </a:pPr>
            <a:r>
              <a:rPr lang="en-US" altLang="en-US" sz="2000" dirty="0" smtClean="0"/>
              <a:t>In </a:t>
            </a:r>
            <a:r>
              <a:rPr lang="en-US" altLang="en-US" sz="2000" dirty="0"/>
              <a:t>this example fold, the classifier learns that </a:t>
            </a:r>
            <a:r>
              <a:rPr lang="en-US" altLang="en-US" sz="2000" dirty="0" smtClean="0"/>
              <a:t>apples </a:t>
            </a:r>
            <a:r>
              <a:rPr lang="en-US" altLang="en-US" sz="2000" dirty="0"/>
              <a:t>tend to be </a:t>
            </a:r>
            <a:r>
              <a:rPr lang="en-US" altLang="en-US" sz="2000" dirty="0" smtClean="0"/>
              <a:t>blue</a:t>
            </a:r>
          </a:p>
          <a:p>
            <a:pPr eaLnBrk="1" hangingPunct="1">
              <a:spcBef>
                <a:spcPct val="0"/>
              </a:spcBef>
            </a:pPr>
            <a:r>
              <a:rPr lang="en-US" altLang="en-US" sz="2000" dirty="0" smtClean="0"/>
              <a:t>The test set has the opposite imbalance</a:t>
            </a:r>
          </a:p>
          <a:p>
            <a:pPr eaLnBrk="1" hangingPunct="1">
              <a:spcBef>
                <a:spcPct val="0"/>
              </a:spcBef>
            </a:pPr>
            <a:r>
              <a:rPr lang="en-US" altLang="en-US" sz="2000" dirty="0" smtClean="0"/>
              <a:t>So a classifier that’s more sensitive to colour will tend to guess wrongly for shape </a:t>
            </a:r>
            <a:endParaRPr lang="en-US" altLang="en-US" sz="2000" dirty="0"/>
          </a:p>
          <a:p>
            <a:pPr eaLnBrk="1" hangingPunct="1">
              <a:spcBef>
                <a:spcPct val="0"/>
              </a:spcBef>
            </a:pPr>
            <a:r>
              <a:rPr lang="en-US" altLang="en-US" sz="2000" dirty="0" smtClean="0"/>
              <a:t>Here the problem can be solved by choosing </a:t>
            </a:r>
            <a:r>
              <a:rPr lang="en-US" altLang="en-US" sz="2000" dirty="0" smtClean="0"/>
              <a:t>training sets </a:t>
            </a:r>
            <a:r>
              <a:rPr lang="en-US" altLang="en-US" sz="2000" dirty="0" smtClean="0"/>
              <a:t>that are fully counterbalanced (e.g. </a:t>
            </a:r>
            <a:r>
              <a:rPr lang="en-US" altLang="en-US" sz="2000" dirty="0" smtClean="0"/>
              <a:t>train </a:t>
            </a:r>
            <a:r>
              <a:rPr lang="en-US" altLang="en-US" sz="2000" dirty="0" smtClean="0"/>
              <a:t>on runs 1-6; </a:t>
            </a:r>
            <a:r>
              <a:rPr lang="en-US" altLang="en-US" sz="2000" dirty="0" smtClean="0"/>
              <a:t>test </a:t>
            </a:r>
            <a:r>
              <a:rPr lang="en-US" altLang="en-US" sz="2000" dirty="0" smtClean="0"/>
              <a:t>on runs 7 &amp; 8)</a:t>
            </a:r>
          </a:p>
        </p:txBody>
      </p:sp>
      <p:sp>
        <p:nvSpPr>
          <p:cNvPr id="44" name="Rectangle 10"/>
          <p:cNvSpPr>
            <a:spLocks noChangeArrowheads="1"/>
          </p:cNvSpPr>
          <p:nvPr/>
        </p:nvSpPr>
        <p:spPr bwMode="auto">
          <a:xfrm>
            <a:off x="334714" y="3452578"/>
            <a:ext cx="73279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smtClean="0"/>
              <a:t>Train</a:t>
            </a:r>
            <a:endParaRPr lang="en-US" altLang="en-US" sz="1800" dirty="0"/>
          </a:p>
        </p:txBody>
      </p:sp>
      <p:sp>
        <p:nvSpPr>
          <p:cNvPr id="45" name="Rectangle 10"/>
          <p:cNvSpPr>
            <a:spLocks noChangeArrowheads="1"/>
          </p:cNvSpPr>
          <p:nvPr/>
        </p:nvSpPr>
        <p:spPr bwMode="auto">
          <a:xfrm>
            <a:off x="7922510" y="3452578"/>
            <a:ext cx="555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smtClean="0"/>
              <a:t>Test</a:t>
            </a:r>
            <a:endParaRPr lang="en-US" altLang="en-US" sz="1800" dirty="0"/>
          </a:p>
        </p:txBody>
      </p:sp>
      <p:sp>
        <p:nvSpPr>
          <p:cNvPr id="46" name="Rectangle 45"/>
          <p:cNvSpPr/>
          <p:nvPr/>
        </p:nvSpPr>
        <p:spPr>
          <a:xfrm>
            <a:off x="7710857" y="1075321"/>
            <a:ext cx="1034033" cy="2353679"/>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1" name="Title 1"/>
          <p:cNvSpPr txBox="1">
            <a:spLocks/>
          </p:cNvSpPr>
          <p:nvPr/>
        </p:nvSpPr>
        <p:spPr bwMode="auto">
          <a:xfrm>
            <a:off x="0" y="1"/>
            <a:ext cx="9143999"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b="1" smtClean="0">
                <a:solidFill>
                  <a:srgbClr val="0070C0"/>
                </a:solidFill>
              </a:rPr>
              <a:t>Example: below-chance decoding</a:t>
            </a:r>
            <a:endParaRPr lang="en-GB" altLang="en-US" dirty="0" smtClean="0"/>
          </a:p>
        </p:txBody>
      </p:sp>
    </p:spTree>
    <p:extLst>
      <p:ext uri="{BB962C8B-B14F-4D97-AF65-F5344CB8AC3E}">
        <p14:creationId xmlns:p14="http://schemas.microsoft.com/office/powerpoint/2010/main" val="3643655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55576" y="0"/>
            <a:ext cx="7560840" cy="6858000"/>
          </a:xfrm>
        </p:spPr>
        <p:txBody>
          <a:bodyPr/>
          <a:lstStyle/>
          <a:p>
            <a:pPr eaLnBrk="1" hangingPunct="1"/>
            <a:r>
              <a:rPr lang="en-GB" altLang="en-US" sz="3600" b="1" dirty="0" smtClean="0"/>
              <a:t>A small selection of influential/interesting papers</a:t>
            </a:r>
            <a:br>
              <a:rPr lang="en-GB" altLang="en-US" sz="3600" b="1" dirty="0" smtClean="0"/>
            </a:br>
            <a:r>
              <a:rPr lang="en-GB" altLang="en-US" sz="3600" b="1" dirty="0" smtClean="0"/>
              <a:t>and example applications…</a:t>
            </a:r>
          </a:p>
        </p:txBody>
      </p:sp>
    </p:spTree>
    <p:extLst>
      <p:ext uri="{BB962C8B-B14F-4D97-AF65-F5344CB8AC3E}">
        <p14:creationId xmlns:p14="http://schemas.microsoft.com/office/powerpoint/2010/main" val="330015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04452" y="3253820"/>
            <a:ext cx="5306412" cy="748553"/>
          </a:xfrm>
          <a:prstGeom prst="rect">
            <a:avLst/>
          </a:prstGeom>
        </p:spPr>
      </p:pic>
      <p:sp>
        <p:nvSpPr>
          <p:cNvPr id="8" name="Oval 7"/>
          <p:cNvSpPr/>
          <p:nvPr/>
        </p:nvSpPr>
        <p:spPr>
          <a:xfrm>
            <a:off x="2468858"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stretch>
            <a:fillRect/>
          </a:stretch>
        </p:blipFill>
        <p:spPr>
          <a:xfrm>
            <a:off x="2180827" y="1561598"/>
            <a:ext cx="5328592" cy="804002"/>
          </a:xfrm>
          <a:prstGeom prst="rect">
            <a:avLst/>
          </a:prstGeom>
        </p:spPr>
      </p:pic>
      <p:sp>
        <p:nvSpPr>
          <p:cNvPr id="9" name="Oval 8"/>
          <p:cNvSpPr/>
          <p:nvPr/>
        </p:nvSpPr>
        <p:spPr>
          <a:xfrm>
            <a:off x="2423572"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4" name="Oval 13"/>
          <p:cNvSpPr/>
          <p:nvPr/>
        </p:nvSpPr>
        <p:spPr>
          <a:xfrm>
            <a:off x="3981026"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950836"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6" name="Oval 15"/>
          <p:cNvSpPr/>
          <p:nvPr/>
        </p:nvSpPr>
        <p:spPr>
          <a:xfrm>
            <a:off x="4737110"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714468"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Oval 17"/>
          <p:cNvSpPr/>
          <p:nvPr/>
        </p:nvSpPr>
        <p:spPr>
          <a:xfrm>
            <a:off x="5493194"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78100"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0" name="Oval 19"/>
          <p:cNvSpPr/>
          <p:nvPr/>
        </p:nvSpPr>
        <p:spPr>
          <a:xfrm>
            <a:off x="6249278"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241732"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Oval 21"/>
          <p:cNvSpPr/>
          <p:nvPr/>
        </p:nvSpPr>
        <p:spPr>
          <a:xfrm>
            <a:off x="7005362"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005362"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4" name="Oval 23"/>
          <p:cNvSpPr/>
          <p:nvPr/>
        </p:nvSpPr>
        <p:spPr>
          <a:xfrm>
            <a:off x="3224942" y="4218398"/>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3187204" y="1115001"/>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100" name="Group 99"/>
          <p:cNvGrpSpPr/>
          <p:nvPr/>
        </p:nvGrpSpPr>
        <p:grpSpPr>
          <a:xfrm>
            <a:off x="7365403" y="2173700"/>
            <a:ext cx="1655051" cy="1778458"/>
            <a:chOff x="7020272" y="1988840"/>
            <a:chExt cx="1655051" cy="1778458"/>
          </a:xfrm>
        </p:grpSpPr>
        <p:cxnSp>
          <p:nvCxnSpPr>
            <p:cNvPr id="74" name="Straight Arrow Connector 73"/>
            <p:cNvCxnSpPr/>
            <p:nvPr/>
          </p:nvCxnSpPr>
          <p:spPr>
            <a:xfrm flipH="1" flipV="1">
              <a:off x="7020272" y="1988840"/>
              <a:ext cx="648072" cy="720080"/>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9" name="Text Box 1056"/>
            <p:cNvSpPr txBox="1">
              <a:spLocks noChangeArrowheads="1"/>
            </p:cNvSpPr>
            <p:nvPr/>
          </p:nvSpPr>
          <p:spPr bwMode="auto">
            <a:xfrm>
              <a:off x="7236296" y="2490025"/>
              <a:ext cx="1439027"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
              </a:r>
              <a:br>
                <a:rPr lang="en-GB" altLang="en-US" sz="1400" b="1" dirty="0" smtClean="0">
                  <a:latin typeface="Albertus Medium"/>
                </a:rPr>
              </a:br>
              <a:r>
                <a:rPr lang="en-GB" altLang="en-US" sz="1400" b="1" dirty="0" smtClean="0">
                  <a:latin typeface="Albertus Medium"/>
                </a:rPr>
                <a:t>variable,</a:t>
              </a:r>
              <a:br>
                <a:rPr lang="en-GB" altLang="en-US" sz="1400" b="1" dirty="0" smtClean="0">
                  <a:latin typeface="Albertus Medium"/>
                </a:rPr>
              </a:br>
              <a:r>
                <a:rPr lang="en-GB" altLang="en-US" sz="1400" b="1" dirty="0" smtClean="0">
                  <a:latin typeface="Albertus Medium"/>
                </a:rPr>
                <a:t>feature,</a:t>
              </a:r>
              <a:br>
                <a:rPr lang="en-GB" altLang="en-US" sz="1400" b="1" dirty="0" smtClean="0">
                  <a:latin typeface="Albertus Medium"/>
                </a:rPr>
              </a:br>
              <a:r>
                <a:rPr lang="en-GB" altLang="en-US" sz="1400" b="1" dirty="0" smtClean="0">
                  <a:latin typeface="Albertus Medium"/>
                </a:rPr>
                <a:t>dimension</a:t>
              </a:r>
            </a:p>
            <a:p>
              <a:pPr algn="ctr" eaLnBrk="1" hangingPunct="1">
                <a:spcBef>
                  <a:spcPct val="50000"/>
                </a:spcBef>
                <a:buFontTx/>
                <a:buNone/>
              </a:pPr>
              <a:r>
                <a:rPr lang="en-GB" altLang="en-US" sz="1400" b="1" dirty="0" smtClean="0">
                  <a:latin typeface="Albertus Medium"/>
                </a:rPr>
                <a:t>(e.g. voxel)</a:t>
              </a:r>
              <a:endParaRPr lang="en-US" altLang="en-US" sz="1400" b="1" dirty="0">
                <a:latin typeface="Albertus Medium"/>
              </a:endParaRPr>
            </a:p>
          </p:txBody>
        </p:sp>
      </p:grpSp>
      <p:grpSp>
        <p:nvGrpSpPr>
          <p:cNvPr id="93" name="Group 92"/>
          <p:cNvGrpSpPr/>
          <p:nvPr/>
        </p:nvGrpSpPr>
        <p:grpSpPr>
          <a:xfrm>
            <a:off x="1000238" y="1115002"/>
            <a:ext cx="1108581" cy="3434962"/>
            <a:chOff x="107504" y="930142"/>
            <a:chExt cx="1108581" cy="3434962"/>
          </a:xfrm>
        </p:grpSpPr>
        <p:sp>
          <p:nvSpPr>
            <p:cNvPr id="76" name="Left Brace 75"/>
            <p:cNvSpPr/>
            <p:nvPr/>
          </p:nvSpPr>
          <p:spPr>
            <a:xfrm>
              <a:off x="1024211" y="930142"/>
              <a:ext cx="191874" cy="3434962"/>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80" name="Text Box 1056"/>
            <p:cNvSpPr txBox="1">
              <a:spLocks noChangeArrowheads="1"/>
            </p:cNvSpPr>
            <p:nvPr/>
          </p:nvSpPr>
          <p:spPr bwMode="auto">
            <a:xfrm>
              <a:off x="107504" y="2436218"/>
              <a:ext cx="1038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Training set</a:t>
              </a:r>
              <a:endParaRPr lang="en-US" altLang="en-US" sz="1400" b="1" dirty="0">
                <a:latin typeface="Albertus Medium"/>
              </a:endParaRPr>
            </a:p>
          </p:txBody>
        </p:sp>
      </p:grpSp>
      <p:grpSp>
        <p:nvGrpSpPr>
          <p:cNvPr id="101" name="Group 100"/>
          <p:cNvGrpSpPr/>
          <p:nvPr/>
        </p:nvGrpSpPr>
        <p:grpSpPr>
          <a:xfrm>
            <a:off x="3727084" y="5342052"/>
            <a:ext cx="2198158" cy="1181225"/>
            <a:chOff x="3381953" y="5157192"/>
            <a:chExt cx="2198158" cy="1181225"/>
          </a:xfrm>
        </p:grpSpPr>
        <p:grpSp>
          <p:nvGrpSpPr>
            <p:cNvPr id="13" name="Group 12"/>
            <p:cNvGrpSpPr/>
            <p:nvPr/>
          </p:nvGrpSpPr>
          <p:grpSpPr>
            <a:xfrm>
              <a:off x="3381953" y="5157192"/>
              <a:ext cx="2198158" cy="823675"/>
              <a:chOff x="3635896" y="2688130"/>
              <a:chExt cx="3083987" cy="1209833"/>
            </a:xfrm>
          </p:grpSpPr>
          <p:pic>
            <p:nvPicPr>
              <p:cNvPr id="6" name="Picture 5"/>
              <p:cNvPicPr>
                <a:picLocks noChangeAspect="1"/>
              </p:cNvPicPr>
              <p:nvPr/>
            </p:nvPicPr>
            <p:blipFill>
              <a:blip r:embed="rId5"/>
              <a:stretch>
                <a:fillRect/>
              </a:stretch>
            </p:blipFill>
            <p:spPr>
              <a:xfrm>
                <a:off x="3635896" y="2871091"/>
                <a:ext cx="1011314" cy="1026872"/>
              </a:xfrm>
              <a:prstGeom prst="rect">
                <a:avLst/>
              </a:prstGeom>
            </p:spPr>
          </p:pic>
          <p:pic>
            <p:nvPicPr>
              <p:cNvPr id="7" name="Picture 6"/>
              <p:cNvPicPr>
                <a:picLocks noChangeAspect="1"/>
              </p:cNvPicPr>
              <p:nvPr/>
            </p:nvPicPr>
            <p:blipFill>
              <a:blip r:embed="rId6"/>
              <a:stretch>
                <a:fillRect/>
              </a:stretch>
            </p:blipFill>
            <p:spPr>
              <a:xfrm>
                <a:off x="5724128" y="2871091"/>
                <a:ext cx="995755" cy="1026872"/>
              </a:xfrm>
              <a:prstGeom prst="rect">
                <a:avLst/>
              </a:prstGeom>
            </p:spPr>
          </p:pic>
          <p:sp>
            <p:nvSpPr>
              <p:cNvPr id="10" name="Rectangle 9"/>
              <p:cNvSpPr/>
              <p:nvPr/>
            </p:nvSpPr>
            <p:spPr>
              <a:xfrm>
                <a:off x="4906604" y="2688130"/>
                <a:ext cx="505268"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sp>
          <p:nvSpPr>
            <p:cNvPr id="82" name="Oval 81"/>
            <p:cNvSpPr/>
            <p:nvPr/>
          </p:nvSpPr>
          <p:spPr>
            <a:xfrm>
              <a:off x="3635895" y="6093296"/>
              <a:ext cx="256624" cy="24512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3" name="Oval 82"/>
            <p:cNvSpPr/>
            <p:nvPr/>
          </p:nvSpPr>
          <p:spPr>
            <a:xfrm>
              <a:off x="5096929" y="6093296"/>
              <a:ext cx="256624" cy="24512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94" name="Group 93"/>
          <p:cNvGrpSpPr/>
          <p:nvPr/>
        </p:nvGrpSpPr>
        <p:grpSpPr>
          <a:xfrm>
            <a:off x="1014141" y="5342051"/>
            <a:ext cx="1094678" cy="1183293"/>
            <a:chOff x="121407" y="5157191"/>
            <a:chExt cx="1094678" cy="1183293"/>
          </a:xfrm>
        </p:grpSpPr>
        <p:sp>
          <p:nvSpPr>
            <p:cNvPr id="81" name="Text Box 1056"/>
            <p:cNvSpPr txBox="1">
              <a:spLocks noChangeArrowheads="1"/>
            </p:cNvSpPr>
            <p:nvPr/>
          </p:nvSpPr>
          <p:spPr bwMode="auto">
            <a:xfrm>
              <a:off x="121407" y="5473035"/>
              <a:ext cx="1038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Testing</a:t>
              </a:r>
              <a:br>
                <a:rPr lang="en-GB" altLang="en-US" sz="1400" b="1" dirty="0" smtClean="0">
                  <a:latin typeface="Albertus Medium"/>
                </a:rPr>
              </a:br>
              <a:r>
                <a:rPr lang="en-GB" altLang="en-US" sz="1400" b="1" dirty="0" smtClean="0">
                  <a:latin typeface="Albertus Medium"/>
                </a:rPr>
                <a:t>set</a:t>
              </a:r>
              <a:endParaRPr lang="en-US" altLang="en-US" sz="1400" b="1" dirty="0">
                <a:latin typeface="Albertus Medium"/>
              </a:endParaRPr>
            </a:p>
          </p:txBody>
        </p:sp>
        <p:sp>
          <p:nvSpPr>
            <p:cNvPr id="85" name="Left Brace 84"/>
            <p:cNvSpPr/>
            <p:nvPr/>
          </p:nvSpPr>
          <p:spPr>
            <a:xfrm>
              <a:off x="1024211" y="5157191"/>
              <a:ext cx="191874" cy="1183293"/>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grpSp>
      <p:grpSp>
        <p:nvGrpSpPr>
          <p:cNvPr id="99" name="Group 98"/>
          <p:cNvGrpSpPr/>
          <p:nvPr/>
        </p:nvGrpSpPr>
        <p:grpSpPr>
          <a:xfrm>
            <a:off x="7656291" y="1711570"/>
            <a:ext cx="1364162" cy="504056"/>
            <a:chOff x="7311160" y="1526710"/>
            <a:chExt cx="1364162" cy="504056"/>
          </a:xfrm>
        </p:grpSpPr>
        <p:sp>
          <p:nvSpPr>
            <p:cNvPr id="77" name="Text Box 1056"/>
            <p:cNvSpPr txBox="1">
              <a:spLocks noChangeArrowheads="1"/>
            </p:cNvSpPr>
            <p:nvPr/>
          </p:nvSpPr>
          <p:spPr bwMode="auto">
            <a:xfrm>
              <a:off x="7618709" y="1659045"/>
              <a:ext cx="1056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Patterns</a:t>
              </a:r>
              <a:endParaRPr lang="en-US" altLang="en-US" sz="1400" b="1" dirty="0">
                <a:latin typeface="Albertus Medium"/>
              </a:endParaRPr>
            </a:p>
          </p:txBody>
        </p:sp>
        <p:sp>
          <p:nvSpPr>
            <p:cNvPr id="86" name="Left Brace 85"/>
            <p:cNvSpPr/>
            <p:nvPr/>
          </p:nvSpPr>
          <p:spPr>
            <a:xfrm flipH="1">
              <a:off x="7311160" y="1526710"/>
              <a:ext cx="185977" cy="504056"/>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grpSp>
      <p:grpSp>
        <p:nvGrpSpPr>
          <p:cNvPr id="95" name="Group 94"/>
          <p:cNvGrpSpPr/>
          <p:nvPr/>
        </p:nvGrpSpPr>
        <p:grpSpPr>
          <a:xfrm>
            <a:off x="4591929" y="517516"/>
            <a:ext cx="2269418" cy="1828653"/>
            <a:chOff x="4246798" y="332656"/>
            <a:chExt cx="2269418" cy="1828653"/>
          </a:xfrm>
        </p:grpSpPr>
        <p:sp>
          <p:nvSpPr>
            <p:cNvPr id="78" name="Text Box 1056"/>
            <p:cNvSpPr txBox="1">
              <a:spLocks noChangeArrowheads="1"/>
            </p:cNvSpPr>
            <p:nvPr/>
          </p:nvSpPr>
          <p:spPr bwMode="auto">
            <a:xfrm>
              <a:off x="4246798" y="332656"/>
              <a:ext cx="22694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Sample / observation</a:t>
              </a:r>
              <a:endParaRPr lang="en-US" altLang="en-US" sz="1400" b="1" dirty="0">
                <a:latin typeface="Albertus Medium"/>
              </a:endParaRPr>
            </a:p>
          </p:txBody>
        </p:sp>
        <p:sp>
          <p:nvSpPr>
            <p:cNvPr id="88" name="Rectangular Callout 87"/>
            <p:cNvSpPr/>
            <p:nvPr/>
          </p:nvSpPr>
          <p:spPr>
            <a:xfrm flipV="1">
              <a:off x="4876800" y="815389"/>
              <a:ext cx="762000" cy="1345920"/>
            </a:xfrm>
            <a:prstGeom prst="wedgeRectCallout">
              <a:avLst>
                <a:gd name="adj1" fmla="val -5986"/>
                <a:gd name="adj2" fmla="val 63713"/>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000"/>
            </a:p>
          </p:txBody>
        </p:sp>
      </p:grpSp>
      <p:grpSp>
        <p:nvGrpSpPr>
          <p:cNvPr id="98" name="Group 97"/>
          <p:cNvGrpSpPr/>
          <p:nvPr/>
        </p:nvGrpSpPr>
        <p:grpSpPr>
          <a:xfrm>
            <a:off x="7656291" y="1000250"/>
            <a:ext cx="1364162" cy="544542"/>
            <a:chOff x="7311160" y="815390"/>
            <a:chExt cx="1364162" cy="544542"/>
          </a:xfrm>
        </p:grpSpPr>
        <p:sp>
          <p:nvSpPr>
            <p:cNvPr id="84" name="Left Brace 83"/>
            <p:cNvSpPr/>
            <p:nvPr/>
          </p:nvSpPr>
          <p:spPr>
            <a:xfrm flipH="1">
              <a:off x="7311160" y="815390"/>
              <a:ext cx="185977" cy="504056"/>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89" name="Text Box 1056"/>
            <p:cNvSpPr txBox="1">
              <a:spLocks noChangeArrowheads="1"/>
            </p:cNvSpPr>
            <p:nvPr/>
          </p:nvSpPr>
          <p:spPr bwMode="auto">
            <a:xfrm>
              <a:off x="7618710" y="836712"/>
              <a:ext cx="10566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Class / condition</a:t>
              </a:r>
              <a:endParaRPr lang="en-US" altLang="en-US" sz="1400" b="1" dirty="0">
                <a:latin typeface="Albertus Medium"/>
              </a:endParaRPr>
            </a:p>
          </p:txBody>
        </p:sp>
      </p:grpSp>
      <p:grpSp>
        <p:nvGrpSpPr>
          <p:cNvPr id="97" name="Group 96"/>
          <p:cNvGrpSpPr/>
          <p:nvPr/>
        </p:nvGrpSpPr>
        <p:grpSpPr>
          <a:xfrm>
            <a:off x="7141866" y="540243"/>
            <a:ext cx="1053442" cy="697352"/>
            <a:chOff x="6796735" y="355383"/>
            <a:chExt cx="1053442" cy="697352"/>
          </a:xfrm>
        </p:grpSpPr>
        <p:cxnSp>
          <p:nvCxnSpPr>
            <p:cNvPr id="90" name="Straight Arrow Connector 89"/>
            <p:cNvCxnSpPr/>
            <p:nvPr/>
          </p:nvCxnSpPr>
          <p:spPr>
            <a:xfrm flipH="1">
              <a:off x="6796735" y="627017"/>
              <a:ext cx="367553" cy="425718"/>
            </a:xfrm>
            <a:prstGeom prst="straightConnector1">
              <a:avLst/>
            </a:prstGeom>
            <a:ln w="28575"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2" name="Text Box 1056"/>
            <p:cNvSpPr txBox="1">
              <a:spLocks noChangeArrowheads="1"/>
            </p:cNvSpPr>
            <p:nvPr/>
          </p:nvSpPr>
          <p:spPr bwMode="auto">
            <a:xfrm>
              <a:off x="6958753" y="355383"/>
              <a:ext cx="8914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Label</a:t>
              </a:r>
              <a:endParaRPr lang="en-US" altLang="en-US" sz="1400" b="1" dirty="0">
                <a:latin typeface="Albertus Medium"/>
              </a:endParaRPr>
            </a:p>
          </p:txBody>
        </p:sp>
      </p:grpSp>
      <p:grpSp>
        <p:nvGrpSpPr>
          <p:cNvPr id="47" name="Group 46"/>
          <p:cNvGrpSpPr/>
          <p:nvPr/>
        </p:nvGrpSpPr>
        <p:grpSpPr>
          <a:xfrm>
            <a:off x="11336" y="1115001"/>
            <a:ext cx="1088238" cy="5408276"/>
            <a:chOff x="127847" y="930142"/>
            <a:chExt cx="1088238" cy="5408276"/>
          </a:xfrm>
        </p:grpSpPr>
        <p:sp>
          <p:nvSpPr>
            <p:cNvPr id="48" name="Left Brace 47"/>
            <p:cNvSpPr/>
            <p:nvPr/>
          </p:nvSpPr>
          <p:spPr>
            <a:xfrm>
              <a:off x="1041425" y="930142"/>
              <a:ext cx="174660" cy="5408276"/>
            </a:xfrm>
            <a:prstGeom prst="leftBrace">
              <a:avLst/>
            </a:prstGeom>
            <a:ln w="28575">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p>
          </p:txBody>
        </p:sp>
        <p:sp>
          <p:nvSpPr>
            <p:cNvPr id="49" name="Text Box 1056"/>
            <p:cNvSpPr txBox="1">
              <a:spLocks noChangeArrowheads="1"/>
            </p:cNvSpPr>
            <p:nvPr/>
          </p:nvSpPr>
          <p:spPr bwMode="auto">
            <a:xfrm>
              <a:off x="127847" y="3140969"/>
              <a:ext cx="10380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400" b="1" dirty="0" smtClean="0">
                  <a:latin typeface="Albertus Medium"/>
                </a:rPr>
                <a:t>Partition /</a:t>
              </a:r>
            </a:p>
            <a:p>
              <a:pPr algn="ctr" eaLnBrk="1" hangingPunct="1">
                <a:spcBef>
                  <a:spcPct val="50000"/>
                </a:spcBef>
                <a:buFontTx/>
                <a:buNone/>
              </a:pPr>
              <a:r>
                <a:rPr lang="en-GB" altLang="en-US" sz="1400" b="1" dirty="0" smtClean="0">
                  <a:latin typeface="Albertus Medium"/>
                </a:rPr>
                <a:t>split /</a:t>
              </a:r>
            </a:p>
            <a:p>
              <a:pPr algn="ctr" eaLnBrk="1" hangingPunct="1">
                <a:spcBef>
                  <a:spcPct val="50000"/>
                </a:spcBef>
                <a:buFontTx/>
                <a:buNone/>
              </a:pPr>
              <a:r>
                <a:rPr lang="en-GB" altLang="en-US" sz="1400" b="1" dirty="0" smtClean="0">
                  <a:latin typeface="Albertus Medium"/>
                </a:rPr>
                <a:t>fold</a:t>
              </a:r>
              <a:endParaRPr lang="en-US" altLang="en-US" sz="1400" b="1" dirty="0">
                <a:latin typeface="Albertus Medium"/>
              </a:endParaRPr>
            </a:p>
          </p:txBody>
        </p:sp>
      </p:grpSp>
      <p:sp>
        <p:nvSpPr>
          <p:cNvPr id="51" name="Title 1"/>
          <p:cNvSpPr txBox="1">
            <a:spLocks/>
          </p:cNvSpPr>
          <p:nvPr/>
        </p:nvSpPr>
        <p:spPr bwMode="auto">
          <a:xfrm>
            <a:off x="-252536" y="188640"/>
            <a:ext cx="3213918"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smtClean="0"/>
              <a:t>Terminology:</a:t>
            </a:r>
            <a:endParaRPr lang="en-GB" altLang="en-US" b="1" dirty="0"/>
          </a:p>
        </p:txBody>
      </p:sp>
    </p:spTree>
    <p:extLst>
      <p:ext uri="{BB962C8B-B14F-4D97-AF65-F5344CB8AC3E}">
        <p14:creationId xmlns:p14="http://schemas.microsoft.com/office/powerpoint/2010/main" val="278349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animEffect transition="in" filter="fade">
                                      <p:cBhvr>
                                        <p:cTn id="9" dur="500"/>
                                        <p:tgtEl>
                                          <p:spTgt spid="10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09575"/>
            <a:ext cx="4105275"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2997200"/>
            <a:ext cx="460057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8300" y="115888"/>
            <a:ext cx="2940050" cy="653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946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5213" y="166688"/>
            <a:ext cx="4305300" cy="285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338" y="188913"/>
            <a:ext cx="4916487"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7763" y="4068763"/>
            <a:ext cx="273685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9"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275" y="3213100"/>
            <a:ext cx="5399088" cy="86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70"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03613" y="3859213"/>
            <a:ext cx="27241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7551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938" y="2565400"/>
            <a:ext cx="3095625"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333375"/>
            <a:ext cx="4800600"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375" y="1412875"/>
            <a:ext cx="4244975" cy="453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7502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00" y="1196975"/>
            <a:ext cx="58086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Content Placeholder 3" descr="ScreenShot321.bmp"/>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31750"/>
            <a:ext cx="9145588" cy="1584325"/>
          </a:xfrm>
        </p:spPr>
      </p:pic>
      <p:pic>
        <p:nvPicPr>
          <p:cNvPr id="11571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388" y="1700213"/>
            <a:ext cx="40449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6100" y="4076700"/>
            <a:ext cx="26828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447255"/>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115888"/>
            <a:ext cx="7993062" cy="173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2017713"/>
            <a:ext cx="3519487" cy="210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71900" y="2017713"/>
            <a:ext cx="53721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9388" y="4797425"/>
            <a:ext cx="3511550" cy="151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24300" y="4079875"/>
            <a:ext cx="49053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577537"/>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8775" y="1916113"/>
            <a:ext cx="5967413" cy="4678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384175"/>
            <a:ext cx="8496300" cy="131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3048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2" descr="fpsyg-04-00493-g001.jpg (454×4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1850" y="1052513"/>
            <a:ext cx="514032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15888"/>
            <a:ext cx="652780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301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0244" y="692696"/>
            <a:ext cx="6512074" cy="165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1" name="Picture 1"/>
          <p:cNvPicPr>
            <a:picLocks noChangeAspect="1" noChangeArrowheads="1"/>
          </p:cNvPicPr>
          <p:nvPr/>
        </p:nvPicPr>
        <p:blipFill>
          <a:blip r:embed="rId4" cstate="screen">
            <a:extLst>
              <a:ext uri="{28A0092B-C50C-407E-A947-70E740481C1C}">
                <a14:useLocalDpi xmlns:a14="http://schemas.microsoft.com/office/drawing/2010/main" val="0"/>
              </a:ext>
            </a:extLst>
          </a:blip>
          <a:srcRect t="71878" r="67398"/>
          <a:stretch>
            <a:fillRect/>
          </a:stretch>
        </p:blipFill>
        <p:spPr bwMode="auto">
          <a:xfrm>
            <a:off x="6426200" y="5373688"/>
            <a:ext cx="23733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5922" y="2880802"/>
            <a:ext cx="2604338" cy="2303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26165" y="2882389"/>
            <a:ext cx="2620108" cy="23095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7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45062" y="4688761"/>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pic>
        <p:nvPicPr>
          <p:cNvPr id="59" name="Picture 17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3571" y="4676909"/>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sp>
        <p:nvSpPr>
          <p:cNvPr id="130056" name="Rectangle 167"/>
          <p:cNvSpPr>
            <a:spLocks noChangeArrowheads="1"/>
          </p:cNvSpPr>
          <p:nvPr/>
        </p:nvSpPr>
        <p:spPr bwMode="auto">
          <a:xfrm>
            <a:off x="493713" y="5373688"/>
            <a:ext cx="5807075"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200 objects, presented one each per condition</a:t>
            </a:r>
          </a:p>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 conditions (occasional cues to imagine knives or dolphin</a:t>
            </a:r>
            <a:r>
              <a:rPr lang="en-US" altLang="en-US" sz="2100" dirty="0" smtClean="0">
                <a:solidFill>
                  <a:srgbClr val="000000"/>
                </a:solidFill>
                <a:latin typeface="Arial" panose="020B0604020202020204" pitchFamily="34" charset="0"/>
                <a:cs typeface="Arial" panose="020B0604020202020204" pitchFamily="34" charset="0"/>
              </a:rPr>
              <a:t>)</a:t>
            </a:r>
            <a:endParaRPr lang="en-US" altLang="en-US" sz="2100" dirty="0">
              <a:solidFill>
                <a:srgbClr val="000000"/>
              </a:solidFill>
              <a:latin typeface="Arial" panose="020B0604020202020204" pitchFamily="34" charset="0"/>
              <a:cs typeface="Arial" panose="020B0604020202020204" pitchFamily="34" charset="0"/>
            </a:endParaRPr>
          </a:p>
        </p:txBody>
      </p:sp>
      <p:sp>
        <p:nvSpPr>
          <p:cNvPr id="130057" name="Rectangle 1"/>
          <p:cNvSpPr>
            <a:spLocks noChangeArrowheads="1"/>
          </p:cNvSpPr>
          <p:nvPr/>
        </p:nvSpPr>
        <p:spPr bwMode="auto">
          <a:xfrm>
            <a:off x="1400244" y="2044968"/>
            <a:ext cx="4537075" cy="349250"/>
          </a:xfrm>
          <a:prstGeom prst="rect">
            <a:avLst/>
          </a:prstGeom>
          <a:solidFill>
            <a:schemeClr val="bg1"/>
          </a:solidFill>
          <a:ln>
            <a:noFill/>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en-US" altLang="en-US" sz="1600" dirty="0"/>
              <a:t>Mitchell &amp; Cusack (2016) </a:t>
            </a:r>
            <a:r>
              <a:rPr lang="en-US" altLang="en-US" sz="1600" i="1" dirty="0"/>
              <a:t>Scientific Reports  </a:t>
            </a:r>
            <a:r>
              <a:rPr lang="en-US" altLang="en-US" sz="1600" dirty="0"/>
              <a:t>6:20232</a:t>
            </a:r>
          </a:p>
        </p:txBody>
      </p:sp>
    </p:spTree>
    <p:extLst>
      <p:ext uri="{BB962C8B-B14F-4D97-AF65-F5344CB8AC3E}">
        <p14:creationId xmlns:p14="http://schemas.microsoft.com/office/powerpoint/2010/main" val="3448098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850" y="3030538"/>
            <a:ext cx="46291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7975" y="3198813"/>
            <a:ext cx="3514725" cy="338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260350"/>
            <a:ext cx="5761037" cy="119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3"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379413"/>
            <a:ext cx="2638425" cy="25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76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3284984"/>
            <a:ext cx="87312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95536" y="332656"/>
            <a:ext cx="4073595" cy="2592288"/>
          </a:xfrm>
          <a:prstGeom prst="rect">
            <a:avLst/>
          </a:prstGeom>
        </p:spPr>
      </p:pic>
    </p:spTree>
    <p:extLst>
      <p:ext uri="{BB962C8B-B14F-4D97-AF65-F5344CB8AC3E}">
        <p14:creationId xmlns:p14="http://schemas.microsoft.com/office/powerpoint/2010/main" val="301710326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274638"/>
            <a:ext cx="8229600" cy="55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do MVPA?</a:t>
            </a:r>
            <a:endParaRPr lang="en-GB" altLang="en-US" sz="3600" b="1" dirty="0"/>
          </a:p>
        </p:txBody>
      </p:sp>
      <p:sp>
        <p:nvSpPr>
          <p:cNvPr id="10" name="Title 1"/>
          <p:cNvSpPr txBox="1">
            <a:spLocks/>
          </p:cNvSpPr>
          <p:nvPr/>
        </p:nvSpPr>
        <p:spPr bwMode="auto">
          <a:xfrm>
            <a:off x="457200" y="908720"/>
            <a:ext cx="8229600"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spcAft>
                <a:spcPts val="1200"/>
              </a:spcAft>
            </a:pPr>
            <a:r>
              <a:rPr lang="en-GB" altLang="en-US" sz="2800" dirty="0" smtClean="0"/>
              <a:t>Popularity</a:t>
            </a:r>
          </a:p>
          <a:p>
            <a:pPr marL="571500" indent="-571500" eaLnBrk="1" hangingPunct="1">
              <a:spcBef>
                <a:spcPct val="0"/>
              </a:spcBef>
              <a:spcAft>
                <a:spcPts val="1200"/>
              </a:spcAft>
            </a:pPr>
            <a:r>
              <a:rPr lang="en-GB" altLang="en-US" sz="2800" dirty="0" smtClean="0"/>
              <a:t>Scientific questions </a:t>
            </a:r>
            <a:r>
              <a:rPr lang="en-GB" altLang="en-US" sz="2400" dirty="0"/>
              <a:t>	</a:t>
            </a:r>
            <a:endParaRPr lang="en-GB" altLang="en-US" sz="2400" dirty="0" smtClean="0"/>
          </a:p>
          <a:p>
            <a:pPr marL="1314450" lvl="1" indent="-571500" eaLnBrk="1" hangingPunct="1">
              <a:spcBef>
                <a:spcPct val="0"/>
              </a:spcBef>
              <a:spcAft>
                <a:spcPts val="1200"/>
              </a:spcAft>
            </a:pPr>
            <a:r>
              <a:rPr lang="en-GB" altLang="en-US" sz="2400" dirty="0" smtClean="0"/>
              <a:t>What information does a brain region represent? </a:t>
            </a:r>
            <a:br>
              <a:rPr lang="en-GB" altLang="en-US" sz="2400" dirty="0" smtClean="0"/>
            </a:br>
            <a:r>
              <a:rPr lang="en-GB" altLang="en-US" sz="2400" dirty="0" smtClean="0"/>
              <a:t>(classification: are patterns reliably different?)</a:t>
            </a:r>
          </a:p>
          <a:p>
            <a:pPr marL="1314450" lvl="1" indent="-571500" eaLnBrk="1" hangingPunct="1">
              <a:spcBef>
                <a:spcPct val="0"/>
              </a:spcBef>
              <a:spcAft>
                <a:spcPts val="1200"/>
              </a:spcAft>
            </a:pPr>
            <a:r>
              <a:rPr lang="en-GB" altLang="en-US" sz="2400" dirty="0" smtClean="0"/>
              <a:t>In what format does it represent the information?</a:t>
            </a:r>
            <a:br>
              <a:rPr lang="en-GB" altLang="en-US" sz="2400" dirty="0" smtClean="0"/>
            </a:br>
            <a:r>
              <a:rPr lang="en-GB" altLang="en-US" sz="2400" dirty="0" smtClean="0"/>
              <a:t>(RSA: what are distance relations between patterns?)</a:t>
            </a:r>
          </a:p>
          <a:p>
            <a:pPr marL="571500" indent="-571500" eaLnBrk="1" hangingPunct="1">
              <a:spcBef>
                <a:spcPct val="0"/>
              </a:spcBef>
              <a:spcAft>
                <a:spcPts val="1200"/>
              </a:spcAft>
            </a:pPr>
            <a:r>
              <a:rPr lang="en-GB" altLang="en-US" sz="2800" dirty="0" smtClean="0"/>
              <a:t>To make predictions based on brain data</a:t>
            </a:r>
          </a:p>
          <a:p>
            <a:pPr marL="1314450" lvl="1" indent="-571500" eaLnBrk="1" hangingPunct="1">
              <a:spcBef>
                <a:spcPct val="0"/>
              </a:spcBef>
              <a:spcAft>
                <a:spcPts val="1200"/>
              </a:spcAft>
            </a:pPr>
            <a:r>
              <a:rPr lang="en-GB" altLang="en-US" sz="2400" dirty="0" smtClean="0"/>
              <a:t>Disease status? Covert thoughts?</a:t>
            </a:r>
          </a:p>
          <a:p>
            <a:pPr marL="571500" indent="-571500" eaLnBrk="1" hangingPunct="1">
              <a:spcBef>
                <a:spcPct val="0"/>
              </a:spcBef>
              <a:spcAft>
                <a:spcPts val="1200"/>
              </a:spcAft>
            </a:pPr>
            <a:r>
              <a:rPr lang="en-GB" altLang="en-US" sz="2800" b="1" dirty="0" smtClean="0"/>
              <a:t>Typically more sensitive than univariate analysis</a:t>
            </a:r>
          </a:p>
        </p:txBody>
      </p:sp>
    </p:spTree>
    <p:extLst>
      <p:ext uri="{BB962C8B-B14F-4D97-AF65-F5344CB8AC3E}">
        <p14:creationId xmlns:p14="http://schemas.microsoft.com/office/powerpoint/2010/main" val="275474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2250" y="764704"/>
            <a:ext cx="7651750"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672" y="2924944"/>
            <a:ext cx="532765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867400" y="6019800"/>
            <a:ext cx="1873250" cy="531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26881419"/>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115888"/>
            <a:ext cx="8229600" cy="504825"/>
          </a:xfrm>
        </p:spPr>
        <p:txBody>
          <a:bodyPr/>
          <a:lstStyle/>
          <a:p>
            <a:pPr eaLnBrk="1" hangingPunct="1"/>
            <a:r>
              <a:rPr lang="en-US" altLang="en-US" sz="3600" b="1" dirty="0" smtClean="0"/>
              <a:t>References (a selective list)</a:t>
            </a:r>
            <a:endParaRPr lang="en-GB" altLang="en-US" sz="3600" dirty="0" smtClean="0"/>
          </a:p>
        </p:txBody>
      </p:sp>
      <p:sp>
        <p:nvSpPr>
          <p:cNvPr id="4" name="Content Placeholder 3"/>
          <p:cNvSpPr>
            <a:spLocks noGrp="1"/>
          </p:cNvSpPr>
          <p:nvPr>
            <p:ph idx="1"/>
          </p:nvPr>
        </p:nvSpPr>
        <p:spPr>
          <a:xfrm>
            <a:off x="457200" y="836613"/>
            <a:ext cx="8507413" cy="5472112"/>
          </a:xfrm>
        </p:spPr>
        <p:txBody>
          <a:bodyPr/>
          <a:lstStyle/>
          <a:p>
            <a:pPr>
              <a:buFont typeface="Arial" charset="0"/>
              <a:buNone/>
              <a:defRPr/>
            </a:pPr>
            <a:r>
              <a:rPr lang="en-US" sz="1900" b="1" dirty="0" smtClean="0"/>
              <a:t>Linear classification tutorials</a:t>
            </a:r>
            <a:endParaRPr lang="en-US" sz="1900" dirty="0" smtClean="0"/>
          </a:p>
          <a:p>
            <a:pPr>
              <a:buFont typeface="Arial" charset="0"/>
              <a:buNone/>
              <a:defRPr/>
            </a:pPr>
            <a:r>
              <a:rPr lang="en-US" sz="1900" dirty="0" smtClean="0"/>
              <a:t>Mur M et al. (2009) </a:t>
            </a:r>
            <a:r>
              <a:rPr lang="fr-FR" sz="1900" i="1" dirty="0" smtClean="0"/>
              <a:t>Soc </a:t>
            </a:r>
            <a:r>
              <a:rPr lang="fr-FR" sz="1900" i="1" dirty="0" err="1" smtClean="0"/>
              <a:t>Cogn</a:t>
            </a:r>
            <a:r>
              <a:rPr lang="fr-FR" sz="1900" i="1" dirty="0" smtClean="0"/>
              <a:t> Affect </a:t>
            </a:r>
            <a:r>
              <a:rPr lang="fr-FR" sz="1900" i="1" dirty="0" err="1" smtClean="0"/>
              <a:t>Neurosci</a:t>
            </a:r>
            <a:r>
              <a:rPr lang="fr-FR" sz="1900" dirty="0" smtClean="0"/>
              <a:t> </a:t>
            </a:r>
            <a:r>
              <a:rPr lang="fr-FR" sz="1900" i="1" dirty="0" smtClean="0"/>
              <a:t>4</a:t>
            </a:r>
            <a:r>
              <a:rPr lang="fr-FR" sz="1900" dirty="0" smtClean="0"/>
              <a:t>: 101-109.</a:t>
            </a:r>
            <a:r>
              <a:rPr lang="en-US" sz="1900" dirty="0" smtClean="0">
                <a:solidFill>
                  <a:schemeClr val="tx1">
                    <a:lumMod val="50000"/>
                    <a:lumOff val="50000"/>
                  </a:schemeClr>
                </a:solidFill>
              </a:rPr>
              <a:t> [conceptual introduction]</a:t>
            </a:r>
          </a:p>
          <a:p>
            <a:pPr>
              <a:buFont typeface="Arial" charset="0"/>
              <a:buNone/>
              <a:defRPr/>
            </a:pPr>
            <a:r>
              <a:rPr lang="en-US" sz="1900" dirty="0" smtClean="0"/>
              <a:t>Pereira F et al. (2009) </a:t>
            </a:r>
            <a:r>
              <a:rPr lang="en-US" sz="1900" i="1" dirty="0" err="1" smtClean="0"/>
              <a:t>Neuroimage</a:t>
            </a:r>
            <a:r>
              <a:rPr lang="en-US" sz="1900" i="1" dirty="0" smtClean="0"/>
              <a:t> 45</a:t>
            </a:r>
            <a:r>
              <a:rPr lang="en-US" sz="1900" dirty="0" smtClean="0"/>
              <a:t>(1 </a:t>
            </a:r>
            <a:r>
              <a:rPr lang="en-US" sz="1900" dirty="0" err="1" smtClean="0"/>
              <a:t>Suppl</a:t>
            </a:r>
            <a:r>
              <a:rPr lang="en-US" sz="1900" dirty="0" smtClean="0"/>
              <a:t>): S199-S209. </a:t>
            </a:r>
            <a:r>
              <a:rPr lang="en-US" sz="1900" dirty="0" smtClean="0">
                <a:solidFill>
                  <a:schemeClr val="tx1">
                    <a:lumMod val="50000"/>
                    <a:lumOff val="50000"/>
                  </a:schemeClr>
                </a:solidFill>
              </a:rPr>
              <a:t>[introduction]</a:t>
            </a:r>
            <a:endParaRPr lang="en-US" sz="1900" dirty="0" smtClean="0"/>
          </a:p>
          <a:p>
            <a:pPr>
              <a:buFont typeface="Arial" charset="0"/>
              <a:buNone/>
              <a:defRPr/>
            </a:pPr>
            <a:r>
              <a:rPr lang="en-US" sz="1900" dirty="0" smtClean="0"/>
              <a:t>Schreiber K, </a:t>
            </a:r>
            <a:r>
              <a:rPr lang="en-US" sz="1900" dirty="0" err="1" smtClean="0"/>
              <a:t>Krekelberg</a:t>
            </a:r>
            <a:r>
              <a:rPr lang="en-US" sz="1900" dirty="0" smtClean="0"/>
              <a:t> B (2013) </a:t>
            </a:r>
            <a:r>
              <a:rPr lang="en-US" sz="1900" i="1" dirty="0" err="1" smtClean="0"/>
              <a:t>PLoS</a:t>
            </a:r>
            <a:r>
              <a:rPr lang="en-US" sz="1900" i="1" dirty="0" smtClean="0"/>
              <a:t> ONE 8</a:t>
            </a:r>
            <a:r>
              <a:rPr lang="en-US" sz="1900" dirty="0" smtClean="0"/>
              <a:t>(7): e69328. </a:t>
            </a:r>
            <a:r>
              <a:rPr lang="en-US" sz="1900" dirty="0" smtClean="0">
                <a:solidFill>
                  <a:schemeClr val="tx1">
                    <a:lumMod val="50000"/>
                    <a:lumOff val="50000"/>
                  </a:schemeClr>
                </a:solidFill>
              </a:rPr>
              <a:t>[cautionary comments on statistical inference]</a:t>
            </a:r>
          </a:p>
          <a:p>
            <a:pPr>
              <a:buFont typeface="Arial" charset="0"/>
              <a:buNone/>
              <a:defRPr/>
            </a:pPr>
            <a:r>
              <a:rPr lang="en-US" sz="1900" dirty="0" err="1" smtClean="0"/>
              <a:t>Kriegeskorte</a:t>
            </a:r>
            <a:r>
              <a:rPr lang="en-US" sz="1900" dirty="0" smtClean="0"/>
              <a:t> N et al. (2006) PNAS 103(10): 3863-3868. </a:t>
            </a:r>
            <a:r>
              <a:rPr lang="en-US" sz="1900" dirty="0" smtClean="0">
                <a:solidFill>
                  <a:schemeClr val="tx1">
                    <a:lumMod val="50000"/>
                    <a:lumOff val="50000"/>
                  </a:schemeClr>
                </a:solidFill>
              </a:rPr>
              <a:t>[multivariate searchlight]</a:t>
            </a:r>
          </a:p>
          <a:p>
            <a:pPr>
              <a:buFont typeface="Arial" charset="0"/>
              <a:buNone/>
              <a:defRPr/>
            </a:pPr>
            <a:endParaRPr lang="en-US" sz="1900" dirty="0" smtClean="0"/>
          </a:p>
          <a:p>
            <a:pPr>
              <a:buFont typeface="Arial" charset="0"/>
              <a:buNone/>
              <a:defRPr/>
            </a:pPr>
            <a:r>
              <a:rPr lang="en-US" sz="1900" b="1" dirty="0" smtClean="0"/>
              <a:t>Linear classification reviews</a:t>
            </a:r>
          </a:p>
          <a:p>
            <a:pPr>
              <a:buFont typeface="Arial" charset="0"/>
              <a:buNone/>
              <a:defRPr/>
            </a:pPr>
            <a:r>
              <a:rPr lang="en-US" sz="1900" dirty="0" smtClean="0"/>
              <a:t>Norman KA et al. (2006) </a:t>
            </a:r>
            <a:r>
              <a:rPr lang="en-US" sz="1900" i="1" dirty="0" smtClean="0"/>
              <a:t>Trends </a:t>
            </a:r>
            <a:r>
              <a:rPr lang="en-US" sz="1900" i="1" dirty="0" err="1" smtClean="0"/>
              <a:t>Cogn</a:t>
            </a:r>
            <a:r>
              <a:rPr lang="en-US" sz="1900" i="1" dirty="0" smtClean="0"/>
              <a:t> </a:t>
            </a:r>
            <a:r>
              <a:rPr lang="en-US" sz="1900" i="1" dirty="0" err="1" smtClean="0"/>
              <a:t>Sci</a:t>
            </a:r>
            <a:r>
              <a:rPr lang="en-US" sz="1900" i="1" dirty="0" smtClean="0"/>
              <a:t> 10</a:t>
            </a:r>
            <a:r>
              <a:rPr lang="en-US" sz="1900" dirty="0" smtClean="0"/>
              <a:t>(9): 424-430.</a:t>
            </a:r>
          </a:p>
          <a:p>
            <a:pPr>
              <a:buFont typeface="Arial" charset="0"/>
              <a:buNone/>
              <a:defRPr/>
            </a:pPr>
            <a:r>
              <a:rPr lang="en-US" sz="1900" dirty="0" smtClean="0"/>
              <a:t>Haynes JD, Rees G (2006) </a:t>
            </a:r>
            <a:r>
              <a:rPr lang="en-US" sz="1900" i="1" dirty="0" smtClean="0"/>
              <a:t>Nat Rev </a:t>
            </a:r>
            <a:r>
              <a:rPr lang="en-US" sz="1900" i="1" dirty="0" err="1" smtClean="0"/>
              <a:t>Neurosci</a:t>
            </a:r>
            <a:r>
              <a:rPr lang="en-US" sz="1900" i="1" dirty="0" smtClean="0"/>
              <a:t> 7</a:t>
            </a:r>
            <a:r>
              <a:rPr lang="en-US" sz="1900" dirty="0" smtClean="0"/>
              <a:t>: 523-534.</a:t>
            </a:r>
          </a:p>
          <a:p>
            <a:pPr>
              <a:buFont typeface="Arial" charset="0"/>
              <a:buNone/>
              <a:defRPr/>
            </a:pPr>
            <a:endParaRPr lang="en-US" sz="1900" dirty="0" smtClean="0"/>
          </a:p>
          <a:p>
            <a:pPr>
              <a:buFont typeface="Arial" charset="0"/>
              <a:buNone/>
              <a:defRPr/>
            </a:pPr>
            <a:r>
              <a:rPr lang="en-US" sz="1900" b="1" dirty="0" smtClean="0"/>
              <a:t>Linear classification: a few example applications in neuroscience</a:t>
            </a:r>
          </a:p>
          <a:p>
            <a:pPr>
              <a:buFont typeface="Arial" charset="0"/>
              <a:buNone/>
              <a:defRPr/>
            </a:pPr>
            <a:r>
              <a:rPr lang="en-US" sz="1900" dirty="0" err="1" smtClean="0"/>
              <a:t>Kamitani</a:t>
            </a:r>
            <a:r>
              <a:rPr lang="en-US" sz="1900" dirty="0" smtClean="0"/>
              <a:t> Y, Tong F (2005) </a:t>
            </a:r>
            <a:r>
              <a:rPr lang="en-US" sz="1900" i="1" dirty="0" smtClean="0"/>
              <a:t>Nat </a:t>
            </a:r>
            <a:r>
              <a:rPr lang="en-US" sz="1900" i="1" dirty="0" err="1" smtClean="0"/>
              <a:t>Neurosci</a:t>
            </a:r>
            <a:r>
              <a:rPr lang="en-US" sz="1900" i="1" dirty="0" smtClean="0"/>
              <a:t> 8</a:t>
            </a:r>
            <a:r>
              <a:rPr lang="en-US" sz="1900" dirty="0" smtClean="0"/>
              <a:t>(5): 679-685.</a:t>
            </a:r>
            <a:r>
              <a:rPr lang="en-US" sz="1900" dirty="0" smtClean="0">
                <a:solidFill>
                  <a:schemeClr val="tx1">
                    <a:lumMod val="50000"/>
                    <a:lumOff val="50000"/>
                  </a:schemeClr>
                </a:solidFill>
              </a:rPr>
              <a:t> [vision: classify orientations]</a:t>
            </a:r>
          </a:p>
          <a:p>
            <a:pPr>
              <a:buFont typeface="Arial" charset="0"/>
              <a:buNone/>
              <a:defRPr/>
            </a:pPr>
            <a:r>
              <a:rPr lang="en-US" sz="1900" dirty="0" err="1" smtClean="0"/>
              <a:t>Formisano</a:t>
            </a:r>
            <a:r>
              <a:rPr lang="en-US" sz="1900" dirty="0" smtClean="0"/>
              <a:t> E et al. (2008</a:t>
            </a:r>
            <a:r>
              <a:rPr lang="en-US" sz="1900" i="1" dirty="0" smtClean="0"/>
              <a:t>) Science 322</a:t>
            </a:r>
            <a:r>
              <a:rPr lang="en-US" sz="1900" dirty="0" smtClean="0"/>
              <a:t>: 970-973. </a:t>
            </a:r>
            <a:r>
              <a:rPr lang="en-US" sz="1900" dirty="0" smtClean="0">
                <a:solidFill>
                  <a:schemeClr val="tx1">
                    <a:lumMod val="50000"/>
                    <a:lumOff val="50000"/>
                  </a:schemeClr>
                </a:solidFill>
              </a:rPr>
              <a:t>[voices: classify speakers &amp; vowels]</a:t>
            </a:r>
          </a:p>
          <a:p>
            <a:pPr>
              <a:buFont typeface="Arial" charset="0"/>
              <a:buNone/>
              <a:defRPr/>
            </a:pPr>
            <a:r>
              <a:rPr lang="en-US" sz="1900" dirty="0" smtClean="0"/>
              <a:t>Haynes JD et al. (2007) </a:t>
            </a:r>
            <a:r>
              <a:rPr lang="en-US" sz="1900" i="1" dirty="0" err="1" smtClean="0"/>
              <a:t>Curr</a:t>
            </a:r>
            <a:r>
              <a:rPr lang="en-US" sz="1900" i="1" dirty="0" smtClean="0"/>
              <a:t> </a:t>
            </a:r>
            <a:r>
              <a:rPr lang="en-US" sz="1900" i="1" dirty="0" err="1" smtClean="0"/>
              <a:t>Biol</a:t>
            </a:r>
            <a:r>
              <a:rPr lang="en-US" sz="1900" i="1" dirty="0" smtClean="0"/>
              <a:t> 17</a:t>
            </a:r>
            <a:r>
              <a:rPr lang="en-US" sz="1900" dirty="0" smtClean="0"/>
              <a:t>(4): 323-328. </a:t>
            </a:r>
            <a:r>
              <a:rPr lang="en-US" sz="1900" dirty="0" smtClean="0">
                <a:solidFill>
                  <a:schemeClr val="tx1">
                    <a:lumMod val="50000"/>
                    <a:lumOff val="50000"/>
                  </a:schemeClr>
                </a:solidFill>
              </a:rPr>
              <a:t>[cognitive control: task preparation]</a:t>
            </a:r>
          </a:p>
          <a:p>
            <a:pPr>
              <a:buFont typeface="Arial" charset="0"/>
              <a:buNone/>
              <a:defRPr/>
            </a:pPr>
            <a:r>
              <a:rPr lang="en-US" sz="1900" dirty="0" err="1" smtClean="0"/>
              <a:t>Emrich</a:t>
            </a:r>
            <a:r>
              <a:rPr lang="en-US" sz="1900" dirty="0" smtClean="0"/>
              <a:t> et al. </a:t>
            </a:r>
            <a:r>
              <a:rPr lang="en-US" sz="1900" dirty="0"/>
              <a:t>(2013) </a:t>
            </a:r>
            <a:r>
              <a:rPr lang="en-US" sz="1900" i="1" dirty="0" err="1"/>
              <a:t>J.Neurosci</a:t>
            </a:r>
            <a:r>
              <a:rPr lang="en-US" sz="1900" i="1" dirty="0" smtClean="0"/>
              <a:t>.</a:t>
            </a:r>
            <a:r>
              <a:rPr lang="en-US" sz="1900" dirty="0" smtClean="0">
                <a:solidFill>
                  <a:schemeClr val="tx1">
                    <a:lumMod val="50000"/>
                    <a:lumOff val="50000"/>
                  </a:schemeClr>
                </a:solidFill>
              </a:rPr>
              <a:t> </a:t>
            </a:r>
            <a:r>
              <a:rPr lang="en-US" sz="1900" dirty="0" smtClean="0"/>
              <a:t>33(15</a:t>
            </a:r>
            <a:r>
              <a:rPr lang="en-US" sz="1900" dirty="0"/>
              <a:t>):</a:t>
            </a:r>
            <a:r>
              <a:rPr lang="en-US" sz="1900" dirty="0" smtClean="0"/>
              <a:t>6516–6523 </a:t>
            </a:r>
            <a:r>
              <a:rPr lang="en-US" sz="1900" dirty="0">
                <a:solidFill>
                  <a:schemeClr val="tx1">
                    <a:lumMod val="50000"/>
                    <a:lumOff val="50000"/>
                  </a:schemeClr>
                </a:solidFill>
              </a:rPr>
              <a:t>[visual working memory]</a:t>
            </a:r>
          </a:p>
          <a:p>
            <a:pPr>
              <a:buFont typeface="Arial" charset="0"/>
              <a:buNone/>
              <a:defRPr/>
            </a:pPr>
            <a:endParaRPr lang="en-US" sz="1900" dirty="0" smtClean="0"/>
          </a:p>
          <a:p>
            <a:pPr>
              <a:buFont typeface="Arial" charset="0"/>
              <a:buNone/>
              <a:defRPr/>
            </a:pPr>
            <a:endParaRPr lang="en-US" sz="1900" dirty="0" smtClean="0"/>
          </a:p>
          <a:p>
            <a:pPr>
              <a:buFont typeface="Arial" charset="0"/>
              <a:buNone/>
              <a:defRPr/>
            </a:pPr>
            <a:endParaRPr lang="en-GB" sz="1900" dirty="0"/>
          </a:p>
        </p:txBody>
      </p:sp>
    </p:spTree>
    <p:extLst>
      <p:ext uri="{BB962C8B-B14F-4D97-AF65-F5344CB8AC3E}">
        <p14:creationId xmlns:p14="http://schemas.microsoft.com/office/powerpoint/2010/main" val="273210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57200" y="0"/>
            <a:ext cx="8229600" cy="620713"/>
          </a:xfrm>
        </p:spPr>
        <p:txBody>
          <a:bodyPr/>
          <a:lstStyle/>
          <a:p>
            <a:pPr eaLnBrk="1" hangingPunct="1"/>
            <a:r>
              <a:rPr lang="en-US" altLang="en-US" sz="3200" b="1" smtClean="0"/>
              <a:t>References (a selective list)</a:t>
            </a:r>
            <a:endParaRPr lang="en-GB" altLang="en-US" sz="3200" smtClean="0"/>
          </a:p>
        </p:txBody>
      </p:sp>
      <p:sp>
        <p:nvSpPr>
          <p:cNvPr id="4" name="Content Placeholder 3"/>
          <p:cNvSpPr>
            <a:spLocks noGrp="1"/>
          </p:cNvSpPr>
          <p:nvPr>
            <p:ph idx="1"/>
          </p:nvPr>
        </p:nvSpPr>
        <p:spPr>
          <a:xfrm>
            <a:off x="439738" y="692697"/>
            <a:ext cx="8686800" cy="6165304"/>
          </a:xfrm>
        </p:spPr>
        <p:txBody>
          <a:bodyPr/>
          <a:lstStyle/>
          <a:p>
            <a:pPr>
              <a:buFont typeface="Arial" charset="0"/>
              <a:buNone/>
              <a:defRPr/>
            </a:pPr>
            <a:r>
              <a:rPr lang="en-US" sz="1800" b="1" dirty="0" smtClean="0"/>
              <a:t>Recursive feature elimination (RFE)</a:t>
            </a:r>
          </a:p>
          <a:p>
            <a:pPr>
              <a:buFont typeface="Arial" charset="0"/>
              <a:buNone/>
              <a:defRPr/>
            </a:pPr>
            <a:r>
              <a:rPr lang="en-US" sz="1800" dirty="0" smtClean="0"/>
              <a:t>De Martino F et al. (2008) </a:t>
            </a:r>
            <a:r>
              <a:rPr lang="en-US" sz="1800" i="1" dirty="0" err="1" smtClean="0"/>
              <a:t>Neuroimage</a:t>
            </a:r>
            <a:r>
              <a:rPr lang="en-US" sz="1800" i="1" dirty="0" smtClean="0"/>
              <a:t> 43</a:t>
            </a:r>
            <a:r>
              <a:rPr lang="en-US" sz="1800" dirty="0" smtClean="0"/>
              <a:t>: 44-58.  </a:t>
            </a:r>
          </a:p>
          <a:p>
            <a:pPr>
              <a:buFont typeface="Arial" charset="0"/>
              <a:buNone/>
              <a:defRPr/>
            </a:pPr>
            <a:endParaRPr lang="en-US" sz="1800" dirty="0" smtClean="0"/>
          </a:p>
          <a:p>
            <a:pPr>
              <a:buFont typeface="Arial" charset="0"/>
              <a:buNone/>
              <a:defRPr/>
            </a:pPr>
            <a:r>
              <a:rPr lang="en-US" sz="1800" b="1" dirty="0" smtClean="0"/>
              <a:t>Thoughts on choice of classifier &amp; preprocessing options</a:t>
            </a:r>
            <a:r>
              <a:rPr lang="en-US" sz="1800" dirty="0" smtClean="0"/>
              <a:t> </a:t>
            </a:r>
          </a:p>
          <a:p>
            <a:pPr>
              <a:buFont typeface="Arial" charset="0"/>
              <a:buNone/>
              <a:defRPr/>
            </a:pPr>
            <a:r>
              <a:rPr lang="en-US" sz="1800" dirty="0" err="1" smtClean="0"/>
              <a:t>Mourao</a:t>
            </a:r>
            <a:r>
              <a:rPr lang="en-US" sz="1800" dirty="0" smtClean="0"/>
              <a:t>-Miranda J et al. (2005) </a:t>
            </a:r>
            <a:r>
              <a:rPr lang="en-US" sz="1800" i="1" dirty="0" err="1" smtClean="0"/>
              <a:t>Neuroimage</a:t>
            </a:r>
            <a:r>
              <a:rPr lang="en-US" sz="1800" i="1" dirty="0" smtClean="0"/>
              <a:t> 28</a:t>
            </a:r>
            <a:r>
              <a:rPr lang="en-US" sz="1800" dirty="0" smtClean="0"/>
              <a:t>:  980-995. </a:t>
            </a:r>
            <a:r>
              <a:rPr lang="en-US" sz="1800" dirty="0" smtClean="0">
                <a:solidFill>
                  <a:schemeClr val="tx1">
                    <a:lumMod val="50000"/>
                    <a:lumOff val="50000"/>
                  </a:schemeClr>
                </a:solidFill>
              </a:rPr>
              <a:t>[SVM </a:t>
            </a:r>
            <a:r>
              <a:rPr lang="en-US" sz="1800" dirty="0" err="1" smtClean="0">
                <a:solidFill>
                  <a:schemeClr val="tx1">
                    <a:lumMod val="50000"/>
                    <a:lumOff val="50000"/>
                  </a:schemeClr>
                </a:solidFill>
              </a:rPr>
              <a:t>vs</a:t>
            </a:r>
            <a:r>
              <a:rPr lang="en-US" sz="1800" dirty="0" smtClean="0">
                <a:solidFill>
                  <a:schemeClr val="tx1">
                    <a:lumMod val="50000"/>
                    <a:lumOff val="50000"/>
                  </a:schemeClr>
                </a:solidFill>
              </a:rPr>
              <a:t> FLDA] </a:t>
            </a:r>
          </a:p>
          <a:p>
            <a:pPr>
              <a:buFont typeface="Arial" charset="0"/>
              <a:buNone/>
              <a:defRPr/>
            </a:pPr>
            <a:r>
              <a:rPr lang="en-US" sz="1800" dirty="0" err="1" smtClean="0"/>
              <a:t>Kriegeskorte</a:t>
            </a:r>
            <a:r>
              <a:rPr lang="en-US" sz="1800" dirty="0" smtClean="0"/>
              <a:t> et al. (2009) </a:t>
            </a:r>
            <a:r>
              <a:rPr lang="en-US" sz="1800" i="1" dirty="0" smtClean="0"/>
              <a:t>Nat </a:t>
            </a:r>
            <a:r>
              <a:rPr lang="en-US" sz="1800" i="1" dirty="0" err="1" smtClean="0"/>
              <a:t>Neurosci</a:t>
            </a:r>
            <a:r>
              <a:rPr lang="en-US" sz="1800" i="1" dirty="0" smtClean="0"/>
              <a:t> 12</a:t>
            </a:r>
            <a:r>
              <a:rPr lang="en-US" sz="1800" dirty="0" smtClean="0"/>
              <a:t>(5):  535-540. </a:t>
            </a:r>
            <a:r>
              <a:rPr lang="en-US" sz="1800" dirty="0" smtClean="0">
                <a:solidFill>
                  <a:schemeClr val="tx1">
                    <a:lumMod val="50000"/>
                    <a:lumOff val="50000"/>
                  </a:schemeClr>
                </a:solidFill>
              </a:rPr>
              <a:t>[how to prevent selection bias]</a:t>
            </a:r>
          </a:p>
          <a:p>
            <a:pPr>
              <a:buFont typeface="Arial" charset="0"/>
              <a:buNone/>
              <a:defRPr/>
            </a:pPr>
            <a:r>
              <a:rPr lang="en-US" sz="1800" dirty="0" err="1" smtClean="0"/>
              <a:t>Misaki</a:t>
            </a:r>
            <a:r>
              <a:rPr lang="en-US" sz="1800" dirty="0" smtClean="0"/>
              <a:t> M et al. (2010) </a:t>
            </a:r>
            <a:r>
              <a:rPr lang="en-US" sz="1800" i="1" dirty="0" err="1" smtClean="0"/>
              <a:t>Neuroimage</a:t>
            </a:r>
            <a:r>
              <a:rPr lang="en-US" sz="1800" i="1" dirty="0" smtClean="0"/>
              <a:t> 53</a:t>
            </a:r>
            <a:r>
              <a:rPr lang="en-US" sz="1800" dirty="0" smtClean="0"/>
              <a:t>: 103-118. </a:t>
            </a:r>
            <a:r>
              <a:rPr lang="en-US" sz="1800" dirty="0" smtClean="0">
                <a:solidFill>
                  <a:schemeClr val="tx1">
                    <a:lumMod val="50000"/>
                    <a:lumOff val="50000"/>
                  </a:schemeClr>
                </a:solidFill>
              </a:rPr>
              <a:t>[compares 6 different classifiers]</a:t>
            </a:r>
          </a:p>
          <a:p>
            <a:pPr>
              <a:buFont typeface="Arial" charset="0"/>
              <a:buNone/>
              <a:defRPr/>
            </a:pPr>
            <a:r>
              <a:rPr lang="en-US" sz="1800" dirty="0" err="1" smtClean="0"/>
              <a:t>Garrido</a:t>
            </a:r>
            <a:r>
              <a:rPr lang="en-US" sz="1800" dirty="0" smtClean="0"/>
              <a:t> L et al. (2013) </a:t>
            </a:r>
            <a:r>
              <a:rPr lang="en-US" sz="1800" i="1" dirty="0" smtClean="0"/>
              <a:t>Front </a:t>
            </a:r>
            <a:r>
              <a:rPr lang="en-US" sz="1800" i="1" dirty="0" err="1" smtClean="0"/>
              <a:t>Neurosci</a:t>
            </a:r>
            <a:r>
              <a:rPr lang="en-US" sz="1800" i="1" dirty="0" smtClean="0"/>
              <a:t> 7</a:t>
            </a:r>
            <a:r>
              <a:rPr lang="en-US" sz="1800" dirty="0" smtClean="0"/>
              <a:t>(174):  1-4. </a:t>
            </a:r>
            <a:r>
              <a:rPr lang="en-US" sz="1800" dirty="0" smtClean="0">
                <a:solidFill>
                  <a:schemeClr val="tx1">
                    <a:lumMod val="50000"/>
                    <a:lumOff val="50000"/>
                  </a:schemeClr>
                </a:solidFill>
              </a:rPr>
              <a:t>[subtract the mean pattern?]</a:t>
            </a:r>
          </a:p>
          <a:p>
            <a:pPr>
              <a:buFont typeface="Arial" charset="0"/>
              <a:buNone/>
              <a:defRPr/>
            </a:pPr>
            <a:endParaRPr lang="en-US" sz="1800" dirty="0" smtClean="0"/>
          </a:p>
          <a:p>
            <a:pPr>
              <a:buFont typeface="Arial" charset="0"/>
              <a:buNone/>
              <a:defRPr/>
            </a:pPr>
            <a:r>
              <a:rPr lang="en-US" sz="1800" b="1" dirty="0" smtClean="0"/>
              <a:t>Relationships between classification (decoding), encoding, and RSA</a:t>
            </a:r>
          </a:p>
          <a:p>
            <a:pPr>
              <a:buFont typeface="Arial" charset="0"/>
              <a:buNone/>
              <a:defRPr/>
            </a:pPr>
            <a:r>
              <a:rPr lang="en-US" sz="1800" dirty="0" err="1" smtClean="0"/>
              <a:t>Naselaris</a:t>
            </a:r>
            <a:r>
              <a:rPr lang="en-US" sz="1800" dirty="0" smtClean="0"/>
              <a:t> T et al. (2011) </a:t>
            </a:r>
            <a:r>
              <a:rPr lang="en-US" sz="1800" i="1" dirty="0" err="1" smtClean="0"/>
              <a:t>Neuroimage</a:t>
            </a:r>
            <a:r>
              <a:rPr lang="en-US" sz="1800" i="1" dirty="0" smtClean="0"/>
              <a:t> 56</a:t>
            </a:r>
            <a:r>
              <a:rPr lang="en-US" sz="1800" dirty="0" smtClean="0"/>
              <a:t>: 400-410.</a:t>
            </a:r>
          </a:p>
          <a:p>
            <a:pPr>
              <a:buFont typeface="Arial" charset="0"/>
              <a:buNone/>
              <a:defRPr/>
            </a:pPr>
            <a:r>
              <a:rPr lang="en-US" sz="1800" dirty="0" smtClean="0"/>
              <a:t>Kriegeskorte N (2011) </a:t>
            </a:r>
            <a:r>
              <a:rPr lang="en-US" sz="1800" i="1" dirty="0" err="1" smtClean="0"/>
              <a:t>Neuroimage</a:t>
            </a:r>
            <a:r>
              <a:rPr lang="en-US" sz="1800" i="1" dirty="0" smtClean="0"/>
              <a:t> 56</a:t>
            </a:r>
            <a:r>
              <a:rPr lang="en-US" sz="1800" dirty="0" smtClean="0"/>
              <a:t>: 411-421.</a:t>
            </a:r>
          </a:p>
          <a:p>
            <a:pPr>
              <a:buFont typeface="Arial" charset="0"/>
              <a:buNone/>
              <a:defRPr/>
            </a:pPr>
            <a:r>
              <a:rPr lang="en-US" sz="1800" dirty="0" err="1" smtClean="0"/>
              <a:t>Kriegeskorte</a:t>
            </a:r>
            <a:r>
              <a:rPr lang="en-US" sz="1800" dirty="0" smtClean="0"/>
              <a:t> &amp; Douglas (2019) </a:t>
            </a:r>
            <a:r>
              <a:rPr lang="en-US" sz="1800" i="1" dirty="0" err="1"/>
              <a:t>C</a:t>
            </a:r>
            <a:r>
              <a:rPr lang="en-US" sz="1800" i="1" dirty="0" err="1" smtClean="0"/>
              <a:t>urr</a:t>
            </a:r>
            <a:r>
              <a:rPr lang="en-US" sz="1800" i="1" dirty="0" smtClean="0"/>
              <a:t> </a:t>
            </a:r>
            <a:r>
              <a:rPr lang="en-US" sz="1800" i="1" dirty="0" err="1" smtClean="0"/>
              <a:t>Opin</a:t>
            </a:r>
            <a:r>
              <a:rPr lang="en-US" sz="1800" i="1" dirty="0" smtClean="0"/>
              <a:t> </a:t>
            </a:r>
            <a:r>
              <a:rPr lang="en-US" sz="1800" i="1" dirty="0" err="1" smtClean="0"/>
              <a:t>Neurobiol</a:t>
            </a:r>
            <a:r>
              <a:rPr lang="en-US" sz="1800" i="1" dirty="0" smtClean="0"/>
              <a:t> </a:t>
            </a:r>
            <a:r>
              <a:rPr lang="en-US" sz="1800" dirty="0" smtClean="0"/>
              <a:t>55:167-79</a:t>
            </a:r>
            <a:endParaRPr lang="en-US" sz="1800" dirty="0"/>
          </a:p>
          <a:p>
            <a:pPr>
              <a:buFont typeface="Arial" charset="0"/>
              <a:buNone/>
              <a:defRPr/>
            </a:pPr>
            <a:r>
              <a:rPr lang="en-US" sz="1800" b="1" dirty="0" smtClean="0"/>
              <a:t>Comparison with classical univariate approach </a:t>
            </a:r>
          </a:p>
          <a:p>
            <a:pPr>
              <a:buNone/>
              <a:defRPr/>
            </a:pPr>
            <a:r>
              <a:rPr lang="en-US" sz="1800" dirty="0" smtClean="0"/>
              <a:t>Hebart MN &amp; Baker CI (2018) </a:t>
            </a:r>
            <a:r>
              <a:rPr lang="en-US" sz="1800" i="1" dirty="0" err="1"/>
              <a:t>Neuroimage</a:t>
            </a:r>
            <a:r>
              <a:rPr lang="en-US" sz="1800" i="1" dirty="0"/>
              <a:t> </a:t>
            </a:r>
            <a:r>
              <a:rPr lang="en-US" sz="1800" i="1" dirty="0" smtClean="0"/>
              <a:t>180</a:t>
            </a:r>
            <a:r>
              <a:rPr lang="en-US" sz="1800" dirty="0" smtClean="0"/>
              <a:t>: 4-18.</a:t>
            </a:r>
          </a:p>
          <a:p>
            <a:pPr>
              <a:buFont typeface="Arial" charset="0"/>
              <a:buNone/>
              <a:defRPr/>
            </a:pPr>
            <a:endParaRPr lang="en-US" sz="1800" dirty="0"/>
          </a:p>
          <a:p>
            <a:pPr>
              <a:buFont typeface="Arial" charset="0"/>
              <a:buNone/>
              <a:defRPr/>
            </a:pPr>
            <a:r>
              <a:rPr lang="en-US" sz="1800" b="1" dirty="0"/>
              <a:t>Source of data for </a:t>
            </a:r>
            <a:r>
              <a:rPr lang="en-US" sz="1800" b="1" dirty="0" smtClean="0"/>
              <a:t>extra ‘hands </a:t>
            </a:r>
            <a:r>
              <a:rPr lang="en-US" sz="1800" b="1" dirty="0"/>
              <a:t>on’ </a:t>
            </a:r>
            <a:r>
              <a:rPr lang="en-US" sz="1800" b="1" dirty="0" smtClean="0"/>
              <a:t>example</a:t>
            </a:r>
            <a:endParaRPr lang="en-US" sz="1800" b="1" dirty="0"/>
          </a:p>
          <a:p>
            <a:pPr>
              <a:buFont typeface="Arial" charset="0"/>
              <a:buNone/>
              <a:defRPr/>
            </a:pPr>
            <a:r>
              <a:rPr lang="en-US" sz="1800" dirty="0" smtClean="0"/>
              <a:t>Mitchell &amp; Cusack (2016</a:t>
            </a:r>
            <a:r>
              <a:rPr lang="en-US" sz="1800" dirty="0"/>
              <a:t>) </a:t>
            </a:r>
            <a:r>
              <a:rPr lang="en-US" sz="1800" i="1" dirty="0"/>
              <a:t>Scientific Reports  </a:t>
            </a:r>
            <a:r>
              <a:rPr lang="en-US" sz="1800" dirty="0" smtClean="0"/>
              <a:t>6:20232; </a:t>
            </a:r>
            <a:r>
              <a:rPr lang="en-US" sz="1800" dirty="0"/>
              <a:t>DOI: 10.1038/srep20232</a:t>
            </a:r>
          </a:p>
          <a:p>
            <a:pPr>
              <a:buFont typeface="Arial" charset="0"/>
              <a:buNone/>
              <a:defRPr/>
            </a:pPr>
            <a:endParaRPr lang="en-US" sz="1800" dirty="0" smtClean="0"/>
          </a:p>
          <a:p>
            <a:pPr>
              <a:buFont typeface="Arial" charset="0"/>
              <a:buNone/>
              <a:defRPr/>
            </a:pPr>
            <a:endParaRPr lang="en-US" sz="1800" dirty="0" smtClean="0"/>
          </a:p>
          <a:p>
            <a:pPr>
              <a:buFont typeface="Arial" charset="0"/>
              <a:buNone/>
              <a:defRPr/>
            </a:pPr>
            <a:endParaRPr lang="en-US" sz="1800" dirty="0" smtClean="0"/>
          </a:p>
          <a:p>
            <a:pPr>
              <a:buFont typeface="Arial" charset="0"/>
              <a:buNone/>
              <a:defRPr/>
            </a:pPr>
            <a:endParaRPr lang="en-GB" sz="1800" dirty="0"/>
          </a:p>
        </p:txBody>
      </p:sp>
    </p:spTree>
    <p:extLst>
      <p:ext uri="{BB962C8B-B14F-4D97-AF65-F5344CB8AC3E}">
        <p14:creationId xmlns:p14="http://schemas.microsoft.com/office/powerpoint/2010/main" val="3040339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0" y="2564904"/>
            <a:ext cx="9144000" cy="1470025"/>
          </a:xfrm>
        </p:spPr>
        <p:txBody>
          <a:bodyPr>
            <a:normAutofit fontScale="90000"/>
          </a:bodyPr>
          <a:lstStyle/>
          <a:p>
            <a:pPr eaLnBrk="1" hangingPunct="1"/>
            <a:r>
              <a:rPr lang="en-GB" b="1" dirty="0" smtClean="0"/>
              <a:t/>
            </a:r>
            <a:br>
              <a:rPr lang="en-GB" b="1" dirty="0" smtClean="0"/>
            </a:br>
            <a:r>
              <a:rPr lang="en-GB" b="1" dirty="0" smtClean="0"/>
              <a:t>Part 2: RSA</a:t>
            </a:r>
            <a:br>
              <a:rPr lang="en-GB" b="1" dirty="0" smtClean="0"/>
            </a:br>
            <a:endParaRPr lang="en-GB" b="1" dirty="0" smtClean="0"/>
          </a:p>
        </p:txBody>
      </p:sp>
    </p:spTree>
    <p:extLst>
      <p:ext uri="{BB962C8B-B14F-4D97-AF65-F5344CB8AC3E}">
        <p14:creationId xmlns:p14="http://schemas.microsoft.com/office/powerpoint/2010/main" val="39006907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764704"/>
            <a:ext cx="8291264"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pPr>
            <a:r>
              <a:rPr lang="en-GB" altLang="en-US" sz="2800" dirty="0" smtClean="0"/>
              <a:t>“</a:t>
            </a:r>
            <a:r>
              <a:rPr lang="en-GB" altLang="en-US" sz="2800" dirty="0" smtClean="0">
                <a:solidFill>
                  <a:srgbClr val="C00000"/>
                </a:solidFill>
              </a:rPr>
              <a:t>R</a:t>
            </a:r>
            <a:r>
              <a:rPr lang="en-GB" altLang="en-US" sz="2800" dirty="0" smtClean="0"/>
              <a:t>epresentational </a:t>
            </a:r>
            <a:r>
              <a:rPr lang="en-GB" altLang="en-US" sz="2800" dirty="0" smtClean="0">
                <a:solidFill>
                  <a:srgbClr val="C00000"/>
                </a:solidFill>
              </a:rPr>
              <a:t>S</a:t>
            </a:r>
            <a:r>
              <a:rPr lang="en-GB" altLang="en-US" sz="2800" dirty="0" smtClean="0"/>
              <a:t>imilarity </a:t>
            </a:r>
            <a:r>
              <a:rPr lang="en-GB" altLang="en-US" sz="2800" dirty="0">
                <a:solidFill>
                  <a:srgbClr val="C00000"/>
                </a:solidFill>
              </a:rPr>
              <a:t>A</a:t>
            </a:r>
            <a:r>
              <a:rPr lang="en-GB" altLang="en-US" sz="2800" dirty="0" smtClean="0"/>
              <a:t>nalysis (RSA) is </a:t>
            </a:r>
            <a:r>
              <a:rPr lang="en-GB" altLang="en-US" sz="2800" dirty="0"/>
              <a:t/>
            </a:r>
            <a:br>
              <a:rPr lang="en-GB" altLang="en-US" sz="2800" dirty="0"/>
            </a:br>
            <a:r>
              <a:rPr lang="en-GB" altLang="en-US" sz="2800" dirty="0" smtClean="0"/>
              <a:t>an MVPA method to:</a:t>
            </a:r>
            <a:br>
              <a:rPr lang="en-GB" altLang="en-US" sz="2800" dirty="0" smtClean="0"/>
            </a:br>
            <a:r>
              <a:rPr lang="en-GB" altLang="en-US" sz="2800" b="1" dirty="0" smtClean="0"/>
              <a:t>describe and compare geometries of represented conditions</a:t>
            </a:r>
          </a:p>
          <a:p>
            <a:pPr marL="571500" indent="-571500" eaLnBrk="1" hangingPunct="1">
              <a:spcBef>
                <a:spcPct val="0"/>
              </a:spcBef>
            </a:pPr>
            <a:endParaRPr lang="en-GB" altLang="en-US" sz="2800" dirty="0" smtClean="0"/>
          </a:p>
          <a:p>
            <a:pPr marL="571500" indent="-571500" eaLnBrk="1" hangingPunct="1">
              <a:spcBef>
                <a:spcPct val="0"/>
              </a:spcBef>
            </a:pPr>
            <a:r>
              <a:rPr lang="en-GB" altLang="en-US" sz="2800" dirty="0" smtClean="0"/>
              <a:t>Generalisation of classification:</a:t>
            </a:r>
          </a:p>
          <a:p>
            <a:pPr marL="1314450" lvl="1" indent="-571500" eaLnBrk="1" hangingPunct="1">
              <a:spcBef>
                <a:spcPct val="0"/>
              </a:spcBef>
            </a:pPr>
            <a:r>
              <a:rPr lang="en-GB" altLang="en-US" sz="2400" dirty="0" smtClean="0"/>
              <a:t>More conditions</a:t>
            </a:r>
          </a:p>
          <a:p>
            <a:pPr marL="1314450" lvl="1" indent="-571500" eaLnBrk="1" hangingPunct="1">
              <a:spcBef>
                <a:spcPct val="0"/>
              </a:spcBef>
            </a:pPr>
            <a:r>
              <a:rPr lang="en-GB" altLang="en-US" sz="2400" dirty="0" smtClean="0"/>
              <a:t>More general notion of dissimilarity </a:t>
            </a:r>
            <a:br>
              <a:rPr lang="en-GB" altLang="en-US" sz="2400" dirty="0" smtClean="0"/>
            </a:br>
            <a:r>
              <a:rPr lang="en-GB" altLang="en-US" sz="2000" dirty="0" smtClean="0"/>
              <a:t>(not “are patterns different?” but “how different are they?” and “how are they different?”)</a:t>
            </a:r>
          </a:p>
          <a:p>
            <a:pPr marL="1314450" lvl="1" indent="-571500" eaLnBrk="1" hangingPunct="1">
              <a:spcBef>
                <a:spcPct val="0"/>
              </a:spcBef>
            </a:pPr>
            <a:r>
              <a:rPr lang="en-GB" altLang="en-US" sz="2400" dirty="0" smtClean="0"/>
              <a:t>Less need to predefine stimulus categories/dimensions</a:t>
            </a:r>
          </a:p>
          <a:p>
            <a:pPr marL="1314450" lvl="1" indent="-571500" eaLnBrk="1" hangingPunct="1">
              <a:spcBef>
                <a:spcPct val="0"/>
              </a:spcBef>
            </a:pPr>
            <a:endParaRPr lang="en-GB" altLang="en-US" sz="2000" dirty="0"/>
          </a:p>
        </p:txBody>
      </p:sp>
      <p:sp>
        <p:nvSpPr>
          <p:cNvPr id="3" name="Title 1"/>
          <p:cNvSpPr txBox="1">
            <a:spLocks/>
          </p:cNvSpPr>
          <p:nvPr/>
        </p:nvSpPr>
        <p:spPr bwMode="auto">
          <a:xfrm>
            <a:off x="457200" y="274638"/>
            <a:ext cx="8229600" cy="56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RSA?</a:t>
            </a:r>
            <a:endParaRPr lang="en-GB" altLang="en-US" sz="3600" b="1" dirty="0"/>
          </a:p>
        </p:txBody>
      </p:sp>
    </p:spTree>
    <p:extLst>
      <p:ext uri="{BB962C8B-B14F-4D97-AF65-F5344CB8AC3E}">
        <p14:creationId xmlns:p14="http://schemas.microsoft.com/office/powerpoint/2010/main" val="156576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274638"/>
            <a:ext cx="8229600" cy="55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do RSA?</a:t>
            </a:r>
            <a:endParaRPr lang="en-GB" altLang="en-US" sz="3600" b="1" dirty="0"/>
          </a:p>
        </p:txBody>
      </p:sp>
      <p:sp>
        <p:nvSpPr>
          <p:cNvPr id="10" name="Title 1"/>
          <p:cNvSpPr txBox="1">
            <a:spLocks/>
          </p:cNvSpPr>
          <p:nvPr/>
        </p:nvSpPr>
        <p:spPr bwMode="auto">
          <a:xfrm>
            <a:off x="457200" y="908720"/>
            <a:ext cx="822960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spcAft>
                <a:spcPts val="1200"/>
              </a:spcAft>
            </a:pPr>
            <a:r>
              <a:rPr lang="en-GB" altLang="en-US" sz="2400" dirty="0" smtClean="0"/>
              <a:t>Quantifies neural relationships between conditions in an abstract space, derived from, but no longer dependent on, the measurement format…</a:t>
            </a:r>
          </a:p>
          <a:p>
            <a:pPr marL="571500" indent="-571500" eaLnBrk="1" hangingPunct="1">
              <a:spcBef>
                <a:spcPct val="0"/>
              </a:spcBef>
              <a:spcAft>
                <a:spcPts val="1200"/>
              </a:spcAft>
            </a:pPr>
            <a:r>
              <a:rPr lang="en-GB" altLang="en-US" sz="2400" b="1" dirty="0" smtClean="0"/>
              <a:t>Allows representational structures to be distinguished, </a:t>
            </a:r>
            <a:br>
              <a:rPr lang="en-GB" altLang="en-US" sz="2400" b="1" dirty="0" smtClean="0"/>
            </a:br>
            <a:r>
              <a:rPr lang="en-GB" altLang="en-US" sz="2400" b="1" dirty="0" smtClean="0"/>
              <a:t>and compared in common format</a:t>
            </a:r>
            <a:endParaRPr lang="en-GB" altLang="en-US" sz="2000" b="1" dirty="0" smtClean="0"/>
          </a:p>
        </p:txBody>
      </p:sp>
      <p:pic>
        <p:nvPicPr>
          <p:cNvPr id="4" name="Picture 3" descr="granada_RSA-circle.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71800" y="3284984"/>
            <a:ext cx="3630204" cy="3350957"/>
          </a:xfrm>
          <a:prstGeom prst="rect">
            <a:avLst/>
          </a:prstGeom>
        </p:spPr>
      </p:pic>
      <p:sp>
        <p:nvSpPr>
          <p:cNvPr id="5" name="Text Box 3"/>
          <p:cNvSpPr txBox="1">
            <a:spLocks noChangeArrowheads="1"/>
          </p:cNvSpPr>
          <p:nvPr/>
        </p:nvSpPr>
        <p:spPr bwMode="auto">
          <a:xfrm>
            <a:off x="6516216" y="6309320"/>
            <a:ext cx="2434069" cy="338554"/>
          </a:xfrm>
          <a:prstGeom prst="rect">
            <a:avLst/>
          </a:prstGeom>
          <a:noFill/>
          <a:ln w="9525">
            <a:noFill/>
            <a:miter lim="800000"/>
            <a:headEnd/>
            <a:tailEnd/>
          </a:ln>
        </p:spPr>
        <p:txBody>
          <a:bodyPr wrap="square">
            <a:spAutoFit/>
          </a:bodyPr>
          <a:lstStyle/>
          <a:p>
            <a:r>
              <a:rPr lang="en-US" sz="1600" dirty="0" err="1"/>
              <a:t>Kriegeskorte</a:t>
            </a:r>
            <a:r>
              <a:rPr lang="en-US" sz="1600" dirty="0"/>
              <a:t> et al. </a:t>
            </a:r>
            <a:r>
              <a:rPr lang="en-US" sz="1600" dirty="0" smtClean="0"/>
              <a:t>2008</a:t>
            </a:r>
            <a:endParaRPr lang="en-US" sz="1600" dirty="0"/>
          </a:p>
        </p:txBody>
      </p:sp>
    </p:spTree>
    <p:extLst>
      <p:ext uri="{BB962C8B-B14F-4D97-AF65-F5344CB8AC3E}">
        <p14:creationId xmlns:p14="http://schemas.microsoft.com/office/powerpoint/2010/main" val="7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4016"/>
            <a:ext cx="8787344" cy="659735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83568" y="1700808"/>
            <a:ext cx="792088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12744" y="4653136"/>
            <a:ext cx="792088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
          <p:cNvSpPr>
            <a:spLocks noChangeArrowheads="1"/>
          </p:cNvSpPr>
          <p:nvPr/>
        </p:nvSpPr>
        <p:spPr bwMode="auto">
          <a:xfrm>
            <a:off x="6444208" y="6309320"/>
            <a:ext cx="2808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en-US" altLang="en-US" sz="1600" dirty="0" err="1" smtClean="0"/>
              <a:t>Kriegeskorte</a:t>
            </a:r>
            <a:r>
              <a:rPr lang="en-US" altLang="en-US" sz="1600" dirty="0" smtClean="0"/>
              <a:t> </a:t>
            </a:r>
            <a:r>
              <a:rPr lang="en-US" altLang="en-US" sz="1600" dirty="0"/>
              <a:t>&amp; </a:t>
            </a:r>
            <a:r>
              <a:rPr lang="en-US" altLang="en-US" sz="1600" dirty="0" err="1" smtClean="0"/>
              <a:t>Kievit</a:t>
            </a:r>
            <a:r>
              <a:rPr lang="en-US" altLang="en-US" sz="1600" dirty="0" smtClean="0"/>
              <a:t> </a:t>
            </a:r>
            <a:r>
              <a:rPr lang="en-US" altLang="en-US" sz="1600" dirty="0"/>
              <a:t>(</a:t>
            </a:r>
            <a:r>
              <a:rPr lang="en-US" altLang="en-US" sz="1600" dirty="0" smtClean="0"/>
              <a:t>2013)</a:t>
            </a:r>
            <a:endParaRPr lang="en-US" altLang="en-US" sz="1600" dirty="0"/>
          </a:p>
        </p:txBody>
      </p:sp>
      <p:sp>
        <p:nvSpPr>
          <p:cNvPr id="6" name="Rectangle 5"/>
          <p:cNvSpPr/>
          <p:nvPr/>
        </p:nvSpPr>
        <p:spPr>
          <a:xfrm>
            <a:off x="395536" y="6165304"/>
            <a:ext cx="3024336" cy="488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851920" y="6052188"/>
            <a:ext cx="1800200" cy="54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V="1">
            <a:off x="5796136" y="476672"/>
            <a:ext cx="936104" cy="93610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96336" y="476672"/>
            <a:ext cx="685260" cy="10492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5292" y="3442692"/>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79440" y="3351372"/>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11960" y="3420201"/>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rot="5400000">
            <a:off x="3759784" y="161585"/>
            <a:ext cx="599728" cy="1539876"/>
          </a:xfrm>
          <a:prstGeom prst="arc">
            <a:avLst>
              <a:gd name="adj1" fmla="val 13473851"/>
              <a:gd name="adj2" fmla="val 19048038"/>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p:cNvSpPr/>
          <p:nvPr/>
        </p:nvSpPr>
        <p:spPr>
          <a:xfrm rot="13622382">
            <a:off x="6528657" y="2512606"/>
            <a:ext cx="599728" cy="1539876"/>
          </a:xfrm>
          <a:prstGeom prst="arc">
            <a:avLst>
              <a:gd name="adj1" fmla="val 13473851"/>
              <a:gd name="adj2" fmla="val 19048038"/>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Freeform 20"/>
          <p:cNvSpPr/>
          <p:nvPr/>
        </p:nvSpPr>
        <p:spPr>
          <a:xfrm>
            <a:off x="2216727" y="374073"/>
            <a:ext cx="907473" cy="775854"/>
          </a:xfrm>
          <a:custGeom>
            <a:avLst/>
            <a:gdLst>
              <a:gd name="connsiteX0" fmla="*/ 616528 w 907473"/>
              <a:gd name="connsiteY0" fmla="*/ 0 h 775854"/>
              <a:gd name="connsiteX1" fmla="*/ 616528 w 907473"/>
              <a:gd name="connsiteY1" fmla="*/ 159327 h 775854"/>
              <a:gd name="connsiteX2" fmla="*/ 623455 w 907473"/>
              <a:gd name="connsiteY2" fmla="*/ 187036 h 775854"/>
              <a:gd name="connsiteX3" fmla="*/ 644237 w 907473"/>
              <a:gd name="connsiteY3" fmla="*/ 207818 h 775854"/>
              <a:gd name="connsiteX4" fmla="*/ 651164 w 907473"/>
              <a:gd name="connsiteY4" fmla="*/ 228600 h 775854"/>
              <a:gd name="connsiteX5" fmla="*/ 637309 w 907473"/>
              <a:gd name="connsiteY5" fmla="*/ 339436 h 775854"/>
              <a:gd name="connsiteX6" fmla="*/ 602673 w 907473"/>
              <a:gd name="connsiteY6" fmla="*/ 346363 h 775854"/>
              <a:gd name="connsiteX7" fmla="*/ 547255 w 907473"/>
              <a:gd name="connsiteY7" fmla="*/ 353291 h 775854"/>
              <a:gd name="connsiteX8" fmla="*/ 526473 w 907473"/>
              <a:gd name="connsiteY8" fmla="*/ 360218 h 775854"/>
              <a:gd name="connsiteX9" fmla="*/ 512618 w 907473"/>
              <a:gd name="connsiteY9" fmla="*/ 401782 h 775854"/>
              <a:gd name="connsiteX10" fmla="*/ 547255 w 907473"/>
              <a:gd name="connsiteY10" fmla="*/ 505691 h 775854"/>
              <a:gd name="connsiteX11" fmla="*/ 588818 w 907473"/>
              <a:gd name="connsiteY11" fmla="*/ 512618 h 775854"/>
              <a:gd name="connsiteX12" fmla="*/ 685800 w 907473"/>
              <a:gd name="connsiteY12" fmla="*/ 491836 h 775854"/>
              <a:gd name="connsiteX13" fmla="*/ 706582 w 907473"/>
              <a:gd name="connsiteY13" fmla="*/ 477982 h 775854"/>
              <a:gd name="connsiteX14" fmla="*/ 755073 w 907473"/>
              <a:gd name="connsiteY14" fmla="*/ 464127 h 775854"/>
              <a:gd name="connsiteX15" fmla="*/ 775855 w 907473"/>
              <a:gd name="connsiteY15" fmla="*/ 457200 h 775854"/>
              <a:gd name="connsiteX16" fmla="*/ 824346 w 907473"/>
              <a:gd name="connsiteY16" fmla="*/ 443345 h 775854"/>
              <a:gd name="connsiteX17" fmla="*/ 893618 w 907473"/>
              <a:gd name="connsiteY17" fmla="*/ 450272 h 775854"/>
              <a:gd name="connsiteX18" fmla="*/ 900546 w 907473"/>
              <a:gd name="connsiteY18" fmla="*/ 471054 h 775854"/>
              <a:gd name="connsiteX19" fmla="*/ 907473 w 907473"/>
              <a:gd name="connsiteY19" fmla="*/ 554182 h 775854"/>
              <a:gd name="connsiteX20" fmla="*/ 900546 w 907473"/>
              <a:gd name="connsiteY20" fmla="*/ 727363 h 775854"/>
              <a:gd name="connsiteX21" fmla="*/ 879764 w 907473"/>
              <a:gd name="connsiteY21" fmla="*/ 741218 h 775854"/>
              <a:gd name="connsiteX22" fmla="*/ 865909 w 907473"/>
              <a:gd name="connsiteY22" fmla="*/ 762000 h 775854"/>
              <a:gd name="connsiteX23" fmla="*/ 824346 w 907473"/>
              <a:gd name="connsiteY23" fmla="*/ 775854 h 775854"/>
              <a:gd name="connsiteX24" fmla="*/ 318655 w 907473"/>
              <a:gd name="connsiteY24" fmla="*/ 768927 h 775854"/>
              <a:gd name="connsiteX25" fmla="*/ 290946 w 907473"/>
              <a:gd name="connsiteY25" fmla="*/ 762000 h 775854"/>
              <a:gd name="connsiteX26" fmla="*/ 214746 w 907473"/>
              <a:gd name="connsiteY26" fmla="*/ 755072 h 775854"/>
              <a:gd name="connsiteX27" fmla="*/ 0 w 907473"/>
              <a:gd name="connsiteY27" fmla="*/ 748145 h 77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07473" h="775854">
                <a:moveTo>
                  <a:pt x="616528" y="0"/>
                </a:moveTo>
                <a:cubicBezTo>
                  <a:pt x="610132" y="115120"/>
                  <a:pt x="601100" y="89904"/>
                  <a:pt x="616528" y="159327"/>
                </a:cubicBezTo>
                <a:cubicBezTo>
                  <a:pt x="618593" y="168621"/>
                  <a:pt x="618731" y="178770"/>
                  <a:pt x="623455" y="187036"/>
                </a:cubicBezTo>
                <a:cubicBezTo>
                  <a:pt x="628316" y="195542"/>
                  <a:pt x="637310" y="200891"/>
                  <a:pt x="644237" y="207818"/>
                </a:cubicBezTo>
                <a:cubicBezTo>
                  <a:pt x="646546" y="214745"/>
                  <a:pt x="651548" y="221308"/>
                  <a:pt x="651164" y="228600"/>
                </a:cubicBezTo>
                <a:cubicBezTo>
                  <a:pt x="649207" y="265781"/>
                  <a:pt x="651485" y="305008"/>
                  <a:pt x="637309" y="339436"/>
                </a:cubicBezTo>
                <a:cubicBezTo>
                  <a:pt x="632826" y="350323"/>
                  <a:pt x="614310" y="344573"/>
                  <a:pt x="602673" y="346363"/>
                </a:cubicBezTo>
                <a:cubicBezTo>
                  <a:pt x="584273" y="349194"/>
                  <a:pt x="565728" y="350982"/>
                  <a:pt x="547255" y="353291"/>
                </a:cubicBezTo>
                <a:cubicBezTo>
                  <a:pt x="540328" y="355600"/>
                  <a:pt x="530717" y="354276"/>
                  <a:pt x="526473" y="360218"/>
                </a:cubicBezTo>
                <a:cubicBezTo>
                  <a:pt x="517984" y="372102"/>
                  <a:pt x="512618" y="401782"/>
                  <a:pt x="512618" y="401782"/>
                </a:cubicBezTo>
                <a:cubicBezTo>
                  <a:pt x="523710" y="479423"/>
                  <a:pt x="496343" y="494377"/>
                  <a:pt x="547255" y="505691"/>
                </a:cubicBezTo>
                <a:cubicBezTo>
                  <a:pt x="560966" y="508738"/>
                  <a:pt x="574964" y="510309"/>
                  <a:pt x="588818" y="512618"/>
                </a:cubicBezTo>
                <a:cubicBezTo>
                  <a:pt x="612272" y="509686"/>
                  <a:pt x="663018" y="507023"/>
                  <a:pt x="685800" y="491836"/>
                </a:cubicBezTo>
                <a:cubicBezTo>
                  <a:pt x="692727" y="487218"/>
                  <a:pt x="699135" y="481705"/>
                  <a:pt x="706582" y="477982"/>
                </a:cubicBezTo>
                <a:cubicBezTo>
                  <a:pt x="717660" y="472443"/>
                  <a:pt x="744708" y="467088"/>
                  <a:pt x="755073" y="464127"/>
                </a:cubicBezTo>
                <a:cubicBezTo>
                  <a:pt x="762094" y="462121"/>
                  <a:pt x="768834" y="459206"/>
                  <a:pt x="775855" y="457200"/>
                </a:cubicBezTo>
                <a:cubicBezTo>
                  <a:pt x="836743" y="439803"/>
                  <a:pt x="774518" y="459954"/>
                  <a:pt x="824346" y="443345"/>
                </a:cubicBezTo>
                <a:cubicBezTo>
                  <a:pt x="847437" y="445654"/>
                  <a:pt x="871809" y="442342"/>
                  <a:pt x="893618" y="450272"/>
                </a:cubicBezTo>
                <a:cubicBezTo>
                  <a:pt x="900480" y="452767"/>
                  <a:pt x="899581" y="463816"/>
                  <a:pt x="900546" y="471054"/>
                </a:cubicBezTo>
                <a:cubicBezTo>
                  <a:pt x="904221" y="498615"/>
                  <a:pt x="905164" y="526473"/>
                  <a:pt x="907473" y="554182"/>
                </a:cubicBezTo>
                <a:cubicBezTo>
                  <a:pt x="905164" y="611909"/>
                  <a:pt x="909013" y="670214"/>
                  <a:pt x="900546" y="727363"/>
                </a:cubicBezTo>
                <a:cubicBezTo>
                  <a:pt x="899326" y="735599"/>
                  <a:pt x="885651" y="735331"/>
                  <a:pt x="879764" y="741218"/>
                </a:cubicBezTo>
                <a:cubicBezTo>
                  <a:pt x="873877" y="747105"/>
                  <a:pt x="872969" y="757587"/>
                  <a:pt x="865909" y="762000"/>
                </a:cubicBezTo>
                <a:cubicBezTo>
                  <a:pt x="853525" y="769740"/>
                  <a:pt x="824346" y="775854"/>
                  <a:pt x="824346" y="775854"/>
                </a:cubicBezTo>
                <a:lnTo>
                  <a:pt x="318655" y="768927"/>
                </a:lnTo>
                <a:cubicBezTo>
                  <a:pt x="309138" y="768680"/>
                  <a:pt x="300383" y="763258"/>
                  <a:pt x="290946" y="762000"/>
                </a:cubicBezTo>
                <a:cubicBezTo>
                  <a:pt x="265665" y="758629"/>
                  <a:pt x="240216" y="756413"/>
                  <a:pt x="214746" y="755072"/>
                </a:cubicBezTo>
                <a:cubicBezTo>
                  <a:pt x="76642" y="747803"/>
                  <a:pt x="81487" y="748145"/>
                  <a:pt x="0" y="748145"/>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98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8" grpId="0" animBg="1"/>
      <p:bldP spid="22" grpId="0" animBg="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A real example</a:t>
            </a:r>
            <a:endParaRPr lang="en-GB" dirty="0"/>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9431" y="3127822"/>
            <a:ext cx="5476745" cy="289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1560" y="980728"/>
            <a:ext cx="80648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Classification of </a:t>
            </a:r>
            <a:r>
              <a:rPr lang="en-US" sz="2400" dirty="0" err="1" smtClean="0"/>
              <a:t>colour</a:t>
            </a:r>
            <a:r>
              <a:rPr lang="en-US" sz="2400" dirty="0" smtClean="0"/>
              <a:t> strongest in V1</a:t>
            </a:r>
          </a:p>
          <a:p>
            <a:pPr marL="342900" indent="-342900">
              <a:buFont typeface="Arial" panose="020B0604020202020204" pitchFamily="34" charset="0"/>
              <a:buChar char="•"/>
            </a:pPr>
            <a:r>
              <a:rPr lang="en-US" sz="2400" dirty="0" smtClean="0"/>
              <a:t>But representation in V4 more closely matches perceptual </a:t>
            </a:r>
            <a:r>
              <a:rPr lang="en-US" sz="2400" dirty="0" err="1" smtClean="0"/>
              <a:t>colour</a:t>
            </a:r>
            <a:r>
              <a:rPr lang="en-US" sz="2400" dirty="0" smtClean="0"/>
              <a:t> space</a:t>
            </a:r>
          </a:p>
          <a:p>
            <a:pPr marL="342900" indent="-342900">
              <a:buFont typeface="Arial" panose="020B0604020202020204" pitchFamily="34" charset="0"/>
              <a:buChar char="•"/>
            </a:pPr>
            <a:r>
              <a:rPr lang="en-US" sz="2400" dirty="0" smtClean="0"/>
              <a:t>Stimulus responses also cluster by category in V4 </a:t>
            </a:r>
            <a:br>
              <a:rPr lang="en-US" sz="2400" dirty="0" smtClean="0"/>
            </a:br>
            <a:r>
              <a:rPr lang="en-US" sz="2400" dirty="0" smtClean="0"/>
              <a:t>(in </a:t>
            </a:r>
            <a:r>
              <a:rPr lang="en-US" sz="2400" dirty="0" err="1" smtClean="0"/>
              <a:t>colour</a:t>
            </a:r>
            <a:r>
              <a:rPr lang="en-US" sz="2400" dirty="0" smtClean="0"/>
              <a:t>-naming task)</a:t>
            </a:r>
            <a:endParaRPr lang="en-GB" sz="2400" dirty="0"/>
          </a:p>
        </p:txBody>
      </p:sp>
      <p:sp>
        <p:nvSpPr>
          <p:cNvPr id="6" name="Text Box 3"/>
          <p:cNvSpPr txBox="1">
            <a:spLocks noChangeArrowheads="1"/>
          </p:cNvSpPr>
          <p:nvPr/>
        </p:nvSpPr>
        <p:spPr bwMode="auto">
          <a:xfrm>
            <a:off x="679431" y="6071071"/>
            <a:ext cx="2715359" cy="338554"/>
          </a:xfrm>
          <a:prstGeom prst="rect">
            <a:avLst/>
          </a:prstGeom>
          <a:noFill/>
          <a:ln w="9525">
            <a:noFill/>
            <a:miter lim="800000"/>
            <a:headEnd/>
            <a:tailEnd/>
          </a:ln>
        </p:spPr>
        <p:txBody>
          <a:bodyPr wrap="none">
            <a:spAutoFit/>
          </a:bodyPr>
          <a:lstStyle/>
          <a:p>
            <a:r>
              <a:rPr lang="en-US" sz="1600" dirty="0" err="1" smtClean="0"/>
              <a:t>Brouwer</a:t>
            </a:r>
            <a:r>
              <a:rPr lang="en-US" sz="1600" dirty="0" smtClean="0"/>
              <a:t> &amp; </a:t>
            </a:r>
            <a:r>
              <a:rPr lang="en-US" sz="1600" dirty="0" err="1" smtClean="0"/>
              <a:t>Heeger</a:t>
            </a:r>
            <a:r>
              <a:rPr lang="en-US" sz="1600" dirty="0" smtClean="0"/>
              <a:t> 2009, 2013</a:t>
            </a:r>
            <a:endParaRPr lang="en-US" sz="1600" dirty="0"/>
          </a:p>
        </p:txBody>
      </p:sp>
      <p:pic>
        <p:nvPicPr>
          <p:cNvPr id="5123"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660232" y="2769083"/>
            <a:ext cx="1822590" cy="387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3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34511" y="847278"/>
            <a:ext cx="7866691" cy="5729293"/>
          </a:xfrm>
          <a:prstGeom prst="rect">
            <a:avLst/>
          </a:prstGeom>
        </p:spPr>
      </p:pic>
      <p:sp>
        <p:nvSpPr>
          <p:cNvPr id="3" name="TextBox 2"/>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2" name="TextBox 1"/>
          <p:cNvSpPr txBox="1"/>
          <p:nvPr/>
        </p:nvSpPr>
        <p:spPr>
          <a:xfrm rot="16200000">
            <a:off x="-341265" y="1746456"/>
            <a:ext cx="1619672" cy="369332"/>
          </a:xfrm>
          <a:prstGeom prst="rect">
            <a:avLst/>
          </a:prstGeom>
          <a:noFill/>
        </p:spPr>
        <p:txBody>
          <a:bodyPr wrap="square" rtlCol="0">
            <a:spAutoFit/>
          </a:bodyPr>
          <a:lstStyle/>
          <a:p>
            <a:pPr algn="ctr"/>
            <a:r>
              <a:rPr lang="en-GB" b="1" dirty="0" smtClean="0">
                <a:solidFill>
                  <a:srgbClr val="FF0000"/>
                </a:solidFill>
              </a:rPr>
              <a:t>RSA</a:t>
            </a:r>
            <a:endParaRPr lang="en-GB" b="1" dirty="0">
              <a:solidFill>
                <a:srgbClr val="FF0000"/>
              </a:solidFill>
            </a:endParaRPr>
          </a:p>
        </p:txBody>
      </p:sp>
      <p:sp>
        <p:nvSpPr>
          <p:cNvPr id="8" name="Rectangle 7"/>
          <p:cNvSpPr/>
          <p:nvPr/>
        </p:nvSpPr>
        <p:spPr>
          <a:xfrm>
            <a:off x="4743201" y="3340955"/>
            <a:ext cx="1728192" cy="102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736796" y="1372806"/>
            <a:ext cx="183025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35696" y="2123959"/>
            <a:ext cx="750411" cy="2429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Title 1"/>
          <p:cNvSpPr txBox="1">
            <a:spLocks/>
          </p:cNvSpPr>
          <p:nvPr/>
        </p:nvSpPr>
        <p:spPr bwMode="auto">
          <a:xfrm>
            <a:off x="6905" y="274638"/>
            <a:ext cx="9137095" cy="35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smtClean="0">
                <a:latin typeface="Arial Narrow" panose="020B0606020202030204" pitchFamily="34" charset="0"/>
              </a:rPr>
              <a:t>How does it work – the “</a:t>
            </a:r>
            <a:r>
              <a:rPr lang="en-GB" altLang="en-US" sz="2800" b="1" dirty="0">
                <a:latin typeface="Arial Narrow" panose="020B0606020202030204" pitchFamily="34" charset="0"/>
              </a:rPr>
              <a:t>R</a:t>
            </a:r>
            <a:r>
              <a:rPr lang="en-GB" altLang="en-US" sz="2800" b="1" dirty="0" smtClean="0">
                <a:latin typeface="Arial Narrow" panose="020B0606020202030204" pitchFamily="34" charset="0"/>
              </a:rPr>
              <a:t>epresentational </a:t>
            </a:r>
            <a:r>
              <a:rPr lang="en-GB" altLang="en-US" sz="2800" b="1" dirty="0">
                <a:latin typeface="Arial Narrow" panose="020B0606020202030204" pitchFamily="34" charset="0"/>
              </a:rPr>
              <a:t>S</a:t>
            </a:r>
            <a:r>
              <a:rPr lang="en-GB" altLang="en-US" sz="2800" b="1" dirty="0" smtClean="0">
                <a:latin typeface="Arial Narrow" panose="020B0606020202030204" pitchFamily="34" charset="0"/>
              </a:rPr>
              <a:t>imilarity </a:t>
            </a:r>
            <a:r>
              <a:rPr lang="en-GB" altLang="en-US" sz="2800" b="1" dirty="0">
                <a:latin typeface="Arial Narrow" panose="020B0606020202030204" pitchFamily="34" charset="0"/>
              </a:rPr>
              <a:t>T</a:t>
            </a:r>
            <a:r>
              <a:rPr lang="en-GB" altLang="en-US" sz="2800" b="1" dirty="0" smtClean="0">
                <a:latin typeface="Arial Narrow" panose="020B0606020202030204" pitchFamily="34" charset="0"/>
              </a:rPr>
              <a:t>rick”</a:t>
            </a:r>
            <a:endParaRPr lang="en-GB" altLang="en-US" sz="2800" b="1" dirty="0">
              <a:latin typeface="Arial Narrow" panose="020B0606020202030204" pitchFamily="34" charset="0"/>
            </a:endParaRPr>
          </a:p>
        </p:txBody>
      </p:sp>
      <p:sp>
        <p:nvSpPr>
          <p:cNvPr id="12" name="Rectangle 11"/>
          <p:cNvSpPr/>
          <p:nvPr/>
        </p:nvSpPr>
        <p:spPr>
          <a:xfrm>
            <a:off x="6537066" y="850566"/>
            <a:ext cx="2367937" cy="2866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stretch>
            <a:fillRect/>
          </a:stretch>
        </p:blipFill>
        <p:spPr>
          <a:xfrm>
            <a:off x="2623917" y="2276872"/>
            <a:ext cx="147782" cy="212110"/>
          </a:xfrm>
          <a:prstGeom prst="rect">
            <a:avLst/>
          </a:prstGeom>
        </p:spPr>
      </p:pic>
      <p:pic>
        <p:nvPicPr>
          <p:cNvPr id="17" name="Picture 16"/>
          <p:cNvPicPr>
            <a:picLocks noChangeAspect="1"/>
          </p:cNvPicPr>
          <p:nvPr/>
        </p:nvPicPr>
        <p:blipFill>
          <a:blip r:embed="rId3"/>
          <a:stretch>
            <a:fillRect/>
          </a:stretch>
        </p:blipFill>
        <p:spPr>
          <a:xfrm>
            <a:off x="4226028" y="679138"/>
            <a:ext cx="147782" cy="212110"/>
          </a:xfrm>
          <a:prstGeom prst="rect">
            <a:avLst/>
          </a:prstGeom>
        </p:spPr>
      </p:pic>
      <p:pic>
        <p:nvPicPr>
          <p:cNvPr id="18" name="Picture 17"/>
          <p:cNvPicPr>
            <a:picLocks noChangeAspect="1"/>
          </p:cNvPicPr>
          <p:nvPr/>
        </p:nvPicPr>
        <p:blipFill>
          <a:blip r:embed="rId4"/>
          <a:stretch>
            <a:fillRect/>
          </a:stretch>
        </p:blipFill>
        <p:spPr>
          <a:xfrm>
            <a:off x="3380658" y="715580"/>
            <a:ext cx="162128" cy="183953"/>
          </a:xfrm>
          <a:prstGeom prst="rect">
            <a:avLst/>
          </a:prstGeom>
        </p:spPr>
      </p:pic>
      <p:pic>
        <p:nvPicPr>
          <p:cNvPr id="19" name="Picture 18"/>
          <p:cNvPicPr>
            <a:picLocks noChangeAspect="1"/>
          </p:cNvPicPr>
          <p:nvPr/>
        </p:nvPicPr>
        <p:blipFill>
          <a:blip r:embed="rId4">
            <a:clrChange>
              <a:clrFrom>
                <a:srgbClr val="FFFFFF"/>
              </a:clrFrom>
              <a:clrTo>
                <a:srgbClr val="FFFFFF">
                  <a:alpha val="0"/>
                </a:srgbClr>
              </a:clrTo>
            </a:clrChange>
          </a:blip>
          <a:stretch>
            <a:fillRect/>
          </a:stretch>
        </p:blipFill>
        <p:spPr>
          <a:xfrm>
            <a:off x="2592722" y="1497623"/>
            <a:ext cx="179078" cy="203185"/>
          </a:xfrm>
          <a:prstGeom prst="rect">
            <a:avLst/>
          </a:prstGeom>
        </p:spPr>
      </p:pic>
      <p:sp>
        <p:nvSpPr>
          <p:cNvPr id="16" name="Rectangle 15"/>
          <p:cNvSpPr/>
          <p:nvPr/>
        </p:nvSpPr>
        <p:spPr>
          <a:xfrm>
            <a:off x="3413713" y="2296561"/>
            <a:ext cx="151732" cy="151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234645" y="1514193"/>
            <a:ext cx="151732" cy="151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771978" y="1840854"/>
            <a:ext cx="1057236" cy="246221"/>
          </a:xfrm>
          <a:prstGeom prst="rect">
            <a:avLst/>
          </a:prstGeom>
          <a:solidFill>
            <a:schemeClr val="bg1"/>
          </a:solidFill>
        </p:spPr>
        <p:txBody>
          <a:bodyPr wrap="square" lIns="0" tIns="0" rIns="0" bIns="0" rtlCol="0">
            <a:spAutoFit/>
          </a:bodyPr>
          <a:lstStyle/>
          <a:p>
            <a:pPr algn="ctr"/>
            <a:r>
              <a:rPr lang="en-GB" sz="1600" b="1" dirty="0" smtClean="0"/>
              <a:t>dissimilarity</a:t>
            </a:r>
            <a:endParaRPr lang="en-GB" sz="1600" b="1" dirty="0"/>
          </a:p>
        </p:txBody>
      </p:sp>
      <p:sp>
        <p:nvSpPr>
          <p:cNvPr id="7" name="Rectangle 6"/>
          <p:cNvSpPr/>
          <p:nvPr/>
        </p:nvSpPr>
        <p:spPr>
          <a:xfrm>
            <a:off x="771978" y="679138"/>
            <a:ext cx="8334224" cy="3119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73120" y="679138"/>
            <a:ext cx="8249522" cy="4995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rot="16200000">
            <a:off x="-739123" y="3590486"/>
            <a:ext cx="2776276" cy="1077218"/>
          </a:xfrm>
          <a:prstGeom prst="rect">
            <a:avLst/>
          </a:prstGeom>
          <a:noFill/>
        </p:spPr>
        <p:txBody>
          <a:bodyPr wrap="square" rtlCol="0">
            <a:spAutoFit/>
          </a:bodyPr>
          <a:lstStyle/>
          <a:p>
            <a:pPr algn="ctr"/>
            <a:r>
              <a:rPr lang="en-GB" b="1" dirty="0" smtClean="0">
                <a:solidFill>
                  <a:srgbClr val="FF0000"/>
                </a:solidFill>
              </a:rPr>
              <a:t>Voxel Receptive</a:t>
            </a:r>
            <a:br>
              <a:rPr lang="en-GB" b="1" dirty="0" smtClean="0">
                <a:solidFill>
                  <a:srgbClr val="FF0000"/>
                </a:solidFill>
              </a:rPr>
            </a:br>
            <a:r>
              <a:rPr lang="en-GB" b="1" dirty="0" smtClean="0">
                <a:solidFill>
                  <a:srgbClr val="FF0000"/>
                </a:solidFill>
              </a:rPr>
              <a:t>Field</a:t>
            </a:r>
            <a:r>
              <a:rPr lang="en-GB" b="1" dirty="0">
                <a:solidFill>
                  <a:srgbClr val="FF0000"/>
                </a:solidFill>
              </a:rPr>
              <a:t> </a:t>
            </a:r>
            <a:r>
              <a:rPr lang="en-GB" b="1" dirty="0" smtClean="0">
                <a:solidFill>
                  <a:srgbClr val="FF0000"/>
                </a:solidFill>
              </a:rPr>
              <a:t>Modelling</a:t>
            </a:r>
          </a:p>
          <a:p>
            <a:pPr algn="ctr"/>
            <a:r>
              <a:rPr lang="en-GB" sz="1400" dirty="0" smtClean="0">
                <a:solidFill>
                  <a:srgbClr val="FF0000"/>
                </a:solidFill>
              </a:rPr>
              <a:t>(many parameters</a:t>
            </a:r>
            <a:br>
              <a:rPr lang="en-GB" sz="1400" dirty="0" smtClean="0">
                <a:solidFill>
                  <a:srgbClr val="FF0000"/>
                </a:solidFill>
              </a:rPr>
            </a:br>
            <a:r>
              <a:rPr lang="en-GB" sz="1400" dirty="0" smtClean="0">
                <a:solidFill>
                  <a:srgbClr val="FF0000"/>
                </a:solidFill>
              </a:rPr>
              <a:t>&amp; little generalization)</a:t>
            </a:r>
            <a:endParaRPr lang="en-GB" sz="1400" dirty="0">
              <a:solidFill>
                <a:srgbClr val="FF0000"/>
              </a:solidFill>
            </a:endParaRPr>
          </a:p>
        </p:txBody>
      </p:sp>
    </p:spTree>
    <p:extLst>
      <p:ext uri="{BB962C8B-B14F-4D97-AF65-F5344CB8AC3E}">
        <p14:creationId xmlns:p14="http://schemas.microsoft.com/office/powerpoint/2010/main" val="111771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6" grpId="0" animBg="1"/>
      <p:bldP spid="12" grpId="0" animBg="1"/>
      <p:bldP spid="7" grpId="0" animBg="1"/>
      <p:bldP spid="4" grpId="0" animBg="1"/>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nada_RSA-circle.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7414" y="401234"/>
            <a:ext cx="6744750" cy="6225922"/>
          </a:xfrm>
          <a:prstGeom prst="rect">
            <a:avLst/>
          </a:prstGeom>
        </p:spPr>
      </p:pic>
      <p:sp>
        <p:nvSpPr>
          <p:cNvPr id="17411" name="Text Box 3"/>
          <p:cNvSpPr txBox="1">
            <a:spLocks noChangeArrowheads="1"/>
          </p:cNvSpPr>
          <p:nvPr/>
        </p:nvSpPr>
        <p:spPr bwMode="auto">
          <a:xfrm>
            <a:off x="6804248" y="6309320"/>
            <a:ext cx="2146037" cy="338554"/>
          </a:xfrm>
          <a:prstGeom prst="rect">
            <a:avLst/>
          </a:prstGeom>
          <a:noFill/>
          <a:ln w="9525">
            <a:noFill/>
            <a:miter lim="800000"/>
            <a:headEnd/>
            <a:tailEnd/>
          </a:ln>
        </p:spPr>
        <p:txBody>
          <a:bodyPr wrap="none">
            <a:spAutoFit/>
          </a:bodyPr>
          <a:lstStyle/>
          <a:p>
            <a:r>
              <a:rPr lang="en-US" sz="1600" dirty="0" err="1"/>
              <a:t>Kriegeskorte</a:t>
            </a:r>
            <a:r>
              <a:rPr lang="en-US" sz="1600" dirty="0"/>
              <a:t> et al. </a:t>
            </a:r>
            <a:r>
              <a:rPr lang="en-US" sz="1600" dirty="0" smtClean="0"/>
              <a:t>2008</a:t>
            </a:r>
            <a:endParaRPr lang="en-US" sz="1600" dirty="0"/>
          </a:p>
        </p:txBody>
      </p:sp>
      <p:sp>
        <p:nvSpPr>
          <p:cNvPr id="7" name="Line 4"/>
          <p:cNvSpPr>
            <a:spLocks noChangeShapeType="1"/>
          </p:cNvSpPr>
          <p:nvPr/>
        </p:nvSpPr>
        <p:spPr bwMode="auto">
          <a:xfrm>
            <a:off x="1422400" y="3827463"/>
            <a:ext cx="592138" cy="0"/>
          </a:xfrm>
          <a:prstGeom prst="line">
            <a:avLst/>
          </a:prstGeom>
          <a:noFill/>
          <a:ln w="19050">
            <a:solidFill>
              <a:schemeClr val="tx1"/>
            </a:solidFill>
            <a:round/>
            <a:headEnd/>
            <a:tailEnd/>
          </a:ln>
        </p:spPr>
        <p:txBody>
          <a:bodyPr/>
          <a:lstStyle/>
          <a:p>
            <a:endParaRPr lang="en-GB"/>
          </a:p>
        </p:txBody>
      </p:sp>
      <p:sp>
        <p:nvSpPr>
          <p:cNvPr id="8" name="Line 5"/>
          <p:cNvSpPr>
            <a:spLocks noChangeShapeType="1"/>
          </p:cNvSpPr>
          <p:nvPr/>
        </p:nvSpPr>
        <p:spPr bwMode="auto">
          <a:xfrm>
            <a:off x="3209925" y="5341938"/>
            <a:ext cx="546100" cy="0"/>
          </a:xfrm>
          <a:prstGeom prst="line">
            <a:avLst/>
          </a:prstGeom>
          <a:noFill/>
          <a:ln w="19050">
            <a:solidFill>
              <a:schemeClr val="tx1"/>
            </a:solidFill>
            <a:round/>
            <a:headEnd/>
            <a:tailEnd/>
          </a:ln>
        </p:spPr>
        <p:txBody>
          <a:bodyPr/>
          <a:lstStyle/>
          <a:p>
            <a:endParaRPr lang="en-GB"/>
          </a:p>
        </p:txBody>
      </p:sp>
    </p:spTree>
    <p:extLst>
      <p:ext uri="{BB962C8B-B14F-4D97-AF65-F5344CB8AC3E}">
        <p14:creationId xmlns:p14="http://schemas.microsoft.com/office/powerpoint/2010/main" val="343694656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p:cNvGrpSpPr/>
          <p:nvPr/>
        </p:nvGrpSpPr>
        <p:grpSpPr>
          <a:xfrm>
            <a:off x="6241473" y="2985655"/>
            <a:ext cx="2050472" cy="1905000"/>
            <a:chOff x="6241473" y="2985655"/>
            <a:chExt cx="2050472" cy="1905000"/>
          </a:xfrm>
        </p:grpSpPr>
        <p:sp>
          <p:nvSpPr>
            <p:cNvPr id="85" name="Freeform 84"/>
            <p:cNvSpPr/>
            <p:nvPr/>
          </p:nvSpPr>
          <p:spPr>
            <a:xfrm>
              <a:off x="6255327" y="3176304"/>
              <a:ext cx="2036618" cy="1714351"/>
            </a:xfrm>
            <a:custGeom>
              <a:avLst/>
              <a:gdLst>
                <a:gd name="connsiteX0" fmla="*/ 2036618 w 2036618"/>
                <a:gd name="connsiteY0" fmla="*/ 0 h 1683328"/>
                <a:gd name="connsiteX1" fmla="*/ 6928 w 2036618"/>
                <a:gd name="connsiteY1" fmla="*/ 1572491 h 1683328"/>
                <a:gd name="connsiteX2" fmla="*/ 0 w 2036618"/>
                <a:gd name="connsiteY2" fmla="*/ 1683328 h 1683328"/>
                <a:gd name="connsiteX3" fmla="*/ 2029691 w 2036618"/>
                <a:gd name="connsiteY3" fmla="*/ 1683328 h 1683328"/>
                <a:gd name="connsiteX4" fmla="*/ 2036618 w 2036618"/>
                <a:gd name="connsiteY4" fmla="*/ 0 h 1683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618" h="1683328">
                  <a:moveTo>
                    <a:pt x="2036618" y="0"/>
                  </a:moveTo>
                  <a:lnTo>
                    <a:pt x="6928" y="1572491"/>
                  </a:lnTo>
                  <a:lnTo>
                    <a:pt x="0" y="1683328"/>
                  </a:lnTo>
                  <a:lnTo>
                    <a:pt x="2029691" y="1683328"/>
                  </a:lnTo>
                  <a:lnTo>
                    <a:pt x="2036618"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Freeform 82"/>
            <p:cNvSpPr/>
            <p:nvPr/>
          </p:nvSpPr>
          <p:spPr>
            <a:xfrm>
              <a:off x="6241473" y="2985655"/>
              <a:ext cx="2050472" cy="1785689"/>
            </a:xfrm>
            <a:custGeom>
              <a:avLst/>
              <a:gdLst>
                <a:gd name="connsiteX0" fmla="*/ 2036618 w 2050472"/>
                <a:gd name="connsiteY0" fmla="*/ 166254 h 1738745"/>
                <a:gd name="connsiteX1" fmla="*/ 6927 w 2050472"/>
                <a:gd name="connsiteY1" fmla="*/ 1738745 h 1738745"/>
                <a:gd name="connsiteX2" fmla="*/ 0 w 2050472"/>
                <a:gd name="connsiteY2" fmla="*/ 0 h 1738745"/>
                <a:gd name="connsiteX3" fmla="*/ 2050472 w 2050472"/>
                <a:gd name="connsiteY3" fmla="*/ 0 h 1738745"/>
                <a:gd name="connsiteX4" fmla="*/ 2036618 w 2050472"/>
                <a:gd name="connsiteY4" fmla="*/ 166254 h 1738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472" h="1738745">
                  <a:moveTo>
                    <a:pt x="2036618" y="166254"/>
                  </a:moveTo>
                  <a:lnTo>
                    <a:pt x="6927" y="1738745"/>
                  </a:lnTo>
                  <a:lnTo>
                    <a:pt x="0" y="0"/>
                  </a:lnTo>
                  <a:lnTo>
                    <a:pt x="2050472" y="0"/>
                  </a:lnTo>
                  <a:lnTo>
                    <a:pt x="2036618" y="166254"/>
                  </a:lnTo>
                  <a:close/>
                </a:path>
              </a:pathLst>
            </a:custGeom>
            <a:solidFill>
              <a:schemeClr val="accent2">
                <a:alpha val="2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pic>
        <p:nvPicPr>
          <p:cNvPr id="5" name="Picture 4"/>
          <p:cNvPicPr>
            <a:picLocks noChangeAspect="1"/>
          </p:cNvPicPr>
          <p:nvPr/>
        </p:nvPicPr>
        <p:blipFill>
          <a:blip r:embed="rId3"/>
          <a:stretch>
            <a:fillRect/>
          </a:stretch>
        </p:blipFill>
        <p:spPr>
          <a:xfrm>
            <a:off x="419161" y="5099621"/>
            <a:ext cx="5306412" cy="748553"/>
          </a:xfrm>
          <a:prstGeom prst="rect">
            <a:avLst/>
          </a:prstGeom>
        </p:spPr>
      </p:pic>
      <p:pic>
        <p:nvPicPr>
          <p:cNvPr id="4" name="Picture 3"/>
          <p:cNvPicPr>
            <a:picLocks noChangeAspect="1"/>
          </p:cNvPicPr>
          <p:nvPr/>
        </p:nvPicPr>
        <p:blipFill>
          <a:blip r:embed="rId4"/>
          <a:stretch>
            <a:fillRect/>
          </a:stretch>
        </p:blipFill>
        <p:spPr>
          <a:xfrm>
            <a:off x="395536" y="1880794"/>
            <a:ext cx="5328592" cy="804002"/>
          </a:xfrm>
          <a:prstGeom prst="rect">
            <a:avLst/>
          </a:prstGeom>
        </p:spPr>
      </p:pic>
      <p:grpSp>
        <p:nvGrpSpPr>
          <p:cNvPr id="13" name="Group 12"/>
          <p:cNvGrpSpPr/>
          <p:nvPr/>
        </p:nvGrpSpPr>
        <p:grpSpPr>
          <a:xfrm>
            <a:off x="1941793" y="3419356"/>
            <a:ext cx="2198158" cy="823675"/>
            <a:chOff x="3635896" y="2688130"/>
            <a:chExt cx="3083987" cy="1209833"/>
          </a:xfrm>
        </p:grpSpPr>
        <p:pic>
          <p:nvPicPr>
            <p:cNvPr id="6" name="Picture 5"/>
            <p:cNvPicPr>
              <a:picLocks noChangeAspect="1"/>
            </p:cNvPicPr>
            <p:nvPr/>
          </p:nvPicPr>
          <p:blipFill>
            <a:blip r:embed="rId5"/>
            <a:stretch>
              <a:fillRect/>
            </a:stretch>
          </p:blipFill>
          <p:spPr>
            <a:xfrm>
              <a:off x="3635896" y="2871091"/>
              <a:ext cx="1011314" cy="1026872"/>
            </a:xfrm>
            <a:prstGeom prst="rect">
              <a:avLst/>
            </a:prstGeom>
          </p:spPr>
        </p:pic>
        <p:pic>
          <p:nvPicPr>
            <p:cNvPr id="7" name="Picture 6"/>
            <p:cNvPicPr>
              <a:picLocks noChangeAspect="1"/>
            </p:cNvPicPr>
            <p:nvPr/>
          </p:nvPicPr>
          <p:blipFill>
            <a:blip r:embed="rId6"/>
            <a:stretch>
              <a:fillRect/>
            </a:stretch>
          </p:blipFill>
          <p:spPr>
            <a:xfrm>
              <a:off x="5724128" y="2871091"/>
              <a:ext cx="995755" cy="1026872"/>
            </a:xfrm>
            <a:prstGeom prst="rect">
              <a:avLst/>
            </a:prstGeom>
          </p:spPr>
        </p:pic>
        <p:sp>
          <p:nvSpPr>
            <p:cNvPr id="10" name="Rectangle 9"/>
            <p:cNvSpPr/>
            <p:nvPr/>
          </p:nvSpPr>
          <p:spPr>
            <a:xfrm>
              <a:off x="4906604" y="2688130"/>
              <a:ext cx="505268"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80" name="Group 79"/>
          <p:cNvGrpSpPr/>
          <p:nvPr/>
        </p:nvGrpSpPr>
        <p:grpSpPr>
          <a:xfrm>
            <a:off x="683567" y="6064199"/>
            <a:ext cx="4793128" cy="245121"/>
            <a:chOff x="683567" y="6064199"/>
            <a:chExt cx="4793128" cy="245121"/>
          </a:xfrm>
        </p:grpSpPr>
        <p:sp>
          <p:nvSpPr>
            <p:cNvPr id="8" name="Oval 7"/>
            <p:cNvSpPr/>
            <p:nvPr/>
          </p:nvSpPr>
          <p:spPr>
            <a:xfrm>
              <a:off x="683567"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195735"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951819"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3707903"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4463987"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220071"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439651" y="6064199"/>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9" name="Group 78"/>
          <p:cNvGrpSpPr/>
          <p:nvPr/>
        </p:nvGrpSpPr>
        <p:grpSpPr>
          <a:xfrm>
            <a:off x="638281" y="1434197"/>
            <a:ext cx="4838414" cy="245121"/>
            <a:chOff x="638281" y="1434197"/>
            <a:chExt cx="4838414" cy="245121"/>
          </a:xfrm>
        </p:grpSpPr>
        <p:sp>
          <p:nvSpPr>
            <p:cNvPr id="9" name="Oval 8"/>
            <p:cNvSpPr/>
            <p:nvPr/>
          </p:nvSpPr>
          <p:spPr>
            <a:xfrm>
              <a:off x="638281"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Oval 14"/>
            <p:cNvSpPr/>
            <p:nvPr/>
          </p:nvSpPr>
          <p:spPr>
            <a:xfrm>
              <a:off x="2165545"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7" name="Oval 16"/>
            <p:cNvSpPr/>
            <p:nvPr/>
          </p:nvSpPr>
          <p:spPr>
            <a:xfrm>
              <a:off x="2929177"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9" name="Oval 18"/>
            <p:cNvSpPr/>
            <p:nvPr/>
          </p:nvSpPr>
          <p:spPr>
            <a:xfrm>
              <a:off x="3692809"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1" name="Oval 20"/>
            <p:cNvSpPr/>
            <p:nvPr/>
          </p:nvSpPr>
          <p:spPr>
            <a:xfrm>
              <a:off x="4456441"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3" name="Oval 22"/>
            <p:cNvSpPr/>
            <p:nvPr/>
          </p:nvSpPr>
          <p:spPr>
            <a:xfrm>
              <a:off x="5220071"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5" name="Oval 24"/>
            <p:cNvSpPr/>
            <p:nvPr/>
          </p:nvSpPr>
          <p:spPr>
            <a:xfrm>
              <a:off x="1401913" y="1434197"/>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grpSp>
        <p:nvGrpSpPr>
          <p:cNvPr id="2" name="Group 1"/>
          <p:cNvGrpSpPr/>
          <p:nvPr/>
        </p:nvGrpSpPr>
        <p:grpSpPr>
          <a:xfrm>
            <a:off x="5436095" y="2144295"/>
            <a:ext cx="245904" cy="509810"/>
            <a:chOff x="5436095" y="2144295"/>
            <a:chExt cx="245904" cy="509810"/>
          </a:xfrm>
        </p:grpSpPr>
        <p:sp>
          <p:nvSpPr>
            <p:cNvPr id="26" name="Rectangle 25"/>
            <p:cNvSpPr/>
            <p:nvPr/>
          </p:nvSpPr>
          <p:spPr>
            <a:xfrm>
              <a:off x="5436095" y="2166600"/>
              <a:ext cx="245904" cy="470311"/>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lumMod val="75000"/>
                  </a:schemeClr>
                </a:solidFill>
              </a:endParaRPr>
            </a:p>
          </p:txBody>
        </p:sp>
        <p:sp>
          <p:nvSpPr>
            <p:cNvPr id="38" name="Text Box 1056"/>
            <p:cNvSpPr txBox="1">
              <a:spLocks noChangeArrowheads="1"/>
            </p:cNvSpPr>
            <p:nvPr/>
          </p:nvSpPr>
          <p:spPr bwMode="auto">
            <a:xfrm>
              <a:off x="5436095" y="2144295"/>
              <a:ext cx="245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solidFill>
                    <a:srgbClr val="00FF00"/>
                  </a:solidFill>
                  <a:latin typeface="Albertus Medium"/>
                </a:rPr>
                <a:t>1</a:t>
              </a:r>
              <a:endParaRPr lang="en-US" altLang="en-US" sz="1200" b="1" dirty="0">
                <a:solidFill>
                  <a:srgbClr val="00FF00"/>
                </a:solidFill>
                <a:latin typeface="Albertus Medium"/>
              </a:endParaRPr>
            </a:p>
          </p:txBody>
        </p:sp>
        <p:sp>
          <p:nvSpPr>
            <p:cNvPr id="39" name="Text Box 1056"/>
            <p:cNvSpPr txBox="1">
              <a:spLocks noChangeArrowheads="1"/>
            </p:cNvSpPr>
            <p:nvPr/>
          </p:nvSpPr>
          <p:spPr bwMode="auto">
            <a:xfrm>
              <a:off x="5436095" y="2377106"/>
              <a:ext cx="2459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solidFill>
                    <a:srgbClr val="00FF00"/>
                  </a:solidFill>
                  <a:latin typeface="Albertus Medium"/>
                </a:rPr>
                <a:t>2</a:t>
              </a:r>
              <a:endParaRPr lang="en-US" altLang="en-US" sz="1200" b="1" dirty="0">
                <a:solidFill>
                  <a:srgbClr val="00FF00"/>
                </a:solidFill>
                <a:latin typeface="Albertus Medium"/>
              </a:endParaRPr>
            </a:p>
          </p:txBody>
        </p:sp>
      </p:grpSp>
      <p:grpSp>
        <p:nvGrpSpPr>
          <p:cNvPr id="11" name="Group 10"/>
          <p:cNvGrpSpPr/>
          <p:nvPr/>
        </p:nvGrpSpPr>
        <p:grpSpPr>
          <a:xfrm>
            <a:off x="5559047" y="2684796"/>
            <a:ext cx="2829376" cy="2587860"/>
            <a:chOff x="5559047" y="2684796"/>
            <a:chExt cx="2829376" cy="2587860"/>
          </a:xfrm>
        </p:grpSpPr>
        <p:grpSp>
          <p:nvGrpSpPr>
            <p:cNvPr id="3" name="Group 2"/>
            <p:cNvGrpSpPr/>
            <p:nvPr/>
          </p:nvGrpSpPr>
          <p:grpSpPr>
            <a:xfrm>
              <a:off x="5559047" y="2684796"/>
              <a:ext cx="2829376" cy="2587860"/>
              <a:chOff x="5559047" y="2684796"/>
              <a:chExt cx="2829376" cy="2587860"/>
            </a:xfrm>
          </p:grpSpPr>
          <p:cxnSp>
            <p:nvCxnSpPr>
              <p:cNvPr id="29" name="Straight Arrow Connector 28"/>
              <p:cNvCxnSpPr/>
              <p:nvPr/>
            </p:nvCxnSpPr>
            <p:spPr>
              <a:xfrm>
                <a:off x="5559047" y="2684796"/>
                <a:ext cx="453112" cy="384164"/>
              </a:xfrm>
              <a:prstGeom prst="straightConnector1">
                <a:avLst/>
              </a:prstGeom>
              <a:ln w="381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228183" y="2895847"/>
                <a:ext cx="0" cy="201622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6228183" y="4904787"/>
                <a:ext cx="2088232" cy="728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6" name="Text Box 1056"/>
              <p:cNvSpPr txBox="1">
                <a:spLocks noChangeArrowheads="1"/>
              </p:cNvSpPr>
              <p:nvPr/>
            </p:nvSpPr>
            <p:spPr bwMode="auto">
              <a:xfrm>
                <a:off x="6228183" y="4995657"/>
                <a:ext cx="2160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1 activation</a:t>
                </a:r>
                <a:endParaRPr lang="en-US" altLang="en-US" sz="1200" b="1" dirty="0">
                  <a:latin typeface="Albertus Medium"/>
                </a:endParaRPr>
              </a:p>
            </p:txBody>
          </p:sp>
          <p:sp>
            <p:nvSpPr>
              <p:cNvPr id="37" name="Text Box 1056"/>
              <p:cNvSpPr txBox="1">
                <a:spLocks noChangeArrowheads="1"/>
              </p:cNvSpPr>
              <p:nvPr/>
            </p:nvSpPr>
            <p:spPr bwMode="auto">
              <a:xfrm rot="16200000">
                <a:off x="5076057" y="3765459"/>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Voxel 2 activation</a:t>
                </a:r>
                <a:endParaRPr lang="en-US" altLang="en-US" sz="1200" b="1" dirty="0">
                  <a:latin typeface="Albertus Medium"/>
                </a:endParaRPr>
              </a:p>
            </p:txBody>
          </p:sp>
        </p:grpSp>
        <p:sp>
          <p:nvSpPr>
            <p:cNvPr id="40" name="Text Box 1056"/>
            <p:cNvSpPr txBox="1">
              <a:spLocks noChangeArrowheads="1"/>
            </p:cNvSpPr>
            <p:nvPr/>
          </p:nvSpPr>
          <p:spPr bwMode="auto">
            <a:xfrm rot="20421506">
              <a:off x="6205557" y="4510159"/>
              <a:ext cx="7911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solidFill>
                    <a:schemeClr val="bg1">
                      <a:lumMod val="75000"/>
                    </a:schemeClr>
                  </a:solidFill>
                  <a:latin typeface="Albertus Medium"/>
                </a:rPr>
                <a:t>Voxel N</a:t>
              </a:r>
              <a:endParaRPr lang="en-US" altLang="en-US" sz="1200" b="1" dirty="0">
                <a:solidFill>
                  <a:schemeClr val="bg1">
                    <a:lumMod val="75000"/>
                  </a:schemeClr>
                </a:solidFill>
                <a:latin typeface="Albertus Medium"/>
              </a:endParaRPr>
            </a:p>
          </p:txBody>
        </p:sp>
        <p:cxnSp>
          <p:nvCxnSpPr>
            <p:cNvPr id="41" name="Straight Arrow Connector 40"/>
            <p:cNvCxnSpPr/>
            <p:nvPr/>
          </p:nvCxnSpPr>
          <p:spPr>
            <a:xfrm flipV="1">
              <a:off x="6233698" y="4703331"/>
              <a:ext cx="570549" cy="185906"/>
            </a:xfrm>
            <a:prstGeom prst="straightConnector1">
              <a:avLst/>
            </a:prstGeom>
            <a:ln w="28575">
              <a:solidFill>
                <a:schemeClr val="bg1">
                  <a:lumMod val="75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27" name="Group 26"/>
          <p:cNvGrpSpPr/>
          <p:nvPr/>
        </p:nvGrpSpPr>
        <p:grpSpPr>
          <a:xfrm>
            <a:off x="7051679" y="3543919"/>
            <a:ext cx="1016926" cy="1076478"/>
            <a:chOff x="7051679" y="3543919"/>
            <a:chExt cx="1016926" cy="1076478"/>
          </a:xfrm>
        </p:grpSpPr>
        <p:sp>
          <p:nvSpPr>
            <p:cNvPr id="45" name="Oval 44"/>
            <p:cNvSpPr/>
            <p:nvPr/>
          </p:nvSpPr>
          <p:spPr>
            <a:xfrm>
              <a:off x="7051679" y="4259176"/>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p:nvSpPr>
          <p:spPr>
            <a:xfrm>
              <a:off x="7452319" y="4412933"/>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505146" y="3879313"/>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7988168" y="3543919"/>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7163738" y="4543566"/>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p:nvSpPr>
          <p:spPr>
            <a:xfrm>
              <a:off x="7875174" y="4295342"/>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7867513" y="3950643"/>
              <a:ext cx="80437" cy="768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6594198" y="3399903"/>
            <a:ext cx="1019531" cy="767056"/>
            <a:chOff x="6594198" y="3399903"/>
            <a:chExt cx="1019531" cy="767056"/>
          </a:xfrm>
        </p:grpSpPr>
        <p:sp>
          <p:nvSpPr>
            <p:cNvPr id="44" name="Oval 43"/>
            <p:cNvSpPr/>
            <p:nvPr/>
          </p:nvSpPr>
          <p:spPr>
            <a:xfrm>
              <a:off x="7051679" y="3505504"/>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6" name="Oval 45"/>
            <p:cNvSpPr/>
            <p:nvPr/>
          </p:nvSpPr>
          <p:spPr>
            <a:xfrm>
              <a:off x="6971241" y="3827127"/>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48" name="Oval 47"/>
            <p:cNvSpPr/>
            <p:nvPr/>
          </p:nvSpPr>
          <p:spPr>
            <a:xfrm>
              <a:off x="6594198" y="3738212"/>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2" name="Oval 51"/>
            <p:cNvSpPr/>
            <p:nvPr/>
          </p:nvSpPr>
          <p:spPr>
            <a:xfrm>
              <a:off x="7454840" y="4090128"/>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3" name="Oval 52"/>
            <p:cNvSpPr/>
            <p:nvPr/>
          </p:nvSpPr>
          <p:spPr>
            <a:xfrm>
              <a:off x="7533292" y="3399903"/>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56" name="Oval 55"/>
            <p:cNvSpPr/>
            <p:nvPr/>
          </p:nvSpPr>
          <p:spPr>
            <a:xfrm>
              <a:off x="7252126" y="3694241"/>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sp>
        <p:nvSpPr>
          <p:cNvPr id="57" name="Oval 56"/>
          <p:cNvSpPr/>
          <p:nvPr/>
        </p:nvSpPr>
        <p:spPr>
          <a:xfrm>
            <a:off x="6723809" y="4099015"/>
            <a:ext cx="80437" cy="7683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grpSp>
        <p:nvGrpSpPr>
          <p:cNvPr id="28" name="Group 27"/>
          <p:cNvGrpSpPr/>
          <p:nvPr/>
        </p:nvGrpSpPr>
        <p:grpSpPr>
          <a:xfrm>
            <a:off x="6554591" y="2703765"/>
            <a:ext cx="2589411" cy="1814453"/>
            <a:chOff x="6554591" y="2703765"/>
            <a:chExt cx="2589411" cy="1814453"/>
          </a:xfrm>
        </p:grpSpPr>
        <p:cxnSp>
          <p:nvCxnSpPr>
            <p:cNvPr id="61" name="Straight Connector 60"/>
            <p:cNvCxnSpPr>
              <a:stCxn id="40" idx="0"/>
            </p:cNvCxnSpPr>
            <p:nvPr/>
          </p:nvCxnSpPr>
          <p:spPr>
            <a:xfrm flipV="1">
              <a:off x="6554591" y="2703765"/>
              <a:ext cx="2337889" cy="1814453"/>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63" name="Text Box 1056"/>
            <p:cNvSpPr txBox="1">
              <a:spLocks noChangeArrowheads="1"/>
            </p:cNvSpPr>
            <p:nvPr/>
          </p:nvSpPr>
          <p:spPr bwMode="auto">
            <a:xfrm rot="19347691">
              <a:off x="7127778" y="3036199"/>
              <a:ext cx="2016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solidFill>
                    <a:srgbClr val="7030A0"/>
                  </a:solidFill>
                  <a:latin typeface="Albertus Medium"/>
                </a:rPr>
                <a:t>Classification boundary</a:t>
              </a:r>
              <a:endParaRPr lang="en-US" altLang="en-US" sz="1200" b="1" dirty="0">
                <a:solidFill>
                  <a:srgbClr val="7030A0"/>
                </a:solidFill>
                <a:latin typeface="Albertus Medium"/>
              </a:endParaRPr>
            </a:p>
          </p:txBody>
        </p:sp>
      </p:grpSp>
      <p:grpSp>
        <p:nvGrpSpPr>
          <p:cNvPr id="30" name="Group 29"/>
          <p:cNvGrpSpPr/>
          <p:nvPr/>
        </p:nvGrpSpPr>
        <p:grpSpPr>
          <a:xfrm>
            <a:off x="7600616" y="2185318"/>
            <a:ext cx="1078575" cy="1421578"/>
            <a:chOff x="7600616" y="2185318"/>
            <a:chExt cx="1078575" cy="1421578"/>
          </a:xfrm>
        </p:grpSpPr>
        <p:cxnSp>
          <p:nvCxnSpPr>
            <p:cNvPr id="66" name="Straight Arrow Connector 65"/>
            <p:cNvCxnSpPr/>
            <p:nvPr/>
          </p:nvCxnSpPr>
          <p:spPr>
            <a:xfrm>
              <a:off x="7891454" y="2658658"/>
              <a:ext cx="787737" cy="9482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 Box 1056"/>
            <p:cNvSpPr txBox="1">
              <a:spLocks noChangeArrowheads="1"/>
            </p:cNvSpPr>
            <p:nvPr/>
          </p:nvSpPr>
          <p:spPr bwMode="auto">
            <a:xfrm rot="3006948">
              <a:off x="7456547" y="2329387"/>
              <a:ext cx="749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Weight </a:t>
              </a:r>
              <a:br>
                <a:rPr lang="en-GB" altLang="en-US" sz="1200" b="1" dirty="0" smtClean="0">
                  <a:latin typeface="Albertus Medium"/>
                </a:rPr>
              </a:br>
              <a:r>
                <a:rPr lang="en-GB" altLang="en-US" sz="1200" b="1" dirty="0" smtClean="0">
                  <a:latin typeface="Albertus Medium"/>
                </a:rPr>
                <a:t>vector</a:t>
              </a:r>
              <a:endParaRPr lang="en-US" altLang="en-US" sz="1200" b="1" dirty="0">
                <a:latin typeface="Albertus Medium"/>
              </a:endParaRPr>
            </a:p>
          </p:txBody>
        </p:sp>
        <p:sp>
          <p:nvSpPr>
            <p:cNvPr id="70" name="Rectangle 69"/>
            <p:cNvSpPr/>
            <p:nvPr/>
          </p:nvSpPr>
          <p:spPr>
            <a:xfrm rot="19188293">
              <a:off x="8337155" y="3114085"/>
              <a:ext cx="121223" cy="12122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itle 1"/>
          <p:cNvSpPr txBox="1">
            <a:spLocks/>
          </p:cNvSpPr>
          <p:nvPr/>
        </p:nvSpPr>
        <p:spPr bwMode="auto">
          <a:xfrm>
            <a:off x="457200" y="495458"/>
            <a:ext cx="8229600" cy="12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MVPA work? </a:t>
            </a:r>
            <a:br>
              <a:rPr lang="en-GB" altLang="en-US" sz="3600" b="1" dirty="0" smtClean="0"/>
            </a:br>
            <a:r>
              <a:rPr lang="en-GB" altLang="en-US" sz="2400" b="1" dirty="0" smtClean="0"/>
              <a:t>classification example</a:t>
            </a:r>
            <a:endParaRPr lang="en-GB" altLang="en-US" sz="2400" b="1" dirty="0"/>
          </a:p>
        </p:txBody>
      </p:sp>
      <p:grpSp>
        <p:nvGrpSpPr>
          <p:cNvPr id="33" name="Group 32"/>
          <p:cNvGrpSpPr/>
          <p:nvPr/>
        </p:nvGrpSpPr>
        <p:grpSpPr>
          <a:xfrm>
            <a:off x="6761538" y="3426020"/>
            <a:ext cx="684882" cy="1107748"/>
            <a:chOff x="6761538" y="3426020"/>
            <a:chExt cx="684882" cy="1107748"/>
          </a:xfrm>
        </p:grpSpPr>
        <p:sp>
          <p:nvSpPr>
            <p:cNvPr id="60" name="Rectangle 59"/>
            <p:cNvSpPr/>
            <p:nvPr/>
          </p:nvSpPr>
          <p:spPr>
            <a:xfrm flipH="1">
              <a:off x="6761538" y="3426020"/>
              <a:ext cx="233337" cy="461665"/>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62" name="Rectangle 61"/>
            <p:cNvSpPr/>
            <p:nvPr/>
          </p:nvSpPr>
          <p:spPr>
            <a:xfrm flipH="1">
              <a:off x="7213083" y="4072103"/>
              <a:ext cx="233337" cy="461665"/>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grpSp>
      <p:grpSp>
        <p:nvGrpSpPr>
          <p:cNvPr id="43" name="Group 42"/>
          <p:cNvGrpSpPr/>
          <p:nvPr/>
        </p:nvGrpSpPr>
        <p:grpSpPr>
          <a:xfrm>
            <a:off x="194893" y="4204636"/>
            <a:ext cx="3754644" cy="461665"/>
            <a:chOff x="194893" y="4204636"/>
            <a:chExt cx="3754644" cy="461665"/>
          </a:xfrm>
        </p:grpSpPr>
        <p:sp>
          <p:nvSpPr>
            <p:cNvPr id="64" name="Oval 63"/>
            <p:cNvSpPr/>
            <p:nvPr/>
          </p:nvSpPr>
          <p:spPr>
            <a:xfrm>
              <a:off x="3656769" y="4322153"/>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2177872" y="4312074"/>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69" name="Rectangle 68"/>
            <p:cNvSpPr/>
            <p:nvPr/>
          </p:nvSpPr>
          <p:spPr>
            <a:xfrm flipH="1">
              <a:off x="2148096" y="4204636"/>
              <a:ext cx="308222" cy="461665"/>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1" name="Rectangle 70"/>
            <p:cNvSpPr/>
            <p:nvPr/>
          </p:nvSpPr>
          <p:spPr>
            <a:xfrm flipH="1">
              <a:off x="3641315" y="4204636"/>
              <a:ext cx="308222" cy="461665"/>
            </a:xfrm>
            <a:prstGeom prst="rect">
              <a:avLst/>
            </a:prstGeom>
            <a:noFill/>
          </p:spPr>
          <p:txBody>
            <a:bodyPr wrap="square" lIns="91440" tIns="45720" rIns="91440" bIns="45720">
              <a:spAutoFit/>
            </a:bodyPr>
            <a:lstStyle/>
            <a:p>
              <a:pPr algn="ctr"/>
              <a:r>
                <a:rPr lang="en-US" sz="2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endParaRPr lang="en-US" sz="2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2" name="Text Box 1056"/>
            <p:cNvSpPr txBox="1">
              <a:spLocks noChangeArrowheads="1"/>
            </p:cNvSpPr>
            <p:nvPr/>
          </p:nvSpPr>
          <p:spPr bwMode="auto">
            <a:xfrm>
              <a:off x="194893" y="4310743"/>
              <a:ext cx="2160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Predictions:</a:t>
              </a:r>
              <a:endParaRPr lang="en-US" altLang="en-US" sz="1200" b="1" dirty="0">
                <a:latin typeface="Albertus Medium"/>
              </a:endParaRPr>
            </a:p>
          </p:txBody>
        </p:sp>
      </p:grpSp>
      <p:grpSp>
        <p:nvGrpSpPr>
          <p:cNvPr id="77" name="Group 76"/>
          <p:cNvGrpSpPr/>
          <p:nvPr/>
        </p:nvGrpSpPr>
        <p:grpSpPr>
          <a:xfrm>
            <a:off x="194893" y="3215673"/>
            <a:ext cx="3718500" cy="276999"/>
            <a:chOff x="194893" y="3215673"/>
            <a:chExt cx="3718500" cy="276999"/>
          </a:xfrm>
        </p:grpSpPr>
        <p:sp>
          <p:nvSpPr>
            <p:cNvPr id="73" name="Oval 72"/>
            <p:cNvSpPr/>
            <p:nvPr/>
          </p:nvSpPr>
          <p:spPr>
            <a:xfrm>
              <a:off x="3656769" y="3231613"/>
              <a:ext cx="256624" cy="2451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2173895" y="3231613"/>
              <a:ext cx="256624" cy="24512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5" name="Text Box 1056"/>
            <p:cNvSpPr txBox="1">
              <a:spLocks noChangeArrowheads="1"/>
            </p:cNvSpPr>
            <p:nvPr/>
          </p:nvSpPr>
          <p:spPr bwMode="auto">
            <a:xfrm>
              <a:off x="194893" y="3215673"/>
              <a:ext cx="2160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True labels:</a:t>
              </a:r>
              <a:endParaRPr lang="en-US" altLang="en-US" sz="1200" b="1" dirty="0">
                <a:latin typeface="Albertus Medium"/>
              </a:endParaRPr>
            </a:p>
          </p:txBody>
        </p:sp>
      </p:grpSp>
      <p:grpSp>
        <p:nvGrpSpPr>
          <p:cNvPr id="78" name="Group 77"/>
          <p:cNvGrpSpPr/>
          <p:nvPr/>
        </p:nvGrpSpPr>
        <p:grpSpPr>
          <a:xfrm>
            <a:off x="0" y="3492672"/>
            <a:ext cx="1682726" cy="818071"/>
            <a:chOff x="0" y="3492672"/>
            <a:chExt cx="1682726" cy="818071"/>
          </a:xfrm>
        </p:grpSpPr>
        <p:sp>
          <p:nvSpPr>
            <p:cNvPr id="76" name="Text Box 1056"/>
            <p:cNvSpPr txBox="1">
              <a:spLocks noChangeArrowheads="1"/>
            </p:cNvSpPr>
            <p:nvPr/>
          </p:nvSpPr>
          <p:spPr bwMode="auto">
            <a:xfrm>
              <a:off x="0" y="3749185"/>
              <a:ext cx="16827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GB" altLang="en-US" sz="1200" b="1" dirty="0" smtClean="0">
                  <a:latin typeface="Albertus Medium"/>
                </a:rPr>
                <a:t>Compare</a:t>
              </a:r>
              <a:endParaRPr lang="en-US" altLang="en-US" sz="1200" b="1" dirty="0">
                <a:latin typeface="Albertus Medium"/>
              </a:endParaRPr>
            </a:p>
          </p:txBody>
        </p:sp>
        <p:cxnSp>
          <p:nvCxnSpPr>
            <p:cNvPr id="35" name="Straight Arrow Connector 34"/>
            <p:cNvCxnSpPr>
              <a:stCxn id="75" idx="2"/>
              <a:endCxn id="72" idx="0"/>
            </p:cNvCxnSpPr>
            <p:nvPr/>
          </p:nvCxnSpPr>
          <p:spPr>
            <a:xfrm>
              <a:off x="1275013" y="3492672"/>
              <a:ext cx="0" cy="81807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8677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5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9" presetClass="emph" presetSubtype="0" nodeType="withEffect">
                                  <p:stCondLst>
                                    <p:cond delay="0"/>
                                  </p:stCondLst>
                                  <p:childTnLst>
                                    <p:set>
                                      <p:cBhvr rctx="PPT">
                                        <p:cTn id="44" dur="indefinite"/>
                                        <p:tgtEl>
                                          <p:spTgt spid="5"/>
                                        </p:tgtEl>
                                        <p:attrNameLst>
                                          <p:attrName>style.opacity</p:attrName>
                                        </p:attrNameLst>
                                      </p:cBhvr>
                                      <p:to>
                                        <p:strVal val="0.25"/>
                                      </p:to>
                                    </p:set>
                                    <p:animEffect filter="image" prLst="opacity: 0.25">
                                      <p:cBhvr rctx="IE">
                                        <p:cTn id="45" dur="indefinite"/>
                                        <p:tgtEl>
                                          <p:spTgt spid="5"/>
                                        </p:tgtEl>
                                      </p:cBhvr>
                                    </p:animEffect>
                                  </p:childTnLst>
                                </p:cTn>
                              </p:par>
                              <p:par>
                                <p:cTn id="46" presetID="9" presetClass="emph" presetSubtype="0" nodeType="withEffect">
                                  <p:stCondLst>
                                    <p:cond delay="0"/>
                                  </p:stCondLst>
                                  <p:childTnLst>
                                    <p:set>
                                      <p:cBhvr rctx="PPT">
                                        <p:cTn id="47" dur="indefinite"/>
                                        <p:tgtEl>
                                          <p:spTgt spid="80"/>
                                        </p:tgtEl>
                                        <p:attrNameLst>
                                          <p:attrName>style.opacity</p:attrName>
                                        </p:attrNameLst>
                                      </p:cBhvr>
                                      <p:to>
                                        <p:strVal val="0.25"/>
                                      </p:to>
                                    </p:set>
                                    <p:animEffect filter="image" prLst="opacity: 0.25">
                                      <p:cBhvr rctx="IE">
                                        <p:cTn id="48" dur="indefinite"/>
                                        <p:tgtEl>
                                          <p:spTgt spid="80"/>
                                        </p:tgtEl>
                                      </p:cBhvr>
                                    </p:animEffect>
                                  </p:childTnLst>
                                </p:cTn>
                              </p:par>
                              <p:par>
                                <p:cTn id="49" presetID="9" presetClass="emph" presetSubtype="0" nodeType="withEffect">
                                  <p:stCondLst>
                                    <p:cond delay="0"/>
                                  </p:stCondLst>
                                  <p:childTnLst>
                                    <p:set>
                                      <p:cBhvr rctx="PPT">
                                        <p:cTn id="50" dur="indefinite"/>
                                        <p:tgtEl>
                                          <p:spTgt spid="4"/>
                                        </p:tgtEl>
                                        <p:attrNameLst>
                                          <p:attrName>style.opacity</p:attrName>
                                        </p:attrNameLst>
                                      </p:cBhvr>
                                      <p:to>
                                        <p:strVal val="0.25"/>
                                      </p:to>
                                    </p:set>
                                    <p:animEffect filter="image" prLst="opacity: 0.25">
                                      <p:cBhvr rctx="IE">
                                        <p:cTn id="51" dur="indefinite"/>
                                        <p:tgtEl>
                                          <p:spTgt spid="4"/>
                                        </p:tgtEl>
                                      </p:cBhvr>
                                    </p:animEffect>
                                  </p:childTnLst>
                                </p:cTn>
                              </p:par>
                              <p:par>
                                <p:cTn id="52" presetID="9" presetClass="emph" presetSubtype="0" nodeType="withEffect">
                                  <p:stCondLst>
                                    <p:cond delay="0"/>
                                  </p:stCondLst>
                                  <p:childTnLst>
                                    <p:set>
                                      <p:cBhvr rctx="PPT">
                                        <p:cTn id="53" dur="indefinite"/>
                                        <p:tgtEl>
                                          <p:spTgt spid="79"/>
                                        </p:tgtEl>
                                        <p:attrNameLst>
                                          <p:attrName>style.opacity</p:attrName>
                                        </p:attrNameLst>
                                      </p:cBhvr>
                                      <p:to>
                                        <p:strVal val="0.25"/>
                                      </p:to>
                                    </p:set>
                                    <p:animEffect filter="image" prLst="opacity: 0.25">
                                      <p:cBhvr rctx="IE">
                                        <p:cTn id="54" dur="indefinite"/>
                                        <p:tgtEl>
                                          <p:spTgt spid="79"/>
                                        </p:tgtEl>
                                      </p:cBhvr>
                                    </p:animEffect>
                                  </p:childTnLst>
                                </p:cTn>
                              </p:par>
                              <p:par>
                                <p:cTn id="55" presetID="1" presetClass="entr" presetSubtype="0"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0" y="2564904"/>
            <a:ext cx="9144000" cy="1470025"/>
          </a:xfrm>
        </p:spPr>
        <p:txBody>
          <a:bodyPr>
            <a:normAutofit fontScale="90000"/>
          </a:bodyPr>
          <a:lstStyle/>
          <a:p>
            <a:pPr eaLnBrk="1" hangingPunct="1"/>
            <a:r>
              <a:rPr lang="en-GB" b="1" dirty="0" smtClean="0"/>
              <a:t/>
            </a:r>
            <a:br>
              <a:rPr lang="en-GB" b="1" dirty="0" smtClean="0"/>
            </a:br>
            <a:r>
              <a:rPr lang="en-GB" b="1" dirty="0" smtClean="0"/>
              <a:t>Representational similarity analysis</a:t>
            </a:r>
            <a:br>
              <a:rPr lang="en-GB" b="1" dirty="0" smtClean="0"/>
            </a:br>
            <a:r>
              <a:rPr lang="en-GB" b="1" dirty="0" smtClean="0"/>
              <a:t>using The RSA Toolbox</a:t>
            </a:r>
            <a:br>
              <a:rPr lang="en-GB" b="1" dirty="0" smtClean="0"/>
            </a:br>
            <a:endParaRPr lang="en-GB" b="1" dirty="0" smtClean="0"/>
          </a:p>
        </p:txBody>
      </p:sp>
    </p:spTree>
    <p:extLst>
      <p:ext uri="{BB962C8B-B14F-4D97-AF65-F5344CB8AC3E}">
        <p14:creationId xmlns:p14="http://schemas.microsoft.com/office/powerpoint/2010/main" val="17424825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400600"/>
          </a:xfrm>
        </p:spPr>
        <p:txBody>
          <a:bodyPr>
            <a:normAutofit/>
          </a:bodyPr>
          <a:lstStyle/>
          <a:p>
            <a:pPr>
              <a:spcAft>
                <a:spcPts val="600"/>
              </a:spcAft>
            </a:pPr>
            <a:r>
              <a:rPr lang="en-US" sz="2800" dirty="0"/>
              <a:t>Original </a:t>
            </a:r>
            <a:r>
              <a:rPr lang="en-US" sz="2800" dirty="0" err="1"/>
              <a:t>Matlab</a:t>
            </a:r>
            <a:r>
              <a:rPr lang="en-US" sz="2800" dirty="0"/>
              <a:t> implementation </a:t>
            </a:r>
            <a:r>
              <a:rPr lang="en-US" sz="2800" dirty="0" smtClean="0"/>
              <a:t>described in </a:t>
            </a:r>
            <a:r>
              <a:rPr lang="en-US" sz="2800" dirty="0" err="1" smtClean="0"/>
              <a:t>Nili</a:t>
            </a:r>
            <a:r>
              <a:rPr lang="en-US" sz="2800" dirty="0" smtClean="0"/>
              <a:t> </a:t>
            </a:r>
            <a:r>
              <a:rPr lang="en-US" sz="2800" i="1" dirty="0" smtClean="0"/>
              <a:t>et al. </a:t>
            </a:r>
            <a:r>
              <a:rPr lang="en-US" sz="2800" dirty="0" smtClean="0"/>
              <a:t>(2013), and can </a:t>
            </a:r>
            <a:r>
              <a:rPr lang="en-US" sz="2800" dirty="0"/>
              <a:t>be downloaded here: </a:t>
            </a:r>
            <a:r>
              <a:rPr lang="en-US" sz="2800" dirty="0" smtClean="0"/>
              <a:t/>
            </a:r>
            <a:br>
              <a:rPr lang="en-US" sz="2800" dirty="0" smtClean="0"/>
            </a:br>
            <a:r>
              <a:rPr lang="en-GB" sz="2200" dirty="0" smtClean="0">
                <a:hlinkClick r:id="rId2"/>
              </a:rPr>
              <a:t>http</a:t>
            </a:r>
            <a:r>
              <a:rPr lang="en-GB" sz="2200" dirty="0">
                <a:hlinkClick r:id="rId2"/>
              </a:rPr>
              <a:t>://www.mrc-cbu.cam.ac.uk/methods-and-resources/toolboxes/</a:t>
            </a:r>
            <a:r>
              <a:rPr lang="en-GB" sz="2200" dirty="0"/>
              <a:t> </a:t>
            </a:r>
            <a:r>
              <a:rPr lang="en-GB" sz="2400" dirty="0"/>
              <a:t/>
            </a:r>
            <a:br>
              <a:rPr lang="en-GB" sz="2400" dirty="0"/>
            </a:br>
            <a:r>
              <a:rPr lang="en-GB" sz="2800" dirty="0"/>
              <a:t>Or here: </a:t>
            </a:r>
            <a:r>
              <a:rPr lang="en-GB" sz="2200" dirty="0">
                <a:hlinkClick r:id="rId3"/>
              </a:rPr>
              <a:t>https://</a:t>
            </a:r>
            <a:r>
              <a:rPr lang="en-GB" sz="2200" dirty="0" smtClean="0">
                <a:hlinkClick r:id="rId3"/>
              </a:rPr>
              <a:t>git.fmrib.ox.ac.uk/hnili/rsa</a:t>
            </a:r>
            <a:endParaRPr lang="en-GB" sz="2200" dirty="0" smtClean="0"/>
          </a:p>
          <a:p>
            <a:pPr>
              <a:spcAft>
                <a:spcPts val="600"/>
              </a:spcAft>
            </a:pPr>
            <a:endParaRPr lang="en-US" sz="2200" dirty="0"/>
          </a:p>
          <a:p>
            <a:pPr>
              <a:spcAft>
                <a:spcPts val="600"/>
              </a:spcAft>
            </a:pPr>
            <a:r>
              <a:rPr lang="en-US" sz="2800" b="1" dirty="0" smtClean="0"/>
              <a:t>Current development </a:t>
            </a:r>
            <a:r>
              <a:rPr lang="en-US" sz="2800" b="1" dirty="0"/>
              <a:t>in </a:t>
            </a:r>
            <a:r>
              <a:rPr lang="en-US" sz="2800" b="1" dirty="0" smtClean="0"/>
              <a:t>Python </a:t>
            </a:r>
            <a:br>
              <a:rPr lang="en-US" sz="2800" b="1" dirty="0" smtClean="0"/>
            </a:br>
            <a:r>
              <a:rPr lang="en-US" sz="2400" dirty="0" smtClean="0"/>
              <a:t>(briefly called </a:t>
            </a:r>
            <a:r>
              <a:rPr lang="en-US" sz="2400" dirty="0" err="1" smtClean="0"/>
              <a:t>PyRSA</a:t>
            </a:r>
            <a:r>
              <a:rPr lang="en-US" sz="2400" dirty="0" smtClean="0"/>
              <a:t>, now called RSA 3.0):  </a:t>
            </a:r>
            <a:r>
              <a:rPr lang="en-US" sz="2600" b="1" dirty="0" smtClean="0">
                <a:hlinkClick r:id="rId4"/>
              </a:rPr>
              <a:t>https</a:t>
            </a:r>
            <a:r>
              <a:rPr lang="en-US" sz="2600" b="1" dirty="0">
                <a:hlinkClick r:id="rId4"/>
              </a:rPr>
              <a:t>://</a:t>
            </a:r>
            <a:r>
              <a:rPr lang="en-US" sz="2600" b="1" dirty="0" smtClean="0">
                <a:hlinkClick r:id="rId4"/>
              </a:rPr>
              <a:t>github.com/rsagroup/rsatoolbox</a:t>
            </a:r>
            <a:r>
              <a:rPr lang="en-US" sz="2600" b="1" dirty="0" smtClean="0"/>
              <a:t> </a:t>
            </a:r>
            <a:r>
              <a:rPr lang="en-US" sz="2600" b="1" dirty="0"/>
              <a:t/>
            </a:r>
            <a:br>
              <a:rPr lang="en-US" sz="2600" b="1" dirty="0"/>
            </a:br>
            <a:r>
              <a:rPr lang="en-US" sz="2600" b="1" dirty="0" smtClean="0"/>
              <a:t>See </a:t>
            </a:r>
            <a:r>
              <a:rPr lang="en-US" sz="2600" b="1" dirty="0" err="1" smtClean="0"/>
              <a:t>Schütt</a:t>
            </a:r>
            <a:r>
              <a:rPr lang="en-US" sz="2600" b="1" dirty="0" smtClean="0"/>
              <a:t> </a:t>
            </a:r>
            <a:r>
              <a:rPr lang="en-US" sz="2600" b="1" i="1" dirty="0" smtClean="0"/>
              <a:t>et al.</a:t>
            </a:r>
            <a:r>
              <a:rPr lang="en-US" sz="2600" b="1" dirty="0" smtClean="0"/>
              <a:t>, </a:t>
            </a:r>
            <a:r>
              <a:rPr lang="en-US" sz="2600" b="1" dirty="0" smtClean="0"/>
              <a:t>2023</a:t>
            </a:r>
            <a:endParaRPr lang="en-US" sz="2600" b="1" dirty="0" smtClean="0"/>
          </a:p>
        </p:txBody>
      </p:sp>
      <p:sp>
        <p:nvSpPr>
          <p:cNvPr id="5"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The RSA Toolbox?</a:t>
            </a:r>
            <a:endParaRPr lang="en-GB" altLang="en-US" sz="3600" b="1" dirty="0"/>
          </a:p>
        </p:txBody>
      </p:sp>
    </p:spTree>
    <p:extLst>
      <p:ext uri="{BB962C8B-B14F-4D97-AF65-F5344CB8AC3E}">
        <p14:creationId xmlns:p14="http://schemas.microsoft.com/office/powerpoint/2010/main" val="6711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356" y="764704"/>
            <a:ext cx="8214084" cy="6021288"/>
          </a:xfrm>
        </p:spPr>
        <p:txBody>
          <a:bodyPr>
            <a:normAutofit fontScale="92500" lnSpcReduction="20000"/>
          </a:bodyPr>
          <a:lstStyle/>
          <a:p>
            <a:pPr>
              <a:spcAft>
                <a:spcPts val="600"/>
              </a:spcAft>
            </a:pPr>
            <a:r>
              <a:rPr lang="en-GB" sz="2800" dirty="0" smtClean="0"/>
              <a:t>Pros:</a:t>
            </a:r>
          </a:p>
          <a:p>
            <a:pPr lvl="1">
              <a:spcAft>
                <a:spcPts val="600"/>
              </a:spcAft>
            </a:pPr>
            <a:r>
              <a:rPr lang="en-GB" sz="2400" dirty="0" smtClean="0"/>
              <a:t>Open source</a:t>
            </a:r>
            <a:endParaRPr lang="en-GB" sz="2400" dirty="0"/>
          </a:p>
          <a:p>
            <a:pPr lvl="1">
              <a:spcAft>
                <a:spcPts val="600"/>
              </a:spcAft>
            </a:pPr>
            <a:r>
              <a:rPr lang="en-GB" sz="2400" dirty="0" smtClean="0"/>
              <a:t>Few dedicated alternatives</a:t>
            </a:r>
            <a:endParaRPr lang="en-GB" sz="2400" dirty="0"/>
          </a:p>
          <a:p>
            <a:pPr lvl="2">
              <a:spcBef>
                <a:spcPts val="300"/>
              </a:spcBef>
              <a:spcAft>
                <a:spcPts val="300"/>
              </a:spcAft>
            </a:pPr>
            <a:r>
              <a:rPr lang="en-GB" sz="2000" dirty="0" smtClean="0"/>
              <a:t>Other toolboxes (e.g. The Decoding Toolbox and </a:t>
            </a:r>
            <a:r>
              <a:rPr lang="en-GB" sz="2000" dirty="0" err="1" smtClean="0"/>
              <a:t>CoSMoMVPA</a:t>
            </a:r>
            <a:r>
              <a:rPr lang="en-GB" sz="2000" dirty="0" smtClean="0"/>
              <a:t>) have some RSA capability, but less documented/comprehensive</a:t>
            </a:r>
          </a:p>
          <a:p>
            <a:pPr lvl="2">
              <a:spcBef>
                <a:spcPts val="300"/>
              </a:spcBef>
              <a:spcAft>
                <a:spcPts val="300"/>
              </a:spcAft>
            </a:pPr>
            <a:r>
              <a:rPr lang="en-GB" sz="2000" dirty="0" err="1" smtClean="0"/>
              <a:t>BrainIAK</a:t>
            </a:r>
            <a:r>
              <a:rPr lang="en-GB" sz="2000" dirty="0" smtClean="0"/>
              <a:t> has a particular Bayesian version</a:t>
            </a:r>
          </a:p>
          <a:p>
            <a:pPr lvl="2">
              <a:spcBef>
                <a:spcPts val="300"/>
              </a:spcBef>
              <a:spcAft>
                <a:spcPts val="300"/>
              </a:spcAft>
            </a:pPr>
            <a:r>
              <a:rPr lang="en-GB" sz="2000" dirty="0" smtClean="0"/>
              <a:t>Others?</a:t>
            </a:r>
          </a:p>
          <a:p>
            <a:pPr lvl="1">
              <a:spcBef>
                <a:spcPts val="600"/>
              </a:spcBef>
              <a:spcAft>
                <a:spcPts val="0"/>
              </a:spcAft>
            </a:pPr>
            <a:r>
              <a:rPr lang="en-GB" sz="2400" dirty="0" smtClean="0"/>
              <a:t>Flexible/sophisticated statistics/modelling</a:t>
            </a:r>
          </a:p>
          <a:p>
            <a:pPr lvl="1">
              <a:spcBef>
                <a:spcPts val="600"/>
              </a:spcBef>
              <a:spcAft>
                <a:spcPts val="0"/>
              </a:spcAft>
            </a:pPr>
            <a:r>
              <a:rPr lang="en-GB" sz="2400" dirty="0" smtClean="0"/>
              <a:t>Attractive/clever visualisations</a:t>
            </a:r>
          </a:p>
          <a:p>
            <a:pPr>
              <a:spcBef>
                <a:spcPts val="1200"/>
              </a:spcBef>
              <a:spcAft>
                <a:spcPts val="600"/>
              </a:spcAft>
            </a:pPr>
            <a:r>
              <a:rPr lang="en-GB" sz="2800" dirty="0" smtClean="0"/>
              <a:t>Cons:</a:t>
            </a:r>
          </a:p>
          <a:p>
            <a:pPr lvl="1">
              <a:spcAft>
                <a:spcPts val="600"/>
              </a:spcAft>
            </a:pPr>
            <a:r>
              <a:rPr lang="en-GB" sz="2400" dirty="0"/>
              <a:t>Dedicated to RSA, not classification </a:t>
            </a:r>
            <a:br>
              <a:rPr lang="en-GB" sz="2400" dirty="0"/>
            </a:br>
            <a:r>
              <a:rPr lang="en-GB" sz="2100" dirty="0"/>
              <a:t>(but </a:t>
            </a:r>
            <a:r>
              <a:rPr lang="en-GB" sz="2100" dirty="0" err="1"/>
              <a:t>crossnobis</a:t>
            </a:r>
            <a:r>
              <a:rPr lang="en-GB" sz="2100" dirty="0"/>
              <a:t> distance is an excellent classification measure)</a:t>
            </a:r>
          </a:p>
          <a:p>
            <a:pPr lvl="1">
              <a:spcAft>
                <a:spcPts val="600"/>
              </a:spcAft>
            </a:pPr>
            <a:r>
              <a:rPr lang="en-GB" sz="2400" dirty="0"/>
              <a:t>Sometimes non-intuitive (“Euclidean” is squared Euclidean; </a:t>
            </a:r>
            <a:br>
              <a:rPr lang="en-GB" sz="2400" dirty="0"/>
            </a:br>
            <a:r>
              <a:rPr lang="en-GB" sz="2400" dirty="0"/>
              <a:t>may semi-overlapping bootstrap functions?)</a:t>
            </a:r>
          </a:p>
          <a:p>
            <a:pPr lvl="1">
              <a:spcAft>
                <a:spcPts val="600"/>
              </a:spcAft>
            </a:pPr>
            <a:r>
              <a:rPr lang="en-GB" sz="2400" dirty="0"/>
              <a:t>Still in development – e.g. searchlight and some demos only partially implemented</a:t>
            </a:r>
            <a:endParaRPr lang="en-GB" sz="2400" dirty="0"/>
          </a:p>
        </p:txBody>
      </p:sp>
      <p:sp>
        <p:nvSpPr>
          <p:cNvPr id="5"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use the (Python) RSA Toolbox?</a:t>
            </a:r>
            <a:endParaRPr lang="en-GB" altLang="en-US" sz="3600" b="1" dirty="0"/>
          </a:p>
        </p:txBody>
      </p:sp>
    </p:spTree>
    <p:extLst>
      <p:ext uri="{BB962C8B-B14F-4D97-AF65-F5344CB8AC3E}">
        <p14:creationId xmlns:p14="http://schemas.microsoft.com/office/powerpoint/2010/main" val="11805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charRg st="297" end="40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charRg st="400" end="50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charRg st="503" end="58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132650"/>
            <a:ext cx="8229600" cy="142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smtClean="0"/>
              <a:t>Setting up the environment for these demos:</a:t>
            </a:r>
          </a:p>
          <a:p>
            <a:pPr algn="ctr" eaLnBrk="1" hangingPunct="1">
              <a:spcBef>
                <a:spcPct val="0"/>
              </a:spcBef>
              <a:buFontTx/>
              <a:buNone/>
            </a:pPr>
            <a:r>
              <a:rPr lang="en-GB" altLang="en-US" sz="2400" b="1" dirty="0" smtClean="0"/>
              <a:t>(One option: certainly not the only one; likely not the best)</a:t>
            </a:r>
            <a:endParaRPr lang="en-GB" altLang="en-US" sz="2400" b="1" dirty="0"/>
          </a:p>
        </p:txBody>
      </p:sp>
      <p:sp>
        <p:nvSpPr>
          <p:cNvPr id="6" name="Content Placeholder 2"/>
          <p:cNvSpPr>
            <a:spLocks noGrp="1"/>
          </p:cNvSpPr>
          <p:nvPr>
            <p:ph idx="1"/>
          </p:nvPr>
        </p:nvSpPr>
        <p:spPr>
          <a:xfrm>
            <a:off x="1177126" y="1412776"/>
            <a:ext cx="7231986" cy="3600204"/>
          </a:xfrm>
        </p:spPr>
        <p:txBody>
          <a:bodyPr>
            <a:noAutofit/>
          </a:bodyPr>
          <a:lstStyle/>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create –n cognestic23 python</a:t>
            </a: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activate cognestic23</a:t>
            </a: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install –c anaconda </a:t>
            </a:r>
            <a:r>
              <a:rPr lang="en-US" sz="2000" dirty="0" err="1" smtClean="0">
                <a:latin typeface="Consolas" panose="020B0609020204030204" pitchFamily="49" charset="0"/>
              </a:rPr>
              <a:t>spyder</a:t>
            </a:r>
            <a:r>
              <a:rPr lang="en-US" sz="2000" dirty="0" smtClean="0">
                <a:latin typeface="Consolas" panose="020B0609020204030204" pitchFamily="49" charset="0"/>
              </a:rPr>
              <a:t>   </a:t>
            </a:r>
            <a:r>
              <a:rPr lang="en-US" sz="2000" dirty="0" smtClean="0">
                <a:latin typeface="+mj-lt"/>
              </a:rPr>
              <a:t>[optional, IDE]</a:t>
            </a: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install –c anaconda </a:t>
            </a:r>
            <a:r>
              <a:rPr lang="en-US" sz="2000" dirty="0" err="1" smtClean="0">
                <a:latin typeface="Consolas" panose="020B0609020204030204" pitchFamily="49" charset="0"/>
              </a:rPr>
              <a:t>jupyter</a:t>
            </a:r>
            <a:r>
              <a:rPr lang="en-US" sz="2000" dirty="0" smtClean="0">
                <a:latin typeface="Consolas" panose="020B0609020204030204" pitchFamily="49" charset="0"/>
              </a:rPr>
              <a:t>  </a:t>
            </a:r>
            <a:r>
              <a:rPr lang="en-US" sz="2000" dirty="0" smtClean="0">
                <a:latin typeface="+mj-lt"/>
              </a:rPr>
              <a:t>[used for demos]</a:t>
            </a:r>
          </a:p>
          <a:p>
            <a:pPr marL="0" indent="0">
              <a:spcBef>
                <a:spcPts val="0"/>
              </a:spcBef>
              <a:spcAft>
                <a:spcPts val="600"/>
              </a:spcAft>
              <a:buNone/>
            </a:pPr>
            <a:r>
              <a:rPr lang="en-US" sz="2000" dirty="0" smtClean="0"/>
              <a:t>Clone RSA Toolbox </a:t>
            </a:r>
            <a:r>
              <a:rPr lang="en-US" sz="2000" dirty="0" err="1" smtClean="0"/>
              <a:t>github</a:t>
            </a:r>
            <a:r>
              <a:rPr lang="en-US" sz="2000" dirty="0" smtClean="0"/>
              <a:t> repository and move to its directory</a:t>
            </a:r>
          </a:p>
          <a:p>
            <a:pPr>
              <a:spcBef>
                <a:spcPts val="0"/>
              </a:spcBef>
              <a:spcAft>
                <a:spcPts val="600"/>
              </a:spcAft>
              <a:buFont typeface="Wingdings" panose="05000000000000000000" pitchFamily="2" charset="2"/>
              <a:buChar char="Ø"/>
            </a:pPr>
            <a:r>
              <a:rPr lang="en-US" sz="2000" dirty="0" smtClean="0">
                <a:latin typeface="Consolas" panose="020B0609020204030204" pitchFamily="49" charset="0"/>
              </a:rPr>
              <a:t>pip install .</a:t>
            </a:r>
          </a:p>
          <a:p>
            <a:pPr marL="0" indent="0">
              <a:spcBef>
                <a:spcPts val="0"/>
              </a:spcBef>
              <a:spcAft>
                <a:spcPts val="600"/>
              </a:spcAft>
              <a:buNone/>
            </a:pPr>
            <a:r>
              <a:rPr lang="en-US" sz="2000" dirty="0" smtClean="0">
                <a:solidFill>
                  <a:schemeClr val="bg1">
                    <a:lumMod val="65000"/>
                  </a:schemeClr>
                </a:solidFill>
              </a:rPr>
              <a:t>[or: </a:t>
            </a:r>
            <a:r>
              <a:rPr lang="en-US" sz="1800" dirty="0" err="1">
                <a:solidFill>
                  <a:schemeClr val="bg1">
                    <a:lumMod val="65000"/>
                  </a:schemeClr>
                </a:solidFill>
                <a:latin typeface="Consolas" panose="020B0609020204030204" pitchFamily="49" charset="0"/>
              </a:rPr>
              <a:t>conda</a:t>
            </a:r>
            <a:r>
              <a:rPr lang="en-US" sz="1800" dirty="0">
                <a:solidFill>
                  <a:schemeClr val="bg1">
                    <a:lumMod val="65000"/>
                  </a:schemeClr>
                </a:solidFill>
                <a:latin typeface="Consolas" panose="020B0609020204030204" pitchFamily="49" charset="0"/>
              </a:rPr>
              <a:t> install -c </a:t>
            </a:r>
            <a:r>
              <a:rPr lang="en-US" sz="1800" dirty="0" err="1">
                <a:solidFill>
                  <a:schemeClr val="bg1">
                    <a:lumMod val="65000"/>
                  </a:schemeClr>
                </a:solidFill>
                <a:latin typeface="Consolas" panose="020B0609020204030204" pitchFamily="49" charset="0"/>
              </a:rPr>
              <a:t>conda</a:t>
            </a:r>
            <a:r>
              <a:rPr lang="en-US" sz="1800" dirty="0">
                <a:solidFill>
                  <a:schemeClr val="bg1">
                    <a:lumMod val="65000"/>
                  </a:schemeClr>
                </a:solidFill>
                <a:latin typeface="Consolas" panose="020B0609020204030204" pitchFamily="49" charset="0"/>
              </a:rPr>
              <a:t>-forge </a:t>
            </a:r>
            <a:r>
              <a:rPr lang="en-US" sz="1800" dirty="0" err="1" smtClean="0">
                <a:solidFill>
                  <a:schemeClr val="bg1">
                    <a:lumMod val="65000"/>
                  </a:schemeClr>
                </a:solidFill>
                <a:latin typeface="Consolas" panose="020B0609020204030204" pitchFamily="49" charset="0"/>
              </a:rPr>
              <a:t>rsatoolbox</a:t>
            </a:r>
            <a:r>
              <a:rPr lang="en-US" sz="1800" dirty="0" smtClean="0">
                <a:solidFill>
                  <a:schemeClr val="bg1">
                    <a:lumMod val="65000"/>
                  </a:schemeClr>
                </a:solidFill>
                <a:latin typeface="Consolas" panose="020B0609020204030204" pitchFamily="49" charset="0"/>
              </a:rPr>
              <a:t>]</a:t>
            </a:r>
          </a:p>
          <a:p>
            <a:pPr>
              <a:spcBef>
                <a:spcPts val="0"/>
              </a:spcBef>
              <a:spcAft>
                <a:spcPts val="600"/>
              </a:spcAft>
              <a:buFont typeface="Wingdings" panose="05000000000000000000" pitchFamily="2" charset="2"/>
              <a:buChar char="Ø"/>
            </a:pPr>
            <a:r>
              <a:rPr lang="en-US" sz="2000" dirty="0">
                <a:latin typeface="Consolas" panose="020B0609020204030204" pitchFamily="49" charset="0"/>
              </a:rPr>
              <a:t>pip install </a:t>
            </a:r>
            <a:r>
              <a:rPr lang="en-US" sz="2000" dirty="0" smtClean="0">
                <a:latin typeface="Consolas" panose="020B0609020204030204" pitchFamily="49" charset="0"/>
              </a:rPr>
              <a:t>–U </a:t>
            </a:r>
            <a:r>
              <a:rPr lang="en-US" sz="2000" dirty="0" err="1" smtClean="0">
                <a:latin typeface="Consolas" panose="020B0609020204030204" pitchFamily="49" charset="0"/>
              </a:rPr>
              <a:t>nilearn</a:t>
            </a:r>
            <a:endParaRPr lang="en-US" sz="2000" dirty="0" smtClean="0">
              <a:latin typeface="Consolas" panose="020B0609020204030204" pitchFamily="49" charset="0"/>
            </a:endParaRPr>
          </a:p>
          <a:p>
            <a:pPr>
              <a:spcBef>
                <a:spcPts val="0"/>
              </a:spcBef>
              <a:spcAft>
                <a:spcPts val="600"/>
              </a:spcAft>
              <a:buFont typeface="Wingdings" panose="05000000000000000000" pitchFamily="2" charset="2"/>
              <a:buChar char="Ø"/>
            </a:pPr>
            <a:r>
              <a:rPr lang="en-US" sz="2000" dirty="0" smtClean="0">
                <a:latin typeface="Consolas" panose="020B0609020204030204" pitchFamily="49" charset="0"/>
              </a:rPr>
              <a:t>pip install </a:t>
            </a:r>
            <a:r>
              <a:rPr lang="en-US" sz="2000" dirty="0" err="1" smtClean="0">
                <a:latin typeface="Consolas" panose="020B0609020204030204" pitchFamily="49" charset="0"/>
              </a:rPr>
              <a:t>seaborn</a:t>
            </a:r>
            <a:r>
              <a:rPr lang="en-US" sz="2000" dirty="0" smtClean="0">
                <a:latin typeface="Consolas" panose="020B0609020204030204" pitchFamily="49" charset="0"/>
              </a:rPr>
              <a:t>    </a:t>
            </a:r>
            <a:r>
              <a:rPr lang="en-US" sz="2000" dirty="0" smtClean="0"/>
              <a:t>[optional, used </a:t>
            </a:r>
            <a:r>
              <a:rPr lang="en-US" sz="2000" dirty="0"/>
              <a:t>for </a:t>
            </a:r>
            <a:r>
              <a:rPr lang="en-US" sz="2000" dirty="0" smtClean="0"/>
              <a:t>some demos</a:t>
            </a:r>
            <a:r>
              <a:rPr lang="en-US" sz="2000" dirty="0"/>
              <a:t>]</a:t>
            </a:r>
            <a:endParaRPr lang="en-US" sz="2000" dirty="0">
              <a:latin typeface="Consolas" panose="020B0609020204030204" pitchFamily="49" charset="0"/>
            </a:endParaRPr>
          </a:p>
          <a:p>
            <a:pPr marL="0" indent="0">
              <a:spcAft>
                <a:spcPts val="600"/>
              </a:spcAft>
              <a:buNone/>
            </a:pPr>
            <a:endParaRPr lang="en-US" sz="1800" dirty="0" smtClean="0">
              <a:latin typeface="Consolas" panose="020B0609020204030204" pitchFamily="49" charset="0"/>
            </a:endParaRPr>
          </a:p>
          <a:p>
            <a:pPr marL="0" indent="0">
              <a:spcAft>
                <a:spcPts val="600"/>
              </a:spcAft>
              <a:buNone/>
            </a:pPr>
            <a:endParaRPr lang="en-US" sz="1800" dirty="0" smtClean="0">
              <a:latin typeface="Consolas" panose="020B0609020204030204" pitchFamily="49" charset="0"/>
            </a:endParaRPr>
          </a:p>
        </p:txBody>
      </p:sp>
      <p:sp>
        <p:nvSpPr>
          <p:cNvPr id="8" name="Title 1"/>
          <p:cNvSpPr txBox="1">
            <a:spLocks/>
          </p:cNvSpPr>
          <p:nvPr/>
        </p:nvSpPr>
        <p:spPr bwMode="auto">
          <a:xfrm>
            <a:off x="179512" y="4978189"/>
            <a:ext cx="82296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smtClean="0"/>
              <a:t>Packages to probably import:</a:t>
            </a:r>
            <a:endParaRPr lang="en-GB" altLang="en-US" sz="2000" b="1" dirty="0"/>
          </a:p>
        </p:txBody>
      </p:sp>
      <p:sp>
        <p:nvSpPr>
          <p:cNvPr id="9" name="Content Placeholder 2"/>
          <p:cNvSpPr txBox="1">
            <a:spLocks/>
          </p:cNvSpPr>
          <p:nvPr/>
        </p:nvSpPr>
        <p:spPr bwMode="auto">
          <a:xfrm>
            <a:off x="457200" y="5435896"/>
            <a:ext cx="8229600" cy="72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buFont typeface="Wingdings" panose="05000000000000000000" pitchFamily="2" charset="2"/>
              <a:buChar char="Ø"/>
            </a:pPr>
            <a:r>
              <a:rPr lang="en-US" sz="2000" dirty="0" smtClean="0">
                <a:latin typeface="Consolas" panose="020B0609020204030204" pitchFamily="49" charset="0"/>
              </a:rPr>
              <a:t>import </a:t>
            </a:r>
            <a:r>
              <a:rPr lang="en-US" sz="2000" dirty="0" err="1" smtClean="0">
                <a:latin typeface="Consolas" panose="020B0609020204030204" pitchFamily="49" charset="0"/>
              </a:rPr>
              <a:t>numpy</a:t>
            </a:r>
            <a:r>
              <a:rPr lang="en-US" sz="2000" dirty="0" smtClean="0">
                <a:latin typeface="Consolas" panose="020B0609020204030204" pitchFamily="49" charset="0"/>
              </a:rPr>
              <a:t>, </a:t>
            </a:r>
            <a:r>
              <a:rPr lang="en-US" sz="2000" dirty="0" err="1" smtClean="0">
                <a:latin typeface="Consolas" panose="020B0609020204030204" pitchFamily="49" charset="0"/>
              </a:rPr>
              <a:t>scipy</a:t>
            </a:r>
            <a:r>
              <a:rPr lang="en-US" sz="2000" dirty="0" smtClean="0">
                <a:latin typeface="Consolas" panose="020B0609020204030204" pitchFamily="49" charset="0"/>
              </a:rPr>
              <a:t>, </a:t>
            </a:r>
            <a:r>
              <a:rPr lang="en-US" sz="2000" dirty="0" err="1" smtClean="0">
                <a:latin typeface="Consolas" panose="020B0609020204030204" pitchFamily="49" charset="0"/>
              </a:rPr>
              <a:t>matplotlib</a:t>
            </a:r>
            <a:r>
              <a:rPr lang="en-US" sz="2000" dirty="0" smtClean="0">
                <a:latin typeface="Consolas" panose="020B0609020204030204" pitchFamily="49" charset="0"/>
              </a:rPr>
              <a:t>, </a:t>
            </a:r>
            <a:r>
              <a:rPr lang="en-US" sz="2000" dirty="0" err="1" smtClean="0">
                <a:latin typeface="Consolas" panose="020B0609020204030204" pitchFamily="49" charset="0"/>
              </a:rPr>
              <a:t>rsatoolbox</a:t>
            </a:r>
            <a:endParaRPr lang="en-US" sz="1800" dirty="0" smtClean="0">
              <a:latin typeface="Consolas" panose="020B0609020204030204" pitchFamily="49" charset="0"/>
            </a:endParaRPr>
          </a:p>
        </p:txBody>
      </p:sp>
      <p:sp>
        <p:nvSpPr>
          <p:cNvPr id="10" name="Title 1"/>
          <p:cNvSpPr txBox="1">
            <a:spLocks/>
          </p:cNvSpPr>
          <p:nvPr/>
        </p:nvSpPr>
        <p:spPr bwMode="auto">
          <a:xfrm>
            <a:off x="179512" y="5877272"/>
            <a:ext cx="82296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smtClean="0"/>
              <a:t>Packages to possibly import:</a:t>
            </a:r>
            <a:endParaRPr lang="en-GB" altLang="en-US" sz="1800" b="1" dirty="0"/>
          </a:p>
        </p:txBody>
      </p:sp>
      <p:sp>
        <p:nvSpPr>
          <p:cNvPr id="11" name="Content Placeholder 2"/>
          <p:cNvSpPr txBox="1">
            <a:spLocks/>
          </p:cNvSpPr>
          <p:nvPr/>
        </p:nvSpPr>
        <p:spPr bwMode="auto">
          <a:xfrm>
            <a:off x="457200" y="6290859"/>
            <a:ext cx="8686800" cy="72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buFont typeface="Wingdings" panose="05000000000000000000" pitchFamily="2" charset="2"/>
              <a:buChar char="Ø"/>
            </a:pPr>
            <a:r>
              <a:rPr lang="en-US" sz="1800" dirty="0" smtClean="0">
                <a:latin typeface="Consolas" panose="020B0609020204030204" pitchFamily="49" charset="0"/>
              </a:rPr>
              <a:t>import </a:t>
            </a:r>
            <a:r>
              <a:rPr lang="en-US" sz="1800" dirty="0" err="1" smtClean="0">
                <a:latin typeface="Consolas" panose="020B0609020204030204" pitchFamily="49" charset="0"/>
              </a:rPr>
              <a:t>os</a:t>
            </a:r>
            <a:r>
              <a:rPr lang="en-US" sz="1800" dirty="0" smtClean="0">
                <a:latin typeface="Consolas" panose="020B0609020204030204" pitchFamily="49" charset="0"/>
              </a:rPr>
              <a:t>, glob, pandas, collections, </a:t>
            </a:r>
            <a:r>
              <a:rPr lang="en-US" sz="1800" dirty="0" err="1" smtClean="0">
                <a:latin typeface="Consolas" panose="020B0609020204030204" pitchFamily="49" charset="0"/>
              </a:rPr>
              <a:t>nilearn</a:t>
            </a:r>
            <a:r>
              <a:rPr lang="en-US" sz="1800" dirty="0" smtClean="0">
                <a:latin typeface="Consolas" panose="020B0609020204030204" pitchFamily="49" charset="0"/>
              </a:rPr>
              <a:t>, </a:t>
            </a:r>
            <a:r>
              <a:rPr lang="en-US" sz="1800" dirty="0" err="1" smtClean="0">
                <a:latin typeface="Consolas" panose="020B0609020204030204" pitchFamily="49" charset="0"/>
              </a:rPr>
              <a:t>nibabel</a:t>
            </a:r>
            <a:r>
              <a:rPr lang="en-US" sz="1800" dirty="0" smtClean="0">
                <a:latin typeface="Consolas" panose="020B0609020204030204" pitchFamily="49" charset="0"/>
              </a:rPr>
              <a:t>, </a:t>
            </a:r>
            <a:r>
              <a:rPr lang="en-US" sz="1800" dirty="0" err="1" smtClean="0">
                <a:latin typeface="Consolas" panose="020B0609020204030204" pitchFamily="49" charset="0"/>
              </a:rPr>
              <a:t>seaborn</a:t>
            </a:r>
            <a:endParaRPr lang="en-US" sz="1800" dirty="0" smtClean="0">
              <a:latin typeface="Consolas" panose="020B0609020204030204" pitchFamily="49" charset="0"/>
            </a:endParaRPr>
          </a:p>
        </p:txBody>
      </p:sp>
    </p:spTree>
    <p:extLst>
      <p:ext uri="{BB962C8B-B14F-4D97-AF65-F5344CB8AC3E}">
        <p14:creationId xmlns:p14="http://schemas.microsoft.com/office/powerpoint/2010/main" val="30287304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76051" y="980728"/>
            <a:ext cx="8229600" cy="436910"/>
          </a:xfrm>
        </p:spPr>
        <p:txBody>
          <a:bodyPr>
            <a:normAutofit fontScale="90000"/>
          </a:bodyPr>
          <a:lstStyle/>
          <a:p>
            <a:pPr eaLnBrk="1" hangingPunct="1"/>
            <a:r>
              <a:rPr lang="en-GB" altLang="en-US" dirty="0" smtClean="0"/>
              <a:t>Overview:</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pic>
        <p:nvPicPr>
          <p:cNvPr id="3" name="Picture 2"/>
          <p:cNvPicPr>
            <a:picLocks noChangeAspect="1"/>
          </p:cNvPicPr>
          <p:nvPr/>
        </p:nvPicPr>
        <p:blipFill>
          <a:blip r:embed="rId3"/>
          <a:stretch>
            <a:fillRect/>
          </a:stretch>
        </p:blipFill>
        <p:spPr>
          <a:xfrm>
            <a:off x="323528" y="1700807"/>
            <a:ext cx="8496944" cy="4852439"/>
          </a:xfrm>
          <a:prstGeom prst="rect">
            <a:avLst/>
          </a:prstGeom>
        </p:spPr>
      </p:pic>
    </p:spTree>
    <p:extLst>
      <p:ext uri="{BB962C8B-B14F-4D97-AF65-F5344CB8AC3E}">
        <p14:creationId xmlns:p14="http://schemas.microsoft.com/office/powerpoint/2010/main" val="3089631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a:t>
            </a:r>
            <a:r>
              <a:rPr lang="en-GB" altLang="en-US" sz="3200" dirty="0" smtClean="0">
                <a:solidFill>
                  <a:schemeClr val="accent1"/>
                </a:solidFill>
              </a:rPr>
              <a:t>Datasets</a:t>
            </a:r>
            <a:r>
              <a:rPr lang="en-GB" altLang="en-US" sz="3200" dirty="0" smtClean="0"/>
              <a:t> and </a:t>
            </a:r>
            <a:r>
              <a:rPr lang="en-GB" altLang="en-US" sz="3200" dirty="0" smtClean="0">
                <a:solidFill>
                  <a:schemeClr val="accent2"/>
                </a:solidFill>
              </a:rPr>
              <a:t>RDMs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251520" y="1268760"/>
            <a:ext cx="6454998" cy="2088232"/>
          </a:xfrm>
          <a:prstGeom prst="roundRect">
            <a:avLst/>
          </a:prstGeom>
        </p:spPr>
        <p:style>
          <a:lnRef idx="1">
            <a:schemeClr val="dk1"/>
          </a:lnRef>
          <a:fillRef idx="2">
            <a:schemeClr val="dk1"/>
          </a:fillRef>
          <a:effectRef idx="1">
            <a:schemeClr val="dk1"/>
          </a:effectRef>
          <a:fontRef idx="minor">
            <a:schemeClr val="dk1"/>
          </a:fontRef>
        </p:style>
        <p:txBody>
          <a:bodyPr lIns="72000" rIns="72000" rtlCol="0" anchor="ctr"/>
          <a:lstStyle/>
          <a:p>
            <a:r>
              <a:rPr lang="en-GB" b="1" dirty="0" err="1" smtClean="0">
                <a:solidFill>
                  <a:schemeClr val="accent1"/>
                </a:solidFill>
              </a:rPr>
              <a:t>data.Dataset</a:t>
            </a:r>
            <a:r>
              <a:rPr lang="en-GB" b="1" dirty="0" smtClean="0"/>
              <a:t> [or </a:t>
            </a:r>
            <a:r>
              <a:rPr lang="en-GB" b="1" dirty="0" err="1" smtClean="0">
                <a:solidFill>
                  <a:schemeClr val="accent1"/>
                </a:solidFill>
              </a:rPr>
              <a:t>data.TemporalDataset</a:t>
            </a:r>
            <a:r>
              <a:rPr lang="en-GB" b="1" dirty="0"/>
              <a:t>]</a:t>
            </a:r>
            <a:endParaRPr lang="en-GB" b="1" dirty="0" smtClean="0"/>
          </a:p>
          <a:p>
            <a:pPr marL="285750" indent="-285750">
              <a:buFont typeface="Arial" panose="020B0604020202020204" pitchFamily="34" charset="0"/>
              <a:buChar char="•"/>
            </a:pPr>
            <a:r>
              <a:rPr lang="en-GB" dirty="0" smtClean="0"/>
              <a:t>[ observations x channels [ x time] ]</a:t>
            </a:r>
          </a:p>
          <a:p>
            <a:pPr marL="285750" indent="-285750">
              <a:buFont typeface="Arial" panose="020B0604020202020204" pitchFamily="34" charset="0"/>
              <a:buChar char="•"/>
            </a:pPr>
            <a:r>
              <a:rPr lang="en-GB" dirty="0" smtClean="0"/>
              <a:t>from </a:t>
            </a:r>
            <a:r>
              <a:rPr lang="en-GB" dirty="0" err="1" smtClean="0"/>
              <a:t>numpy</a:t>
            </a:r>
            <a:r>
              <a:rPr lang="en-GB" dirty="0" smtClean="0"/>
              <a:t> array, pandas </a:t>
            </a:r>
            <a:r>
              <a:rPr lang="en-GB" dirty="0" err="1" smtClean="0"/>
              <a:t>dataframe</a:t>
            </a:r>
            <a:r>
              <a:rPr lang="en-GB" dirty="0" smtClean="0"/>
              <a:t> or .hdf5 file</a:t>
            </a:r>
          </a:p>
          <a:p>
            <a:pPr marL="285750" indent="-285750">
              <a:buFont typeface="Arial" panose="020B0604020202020204" pitchFamily="34" charset="0"/>
              <a:buChar char="•"/>
            </a:pPr>
            <a:r>
              <a:rPr lang="en-GB" dirty="0" smtClean="0"/>
              <a:t>Optional dataset/</a:t>
            </a:r>
            <a:r>
              <a:rPr lang="en-GB" dirty="0" err="1" smtClean="0"/>
              <a:t>obs</a:t>
            </a:r>
            <a:r>
              <a:rPr lang="en-GB" dirty="0" smtClean="0"/>
              <a:t>/channel descriptors, as dictionary of lists</a:t>
            </a:r>
          </a:p>
          <a:p>
            <a:pPr marL="285750" indent="-285750">
              <a:buFont typeface="Arial" panose="020B0604020202020204" pitchFamily="34" charset="0"/>
              <a:buChar char="•"/>
            </a:pPr>
            <a:r>
              <a:rPr lang="en-GB" dirty="0" smtClean="0"/>
              <a:t>Methods to: sort, split, subset, average</a:t>
            </a:r>
          </a:p>
          <a:p>
            <a:r>
              <a:rPr lang="en-GB" b="1" dirty="0" err="1" smtClean="0">
                <a:solidFill>
                  <a:schemeClr val="accent1"/>
                </a:solidFill>
              </a:rPr>
              <a:t>data.noise</a:t>
            </a:r>
            <a:r>
              <a:rPr lang="en-GB" dirty="0" smtClean="0"/>
              <a:t> to estimate noise covariance/precision, </a:t>
            </a:r>
          </a:p>
          <a:p>
            <a:r>
              <a:rPr lang="en-GB" dirty="0"/>
              <a:t>	</a:t>
            </a:r>
            <a:r>
              <a:rPr lang="en-GB" dirty="0" smtClean="0"/>
              <a:t>   from measurements or residuals</a:t>
            </a:r>
          </a:p>
        </p:txBody>
      </p:sp>
      <p:sp>
        <p:nvSpPr>
          <p:cNvPr id="19" name="Rectangle 18"/>
          <p:cNvSpPr/>
          <p:nvPr/>
        </p:nvSpPr>
        <p:spPr>
          <a:xfrm>
            <a:off x="538181" y="3356992"/>
            <a:ext cx="6050043" cy="923330"/>
          </a:xfrm>
          <a:prstGeom prst="rect">
            <a:avLst/>
          </a:prstGeom>
        </p:spPr>
        <p:txBody>
          <a:bodyPr wrap="square">
            <a:spAutoFit/>
          </a:bodyPr>
          <a:lstStyle/>
          <a:p>
            <a:r>
              <a:rPr lang="en-GB" dirty="0" smtClean="0"/>
              <a:t>          e.g. </a:t>
            </a:r>
            <a:r>
              <a:rPr lang="en-GB" b="1" dirty="0" smtClean="0">
                <a:solidFill>
                  <a:schemeClr val="accent2"/>
                </a:solidFill>
              </a:rPr>
              <a:t>RDMs</a:t>
            </a:r>
            <a:r>
              <a:rPr lang="en-GB" dirty="0" smtClean="0"/>
              <a:t> = </a:t>
            </a:r>
            <a:r>
              <a:rPr lang="en-GB" dirty="0" err="1" smtClean="0"/>
              <a:t>rdm.calc_rdm</a:t>
            </a:r>
            <a:r>
              <a:rPr lang="en-GB" dirty="0" smtClean="0"/>
              <a:t>(</a:t>
            </a:r>
            <a:r>
              <a:rPr lang="en-GB" b="1" dirty="0" smtClean="0">
                <a:solidFill>
                  <a:schemeClr val="accent1"/>
                </a:solidFill>
              </a:rPr>
              <a:t>Dataset</a:t>
            </a:r>
            <a:r>
              <a:rPr lang="en-GB" dirty="0" smtClean="0"/>
              <a:t>, </a:t>
            </a:r>
            <a:r>
              <a:rPr lang="en-GB" dirty="0"/>
              <a:t>method=</a:t>
            </a:r>
            <a:r>
              <a:rPr lang="en-GB" dirty="0" smtClean="0"/>
              <a:t>'</a:t>
            </a:r>
            <a:r>
              <a:rPr lang="en-GB" dirty="0" err="1" smtClean="0"/>
              <a:t>euclidean</a:t>
            </a:r>
            <a:r>
              <a:rPr lang="en-GB" dirty="0" smtClean="0"/>
              <a:t>‘)</a:t>
            </a:r>
          </a:p>
          <a:p>
            <a:r>
              <a:rPr lang="en-GB" b="1" dirty="0" smtClean="0">
                <a:solidFill>
                  <a:schemeClr val="accent2"/>
                </a:solidFill>
              </a:rPr>
              <a:t>	RDMs</a:t>
            </a:r>
            <a:r>
              <a:rPr lang="en-GB" dirty="0" smtClean="0"/>
              <a:t> </a:t>
            </a:r>
            <a:r>
              <a:rPr lang="en-GB" dirty="0"/>
              <a:t>= </a:t>
            </a:r>
            <a:r>
              <a:rPr lang="en-GB" dirty="0" err="1" smtClean="0"/>
              <a:t>rdm.calc_rdm_movie</a:t>
            </a:r>
            <a:r>
              <a:rPr lang="en-GB" dirty="0" smtClean="0"/>
              <a:t>(</a:t>
            </a:r>
            <a:r>
              <a:rPr lang="en-GB" b="1" dirty="0" err="1">
                <a:solidFill>
                  <a:schemeClr val="accent1"/>
                </a:solidFill>
              </a:rPr>
              <a:t>TemporalD</a:t>
            </a:r>
            <a:r>
              <a:rPr lang="en-GB" b="1" dirty="0" err="1" smtClean="0">
                <a:solidFill>
                  <a:schemeClr val="accent1"/>
                </a:solidFill>
              </a:rPr>
              <a:t>ataset</a:t>
            </a:r>
            <a:r>
              <a:rPr lang="en-GB" dirty="0"/>
              <a:t>, </a:t>
            </a:r>
            <a:r>
              <a:rPr lang="en-GB" dirty="0" smtClean="0"/>
              <a:t>…)</a:t>
            </a:r>
          </a:p>
          <a:p>
            <a:r>
              <a:rPr lang="en-GB" b="1" dirty="0">
                <a:solidFill>
                  <a:schemeClr val="accent2"/>
                </a:solidFill>
              </a:rPr>
              <a:t>	</a:t>
            </a:r>
            <a:r>
              <a:rPr lang="en-GB" b="1" dirty="0" smtClean="0">
                <a:solidFill>
                  <a:schemeClr val="accent2"/>
                </a:solidFill>
              </a:rPr>
              <a:t>RDMs</a:t>
            </a:r>
            <a:r>
              <a:rPr lang="en-GB" dirty="0" smtClean="0"/>
              <a:t> = </a:t>
            </a:r>
            <a:r>
              <a:rPr lang="en-GB" dirty="0" err="1" smtClean="0"/>
              <a:t>rdm.calc_rdm_unbalanced</a:t>
            </a:r>
            <a:r>
              <a:rPr lang="en-GB" dirty="0" smtClean="0"/>
              <a:t>(…)</a:t>
            </a:r>
            <a:endParaRPr lang="en-GB" dirty="0"/>
          </a:p>
        </p:txBody>
      </p:sp>
      <p:sp>
        <p:nvSpPr>
          <p:cNvPr id="6" name="Rounded Rectangle 5"/>
          <p:cNvSpPr/>
          <p:nvPr/>
        </p:nvSpPr>
        <p:spPr>
          <a:xfrm>
            <a:off x="683568" y="4230380"/>
            <a:ext cx="6022949" cy="236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err="1" smtClean="0">
                <a:solidFill>
                  <a:schemeClr val="accent2"/>
                </a:solidFill>
              </a:rPr>
              <a:t>rdm.RDMs</a:t>
            </a:r>
            <a:endParaRPr lang="en-GB" b="1" dirty="0" smtClean="0">
              <a:solidFill>
                <a:schemeClr val="accent2"/>
              </a:solidFill>
            </a:endParaRPr>
          </a:p>
          <a:p>
            <a:pPr marL="285750" indent="-285750">
              <a:buFont typeface="Arial" panose="020B0604020202020204" pitchFamily="34" charset="0"/>
              <a:buChar char="•"/>
            </a:pPr>
            <a:r>
              <a:rPr lang="en-GB" dirty="0" smtClean="0"/>
              <a:t>[ n x patterns x </a:t>
            </a:r>
            <a:r>
              <a:rPr lang="en-GB" dirty="0"/>
              <a:t>patterns</a:t>
            </a:r>
            <a:r>
              <a:rPr lang="en-GB" dirty="0" smtClean="0"/>
              <a:t> ] or [ n x upper triangular vector]</a:t>
            </a:r>
          </a:p>
          <a:p>
            <a:pPr marL="285750" indent="-285750">
              <a:buFont typeface="Arial" panose="020B0604020202020204" pitchFamily="34" charset="0"/>
              <a:buChar char="•"/>
            </a:pPr>
            <a:r>
              <a:rPr lang="en-GB" dirty="0" smtClean="0"/>
              <a:t>Optional RDM/pattern descriptors, as </a:t>
            </a:r>
            <a:r>
              <a:rPr lang="en-GB" dirty="0" err="1" smtClean="0"/>
              <a:t>dict</a:t>
            </a:r>
            <a:r>
              <a:rPr lang="en-GB" dirty="0" smtClean="0"/>
              <a:t> of lists</a:t>
            </a: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concatenate, append, subsample and average RDMs</a:t>
            </a:r>
          </a:p>
          <a:p>
            <a:pPr marL="742950" lvl="1" indent="-285750">
              <a:buFont typeface="Arial" panose="020B0604020202020204" pitchFamily="34" charset="0"/>
              <a:buChar char="•"/>
            </a:pPr>
            <a:r>
              <a:rPr lang="en-GB" dirty="0" smtClean="0"/>
              <a:t>subsample, reorder, or sort </a:t>
            </a:r>
            <a:r>
              <a:rPr lang="en-GB" dirty="0"/>
              <a:t>patterns</a:t>
            </a:r>
            <a:r>
              <a:rPr lang="en-GB" dirty="0" smtClean="0"/>
              <a:t> (i.e. conditions)</a:t>
            </a:r>
          </a:p>
          <a:p>
            <a:pPr marL="742950" lvl="1" indent="-285750">
              <a:buFont typeface="Arial" panose="020B0604020202020204" pitchFamily="34" charset="0"/>
              <a:buChar char="•"/>
            </a:pPr>
            <a:r>
              <a:rPr lang="en-GB" dirty="0" smtClean="0"/>
              <a:t>transform data (e.g. rank, or </a:t>
            </a:r>
            <a:r>
              <a:rPr lang="en-GB" dirty="0" err="1" smtClean="0"/>
              <a:t>sqrt</a:t>
            </a:r>
            <a:r>
              <a:rPr lang="en-GB" dirty="0" smtClean="0"/>
              <a:t>)</a:t>
            </a:r>
          </a:p>
          <a:p>
            <a:pPr marL="742950" lvl="1" indent="-285750">
              <a:buFont typeface="Arial" panose="020B0604020202020204" pitchFamily="34" charset="0"/>
              <a:buChar char="•"/>
            </a:pPr>
            <a:r>
              <a:rPr lang="en-GB" dirty="0" smtClean="0"/>
              <a:t>compare RDMs (e.g. types of correlation)</a:t>
            </a:r>
            <a:endParaRPr lang="en-GB" dirty="0"/>
          </a:p>
        </p:txBody>
      </p:sp>
      <p:cxnSp>
        <p:nvCxnSpPr>
          <p:cNvPr id="17" name="Straight Arrow Connector 16"/>
          <p:cNvCxnSpPr/>
          <p:nvPr/>
        </p:nvCxnSpPr>
        <p:spPr>
          <a:xfrm>
            <a:off x="1043608" y="3356992"/>
            <a:ext cx="0" cy="873388"/>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6789441" y="1340768"/>
            <a:ext cx="1860189" cy="1200329"/>
          </a:xfrm>
          <a:prstGeom prst="rect">
            <a:avLst/>
          </a:prstGeom>
        </p:spPr>
        <p:txBody>
          <a:bodyPr wrap="none">
            <a:spAutoFit/>
          </a:bodyPr>
          <a:lstStyle/>
          <a:p>
            <a:r>
              <a:rPr lang="en-GB" b="1" dirty="0" err="1" smtClean="0"/>
              <a:t>demo_dataset</a:t>
            </a:r>
            <a:endParaRPr lang="en-GB" b="1" dirty="0" smtClean="0"/>
          </a:p>
          <a:p>
            <a:r>
              <a:rPr lang="en-GB" dirty="0" smtClean="0"/>
              <a:t>(create, describe, </a:t>
            </a:r>
          </a:p>
          <a:p>
            <a:r>
              <a:rPr lang="en-GB" dirty="0" smtClean="0"/>
              <a:t>and rearrange </a:t>
            </a:r>
            <a:endParaRPr lang="en-GB" dirty="0"/>
          </a:p>
          <a:p>
            <a:r>
              <a:rPr lang="en-GB" dirty="0" smtClean="0"/>
              <a:t>datasets) (~5 s)</a:t>
            </a:r>
            <a:endParaRPr lang="en-GB" dirty="0"/>
          </a:p>
        </p:txBody>
      </p:sp>
      <p:sp>
        <p:nvSpPr>
          <p:cNvPr id="33" name="Rectangle 32"/>
          <p:cNvSpPr/>
          <p:nvPr/>
        </p:nvSpPr>
        <p:spPr>
          <a:xfrm>
            <a:off x="6836484" y="4941168"/>
            <a:ext cx="2103039" cy="923330"/>
          </a:xfrm>
          <a:prstGeom prst="rect">
            <a:avLst/>
          </a:prstGeom>
        </p:spPr>
        <p:txBody>
          <a:bodyPr wrap="square">
            <a:spAutoFit/>
          </a:bodyPr>
          <a:lstStyle/>
          <a:p>
            <a:r>
              <a:rPr lang="en-GB" b="1" dirty="0" smtClean="0"/>
              <a:t>To create an RDM, we need to define dissimilarity…</a:t>
            </a:r>
            <a:endParaRPr lang="en-GB" dirty="0"/>
          </a:p>
        </p:txBody>
      </p:sp>
      <p:cxnSp>
        <p:nvCxnSpPr>
          <p:cNvPr id="12" name="Straight Arrow Connector 11"/>
          <p:cNvCxnSpPr/>
          <p:nvPr/>
        </p:nvCxnSpPr>
        <p:spPr>
          <a:xfrm>
            <a:off x="110426" y="4725144"/>
            <a:ext cx="576064" cy="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8388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32" grpId="0"/>
      <p:bldP spid="3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7161808" cy="524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95536" y="188640"/>
            <a:ext cx="8496944" cy="584775"/>
          </a:xfrm>
          <a:prstGeom prst="rect">
            <a:avLst/>
          </a:prstGeom>
          <a:noFill/>
        </p:spPr>
        <p:txBody>
          <a:bodyPr wrap="square" rtlCol="0">
            <a:spAutoFit/>
          </a:bodyPr>
          <a:lstStyle/>
          <a:p>
            <a:pPr algn="ctr"/>
            <a:r>
              <a:rPr lang="en-GB" sz="3200" dirty="0" smtClean="0"/>
              <a:t>How to measure representational dissimilarity</a:t>
            </a:r>
            <a:endParaRPr lang="en-GB" sz="3200" dirty="0"/>
          </a:p>
        </p:txBody>
      </p:sp>
      <p:sp>
        <p:nvSpPr>
          <p:cNvPr id="8" name="TextBox 7"/>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5" name="TextBox 4"/>
          <p:cNvSpPr txBox="1"/>
          <p:nvPr/>
        </p:nvSpPr>
        <p:spPr>
          <a:xfrm>
            <a:off x="2213783" y="1742370"/>
            <a:ext cx="4680520" cy="369332"/>
          </a:xfrm>
          <a:prstGeom prst="rect">
            <a:avLst/>
          </a:prstGeom>
          <a:noFill/>
        </p:spPr>
        <p:txBody>
          <a:bodyPr wrap="square" rtlCol="0">
            <a:spAutoFit/>
          </a:bodyPr>
          <a:lstStyle/>
          <a:p>
            <a:pPr algn="ctr"/>
            <a:r>
              <a:rPr lang="en-GB" dirty="0" smtClean="0"/>
              <a:t>and other cross-validated “distance estimates”</a:t>
            </a:r>
            <a:endParaRPr lang="en-GB" dirty="0"/>
          </a:p>
        </p:txBody>
      </p:sp>
      <p:sp>
        <p:nvSpPr>
          <p:cNvPr id="6" name="Rectangle 5"/>
          <p:cNvSpPr/>
          <p:nvPr/>
        </p:nvSpPr>
        <p:spPr>
          <a:xfrm>
            <a:off x="323528" y="773414"/>
            <a:ext cx="8164820" cy="3087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5536" y="773413"/>
            <a:ext cx="8164820" cy="1543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10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Euclidean distance</a:t>
            </a:r>
            <a:endParaRPr lang="en-GB" sz="3600" b="1" dirty="0"/>
          </a:p>
        </p:txBody>
      </p:sp>
      <p:sp>
        <p:nvSpPr>
          <p:cNvPr id="5" name="Content Placeholder 4"/>
          <p:cNvSpPr>
            <a:spLocks noGrp="1"/>
          </p:cNvSpPr>
          <p:nvPr>
            <p:ph idx="1"/>
          </p:nvPr>
        </p:nvSpPr>
        <p:spPr/>
        <p:txBody>
          <a:bodyPr>
            <a:normAutofit/>
          </a:bodyPr>
          <a:lstStyle/>
          <a:p>
            <a:pPr marL="0" indent="0">
              <a:buNone/>
            </a:pPr>
            <a:r>
              <a:rPr lang="en-US" sz="2400" dirty="0" smtClean="0"/>
              <a:t>Straight-line distance between two patterns in Euclidean space</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smtClean="0"/>
          </a:p>
          <a:p>
            <a:endParaRPr lang="en-GB" sz="2800" dirty="0"/>
          </a:p>
        </p:txBody>
      </p:sp>
      <p:grpSp>
        <p:nvGrpSpPr>
          <p:cNvPr id="9" name="Group 8"/>
          <p:cNvGrpSpPr/>
          <p:nvPr/>
        </p:nvGrpSpPr>
        <p:grpSpPr>
          <a:xfrm>
            <a:off x="179512" y="2132856"/>
            <a:ext cx="4248472" cy="4255943"/>
            <a:chOff x="133048" y="2053377"/>
            <a:chExt cx="4248472" cy="4255943"/>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72" y="2125385"/>
              <a:ext cx="4032448" cy="418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056" y="2053377"/>
              <a:ext cx="100811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3048" y="2649761"/>
              <a:ext cx="9361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1080" y="2691289"/>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6012160" y="5724545"/>
            <a:ext cx="2520280" cy="584775"/>
          </a:xfrm>
          <a:prstGeom prst="rect">
            <a:avLst/>
          </a:prstGeom>
          <a:noFill/>
        </p:spPr>
        <p:txBody>
          <a:bodyPr wrap="square" rtlCol="0">
            <a:spAutoFit/>
          </a:bodyPr>
          <a:lstStyle/>
          <a:p>
            <a:r>
              <a:rPr lang="en-US" sz="1600" dirty="0" smtClean="0"/>
              <a:t>Image from Alex Walther</a:t>
            </a:r>
          </a:p>
          <a:p>
            <a:r>
              <a:rPr lang="en-US" sz="1600" dirty="0" smtClean="0"/>
              <a:t>RSA workshop 2015</a:t>
            </a:r>
            <a:endParaRPr lang="en-US" sz="1600" dirty="0"/>
          </a:p>
        </p:txBody>
      </p:sp>
    </p:spTree>
    <p:extLst>
      <p:ext uri="{BB962C8B-B14F-4D97-AF65-F5344CB8AC3E}">
        <p14:creationId xmlns:p14="http://schemas.microsoft.com/office/powerpoint/2010/main" val="202634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Correlation distance</a:t>
            </a:r>
            <a:endParaRPr lang="en-US" sz="3600" b="1" dirty="0"/>
          </a:p>
        </p:txBody>
      </p:sp>
      <p:sp>
        <p:nvSpPr>
          <p:cNvPr id="3" name="Content Placeholder 2"/>
          <p:cNvSpPr>
            <a:spLocks noGrp="1"/>
          </p:cNvSpPr>
          <p:nvPr>
            <p:ph idx="1"/>
          </p:nvPr>
        </p:nvSpPr>
        <p:spPr>
          <a:xfrm>
            <a:off x="467544" y="1268761"/>
            <a:ext cx="8229600" cy="1244456"/>
          </a:xfrm>
        </p:spPr>
        <p:txBody>
          <a:bodyPr>
            <a:normAutofit/>
          </a:bodyPr>
          <a:lstStyle/>
          <a:p>
            <a:pPr marL="0" indent="0">
              <a:buNone/>
            </a:pPr>
            <a:r>
              <a:rPr lang="en-US" sz="2400" dirty="0" smtClean="0"/>
              <a:t>1 – correlation coefficient</a:t>
            </a:r>
          </a:p>
          <a:p>
            <a:pPr marL="0" indent="0">
              <a:buNone/>
            </a:pPr>
            <a:r>
              <a:rPr lang="en-US" sz="2400" dirty="0" smtClean="0"/>
              <a:t>Correlation = cosine of the angle between </a:t>
            </a:r>
            <a:r>
              <a:rPr lang="en-US" sz="2400" dirty="0" err="1" smtClean="0"/>
              <a:t>normalised</a:t>
            </a:r>
            <a:r>
              <a:rPr lang="en-US" sz="2400" dirty="0" smtClean="0"/>
              <a:t> patterns </a:t>
            </a:r>
            <a:endParaRPr lang="en-US" sz="2400" dirty="0"/>
          </a:p>
        </p:txBody>
      </p:sp>
      <p:grpSp>
        <p:nvGrpSpPr>
          <p:cNvPr id="5" name="Group 4"/>
          <p:cNvGrpSpPr/>
          <p:nvPr/>
        </p:nvGrpSpPr>
        <p:grpSpPr>
          <a:xfrm>
            <a:off x="539552" y="2297192"/>
            <a:ext cx="3479441" cy="3364056"/>
            <a:chOff x="233448" y="2487486"/>
            <a:chExt cx="4122528" cy="3985817"/>
          </a:xfrm>
        </p:grpSpPr>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7544" y="2487486"/>
              <a:ext cx="3888432" cy="398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44496" y="2487486"/>
              <a:ext cx="1008112" cy="509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3448" y="2996064"/>
              <a:ext cx="9361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840" y="3042672"/>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295636" y="5962504"/>
            <a:ext cx="2520280" cy="584775"/>
          </a:xfrm>
          <a:prstGeom prst="rect">
            <a:avLst/>
          </a:prstGeom>
          <a:noFill/>
        </p:spPr>
        <p:txBody>
          <a:bodyPr wrap="square" rtlCol="0">
            <a:spAutoFit/>
          </a:bodyPr>
          <a:lstStyle/>
          <a:p>
            <a:r>
              <a:rPr lang="en-US" sz="1600" dirty="0" smtClean="0"/>
              <a:t>Image from Alex Walther</a:t>
            </a:r>
          </a:p>
          <a:p>
            <a:r>
              <a:rPr lang="en-US" sz="1600" dirty="0" smtClean="0"/>
              <a:t>RSA workshop 2015</a:t>
            </a:r>
            <a:endParaRPr lang="en-US" sz="1600" dirty="0"/>
          </a:p>
        </p:txBody>
      </p:sp>
      <p:grpSp>
        <p:nvGrpSpPr>
          <p:cNvPr id="11" name="Group 10"/>
          <p:cNvGrpSpPr/>
          <p:nvPr/>
        </p:nvGrpSpPr>
        <p:grpSpPr>
          <a:xfrm>
            <a:off x="4427984" y="3186588"/>
            <a:ext cx="4608512" cy="2618676"/>
            <a:chOff x="4427984" y="2708920"/>
            <a:chExt cx="4608512" cy="2618676"/>
          </a:xfrm>
        </p:grpSpPr>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427984" y="2708920"/>
              <a:ext cx="4425404" cy="261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12160" y="2708920"/>
              <a:ext cx="3024336" cy="1309338"/>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a:spLocks noChangeArrowheads="1"/>
          </p:cNvSpPr>
          <p:nvPr/>
        </p:nvSpPr>
        <p:spPr bwMode="auto">
          <a:xfrm>
            <a:off x="6156176" y="6021288"/>
            <a:ext cx="2807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err="1"/>
              <a:t>Misaki</a:t>
            </a:r>
            <a:r>
              <a:rPr lang="en-US" altLang="en-US" sz="1800" dirty="0"/>
              <a:t> et al. </a:t>
            </a:r>
            <a:r>
              <a:rPr lang="en-US" altLang="en-US" sz="1800" dirty="0" smtClean="0"/>
              <a:t>2010</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453835"/>
            <a:ext cx="4425404" cy="56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6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7667005" cy="6175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Tree>
    <p:extLst>
      <p:ext uri="{BB962C8B-B14F-4D97-AF65-F5344CB8AC3E}">
        <p14:creationId xmlns:p14="http://schemas.microsoft.com/office/powerpoint/2010/main" val="3917864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GB" altLang="en-US" dirty="0" smtClean="0"/>
              <a:t>Play with SVMs…</a:t>
            </a:r>
          </a:p>
        </p:txBody>
      </p:sp>
      <p:sp>
        <p:nvSpPr>
          <p:cNvPr id="69635" name="Content Placeholder 2"/>
          <p:cNvSpPr>
            <a:spLocks noGrp="1"/>
          </p:cNvSpPr>
          <p:nvPr>
            <p:ph idx="1"/>
          </p:nvPr>
        </p:nvSpPr>
        <p:spPr>
          <a:xfrm>
            <a:off x="457200" y="1916113"/>
            <a:ext cx="8229600" cy="749300"/>
          </a:xfrm>
        </p:spPr>
        <p:txBody>
          <a:bodyPr/>
          <a:lstStyle/>
          <a:p>
            <a:r>
              <a:rPr lang="en-GB" altLang="en-US" smtClean="0"/>
              <a:t>LIBSVM:</a:t>
            </a:r>
          </a:p>
          <a:p>
            <a:endParaRPr lang="en-GB" altLang="en-US" smtClean="0"/>
          </a:p>
          <a:p>
            <a:pPr lvl="2"/>
            <a:endParaRPr lang="en-GB" altLang="en-US" smtClean="0"/>
          </a:p>
        </p:txBody>
      </p:sp>
      <p:sp>
        <p:nvSpPr>
          <p:cNvPr id="69636" name="Content Placeholder 2"/>
          <p:cNvSpPr txBox="1">
            <a:spLocks/>
          </p:cNvSpPr>
          <p:nvPr/>
        </p:nvSpPr>
        <p:spPr bwMode="auto">
          <a:xfrm>
            <a:off x="457200" y="3068638"/>
            <a:ext cx="82296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Arial" panose="020B0604020202020204" pitchFamily="34" charset="0"/>
              <a:buNone/>
            </a:pPr>
            <a:r>
              <a:rPr lang="en-GB" altLang="en-US" dirty="0">
                <a:hlinkClick r:id="rId2"/>
              </a:rPr>
              <a:t>https://www.csie.ntu.edu.tw/~cjlin/libsvm/</a:t>
            </a:r>
            <a:r>
              <a:rPr lang="en-GB" altLang="en-US" dirty="0"/>
              <a:t> </a:t>
            </a:r>
          </a:p>
          <a:p>
            <a:pPr lvl="2" algn="ctr"/>
            <a:endParaRPr lang="en-GB" altLang="en-US" dirty="0"/>
          </a:p>
        </p:txBody>
      </p:sp>
    </p:spTree>
    <p:extLst>
      <p:ext uri="{BB962C8B-B14F-4D97-AF65-F5344CB8AC3E}">
        <p14:creationId xmlns:p14="http://schemas.microsoft.com/office/powerpoint/2010/main" val="236430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630"/>
            <a:ext cx="8280920" cy="589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35996" y="6402814"/>
            <a:ext cx="4500500" cy="338554"/>
          </a:xfrm>
          <a:prstGeom prst="rect">
            <a:avLst/>
          </a:prstGeom>
          <a:noFill/>
        </p:spPr>
        <p:txBody>
          <a:bodyPr wrap="square" rtlCol="0">
            <a:spAutoFit/>
          </a:bodyPr>
          <a:lstStyle/>
          <a:p>
            <a:pPr algn="r"/>
            <a:r>
              <a:rPr lang="en-US" sz="1600" dirty="0" smtClean="0"/>
              <a:t>Image from Alex Walther, RSA workshop 2015</a:t>
            </a:r>
            <a:endParaRPr lang="en-US" sz="1600" dirty="0"/>
          </a:p>
        </p:txBody>
      </p:sp>
    </p:spTree>
    <p:extLst>
      <p:ext uri="{BB962C8B-B14F-4D97-AF65-F5344CB8AC3E}">
        <p14:creationId xmlns:p14="http://schemas.microsoft.com/office/powerpoint/2010/main" val="5146470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659" y="1403484"/>
            <a:ext cx="6170685" cy="396044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47864" y="5795972"/>
            <a:ext cx="2389437" cy="369332"/>
          </a:xfrm>
          <a:prstGeom prst="rect">
            <a:avLst/>
          </a:prstGeom>
        </p:spPr>
        <p:txBody>
          <a:bodyPr wrap="none">
            <a:spAutoFit/>
          </a:bodyPr>
          <a:lstStyle/>
          <a:p>
            <a:pPr>
              <a:spcBef>
                <a:spcPct val="0"/>
              </a:spcBef>
            </a:pPr>
            <a:r>
              <a:rPr lang="en-US" altLang="en-US" dirty="0"/>
              <a:t>Kriegeskorte et al. </a:t>
            </a:r>
            <a:r>
              <a:rPr lang="en-US" altLang="en-US" dirty="0" smtClean="0"/>
              <a:t>2008</a:t>
            </a:r>
            <a:endParaRPr lang="en-US" altLang="en-US" dirty="0"/>
          </a:p>
        </p:txBody>
      </p:sp>
      <p:sp>
        <p:nvSpPr>
          <p:cNvPr id="7" name="Title 1"/>
          <p:cNvSpPr>
            <a:spLocks noGrp="1"/>
          </p:cNvSpPr>
          <p:nvPr>
            <p:ph type="title"/>
          </p:nvPr>
        </p:nvSpPr>
        <p:spPr>
          <a:xfrm>
            <a:off x="457200" y="274638"/>
            <a:ext cx="8229600" cy="562074"/>
          </a:xfrm>
        </p:spPr>
        <p:txBody>
          <a:bodyPr>
            <a:normAutofit fontScale="90000"/>
          </a:bodyPr>
          <a:lstStyle/>
          <a:p>
            <a:r>
              <a:rPr lang="en-GB" dirty="0" smtClean="0"/>
              <a:t>One example of effect in practice:</a:t>
            </a:r>
            <a:endParaRPr lang="en-GB" dirty="0"/>
          </a:p>
        </p:txBody>
      </p:sp>
      <p:sp>
        <p:nvSpPr>
          <p:cNvPr id="8" name="Rectangle 7"/>
          <p:cNvSpPr/>
          <p:nvPr/>
        </p:nvSpPr>
        <p:spPr>
          <a:xfrm>
            <a:off x="5796136" y="1268760"/>
            <a:ext cx="2088232"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7237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solidFill>
                  <a:schemeClr val="accent1"/>
                </a:solidFill>
              </a:rPr>
              <a:t>Datasets</a:t>
            </a:r>
            <a:r>
              <a:rPr lang="en-GB" altLang="en-US" sz="3200" dirty="0" smtClean="0"/>
              <a:t> and </a:t>
            </a:r>
            <a:r>
              <a:rPr lang="en-GB" altLang="en-US" sz="3200" dirty="0" smtClean="0">
                <a:solidFill>
                  <a:schemeClr val="accent2"/>
                </a:solidFill>
              </a:rPr>
              <a:t>RDMs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251520" y="1268760"/>
            <a:ext cx="6454998" cy="2088232"/>
          </a:xfrm>
          <a:prstGeom prst="roundRect">
            <a:avLst/>
          </a:prstGeom>
        </p:spPr>
        <p:style>
          <a:lnRef idx="1">
            <a:schemeClr val="dk1"/>
          </a:lnRef>
          <a:fillRef idx="2">
            <a:schemeClr val="dk1"/>
          </a:fillRef>
          <a:effectRef idx="1">
            <a:schemeClr val="dk1"/>
          </a:effectRef>
          <a:fontRef idx="minor">
            <a:schemeClr val="dk1"/>
          </a:fontRef>
        </p:style>
        <p:txBody>
          <a:bodyPr lIns="72000" rIns="72000" rtlCol="0" anchor="ctr"/>
          <a:lstStyle/>
          <a:p>
            <a:r>
              <a:rPr lang="en-GB" b="1" dirty="0" err="1" smtClean="0">
                <a:solidFill>
                  <a:schemeClr val="accent1"/>
                </a:solidFill>
              </a:rPr>
              <a:t>data.Dataset</a:t>
            </a:r>
            <a:r>
              <a:rPr lang="en-GB" b="1" dirty="0" smtClean="0"/>
              <a:t> [or </a:t>
            </a:r>
            <a:r>
              <a:rPr lang="en-GB" b="1" dirty="0" err="1" smtClean="0">
                <a:solidFill>
                  <a:schemeClr val="accent1"/>
                </a:solidFill>
              </a:rPr>
              <a:t>data.TemporalDataset</a:t>
            </a:r>
            <a:r>
              <a:rPr lang="en-GB" b="1" dirty="0"/>
              <a:t>]</a:t>
            </a:r>
            <a:endParaRPr lang="en-GB" b="1" dirty="0" smtClean="0"/>
          </a:p>
          <a:p>
            <a:pPr marL="285750" indent="-285750">
              <a:buFont typeface="Arial" panose="020B0604020202020204" pitchFamily="34" charset="0"/>
              <a:buChar char="•"/>
            </a:pPr>
            <a:r>
              <a:rPr lang="en-GB" dirty="0" smtClean="0"/>
              <a:t>[ observations x channels [ x time] ]</a:t>
            </a:r>
          </a:p>
          <a:p>
            <a:pPr marL="285750" indent="-285750">
              <a:buFont typeface="Arial" panose="020B0604020202020204" pitchFamily="34" charset="0"/>
              <a:buChar char="•"/>
            </a:pPr>
            <a:r>
              <a:rPr lang="en-GB" dirty="0" smtClean="0"/>
              <a:t>from </a:t>
            </a:r>
            <a:r>
              <a:rPr lang="en-GB" dirty="0" err="1" smtClean="0"/>
              <a:t>numpy</a:t>
            </a:r>
            <a:r>
              <a:rPr lang="en-GB" dirty="0" smtClean="0"/>
              <a:t> array, pandas </a:t>
            </a:r>
            <a:r>
              <a:rPr lang="en-GB" dirty="0" err="1" smtClean="0"/>
              <a:t>dataframe</a:t>
            </a:r>
            <a:r>
              <a:rPr lang="en-GB" dirty="0" smtClean="0"/>
              <a:t> or .hdf5 file</a:t>
            </a:r>
          </a:p>
          <a:p>
            <a:pPr marL="285750" indent="-285750">
              <a:buFont typeface="Arial" panose="020B0604020202020204" pitchFamily="34" charset="0"/>
              <a:buChar char="•"/>
            </a:pPr>
            <a:r>
              <a:rPr lang="en-GB" dirty="0" smtClean="0"/>
              <a:t>Optional dataset/</a:t>
            </a:r>
            <a:r>
              <a:rPr lang="en-GB" dirty="0" err="1" smtClean="0"/>
              <a:t>obs</a:t>
            </a:r>
            <a:r>
              <a:rPr lang="en-GB" dirty="0" smtClean="0"/>
              <a:t>/channel descriptors, as dictionary of lists</a:t>
            </a:r>
          </a:p>
          <a:p>
            <a:pPr marL="285750" indent="-285750">
              <a:buFont typeface="Arial" panose="020B0604020202020204" pitchFamily="34" charset="0"/>
              <a:buChar char="•"/>
            </a:pPr>
            <a:r>
              <a:rPr lang="en-GB" dirty="0" smtClean="0"/>
              <a:t>Methods to: sort, split, subset, average</a:t>
            </a:r>
          </a:p>
          <a:p>
            <a:r>
              <a:rPr lang="en-GB" b="1" dirty="0" err="1" smtClean="0">
                <a:solidFill>
                  <a:schemeClr val="accent1"/>
                </a:solidFill>
              </a:rPr>
              <a:t>data.noise</a:t>
            </a:r>
            <a:r>
              <a:rPr lang="en-GB" dirty="0" smtClean="0"/>
              <a:t> to estimate noise covariance/precision, </a:t>
            </a:r>
          </a:p>
          <a:p>
            <a:r>
              <a:rPr lang="en-GB" dirty="0"/>
              <a:t>	</a:t>
            </a:r>
            <a:r>
              <a:rPr lang="en-GB" dirty="0" smtClean="0"/>
              <a:t>   from measurements or residuals</a:t>
            </a:r>
          </a:p>
        </p:txBody>
      </p:sp>
      <p:sp>
        <p:nvSpPr>
          <p:cNvPr id="19" name="Rectangle 18"/>
          <p:cNvSpPr/>
          <p:nvPr/>
        </p:nvSpPr>
        <p:spPr>
          <a:xfrm>
            <a:off x="538181" y="3356992"/>
            <a:ext cx="6050043" cy="923330"/>
          </a:xfrm>
          <a:prstGeom prst="rect">
            <a:avLst/>
          </a:prstGeom>
        </p:spPr>
        <p:txBody>
          <a:bodyPr wrap="square">
            <a:spAutoFit/>
          </a:bodyPr>
          <a:lstStyle/>
          <a:p>
            <a:r>
              <a:rPr lang="en-GB" dirty="0" smtClean="0"/>
              <a:t>          e.g. </a:t>
            </a:r>
            <a:r>
              <a:rPr lang="en-GB" b="1" dirty="0" smtClean="0">
                <a:solidFill>
                  <a:schemeClr val="accent2"/>
                </a:solidFill>
              </a:rPr>
              <a:t>RDMs</a:t>
            </a:r>
            <a:r>
              <a:rPr lang="en-GB" dirty="0" smtClean="0"/>
              <a:t> = </a:t>
            </a:r>
            <a:r>
              <a:rPr lang="en-GB" dirty="0" err="1" smtClean="0"/>
              <a:t>rdm.calc_rdm</a:t>
            </a:r>
            <a:r>
              <a:rPr lang="en-GB" dirty="0" smtClean="0"/>
              <a:t>(</a:t>
            </a:r>
            <a:r>
              <a:rPr lang="en-GB" b="1" dirty="0" smtClean="0">
                <a:solidFill>
                  <a:schemeClr val="accent1"/>
                </a:solidFill>
              </a:rPr>
              <a:t>Dataset</a:t>
            </a:r>
            <a:r>
              <a:rPr lang="en-GB" dirty="0" smtClean="0"/>
              <a:t>, </a:t>
            </a:r>
            <a:r>
              <a:rPr lang="en-GB" dirty="0"/>
              <a:t>method=</a:t>
            </a:r>
            <a:r>
              <a:rPr lang="en-GB" dirty="0" smtClean="0"/>
              <a:t>'</a:t>
            </a:r>
            <a:r>
              <a:rPr lang="en-GB" dirty="0" err="1" smtClean="0"/>
              <a:t>euclidean</a:t>
            </a:r>
            <a:r>
              <a:rPr lang="en-GB" dirty="0" smtClean="0"/>
              <a:t>‘)</a:t>
            </a:r>
          </a:p>
          <a:p>
            <a:r>
              <a:rPr lang="en-GB" b="1" dirty="0" smtClean="0">
                <a:solidFill>
                  <a:schemeClr val="accent2"/>
                </a:solidFill>
              </a:rPr>
              <a:t>	RDMs</a:t>
            </a:r>
            <a:r>
              <a:rPr lang="en-GB" dirty="0" smtClean="0"/>
              <a:t> </a:t>
            </a:r>
            <a:r>
              <a:rPr lang="en-GB" dirty="0"/>
              <a:t>= </a:t>
            </a:r>
            <a:r>
              <a:rPr lang="en-GB" dirty="0" err="1" smtClean="0"/>
              <a:t>rdm.calc_rdm_movie</a:t>
            </a:r>
            <a:r>
              <a:rPr lang="en-GB" dirty="0" smtClean="0"/>
              <a:t>(</a:t>
            </a:r>
            <a:r>
              <a:rPr lang="en-GB" b="1" dirty="0" err="1">
                <a:solidFill>
                  <a:schemeClr val="accent1"/>
                </a:solidFill>
              </a:rPr>
              <a:t>TemporalD</a:t>
            </a:r>
            <a:r>
              <a:rPr lang="en-GB" b="1" dirty="0" err="1" smtClean="0">
                <a:solidFill>
                  <a:schemeClr val="accent1"/>
                </a:solidFill>
              </a:rPr>
              <a:t>ataset</a:t>
            </a:r>
            <a:r>
              <a:rPr lang="en-GB" dirty="0"/>
              <a:t>, </a:t>
            </a:r>
            <a:r>
              <a:rPr lang="en-GB" dirty="0" smtClean="0"/>
              <a:t>…)</a:t>
            </a:r>
          </a:p>
          <a:p>
            <a:r>
              <a:rPr lang="en-GB" b="1" dirty="0">
                <a:solidFill>
                  <a:schemeClr val="accent2"/>
                </a:solidFill>
              </a:rPr>
              <a:t>	</a:t>
            </a:r>
            <a:r>
              <a:rPr lang="en-GB" b="1" dirty="0" smtClean="0">
                <a:solidFill>
                  <a:schemeClr val="accent2"/>
                </a:solidFill>
              </a:rPr>
              <a:t>RDMs</a:t>
            </a:r>
            <a:r>
              <a:rPr lang="en-GB" dirty="0" smtClean="0"/>
              <a:t> = </a:t>
            </a:r>
            <a:r>
              <a:rPr lang="en-GB" dirty="0" err="1" smtClean="0"/>
              <a:t>rdm.calc_rdm_unbalanced</a:t>
            </a:r>
            <a:r>
              <a:rPr lang="en-GB" dirty="0" smtClean="0"/>
              <a:t>(…)</a:t>
            </a:r>
            <a:endParaRPr lang="en-GB" dirty="0"/>
          </a:p>
        </p:txBody>
      </p:sp>
      <p:sp>
        <p:nvSpPr>
          <p:cNvPr id="6" name="Rounded Rectangle 5"/>
          <p:cNvSpPr/>
          <p:nvPr/>
        </p:nvSpPr>
        <p:spPr>
          <a:xfrm>
            <a:off x="683568" y="4230380"/>
            <a:ext cx="6022949" cy="236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err="1" smtClean="0">
                <a:solidFill>
                  <a:schemeClr val="accent2"/>
                </a:solidFill>
              </a:rPr>
              <a:t>rdm.RDMs</a:t>
            </a:r>
            <a:endParaRPr lang="en-GB" b="1" dirty="0" smtClean="0">
              <a:solidFill>
                <a:schemeClr val="accent2"/>
              </a:solidFill>
            </a:endParaRPr>
          </a:p>
          <a:p>
            <a:pPr marL="285750" indent="-285750">
              <a:buFont typeface="Arial" panose="020B0604020202020204" pitchFamily="34" charset="0"/>
              <a:buChar char="•"/>
            </a:pPr>
            <a:r>
              <a:rPr lang="en-GB" dirty="0" smtClean="0"/>
              <a:t>[ n x patterns x </a:t>
            </a:r>
            <a:r>
              <a:rPr lang="en-GB" dirty="0"/>
              <a:t>patterns</a:t>
            </a:r>
            <a:r>
              <a:rPr lang="en-GB" dirty="0" smtClean="0"/>
              <a:t> ] or [ n x upper triangular vector]</a:t>
            </a:r>
          </a:p>
          <a:p>
            <a:pPr marL="285750" indent="-285750">
              <a:buFont typeface="Arial" panose="020B0604020202020204" pitchFamily="34" charset="0"/>
              <a:buChar char="•"/>
            </a:pPr>
            <a:r>
              <a:rPr lang="en-GB" dirty="0" smtClean="0"/>
              <a:t>Optional RDM/pattern descriptors, as </a:t>
            </a:r>
            <a:r>
              <a:rPr lang="en-GB" dirty="0" err="1" smtClean="0"/>
              <a:t>dict</a:t>
            </a:r>
            <a:r>
              <a:rPr lang="en-GB" dirty="0" smtClean="0"/>
              <a:t> of lists</a:t>
            </a: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concatenate, append, subsample and average RDMs</a:t>
            </a:r>
          </a:p>
          <a:p>
            <a:pPr marL="742950" lvl="1" indent="-285750">
              <a:buFont typeface="Arial" panose="020B0604020202020204" pitchFamily="34" charset="0"/>
              <a:buChar char="•"/>
            </a:pPr>
            <a:r>
              <a:rPr lang="en-GB" dirty="0" smtClean="0"/>
              <a:t>subsample, reorder, or sort </a:t>
            </a:r>
            <a:r>
              <a:rPr lang="en-GB" dirty="0"/>
              <a:t>patterns</a:t>
            </a:r>
            <a:r>
              <a:rPr lang="en-GB" dirty="0" smtClean="0"/>
              <a:t> (i.e. conditions)</a:t>
            </a:r>
          </a:p>
          <a:p>
            <a:pPr marL="742950" lvl="1" indent="-285750">
              <a:buFont typeface="Arial" panose="020B0604020202020204" pitchFamily="34" charset="0"/>
              <a:buChar char="•"/>
            </a:pPr>
            <a:r>
              <a:rPr lang="en-GB" dirty="0" smtClean="0"/>
              <a:t>transform data (e.g. rank, or </a:t>
            </a:r>
            <a:r>
              <a:rPr lang="en-GB" dirty="0" err="1" smtClean="0"/>
              <a:t>sqrt</a:t>
            </a:r>
            <a:r>
              <a:rPr lang="en-GB" dirty="0" smtClean="0"/>
              <a:t>)</a:t>
            </a:r>
          </a:p>
          <a:p>
            <a:pPr marL="742950" lvl="1" indent="-285750">
              <a:buFont typeface="Arial" panose="020B0604020202020204" pitchFamily="34" charset="0"/>
              <a:buChar char="•"/>
            </a:pPr>
            <a:r>
              <a:rPr lang="en-GB" dirty="0" smtClean="0"/>
              <a:t>compare RDMs (e.g. types of correlation)</a:t>
            </a:r>
            <a:endParaRPr lang="en-GB" dirty="0"/>
          </a:p>
        </p:txBody>
      </p:sp>
      <p:cxnSp>
        <p:nvCxnSpPr>
          <p:cNvPr id="17" name="Straight Arrow Connector 16"/>
          <p:cNvCxnSpPr/>
          <p:nvPr/>
        </p:nvCxnSpPr>
        <p:spPr>
          <a:xfrm>
            <a:off x="1043608" y="3356992"/>
            <a:ext cx="0" cy="873388"/>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6789441" y="1340768"/>
            <a:ext cx="1860189" cy="1200329"/>
          </a:xfrm>
          <a:prstGeom prst="rect">
            <a:avLst/>
          </a:prstGeom>
        </p:spPr>
        <p:txBody>
          <a:bodyPr wrap="none">
            <a:spAutoFit/>
          </a:bodyPr>
          <a:lstStyle/>
          <a:p>
            <a:r>
              <a:rPr lang="en-GB" b="1" dirty="0" err="1" smtClean="0">
                <a:solidFill>
                  <a:schemeClr val="bg1">
                    <a:lumMod val="75000"/>
                  </a:schemeClr>
                </a:solidFill>
              </a:rPr>
              <a:t>demo_dataset</a:t>
            </a:r>
            <a:endParaRPr lang="en-GB" b="1" dirty="0" smtClean="0">
              <a:solidFill>
                <a:schemeClr val="bg1">
                  <a:lumMod val="75000"/>
                </a:schemeClr>
              </a:solidFill>
            </a:endParaRPr>
          </a:p>
          <a:p>
            <a:r>
              <a:rPr lang="en-GB" dirty="0" smtClean="0">
                <a:solidFill>
                  <a:schemeClr val="bg1">
                    <a:lumMod val="75000"/>
                  </a:schemeClr>
                </a:solidFill>
              </a:rPr>
              <a:t>(create, describe, </a:t>
            </a:r>
          </a:p>
          <a:p>
            <a:r>
              <a:rPr lang="en-GB" dirty="0" smtClean="0">
                <a:solidFill>
                  <a:schemeClr val="bg1">
                    <a:lumMod val="75000"/>
                  </a:schemeClr>
                </a:solidFill>
              </a:rPr>
              <a:t>and rearrange </a:t>
            </a:r>
            <a:endParaRPr lang="en-GB" dirty="0">
              <a:solidFill>
                <a:schemeClr val="bg1">
                  <a:lumMod val="75000"/>
                </a:schemeClr>
              </a:solidFill>
            </a:endParaRPr>
          </a:p>
          <a:p>
            <a:r>
              <a:rPr lang="en-GB" dirty="0" smtClean="0">
                <a:solidFill>
                  <a:schemeClr val="bg1">
                    <a:lumMod val="75000"/>
                  </a:schemeClr>
                </a:solidFill>
              </a:rPr>
              <a:t>datasets)</a:t>
            </a:r>
            <a:endParaRPr lang="en-GB" dirty="0">
              <a:solidFill>
                <a:schemeClr val="bg1">
                  <a:lumMod val="75000"/>
                </a:schemeClr>
              </a:solidFill>
            </a:endParaRPr>
          </a:p>
        </p:txBody>
      </p:sp>
      <p:sp>
        <p:nvSpPr>
          <p:cNvPr id="33" name="Rectangle 32"/>
          <p:cNvSpPr/>
          <p:nvPr/>
        </p:nvSpPr>
        <p:spPr>
          <a:xfrm>
            <a:off x="6789441" y="3212976"/>
            <a:ext cx="2162772" cy="1200329"/>
          </a:xfrm>
          <a:prstGeom prst="rect">
            <a:avLst/>
          </a:prstGeom>
        </p:spPr>
        <p:txBody>
          <a:bodyPr wrap="none">
            <a:spAutoFit/>
          </a:bodyPr>
          <a:lstStyle/>
          <a:p>
            <a:r>
              <a:rPr lang="en-GB" b="1" dirty="0" err="1" smtClean="0"/>
              <a:t>demo_dissimilarities</a:t>
            </a:r>
            <a:endParaRPr lang="en-GB" b="1" dirty="0" smtClean="0"/>
          </a:p>
          <a:p>
            <a:r>
              <a:rPr lang="en-GB" dirty="0" smtClean="0"/>
              <a:t>(create, access, </a:t>
            </a:r>
          </a:p>
          <a:p>
            <a:r>
              <a:rPr lang="en-GB" dirty="0" smtClean="0"/>
              <a:t>and plot data RDMs,</a:t>
            </a:r>
          </a:p>
          <a:p>
            <a:r>
              <a:rPr lang="en-GB" dirty="0" smtClean="0"/>
              <a:t>including </a:t>
            </a:r>
            <a:r>
              <a:rPr lang="en-GB" dirty="0" err="1" smtClean="0"/>
              <a:t>crossnobis</a:t>
            </a:r>
            <a:r>
              <a:rPr lang="en-GB" dirty="0" smtClean="0"/>
              <a:t>)</a:t>
            </a:r>
            <a:endParaRPr lang="en-GB" dirty="0" smtClean="0"/>
          </a:p>
        </p:txBody>
      </p:sp>
      <p:sp>
        <p:nvSpPr>
          <p:cNvPr id="11" name="Rectangle 10"/>
          <p:cNvSpPr/>
          <p:nvPr/>
        </p:nvSpPr>
        <p:spPr>
          <a:xfrm>
            <a:off x="6789441" y="4509120"/>
            <a:ext cx="1962397" cy="923330"/>
          </a:xfrm>
          <a:prstGeom prst="rect">
            <a:avLst/>
          </a:prstGeom>
        </p:spPr>
        <p:txBody>
          <a:bodyPr wrap="none">
            <a:spAutoFit/>
          </a:bodyPr>
          <a:lstStyle/>
          <a:p>
            <a:r>
              <a:rPr lang="en-GB" b="1" dirty="0" err="1" smtClean="0"/>
              <a:t>demo_unbalanced</a:t>
            </a:r>
            <a:endParaRPr lang="en-GB" b="1" dirty="0" smtClean="0"/>
          </a:p>
          <a:p>
            <a:r>
              <a:rPr lang="en-GB" dirty="0" smtClean="0"/>
              <a:t>(for data with </a:t>
            </a:r>
            <a:br>
              <a:rPr lang="en-GB" dirty="0" smtClean="0"/>
            </a:br>
            <a:r>
              <a:rPr lang="en-GB" dirty="0" smtClean="0"/>
              <a:t>missing values)</a:t>
            </a:r>
          </a:p>
        </p:txBody>
      </p:sp>
      <p:cxnSp>
        <p:nvCxnSpPr>
          <p:cNvPr id="12" name="Straight Arrow Connector 11"/>
          <p:cNvCxnSpPr/>
          <p:nvPr/>
        </p:nvCxnSpPr>
        <p:spPr>
          <a:xfrm>
            <a:off x="110426" y="4725144"/>
            <a:ext cx="576064" cy="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13" name="Rectangle 12"/>
          <p:cNvSpPr/>
          <p:nvPr/>
        </p:nvSpPr>
        <p:spPr>
          <a:xfrm>
            <a:off x="6789441" y="5613047"/>
            <a:ext cx="2351349" cy="1200329"/>
          </a:xfrm>
          <a:prstGeom prst="rect">
            <a:avLst/>
          </a:prstGeom>
        </p:spPr>
        <p:txBody>
          <a:bodyPr wrap="none">
            <a:spAutoFit/>
          </a:bodyPr>
          <a:lstStyle/>
          <a:p>
            <a:r>
              <a:rPr lang="en-GB" b="1" dirty="0" err="1" smtClean="0"/>
              <a:t>demo_rdm_vis</a:t>
            </a:r>
            <a:r>
              <a:rPr lang="en-GB" b="1" dirty="0" smtClean="0"/>
              <a:t>…</a:t>
            </a:r>
          </a:p>
          <a:p>
            <a:r>
              <a:rPr lang="en-GB" dirty="0" smtClean="0"/>
              <a:t>(plot RDM with </a:t>
            </a:r>
          </a:p>
          <a:p>
            <a:r>
              <a:rPr lang="en-GB" dirty="0" smtClean="0"/>
              <a:t>formatted image icons;</a:t>
            </a:r>
          </a:p>
          <a:p>
            <a:r>
              <a:rPr lang="en-GB" dirty="0" smtClean="0"/>
              <a:t>scatterplot e.g. MDS)</a:t>
            </a:r>
            <a:endParaRPr lang="en-GB" dirty="0"/>
          </a:p>
        </p:txBody>
      </p:sp>
    </p:spTree>
    <p:extLst>
      <p:ext uri="{BB962C8B-B14F-4D97-AF65-F5344CB8AC3E}">
        <p14:creationId xmlns:p14="http://schemas.microsoft.com/office/powerpoint/2010/main" val="254556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1"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p:txBody>
          <a:bodyPr/>
          <a:lstStyle/>
          <a:p>
            <a:pPr eaLnBrk="1" hangingPunct="1"/>
            <a:r>
              <a:rPr lang="en-US" sz="3600" b="1" dirty="0" smtClean="0">
                <a:solidFill>
                  <a:schemeClr val="tx1"/>
                </a:solidFill>
              </a:rPr>
              <a:t>96 object images</a:t>
            </a:r>
          </a:p>
        </p:txBody>
      </p:sp>
      <p:sp>
        <p:nvSpPr>
          <p:cNvPr id="1031" name="Text Box 7"/>
          <p:cNvSpPr txBox="1">
            <a:spLocks noChangeArrowheads="1"/>
          </p:cNvSpPr>
          <p:nvPr/>
        </p:nvSpPr>
        <p:spPr bwMode="auto">
          <a:xfrm>
            <a:off x="3708400" y="6308725"/>
            <a:ext cx="5256213" cy="336550"/>
          </a:xfrm>
          <a:prstGeom prst="rect">
            <a:avLst/>
          </a:prstGeom>
          <a:noFill/>
          <a:ln w="9525">
            <a:noFill/>
            <a:miter lim="800000"/>
            <a:headEnd/>
            <a:tailEnd/>
          </a:ln>
        </p:spPr>
        <p:txBody>
          <a:bodyPr>
            <a:spAutoFit/>
          </a:bodyPr>
          <a:lstStyle/>
          <a:p>
            <a:pPr>
              <a:spcBef>
                <a:spcPct val="50000"/>
              </a:spcBef>
            </a:pPr>
            <a:r>
              <a:rPr lang="nl-NL" sz="1600" dirty="0"/>
              <a:t>Stimuli from Kiani et al. 2007, Kriegeskorte et al. </a:t>
            </a:r>
            <a:r>
              <a:rPr lang="nl-NL" sz="1600" dirty="0" smtClean="0"/>
              <a:t>2008</a:t>
            </a:r>
            <a:endParaRPr lang="en-US" sz="1600" dirty="0"/>
          </a:p>
        </p:txBody>
      </p:sp>
      <p:pic>
        <p:nvPicPr>
          <p:cNvPr id="10" name="Picture 9" descr="granada_stimuli.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551628"/>
            <a:ext cx="8352928" cy="4181628"/>
          </a:xfrm>
          <a:prstGeom prst="rect">
            <a:avLst/>
          </a:prstGeom>
        </p:spPr>
      </p:pic>
    </p:spTree>
    <p:extLst>
      <p:ext uri="{BB962C8B-B14F-4D97-AF65-F5344CB8AC3E}">
        <p14:creationId xmlns:p14="http://schemas.microsoft.com/office/powerpoint/2010/main" val="280464828"/>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lstStyle/>
          <a:p>
            <a:pPr eaLnBrk="1" hangingPunct="1"/>
            <a:r>
              <a:rPr lang="en-US" sz="3600" b="1" smtClean="0">
                <a:solidFill>
                  <a:schemeClr val="tx1"/>
                </a:solidFill>
              </a:rPr>
              <a:t>96-object-image fMRI experiment</a:t>
            </a:r>
          </a:p>
        </p:txBody>
      </p:sp>
      <p:sp>
        <p:nvSpPr>
          <p:cNvPr id="108547" name="Rectangle 3"/>
          <p:cNvSpPr>
            <a:spLocks noGrp="1" noChangeArrowheads="1"/>
          </p:cNvSpPr>
          <p:nvPr>
            <p:ph type="body" idx="4294967295"/>
          </p:nvPr>
        </p:nvSpPr>
        <p:spPr/>
        <p:txBody>
          <a:bodyPr/>
          <a:lstStyle/>
          <a:p>
            <a:pPr eaLnBrk="1" hangingPunct="1"/>
            <a:r>
              <a:rPr lang="en-US" sz="2800" dirty="0" smtClean="0"/>
              <a:t>25 axial slices covering ventral occipital and inferior temporal cortex (no gap)</a:t>
            </a:r>
          </a:p>
          <a:p>
            <a:pPr eaLnBrk="1" hangingPunct="1"/>
            <a:r>
              <a:rPr lang="en-US" sz="2800" dirty="0" err="1" smtClean="0"/>
              <a:t>voxel</a:t>
            </a:r>
            <a:r>
              <a:rPr lang="en-US" sz="2800" dirty="0" smtClean="0"/>
              <a:t> size: 1.95*1.95*2 mm</a:t>
            </a:r>
            <a:r>
              <a:rPr lang="en-US" sz="2800" baseline="30000" dirty="0" smtClean="0"/>
              <a:t>3</a:t>
            </a:r>
            <a:endParaRPr lang="en-US" sz="2800" dirty="0" smtClean="0"/>
          </a:p>
          <a:p>
            <a:pPr eaLnBrk="1" hangingPunct="1"/>
            <a:r>
              <a:rPr lang="en-US" sz="2800" dirty="0" smtClean="0"/>
              <a:t>TR: 2 s</a:t>
            </a:r>
          </a:p>
        </p:txBody>
      </p:sp>
      <p:pic>
        <p:nvPicPr>
          <p:cNvPr id="10854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24525" y="2973388"/>
            <a:ext cx="2160588" cy="1608137"/>
          </a:xfrm>
          <a:prstGeom prst="rect">
            <a:avLst/>
          </a:prstGeom>
          <a:noFill/>
          <a:ln w="9525">
            <a:noFill/>
            <a:miter lim="800000"/>
            <a:headEnd/>
            <a:tailEnd/>
          </a:ln>
        </p:spPr>
      </p:pic>
    </p:spTree>
    <p:extLst>
      <p:ext uri="{BB962C8B-B14F-4D97-AF65-F5344CB8AC3E}">
        <p14:creationId xmlns:p14="http://schemas.microsoft.com/office/powerpoint/2010/main" val="2904048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nl-NL" sz="3200" b="1" dirty="0" smtClean="0">
                <a:solidFill>
                  <a:schemeClr val="tx1"/>
                </a:solidFill>
              </a:rPr>
              <a:t>Example RDM </a:t>
            </a:r>
            <a:r>
              <a:rPr lang="nl-NL" sz="3200" b="1" dirty="0">
                <a:solidFill>
                  <a:schemeClr val="tx1"/>
                </a:solidFill>
              </a:rPr>
              <a:t>of IT activity </a:t>
            </a:r>
            <a:r>
              <a:rPr lang="nl-NL" sz="3200" b="1" dirty="0" smtClean="0">
                <a:solidFill>
                  <a:schemeClr val="tx1"/>
                </a:solidFill>
              </a:rPr>
              <a:t>patterns,</a:t>
            </a:r>
            <a:br>
              <a:rPr lang="nl-NL" sz="3200" b="1" dirty="0" smtClean="0">
                <a:solidFill>
                  <a:schemeClr val="tx1"/>
                </a:solidFill>
              </a:rPr>
            </a:br>
            <a:r>
              <a:rPr lang="nl-NL" sz="3200" b="1" dirty="0" smtClean="0"/>
              <a:t>to be used in demo</a:t>
            </a:r>
            <a:endParaRPr lang="nl-NL" sz="3200" b="1" dirty="0">
              <a:solidFill>
                <a:schemeClr val="tx1"/>
              </a:solidFill>
            </a:endParaRPr>
          </a:p>
        </p:txBody>
      </p:sp>
      <p:pic>
        <p:nvPicPr>
          <p:cNvPr id="6" name="Picture 5" descr="granada_hIT.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602" y="1584452"/>
            <a:ext cx="4472378" cy="4464972"/>
          </a:xfrm>
          <a:prstGeom prst="rect">
            <a:avLst/>
          </a:prstGeom>
        </p:spPr>
      </p:pic>
      <p:sp>
        <p:nvSpPr>
          <p:cNvPr id="7" name="Rectangle 4"/>
          <p:cNvSpPr>
            <a:spLocks noChangeArrowheads="1"/>
          </p:cNvSpPr>
          <p:nvPr/>
        </p:nvSpPr>
        <p:spPr bwMode="auto">
          <a:xfrm>
            <a:off x="2828925" y="2690813"/>
            <a:ext cx="3332163" cy="3327400"/>
          </a:xfrm>
          <a:prstGeom prst="rect">
            <a:avLst/>
          </a:prstGeom>
          <a:solidFill>
            <a:schemeClr val="accent1"/>
          </a:solidFill>
          <a:ln w="57150" algn="ctr">
            <a:noFill/>
            <a:miter lim="800000"/>
            <a:headEnd/>
            <a:tailEnd/>
          </a:ln>
        </p:spPr>
        <p:txBody>
          <a:bodyPr wrap="none" anchor="ctr"/>
          <a:lstStyle/>
          <a:p>
            <a:pPr algn="ctr"/>
            <a:endParaRPr lang="nl-NL" sz="7200" dirty="0">
              <a:solidFill>
                <a:srgbClr val="FF0000"/>
              </a:solidFill>
            </a:endParaRPr>
          </a:p>
        </p:txBody>
      </p:sp>
      <p:sp>
        <p:nvSpPr>
          <p:cNvPr id="10" name="Rectangle 3"/>
          <p:cNvSpPr txBox="1">
            <a:spLocks noChangeArrowheads="1"/>
          </p:cNvSpPr>
          <p:nvPr/>
        </p:nvSpPr>
        <p:spPr>
          <a:xfrm>
            <a:off x="6444208" y="1600200"/>
            <a:ext cx="2242592" cy="45259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1400" dirty="0" smtClean="0"/>
              <a:t>92 object images</a:t>
            </a:r>
          </a:p>
          <a:p>
            <a:pPr eaLnBrk="1" hangingPunct="1"/>
            <a:r>
              <a:rPr lang="en-US" sz="1400" dirty="0" smtClean="0"/>
              <a:t>4 healthy humans</a:t>
            </a:r>
          </a:p>
          <a:p>
            <a:pPr eaLnBrk="1" hangingPunct="1"/>
            <a:r>
              <a:rPr lang="en-US" sz="1400" dirty="0" smtClean="0"/>
              <a:t>rapid event-related design (4 s SOA) </a:t>
            </a:r>
          </a:p>
          <a:p>
            <a:pPr eaLnBrk="1" hangingPunct="1"/>
            <a:r>
              <a:rPr lang="en-US" sz="1400" dirty="0" smtClean="0"/>
              <a:t>300 </a:t>
            </a:r>
            <a:r>
              <a:rPr lang="en-US" sz="1400" dirty="0" err="1" smtClean="0"/>
              <a:t>ms</a:t>
            </a:r>
            <a:r>
              <a:rPr lang="en-US" sz="1400" dirty="0" smtClean="0"/>
              <a:t> stimulus duration</a:t>
            </a:r>
          </a:p>
          <a:p>
            <a:pPr eaLnBrk="1" hangingPunct="1"/>
            <a:r>
              <a:rPr lang="en-US" sz="1400" dirty="0" smtClean="0"/>
              <a:t>object images spanned a visual angle of 2.9°</a:t>
            </a:r>
          </a:p>
          <a:p>
            <a:pPr eaLnBrk="1" hangingPunct="1"/>
            <a:r>
              <a:rPr lang="en-US" sz="1400" dirty="0" smtClean="0"/>
              <a:t>fixation-cross </a:t>
            </a:r>
            <a:br>
              <a:rPr lang="en-US" sz="1400" dirty="0" smtClean="0"/>
            </a:br>
            <a:r>
              <a:rPr lang="en-US" sz="1400" dirty="0" smtClean="0"/>
              <a:t>color-judgement task </a:t>
            </a:r>
          </a:p>
          <a:p>
            <a:pPr eaLnBrk="1" hangingPunct="1"/>
            <a:r>
              <a:rPr lang="en-US" sz="1400" dirty="0" smtClean="0"/>
              <a:t>12 runs/subject, each object image presented once per run</a:t>
            </a:r>
          </a:p>
          <a:p>
            <a:pPr eaLnBrk="1" hangingPunct="1"/>
            <a:endParaRPr lang="en-US" sz="1400" dirty="0" smtClean="0"/>
          </a:p>
        </p:txBody>
      </p:sp>
      <p:sp>
        <p:nvSpPr>
          <p:cNvPr id="12" name="Text Box 10"/>
          <p:cNvSpPr txBox="1">
            <a:spLocks noChangeArrowheads="1"/>
          </p:cNvSpPr>
          <p:nvPr/>
        </p:nvSpPr>
        <p:spPr bwMode="auto">
          <a:xfrm>
            <a:off x="384175" y="6332538"/>
            <a:ext cx="2330450" cy="336550"/>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et al. 2008</a:t>
            </a:r>
          </a:p>
        </p:txBody>
      </p:sp>
      <p:pic>
        <p:nvPicPr>
          <p:cNvPr id="8" name="Content Placeholder 7" descr="ROIs_ventralView_PPAcyan_300dpi_45pc.tif"/>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82990" y="2103561"/>
            <a:ext cx="1507650" cy="1450852"/>
          </a:xfrm>
          <a:prstGeom prst="rect">
            <a:avLst/>
          </a:prstGeom>
        </p:spPr>
      </p:pic>
    </p:spTree>
    <p:extLst>
      <p:ext uri="{BB962C8B-B14F-4D97-AF65-F5344CB8AC3E}">
        <p14:creationId xmlns:p14="http://schemas.microsoft.com/office/powerpoint/2010/main" val="18087736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r>
              <a:rPr lang="nl-NL" sz="3200" b="1" dirty="0" smtClean="0">
                <a:solidFill>
                  <a:schemeClr val="tx1"/>
                </a:solidFill>
              </a:rPr>
              <a:t>Example RDM </a:t>
            </a:r>
            <a:r>
              <a:rPr lang="nl-NL" sz="3200" b="1" dirty="0">
                <a:solidFill>
                  <a:schemeClr val="tx1"/>
                </a:solidFill>
              </a:rPr>
              <a:t>of IT activity </a:t>
            </a:r>
            <a:r>
              <a:rPr lang="nl-NL" sz="3200" b="1" dirty="0" smtClean="0">
                <a:solidFill>
                  <a:schemeClr val="tx1"/>
                </a:solidFill>
              </a:rPr>
              <a:t>patterns,</a:t>
            </a:r>
            <a:br>
              <a:rPr lang="nl-NL" sz="3200" b="1" dirty="0" smtClean="0">
                <a:solidFill>
                  <a:schemeClr val="tx1"/>
                </a:solidFill>
              </a:rPr>
            </a:br>
            <a:r>
              <a:rPr lang="nl-NL" sz="3200" b="1" dirty="0" smtClean="0">
                <a:solidFill>
                  <a:schemeClr val="tx1"/>
                </a:solidFill>
              </a:rPr>
              <a:t>to be used in demo</a:t>
            </a:r>
            <a:endParaRPr lang="nl-NL" sz="3200" b="1" dirty="0">
              <a:solidFill>
                <a:schemeClr val="tx1"/>
              </a:solidFill>
            </a:endParaRPr>
          </a:p>
        </p:txBody>
      </p:sp>
      <p:sp>
        <p:nvSpPr>
          <p:cNvPr id="13321" name="Text Box 9"/>
          <p:cNvSpPr txBox="1">
            <a:spLocks noChangeArrowheads="1"/>
          </p:cNvSpPr>
          <p:nvPr/>
        </p:nvSpPr>
        <p:spPr bwMode="auto">
          <a:xfrm>
            <a:off x="3495675" y="6088063"/>
            <a:ext cx="2152650" cy="366712"/>
          </a:xfrm>
          <a:prstGeom prst="rect">
            <a:avLst/>
          </a:prstGeom>
          <a:noFill/>
          <a:ln w="57150" algn="ctr">
            <a:noFill/>
            <a:miter lim="800000"/>
            <a:headEnd/>
            <a:tailEnd/>
          </a:ln>
        </p:spPr>
        <p:txBody>
          <a:bodyPr wrap="none">
            <a:spAutoFit/>
          </a:bodyPr>
          <a:lstStyle/>
          <a:p>
            <a:pPr algn="ctr"/>
            <a:r>
              <a:rPr lang="nl-NL" dirty="0"/>
              <a:t>4 subjects’ average</a:t>
            </a:r>
          </a:p>
        </p:txBody>
      </p:sp>
      <p:sp>
        <p:nvSpPr>
          <p:cNvPr id="13322" name="Text Box 10"/>
          <p:cNvSpPr txBox="1">
            <a:spLocks noChangeArrowheads="1"/>
          </p:cNvSpPr>
          <p:nvPr/>
        </p:nvSpPr>
        <p:spPr bwMode="auto">
          <a:xfrm>
            <a:off x="384175" y="6332538"/>
            <a:ext cx="2330450" cy="336550"/>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et al. 2008</a:t>
            </a:r>
          </a:p>
        </p:txBody>
      </p:sp>
      <p:graphicFrame>
        <p:nvGraphicFramePr>
          <p:cNvPr id="13323" name="Object 11"/>
          <p:cNvGraphicFramePr>
            <a:graphicFrameLocks noGrp="1" noChangeAspect="1"/>
          </p:cNvGraphicFramePr>
          <p:nvPr>
            <p:ph idx="4294967295"/>
          </p:nvPr>
        </p:nvGraphicFramePr>
        <p:xfrm>
          <a:off x="7224713" y="2733675"/>
          <a:ext cx="631825" cy="3344863"/>
        </p:xfrm>
        <a:graphic>
          <a:graphicData uri="http://schemas.openxmlformats.org/presentationml/2006/ole">
            <mc:AlternateContent xmlns:mc="http://schemas.openxmlformats.org/markup-compatibility/2006">
              <mc:Choice xmlns:v="urn:schemas-microsoft-com:vml" Requires="v">
                <p:oleObj spid="_x0000_s79877" name="CorelDRAW" r:id="rId4" imgW="1032480" imgH="5465160" progId="CorelDraw.Graphic.13">
                  <p:embed/>
                </p:oleObj>
              </mc:Choice>
              <mc:Fallback>
                <p:oleObj name="CorelDRAW" r:id="rId4" imgW="1032480" imgH="5465160" progId="CorelDraw.Graphic.13">
                  <p:embed/>
                  <p:pic>
                    <p:nvPicPr>
                      <p:cNvPr id="13323"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713" y="2733675"/>
                        <a:ext cx="631825" cy="334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4" name="Rectangle 12"/>
          <p:cNvSpPr>
            <a:spLocks noChangeArrowheads="1"/>
          </p:cNvSpPr>
          <p:nvPr/>
        </p:nvSpPr>
        <p:spPr bwMode="auto">
          <a:xfrm>
            <a:off x="7596188" y="2987675"/>
            <a:ext cx="288925" cy="2808288"/>
          </a:xfrm>
          <a:prstGeom prst="rect">
            <a:avLst/>
          </a:prstGeom>
          <a:solidFill>
            <a:schemeClr val="bg1"/>
          </a:solidFill>
          <a:ln w="57150" algn="ctr">
            <a:noFill/>
            <a:miter lim="800000"/>
            <a:headEnd/>
            <a:tailEnd/>
          </a:ln>
        </p:spPr>
        <p:txBody>
          <a:bodyPr wrap="none" anchor="ctr"/>
          <a:lstStyle/>
          <a:p>
            <a:endParaRPr lang="en-US"/>
          </a:p>
        </p:txBody>
      </p:sp>
      <p:sp>
        <p:nvSpPr>
          <p:cNvPr id="13325" name="Text Box 13"/>
          <p:cNvSpPr txBox="1">
            <a:spLocks noChangeArrowheads="1"/>
          </p:cNvSpPr>
          <p:nvPr/>
        </p:nvSpPr>
        <p:spPr bwMode="auto">
          <a:xfrm rot="-5400000">
            <a:off x="7180262" y="4210051"/>
            <a:ext cx="1177925" cy="336550"/>
          </a:xfrm>
          <a:prstGeom prst="rect">
            <a:avLst/>
          </a:prstGeom>
          <a:noFill/>
          <a:ln w="57150" algn="ctr">
            <a:noFill/>
            <a:miter lim="800000"/>
            <a:headEnd/>
            <a:tailEnd/>
          </a:ln>
        </p:spPr>
        <p:txBody>
          <a:bodyPr wrap="none">
            <a:spAutoFit/>
          </a:bodyPr>
          <a:lstStyle/>
          <a:p>
            <a:pPr algn="ctr"/>
            <a:r>
              <a:rPr lang="nl-NL" sz="1600"/>
              <a:t>[percentile]</a:t>
            </a:r>
          </a:p>
        </p:txBody>
      </p:sp>
      <p:sp>
        <p:nvSpPr>
          <p:cNvPr id="13326" name="Rectangle 14"/>
          <p:cNvSpPr>
            <a:spLocks noChangeArrowheads="1"/>
          </p:cNvSpPr>
          <p:nvPr/>
        </p:nvSpPr>
        <p:spPr bwMode="auto">
          <a:xfrm>
            <a:off x="7164388" y="3852863"/>
            <a:ext cx="215900" cy="1152525"/>
          </a:xfrm>
          <a:prstGeom prst="rect">
            <a:avLst/>
          </a:prstGeom>
          <a:solidFill>
            <a:schemeClr val="bg1"/>
          </a:solidFill>
          <a:ln w="57150" algn="ctr">
            <a:noFill/>
            <a:miter lim="800000"/>
            <a:headEnd/>
            <a:tailEnd/>
          </a:ln>
        </p:spPr>
        <p:txBody>
          <a:bodyPr wrap="none" anchor="ctr"/>
          <a:lstStyle/>
          <a:p>
            <a:endParaRPr lang="en-US"/>
          </a:p>
        </p:txBody>
      </p:sp>
      <p:sp>
        <p:nvSpPr>
          <p:cNvPr id="13327" name="Text Box 15"/>
          <p:cNvSpPr txBox="1">
            <a:spLocks noChangeArrowheads="1"/>
          </p:cNvSpPr>
          <p:nvPr/>
        </p:nvSpPr>
        <p:spPr bwMode="auto">
          <a:xfrm rot="-5400000">
            <a:off x="6380956" y="4202907"/>
            <a:ext cx="1373187" cy="336550"/>
          </a:xfrm>
          <a:prstGeom prst="rect">
            <a:avLst/>
          </a:prstGeom>
          <a:noFill/>
          <a:ln w="57150" algn="ctr">
            <a:noFill/>
            <a:miter lim="800000"/>
            <a:headEnd/>
            <a:tailEnd/>
          </a:ln>
        </p:spPr>
        <p:txBody>
          <a:bodyPr wrap="none">
            <a:spAutoFit/>
          </a:bodyPr>
          <a:lstStyle/>
          <a:p>
            <a:pPr algn="ctr"/>
            <a:r>
              <a:rPr lang="nl-NL" sz="1600" b="1"/>
              <a:t>dissimilarity</a:t>
            </a:r>
          </a:p>
        </p:txBody>
      </p:sp>
      <p:sp>
        <p:nvSpPr>
          <p:cNvPr id="13328" name="Line 16"/>
          <p:cNvSpPr>
            <a:spLocks noChangeShapeType="1"/>
          </p:cNvSpPr>
          <p:nvPr/>
        </p:nvSpPr>
        <p:spPr bwMode="auto">
          <a:xfrm flipV="1">
            <a:off x="7380288" y="2551113"/>
            <a:ext cx="4762" cy="3509962"/>
          </a:xfrm>
          <a:prstGeom prst="line">
            <a:avLst/>
          </a:prstGeom>
          <a:noFill/>
          <a:ln w="101600">
            <a:solidFill>
              <a:schemeClr val="tx1"/>
            </a:solidFill>
            <a:round/>
            <a:headEnd/>
            <a:tailEnd type="triangle" w="med" len="med"/>
          </a:ln>
        </p:spPr>
        <p:txBody>
          <a:bodyPr/>
          <a:lstStyle/>
          <a:p>
            <a:endParaRPr lang="en-GB"/>
          </a:p>
        </p:txBody>
      </p:sp>
      <p:pic>
        <p:nvPicPr>
          <p:cNvPr id="19" name="Picture 18" descr="granada_hIT.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1680" y="1556792"/>
            <a:ext cx="4544027" cy="4536504"/>
          </a:xfrm>
          <a:prstGeom prst="rect">
            <a:avLst/>
          </a:prstGeom>
        </p:spPr>
      </p:pic>
      <p:sp>
        <p:nvSpPr>
          <p:cNvPr id="20" name="Rectangle 4"/>
          <p:cNvSpPr>
            <a:spLocks noChangeArrowheads="1"/>
          </p:cNvSpPr>
          <p:nvPr/>
        </p:nvSpPr>
        <p:spPr bwMode="auto">
          <a:xfrm>
            <a:off x="2843213" y="4437063"/>
            <a:ext cx="1728787" cy="1584325"/>
          </a:xfrm>
          <a:prstGeom prst="rect">
            <a:avLst/>
          </a:prstGeom>
          <a:noFill/>
          <a:ln w="57150" algn="ctr">
            <a:solidFill>
              <a:schemeClr val="tx1"/>
            </a:solidFill>
            <a:miter lim="800000"/>
            <a:headEnd/>
            <a:tailEnd/>
          </a:ln>
        </p:spPr>
        <p:txBody>
          <a:bodyPr wrap="none" anchor="ctr"/>
          <a:lstStyle/>
          <a:p>
            <a:endParaRPr lang="en-US"/>
          </a:p>
        </p:txBody>
      </p:sp>
      <p:sp>
        <p:nvSpPr>
          <p:cNvPr id="21" name="Rectangle 5"/>
          <p:cNvSpPr>
            <a:spLocks noChangeArrowheads="1"/>
          </p:cNvSpPr>
          <p:nvPr/>
        </p:nvSpPr>
        <p:spPr bwMode="auto">
          <a:xfrm rot="5400000">
            <a:off x="4499769" y="2780506"/>
            <a:ext cx="1728788" cy="1584325"/>
          </a:xfrm>
          <a:prstGeom prst="rect">
            <a:avLst/>
          </a:prstGeom>
          <a:noFill/>
          <a:ln w="57150" algn="ctr">
            <a:solidFill>
              <a:schemeClr val="tx1"/>
            </a:solidFill>
            <a:miter lim="800000"/>
            <a:headEnd/>
            <a:tailEnd/>
          </a:ln>
        </p:spPr>
        <p:txBody>
          <a:bodyPr wrap="none" anchor="ctr"/>
          <a:lstStyle/>
          <a:p>
            <a:endParaRPr lang="en-US"/>
          </a:p>
        </p:txBody>
      </p:sp>
      <p:sp>
        <p:nvSpPr>
          <p:cNvPr id="22" name="Rectangle 6"/>
          <p:cNvSpPr>
            <a:spLocks noChangeArrowheads="1"/>
          </p:cNvSpPr>
          <p:nvPr/>
        </p:nvSpPr>
        <p:spPr bwMode="auto">
          <a:xfrm>
            <a:off x="3267075" y="3122613"/>
            <a:ext cx="431800" cy="431800"/>
          </a:xfrm>
          <a:prstGeom prst="rect">
            <a:avLst/>
          </a:prstGeom>
          <a:noFill/>
          <a:ln w="57150" algn="ctr">
            <a:solidFill>
              <a:srgbClr val="FF0000"/>
            </a:solidFill>
            <a:miter lim="800000"/>
            <a:headEnd/>
            <a:tailEnd/>
          </a:ln>
        </p:spPr>
        <p:txBody>
          <a:bodyPr wrap="none" anchor="ctr"/>
          <a:lstStyle/>
          <a:p>
            <a:endParaRPr lang="en-US"/>
          </a:p>
        </p:txBody>
      </p:sp>
      <p:sp>
        <p:nvSpPr>
          <p:cNvPr id="23" name="Text Box 7"/>
          <p:cNvSpPr txBox="1">
            <a:spLocks noChangeArrowheads="1"/>
          </p:cNvSpPr>
          <p:nvPr/>
        </p:nvSpPr>
        <p:spPr bwMode="auto">
          <a:xfrm>
            <a:off x="6372225" y="1700213"/>
            <a:ext cx="2190750" cy="366712"/>
          </a:xfrm>
          <a:prstGeom prst="rect">
            <a:avLst/>
          </a:prstGeom>
          <a:noFill/>
          <a:ln w="57150" algn="ctr">
            <a:noFill/>
            <a:miter lim="800000"/>
            <a:headEnd/>
            <a:tailEnd/>
          </a:ln>
        </p:spPr>
        <p:txBody>
          <a:bodyPr wrap="none">
            <a:spAutoFit/>
          </a:bodyPr>
          <a:lstStyle/>
          <a:p>
            <a:pPr algn="ctr"/>
            <a:r>
              <a:rPr lang="nl-NL" b="1"/>
              <a:t>animate-inanimate</a:t>
            </a:r>
          </a:p>
        </p:txBody>
      </p:sp>
      <p:sp>
        <p:nvSpPr>
          <p:cNvPr id="24" name="Text Box 8"/>
          <p:cNvSpPr txBox="1">
            <a:spLocks noChangeArrowheads="1"/>
          </p:cNvSpPr>
          <p:nvPr/>
        </p:nvSpPr>
        <p:spPr bwMode="auto">
          <a:xfrm>
            <a:off x="1259944" y="1745113"/>
            <a:ext cx="1581150" cy="366712"/>
          </a:xfrm>
          <a:prstGeom prst="rect">
            <a:avLst/>
          </a:prstGeom>
          <a:noFill/>
          <a:ln w="57150" algn="ctr">
            <a:noFill/>
            <a:miter lim="800000"/>
            <a:headEnd/>
            <a:tailEnd/>
          </a:ln>
        </p:spPr>
        <p:txBody>
          <a:bodyPr wrap="none">
            <a:spAutoFit/>
          </a:bodyPr>
          <a:lstStyle/>
          <a:p>
            <a:pPr algn="ctr"/>
            <a:r>
              <a:rPr lang="nl-NL" b="1" dirty="0">
                <a:solidFill>
                  <a:srgbClr val="FF0000"/>
                </a:solidFill>
              </a:rPr>
              <a:t>human faces</a:t>
            </a:r>
          </a:p>
        </p:txBody>
      </p:sp>
      <p:sp>
        <p:nvSpPr>
          <p:cNvPr id="25" name="Line 17"/>
          <p:cNvSpPr>
            <a:spLocks noChangeShapeType="1"/>
          </p:cNvSpPr>
          <p:nvPr/>
        </p:nvSpPr>
        <p:spPr bwMode="auto">
          <a:xfrm>
            <a:off x="2195513" y="2133600"/>
            <a:ext cx="1081087" cy="1008063"/>
          </a:xfrm>
          <a:prstGeom prst="line">
            <a:avLst/>
          </a:prstGeom>
          <a:noFill/>
          <a:ln w="57150">
            <a:solidFill>
              <a:srgbClr val="FF0000"/>
            </a:solidFill>
            <a:round/>
            <a:headEnd/>
            <a:tailEnd/>
          </a:ln>
        </p:spPr>
        <p:txBody>
          <a:bodyPr/>
          <a:lstStyle/>
          <a:p>
            <a:endParaRPr lang="en-GB"/>
          </a:p>
        </p:txBody>
      </p:sp>
      <p:sp>
        <p:nvSpPr>
          <p:cNvPr id="26" name="Line 18"/>
          <p:cNvSpPr>
            <a:spLocks noChangeShapeType="1"/>
          </p:cNvSpPr>
          <p:nvPr/>
        </p:nvSpPr>
        <p:spPr bwMode="auto">
          <a:xfrm flipV="1">
            <a:off x="6156325" y="2133600"/>
            <a:ext cx="431800" cy="574675"/>
          </a:xfrm>
          <a:prstGeom prst="line">
            <a:avLst/>
          </a:prstGeom>
          <a:noFill/>
          <a:ln w="57150">
            <a:solidFill>
              <a:schemeClr val="tx1"/>
            </a:solidFill>
            <a:round/>
            <a:headEnd/>
            <a:tailEnd/>
          </a:ln>
        </p:spPr>
        <p:txBody>
          <a:bodyPr/>
          <a:lstStyle/>
          <a:p>
            <a:endParaRPr lang="en-GB"/>
          </a:p>
        </p:txBody>
      </p:sp>
      <p:pic>
        <p:nvPicPr>
          <p:cNvPr id="27" name="Content Placeholder 7" descr="ROIs_ventralView_PPAcyan_300dpi_45pc.tif"/>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182990" y="2103561"/>
            <a:ext cx="1507650" cy="1450852"/>
          </a:xfrm>
          <a:prstGeom prst="rect">
            <a:avLst/>
          </a:prstGeom>
        </p:spPr>
      </p:pic>
    </p:spTree>
    <p:extLst>
      <p:ext uri="{BB962C8B-B14F-4D97-AF65-F5344CB8AC3E}">
        <p14:creationId xmlns:p14="http://schemas.microsoft.com/office/powerpoint/2010/main" val="3806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animBg="1"/>
      <p:bldP spid="2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Cross-validated distance estimates</a:t>
            </a:r>
            <a:endParaRPr lang="en-US" sz="3600" b="1" dirty="0"/>
          </a:p>
        </p:txBody>
      </p:sp>
      <p:sp>
        <p:nvSpPr>
          <p:cNvPr id="3" name="Content Placeholder 2"/>
          <p:cNvSpPr>
            <a:spLocks noGrp="1"/>
          </p:cNvSpPr>
          <p:nvPr>
            <p:ph idx="1"/>
          </p:nvPr>
        </p:nvSpPr>
        <p:spPr>
          <a:xfrm>
            <a:off x="457200" y="1600200"/>
            <a:ext cx="8229600" cy="4781128"/>
          </a:xfrm>
        </p:spPr>
        <p:txBody>
          <a:bodyPr>
            <a:normAutofit/>
          </a:bodyPr>
          <a:lstStyle/>
          <a:p>
            <a:pPr marL="0" indent="0">
              <a:buNone/>
            </a:pPr>
            <a:r>
              <a:rPr lang="en-US" sz="2600" dirty="0" smtClean="0"/>
              <a:t>Linear Discriminant Contrast (</a:t>
            </a:r>
            <a:r>
              <a:rPr lang="en-US" sz="2600" b="1" dirty="0" smtClean="0"/>
              <a:t>LDC</a:t>
            </a:r>
            <a:r>
              <a:rPr lang="en-US" sz="2600" dirty="0" smtClean="0"/>
              <a:t>), aka </a:t>
            </a:r>
            <a:r>
              <a:rPr lang="en-US" sz="2600" b="1" dirty="0" err="1" smtClean="0"/>
              <a:t>Crossnobis</a:t>
            </a:r>
            <a:r>
              <a:rPr lang="en-US" sz="2600" dirty="0" smtClean="0"/>
              <a:t> estimator has two desired properties:</a:t>
            </a:r>
          </a:p>
          <a:p>
            <a:pPr marL="514350" indent="-514350">
              <a:buFont typeface="+mj-lt"/>
              <a:buAutoNum type="arabicPeriod"/>
            </a:pPr>
            <a:r>
              <a:rPr lang="en-US" sz="2600" dirty="0" err="1" smtClean="0"/>
              <a:t>Multivariately</a:t>
            </a:r>
            <a:r>
              <a:rPr lang="en-US" sz="2600" dirty="0" smtClean="0"/>
              <a:t> noise-</a:t>
            </a:r>
            <a:r>
              <a:rPr lang="en-US" sz="2600" dirty="0" err="1" smtClean="0"/>
              <a:t>normalised</a:t>
            </a:r>
            <a:endParaRPr lang="en-US" sz="2600" dirty="0" smtClean="0"/>
          </a:p>
          <a:p>
            <a:pPr marL="803275" lvl="1" indent="-403225"/>
            <a:r>
              <a:rPr lang="en-US" sz="2200" dirty="0" smtClean="0"/>
              <a:t>Like </a:t>
            </a:r>
            <a:r>
              <a:rPr lang="en-US" sz="2200" dirty="0" err="1"/>
              <a:t>M</a:t>
            </a:r>
            <a:r>
              <a:rPr lang="en-US" sz="2200" dirty="0" err="1" smtClean="0"/>
              <a:t>ahalanobis</a:t>
            </a:r>
            <a:r>
              <a:rPr lang="en-US" sz="2200" dirty="0" smtClean="0"/>
              <a:t> distance</a:t>
            </a:r>
          </a:p>
          <a:p>
            <a:pPr marL="803275" lvl="1" indent="-403225"/>
            <a:r>
              <a:rPr lang="en-US" sz="2200" dirty="0" smtClean="0"/>
              <a:t>Potentially increases sensitivity </a:t>
            </a:r>
          </a:p>
          <a:p>
            <a:pPr marL="514350" indent="-514350">
              <a:buFont typeface="+mj-lt"/>
              <a:buAutoNum type="arabicPeriod"/>
            </a:pPr>
            <a:r>
              <a:rPr lang="en-US" sz="2600" dirty="0" smtClean="0"/>
              <a:t>Cross-validated</a:t>
            </a:r>
          </a:p>
          <a:p>
            <a:pPr lvl="1"/>
            <a:r>
              <a:rPr lang="en-US" sz="2200" dirty="0" err="1" smtClean="0"/>
              <a:t>Generalises</a:t>
            </a:r>
            <a:endParaRPr lang="en-US" sz="2200" dirty="0" smtClean="0"/>
          </a:p>
          <a:p>
            <a:pPr lvl="1"/>
            <a:r>
              <a:rPr lang="en-US" sz="2200" dirty="0" smtClean="0"/>
              <a:t>Not positively biased, with interpretable zero point</a:t>
            </a:r>
          </a:p>
          <a:p>
            <a:pPr lvl="1"/>
            <a:r>
              <a:rPr lang="en-US" sz="2200" dirty="0" smtClean="0"/>
              <a:t>Requires data splitting (may not always be possible, and potentially reduces sensitivity)</a:t>
            </a:r>
          </a:p>
        </p:txBody>
      </p:sp>
    </p:spTree>
    <p:extLst>
      <p:ext uri="{BB962C8B-B14F-4D97-AF65-F5344CB8AC3E}">
        <p14:creationId xmlns:p14="http://schemas.microsoft.com/office/powerpoint/2010/main" val="344208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95320" cy="288032"/>
          </a:xfrm>
        </p:spPr>
        <p:txBody>
          <a:bodyPr>
            <a:normAutofit fontScale="90000"/>
          </a:bodyPr>
          <a:lstStyle/>
          <a:p>
            <a:r>
              <a:rPr lang="en-US" sz="3600" b="1" dirty="0" smtClean="0"/>
              <a:t>Noise </a:t>
            </a:r>
            <a:r>
              <a:rPr lang="en-US" sz="3600" b="1" dirty="0" err="1" smtClean="0"/>
              <a:t>normalisation</a:t>
            </a:r>
            <a:endParaRPr lang="en-US" sz="3600" b="1" dirty="0"/>
          </a:p>
        </p:txBody>
      </p:sp>
      <p:sp>
        <p:nvSpPr>
          <p:cNvPr id="3" name="Content Placeholder 2"/>
          <p:cNvSpPr>
            <a:spLocks noGrp="1"/>
          </p:cNvSpPr>
          <p:nvPr>
            <p:ph idx="1"/>
          </p:nvPr>
        </p:nvSpPr>
        <p:spPr>
          <a:xfrm>
            <a:off x="395536" y="764704"/>
            <a:ext cx="8579296" cy="2808312"/>
          </a:xfrm>
        </p:spPr>
        <p:txBody>
          <a:bodyPr>
            <a:normAutofit fontScale="92500" lnSpcReduction="10000"/>
          </a:bodyPr>
          <a:lstStyle/>
          <a:p>
            <a:pPr marL="0" indent="0">
              <a:buNone/>
            </a:pPr>
            <a:r>
              <a:rPr lang="en-US" sz="2600" dirty="0" smtClean="0"/>
              <a:t>Noise </a:t>
            </a:r>
            <a:r>
              <a:rPr lang="en-US" sz="2600" dirty="0" err="1" smtClean="0"/>
              <a:t>normalisation</a:t>
            </a:r>
            <a:r>
              <a:rPr lang="en-US" sz="2600" dirty="0" smtClean="0"/>
              <a:t> of fMRI response patterns increases reliability of estimated pattern distances.</a:t>
            </a:r>
            <a:endParaRPr lang="en-US" sz="2600" dirty="0"/>
          </a:p>
          <a:p>
            <a:pPr marL="0" indent="0">
              <a:buNone/>
            </a:pPr>
            <a:r>
              <a:rPr lang="en-US" sz="2600" dirty="0" err="1" smtClean="0"/>
              <a:t>Univariate</a:t>
            </a:r>
            <a:r>
              <a:rPr lang="en-US" sz="2600" dirty="0" smtClean="0"/>
              <a:t>: </a:t>
            </a:r>
          </a:p>
          <a:p>
            <a:pPr marL="400050" lvl="1" indent="0">
              <a:buNone/>
            </a:pPr>
            <a:r>
              <a:rPr lang="en-US" sz="2200" dirty="0" smtClean="0"/>
              <a:t>Divide each voxel’s beta weight by its standard error </a:t>
            </a:r>
            <a:r>
              <a:rPr lang="en-US" sz="2600" dirty="0" smtClean="0">
                <a:sym typeface="Wingdings" pitchFamily="2" charset="2"/>
              </a:rPr>
              <a:t> </a:t>
            </a:r>
            <a:r>
              <a:rPr lang="en-US" sz="2600" dirty="0" smtClean="0"/>
              <a:t>t value</a:t>
            </a:r>
          </a:p>
          <a:p>
            <a:pPr marL="0" indent="0">
              <a:buNone/>
            </a:pPr>
            <a:r>
              <a:rPr lang="en-US" sz="2600" dirty="0" smtClean="0"/>
              <a:t>Multivariate: </a:t>
            </a:r>
          </a:p>
          <a:p>
            <a:pPr marL="400050" lvl="1" indent="0">
              <a:buNone/>
            </a:pPr>
            <a:r>
              <a:rPr lang="en-US" sz="2200" dirty="0" smtClean="0"/>
              <a:t>Multiply patterns by inverse of (square-rooted) covariance matrix </a:t>
            </a:r>
            <a:r>
              <a:rPr lang="en-US" sz="2200" dirty="0" smtClean="0">
                <a:sym typeface="Wingdings" pitchFamily="2" charset="2"/>
              </a:rPr>
              <a:t> </a:t>
            </a:r>
            <a:r>
              <a:rPr lang="en-US" sz="2200" dirty="0" err="1" smtClean="0">
                <a:sym typeface="Wingdings" pitchFamily="2" charset="2"/>
              </a:rPr>
              <a:t>Mahalanobis</a:t>
            </a:r>
            <a:r>
              <a:rPr lang="en-US" sz="2200" dirty="0" smtClean="0">
                <a:sym typeface="Wingdings" pitchFamily="2" charset="2"/>
              </a:rPr>
              <a:t> distance</a:t>
            </a:r>
            <a:endParaRPr lang="en-US" sz="22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3739702"/>
            <a:ext cx="5363170" cy="2713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35996" y="6402814"/>
            <a:ext cx="4500500" cy="338554"/>
          </a:xfrm>
          <a:prstGeom prst="rect">
            <a:avLst/>
          </a:prstGeom>
          <a:noFill/>
        </p:spPr>
        <p:txBody>
          <a:bodyPr wrap="square" rtlCol="0">
            <a:spAutoFit/>
          </a:bodyPr>
          <a:lstStyle/>
          <a:p>
            <a:pPr algn="r"/>
            <a:r>
              <a:rPr lang="en-US" sz="1600" dirty="0" smtClean="0"/>
              <a:t>Image from Alex Walther, RSA workshop 2015</a:t>
            </a:r>
            <a:endParaRPr lang="en-US" sz="1600"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502" y="3367904"/>
            <a:ext cx="3562970" cy="27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250053" y="3830862"/>
            <a:ext cx="2916365" cy="2892062"/>
            <a:chOff x="250053" y="3830862"/>
            <a:chExt cx="2916365" cy="2892062"/>
          </a:xfrm>
        </p:grpSpPr>
        <p:pic>
          <p:nvPicPr>
            <p:cNvPr id="4" name="Picture 3"/>
            <p:cNvPicPr>
              <a:picLocks noChangeAspect="1"/>
            </p:cNvPicPr>
            <p:nvPr/>
          </p:nvPicPr>
          <p:blipFill>
            <a:blip r:embed="rId5"/>
            <a:stretch>
              <a:fillRect/>
            </a:stretch>
          </p:blipFill>
          <p:spPr>
            <a:xfrm>
              <a:off x="250053" y="3830862"/>
              <a:ext cx="2916365" cy="2892062"/>
            </a:xfrm>
            <a:prstGeom prst="rect">
              <a:avLst/>
            </a:prstGeom>
          </p:spPr>
        </p:pic>
        <p:sp>
          <p:nvSpPr>
            <p:cNvPr id="5" name="TextBox 4"/>
            <p:cNvSpPr txBox="1"/>
            <p:nvPr/>
          </p:nvSpPr>
          <p:spPr>
            <a:xfrm>
              <a:off x="1126502" y="5620598"/>
              <a:ext cx="360040" cy="369332"/>
            </a:xfrm>
            <a:prstGeom prst="rect">
              <a:avLst/>
            </a:prstGeom>
            <a:noFill/>
          </p:spPr>
          <p:txBody>
            <a:bodyPr wrap="square" rtlCol="0">
              <a:spAutoFit/>
            </a:bodyPr>
            <a:lstStyle/>
            <a:p>
              <a:r>
                <a:rPr lang="en-GB" b="1" dirty="0" smtClean="0"/>
                <a:t>A</a:t>
              </a:r>
              <a:endParaRPr lang="en-GB" b="1" dirty="0"/>
            </a:p>
          </p:txBody>
        </p:sp>
        <p:sp>
          <p:nvSpPr>
            <p:cNvPr id="9" name="TextBox 8"/>
            <p:cNvSpPr txBox="1"/>
            <p:nvPr/>
          </p:nvSpPr>
          <p:spPr>
            <a:xfrm>
              <a:off x="1811291" y="5620598"/>
              <a:ext cx="360040" cy="369332"/>
            </a:xfrm>
            <a:prstGeom prst="rect">
              <a:avLst/>
            </a:prstGeom>
            <a:noFill/>
          </p:spPr>
          <p:txBody>
            <a:bodyPr wrap="square" rtlCol="0">
              <a:spAutoFit/>
            </a:bodyPr>
            <a:lstStyle/>
            <a:p>
              <a:r>
                <a:rPr lang="en-GB" b="1" dirty="0" smtClean="0"/>
                <a:t>B</a:t>
              </a:r>
              <a:endParaRPr lang="en-GB" b="1" dirty="0"/>
            </a:p>
          </p:txBody>
        </p:sp>
      </p:grpSp>
    </p:spTree>
    <p:extLst>
      <p:ext uri="{BB962C8B-B14F-4D97-AF65-F5344CB8AC3E}">
        <p14:creationId xmlns:p14="http://schemas.microsoft.com/office/powerpoint/2010/main" val="268112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sz="3600" b="1" dirty="0" smtClean="0"/>
              <a:t>Cross-validated dissimilarity measures</a:t>
            </a:r>
            <a:endParaRPr lang="en-US" sz="3600" b="1" dirty="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2276872"/>
            <a:ext cx="421957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3" name="Content Placeholder 2"/>
          <p:cNvSpPr>
            <a:spLocks noGrp="1"/>
          </p:cNvSpPr>
          <p:nvPr>
            <p:ph idx="1"/>
          </p:nvPr>
        </p:nvSpPr>
        <p:spPr>
          <a:xfrm>
            <a:off x="457200" y="1124744"/>
            <a:ext cx="4906888" cy="2448272"/>
          </a:xfrm>
        </p:spPr>
        <p:txBody>
          <a:bodyPr>
            <a:normAutofit fontScale="92500" lnSpcReduction="10000"/>
          </a:bodyPr>
          <a:lstStyle/>
          <a:p>
            <a:r>
              <a:rPr lang="en-US" sz="2800" dirty="0" smtClean="0"/>
              <a:t>Distances are positive</a:t>
            </a:r>
          </a:p>
          <a:p>
            <a:r>
              <a:rPr lang="en-US" sz="2800" dirty="0" smtClean="0"/>
              <a:t>In high dimensional space, noise is likely orthogonal to pattern separation</a:t>
            </a:r>
          </a:p>
          <a:p>
            <a:r>
              <a:rPr lang="en-US" sz="2800" dirty="0" smtClean="0"/>
              <a:t>Noise </a:t>
            </a:r>
            <a:r>
              <a:rPr lang="en-US" sz="2800" dirty="0" smtClean="0">
                <a:sym typeface="Wingdings" pitchFamily="2" charset="2"/>
              </a:rPr>
              <a:t>means </a:t>
            </a:r>
            <a:r>
              <a:rPr lang="en-US" sz="2800" dirty="0" smtClean="0"/>
              <a:t>distance measures are positively biased. </a:t>
            </a:r>
          </a:p>
        </p:txBody>
      </p:sp>
    </p:spTree>
    <p:extLst>
      <p:ext uri="{BB962C8B-B14F-4D97-AF65-F5344CB8AC3E}">
        <p14:creationId xmlns:p14="http://schemas.microsoft.com/office/powerpoint/2010/main" val="29246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10212</Words>
  <Application>Microsoft Office PowerPoint</Application>
  <PresentationFormat>On-screen Show (4:3)</PresentationFormat>
  <Paragraphs>1412</Paragraphs>
  <Slides>132</Slides>
  <Notes>63</Notes>
  <HiddenSlides>42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132</vt:i4>
      </vt:variant>
    </vt:vector>
  </HeadingPairs>
  <TitlesOfParts>
    <vt:vector size="143" baseType="lpstr">
      <vt:lpstr>Albertus Medium</vt:lpstr>
      <vt:lpstr>Arial</vt:lpstr>
      <vt:lpstr>Arial Narrow</vt:lpstr>
      <vt:lpstr>Calibri</vt:lpstr>
      <vt:lpstr>Cambria Math</vt:lpstr>
      <vt:lpstr>Consolas</vt:lpstr>
      <vt:lpstr>Symbol</vt:lpstr>
      <vt:lpstr>Times New Roman</vt:lpstr>
      <vt:lpstr>Wingdings</vt:lpstr>
      <vt:lpstr>Office Theme</vt:lpstr>
      <vt:lpstr>CorelDRAW</vt:lpstr>
      <vt:lpstr>An introduction to Multi-Variate Pattern Analysis (MVPA) with examples using  scikit-learn &amp; nilearn and The RSA Toolbox</vt:lpstr>
      <vt:lpstr>PowerPoint Presentation</vt:lpstr>
      <vt:lpstr>PowerPoint Presentation</vt:lpstr>
      <vt:lpstr>Per voxel (univariate) General Linear Model (GLM)…</vt:lpstr>
      <vt:lpstr>Activation-based (univariate) analysis</vt:lpstr>
      <vt:lpstr>PowerPoint Presentation</vt:lpstr>
      <vt:lpstr>PowerPoint Presentation</vt:lpstr>
      <vt:lpstr>PowerPoint Presentation</vt:lpstr>
      <vt:lpstr>Play with SVMs…</vt:lpstr>
      <vt:lpstr>PowerPoint Presentation</vt:lpstr>
      <vt:lpstr>PowerPoint Presentation</vt:lpstr>
      <vt:lpstr>Many MVPA toolboxes are available…</vt:lpstr>
      <vt:lpstr>PowerPoint Presentation</vt:lpstr>
      <vt:lpstr>PowerPoint Presentation</vt:lpstr>
      <vt:lpstr>PowerPoint Presentation</vt:lpstr>
      <vt:lpstr>PowerPoint Presentation</vt:lpstr>
      <vt:lpstr>PowerPoint Presentation</vt:lpstr>
      <vt:lpstr>PowerPoint Presentation</vt:lpstr>
      <vt:lpstr>Basic “data set” structure:</vt:lpstr>
      <vt:lpstr>PowerPoint Presentation</vt:lpstr>
      <vt:lpstr>PowerPoint Presentation</vt:lpstr>
      <vt:lpstr>PowerPoint Presentation</vt:lpstr>
      <vt:lpstr>Boundary placement: some linear classifiers</vt:lpstr>
      <vt:lpstr>Which classifier is best?</vt:lpstr>
      <vt:lpstr>Can we do better?</vt:lpstr>
      <vt:lpstr>PowerPoint Presentation</vt:lpstr>
      <vt:lpstr>Some non-linear classifiers</vt:lpstr>
      <vt:lpstr>Pattern = signal + noise</vt:lpstr>
      <vt:lpstr>Pattern = signal + noise</vt:lpstr>
      <vt:lpstr>Pattern = signal + noise</vt:lpstr>
      <vt:lpstr>Pattern = signal + noise</vt:lpstr>
      <vt:lpstr>Pattern = signal + noise</vt:lpstr>
      <vt:lpstr>Overfitting</vt:lpstr>
      <vt:lpstr>Overfitting &amp; cross-validation</vt:lpstr>
      <vt:lpstr>Performance measures</vt:lpstr>
      <vt:lpstr>Signal detection theory, and ROCs</vt:lpstr>
      <vt:lpstr>Data splitting/partitioning</vt:lpstr>
      <vt:lpstr>Data splitting/partitioning</vt:lpstr>
      <vt:lpstr>PowerPoint Presentation</vt:lpstr>
      <vt:lpstr>Some different ways to partition samples:</vt:lpstr>
      <vt:lpstr>Partitions that “cross-generalise”</vt:lpstr>
      <vt:lpstr>Specific considerations for fMRI data</vt:lpstr>
      <vt:lpstr>With many features, we need to choose,     which of them we want to use</vt:lpstr>
      <vt:lpstr>PowerPoint Presentation</vt:lpstr>
      <vt:lpstr>Selecting voxels, continued</vt:lpstr>
      <vt:lpstr>Statistical inference</vt:lpstr>
      <vt:lpstr>Statistical inference</vt:lpstr>
      <vt:lpstr>Statistical inference</vt:lpstr>
      <vt:lpstr>Statistical inference</vt:lpstr>
      <vt:lpstr>Statistical inference</vt:lpstr>
      <vt:lpstr>Statistical inference</vt:lpstr>
      <vt:lpstr>Unbalanced samples</vt:lpstr>
      <vt:lpstr>Example: Unbalanced samples; no true signal</vt:lpstr>
      <vt:lpstr>Example: Unbalanced samples; true signal</vt:lpstr>
      <vt:lpstr>Example: patterns with same mean, but different variance</vt:lpstr>
      <vt:lpstr>Summary of some related principles:</vt:lpstr>
      <vt:lpstr>Example: below-chance decoding</vt:lpstr>
      <vt:lpstr>PowerPoint Presentation</vt:lpstr>
      <vt:lpstr>A small selection of influential/interesting papers and example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 (a selective list)</vt:lpstr>
      <vt:lpstr>References (a selective list)</vt:lpstr>
      <vt:lpstr> Part 2: RSA </vt:lpstr>
      <vt:lpstr>PowerPoint Presentation</vt:lpstr>
      <vt:lpstr>PowerPoint Presentation</vt:lpstr>
      <vt:lpstr>PowerPoint Presentation</vt:lpstr>
      <vt:lpstr>A real example</vt:lpstr>
      <vt:lpstr>PowerPoint Presentation</vt:lpstr>
      <vt:lpstr>PowerPoint Presentation</vt:lpstr>
      <vt:lpstr> Representational similarity analysis using The RSA Toolbox </vt:lpstr>
      <vt:lpstr>PowerPoint Presentation</vt:lpstr>
      <vt:lpstr>PowerPoint Presentation</vt:lpstr>
      <vt:lpstr>PowerPoint Presentation</vt:lpstr>
      <vt:lpstr>Overview:</vt:lpstr>
      <vt:lpstr>Some key components: Datasets and RDMs</vt:lpstr>
      <vt:lpstr>PowerPoint Presentation</vt:lpstr>
      <vt:lpstr>Euclidean distance</vt:lpstr>
      <vt:lpstr>Correlation distance</vt:lpstr>
      <vt:lpstr>PowerPoint Presentation</vt:lpstr>
      <vt:lpstr>PowerPoint Presentation</vt:lpstr>
      <vt:lpstr>One example of effect in practice:</vt:lpstr>
      <vt:lpstr>Datasets and RDMs</vt:lpstr>
      <vt:lpstr>96 object images</vt:lpstr>
      <vt:lpstr>96-object-image fMRI experiment</vt:lpstr>
      <vt:lpstr>Example RDM of IT activity patterns, to be used in demo</vt:lpstr>
      <vt:lpstr>Example RDM of IT activity patterns, to be used in demo</vt:lpstr>
      <vt:lpstr>Cross-validated distance estimates</vt:lpstr>
      <vt:lpstr>Noise normalisation</vt:lpstr>
      <vt:lpstr>Cross-validated dissimilarity measures</vt:lpstr>
      <vt:lpstr>Cross-validated dissimilarity measures</vt:lpstr>
      <vt:lpstr>PowerPoint Presentation</vt:lpstr>
      <vt:lpstr>Compare with LDA classifier</vt:lpstr>
      <vt:lpstr>Ways to visualize representational structure</vt:lpstr>
      <vt:lpstr>PowerPoint Presentation</vt:lpstr>
      <vt:lpstr>Conventional method:  Pairwise similarity ratings</vt:lpstr>
      <vt:lpstr>2D arrangement  by dissimilarity</vt:lpstr>
      <vt:lpstr>Multi-object arrangement (MA) method</vt:lpstr>
      <vt:lpstr>PowerPoint Presentation</vt:lpstr>
      <vt:lpstr>PowerPoint Presentation</vt:lpstr>
      <vt:lpstr>PowerPoint Presentation</vt:lpstr>
      <vt:lpstr>PowerPoint Presentation</vt:lpstr>
      <vt:lpstr>PowerPoint Presentation</vt:lpstr>
      <vt:lpstr>Comparing RDMs</vt:lpstr>
      <vt:lpstr>Models and fitting</vt:lpstr>
      <vt:lpstr>Some key components: Inference</vt:lpstr>
      <vt:lpstr>PowerPoint Presentation</vt:lpstr>
      <vt:lpstr>Some key components: Visualization</vt:lpstr>
      <vt:lpstr>Searchlights:</vt:lpstr>
      <vt:lpstr>Summary recommendations</vt:lpstr>
      <vt:lpstr>Spearman vs. Kendall tau-a for comparing RDMs</vt:lpstr>
      <vt:lpstr>PowerPoint Presentation</vt:lpstr>
      <vt:lpstr>PowerPoint Presentation</vt:lpstr>
      <vt:lpstr>PowerPoint Presentation</vt:lpstr>
      <vt:lpstr>A few example applications…</vt:lpstr>
      <vt:lpstr>PowerPoint Presentation</vt:lpstr>
      <vt:lpstr>PowerPoint Presentation</vt:lpstr>
      <vt:lpstr>PowerPoint Presentation</vt:lpstr>
      <vt:lpstr>PowerPoint Presentation</vt:lpstr>
      <vt:lpstr>PowerPoint Presentation</vt:lpstr>
      <vt:lpstr>References (a very incomplete list)</vt:lpstr>
      <vt:lpstr>References (a very incomplete list)</vt:lpstr>
      <vt:lpstr>Thank you for listening.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2017-05-22T11:52:36Z</dcterms:created>
  <dcterms:modified xsi:type="dcterms:W3CDTF">2025-02-28T17:25:57Z</dcterms:modified>
</cp:coreProperties>
</file>