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258" r:id="rId4"/>
    <p:sldId id="259" r:id="rId5"/>
    <p:sldId id="260" r:id="rId6"/>
    <p:sldId id="261" r:id="rId7"/>
    <p:sldId id="265" r:id="rId8"/>
    <p:sldId id="291" r:id="rId9"/>
    <p:sldId id="282" r:id="rId10"/>
    <p:sldId id="274" r:id="rId11"/>
    <p:sldId id="275" r:id="rId12"/>
    <p:sldId id="286" r:id="rId13"/>
    <p:sldId id="287" r:id="rId14"/>
    <p:sldId id="262" r:id="rId15"/>
    <p:sldId id="288" r:id="rId16"/>
    <p:sldId id="263" r:id="rId17"/>
    <p:sldId id="292" r:id="rId18"/>
    <p:sldId id="290" r:id="rId19"/>
    <p:sldId id="264" r:id="rId20"/>
    <p:sldId id="273" r:id="rId21"/>
    <p:sldId id="279" r:id="rId22"/>
    <p:sldId id="289" r:id="rId23"/>
  </p:sldIdLst>
  <p:sldSz cx="9144000" cy="6858000" type="screen4x3"/>
  <p:notesSz cx="67945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13" autoAdjust="0"/>
    <p:restoredTop sz="70846" autoAdjust="0"/>
  </p:normalViewPr>
  <p:slideViewPr>
    <p:cSldViewPr snapToGrid="0" snapToObjects="1">
      <p:cViewPr varScale="1">
        <p:scale>
          <a:sx n="65" d="100"/>
          <a:sy n="65" d="100"/>
        </p:scale>
        <p:origin x="66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3" y="3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/>
          <a:lstStyle>
            <a:lvl1pPr algn="r">
              <a:defRPr sz="1200"/>
            </a:lvl1pPr>
          </a:lstStyle>
          <a:p>
            <a:fld id="{95A91B4B-9404-424C-88FF-36C44FB892CD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9116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3" y="9409116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 anchor="b"/>
          <a:lstStyle>
            <a:lvl1pPr algn="r">
              <a:defRPr sz="1200"/>
            </a:lvl1pPr>
          </a:lstStyle>
          <a:p>
            <a:fld id="{97111E06-04B8-437E-BD19-607AFAF8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98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3" y="3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/>
          <a:lstStyle>
            <a:lvl1pPr algn="r">
              <a:defRPr sz="1200"/>
            </a:lvl1pPr>
          </a:lstStyle>
          <a:p>
            <a:fld id="{F88B0034-1EE8-4A1A-995E-A8F6E6186EC8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2950"/>
            <a:ext cx="4949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97" tIns="47449" rIns="94897" bIns="474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4897" tIns="47449" rIns="94897" bIns="474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9116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3" y="9409116"/>
            <a:ext cx="2944814" cy="495300"/>
          </a:xfrm>
          <a:prstGeom prst="rect">
            <a:avLst/>
          </a:prstGeom>
        </p:spPr>
        <p:txBody>
          <a:bodyPr vert="horz" lIns="94897" tIns="47449" rIns="94897" bIns="47449" rtlCol="0" anchor="b"/>
          <a:lstStyle>
            <a:lvl1pPr algn="r">
              <a:defRPr sz="1200"/>
            </a:lvl1pPr>
          </a:lstStyle>
          <a:p>
            <a:fld id="{E82AA16A-C975-4026-B2ED-87870BC90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</a:t>
            </a:r>
            <a:r>
              <a:rPr lang="en-GB" baseline="0" dirty="0" smtClean="0"/>
              <a:t> </a:t>
            </a:r>
            <a:r>
              <a:rPr lang="en-GB" baseline="0" dirty="0" smtClean="0"/>
              <a:t>o</a:t>
            </a:r>
            <a:r>
              <a:rPr lang="en-GB" dirty="0" smtClean="0"/>
              <a:t>verlap</a:t>
            </a:r>
            <a:r>
              <a:rPr lang="en-GB" baseline="0" dirty="0" smtClean="0"/>
              <a:t> with previous lectures? No bad thing</a:t>
            </a:r>
          </a:p>
          <a:p>
            <a:r>
              <a:rPr lang="en-GB" baseline="0" dirty="0" smtClean="0"/>
              <a:t>Informal </a:t>
            </a:r>
            <a:r>
              <a:rPr lang="en-GB" baseline="0" dirty="0" smtClean="0"/>
              <a:t>– encourage interruptions and </a:t>
            </a:r>
            <a:r>
              <a:rPr lang="en-GB" baseline="0" dirty="0" smtClean="0"/>
              <a:t>questions at any point</a:t>
            </a:r>
          </a:p>
          <a:p>
            <a:r>
              <a:rPr lang="en-GB" baseline="0" dirty="0" smtClean="0"/>
              <a:t>Registration/feedback forms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68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“ping” is your friend!</a:t>
            </a:r>
          </a:p>
          <a:p>
            <a:r>
              <a:rPr lang="en-GB" dirty="0" smtClean="0"/>
              <a:t>Better for script to break, than to look like it worked but give the wrong </a:t>
            </a:r>
            <a:r>
              <a:rPr lang="en-GB" dirty="0" smtClean="0"/>
              <a:t>answer.</a:t>
            </a:r>
          </a:p>
          <a:p>
            <a:r>
              <a:rPr lang="en-GB" dirty="0" smtClean="0"/>
              <a:t>Be sceptical of your code. Even</a:t>
            </a:r>
            <a:r>
              <a:rPr lang="en-GB" baseline="0" dirty="0" smtClean="0"/>
              <a:t> if it doesn’t crash, test it as many ways as you can think of.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64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urier New"/>
              </a:rPr>
              <a:t>Try </a:t>
            </a:r>
          </a:p>
          <a:p>
            <a:pPr defTabSz="948974"/>
            <a:r>
              <a:rPr lang="en-US" dirty="0" err="1" smtClean="0">
                <a:latin typeface="Courier New"/>
              </a:rPr>
              <a:t>checkcode</a:t>
            </a:r>
            <a:r>
              <a:rPr lang="en-US" dirty="0" smtClean="0">
                <a:solidFill>
                  <a:srgbClr val="009900"/>
                </a:solidFill>
                <a:latin typeface="Courier New"/>
              </a:rPr>
              <a:t> </a:t>
            </a:r>
            <a:r>
              <a:rPr lang="en-US" dirty="0">
                <a:solidFill>
                  <a:srgbClr val="009900"/>
                </a:solidFill>
                <a:latin typeface="Courier New"/>
              </a:rPr>
              <a:t>C_writing_clear_code_2_toimprove</a:t>
            </a:r>
            <a:r>
              <a:rPr lang="en-US" dirty="0">
                <a:solidFill>
                  <a:srgbClr val="7030A0"/>
                </a:solidFill>
                <a:latin typeface="Courier New"/>
              </a:rPr>
              <a:t> –</a:t>
            </a:r>
            <a:r>
              <a:rPr lang="en-US" dirty="0" err="1">
                <a:solidFill>
                  <a:srgbClr val="7030A0"/>
                </a:solidFill>
                <a:latin typeface="Courier New"/>
              </a:rPr>
              <a:t>cyc</a:t>
            </a:r>
            <a:endParaRPr lang="en-GB" b="0" dirty="0" smtClean="0"/>
          </a:p>
          <a:p>
            <a:pPr defTabSz="948974"/>
            <a:r>
              <a:rPr lang="en-US" dirty="0" err="1">
                <a:latin typeface="Courier New"/>
              </a:rPr>
              <a:t>checkcode</a:t>
            </a:r>
            <a:r>
              <a:rPr lang="en-US" dirty="0">
                <a:solidFill>
                  <a:srgbClr val="009900"/>
                </a:solidFill>
                <a:latin typeface="Courier New"/>
              </a:rPr>
              <a:t> D_writing_clear_code_2_better</a:t>
            </a:r>
            <a:r>
              <a:rPr lang="en-US" dirty="0">
                <a:solidFill>
                  <a:srgbClr val="7030A0"/>
                </a:solidFill>
                <a:latin typeface="Courier New"/>
              </a:rPr>
              <a:t> –</a:t>
            </a:r>
            <a:r>
              <a:rPr lang="en-US" dirty="0" err="1" smtClean="0">
                <a:solidFill>
                  <a:srgbClr val="7030A0"/>
                </a:solidFill>
                <a:latin typeface="Courier New"/>
              </a:rPr>
              <a:t>cyc</a:t>
            </a:r>
            <a:endParaRPr lang="en-US" dirty="0" smtClean="0">
              <a:solidFill>
                <a:srgbClr val="7030A0"/>
              </a:solidFill>
              <a:latin typeface="Courier New"/>
            </a:endParaRPr>
          </a:p>
          <a:p>
            <a:pPr defTabSz="948974"/>
            <a:endParaRPr lang="en-US" b="0" dirty="0" smtClean="0">
              <a:solidFill>
                <a:srgbClr val="7030A0"/>
              </a:solidFill>
              <a:latin typeface="Courier New"/>
            </a:endParaRPr>
          </a:p>
          <a:p>
            <a:pPr defTabSz="948974"/>
            <a:r>
              <a:rPr lang="en-US" dirty="0" err="1" smtClean="0">
                <a:latin typeface="Courier New"/>
              </a:rPr>
              <a:t>checkcode</a:t>
            </a:r>
            <a:r>
              <a:rPr lang="en-US" dirty="0" smtClean="0">
                <a:solidFill>
                  <a:srgbClr val="0099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Courier New"/>
              </a:rPr>
              <a:t>K_vectorization_exercise_loopy</a:t>
            </a:r>
            <a:r>
              <a:rPr lang="en-US" dirty="0" smtClean="0">
                <a:solidFill>
                  <a:srgbClr val="7030A0"/>
                </a:solidFill>
                <a:latin typeface="Courier New"/>
              </a:rPr>
              <a:t> –</a:t>
            </a:r>
            <a:r>
              <a:rPr lang="en-US" dirty="0" err="1" smtClean="0">
                <a:solidFill>
                  <a:srgbClr val="7030A0"/>
                </a:solidFill>
                <a:latin typeface="Courier New"/>
              </a:rPr>
              <a:t>cyc</a:t>
            </a:r>
            <a:endParaRPr lang="en-GB" b="0" dirty="0" smtClean="0"/>
          </a:p>
          <a:p>
            <a:pPr defTabSz="948974"/>
            <a:r>
              <a:rPr lang="en-US" dirty="0" err="1" smtClean="0">
                <a:latin typeface="Courier New"/>
              </a:rPr>
              <a:t>checkcode</a:t>
            </a:r>
            <a:r>
              <a:rPr lang="en-US" dirty="0" smtClean="0">
                <a:solidFill>
                  <a:srgbClr val="009900"/>
                </a:solidFill>
                <a:latin typeface="Courier New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Courier New"/>
              </a:rPr>
              <a:t>L_vectorization_exercise_better</a:t>
            </a:r>
            <a:r>
              <a:rPr lang="en-US" dirty="0" smtClean="0">
                <a:solidFill>
                  <a:srgbClr val="7030A0"/>
                </a:solidFill>
                <a:latin typeface="Courier New"/>
              </a:rPr>
              <a:t> –</a:t>
            </a:r>
            <a:r>
              <a:rPr lang="en-US" dirty="0" err="1" smtClean="0">
                <a:solidFill>
                  <a:srgbClr val="7030A0"/>
                </a:solidFill>
                <a:latin typeface="Courier New"/>
              </a:rPr>
              <a:t>cyc</a:t>
            </a:r>
            <a:endParaRPr lang="en-GB" b="0" dirty="0" smtClean="0"/>
          </a:p>
          <a:p>
            <a:pPr defTabSz="948974"/>
            <a:endParaRPr lang="en-GB" b="0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2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6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example G (&amp; H)</a:t>
            </a:r>
          </a:p>
          <a:p>
            <a:endParaRPr lang="en-GB" dirty="0" smtClean="0"/>
          </a:p>
          <a:p>
            <a:r>
              <a:rPr lang="en-GB" dirty="0" smtClean="0"/>
              <a:t>Possible first written use of</a:t>
            </a:r>
            <a:r>
              <a:rPr lang="en-GB" baseline="0" dirty="0" smtClean="0"/>
              <a:t> “bug” by Thomas Edison (1878): “</a:t>
            </a:r>
            <a:r>
              <a:rPr lang="en-GB" dirty="0"/>
              <a:t>It has been just </a:t>
            </a:r>
            <a:r>
              <a:rPr lang="en-GB" b="1" dirty="0"/>
              <a:t>so in all of my inventions</a:t>
            </a:r>
            <a:r>
              <a:rPr lang="en-GB" dirty="0"/>
              <a:t>. The first step is an intuition, and comes with a burst, then difficulties arise—this thing gives out and [it is] then that "Bugs"—as such little faults and difficulties are called—show themselves and months of </a:t>
            </a:r>
            <a:r>
              <a:rPr lang="en-GB" b="1" dirty="0"/>
              <a:t>intense watching, study and </a:t>
            </a:r>
            <a:r>
              <a:rPr lang="en-GB" b="1" dirty="0" err="1"/>
              <a:t>labor</a:t>
            </a:r>
            <a:r>
              <a:rPr lang="en-GB" b="1" dirty="0"/>
              <a:t> </a:t>
            </a:r>
            <a:r>
              <a:rPr lang="en-GB" dirty="0"/>
              <a:t>are requisite</a:t>
            </a:r>
            <a:r>
              <a:rPr lang="en-GB" dirty="0" smtClean="0"/>
              <a:t>.”</a:t>
            </a:r>
          </a:p>
          <a:p>
            <a:endParaRPr lang="en-GB" dirty="0"/>
          </a:p>
          <a:p>
            <a:r>
              <a:rPr lang="en-GB" dirty="0" smtClean="0"/>
              <a:t>So, two </a:t>
            </a:r>
            <a:r>
              <a:rPr lang="en-GB" dirty="0"/>
              <a:t>lessons: (1) bugs are almost inevitable, so don’t worry </a:t>
            </a:r>
            <a:r>
              <a:rPr lang="en-GB" dirty="0" smtClean="0"/>
              <a:t>too </a:t>
            </a:r>
            <a:r>
              <a:rPr lang="en-GB" dirty="0"/>
              <a:t>much about making them in the first place. (2) but they are important, so do worry about spotting and correcting them.</a:t>
            </a:r>
          </a:p>
          <a:p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Picture of first actual “bug” from 1947, Harvard Computation Lab)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3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example I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Running </a:t>
            </a:r>
            <a:r>
              <a:rPr lang="en-GB" dirty="0" smtClean="0"/>
              <a:t>example outside of debugger </a:t>
            </a:r>
            <a:r>
              <a:rPr lang="en-GB" dirty="0" smtClean="0"/>
              <a:t>would</a:t>
            </a:r>
            <a:r>
              <a:rPr lang="en-GB" baseline="0" dirty="0" smtClean="0"/>
              <a:t> give</a:t>
            </a:r>
            <a:r>
              <a:rPr lang="en-GB" dirty="0" smtClean="0"/>
              <a:t> </a:t>
            </a:r>
            <a:r>
              <a:rPr lang="en-GB" dirty="0" smtClean="0"/>
              <a:t>more accurate </a:t>
            </a:r>
            <a:r>
              <a:rPr lang="en-GB" dirty="0" smtClean="0"/>
              <a:t>timing, but using debugger is fine to illustrate the point. In this example,</a:t>
            </a:r>
            <a:r>
              <a:rPr lang="en-GB" baseline="0" dirty="0" smtClean="0"/>
              <a:t> with Matlab 2018 on </a:t>
            </a:r>
            <a:r>
              <a:rPr lang="en-GB" baseline="0" dirty="0" err="1" smtClean="0"/>
              <a:t>linux</a:t>
            </a:r>
            <a:r>
              <a:rPr lang="en-GB" baseline="0" dirty="0" smtClean="0"/>
              <a:t> box, </a:t>
            </a:r>
            <a:r>
              <a:rPr lang="en-GB" baseline="0" dirty="0" err="1" smtClean="0"/>
              <a:t>preallocation</a:t>
            </a:r>
            <a:r>
              <a:rPr lang="en-GB" baseline="0" dirty="0" smtClean="0"/>
              <a:t> makes it ~10x faster, and vectorising the loop makes it ~10x faster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example 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example K (&amp; 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12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9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Rare case example:</a:t>
            </a:r>
            <a:r>
              <a:rPr lang="en-GB" baseline="0" dirty="0" smtClean="0"/>
              <a:t> </a:t>
            </a:r>
            <a:r>
              <a:rPr lang="en-GB" baseline="0" dirty="0" smtClean="0"/>
              <a:t>run-once job… Would </a:t>
            </a:r>
            <a:r>
              <a:rPr lang="en-GB" baseline="0" dirty="0" smtClean="0"/>
              <a:t>you prefer A or B, or are they equal?</a:t>
            </a:r>
          </a:p>
          <a:p>
            <a:r>
              <a:rPr lang="en-GB" baseline="0" dirty="0" smtClean="0"/>
              <a:t>What if </a:t>
            </a:r>
            <a:r>
              <a:rPr lang="en-GB" baseline="0" dirty="0" smtClean="0"/>
              <a:t>job needs to be repeated for 10 participants? </a:t>
            </a:r>
            <a:r>
              <a:rPr lang="en-GB" baseline="0" dirty="0" smtClean="0"/>
              <a:t>Or 100 datasets? Benefit </a:t>
            </a:r>
            <a:r>
              <a:rPr lang="en-GB" baseline="0" dirty="0" smtClean="0"/>
              <a:t>to optimisation increases with times reused.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96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Parfor</a:t>
            </a:r>
            <a:r>
              <a:rPr lang="en-GB" dirty="0" smtClean="0"/>
              <a:t> and </a:t>
            </a:r>
            <a:r>
              <a:rPr lang="en-GB" dirty="0" err="1" smtClean="0"/>
              <a:t>spmd</a:t>
            </a:r>
            <a:r>
              <a:rPr lang="en-GB" dirty="0" smtClean="0"/>
              <a:t> are difficult to use, with</a:t>
            </a:r>
            <a:r>
              <a:rPr lang="en-GB" baseline="0" dirty="0" smtClean="0"/>
              <a:t> many constraints on code and variable indexing etc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Especially complex if jobs are not fully independent.</a:t>
            </a:r>
            <a:endParaRPr lang="en-GB" baseline="0" dirty="0" smtClean="0"/>
          </a:p>
          <a:p>
            <a:r>
              <a:rPr lang="en-GB" baseline="0" dirty="0" smtClean="0"/>
              <a:t>Overhead cost to initialising cluster of workers, and passing data between them.</a:t>
            </a:r>
          </a:p>
          <a:p>
            <a:r>
              <a:rPr lang="en-GB" baseline="0" dirty="0" smtClean="0"/>
              <a:t>Benefit will also depend on number of workers available etc.</a:t>
            </a:r>
          </a:p>
          <a:p>
            <a:r>
              <a:rPr lang="en-GB" baseline="0" dirty="0" smtClean="0"/>
              <a:t>GPU allows very many computations, but more limited in memory size.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2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 plan to cover, but also goals when programming.</a:t>
            </a:r>
          </a:p>
          <a:p>
            <a:r>
              <a:rPr lang="en-GB" dirty="0" smtClean="0"/>
              <a:t>Approximate</a:t>
            </a:r>
            <a:r>
              <a:rPr lang="en-GB" baseline="0" dirty="0" smtClean="0"/>
              <a:t> o</a:t>
            </a:r>
            <a:r>
              <a:rPr lang="en-GB" dirty="0" smtClean="0"/>
              <a:t>rder </a:t>
            </a:r>
            <a:r>
              <a:rPr lang="en-GB" dirty="0" smtClean="0"/>
              <a:t>of importance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35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20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86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general lessons</a:t>
            </a:r>
            <a:r>
              <a:rPr lang="en-GB" dirty="0" smtClean="0"/>
              <a:t>: (1) bugs are almost inevitable, so don’t worry to much about making them in the first place. (2) but they are important, so do worry about spotting and correcting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E.g. </a:t>
            </a:r>
            <a:r>
              <a:rPr lang="en-GB" dirty="0" smtClean="0"/>
              <a:t>Consider…</a:t>
            </a:r>
          </a:p>
          <a:p>
            <a:r>
              <a:rPr lang="en-GB" dirty="0" smtClean="0"/>
              <a:t>Writing </a:t>
            </a:r>
            <a:r>
              <a:rPr lang="en-GB" dirty="0" smtClean="0"/>
              <a:t>methods </a:t>
            </a:r>
            <a:r>
              <a:rPr lang="en-GB" dirty="0" smtClean="0"/>
              <a:t>section of paper/thesis</a:t>
            </a:r>
            <a:endParaRPr lang="en-GB" dirty="0" smtClean="0"/>
          </a:p>
          <a:p>
            <a:r>
              <a:rPr lang="en-GB" dirty="0" smtClean="0"/>
              <a:t>Changing variable for new experiment</a:t>
            </a:r>
          </a:p>
          <a:p>
            <a:r>
              <a:rPr lang="en-GB" dirty="0" smtClean="0"/>
              <a:t>Offering useful code to someone else</a:t>
            </a:r>
          </a:p>
          <a:p>
            <a:r>
              <a:rPr lang="en-GB" dirty="0" smtClean="0"/>
              <a:t>Asking </a:t>
            </a:r>
            <a:r>
              <a:rPr lang="en-GB" dirty="0" smtClean="0"/>
              <a:t>someone for </a:t>
            </a:r>
            <a:r>
              <a:rPr lang="en-GB" dirty="0" smtClean="0"/>
              <a:t>help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Altruistic but also selfish when sharing code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7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example A (&amp; B)</a:t>
            </a:r>
          </a:p>
          <a:p>
            <a:r>
              <a:rPr lang="en-GB" dirty="0" smtClean="0"/>
              <a:t>What is it for?</a:t>
            </a:r>
          </a:p>
          <a:p>
            <a:r>
              <a:rPr lang="en-GB" dirty="0" smtClean="0"/>
              <a:t>Any idea after running it?</a:t>
            </a:r>
          </a:p>
          <a:p>
            <a:r>
              <a:rPr lang="en-GB" dirty="0" smtClean="0"/>
              <a:t>What</a:t>
            </a:r>
            <a:r>
              <a:rPr lang="en-GB" baseline="0" dirty="0" smtClean="0"/>
              <a:t> can be improved?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4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example C (&amp; D).</a:t>
            </a:r>
          </a:p>
          <a:p>
            <a:r>
              <a:rPr lang="en-GB" dirty="0" smtClean="0"/>
              <a:t>Some lessons learnt – what aspects are good?</a:t>
            </a:r>
          </a:p>
          <a:p>
            <a:r>
              <a:rPr lang="en-GB" dirty="0" smtClean="0"/>
              <a:t>How to improve further?</a:t>
            </a:r>
          </a:p>
          <a:p>
            <a:r>
              <a:rPr lang="en-GB" dirty="0" smtClean="0"/>
              <a:t>E.g. might add more conditions to vector, but forget to change # trials</a:t>
            </a:r>
          </a:p>
          <a:p>
            <a:r>
              <a:rPr lang="en-GB" dirty="0" smtClean="0"/>
              <a:t>E.g. might want to change stim 4 to stim</a:t>
            </a:r>
            <a:r>
              <a:rPr lang="en-GB" baseline="0" dirty="0" smtClean="0"/>
              <a:t> </a:t>
            </a:r>
            <a:r>
              <a:rPr lang="en-GB" baseline="0" dirty="0" smtClean="0"/>
              <a:t>5, or </a:t>
            </a:r>
            <a:r>
              <a:rPr lang="en-GB" baseline="0" dirty="0" smtClean="0"/>
              <a:t>change ‘random’ order</a:t>
            </a:r>
          </a:p>
          <a:p>
            <a:r>
              <a:rPr lang="en-GB" baseline="0" dirty="0" smtClean="0"/>
              <a:t>Do we even know there are equal numbers of each trial type? Typos easy to make!</a:t>
            </a:r>
          </a:p>
          <a:p>
            <a:r>
              <a:rPr lang="en-GB" baseline="0" dirty="0" smtClean="0"/>
              <a:t>In loop, does code block match if clause? If change 1, need to remember to change all in same way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9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 might prefer to have a fixed random order with e.g. fixed seed, or subject number as seed.</a:t>
            </a:r>
          </a:p>
          <a:p>
            <a:endParaRPr lang="en-GB" dirty="0" smtClean="0"/>
          </a:p>
          <a:p>
            <a:r>
              <a:rPr lang="en-GB" dirty="0" smtClean="0"/>
              <a:t>Try starting Matlab and typing Rand. Likely</a:t>
            </a:r>
            <a:r>
              <a:rPr lang="en-GB" baseline="0" dirty="0" smtClean="0"/>
              <a:t> get 0.8147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2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2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small examples in E (&amp; F). </a:t>
            </a:r>
          </a:p>
          <a:p>
            <a:r>
              <a:rPr lang="en-GB" dirty="0" smtClean="0"/>
              <a:t>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with first example depends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what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in the workspace. Problem with second example only happened on later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runs – depends unpredictably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command history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Both problems are solved by using functions,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could also be solved other ways e.g. explicit variable definition.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 better example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GB" baseline="0" dirty="0" smtClean="0"/>
              <a:t>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5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Preinitialising</a:t>
            </a:r>
            <a:r>
              <a:rPr lang="en-GB" dirty="0" smtClean="0"/>
              <a:t> variables has 3 benefits: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avoiding potential bugs (see last example)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less</a:t>
            </a:r>
            <a:r>
              <a:rPr lang="en-GB" baseline="0" dirty="0" smtClean="0"/>
              <a:t> likely to run out of memory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faster to run (see later example</a:t>
            </a:r>
            <a:r>
              <a:rPr lang="en-GB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What has been loaded by ‘load </a:t>
            </a:r>
            <a:r>
              <a:rPr lang="en-GB" dirty="0" err="1" smtClean="0"/>
              <a:t>handel</a:t>
            </a:r>
            <a:r>
              <a:rPr lang="en-GB" dirty="0" smtClean="0"/>
              <a:t>’? Hard to tell unless loaded to explicit variable.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Saving and loading whole workspace can be very slow and lead to huge file sizes. So, important to specify only required variables.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AA16A-C975-4026-B2ED-87870BC902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6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B836-F35C-493B-BFE4-4A5B29CA6E3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CF90-E078-4197-839D-23D6CDF71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FCB6-588D-41AE-ACE1-D9AF42893CB0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EBD6-882E-43E3-9149-FAE9EF640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50A6-BE57-46CA-B308-8C84AD992670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F533-2936-478D-BD29-44D4E0D20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A8B6-9430-4012-8390-89EE2F36F0B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8ECB-805F-42A3-A7DF-3D89C9EA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737A-3DBD-4219-BE22-B3100985F687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28B0-F9F1-4EC1-82D2-D10CC8A29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10F4-1E1C-45E5-BE02-E5A3E6930D39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6AB9-637F-4660-911B-719DB63FA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87BF-837F-4572-A8A5-3860B8ED3C4B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DBF6-6A6F-48D6-8903-962B27496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7B82-DA9A-4384-9651-BC12DD91299F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BB0F-4D1F-4450-9749-8E783BB36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C7E4-C0B7-414F-8ED1-97DE834CFA88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BFD5-D1EF-4DD2-B8E7-F4FB90991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FA43-5B13-4D9C-A804-435A0151DD51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6875-D418-4D7E-8B62-86659A18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9626-6E8B-45C3-B991-A6D1685C9EF3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1276-3714-4F9D-A069-B62573297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3313"/>
            <a:ext cx="82296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DB5F1-7A7A-47CD-93AA-C52A34ED0218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9E264C-B894-4108-9054-FFF74F8AB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imaging.mrc-cbu.cam.ac.uk/methods/MatlabLecturesSchedul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6"/>
          <p:cNvSpPr>
            <a:spLocks noGrp="1"/>
          </p:cNvSpPr>
          <p:nvPr>
            <p:ph type="title"/>
          </p:nvPr>
        </p:nvSpPr>
        <p:spPr>
          <a:xfrm>
            <a:off x="0" y="1771650"/>
            <a:ext cx="9144000" cy="5086349"/>
          </a:xfrm>
        </p:spPr>
        <p:txBody>
          <a:bodyPr/>
          <a:lstStyle/>
          <a:p>
            <a:r>
              <a:rPr lang="en-US" sz="2000" dirty="0" smtClean="0"/>
              <a:t>Introduction to Matlab workshop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November 2019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Structuring &amp; debugging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 code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Danny Mitchell</a:t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(originally adapted from Rhodri Cusack)</a:t>
            </a:r>
            <a:b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Please download and unzip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today’s examples from: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http:/</a:t>
            </a: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imaging.mrc-cbu.cam.ac.uk/methods/</a:t>
            </a:r>
            <a:r>
              <a:rPr lang="en-GB" sz="2400" dirty="0" err="1" smtClean="0">
                <a:solidFill>
                  <a:srgbClr val="FF0000"/>
                </a:solidFill>
                <a:hlinkClick r:id="rId3"/>
              </a:rPr>
              <a:t>MatlabLecturesSchedule</a:t>
            </a: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and open them in the Matlab editor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195" y="4226753"/>
            <a:ext cx="2311588" cy="16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studentlifestyleonline.com/wp-content/uploads/2013/08/full-suitca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48" y="4209131"/>
            <a:ext cx="2427851" cy="16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66" y="2396501"/>
            <a:ext cx="1895053" cy="16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7" y="2423193"/>
            <a:ext cx="16573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72" y="-955"/>
            <a:ext cx="2459859" cy="9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/>
        </p:blipFill>
        <p:spPr bwMode="auto">
          <a:xfrm>
            <a:off x="1858546" y="-955"/>
            <a:ext cx="2493176" cy="9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/>
          <a:stretch/>
        </p:blipFill>
        <p:spPr bwMode="auto">
          <a:xfrm>
            <a:off x="-15957" y="1"/>
            <a:ext cx="1375247" cy="21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0" y="1"/>
            <a:ext cx="1475589" cy="21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5959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 smtClean="0"/>
              <a:t>* Arthur </a:t>
            </a:r>
            <a:r>
              <a:rPr lang="en-GB" sz="1300" i="1" dirty="0"/>
              <a:t>C. Clarke said Douglas Adams' use of "Don't </a:t>
            </a:r>
            <a:r>
              <a:rPr lang="en-GB" sz="1300" i="1" dirty="0" smtClean="0"/>
              <a:t>panic”</a:t>
            </a:r>
            <a:r>
              <a:rPr lang="en-GB" sz="1300" i="1" dirty="0"/>
              <a:t> </a:t>
            </a:r>
            <a:r>
              <a:rPr lang="en-GB" sz="1300" i="1" dirty="0" smtClean="0"/>
              <a:t>was </a:t>
            </a:r>
            <a:r>
              <a:rPr lang="en-GB" sz="1300" i="1" dirty="0"/>
              <a:t>perhaps the best advice that could be given to humanity.</a:t>
            </a:r>
          </a:p>
        </p:txBody>
      </p:sp>
      <p:pic>
        <p:nvPicPr>
          <p:cNvPr id="23557" name="Picture 5" descr="http://loveliterature21.files.wordpress.com/2011/07/hitchhikers_guide_to_galaxy2005teaser.jpg"/>
          <p:cNvPicPr>
            <a:picLocks noChangeAspect="1" noChangeArrowheads="1"/>
          </p:cNvPicPr>
          <p:nvPr/>
        </p:nvPicPr>
        <p:blipFill>
          <a:blip r:embed="rId3"/>
          <a:srcRect t="6588"/>
          <a:stretch>
            <a:fillRect/>
          </a:stretch>
        </p:blipFill>
        <p:spPr bwMode="auto">
          <a:xfrm>
            <a:off x="5159400" y="1669778"/>
            <a:ext cx="3797046" cy="4697898"/>
          </a:xfrm>
          <a:prstGeom prst="rect">
            <a:avLst/>
          </a:prstGeom>
          <a:noFill/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71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Debugging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761979"/>
            <a:ext cx="8499246" cy="5251450"/>
          </a:xfrm>
        </p:spPr>
        <p:txBody>
          <a:bodyPr/>
          <a:lstStyle/>
          <a:p>
            <a:r>
              <a:rPr lang="en-US" dirty="0" smtClean="0"/>
              <a:t>It is rare for anyone to write a piece of code that works first time</a:t>
            </a:r>
          </a:p>
          <a:p>
            <a:r>
              <a:rPr lang="en-US" dirty="0" smtClean="0"/>
              <a:t>When you identify a problem:</a:t>
            </a:r>
          </a:p>
          <a:p>
            <a:pPr marL="914400" lvl="1" indent="-457200">
              <a:buFont typeface="Arial" charset="0"/>
              <a:buAutoNum type="arabicParenBoth"/>
            </a:pPr>
            <a:r>
              <a:rPr lang="en-US" dirty="0" smtClean="0"/>
              <a:t>Don’t Panic!*… (it’s normal)</a:t>
            </a:r>
          </a:p>
          <a:p>
            <a:pPr marL="914400" lvl="1" indent="-457200">
              <a:buFont typeface="Arial" charset="0"/>
              <a:buAutoNum type="arabicParenBoth"/>
            </a:pPr>
            <a:r>
              <a:rPr lang="en-US" dirty="0" smtClean="0"/>
              <a:t>Read the error message! (and the function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n-US" dirty="0" smtClean="0"/>
              <a:t>)</a:t>
            </a:r>
          </a:p>
          <a:p>
            <a:pPr marL="914400" lvl="1" indent="-457200">
              <a:buFont typeface="Arial" charset="0"/>
              <a:buAutoNum type="arabicParenBoth"/>
            </a:pPr>
            <a:r>
              <a:rPr lang="en-US" dirty="0" smtClean="0"/>
              <a:t>Stare at the code </a:t>
            </a:r>
            <a:r>
              <a:rPr lang="en-US" b="1" i="1" dirty="0" smtClean="0"/>
              <a:t>for a little while</a:t>
            </a:r>
            <a:r>
              <a:rPr lang="en-US" dirty="0" smtClean="0"/>
              <a:t> to try to work out what is wrong</a:t>
            </a:r>
          </a:p>
          <a:p>
            <a:pPr marL="914400" lvl="1" indent="-457200">
              <a:buFont typeface="Arial" charset="0"/>
              <a:buAutoNum type="arabicParenBoth"/>
            </a:pPr>
            <a:r>
              <a:rPr lang="en-US" dirty="0" smtClean="0"/>
              <a:t>If this doesn’t work, test the code in different ways to narrow down the problem. USE THE DEBUGGER. At each step, does anything look odd?</a:t>
            </a:r>
          </a:p>
          <a:p>
            <a:pPr marL="1314450" lvl="2" indent="-457200">
              <a:spcBef>
                <a:spcPts val="0"/>
              </a:spcBef>
            </a:pPr>
            <a:r>
              <a:rPr lang="en-US" sz="1600" dirty="0" smtClean="0"/>
              <a:t>value of variables in workspace</a:t>
            </a:r>
          </a:p>
          <a:p>
            <a:pPr marL="1314450" lvl="2" indent="-457200">
              <a:spcBef>
                <a:spcPts val="0"/>
              </a:spcBef>
            </a:pPr>
            <a:r>
              <a:rPr lang="en-US" sz="1600" dirty="0" smtClean="0"/>
              <a:t>data type of variables</a:t>
            </a:r>
          </a:p>
          <a:p>
            <a:pPr marL="1314450" lvl="2" indent="-457200">
              <a:spcBef>
                <a:spcPts val="0"/>
              </a:spcBef>
            </a:pPr>
            <a:r>
              <a:rPr lang="en-US" sz="1600" dirty="0" smtClean="0"/>
              <a:t>shape and size of matrices</a:t>
            </a:r>
          </a:p>
          <a:p>
            <a:pPr marL="1314450" lvl="2" indent="-457200">
              <a:spcBef>
                <a:spcPts val="0"/>
              </a:spcBef>
            </a:pPr>
            <a:r>
              <a:rPr lang="en-US" sz="1600" dirty="0" smtClean="0"/>
              <a:t>functions on path</a:t>
            </a:r>
          </a:p>
          <a:p>
            <a:pPr marL="1314450" lvl="2" indent="-457200">
              <a:spcBef>
                <a:spcPts val="0"/>
              </a:spcBef>
            </a:pPr>
            <a:r>
              <a:rPr lang="en-US" sz="1600" dirty="0" smtClean="0"/>
              <a:t>Plot data (See upcoming talk)</a:t>
            </a:r>
          </a:p>
          <a:p>
            <a:pPr marL="914400" lvl="1" indent="-457200">
              <a:buFont typeface="Arial" charset="0"/>
              <a:buAutoNum type="arabicParenBoth"/>
            </a:pPr>
            <a:r>
              <a:rPr lang="en-US" dirty="0" smtClean="0"/>
              <a:t>A programmer’s secret…</a:t>
            </a:r>
            <a:endParaRPr lang="en-US" sz="1400" dirty="0" smtClean="0"/>
          </a:p>
          <a:p>
            <a:pPr marL="914400" lvl="1" indent="-457200">
              <a:buFont typeface="Arial" charset="0"/>
              <a:buAutoNum type="arabicParenBoth"/>
            </a:pPr>
            <a:r>
              <a:rPr lang="en-US" dirty="0" smtClean="0"/>
              <a:t>Phone a friend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Anticipate bugs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Expect that you will make mistakes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Look for them &amp; </a:t>
            </a:r>
            <a:r>
              <a:rPr lang="en-US" dirty="0"/>
              <a:t>t</a:t>
            </a:r>
            <a:r>
              <a:rPr lang="en-US" dirty="0" smtClean="0"/>
              <a:t>ry to make them </a:t>
            </a:r>
            <a:r>
              <a:rPr lang="en-US" dirty="0" smtClean="0">
                <a:solidFill>
                  <a:srgbClr val="FF0000"/>
                </a:solidFill>
              </a:rPr>
              <a:t>easy to spot </a:t>
            </a:r>
            <a:r>
              <a:rPr lang="en-US" dirty="0" smtClean="0"/>
              <a:t>(e.g. </a:t>
            </a:r>
            <a:r>
              <a:rPr lang="en-US" sz="1600" b="1" dirty="0">
                <a:latin typeface="Courier New"/>
              </a:rPr>
              <a:t>assert</a:t>
            </a:r>
            <a:r>
              <a:rPr lang="en-US" sz="1600" b="1" dirty="0" smtClean="0">
                <a:latin typeface="Courier New"/>
              </a:rPr>
              <a:t>()</a:t>
            </a:r>
            <a:r>
              <a:rPr lang="en-US" sz="24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Better for code to </a:t>
            </a:r>
            <a:r>
              <a:rPr lang="en-US" dirty="0" smtClean="0"/>
              <a:t>break, </a:t>
            </a:r>
            <a:r>
              <a:rPr lang="en-US" dirty="0"/>
              <a:t>than to look like </a:t>
            </a:r>
            <a:r>
              <a:rPr lang="en-US" dirty="0" smtClean="0"/>
              <a:t>it worked </a:t>
            </a:r>
            <a:r>
              <a:rPr lang="en-US" dirty="0"/>
              <a:t>when it </a:t>
            </a:r>
            <a:r>
              <a:rPr lang="en-US" dirty="0" smtClean="0"/>
              <a:t>didn’t!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7871" y="4676986"/>
            <a:ext cx="481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00FF"/>
                </a:solidFill>
              </a:rPr>
              <a:t>Google   </a:t>
            </a:r>
            <a:r>
              <a:rPr lang="en-GB" sz="1400" u="sng" dirty="0" smtClean="0">
                <a:solidFill>
                  <a:srgbClr val="0000FF"/>
                </a:solidFill>
              </a:rPr>
              <a:t>www.mathworks.co.uk/matlabcentral/fileexchange</a:t>
            </a:r>
            <a:r>
              <a:rPr lang="en-GB" sz="1400" u="sng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-2897" t="-36760" r="-2227" b="-20160"/>
          <a:stretch>
            <a:fillRect/>
          </a:stretch>
        </p:blipFill>
        <p:spPr bwMode="auto">
          <a:xfrm>
            <a:off x="0" y="294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59" y="2735322"/>
            <a:ext cx="3579929" cy="327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3554" grpId="0" uiExpand="1" build="p" bldLvl="2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524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development environments (IDEs)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design/debugging environments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027134"/>
            <a:ext cx="8229600" cy="5350751"/>
          </a:xfrm>
        </p:spPr>
        <p:txBody>
          <a:bodyPr/>
          <a:lstStyle/>
          <a:p>
            <a:r>
              <a:rPr lang="en-US" sz="2000" dirty="0" smtClean="0"/>
              <a:t>Typically consist of: </a:t>
            </a:r>
          </a:p>
          <a:p>
            <a:pPr lvl="1"/>
            <a:r>
              <a:rPr lang="en-US" sz="1600" dirty="0" smtClean="0"/>
              <a:t>Source code editor</a:t>
            </a:r>
          </a:p>
          <a:p>
            <a:pPr lvl="1"/>
            <a:r>
              <a:rPr lang="en-US" sz="1600" dirty="0" smtClean="0"/>
              <a:t>Compiler/interpreter</a:t>
            </a:r>
          </a:p>
          <a:p>
            <a:pPr lvl="1"/>
            <a:r>
              <a:rPr lang="en-US" sz="1600" dirty="0" smtClean="0"/>
              <a:t>Debugger</a:t>
            </a:r>
          </a:p>
          <a:p>
            <a:r>
              <a:rPr lang="en-US" sz="2000" dirty="0" smtClean="0"/>
              <a:t>Makes coding much easier</a:t>
            </a:r>
          </a:p>
          <a:p>
            <a:pPr lvl="1"/>
            <a:r>
              <a:rPr lang="en-US" sz="1800" dirty="0" smtClean="0"/>
              <a:t>The cycle of “tweak code - rerun – examine output” is a major factor in how long a program takes to write.</a:t>
            </a:r>
          </a:p>
          <a:p>
            <a:pPr lvl="1"/>
            <a:r>
              <a:rPr lang="en-US" sz="1800" dirty="0" smtClean="0"/>
              <a:t>“Debuggers” let you run code line-by-line and examine what is happening</a:t>
            </a:r>
          </a:p>
          <a:p>
            <a:pPr lvl="1"/>
            <a:r>
              <a:rPr lang="en-US" sz="1800" dirty="0" smtClean="0"/>
              <a:t>“M-Lint” will…</a:t>
            </a:r>
          </a:p>
          <a:p>
            <a:pPr lvl="2"/>
            <a:r>
              <a:rPr lang="en-US" sz="1600" dirty="0" smtClean="0"/>
              <a:t>spot errors, </a:t>
            </a:r>
          </a:p>
          <a:p>
            <a:pPr lvl="2"/>
            <a:r>
              <a:rPr lang="en-US" sz="1600" dirty="0" smtClean="0"/>
              <a:t>potential errors,</a:t>
            </a:r>
          </a:p>
          <a:p>
            <a:pPr lvl="2"/>
            <a:r>
              <a:rPr lang="en-US" sz="1600" dirty="0" smtClean="0"/>
              <a:t>opportunities for optimization, </a:t>
            </a:r>
          </a:p>
          <a:p>
            <a:pPr lvl="2"/>
            <a:r>
              <a:rPr lang="en-US" sz="1600" dirty="0" smtClean="0"/>
              <a:t>suggests improvements and fix things automatically!</a:t>
            </a:r>
          </a:p>
          <a:p>
            <a:pPr lvl="2"/>
            <a:r>
              <a:rPr lang="en-US" sz="1600" dirty="0" smtClean="0"/>
              <a:t>Calculate McCabe complexity metric :</a:t>
            </a:r>
          </a:p>
          <a:p>
            <a:pPr lvl="3"/>
            <a:r>
              <a:rPr lang="en-US" sz="1600" b="1" dirty="0" err="1" smtClean="0">
                <a:latin typeface="Courier New"/>
              </a:rPr>
              <a:t>checkcode</a:t>
            </a:r>
            <a:r>
              <a:rPr lang="en-US" sz="1600" b="1" dirty="0" smtClean="0">
                <a:solidFill>
                  <a:srgbClr val="0099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</a:rPr>
              <a:t>filename.m</a:t>
            </a:r>
            <a:r>
              <a:rPr lang="en-US" sz="1600" b="1" dirty="0">
                <a:solidFill>
                  <a:srgbClr val="7030A0"/>
                </a:solidFill>
                <a:latin typeface="Courier New"/>
              </a:rPr>
              <a:t> –</a:t>
            </a:r>
            <a:r>
              <a:rPr lang="en-US" sz="1600" b="1" dirty="0" err="1" smtClean="0">
                <a:solidFill>
                  <a:srgbClr val="7030A0"/>
                </a:solidFill>
                <a:latin typeface="Courier New"/>
              </a:rPr>
              <a:t>cyc</a:t>
            </a:r>
            <a:r>
              <a:rPr lang="en-US" sz="1600" dirty="0" smtClean="0"/>
              <a:t> (</a:t>
            </a:r>
            <a:r>
              <a:rPr lang="en-US" sz="1400" dirty="0" smtClean="0"/>
              <a:t>…aim for &lt; 10)</a:t>
            </a:r>
          </a:p>
          <a:p>
            <a:pPr lvl="2"/>
            <a:r>
              <a:rPr lang="en-US" sz="1600" dirty="0" smtClean="0"/>
              <a:t>Shut up if you tell it to: </a:t>
            </a:r>
            <a:r>
              <a:rPr lang="en-GB" sz="1600" b="1" dirty="0">
                <a:solidFill>
                  <a:srgbClr val="009900"/>
                </a:solidFill>
                <a:latin typeface="Courier New"/>
              </a:rPr>
              <a:t>%#</a:t>
            </a:r>
            <a:r>
              <a:rPr lang="en-GB" sz="1600" b="1" dirty="0" smtClean="0">
                <a:solidFill>
                  <a:srgbClr val="009900"/>
                </a:solidFill>
                <a:latin typeface="Courier New"/>
              </a:rPr>
              <a:t>ok</a:t>
            </a:r>
            <a:r>
              <a:rPr lang="en-GB" sz="1600" dirty="0"/>
              <a:t>, or set in preferences </a:t>
            </a:r>
          </a:p>
          <a:p>
            <a:pPr lvl="1"/>
            <a:r>
              <a:rPr lang="en-US" sz="1800" dirty="0" smtClean="0"/>
              <a:t>useful to fix own code, or to work out what another program (e.g. SPM)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0000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K&gt;&gt;  Using the debugger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733445"/>
            <a:ext cx="8229600" cy="5711687"/>
          </a:xfrm>
        </p:spPr>
        <p:txBody>
          <a:bodyPr/>
          <a:lstStyle/>
          <a:p>
            <a:r>
              <a:rPr lang="en-US" sz="2000" dirty="0" smtClean="0"/>
              <a:t>Breakpoints</a:t>
            </a:r>
          </a:p>
          <a:p>
            <a:pPr lvl="1"/>
            <a:r>
              <a:rPr lang="en-US" sz="1800" dirty="0" smtClean="0"/>
              <a:t>Adding breakpoints manually</a:t>
            </a:r>
          </a:p>
          <a:p>
            <a:pPr lvl="1"/>
            <a:r>
              <a:rPr lang="en-US" sz="1800" b="1" dirty="0" smtClean="0"/>
              <a:t>Triggering debug mode on an error </a:t>
            </a:r>
            <a:r>
              <a:rPr lang="en-US" sz="1800" dirty="0" smtClean="0"/>
              <a:t>(</a:t>
            </a:r>
            <a:r>
              <a:rPr lang="en-US" sz="1600" b="1" dirty="0" err="1">
                <a:latin typeface="Courier New"/>
              </a:rPr>
              <a:t>dbstop</a:t>
            </a:r>
            <a:r>
              <a:rPr lang="en-US" sz="1600" b="1" dirty="0">
                <a:latin typeface="Courier New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/>
              </a:rPr>
              <a:t>if error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conditional breakpoints (</a:t>
            </a:r>
            <a:r>
              <a:rPr lang="en-GB" sz="1600" b="1" dirty="0" err="1">
                <a:latin typeface="Courier New"/>
              </a:rPr>
              <a:t>dbstop</a:t>
            </a:r>
            <a:r>
              <a:rPr lang="en-GB" sz="1600" b="1" dirty="0">
                <a:latin typeface="Courier New"/>
              </a:rPr>
              <a:t> in MFILE at LINENO if EXPRESSION</a:t>
            </a:r>
            <a:r>
              <a:rPr lang="en-GB" sz="1800" dirty="0" smtClean="0"/>
              <a:t>)</a:t>
            </a:r>
            <a:endParaRPr lang="en-US" sz="1800" dirty="0" smtClean="0"/>
          </a:p>
          <a:p>
            <a:r>
              <a:rPr lang="en-US" sz="2000" dirty="0" smtClean="0"/>
              <a:t>Moving in the stack </a:t>
            </a:r>
            <a:r>
              <a:rPr lang="en-US" sz="1600" b="1" dirty="0">
                <a:latin typeface="Courier New"/>
              </a:rPr>
              <a:t>(</a:t>
            </a:r>
            <a:r>
              <a:rPr lang="en-US" sz="1600" b="1" dirty="0" err="1">
                <a:latin typeface="Courier New"/>
              </a:rPr>
              <a:t>dbstack</a:t>
            </a:r>
            <a:r>
              <a:rPr lang="en-US" sz="1600" b="1" dirty="0">
                <a:latin typeface="Courier New"/>
              </a:rPr>
              <a:t>)</a:t>
            </a:r>
          </a:p>
          <a:p>
            <a:pPr lvl="1"/>
            <a:r>
              <a:rPr lang="en-US" sz="1600" b="1" dirty="0" err="1">
                <a:latin typeface="Courier New"/>
              </a:rPr>
              <a:t>dbup</a:t>
            </a:r>
            <a:r>
              <a:rPr lang="en-US" sz="1600" b="1" dirty="0">
                <a:latin typeface="Courier New"/>
              </a:rPr>
              <a:t>, </a:t>
            </a:r>
            <a:r>
              <a:rPr lang="en-US" sz="1600" b="1" dirty="0" err="1">
                <a:latin typeface="Courier New"/>
              </a:rPr>
              <a:t>dbdown</a:t>
            </a:r>
            <a:endParaRPr lang="en-US" sz="1600" b="1" dirty="0">
              <a:latin typeface="Courier New"/>
            </a:endParaRPr>
          </a:p>
          <a:p>
            <a:r>
              <a:rPr lang="en-US" sz="2000" dirty="0" smtClean="0"/>
              <a:t>Progressing through the code…</a:t>
            </a:r>
          </a:p>
          <a:p>
            <a:pPr lvl="1"/>
            <a:r>
              <a:rPr lang="en-US" sz="1600" b="1" dirty="0" err="1">
                <a:latin typeface="Courier New"/>
              </a:rPr>
              <a:t>dbcont</a:t>
            </a:r>
            <a:r>
              <a:rPr lang="en-US" sz="1600" b="1" dirty="0">
                <a:latin typeface="Courier New"/>
              </a:rPr>
              <a:t> </a:t>
            </a:r>
            <a:r>
              <a:rPr lang="en-US" sz="1800" dirty="0" smtClean="0"/>
              <a:t>		(F5)</a:t>
            </a:r>
          </a:p>
          <a:p>
            <a:pPr lvl="1"/>
            <a:r>
              <a:rPr lang="en-US" sz="1600" b="1" dirty="0" err="1">
                <a:latin typeface="Courier New"/>
              </a:rPr>
              <a:t>dbstep</a:t>
            </a:r>
            <a:r>
              <a:rPr lang="en-US" sz="1600" b="1" dirty="0">
                <a:latin typeface="Courier New"/>
              </a:rPr>
              <a:t>	</a:t>
            </a:r>
            <a:r>
              <a:rPr lang="en-US" sz="1800" dirty="0" smtClean="0"/>
              <a:t> 	(F10)</a:t>
            </a:r>
          </a:p>
          <a:p>
            <a:pPr lvl="1"/>
            <a:r>
              <a:rPr lang="en-US" sz="1600" b="1" dirty="0" err="1">
                <a:latin typeface="Courier New"/>
              </a:rPr>
              <a:t>dbstep</a:t>
            </a:r>
            <a:r>
              <a:rPr lang="en-US" sz="1600" b="1" dirty="0">
                <a:latin typeface="Courier New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/>
              </a:rPr>
              <a:t>in</a:t>
            </a:r>
            <a:r>
              <a:rPr lang="en-US" sz="1600" dirty="0">
                <a:latin typeface="Courier New"/>
              </a:rPr>
              <a:t> </a:t>
            </a:r>
            <a:r>
              <a:rPr lang="en-US" sz="1800" dirty="0" smtClean="0"/>
              <a:t>	(F11)</a:t>
            </a:r>
          </a:p>
          <a:p>
            <a:pPr lvl="1"/>
            <a:r>
              <a:rPr lang="en-US" sz="1600" b="1" dirty="0" err="1">
                <a:latin typeface="Courier New"/>
              </a:rPr>
              <a:t>dbstep</a:t>
            </a:r>
            <a:r>
              <a:rPr lang="en-US" sz="1600" dirty="0">
                <a:latin typeface="Courier New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/>
              </a:rPr>
              <a:t>out</a:t>
            </a:r>
            <a:r>
              <a:rPr lang="en-US" sz="1600" dirty="0">
                <a:latin typeface="Courier New"/>
              </a:rPr>
              <a:t> 	</a:t>
            </a:r>
            <a:r>
              <a:rPr lang="en-US" sz="1800" dirty="0" smtClean="0"/>
              <a:t>(shift+F11)</a:t>
            </a:r>
          </a:p>
          <a:p>
            <a:pPr lvl="1"/>
            <a:r>
              <a:rPr lang="en-US" sz="1600" b="1" dirty="0" err="1" smtClean="0">
                <a:latin typeface="Courier New"/>
              </a:rPr>
              <a:t>dbquit</a:t>
            </a:r>
            <a:r>
              <a:rPr lang="en-US" sz="1600" b="1" dirty="0" smtClean="0">
                <a:latin typeface="Courier New"/>
              </a:rPr>
              <a:t>		</a:t>
            </a:r>
            <a:r>
              <a:rPr lang="en-US" sz="1800" dirty="0"/>
              <a:t>(shift+F5)</a:t>
            </a:r>
          </a:p>
          <a:p>
            <a:r>
              <a:rPr lang="en-US" sz="2000" dirty="0" smtClean="0"/>
              <a:t>Catching an error without the debugger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  <a:latin typeface="Courier New"/>
              </a:rPr>
              <a:t>try</a:t>
            </a:r>
            <a:r>
              <a:rPr lang="en-US" sz="1600" b="1" dirty="0" smtClean="0">
                <a:latin typeface="Courier New"/>
              </a:rPr>
              <a:t>……</a:t>
            </a:r>
            <a:br>
              <a:rPr lang="en-US" sz="1600" b="1" dirty="0" smtClean="0">
                <a:latin typeface="Courier New"/>
              </a:rPr>
            </a:br>
            <a:r>
              <a:rPr lang="en-US" sz="1600" b="1" dirty="0" smtClean="0">
                <a:latin typeface="Courier New"/>
              </a:rPr>
              <a:t>		</a:t>
            </a:r>
            <a:r>
              <a:rPr lang="en-US" sz="1600" b="1" dirty="0" smtClean="0">
                <a:solidFill>
                  <a:srgbClr val="009900"/>
                </a:solidFill>
                <a:latin typeface="Courier New"/>
              </a:rPr>
              <a:t>%… to run some code that you think might fail…</a:t>
            </a:r>
            <a:br>
              <a:rPr lang="en-US" sz="1600" b="1" dirty="0" smtClean="0">
                <a:solidFill>
                  <a:srgbClr val="009900"/>
                </a:solidFill>
                <a:latin typeface="Courier New"/>
              </a:rPr>
            </a:br>
            <a:r>
              <a:rPr lang="en-US" sz="1600" b="1" dirty="0" smtClean="0">
                <a:solidFill>
                  <a:srgbClr val="0000FF"/>
                </a:solidFill>
                <a:latin typeface="Courier New"/>
              </a:rPr>
              <a:t>catch</a:t>
            </a:r>
            <a:r>
              <a:rPr lang="en-US" sz="1600" b="1" dirty="0" smtClean="0">
                <a:latin typeface="Courier New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/>
              </a:rPr>
              <a:t>anError</a:t>
            </a:r>
            <a:r>
              <a:rPr lang="en-US" sz="1600" b="1" dirty="0" smtClean="0">
                <a:latin typeface="Courier New"/>
              </a:rPr>
              <a:t>……</a:t>
            </a:r>
            <a:br>
              <a:rPr lang="en-US" sz="1600" b="1" dirty="0" smtClean="0">
                <a:latin typeface="Courier New"/>
              </a:rPr>
            </a:br>
            <a:r>
              <a:rPr lang="en-US" sz="1600" b="1" dirty="0" smtClean="0">
                <a:latin typeface="Courier New"/>
              </a:rPr>
              <a:t>	</a:t>
            </a:r>
            <a:r>
              <a:rPr lang="en-US" sz="1600" b="1" dirty="0">
                <a:latin typeface="Courier New"/>
              </a:rPr>
              <a:t>	</a:t>
            </a:r>
            <a:r>
              <a:rPr lang="en-US" sz="1600" b="1" dirty="0" smtClean="0">
                <a:solidFill>
                  <a:srgbClr val="009900"/>
                </a:solidFill>
                <a:latin typeface="Courier New"/>
              </a:rPr>
              <a:t>%… in which case jump to here.</a:t>
            </a:r>
            <a:br>
              <a:rPr lang="en-US" sz="1600" b="1" dirty="0" smtClean="0">
                <a:solidFill>
                  <a:srgbClr val="009900"/>
                </a:solidFill>
                <a:latin typeface="Courier New"/>
              </a:rPr>
            </a:br>
            <a:r>
              <a:rPr lang="en-US" sz="1600" b="1" dirty="0">
                <a:solidFill>
                  <a:srgbClr val="0000FF"/>
                </a:solidFill>
                <a:latin typeface="Courier New"/>
              </a:rPr>
              <a:t>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</a:rPr>
              <a:t>nd</a:t>
            </a:r>
            <a:r>
              <a:rPr lang="en-US" sz="1600" b="1" dirty="0" smtClean="0">
                <a:latin typeface="Courier New"/>
              </a:rPr>
              <a:t/>
            </a:r>
            <a:br>
              <a:rPr lang="en-US" sz="1600" b="1" dirty="0" smtClean="0">
                <a:latin typeface="Courier New"/>
              </a:rPr>
            </a:br>
            <a:r>
              <a:rPr lang="en-US" sz="1600" b="1" dirty="0">
                <a:solidFill>
                  <a:srgbClr val="009900"/>
                </a:solidFill>
                <a:latin typeface="Courier New"/>
              </a:rPr>
              <a:t>%… </a:t>
            </a:r>
            <a:r>
              <a:rPr lang="en-US" sz="1600" b="1" dirty="0" smtClean="0">
                <a:solidFill>
                  <a:srgbClr val="009900"/>
                </a:solidFill>
                <a:latin typeface="Courier New"/>
              </a:rPr>
              <a:t>otherwise, continue from here…</a:t>
            </a:r>
            <a:r>
              <a:rPr lang="en-US" sz="1600" b="1" dirty="0">
                <a:solidFill>
                  <a:srgbClr val="009900"/>
                </a:solidFill>
                <a:latin typeface="Courier New"/>
              </a:rPr>
              <a:t/>
            </a:r>
            <a:br>
              <a:rPr lang="en-US" sz="1600" b="1" dirty="0">
                <a:solidFill>
                  <a:srgbClr val="009900"/>
                </a:solidFill>
                <a:latin typeface="Courier New"/>
              </a:rPr>
            </a:br>
            <a:endParaRPr lang="en-US" sz="1600" b="1" dirty="0">
              <a:latin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0690" y="5888448"/>
            <a:ext cx="336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Be careful! 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Record the exception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89576"/>
            <a:ext cx="8229600" cy="60000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K&gt;&gt; Practice using the debugger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71672" y="794205"/>
            <a:ext cx="8229600" cy="5512903"/>
          </a:xfrm>
        </p:spPr>
        <p:txBody>
          <a:bodyPr/>
          <a:lstStyle/>
          <a:p>
            <a:r>
              <a:rPr lang="en-GB" sz="2000" dirty="0" smtClean="0"/>
              <a:t>Example G. Try to get it to run to the end!</a:t>
            </a:r>
          </a:p>
          <a:p>
            <a:r>
              <a:rPr lang="en-GB" sz="2000" dirty="0" smtClean="0"/>
              <a:t>Some tips:</a:t>
            </a:r>
            <a:endParaRPr lang="en-GB" sz="2000" dirty="0"/>
          </a:p>
          <a:p>
            <a:pPr lvl="1"/>
            <a:r>
              <a:rPr lang="en-GB" dirty="0" smtClean="0"/>
              <a:t>Read the error message!</a:t>
            </a:r>
          </a:p>
          <a:p>
            <a:pPr lvl="1"/>
            <a:r>
              <a:rPr lang="en-GB" dirty="0" smtClean="0"/>
              <a:t>Are brackets of the right type and do they match up?</a:t>
            </a:r>
          </a:p>
          <a:p>
            <a:pPr lvl="1"/>
            <a:r>
              <a:rPr lang="en-GB" dirty="0" smtClean="0"/>
              <a:t>Are matrices of the right dimension? Should they be transposed?</a:t>
            </a:r>
          </a:p>
          <a:p>
            <a:pPr lvl="1"/>
            <a:r>
              <a:rPr lang="en-GB" dirty="0" smtClean="0"/>
              <a:t>Have variables been misspelled, or deleted when still needed?</a:t>
            </a:r>
          </a:p>
          <a:p>
            <a:pPr lvl="1"/>
            <a:r>
              <a:rPr lang="en-GB" dirty="0" smtClean="0"/>
              <a:t>Do functions have the correct inputs and outputs?...</a:t>
            </a:r>
          </a:p>
          <a:p>
            <a:pPr lvl="1"/>
            <a:r>
              <a:rPr lang="en-GB" dirty="0" smtClean="0"/>
              <a:t>…use </a:t>
            </a:r>
            <a:r>
              <a:rPr lang="en-GB" sz="1600" b="1" dirty="0">
                <a:latin typeface="Courier New"/>
              </a:rPr>
              <a:t>help &lt;</a:t>
            </a:r>
            <a:r>
              <a:rPr lang="en-GB" sz="1600" b="1" dirty="0" err="1" smtClean="0">
                <a:latin typeface="Courier New"/>
              </a:rPr>
              <a:t>functionnname</a:t>
            </a:r>
            <a:r>
              <a:rPr lang="en-GB" sz="1600" b="1" dirty="0">
                <a:latin typeface="Courier New"/>
              </a:rPr>
              <a:t>&gt; </a:t>
            </a:r>
            <a:r>
              <a:rPr lang="en-GB" dirty="0" smtClean="0"/>
              <a:t>if unsure what a function does</a:t>
            </a:r>
          </a:p>
          <a:p>
            <a:pPr lvl="1"/>
            <a:r>
              <a:rPr lang="en-GB" dirty="0" smtClean="0"/>
              <a:t>Are multiplication/divisions matrix-wise or element-wise?</a:t>
            </a:r>
          </a:p>
          <a:p>
            <a:pPr lvl="1"/>
            <a:r>
              <a:rPr lang="en-GB" dirty="0" smtClean="0"/>
              <a:t>etc…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87" y="4822621"/>
            <a:ext cx="4956313" cy="14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45" y="4352556"/>
            <a:ext cx="1375247" cy="217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fast code: Vectorization &amp; Pre-allocation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(example I)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57808" y="917784"/>
            <a:ext cx="8587408" cy="5732397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has been designed for </a:t>
            </a:r>
            <a:r>
              <a:rPr lang="en-US" dirty="0" err="1" smtClean="0"/>
              <a:t>maths</a:t>
            </a:r>
            <a:endParaRPr lang="en-US" dirty="0" smtClean="0"/>
          </a:p>
          <a:p>
            <a:r>
              <a:rPr lang="en-US" dirty="0" smtClean="0"/>
              <a:t>For some things (e.g., matrix </a:t>
            </a:r>
            <a:r>
              <a:rPr lang="en-US" dirty="0" err="1" smtClean="0"/>
              <a:t>maths</a:t>
            </a:r>
            <a:r>
              <a:rPr lang="en-US" dirty="0" smtClean="0"/>
              <a:t>) it is very fast: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Some things, e.g. loops, can be slow: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Sometimes loops are necessary, or more intuitive.</a:t>
            </a:r>
          </a:p>
          <a:p>
            <a:pPr lvl="1"/>
            <a:r>
              <a:rPr lang="en-US" dirty="0" smtClean="0"/>
              <a:t>If you are going to use a slow loop, try to: </a:t>
            </a:r>
          </a:p>
          <a:p>
            <a:pPr lvl="2"/>
            <a:r>
              <a:rPr lang="en-US" dirty="0" smtClean="0"/>
              <a:t>pre-allocate variables, </a:t>
            </a:r>
          </a:p>
          <a:p>
            <a:pPr lvl="2"/>
            <a:r>
              <a:rPr lang="en-US" dirty="0" smtClean="0"/>
              <a:t>indicate progress (e.g.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drawnow</a:t>
            </a:r>
            <a:r>
              <a:rPr lang="en-US" dirty="0" smtClean="0"/>
              <a:t>, perhaps every n</a:t>
            </a:r>
            <a:r>
              <a:rPr lang="en-US" baseline="30000" dirty="0" smtClean="0"/>
              <a:t>th</a:t>
            </a:r>
            <a:r>
              <a:rPr lang="en-US" dirty="0" smtClean="0"/>
              <a:t> iteration)</a:t>
            </a:r>
          </a:p>
          <a:p>
            <a:pPr lvl="2"/>
            <a:r>
              <a:rPr lang="en-US" dirty="0" smtClean="0"/>
              <a:t>Put slowest steps (e.g. file access) outside loop if possible</a:t>
            </a:r>
          </a:p>
          <a:p>
            <a:r>
              <a:rPr lang="en-US" dirty="0" smtClean="0"/>
              <a:t>Surprising: matrix orientation can also make a small difference! (generally better to operate down columns)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3060727"/>
            <a:ext cx="64389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538" y="1884941"/>
            <a:ext cx="4978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93035" y="3389089"/>
            <a:ext cx="3054438" cy="71558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GB" sz="1350" dirty="0" smtClean="0">
                <a:latin typeface="+mn-lt"/>
                <a:cs typeface="Courier New" pitchFamily="49" charset="0"/>
              </a:rPr>
              <a:t>1700 times slower!</a:t>
            </a:r>
          </a:p>
          <a:p>
            <a:pPr marL="285750" indent="-285750">
              <a:buFont typeface="Wingdings"/>
              <a:buChar char="Ø"/>
            </a:pPr>
            <a:r>
              <a:rPr lang="en-GB" sz="1350" dirty="0" smtClean="0">
                <a:latin typeface="+mn-lt"/>
                <a:cs typeface="Courier New" pitchFamily="49" charset="0"/>
              </a:rPr>
              <a:t>Some of this can be recovered by pre-allocation – see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8" y="2016691"/>
            <a:ext cx="3870545" cy="388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Vectorization: a real life case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(Example J)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57808" y="917785"/>
            <a:ext cx="8587408" cy="5022850"/>
          </a:xfrm>
        </p:spPr>
        <p:txBody>
          <a:bodyPr/>
          <a:lstStyle/>
          <a:p>
            <a:r>
              <a:rPr lang="en-US" dirty="0" smtClean="0"/>
              <a:t>Write out a connectivity matrix to ‘</a:t>
            </a:r>
            <a:r>
              <a:rPr lang="en-US" dirty="0" err="1" smtClean="0"/>
              <a:t>Pajek</a:t>
            </a:r>
            <a:r>
              <a:rPr lang="en-US" dirty="0" smtClean="0"/>
              <a:t>’ format: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7245" y="399760"/>
            <a:ext cx="1375082" cy="412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039660" y="1916482"/>
            <a:ext cx="38705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6821" y="2104373"/>
            <a:ext cx="0" cy="3720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45698" y="1547150"/>
            <a:ext cx="194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~11,000 nodes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858016" y="2523648"/>
            <a:ext cx="20292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charset="0"/>
                <a:cs typeface="Arial" charset="0"/>
              </a:rPr>
              <a:t>~140,000,000 connections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73041" y="1916482"/>
            <a:ext cx="964505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6821" y="5940635"/>
            <a:ext cx="0" cy="7482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3041" y="4657574"/>
            <a:ext cx="3872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matrix is symmetrical, only </a:t>
            </a:r>
            <a:r>
              <a:rPr lang="en-GB" dirty="0"/>
              <a:t>need to save half </a:t>
            </a:r>
            <a:r>
              <a:rPr lang="en-GB" dirty="0" smtClean="0"/>
              <a:t>of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Looping through each cell to add each line to output file takes hours; preparing output variable then writing to file in one go takes seconds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1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Vectorization exercises (Example K)</a:t>
            </a:r>
          </a:p>
        </p:txBody>
      </p:sp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9957" y="874713"/>
            <a:ext cx="4541838" cy="5808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4"/>
          <a:srcRect t="-1667"/>
          <a:stretch>
            <a:fillRect/>
          </a:stretch>
        </p:blipFill>
        <p:spPr bwMode="auto">
          <a:xfrm>
            <a:off x="296863" y="874713"/>
            <a:ext cx="3517900" cy="416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9779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pplying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functions to multiple elements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27042"/>
            <a:ext cx="8229600" cy="23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arrayfun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cellfun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structfun</a:t>
            </a:r>
            <a:endParaRPr lang="en-GB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slower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vector maths, and often slower than loops </a:t>
            </a:r>
            <a:r>
              <a:rPr lang="en-GB" sz="2400" baseline="0" dirty="0" smtClean="0">
                <a:latin typeface="+mn-lt"/>
                <a:cs typeface="+mn-cs"/>
              </a:rPr>
              <a:t>but concise and often useful</a:t>
            </a:r>
            <a:r>
              <a:rPr lang="en-GB" sz="2400" dirty="0" smtClean="0">
                <a:latin typeface="+mn-lt"/>
                <a:cs typeface="+mn-cs"/>
              </a:rPr>
              <a:t> for cells &amp; structures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bsxfun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576040"/>
            <a:ext cx="8229600" cy="6000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code fast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404714"/>
            <a:ext cx="8229600" cy="4450395"/>
          </a:xfrm>
        </p:spPr>
        <p:txBody>
          <a:bodyPr/>
          <a:lstStyle/>
          <a:p>
            <a:r>
              <a:rPr lang="en-US" dirty="0" smtClean="0"/>
              <a:t>Optimization can become addictive – know when to stop!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Profiler will tell you which parts of your code take the most time (don’t need to </a:t>
            </a:r>
            <a:r>
              <a:rPr lang="en-US" dirty="0" err="1" smtClean="0"/>
              <a:t>optimise</a:t>
            </a:r>
            <a:r>
              <a:rPr lang="en-US" dirty="0" smtClean="0"/>
              <a:t> everything, just bottlenecks)</a:t>
            </a:r>
          </a:p>
          <a:p>
            <a:r>
              <a:rPr lang="en-US" dirty="0" smtClean="0"/>
              <a:t>A rare case… run-once jobs (less need to </a:t>
            </a:r>
            <a:r>
              <a:rPr lang="en-US" dirty="0" err="1" smtClean="0"/>
              <a:t>optimise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A. Spend 1 hour writing the code, and 10 hours running it</a:t>
            </a:r>
          </a:p>
          <a:p>
            <a:pPr lvl="1"/>
            <a:r>
              <a:rPr lang="en-US" dirty="0" smtClean="0"/>
              <a:t>B. Spend 10 hours writing the code, and 1 hour running it</a:t>
            </a:r>
          </a:p>
          <a:p>
            <a:r>
              <a:rPr lang="en-US" dirty="0"/>
              <a:t>F</a:t>
            </a:r>
            <a:r>
              <a:rPr lang="en-US" dirty="0" smtClean="0"/>
              <a:t>unctions can be reused</a:t>
            </a:r>
          </a:p>
          <a:p>
            <a:r>
              <a:rPr lang="en-US" dirty="0" smtClean="0"/>
              <a:t>Debug efficiently</a:t>
            </a:r>
          </a:p>
          <a:p>
            <a:r>
              <a:rPr lang="en-US" dirty="0" err="1" smtClean="0"/>
              <a:t>Practise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57" y="3869635"/>
            <a:ext cx="2053705" cy="29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39779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Topics that would need their own lecture: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2772" y="895932"/>
            <a:ext cx="8410354" cy="29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Parallelization –</a:t>
            </a:r>
            <a:r>
              <a:rPr lang="en-GB" sz="2400" dirty="0" smtClean="0"/>
              <a:t> is it worth </a:t>
            </a:r>
            <a:r>
              <a:rPr lang="en-GB" sz="2400" dirty="0"/>
              <a:t>it</a:t>
            </a:r>
            <a:r>
              <a:rPr lang="en-GB" sz="2400" dirty="0" smtClean="0"/>
              <a:t>?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 smtClean="0"/>
              <a:t>Various methods with pros &amp; cons:</a:t>
            </a:r>
            <a:endParaRPr lang="en-GB" sz="24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000" dirty="0"/>
              <a:t>Submitting directly </a:t>
            </a:r>
            <a:r>
              <a:rPr lang="en-GB" sz="2000" dirty="0" smtClean="0"/>
              <a:t>to CBU cluster </a:t>
            </a:r>
            <a:r>
              <a:rPr lang="en-GB" sz="2000" dirty="0"/>
              <a:t>using </a:t>
            </a:r>
            <a:r>
              <a:rPr lang="en-GB" sz="2000" dirty="0" err="1" smtClean="0"/>
              <a:t>qsub</a:t>
            </a:r>
            <a:endParaRPr lang="en-GB" sz="2000" dirty="0"/>
          </a:p>
          <a:p>
            <a:pPr marL="342900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parfor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spmd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000" dirty="0" smtClean="0"/>
              <a:t>GPU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000" dirty="0" smtClean="0"/>
              <a:t>Initial overhead; limitations on syntax &amp; memory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000" dirty="0" smtClean="0"/>
              <a:t>Complex if dependencies</a:t>
            </a:r>
          </a:p>
          <a:p>
            <a:pPr marL="342900" indent="-342900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000" dirty="0" smtClean="0"/>
              <a:t>Challenges of debugging</a:t>
            </a:r>
            <a:endParaRPr lang="en-GB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2772" y="3628495"/>
            <a:ext cx="8761228" cy="322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control –</a:t>
            </a:r>
            <a:r>
              <a:rPr lang="en-GB" sz="2400" dirty="0" smtClean="0"/>
              <a:t> not specific to </a:t>
            </a:r>
            <a:r>
              <a:rPr lang="en-GB" sz="2400" dirty="0"/>
              <a:t>M</a:t>
            </a:r>
            <a:r>
              <a:rPr lang="en-GB" sz="2400" dirty="0" smtClean="0"/>
              <a:t>atlab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Prime example is </a:t>
            </a:r>
            <a:r>
              <a:rPr lang="en-US" sz="2000" b="1" dirty="0" err="1" smtClean="0"/>
              <a:t>Git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“repository” of the code keeps track of all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Any previous version may be </a:t>
            </a:r>
            <a:r>
              <a:rPr lang="en-US" sz="2000" dirty="0" smtClean="0"/>
              <a:t>accessed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 err="1" smtClean="0"/>
              <a:t>synchronise</a:t>
            </a:r>
            <a:r>
              <a:rPr lang="en-US" sz="2000" dirty="0" smtClean="0"/>
              <a:t> </a:t>
            </a:r>
            <a:r>
              <a:rPr lang="en-US" sz="2000" dirty="0"/>
              <a:t>local copy with someone else’s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Particularly </a:t>
            </a:r>
            <a:r>
              <a:rPr lang="en-US" sz="2000" dirty="0"/>
              <a:t>useful for </a:t>
            </a:r>
            <a:r>
              <a:rPr lang="en-US" sz="2000" dirty="0" smtClean="0"/>
              <a:t>large </a:t>
            </a:r>
            <a:r>
              <a:rPr lang="en-US" sz="2000" dirty="0"/>
              <a:t>projects with many </a:t>
            </a:r>
            <a:r>
              <a:rPr lang="en-US" sz="2000" dirty="0" smtClean="0"/>
              <a:t>files, </a:t>
            </a:r>
            <a:r>
              <a:rPr lang="en-US" sz="2000" dirty="0"/>
              <a:t>or </a:t>
            </a:r>
            <a:r>
              <a:rPr lang="en-US" sz="2000" dirty="0" smtClean="0"/>
              <a:t>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not using version control: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naming files with date, not e.g. FinalAnaysis_newer_version2b.m”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highlight changes with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7"/>
          <p:cNvSpPr>
            <a:spLocks noGrp="1"/>
          </p:cNvSpPr>
          <p:nvPr>
            <p:ph idx="1"/>
          </p:nvPr>
        </p:nvSpPr>
        <p:spPr>
          <a:xfrm>
            <a:off x="1311965" y="1728439"/>
            <a:ext cx="7374834" cy="3468029"/>
          </a:xfrm>
        </p:spPr>
        <p:txBody>
          <a:bodyPr/>
          <a:lstStyle/>
          <a:p>
            <a:r>
              <a:rPr lang="en-US" sz="3200" dirty="0"/>
              <a:t>Writing code that works (debugging)</a:t>
            </a:r>
          </a:p>
          <a:p>
            <a:r>
              <a:rPr lang="en-US" sz="3200" dirty="0" smtClean="0"/>
              <a:t>Writing clear code</a:t>
            </a:r>
          </a:p>
          <a:p>
            <a:r>
              <a:rPr lang="en-US" sz="3200" dirty="0" smtClean="0"/>
              <a:t>Writing fast code</a:t>
            </a:r>
          </a:p>
          <a:p>
            <a:r>
              <a:rPr lang="en-US" sz="3200" dirty="0" smtClean="0"/>
              <a:t>Writing code fast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0888" y="5876925"/>
            <a:ext cx="7763215" cy="707886"/>
            <a:chOff x="750888" y="5876925"/>
            <a:chExt cx="7763215" cy="707886"/>
          </a:xfrm>
        </p:grpSpPr>
        <p:sp>
          <p:nvSpPr>
            <p:cNvPr id="13316" name="TextBox 9"/>
            <p:cNvSpPr txBox="1">
              <a:spLocks noChangeArrowheads="1"/>
            </p:cNvSpPr>
            <p:nvPr/>
          </p:nvSpPr>
          <p:spPr bwMode="auto">
            <a:xfrm>
              <a:off x="750888" y="5876925"/>
              <a:ext cx="7384650" cy="7078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In the following, </a:t>
              </a:r>
              <a:r>
                <a:rPr lang="en-US" sz="2000" dirty="0">
                  <a:latin typeface="Calibri" pitchFamily="34" charset="0"/>
                </a:rPr>
                <a:t>red </a:t>
              </a:r>
              <a:r>
                <a:rPr lang="en-US" sz="2000" dirty="0" smtClean="0">
                  <a:latin typeface="Calibri" pitchFamily="34" charset="0"/>
                </a:rPr>
                <a:t>outlines highlight things that could be improved.</a:t>
              </a:r>
            </a:p>
            <a:p>
              <a:r>
                <a:rPr lang="en-US" sz="2000" dirty="0" smtClean="0">
                  <a:latin typeface="Calibri" pitchFamily="34" charset="0"/>
                </a:rPr>
                <a:t>(Although this can be subjective!)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8177553" y="6218099"/>
              <a:ext cx="336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GB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- goals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objects to structure code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Object-oriented programming is a way of programming first invented by the Xerox PARC &amp; </a:t>
            </a:r>
            <a:r>
              <a:rPr lang="en-US" dirty="0" err="1" smtClean="0"/>
              <a:t>popularised</a:t>
            </a:r>
            <a:r>
              <a:rPr lang="en-US" dirty="0" smtClean="0"/>
              <a:t> by C++ &amp; Java</a:t>
            </a:r>
          </a:p>
          <a:p>
            <a:pPr lvl="1"/>
            <a:r>
              <a:rPr lang="en-US" dirty="0" smtClean="0"/>
              <a:t>Combine the specification for storing data about something (“properties”) and the functions that can manipulate this data (“methods”)</a:t>
            </a:r>
          </a:p>
          <a:p>
            <a:pPr lvl="1"/>
            <a:r>
              <a:rPr lang="en-US" dirty="0" smtClean="0"/>
              <a:t>A description of a type of object is called a “class”</a:t>
            </a:r>
          </a:p>
          <a:p>
            <a:pPr lvl="1"/>
            <a:r>
              <a:rPr lang="en-US" dirty="0" smtClean="0"/>
              <a:t>A single object is called an “instance”</a:t>
            </a:r>
          </a:p>
          <a:p>
            <a:pPr lvl="1"/>
            <a:r>
              <a:rPr lang="en-US" dirty="0" smtClean="0"/>
              <a:t>Classes are hierarchical, so one class may derived from another, inheriting all of the properties &amp; methods, and then adding new ones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has a way of implementing this – look out for directories called @something</a:t>
            </a:r>
          </a:p>
          <a:p>
            <a:pPr lvl="1"/>
            <a:r>
              <a:rPr lang="en-US" dirty="0" smtClean="0"/>
              <a:t>These are class descriptions</a:t>
            </a:r>
          </a:p>
          <a:p>
            <a:pPr lvl="1"/>
            <a:r>
              <a:rPr lang="en-US" dirty="0"/>
              <a:t>(e.g., @</a:t>
            </a:r>
            <a:r>
              <a:rPr lang="en-US" dirty="0" err="1"/>
              <a:t>nifti</a:t>
            </a:r>
            <a:r>
              <a:rPr lang="en-US" dirty="0"/>
              <a:t> &amp; @</a:t>
            </a:r>
            <a:r>
              <a:rPr lang="en-US" dirty="0" err="1"/>
              <a:t>meeg</a:t>
            </a:r>
            <a:r>
              <a:rPr lang="en-US" dirty="0"/>
              <a:t> in </a:t>
            </a:r>
            <a:r>
              <a:rPr lang="en-US" dirty="0" smtClean="0"/>
              <a:t>SPM; @</a:t>
            </a:r>
            <a:r>
              <a:rPr lang="en-US" dirty="0" err="1" smtClean="0"/>
              <a:t>mardo</a:t>
            </a:r>
            <a:r>
              <a:rPr lang="en-US" dirty="0" smtClean="0"/>
              <a:t> in </a:t>
            </a:r>
            <a:r>
              <a:rPr lang="en-US" dirty="0" err="1" smtClean="0"/>
              <a:t>MarsBar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Essentially, another way of organizing things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03312"/>
            <a:ext cx="8229600" cy="5754687"/>
          </a:xfrm>
        </p:spPr>
        <p:txBody>
          <a:bodyPr/>
          <a:lstStyle/>
          <a:p>
            <a:r>
              <a:rPr lang="en-US" dirty="0" smtClean="0"/>
              <a:t>Some of the tips in this presentation should help you make code that is more “self documenting” (e.g. meaningful variable names)</a:t>
            </a:r>
          </a:p>
          <a:p>
            <a:r>
              <a:rPr lang="en-US" dirty="0" smtClean="0"/>
              <a:t>However, explicit documentation is important</a:t>
            </a:r>
          </a:p>
          <a:p>
            <a:pPr lvl="1"/>
            <a:r>
              <a:rPr lang="en-US" dirty="0" smtClean="0"/>
              <a:t>Document each script or function at the top, saying what it does and what inputs and outputs it has, and give an example of usage.</a:t>
            </a:r>
          </a:p>
          <a:p>
            <a:pPr lvl="1"/>
            <a:r>
              <a:rPr lang="en-US" dirty="0" smtClean="0"/>
              <a:t>Say what changes you make subsequently</a:t>
            </a:r>
          </a:p>
          <a:p>
            <a:pPr lvl="1"/>
            <a:r>
              <a:rPr lang="en-US" dirty="0" smtClean="0"/>
              <a:t>Add documentation to wikis, websites and so on</a:t>
            </a:r>
          </a:p>
          <a:p>
            <a:pPr lvl="1"/>
            <a:r>
              <a:rPr lang="en-US" dirty="0" smtClean="0"/>
              <a:t>The chances are, it will be you that needs it most!</a:t>
            </a:r>
          </a:p>
          <a:p>
            <a:r>
              <a:rPr lang="en-US" dirty="0" smtClean="0"/>
              <a:t>When making changes, better to save versions with the date in the filename, rather than “_</a:t>
            </a:r>
            <a:r>
              <a:rPr lang="en-US" dirty="0" err="1" smtClean="0"/>
              <a:t>new.m</a:t>
            </a:r>
            <a:r>
              <a:rPr lang="en-US" dirty="0" smtClean="0"/>
              <a:t>”, “_</a:t>
            </a:r>
            <a:r>
              <a:rPr lang="en-US" dirty="0" err="1" smtClean="0"/>
              <a:t>newer.m</a:t>
            </a:r>
            <a:r>
              <a:rPr lang="en-US" dirty="0" smtClean="0"/>
              <a:t>”, “_</a:t>
            </a:r>
            <a:r>
              <a:rPr lang="en-US" dirty="0" err="1" smtClean="0"/>
              <a:t>final.m</a:t>
            </a:r>
            <a:r>
              <a:rPr lang="en-US" dirty="0" smtClean="0"/>
              <a:t>”, “_</a:t>
            </a:r>
            <a:r>
              <a:rPr lang="en-US" dirty="0" err="1" smtClean="0"/>
              <a:t>final_final.m</a:t>
            </a:r>
            <a:r>
              <a:rPr lang="en-US" dirty="0" smtClean="0"/>
              <a:t>”, “final_final2b.m”…</a:t>
            </a:r>
          </a:p>
          <a:p>
            <a:r>
              <a:rPr lang="en-US" dirty="0" smtClean="0"/>
              <a:t>For more complex or collaborative projects, consider version control software, e.g. SVN, or </a:t>
            </a:r>
            <a:r>
              <a:rPr lang="en-US" dirty="0" err="1" smtClean="0"/>
              <a:t>Git</a:t>
            </a:r>
            <a:r>
              <a:rPr lang="en-US" dirty="0" smtClean="0"/>
              <a:t>/GitHub.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04" y="1484416"/>
            <a:ext cx="8894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Practice makes </a:t>
            </a:r>
            <a:r>
              <a:rPr lang="en-US" sz="2800" b="1" dirty="0" smtClean="0">
                <a:latin typeface="+mj-lt"/>
              </a:rPr>
              <a:t>better.</a:t>
            </a:r>
          </a:p>
          <a:p>
            <a:pPr algn="ctr"/>
            <a:endParaRPr lang="en-US" sz="2800" b="1" dirty="0" smtClean="0">
              <a:latin typeface="+mj-lt"/>
            </a:endParaRPr>
          </a:p>
          <a:p>
            <a:pPr algn="ctr"/>
            <a:endParaRPr lang="en-US" sz="2800" b="1" dirty="0">
              <a:latin typeface="+mj-lt"/>
            </a:endParaRPr>
          </a:p>
          <a:p>
            <a:pPr algn="ctr"/>
            <a:r>
              <a:rPr lang="en-GB" sz="2800" b="1" dirty="0" smtClean="0">
                <a:latin typeface="+mj-lt"/>
              </a:rPr>
              <a:t>Ever tried? </a:t>
            </a:r>
            <a:r>
              <a:rPr lang="en-GB" sz="2800" b="1" dirty="0">
                <a:latin typeface="+mj-lt"/>
              </a:rPr>
              <a:t>Ever </a:t>
            </a:r>
            <a:r>
              <a:rPr lang="en-GB" sz="2800" b="1" dirty="0" smtClean="0">
                <a:latin typeface="+mj-lt"/>
              </a:rPr>
              <a:t>failed? </a:t>
            </a:r>
            <a:r>
              <a:rPr lang="en-GB" sz="2800" b="1" dirty="0">
                <a:latin typeface="+mj-lt"/>
              </a:rPr>
              <a:t>No matter. </a:t>
            </a:r>
            <a:br>
              <a:rPr lang="en-GB" sz="2800" b="1" dirty="0">
                <a:latin typeface="+mj-lt"/>
              </a:rPr>
            </a:br>
            <a:r>
              <a:rPr lang="en-GB" sz="2800" b="1" dirty="0">
                <a:latin typeface="+mj-lt"/>
              </a:rPr>
              <a:t>Try again. Fail again. Fail better.</a:t>
            </a:r>
            <a:br>
              <a:rPr lang="en-GB" sz="2800" b="1" dirty="0">
                <a:latin typeface="+mj-lt"/>
              </a:rPr>
            </a:br>
            <a:r>
              <a:rPr lang="en-GB" sz="2800" b="1" dirty="0">
                <a:latin typeface="+mj-lt"/>
              </a:rPr>
              <a:t>							</a:t>
            </a:r>
            <a:r>
              <a:rPr lang="en-GB" sz="2800" i="1" dirty="0">
                <a:latin typeface="+mj-lt"/>
              </a:rPr>
              <a:t>Samuel Beckett, 1983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Good </a:t>
            </a:r>
            <a:r>
              <a:rPr lang="en-US" sz="2800" b="1" dirty="0">
                <a:latin typeface="+mj-lt"/>
              </a:rPr>
              <a:t>luck!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9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write clear code?</a:t>
            </a:r>
          </a:p>
        </p:txBody>
      </p:sp>
      <p:sp>
        <p:nvSpPr>
          <p:cNvPr id="17410" name="Content Placeholder 6"/>
          <p:cNvSpPr>
            <a:spLocks noGrp="1"/>
          </p:cNvSpPr>
          <p:nvPr>
            <p:ph idx="1"/>
          </p:nvPr>
        </p:nvSpPr>
        <p:spPr>
          <a:xfrm>
            <a:off x="457200" y="1314329"/>
            <a:ext cx="8568467" cy="5022850"/>
          </a:xfrm>
        </p:spPr>
        <p:txBody>
          <a:bodyPr/>
          <a:lstStyle/>
          <a:p>
            <a:r>
              <a:rPr lang="en-US" sz="3200" dirty="0" smtClean="0"/>
              <a:t>Easier…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sz="2800" dirty="0" smtClean="0"/>
              <a:t>to follow while writing and debugging</a:t>
            </a:r>
            <a:endParaRPr lang="en-US" sz="2800" dirty="0"/>
          </a:p>
          <a:p>
            <a:pPr lvl="2"/>
            <a:r>
              <a:rPr lang="en-US" sz="2600" dirty="0"/>
              <a:t>l</a:t>
            </a:r>
            <a:r>
              <a:rPr lang="en-US" sz="2600" dirty="0" smtClean="0"/>
              <a:t>ess likely to make mistakes</a:t>
            </a:r>
          </a:p>
          <a:p>
            <a:pPr lvl="2"/>
            <a:r>
              <a:rPr lang="en-US" sz="2600" dirty="0"/>
              <a:t>b</a:t>
            </a:r>
            <a:r>
              <a:rPr lang="en-US" sz="2600" dirty="0" smtClean="0"/>
              <a:t>ugs are easier to spot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sz="2800" dirty="0" smtClean="0"/>
              <a:t>to understand when you come back to it later</a:t>
            </a:r>
            <a:endParaRPr lang="en-US" sz="2600" dirty="0" smtClean="0"/>
          </a:p>
          <a:p>
            <a:pPr lvl="1">
              <a:buFont typeface="Calibri" panose="020F0502020204030204" pitchFamily="34" charset="0"/>
              <a:buChar char="…"/>
            </a:pPr>
            <a:r>
              <a:rPr lang="en-US" sz="2800" dirty="0" smtClean="0"/>
              <a:t>to modify</a:t>
            </a:r>
          </a:p>
          <a:p>
            <a:pPr lvl="1">
              <a:buFont typeface="Calibri" panose="020F0502020204030204" pitchFamily="34" charset="0"/>
              <a:buChar char="…"/>
            </a:pPr>
            <a:r>
              <a:rPr lang="en-US" sz="2800" dirty="0" smtClean="0"/>
              <a:t>for </a:t>
            </a:r>
            <a:r>
              <a:rPr lang="en-US" sz="2800" i="1" dirty="0" smtClean="0"/>
              <a:t>others</a:t>
            </a:r>
            <a:r>
              <a:rPr lang="en-US" sz="2800" dirty="0" smtClean="0"/>
              <a:t> to understand and modify</a:t>
            </a:r>
          </a:p>
          <a:p>
            <a:pPr lvl="2"/>
            <a:r>
              <a:rPr lang="en-US" sz="2600" dirty="0" smtClean="0"/>
              <a:t>Easier for them to help you</a:t>
            </a:r>
          </a:p>
          <a:p>
            <a:pPr lvl="2"/>
            <a:r>
              <a:rPr lang="en-US" sz="2600" dirty="0" smtClean="0"/>
              <a:t>Less likely they will need your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2790825"/>
            <a:ext cx="6002338" cy="3819525"/>
          </a:xfrm>
          <a:prstGeom prst="rect">
            <a:avLst/>
          </a:prstGeom>
          <a:noFill/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76250" y="196581"/>
            <a:ext cx="8229600" cy="6000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code more readable (example A)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500" y="2762250"/>
            <a:ext cx="7459663" cy="73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500" y="3405809"/>
            <a:ext cx="7459663" cy="3204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62075" y="4522788"/>
            <a:ext cx="7459663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617766" y="874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96466" y="796656"/>
            <a:ext cx="3936380" cy="606134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Structure your code</a:t>
            </a:r>
          </a:p>
          <a:p>
            <a:pPr lvl="1">
              <a:buFontTx/>
              <a:buChar char="•"/>
            </a:pPr>
            <a:r>
              <a:rPr lang="en-US" sz="1800" dirty="0" smtClean="0">
                <a:latin typeface="Calibri" pitchFamily="34" charset="0"/>
              </a:rPr>
              <a:t>Leave spaces</a:t>
            </a:r>
          </a:p>
          <a:p>
            <a:pPr lvl="1">
              <a:buFontTx/>
              <a:buChar char="•"/>
            </a:pPr>
            <a:r>
              <a:rPr lang="en-US" sz="1800" dirty="0" smtClean="0">
                <a:latin typeface="Calibri" pitchFamily="34" charset="0"/>
              </a:rPr>
              <a:t>Indent (Ctrl-I)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Use meaningful variable names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Add comments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Be consistent</a:t>
            </a:r>
          </a:p>
          <a:p>
            <a:pPr lvl="2">
              <a:buFontTx/>
              <a:buChar char="•"/>
            </a:pPr>
            <a:r>
              <a:rPr lang="en-US" sz="1800" b="1" dirty="0" err="1">
                <a:latin typeface="Courier New"/>
              </a:rPr>
              <a:t>myVariable</a:t>
            </a:r>
            <a:endParaRPr lang="en-US" sz="1800" b="1" dirty="0">
              <a:latin typeface="Courier New"/>
            </a:endParaRPr>
          </a:p>
          <a:p>
            <a:pPr lvl="2">
              <a:buFontTx/>
              <a:buChar char="•"/>
            </a:pPr>
            <a:r>
              <a:rPr lang="en-US" sz="1800" b="1" dirty="0" err="1">
                <a:latin typeface="Courier New"/>
              </a:rPr>
              <a:t>MyVariable</a:t>
            </a:r>
            <a:endParaRPr lang="en-US" sz="1800" b="1" dirty="0">
              <a:latin typeface="Courier New"/>
            </a:endParaRPr>
          </a:p>
          <a:p>
            <a:pPr lvl="2">
              <a:buFontTx/>
              <a:buChar char="•"/>
            </a:pPr>
            <a:r>
              <a:rPr lang="en-US" sz="1800" b="1" dirty="0" err="1">
                <a:latin typeface="Courier New"/>
              </a:rPr>
              <a:t>myvariable</a:t>
            </a:r>
            <a:endParaRPr lang="en-US" sz="1800" b="1" dirty="0">
              <a:latin typeface="Courier New"/>
            </a:endParaRPr>
          </a:p>
          <a:p>
            <a:pPr lvl="2">
              <a:buFontTx/>
              <a:buChar char="•"/>
            </a:pPr>
            <a:r>
              <a:rPr lang="en-US" sz="1800" b="1" dirty="0" err="1">
                <a:latin typeface="Courier New"/>
              </a:rPr>
              <a:t>my_variable</a:t>
            </a:r>
            <a:endParaRPr lang="en-US" sz="1800" b="1" dirty="0">
              <a:latin typeface="Courier New"/>
            </a:endParaRPr>
          </a:p>
          <a:p>
            <a:pPr lvl="2">
              <a:buFontTx/>
              <a:buChar char="•"/>
            </a:pPr>
            <a:r>
              <a:rPr lang="en-US" sz="1800" b="1" dirty="0">
                <a:latin typeface="Courier New"/>
              </a:rPr>
              <a:t>MYVARIABLE</a:t>
            </a:r>
          </a:p>
          <a:p>
            <a:pPr>
              <a:buFontTx/>
              <a:buChar char="•"/>
            </a:pPr>
            <a:r>
              <a:rPr lang="en-US" sz="2000" dirty="0" err="1" smtClean="0">
                <a:latin typeface="Calibri" pitchFamily="34" charset="0"/>
              </a:rPr>
              <a:t>Modularise</a:t>
            </a:r>
            <a:r>
              <a:rPr lang="en-US" sz="2000" dirty="0" smtClean="0">
                <a:latin typeface="Calibri" pitchFamily="34" charset="0"/>
              </a:rPr>
              <a:t> (use sub functions)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Cells to demarcate regions (</a:t>
            </a:r>
            <a:r>
              <a:rPr lang="en-GB" sz="1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%%</a:t>
            </a:r>
            <a:r>
              <a:rPr lang="en-GB" sz="2000" dirty="0" smtClean="0">
                <a:latin typeface="Calibri" pitchFamily="34" charset="0"/>
              </a:rPr>
              <a:t>)</a:t>
            </a:r>
          </a:p>
          <a:p>
            <a:r>
              <a:rPr lang="en-GB" sz="2000" dirty="0" smtClean="0">
                <a:latin typeface="Calibri" pitchFamily="34" charset="0"/>
              </a:rPr>
              <a:t>Ellipsis </a:t>
            </a:r>
            <a:r>
              <a:rPr lang="en-GB" sz="2000" dirty="0">
                <a:latin typeface="Calibri" pitchFamily="34" charset="0"/>
              </a:rPr>
              <a:t>to continue </a:t>
            </a:r>
            <a:r>
              <a:rPr lang="en-GB" sz="2000" dirty="0" smtClean="0">
                <a:latin typeface="Calibri" pitchFamily="34" charset="0"/>
              </a:rPr>
              <a:t>line (</a:t>
            </a:r>
            <a:r>
              <a:rPr lang="en-GB" sz="2000" b="1" dirty="0" smtClean="0">
                <a:solidFill>
                  <a:srgbClr val="0000FF"/>
                </a:solidFill>
                <a:latin typeface="Calibri" pitchFamily="34" charset="0"/>
              </a:rPr>
              <a:t>…</a:t>
            </a:r>
            <a:r>
              <a:rPr lang="en-GB" sz="2000" dirty="0" smtClean="0">
                <a:latin typeface="Calibri" pitchFamily="34" charset="0"/>
              </a:rPr>
              <a:t>)</a:t>
            </a:r>
          </a:p>
          <a:p>
            <a:endParaRPr lang="en-GB" sz="2000" dirty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Print helpful comments to the command line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2" y="878561"/>
            <a:ext cx="2647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6250" y="3094698"/>
            <a:ext cx="3936380" cy="128783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What is this script for?</a:t>
            </a:r>
          </a:p>
          <a:p>
            <a:pPr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Try running it</a:t>
            </a:r>
          </a:p>
          <a:p>
            <a:pPr>
              <a:buFontTx/>
              <a:buChar char="•"/>
            </a:pPr>
            <a:r>
              <a:rPr lang="en-GB" sz="2000" dirty="0" smtClean="0">
                <a:latin typeface="Calibri" pitchFamily="34" charset="0"/>
              </a:rPr>
              <a:t>How might it be improved?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10" grpId="0" uiExpand="1" animBg="1"/>
      <p:bldP spid="15" grpId="0" uiExpand="1" animBg="1"/>
      <p:bldP spid="13" grpId="0" uiExpand="1" build="p"/>
      <p:bldP spid="11" grpId="0" uiExpand="1" build="p"/>
      <p:bldP spid="11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53" y="261386"/>
            <a:ext cx="8614627" cy="60007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code more readable (example C):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9458" name="Picture 19"/>
          <p:cNvPicPr>
            <a:picLocks noChangeAspect="1"/>
          </p:cNvPicPr>
          <p:nvPr/>
        </p:nvPicPr>
        <p:blipFill>
          <a:blip r:embed="rId3"/>
          <a:srcRect l="-3127" t="-3338" b="-3145"/>
          <a:stretch>
            <a:fillRect/>
          </a:stretch>
        </p:blipFill>
        <p:spPr bwMode="auto">
          <a:xfrm>
            <a:off x="211873" y="617538"/>
            <a:ext cx="8614627" cy="6127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807450" y="6175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71588" y="3157538"/>
            <a:ext cx="7434262" cy="3587750"/>
            <a:chOff x="1271588" y="3157538"/>
            <a:chExt cx="7434262" cy="3587750"/>
          </a:xfrm>
        </p:grpSpPr>
        <p:grpSp>
          <p:nvGrpSpPr>
            <p:cNvPr id="19466" name="Group 10"/>
            <p:cNvGrpSpPr>
              <a:grpSpLocks/>
            </p:cNvGrpSpPr>
            <p:nvPr/>
          </p:nvGrpSpPr>
          <p:grpSpPr bwMode="auto">
            <a:xfrm>
              <a:off x="1271588" y="3157538"/>
              <a:ext cx="0" cy="2946400"/>
              <a:chOff x="801" y="1989"/>
              <a:chExt cx="0" cy="1856"/>
            </a:xfrm>
          </p:grpSpPr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>
                <a:off x="801" y="1989"/>
                <a:ext cx="0" cy="3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>
                <a:off x="801" y="2494"/>
                <a:ext cx="0" cy="3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801" y="2999"/>
                <a:ext cx="0" cy="3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>
                <a:off x="801" y="3476"/>
                <a:ext cx="0" cy="3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2057400" y="6103938"/>
              <a:ext cx="6648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GB" dirty="0">
                  <a:solidFill>
                    <a:srgbClr val="FF0000"/>
                  </a:solidFill>
                </a:rPr>
                <a:t>Repeats of similar code are tedious to write, read and maintain. </a:t>
              </a:r>
            </a:p>
            <a:p>
              <a:pPr defTabSz="914400"/>
              <a:r>
                <a:rPr lang="en-GB" dirty="0">
                  <a:solidFill>
                    <a:srgbClr val="FF0000"/>
                  </a:solidFill>
                </a:rPr>
                <a:t>Easy way to introduce bugs!</a:t>
              </a: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 flipV="1">
              <a:off x="1457325" y="5843588"/>
              <a:ext cx="600075" cy="7207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44142" y="1857708"/>
            <a:ext cx="4826962" cy="918779"/>
            <a:chOff x="4294188" y="1665890"/>
            <a:chExt cx="4826962" cy="918779"/>
          </a:xfrm>
        </p:grpSpPr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4294188" y="1938338"/>
              <a:ext cx="48269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lang="en-GB" dirty="0">
                  <a:solidFill>
                    <a:srgbClr val="FF0000"/>
                  </a:solidFill>
                </a:rPr>
                <a:t>Long manually entered lists are </a:t>
              </a:r>
              <a:r>
                <a:rPr lang="en-GB" dirty="0" smtClean="0">
                  <a:solidFill>
                    <a:srgbClr val="FF0000"/>
                  </a:solidFill>
                </a:rPr>
                <a:t>easy </a:t>
              </a:r>
              <a:r>
                <a:rPr lang="en-GB" dirty="0">
                  <a:solidFill>
                    <a:srgbClr val="FF0000"/>
                  </a:solidFill>
                </a:rPr>
                <a:t>to 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defTabSz="914400"/>
              <a:r>
                <a:rPr lang="en-GB" dirty="0" smtClean="0">
                  <a:solidFill>
                    <a:srgbClr val="FF0000"/>
                  </a:solidFill>
                </a:rPr>
                <a:t>get </a:t>
              </a:r>
              <a:r>
                <a:rPr lang="en-GB" dirty="0">
                  <a:solidFill>
                    <a:srgbClr val="FF0000"/>
                  </a:solidFill>
                </a:rPr>
                <a:t>wrong, </a:t>
              </a:r>
              <a:r>
                <a:rPr lang="en-GB" dirty="0" smtClean="0">
                  <a:solidFill>
                    <a:srgbClr val="FF0000"/>
                  </a:solidFill>
                </a:rPr>
                <a:t>hard to check, and </a:t>
              </a:r>
              <a:r>
                <a:rPr lang="en-GB" dirty="0">
                  <a:solidFill>
                    <a:srgbClr val="FF0000"/>
                  </a:solidFill>
                </a:rPr>
                <a:t>hard </a:t>
              </a:r>
              <a:r>
                <a:rPr lang="en-GB" dirty="0" smtClean="0">
                  <a:solidFill>
                    <a:srgbClr val="FF0000"/>
                  </a:solidFill>
                </a:rPr>
                <a:t>to change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H="1" flipV="1">
              <a:off x="4700588" y="1665890"/>
              <a:ext cx="228600" cy="3010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86025" y="617538"/>
            <a:ext cx="6063973" cy="646772"/>
            <a:chOff x="2486025" y="646113"/>
            <a:chExt cx="6063973" cy="646772"/>
          </a:xfrm>
        </p:grpSpPr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3030538" y="646113"/>
              <a:ext cx="55194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Repeated </a:t>
              </a:r>
              <a:r>
                <a:rPr lang="en-GB" dirty="0" smtClean="0">
                  <a:solidFill>
                    <a:srgbClr val="FF0000"/>
                  </a:solidFill>
                </a:rPr>
                <a:t>(especially non-independent) information </a:t>
              </a:r>
              <a:br>
                <a:rPr lang="en-GB" dirty="0" smtClean="0">
                  <a:solidFill>
                    <a:srgbClr val="FF0000"/>
                  </a:solidFill>
                </a:rPr>
              </a:br>
              <a:r>
                <a:rPr lang="en-GB" dirty="0" smtClean="0">
                  <a:solidFill>
                    <a:srgbClr val="FF0000"/>
                  </a:solidFill>
                </a:rPr>
                <a:t>is hard </a:t>
              </a:r>
              <a:r>
                <a:rPr lang="en-GB" dirty="0">
                  <a:solidFill>
                    <a:srgbClr val="FF0000"/>
                  </a:solidFill>
                </a:rPr>
                <a:t>to </a:t>
              </a:r>
              <a:r>
                <a:rPr lang="en-GB" dirty="0" smtClean="0">
                  <a:solidFill>
                    <a:srgbClr val="FF0000"/>
                  </a:solidFill>
                </a:rPr>
                <a:t>change, and allows </a:t>
              </a:r>
              <a:r>
                <a:rPr lang="en-GB" dirty="0">
                  <a:solidFill>
                    <a:srgbClr val="FF0000"/>
                  </a:solidFill>
                </a:rPr>
                <a:t>odd inconsistencies</a:t>
              </a: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H="1">
              <a:off x="2486025" y="1041401"/>
              <a:ext cx="4429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H="1">
              <a:off x="2928937" y="1053466"/>
              <a:ext cx="7415" cy="2394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14761" y="746472"/>
            <a:ext cx="5475249" cy="4908281"/>
            <a:chOff x="1014761" y="746472"/>
            <a:chExt cx="5475249" cy="4908281"/>
          </a:xfrm>
        </p:grpSpPr>
        <p:sp>
          <p:nvSpPr>
            <p:cNvPr id="22" name="Rectangle 21"/>
            <p:cNvSpPr/>
            <p:nvPr/>
          </p:nvSpPr>
          <p:spPr>
            <a:xfrm>
              <a:off x="1014762" y="746472"/>
              <a:ext cx="1880722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14762" y="1211597"/>
              <a:ext cx="5475248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4761" y="2625726"/>
              <a:ext cx="2174487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761" y="3076691"/>
              <a:ext cx="2174487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14761" y="3856077"/>
              <a:ext cx="2174487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4761" y="4668915"/>
              <a:ext cx="2174487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4761" y="5426153"/>
              <a:ext cx="2174487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14760" y="2165773"/>
            <a:ext cx="7476778" cy="3666664"/>
            <a:chOff x="1014760" y="2165773"/>
            <a:chExt cx="7476778" cy="3666664"/>
          </a:xfrm>
        </p:grpSpPr>
        <p:sp>
          <p:nvSpPr>
            <p:cNvPr id="30" name="Rectangle 29"/>
            <p:cNvSpPr/>
            <p:nvPr/>
          </p:nvSpPr>
          <p:spPr>
            <a:xfrm>
              <a:off x="1014760" y="2165773"/>
              <a:ext cx="2932771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67817" y="3271838"/>
              <a:ext cx="6723721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67817" y="4051224"/>
              <a:ext cx="6723721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67817" y="4841760"/>
              <a:ext cx="6723721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67817" y="5603837"/>
              <a:ext cx="6723721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970157" y="2740025"/>
            <a:ext cx="1087244" cy="382428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739256" y="1292445"/>
            <a:ext cx="752282" cy="64589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014761" y="768774"/>
            <a:ext cx="6880301" cy="11695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5685184" y="380654"/>
            <a:ext cx="3336307" cy="3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Write this more clearly…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0075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code more readable (example D): Maybe you did better?</a:t>
            </a:r>
          </a:p>
        </p:txBody>
      </p:sp>
      <p:pic>
        <p:nvPicPr>
          <p:cNvPr id="2048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02" y="1193180"/>
            <a:ext cx="8560898" cy="45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8875" y="2276410"/>
            <a:ext cx="4168329" cy="92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1350" b="1" i="1" spc="-120" dirty="0" smtClean="0">
                <a:latin typeface="Courier New" pitchFamily="49" charset="0"/>
                <a:cs typeface="Courier New" pitchFamily="49" charset="0"/>
              </a:rPr>
              <a:t>Occasionally</a:t>
            </a:r>
            <a:r>
              <a:rPr lang="en-GB" sz="1350" b="1" spc="-120" dirty="0" smtClean="0">
                <a:latin typeface="Courier New" pitchFamily="49" charset="0"/>
                <a:cs typeface="Courier New" pitchFamily="49" charset="0"/>
              </a:rPr>
              <a:t> syntax changes between versions:</a:t>
            </a:r>
          </a:p>
          <a:p>
            <a:endParaRPr lang="en-GB" sz="1350" b="1" spc="-120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1350" b="1" spc="-120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350" b="1" dirty="0" err="1" smtClean="0">
                <a:latin typeface="Courier New" pitchFamily="49" charset="0"/>
                <a:cs typeface="Courier New" pitchFamily="49" charset="0"/>
              </a:rPr>
              <a:t>rng</a:t>
            </a:r>
            <a:r>
              <a:rPr lang="en-GB" sz="1350" b="1" dirty="0" smtClean="0">
                <a:latin typeface="Courier New" pitchFamily="49" charset="0"/>
                <a:cs typeface="Courier New" pitchFamily="49" charset="0"/>
              </a:rPr>
              <a:t>(‘shuffle’);</a:t>
            </a:r>
            <a:endParaRPr lang="en-GB" sz="13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331" y="3458817"/>
            <a:ext cx="3990969" cy="69249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GB" sz="1350" b="1" spc="-120" dirty="0" smtClean="0">
                <a:latin typeface="Courier New" pitchFamily="49" charset="0"/>
                <a:cs typeface="Courier New" pitchFamily="49" charset="0"/>
              </a:rPr>
              <a:t>There are often many ways to skin a cat:</a:t>
            </a:r>
          </a:p>
          <a:p>
            <a:endParaRPr lang="en-GB" sz="1350" b="1" spc="-12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spc="-40" dirty="0" err="1" smtClean="0">
                <a:latin typeface="Courier New" pitchFamily="49" charset="0"/>
                <a:cs typeface="Courier New" pitchFamily="49" charset="0"/>
              </a:rPr>
              <a:t>trialtype</a:t>
            </a:r>
            <a:r>
              <a:rPr lang="en-GB" sz="1200" b="1" spc="-4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200" b="1" spc="-40" dirty="0" err="1" smtClean="0">
                <a:latin typeface="Courier New" pitchFamily="49" charset="0"/>
                <a:cs typeface="Courier New" pitchFamily="49" charset="0"/>
              </a:rPr>
              <a:t>repmat</a:t>
            </a:r>
            <a:r>
              <a:rPr lang="en-GB" sz="1200" b="1" spc="-40" dirty="0" smtClean="0">
                <a:latin typeface="Courier New" pitchFamily="49" charset="0"/>
                <a:cs typeface="Courier New" pitchFamily="49" charset="0"/>
              </a:rPr>
              <a:t>(1:num_conds,[1 </a:t>
            </a:r>
            <a:r>
              <a:rPr lang="en-GB" sz="1200" b="1" spc="-40" dirty="0" err="1" smtClean="0">
                <a:latin typeface="Courier New" pitchFamily="49" charset="0"/>
                <a:cs typeface="Courier New" pitchFamily="49" charset="0"/>
              </a:rPr>
              <a:t>num_reps</a:t>
            </a:r>
            <a:r>
              <a:rPr lang="en-GB" sz="1200" b="1" spc="-40" dirty="0" smtClean="0">
                <a:latin typeface="Courier New" pitchFamily="49" charset="0"/>
                <a:cs typeface="Courier New" pitchFamily="49" charset="0"/>
              </a:rPr>
              <a:t>]);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Structuring code into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714"/>
            <a:ext cx="8439150" cy="570306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As scripts become larger, they can become cumbersome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Hard to find one section (though “code-folding” might help)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Hard to run just one part (although “cell execution” might help)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Hard to reuse one part – need to find it, remember what variables it needs, what variables are in the workspace, etc.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Functions are usually better: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Encapsulate job</a:t>
            </a:r>
            <a:r>
              <a:rPr lang="en-US" dirty="0"/>
              <a:t>, with </a:t>
            </a:r>
            <a:r>
              <a:rPr lang="en-US" dirty="0" smtClean="0"/>
              <a:t>well </a:t>
            </a:r>
            <a:r>
              <a:rPr lang="en-US" dirty="0"/>
              <a:t>defined input and output </a:t>
            </a:r>
            <a:r>
              <a:rPr lang="en-US" dirty="0" smtClean="0"/>
              <a:t>interface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Flexible, e.g. rerun same code on different inputs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No need to worry about what might or might not be in the workspace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Easier for </a:t>
            </a:r>
            <a:r>
              <a:rPr lang="en-US" dirty="0" err="1" smtClean="0"/>
              <a:t>Mlint</a:t>
            </a:r>
            <a:r>
              <a:rPr lang="en-US" dirty="0" smtClean="0"/>
              <a:t> to spot more potential problems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Usually faster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nother good chance to make things clear and tidy: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Choose descriptive function names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Structure them into </a:t>
            </a:r>
            <a:r>
              <a:rPr lang="en-US" dirty="0" smtClean="0"/>
              <a:t>directories 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make sure they are on the path; check </a:t>
            </a:r>
            <a:r>
              <a:rPr lang="en-US" dirty="0"/>
              <a:t>correct version is being used </a:t>
            </a:r>
            <a:r>
              <a:rPr lang="en-US" dirty="0" smtClean="0"/>
              <a:t>with: </a:t>
            </a:r>
          </a:p>
          <a:p>
            <a:pPr marL="914400" lvl="2" indent="0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which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functionname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 -all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Document each function: What does it do? What are input and output variables? Who wrote it and when? Was it based on previous code? Keywords for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lookfor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100" dirty="0"/>
              <a:t>in first comment line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52" y="1981308"/>
            <a:ext cx="2044222" cy="200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Tiny examples (Example 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10" y="877531"/>
            <a:ext cx="7532914" cy="57002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Circumference of unit circle is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 C	=  2 </a:t>
            </a:r>
            <a:r>
              <a:rPr lang="el-GR" dirty="0" smtClean="0"/>
              <a:t>π</a:t>
            </a:r>
            <a:r>
              <a:rPr lang="en-GB" dirty="0" smtClean="0"/>
              <a:t> r</a:t>
            </a:r>
            <a:br>
              <a:rPr lang="en-GB" dirty="0" smtClean="0"/>
            </a:br>
            <a:r>
              <a:rPr lang="en-GB" dirty="0" smtClean="0"/>
              <a:t>	    	=  6.28…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Will the example script always give the right answer?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AutoNum type="arabicPeriod" startAt="2"/>
            </a:pPr>
            <a:r>
              <a:rPr lang="en-GB" dirty="0" smtClean="0"/>
              <a:t>The second part of the script prints a statement. </a:t>
            </a:r>
          </a:p>
          <a:p>
            <a:pPr marL="0" indent="0">
              <a:buNone/>
            </a:pPr>
            <a:r>
              <a:rPr lang="en-GB" dirty="0" smtClean="0"/>
              <a:t>	Is it correct? What if it’s run for a 2</a:t>
            </a:r>
            <a:r>
              <a:rPr lang="en-GB" baseline="30000" dirty="0" smtClean="0"/>
              <a:t>nd</a:t>
            </a:r>
            <a:r>
              <a:rPr lang="en-GB" dirty="0" smtClean="0"/>
              <a:t> time? 3</a:t>
            </a:r>
            <a:r>
              <a:rPr lang="en-GB" baseline="30000" dirty="0" smtClean="0"/>
              <a:t>rd</a:t>
            </a:r>
            <a:r>
              <a:rPr lang="en-GB" dirty="0" smtClean="0"/>
              <a:t> time... 	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41" y="2311490"/>
            <a:ext cx="1681569" cy="16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entlifestyleonline.com/wp-content/uploads/2013/08/full-suitc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18" y="1"/>
            <a:ext cx="320665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538"/>
          </a:xfrm>
        </p:spPr>
        <p:txBody>
          <a:bodyPr/>
          <a:lstStyle/>
          <a:p>
            <a:pPr algn="l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the workspace tidy,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optimizing memory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73418"/>
            <a:ext cx="8686801" cy="551623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Good:</a:t>
            </a:r>
          </a:p>
          <a:p>
            <a:pPr lvl="1"/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Initialise variables prior to use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(largest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first) 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Use the appropriate data type </a:t>
            </a:r>
            <a:r>
              <a:rPr lang="en-GB" sz="1800" dirty="0" smtClean="0">
                <a:solidFill>
                  <a:schemeClr val="accent3">
                    <a:lumMod val="75000"/>
                  </a:schemeClr>
                </a:solidFill>
              </a:rPr>
              <a:t>(Consider sparse variables)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Group related variables into structures? </a:t>
            </a:r>
          </a:p>
          <a:p>
            <a:pPr marL="914400" lvl="2" indent="0">
              <a:buNone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(good for organisation; not for memory use; example below)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Prefer functions over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scripts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/>
                </a:solidFill>
              </a:rPr>
              <a:t>Less good:</a:t>
            </a:r>
          </a:p>
          <a:p>
            <a:pPr lvl="1"/>
            <a:r>
              <a:rPr lang="en-GB" b="1" dirty="0">
                <a:solidFill>
                  <a:schemeClr val="accent6"/>
                </a:solidFill>
                <a:latin typeface="Courier New"/>
              </a:rPr>
              <a:t>Clear</a:t>
            </a:r>
            <a:r>
              <a:rPr lang="en-GB" dirty="0" smtClean="0">
                <a:solidFill>
                  <a:schemeClr val="accent6"/>
                </a:solidFill>
              </a:rPr>
              <a:t> unwanted variables (but be careful!)</a:t>
            </a:r>
          </a:p>
          <a:p>
            <a:pPr lvl="1"/>
            <a:r>
              <a:rPr lang="en-GB" b="1" dirty="0">
                <a:solidFill>
                  <a:schemeClr val="accent6"/>
                </a:solidFill>
                <a:latin typeface="Courier New"/>
              </a:rPr>
              <a:t>Pack</a:t>
            </a:r>
            <a:r>
              <a:rPr lang="en-GB" dirty="0" smtClean="0">
                <a:solidFill>
                  <a:schemeClr val="accent6"/>
                </a:solidFill>
              </a:rPr>
              <a:t> (command-line only)</a:t>
            </a:r>
          </a:p>
          <a:p>
            <a:r>
              <a:rPr lang="en-GB" dirty="0">
                <a:solidFill>
                  <a:srgbClr val="C00000"/>
                </a:solidFill>
              </a:rPr>
              <a:t>L</a:t>
            </a:r>
            <a:r>
              <a:rPr lang="en-GB" dirty="0" smtClean="0">
                <a:solidFill>
                  <a:srgbClr val="C00000"/>
                </a:solidFill>
              </a:rPr>
              <a:t>ast resorts?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Launch without Java Virtual Machine? (matlab.exe –</a:t>
            </a:r>
            <a:r>
              <a:rPr lang="en-GB" dirty="0" err="1" smtClean="0">
                <a:solidFill>
                  <a:srgbClr val="C00000"/>
                </a:solidFill>
              </a:rPr>
              <a:t>nojvm</a:t>
            </a:r>
            <a:r>
              <a:rPr lang="en-GB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Save to file (slow).  </a:t>
            </a:r>
            <a:endParaRPr lang="en-GB" dirty="0">
              <a:solidFill>
                <a:srgbClr val="C00000"/>
              </a:solidFill>
            </a:endParaRPr>
          </a:p>
          <a:p>
            <a:pPr marL="903288" lvl="2" indent="-185738"/>
            <a:r>
              <a:rPr lang="en-GB" dirty="0" smtClean="0">
                <a:solidFill>
                  <a:srgbClr val="C00000"/>
                </a:solidFill>
              </a:rPr>
              <a:t>If loading/saving via .mat file, use structure, and specify required variables.</a:t>
            </a:r>
          </a:p>
          <a:p>
            <a:pPr marL="717550" lvl="2" indent="0">
              <a:buNone/>
            </a:pPr>
            <a:r>
              <a:rPr lang="en-GB" dirty="0">
                <a:solidFill>
                  <a:srgbClr val="C00000"/>
                </a:solidFill>
              </a:rPr>
              <a:t>E</a:t>
            </a:r>
            <a:r>
              <a:rPr lang="en-GB" dirty="0" smtClean="0">
                <a:solidFill>
                  <a:srgbClr val="C00000"/>
                </a:solidFill>
              </a:rPr>
              <a:t>.g.              </a:t>
            </a:r>
            <a:r>
              <a:rPr lang="en-GB" dirty="0" smtClean="0">
                <a:latin typeface="Courier New"/>
              </a:rPr>
              <a:t>load </a:t>
            </a:r>
            <a:r>
              <a:rPr lang="en-GB" dirty="0" err="1" smtClean="0">
                <a:solidFill>
                  <a:srgbClr val="7030A0"/>
                </a:solidFill>
                <a:latin typeface="Courier New"/>
              </a:rPr>
              <a:t>handel</a:t>
            </a:r>
            <a:r>
              <a:rPr lang="en-GB" dirty="0" smtClean="0">
                <a:latin typeface="Courier New"/>
              </a:rPr>
              <a:t/>
            </a:r>
            <a:br>
              <a:rPr lang="en-GB" dirty="0" smtClean="0">
                <a:latin typeface="Courier New"/>
              </a:rPr>
            </a:br>
            <a:r>
              <a:rPr lang="en-GB" dirty="0" smtClean="0">
                <a:latin typeface="Courier New"/>
              </a:rPr>
              <a:t>									</a:t>
            </a:r>
            <a:endParaRPr lang="en-GB" dirty="0">
              <a:latin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190" y="6143317"/>
            <a:ext cx="557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dirty="0" smtClean="0">
                <a:solidFill>
                  <a:srgbClr val="C00000"/>
                </a:solidFill>
              </a:rPr>
              <a:t>          versus </a:t>
            </a:r>
            <a:r>
              <a:rPr lang="en-GB" dirty="0">
                <a:solidFill>
                  <a:srgbClr val="C00000"/>
                </a:solidFill>
              </a:rPr>
              <a:t>	</a:t>
            </a:r>
            <a:r>
              <a:rPr lang="en-GB" dirty="0" smtClean="0">
                <a:latin typeface="Courier New"/>
              </a:rPr>
              <a:t>wav=load</a:t>
            </a:r>
            <a:r>
              <a:rPr lang="en-GB" dirty="0">
                <a:latin typeface="Courier New"/>
              </a:rPr>
              <a:t>(</a:t>
            </a:r>
            <a:r>
              <a:rPr lang="en-GB" dirty="0">
                <a:solidFill>
                  <a:srgbClr val="7030A0"/>
                </a:solidFill>
                <a:latin typeface="Courier New"/>
              </a:rPr>
              <a:t>'</a:t>
            </a:r>
            <a:r>
              <a:rPr lang="en-GB" dirty="0" err="1">
                <a:solidFill>
                  <a:srgbClr val="7030A0"/>
                </a:solidFill>
                <a:latin typeface="Courier New"/>
              </a:rPr>
              <a:t>handel</a:t>
            </a:r>
            <a:r>
              <a:rPr lang="en-GB" dirty="0" smtClean="0">
                <a:solidFill>
                  <a:srgbClr val="7030A0"/>
                </a:solidFill>
                <a:latin typeface="Courier New"/>
              </a:rPr>
              <a:t>‘</a:t>
            </a:r>
            <a:r>
              <a:rPr lang="en-GB" dirty="0" smtClean="0">
                <a:latin typeface="Courier New"/>
              </a:rPr>
              <a:t>); 				</a:t>
            </a:r>
            <a:r>
              <a:rPr lang="en-GB" dirty="0">
                <a:solidFill>
                  <a:srgbClr val="C00000"/>
                </a:solidFill>
              </a:rPr>
              <a:t>or </a:t>
            </a:r>
            <a:r>
              <a:rPr lang="en-GB" dirty="0" smtClean="0">
                <a:latin typeface="Courier New"/>
              </a:rPr>
              <a:t>  	wav=load</a:t>
            </a:r>
            <a:r>
              <a:rPr lang="en-GB" dirty="0">
                <a:latin typeface="Courier New"/>
              </a:rPr>
              <a:t>(</a:t>
            </a:r>
            <a:r>
              <a:rPr lang="en-GB" dirty="0" smtClean="0">
                <a:solidFill>
                  <a:srgbClr val="7030A0"/>
                </a:solidFill>
                <a:latin typeface="Courier New"/>
              </a:rPr>
              <a:t>'</a:t>
            </a:r>
            <a:r>
              <a:rPr lang="en-GB" dirty="0" err="1" smtClean="0">
                <a:solidFill>
                  <a:srgbClr val="7030A0"/>
                </a:solidFill>
                <a:latin typeface="Courier New"/>
              </a:rPr>
              <a:t>handel</a:t>
            </a:r>
            <a:r>
              <a:rPr lang="en-GB" dirty="0" smtClean="0">
                <a:solidFill>
                  <a:srgbClr val="7030A0"/>
                </a:solidFill>
                <a:latin typeface="Courier New"/>
              </a:rPr>
              <a:t>‘,’y’</a:t>
            </a:r>
            <a:r>
              <a:rPr lang="en-GB" dirty="0" smtClean="0">
                <a:latin typeface="Courier New"/>
              </a:rPr>
              <a:t>);</a:t>
            </a:r>
            <a:endParaRPr lang="en-GB" dirty="0">
              <a:latin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2433</Words>
  <Application>Microsoft Office PowerPoint</Application>
  <PresentationFormat>On-screen Show (4:3)</PresentationFormat>
  <Paragraphs>332</Paragraphs>
  <Slides>22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Introduction to Matlab workshop  November 2019  Structuring &amp; debugging Matlab code  Danny Mitchell (originally adapted from Rhodri Cusack)   Please download and unzip today’s examples from: http:/imaging.mrc-cbu.cam.ac.uk/methods/MatlabLecturesSchedule and open them in the Matlab editor  </vt:lpstr>
      <vt:lpstr>Outline - goals</vt:lpstr>
      <vt:lpstr>Why write clear code?</vt:lpstr>
      <vt:lpstr>Making code more readable (example A)</vt:lpstr>
      <vt:lpstr>Making code more readable (example C): </vt:lpstr>
      <vt:lpstr>Making code more readable (example D): Maybe you did better?</vt:lpstr>
      <vt:lpstr>Structuring code into functions</vt:lpstr>
      <vt:lpstr>Tiny examples (Example E)</vt:lpstr>
      <vt:lpstr>Keeping the workspace tidy,  and optimizing memory </vt:lpstr>
      <vt:lpstr>Debugging</vt:lpstr>
      <vt:lpstr>Integrated development environments (IDEs)  Integrated design/debugging environments </vt:lpstr>
      <vt:lpstr>K&gt;&gt;  Using the debugger</vt:lpstr>
      <vt:lpstr>K&gt;&gt; Practice using the debugger</vt:lpstr>
      <vt:lpstr>Writing fast code: Vectorization &amp; Pre-allocation (example I)</vt:lpstr>
      <vt:lpstr>Vectorization: a real life case (Example J)</vt:lpstr>
      <vt:lpstr>Vectorization exercises (Example K)</vt:lpstr>
      <vt:lpstr>PowerPoint Presentation</vt:lpstr>
      <vt:lpstr>Writing code fast</vt:lpstr>
      <vt:lpstr>PowerPoint Presentation</vt:lpstr>
      <vt:lpstr>Using objects to structure code in Matlab</vt:lpstr>
      <vt:lpstr>Documentation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2019-11-07T11:04:09Z</dcterms:created>
  <dcterms:modified xsi:type="dcterms:W3CDTF">2019-11-07T11:04:38Z</dcterms:modified>
</cp:coreProperties>
</file>