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66"/>
  </p:notesMasterIdLst>
  <p:handoutMasterIdLst>
    <p:handoutMasterId r:id="rId67"/>
  </p:handoutMasterIdLst>
  <p:sldIdLst>
    <p:sldId id="574" r:id="rId2"/>
    <p:sldId id="647" r:id="rId3"/>
    <p:sldId id="646" r:id="rId4"/>
    <p:sldId id="535" r:id="rId5"/>
    <p:sldId id="536" r:id="rId6"/>
    <p:sldId id="445" r:id="rId7"/>
    <p:sldId id="446" r:id="rId8"/>
    <p:sldId id="451" r:id="rId9"/>
    <p:sldId id="452" r:id="rId10"/>
    <p:sldId id="550" r:id="rId11"/>
    <p:sldId id="551" r:id="rId12"/>
    <p:sldId id="552" r:id="rId13"/>
    <p:sldId id="553" r:id="rId14"/>
    <p:sldId id="652" r:id="rId15"/>
    <p:sldId id="728" r:id="rId16"/>
    <p:sldId id="729" r:id="rId17"/>
    <p:sldId id="730" r:id="rId18"/>
    <p:sldId id="731" r:id="rId19"/>
    <p:sldId id="732" r:id="rId20"/>
    <p:sldId id="733" r:id="rId21"/>
    <p:sldId id="734" r:id="rId22"/>
    <p:sldId id="736" r:id="rId23"/>
    <p:sldId id="737" r:id="rId24"/>
    <p:sldId id="738" r:id="rId25"/>
    <p:sldId id="739" r:id="rId26"/>
    <p:sldId id="741" r:id="rId27"/>
    <p:sldId id="740" r:id="rId28"/>
    <p:sldId id="755" r:id="rId29"/>
    <p:sldId id="723" r:id="rId30"/>
    <p:sldId id="724" r:id="rId31"/>
    <p:sldId id="725" r:id="rId32"/>
    <p:sldId id="726" r:id="rId33"/>
    <p:sldId id="727" r:id="rId34"/>
    <p:sldId id="756" r:id="rId35"/>
    <p:sldId id="743" r:id="rId36"/>
    <p:sldId id="744" r:id="rId37"/>
    <p:sldId id="745" r:id="rId38"/>
    <p:sldId id="746" r:id="rId39"/>
    <p:sldId id="747" r:id="rId40"/>
    <p:sldId id="748" r:id="rId41"/>
    <p:sldId id="749" r:id="rId42"/>
    <p:sldId id="750" r:id="rId43"/>
    <p:sldId id="751" r:id="rId44"/>
    <p:sldId id="752" r:id="rId45"/>
    <p:sldId id="753" r:id="rId46"/>
    <p:sldId id="653" r:id="rId47"/>
    <p:sldId id="654" r:id="rId48"/>
    <p:sldId id="757" r:id="rId49"/>
    <p:sldId id="655" r:id="rId50"/>
    <p:sldId id="656" r:id="rId51"/>
    <p:sldId id="657" r:id="rId52"/>
    <p:sldId id="497" r:id="rId53"/>
    <p:sldId id="499" r:id="rId54"/>
    <p:sldId id="500" r:id="rId55"/>
    <p:sldId id="501" r:id="rId56"/>
    <p:sldId id="502" r:id="rId57"/>
    <p:sldId id="503" r:id="rId58"/>
    <p:sldId id="504" r:id="rId59"/>
    <p:sldId id="505" r:id="rId60"/>
    <p:sldId id="506" r:id="rId61"/>
    <p:sldId id="508" r:id="rId62"/>
    <p:sldId id="509" r:id="rId63"/>
    <p:sldId id="571" r:id="rId64"/>
    <p:sldId id="573" r:id="rId65"/>
  </p:sldIdLst>
  <p:sldSz cx="9144000" cy="6858000" type="screen4x3"/>
  <p:notesSz cx="6794500" cy="9906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plan/overview" id="{E0A0C6C4-A036-4A9D-8603-7E8121D830EF}">
          <p14:sldIdLst>
            <p14:sldId id="574"/>
            <p14:sldId id="647"/>
          </p14:sldIdLst>
        </p14:section>
        <p14:section name="4th hour" id="{76C8EF22-7C3C-4EB7-A4CD-CA7648FA6683}">
          <p14:sldIdLst>
            <p14:sldId id="646"/>
            <p14:sldId id="535"/>
            <p14:sldId id="536"/>
            <p14:sldId id="445"/>
            <p14:sldId id="446"/>
            <p14:sldId id="451"/>
            <p14:sldId id="452"/>
            <p14:sldId id="550"/>
            <p14:sldId id="551"/>
            <p14:sldId id="552"/>
            <p14:sldId id="553"/>
            <p14:sldId id="652"/>
            <p14:sldId id="728"/>
          </p14:sldIdLst>
        </p14:section>
        <p14:section name="5th hour?" id="{FEB1D898-DB3E-4CE6-9977-390E5988112B}">
          <p14:sldIdLst>
            <p14:sldId id="729"/>
            <p14:sldId id="730"/>
            <p14:sldId id="731"/>
            <p14:sldId id="732"/>
            <p14:sldId id="733"/>
            <p14:sldId id="734"/>
            <p14:sldId id="736"/>
            <p14:sldId id="737"/>
            <p14:sldId id="738"/>
            <p14:sldId id="739"/>
            <p14:sldId id="741"/>
            <p14:sldId id="740"/>
            <p14:sldId id="755"/>
            <p14:sldId id="723"/>
            <p14:sldId id="724"/>
            <p14:sldId id="725"/>
            <p14:sldId id="726"/>
            <p14:sldId id="727"/>
            <p14:sldId id="756"/>
            <p14:sldId id="743"/>
            <p14:sldId id="744"/>
            <p14:sldId id="745"/>
            <p14:sldId id="746"/>
            <p14:sldId id="747"/>
            <p14:sldId id="748"/>
            <p14:sldId id="749"/>
            <p14:sldId id="750"/>
            <p14:sldId id="751"/>
            <p14:sldId id="752"/>
            <p14:sldId id="753"/>
            <p14:sldId id="653"/>
            <p14:sldId id="654"/>
            <p14:sldId id="757"/>
            <p14:sldId id="655"/>
            <p14:sldId id="656"/>
            <p14:sldId id="657"/>
            <p14:sldId id="497"/>
            <p14:sldId id="499"/>
            <p14:sldId id="500"/>
            <p14:sldId id="501"/>
            <p14:sldId id="502"/>
            <p14:sldId id="503"/>
            <p14:sldId id="504"/>
            <p14:sldId id="505"/>
            <p14:sldId id="506"/>
            <p14:sldId id="508"/>
            <p14:sldId id="509"/>
            <p14:sldId id="571"/>
            <p14:sldId id="5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00"/>
    <a:srgbClr val="0B00E2"/>
    <a:srgbClr val="0000FF"/>
    <a:srgbClr val="00FF00"/>
    <a:srgbClr val="23CFCF"/>
    <a:srgbClr val="D39173"/>
    <a:srgbClr val="6464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64" autoAdjust="0"/>
    <p:restoredTop sz="56438" autoAdjust="0"/>
  </p:normalViewPr>
  <p:slideViewPr>
    <p:cSldViewPr>
      <p:cViewPr varScale="1">
        <p:scale>
          <a:sx n="75" d="100"/>
          <a:sy n="75" d="100"/>
        </p:scale>
        <p:origin x="84" y="7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2FBF57AF-D3F5-4F4C-9284-61BFB8C87F6B}" type="datetimeFigureOut">
              <a:rPr lang="en-GB" smtClean="0"/>
              <a:t>26/09/2023</a:t>
            </a:fld>
            <a:endParaRPr lang="en-GB"/>
          </a:p>
        </p:txBody>
      </p:sp>
      <p:sp>
        <p:nvSpPr>
          <p:cNvPr id="4" name="Footer Placeholder 3"/>
          <p:cNvSpPr>
            <a:spLocks noGrp="1"/>
          </p:cNvSpPr>
          <p:nvPr>
            <p:ph type="ftr" sz="quarter" idx="2"/>
          </p:nvPr>
        </p:nvSpPr>
        <p:spPr>
          <a:xfrm>
            <a:off x="0" y="9409113"/>
            <a:ext cx="2944813"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8100" y="9409113"/>
            <a:ext cx="2944813" cy="496887"/>
          </a:xfrm>
          <a:prstGeom prst="rect">
            <a:avLst/>
          </a:prstGeom>
        </p:spPr>
        <p:txBody>
          <a:bodyPr vert="horz" lIns="91440" tIns="45720" rIns="91440" bIns="45720" rtlCol="0" anchor="b"/>
          <a:lstStyle>
            <a:lvl1pPr algn="r">
              <a:defRPr sz="1200"/>
            </a:lvl1pPr>
          </a:lstStyle>
          <a:p>
            <a:fld id="{9E62675F-B92E-4A65-AFDA-1E220F00B96D}" type="slidenum">
              <a:rPr lang="en-GB" smtClean="0"/>
              <a:t>‹#›</a:t>
            </a:fld>
            <a:endParaRPr lang="en-GB"/>
          </a:p>
        </p:txBody>
      </p:sp>
    </p:spTree>
    <p:extLst>
      <p:ext uri="{BB962C8B-B14F-4D97-AF65-F5344CB8AC3E}">
        <p14:creationId xmlns:p14="http://schemas.microsoft.com/office/powerpoint/2010/main" val="41011964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980DEA8-C52D-4C82-A0F7-53C8005FA717}" type="datetimeFigureOut">
              <a:rPr lang="en-GB"/>
              <a:pPr>
                <a:defRPr/>
              </a:pPr>
              <a:t>26/09/2023</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077B847-0E78-4FDE-8257-2FEBC06720F7}" type="slidenum">
              <a:rPr lang="en-GB" altLang="en-US"/>
              <a:pPr>
                <a:defRPr/>
              </a:pPr>
              <a:t>‹#›</a:t>
            </a:fld>
            <a:endParaRPr lang="en-GB" altLang="en-US"/>
          </a:p>
        </p:txBody>
      </p:sp>
    </p:spTree>
    <p:extLst>
      <p:ext uri="{BB962C8B-B14F-4D97-AF65-F5344CB8AC3E}">
        <p14:creationId xmlns:p14="http://schemas.microsoft.com/office/powerpoint/2010/main" val="11485806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Each</a:t>
            </a:r>
            <a:r>
              <a:rPr lang="en-GB" baseline="0" dirty="0" smtClean="0"/>
              <a:t> example shows six stimuli from two conditions.</a:t>
            </a:r>
          </a:p>
          <a:p>
            <a:r>
              <a:rPr lang="en-GB" baseline="0" dirty="0" smtClean="0"/>
              <a:t>Blue lines show cases where a linear classifier would give identical (and in this case perfect) classification, despite clearly different representational structure that would be picked up by RSA.</a:t>
            </a:r>
          </a:p>
          <a:p>
            <a:r>
              <a:rPr lang="en-GB" baseline="0" dirty="0" smtClean="0"/>
              <a:t>Similarly, red lines show identically performing non-linear classifiers, despite different representational geometries.</a:t>
            </a:r>
          </a:p>
          <a:p>
            <a:endParaRPr lang="en-GB" baseline="0" dirty="0" smtClean="0"/>
          </a:p>
          <a:p>
            <a:r>
              <a:rPr lang="en-GB" baseline="0" dirty="0" smtClean="0"/>
              <a:t>The RDMs under each case capture all the relevant differences.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6</a:t>
            </a:fld>
            <a:endParaRPr lang="en-GB" altLang="en-US"/>
          </a:p>
        </p:txBody>
      </p:sp>
    </p:spTree>
    <p:extLst>
      <p:ext uri="{BB962C8B-B14F-4D97-AF65-F5344CB8AC3E}">
        <p14:creationId xmlns:p14="http://schemas.microsoft.com/office/powerpoint/2010/main" val="662185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27</a:t>
            </a:fld>
            <a:endParaRPr lang="en-GB" altLang="en-US"/>
          </a:p>
        </p:txBody>
      </p:sp>
    </p:spTree>
    <p:extLst>
      <p:ext uri="{BB962C8B-B14F-4D97-AF65-F5344CB8AC3E}">
        <p14:creationId xmlns:p14="http://schemas.microsoft.com/office/powerpoint/2010/main" val="672989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First </a:t>
            </a:r>
            <a:r>
              <a:rPr lang="en-GB" baseline="0" dirty="0" smtClean="0"/>
              <a:t>section of RDM demo repeats initial dataset creation from first demo.</a:t>
            </a:r>
          </a:p>
          <a:p>
            <a:endParaRPr lang="en-GB" baseline="0" dirty="0" smtClean="0"/>
          </a:p>
          <a:p>
            <a:r>
              <a:rPr lang="en-GB" baseline="0" dirty="0" smtClean="0"/>
              <a:t>For </a:t>
            </a:r>
            <a:r>
              <a:rPr lang="en-GB" baseline="0" dirty="0" err="1" smtClean="0"/>
              <a:t>crossnobis</a:t>
            </a:r>
            <a:r>
              <a:rPr lang="en-GB" baseline="0" dirty="0" smtClean="0"/>
              <a:t> dissimilarity, set e.g. </a:t>
            </a:r>
            <a:r>
              <a:rPr lang="en-GB" baseline="0" dirty="0" err="1" smtClean="0"/>
              <a:t>cv_descriptor</a:t>
            </a:r>
            <a:r>
              <a:rPr lang="en-GB" baseline="0" dirty="0" smtClean="0"/>
              <a:t>=‘runs’, noise=</a:t>
            </a:r>
            <a:r>
              <a:rPr lang="en-GB" baseline="0" dirty="0" err="1" smtClean="0"/>
              <a:t>PrecisionMatrix</a:t>
            </a:r>
            <a:endParaRPr lang="en-GB" baseline="0" dirty="0" smtClean="0"/>
          </a:p>
          <a:p>
            <a:r>
              <a:rPr lang="en-GB" baseline="0" dirty="0" smtClean="0"/>
              <a:t> </a:t>
            </a:r>
          </a:p>
          <a:p>
            <a:r>
              <a:rPr lang="en-GB" baseline="0" dirty="0" smtClean="0"/>
              <a:t>Toolbox uses precision matrix rather than covariance matrix;</a:t>
            </a:r>
          </a:p>
          <a:p>
            <a:r>
              <a:rPr lang="en-GB" baseline="0" dirty="0" smtClean="0"/>
              <a:t>can be calculated from deviations of many measurements: </a:t>
            </a:r>
            <a:r>
              <a:rPr lang="en-GB" baseline="0" dirty="0" err="1" smtClean="0"/>
              <a:t>noise.prec_from_measurements</a:t>
            </a:r>
            <a:r>
              <a:rPr lang="en-GB" baseline="0" dirty="0" smtClean="0"/>
              <a:t>(dataset, method=‘</a:t>
            </a:r>
            <a:r>
              <a:rPr lang="en-GB" baseline="0" dirty="0" err="1" smtClean="0"/>
              <a:t>shrinkage_eye</a:t>
            </a:r>
            <a:r>
              <a:rPr lang="en-GB" baseline="0" dirty="0" smtClean="0"/>
              <a:t>’);</a:t>
            </a:r>
          </a:p>
          <a:p>
            <a:r>
              <a:rPr lang="en-GB" baseline="0" dirty="0" smtClean="0"/>
              <a:t>or from per-channel residuals calculated at a previous step: </a:t>
            </a:r>
            <a:r>
              <a:rPr lang="en-GB" baseline="0" dirty="0" err="1" smtClean="0"/>
              <a:t>noise.prec_from_residuals</a:t>
            </a:r>
            <a:r>
              <a:rPr lang="en-GB" baseline="0" dirty="0" smtClean="0"/>
              <a:t>(residuals,…)</a:t>
            </a:r>
          </a:p>
          <a:p>
            <a:r>
              <a:rPr lang="en-GB" baseline="0" dirty="0" smtClean="0"/>
              <a:t>Shrinkage is essential otherwise inversion essentially leads to almost random numbers!</a:t>
            </a:r>
          </a:p>
          <a:p>
            <a:pPr marL="171450" indent="-171450">
              <a:buFontTx/>
              <a:buChar char="-"/>
            </a:pPr>
            <a:endParaRPr lang="en-GB" baseline="0" dirty="0" smtClean="0"/>
          </a:p>
          <a:p>
            <a:pPr marL="0" indent="0">
              <a:buFontTx/>
              <a:buNone/>
            </a:pPr>
            <a:r>
              <a:rPr lang="en-GB" dirty="0" err="1" smtClean="0"/>
              <a:t>rdm.calc_rdm</a:t>
            </a:r>
            <a:r>
              <a:rPr lang="en-GB" dirty="0" smtClean="0"/>
              <a:t> defaults to “squared</a:t>
            </a:r>
            <a:r>
              <a:rPr lang="en-GB" baseline="0" dirty="0" smtClean="0"/>
              <a:t> Euclidean” but</a:t>
            </a:r>
          </a:p>
          <a:p>
            <a:pPr marL="0" indent="0">
              <a:buFontTx/>
              <a:buNone/>
            </a:pPr>
            <a:r>
              <a:rPr lang="en-GB" dirty="0" err="1" smtClean="0"/>
              <a:t>rdm.calc_rdm_unbalanced</a:t>
            </a:r>
            <a:r>
              <a:rPr lang="en-GB" dirty="0" smtClean="0"/>
              <a:t> defaults to “Euclidean”??</a:t>
            </a:r>
          </a:p>
          <a:p>
            <a:pPr marL="0" indent="0">
              <a:buFontTx/>
              <a:buNone/>
            </a:pPr>
            <a:endParaRPr lang="en-GB" dirty="0" smtClean="0"/>
          </a:p>
          <a:p>
            <a:pPr marL="0" indent="0">
              <a:buFontTx/>
              <a:buNone/>
            </a:pPr>
            <a:r>
              <a:rPr lang="en-GB" dirty="0" smtClean="0"/>
              <a:t>To average (potential partial) RDMS, use:</a:t>
            </a:r>
          </a:p>
          <a:p>
            <a:pPr marL="0" indent="0">
              <a:buFontTx/>
              <a:buNone/>
            </a:pPr>
            <a:r>
              <a:rPr lang="en-GB" sz="1200" kern="1200" dirty="0" smtClean="0">
                <a:solidFill>
                  <a:schemeClr val="tx1"/>
                </a:solidFill>
                <a:effectLst/>
                <a:latin typeface="+mn-lt"/>
                <a:ea typeface="+mn-ea"/>
                <a:cs typeface="+mn-cs"/>
              </a:rPr>
              <a:t>partials</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err="1" smtClean="0">
                <a:solidFill>
                  <a:schemeClr val="tx1"/>
                </a:solidFill>
                <a:effectLst/>
                <a:latin typeface="+mn-lt"/>
                <a:ea typeface="+mn-ea"/>
                <a:cs typeface="+mn-cs"/>
              </a:rPr>
              <a:t>rsatoolbox.rdm.combine.from_partials</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rdms1</a:t>
            </a:r>
            <a:r>
              <a:rPr lang="en-GB" sz="1200" b="1"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rdms2</a:t>
            </a:r>
            <a:r>
              <a:rPr lang="en-GB" sz="1200" b="1" kern="1200" dirty="0" smtClean="0">
                <a:solidFill>
                  <a:schemeClr val="tx1"/>
                </a:solidFill>
                <a:effectLst/>
                <a:latin typeface="+mn-lt"/>
                <a:ea typeface="+mn-ea"/>
                <a:cs typeface="+mn-cs"/>
              </a:rPr>
              <a:t>])</a:t>
            </a:r>
          </a:p>
          <a:p>
            <a:pPr marL="0" indent="0">
              <a:buFontTx/>
              <a:buNone/>
            </a:pPr>
            <a:r>
              <a:rPr lang="en-GB" sz="1200" i="1" kern="1200" dirty="0" smtClean="0">
                <a:solidFill>
                  <a:schemeClr val="tx1"/>
                </a:solidFill>
                <a:effectLst/>
                <a:latin typeface="+mn-lt"/>
                <a:ea typeface="+mn-ea"/>
                <a:cs typeface="+mn-cs"/>
              </a:rPr>
              <a:t>## all </a:t>
            </a:r>
            <a:r>
              <a:rPr lang="en-GB" sz="1200" i="1" kern="1200" dirty="0" err="1" smtClean="0">
                <a:solidFill>
                  <a:schemeClr val="tx1"/>
                </a:solidFill>
                <a:effectLst/>
                <a:latin typeface="+mn-lt"/>
                <a:ea typeface="+mn-ea"/>
                <a:cs typeface="+mn-cs"/>
              </a:rPr>
              <a:t>rdms</a:t>
            </a:r>
            <a:r>
              <a:rPr lang="en-GB" sz="1200" i="1" kern="1200" dirty="0" smtClean="0">
                <a:solidFill>
                  <a:schemeClr val="tx1"/>
                </a:solidFill>
                <a:effectLst/>
                <a:latin typeface="+mn-lt"/>
                <a:ea typeface="+mn-ea"/>
                <a:cs typeface="+mn-cs"/>
              </a:rPr>
              <a:t> should have the same number of conditions, with </a:t>
            </a:r>
            <a:r>
              <a:rPr lang="en-GB" sz="1200" i="1" kern="1200" dirty="0" err="1" smtClean="0">
                <a:solidFill>
                  <a:schemeClr val="tx1"/>
                </a:solidFill>
                <a:effectLst/>
                <a:latin typeface="+mn-lt"/>
                <a:ea typeface="+mn-ea"/>
                <a:cs typeface="+mn-cs"/>
              </a:rPr>
              <a:t>NaNs</a:t>
            </a:r>
            <a:r>
              <a:rPr lang="en-GB" sz="1200" i="1" kern="1200" dirty="0" smtClean="0">
                <a:solidFill>
                  <a:schemeClr val="tx1"/>
                </a:solidFill>
                <a:effectLst/>
                <a:latin typeface="+mn-lt"/>
                <a:ea typeface="+mn-ea"/>
                <a:cs typeface="+mn-cs"/>
              </a:rPr>
              <a:t> for missing data ## then we rescale/align these based on pairs in common (put them in the same space)</a:t>
            </a:r>
            <a:r>
              <a:rPr lang="en-GB" dirty="0" smtClean="0"/>
              <a:t> </a:t>
            </a:r>
            <a:br>
              <a:rPr lang="en-GB" dirty="0" smtClean="0"/>
            </a:br>
            <a:r>
              <a:rPr lang="en-GB" sz="1200" kern="1200" dirty="0" err="1" smtClean="0">
                <a:solidFill>
                  <a:schemeClr val="tx1"/>
                </a:solidFill>
                <a:effectLst/>
                <a:latin typeface="+mn-lt"/>
                <a:ea typeface="+mn-ea"/>
                <a:cs typeface="+mn-cs"/>
              </a:rPr>
              <a:t>rescaledPartials</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rescale</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partials</a:t>
            </a:r>
            <a:r>
              <a:rPr lang="en-GB" sz="1200" b="1" kern="1200" dirty="0" smtClean="0">
                <a:solidFill>
                  <a:schemeClr val="tx1"/>
                </a:solidFill>
                <a:effectLst/>
                <a:latin typeface="+mn-lt"/>
                <a:ea typeface="+mn-ea"/>
                <a:cs typeface="+mn-cs"/>
              </a:rPr>
              <a:t>,</a:t>
            </a:r>
            <a:r>
              <a:rPr lang="en-GB" dirty="0" smtClean="0"/>
              <a:t> </a:t>
            </a:r>
            <a:r>
              <a:rPr lang="en-GB" sz="1200" kern="1200" dirty="0" smtClean="0">
                <a:solidFill>
                  <a:schemeClr val="tx1"/>
                </a:solidFill>
                <a:effectLst/>
                <a:latin typeface="+mn-lt"/>
                <a:ea typeface="+mn-ea"/>
                <a:cs typeface="+mn-cs"/>
              </a:rPr>
              <a:t>method='evidence'</a:t>
            </a:r>
            <a:r>
              <a:rPr lang="en-GB" sz="1200" b="1" kern="1200" dirty="0" smtClean="0">
                <a:solidFill>
                  <a:schemeClr val="tx1"/>
                </a:solidFill>
                <a:effectLst/>
                <a:latin typeface="+mn-lt"/>
                <a:ea typeface="+mn-ea"/>
                <a:cs typeface="+mn-cs"/>
              </a:rPr>
              <a:t>)</a:t>
            </a:r>
            <a:r>
              <a:rPr lang="en-GB" dirty="0" smtClean="0"/>
              <a:t> </a:t>
            </a:r>
          </a:p>
          <a:p>
            <a:pPr marL="0" indent="0">
              <a:buFontTx/>
              <a:buNone/>
            </a:pPr>
            <a:r>
              <a:rPr lang="en-GB" sz="1200" i="1" kern="1200" dirty="0" smtClean="0">
                <a:solidFill>
                  <a:schemeClr val="tx1"/>
                </a:solidFill>
                <a:effectLst/>
                <a:latin typeface="+mn-lt"/>
                <a:ea typeface="+mn-ea"/>
                <a:cs typeface="+mn-cs"/>
              </a:rPr>
              <a:t>## then we can take a weighted average:</a:t>
            </a:r>
            <a:r>
              <a:rPr lang="en-GB" dirty="0" smtClean="0"/>
              <a:t> </a:t>
            </a:r>
          </a:p>
          <a:p>
            <a:pPr marL="0" indent="0">
              <a:buFontTx/>
              <a:buNone/>
            </a:pPr>
            <a:r>
              <a:rPr lang="en-GB" sz="1200" kern="1200" dirty="0" err="1" smtClean="0">
                <a:solidFill>
                  <a:schemeClr val="tx1"/>
                </a:solidFill>
                <a:effectLst/>
                <a:latin typeface="+mn-lt"/>
                <a:ea typeface="+mn-ea"/>
                <a:cs typeface="+mn-cs"/>
              </a:rPr>
              <a:t>meanRDM</a:t>
            </a:r>
            <a:r>
              <a:rPr lang="en-GB" dirty="0" smtClean="0"/>
              <a:t> </a:t>
            </a:r>
            <a:r>
              <a:rPr lang="en-GB" sz="1200" kern="1200" dirty="0" smtClean="0">
                <a:solidFill>
                  <a:schemeClr val="tx1"/>
                </a:solidFill>
                <a:effectLst/>
                <a:latin typeface="+mn-lt"/>
                <a:ea typeface="+mn-ea"/>
                <a:cs typeface="+mn-cs"/>
              </a:rPr>
              <a:t>=</a:t>
            </a:r>
            <a:r>
              <a:rPr lang="en-GB" dirty="0" smtClean="0"/>
              <a:t> </a:t>
            </a:r>
            <a:r>
              <a:rPr lang="en-GB" sz="1200" kern="1200" dirty="0" err="1" smtClean="0">
                <a:solidFill>
                  <a:schemeClr val="tx1"/>
                </a:solidFill>
                <a:effectLst/>
                <a:latin typeface="+mn-lt"/>
                <a:ea typeface="+mn-ea"/>
                <a:cs typeface="+mn-cs"/>
              </a:rPr>
              <a:t>rescaledPartials.mean</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weights='</a:t>
            </a:r>
            <a:r>
              <a:rPr lang="en-GB" sz="1200" kern="1200" dirty="0" err="1" smtClean="0">
                <a:solidFill>
                  <a:schemeClr val="tx1"/>
                </a:solidFill>
                <a:effectLst/>
                <a:latin typeface="+mn-lt"/>
                <a:ea typeface="+mn-ea"/>
                <a:cs typeface="+mn-cs"/>
              </a:rPr>
              <a:t>rescalingWeights</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28</a:t>
            </a:fld>
            <a:endParaRPr lang="en-GB" altLang="en-US"/>
          </a:p>
        </p:txBody>
      </p:sp>
    </p:spTree>
    <p:extLst>
      <p:ext uri="{BB962C8B-B14F-4D97-AF65-F5344CB8AC3E}">
        <p14:creationId xmlns:p14="http://schemas.microsoft.com/office/powerpoint/2010/main" val="3140424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endParaRPr lang="nl-NL" dirty="0" smtClean="0"/>
          </a:p>
        </p:txBody>
      </p:sp>
    </p:spTree>
    <p:extLst>
      <p:ext uri="{BB962C8B-B14F-4D97-AF65-F5344CB8AC3E}">
        <p14:creationId xmlns:p14="http://schemas.microsoft.com/office/powerpoint/2010/main" val="516469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Interpretability depends on the ordering of the stimuli</a:t>
            </a:r>
          </a:p>
          <a:p>
            <a:endParaRPr lang="en-GB" dirty="0" smtClean="0"/>
          </a:p>
          <a:p>
            <a:r>
              <a:rPr lang="en-GB" dirty="0" smtClean="0"/>
              <a:t>Consider whether or not to rank</a:t>
            </a:r>
            <a:r>
              <a:rPr lang="en-GB" baseline="0" dirty="0" smtClean="0"/>
              <a:t> the dissimilarities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32</a:t>
            </a:fld>
            <a:endParaRPr lang="en-GB" altLang="en-US"/>
          </a:p>
        </p:txBody>
      </p:sp>
    </p:spTree>
    <p:extLst>
      <p:ext uri="{BB962C8B-B14F-4D97-AF65-F5344CB8AC3E}">
        <p14:creationId xmlns:p14="http://schemas.microsoft.com/office/powerpoint/2010/main" val="209045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33</a:t>
            </a:fld>
            <a:endParaRPr lang="en-GB" altLang="en-US"/>
          </a:p>
        </p:txBody>
      </p:sp>
    </p:spTree>
    <p:extLst>
      <p:ext uri="{BB962C8B-B14F-4D97-AF65-F5344CB8AC3E}">
        <p14:creationId xmlns:p14="http://schemas.microsoft.com/office/powerpoint/2010/main" val="34434260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a:t>
            </a:r>
            <a:r>
              <a:rPr lang="en-GB" baseline="0" dirty="0" err="1" smtClean="0"/>
              <a:t>args</a:t>
            </a:r>
            <a:r>
              <a:rPr lang="en-GB" baseline="0" dirty="0" smtClean="0"/>
              <a:t> in function definitions treats </a:t>
            </a:r>
            <a:r>
              <a:rPr lang="en-GB" baseline="0" dirty="0" err="1" smtClean="0"/>
              <a:t>args</a:t>
            </a:r>
            <a:r>
              <a:rPr lang="en-GB" baseline="0" dirty="0" smtClean="0"/>
              <a:t> a tuple of variable inputs</a:t>
            </a:r>
          </a:p>
          <a:p>
            <a:r>
              <a:rPr lang="en-GB" baseline="0" dirty="0" smtClean="0"/>
              <a:t>**</a:t>
            </a:r>
            <a:r>
              <a:rPr lang="en-GB" baseline="0" dirty="0" err="1" smtClean="0"/>
              <a:t>kwargs</a:t>
            </a:r>
            <a:r>
              <a:rPr lang="en-GB" baseline="0" dirty="0" smtClean="0"/>
              <a:t> treats </a:t>
            </a:r>
            <a:r>
              <a:rPr lang="en-GB" baseline="0" dirty="0" err="1" smtClean="0"/>
              <a:t>kwargs</a:t>
            </a:r>
            <a:r>
              <a:rPr lang="en-GB" baseline="0" dirty="0" smtClean="0"/>
              <a:t> as a keyword </a:t>
            </a:r>
            <a:r>
              <a:rPr lang="en-GB" baseline="0" dirty="0" err="1" smtClean="0"/>
              <a:t>dict</a:t>
            </a:r>
            <a:r>
              <a:rPr lang="en-GB" baseline="0" dirty="0" smtClean="0"/>
              <a:t> of optional arguments]</a:t>
            </a:r>
          </a:p>
          <a:p>
            <a:endParaRPr lang="en-GB" baseline="0" dirty="0" smtClean="0"/>
          </a:p>
          <a:p>
            <a:r>
              <a:rPr lang="en-GB" baseline="0" dirty="0" smtClean="0"/>
              <a:t>For final scatterplot, try:</a:t>
            </a:r>
          </a:p>
          <a:p>
            <a:pPr marL="171450" indent="-171450">
              <a:buFontTx/>
              <a:buChar char="-"/>
            </a:pPr>
            <a:r>
              <a:rPr lang="en-GB" baseline="0" dirty="0" smtClean="0"/>
              <a:t>swapping image icons for string or marker</a:t>
            </a:r>
          </a:p>
          <a:p>
            <a:pPr marL="171450" indent="-171450">
              <a:buFontTx/>
              <a:buChar char="-"/>
            </a:pPr>
            <a:r>
              <a:rPr lang="en-GB" baseline="0" dirty="0" smtClean="0"/>
              <a:t>swapping MDS for </a:t>
            </a:r>
            <a:r>
              <a:rPr lang="en-GB" baseline="0" dirty="0" err="1" smtClean="0"/>
              <a:t>iso</a:t>
            </a:r>
            <a:r>
              <a:rPr lang="en-GB" baseline="0" dirty="0" smtClean="0"/>
              <a:t> (fast) or </a:t>
            </a:r>
            <a:r>
              <a:rPr lang="en-GB" baseline="0" dirty="0" err="1" smtClean="0"/>
              <a:t>tSNE</a:t>
            </a:r>
            <a:r>
              <a:rPr lang="en-GB" baseline="0" dirty="0" smtClean="0"/>
              <a:t> (slow</a:t>
            </a:r>
            <a:r>
              <a:rPr lang="en-GB" baseline="0" dirty="0" smtClean="0"/>
              <a:t>)</a:t>
            </a:r>
            <a:endParaRPr lang="en-GB" baseline="0" dirty="0" smtClean="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34</a:t>
            </a:fld>
            <a:endParaRPr lang="en-GB" altLang="en-US"/>
          </a:p>
        </p:txBody>
      </p:sp>
    </p:spTree>
    <p:extLst>
      <p:ext uri="{BB962C8B-B14F-4D97-AF65-F5344CB8AC3E}">
        <p14:creationId xmlns:p14="http://schemas.microsoft.com/office/powerpoint/2010/main" val="3543202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power of RSA is in comparing geometries…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35</a:t>
            </a:fld>
            <a:endParaRPr lang="en-GB" altLang="en-US"/>
          </a:p>
        </p:txBody>
      </p:sp>
    </p:spTree>
    <p:extLst>
      <p:ext uri="{BB962C8B-B14F-4D97-AF65-F5344CB8AC3E}">
        <p14:creationId xmlns:p14="http://schemas.microsoft.com/office/powerpoint/2010/main" val="32529569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Similarity judgements have more and</a:t>
            </a:r>
            <a:r>
              <a:rPr lang="en-GB" baseline="0" dirty="0" smtClean="0"/>
              <a:t> stronger categories</a:t>
            </a:r>
          </a:p>
          <a:p>
            <a:r>
              <a:rPr lang="en-GB" baseline="0" dirty="0" smtClean="0"/>
              <a:t>Perhaps because IT is just one brain regions, whereas behaviour is downstream integration of distinctions from many brain regions?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43</a:t>
            </a:fld>
            <a:endParaRPr lang="en-GB" altLang="en-US"/>
          </a:p>
        </p:txBody>
      </p:sp>
    </p:spTree>
    <p:extLst>
      <p:ext uri="{BB962C8B-B14F-4D97-AF65-F5344CB8AC3E}">
        <p14:creationId xmlns:p14="http://schemas.microsoft.com/office/powerpoint/2010/main" val="2531457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46</a:t>
            </a:fld>
            <a:endParaRPr lang="en-GB" altLang="en-US"/>
          </a:p>
        </p:txBody>
      </p:sp>
    </p:spTree>
    <p:extLst>
      <p:ext uri="{BB962C8B-B14F-4D97-AF65-F5344CB8AC3E}">
        <p14:creationId xmlns:p14="http://schemas.microsoft.com/office/powerpoint/2010/main" val="378385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Crossvalidation</a:t>
            </a:r>
            <a:r>
              <a:rPr lang="en-GB" baseline="0" dirty="0" smtClean="0"/>
              <a:t> “training and test sets…should not share either subjects or stimuli”</a:t>
            </a:r>
          </a:p>
          <a:p>
            <a:endParaRPr lang="en-GB" dirty="0" smtClean="0"/>
          </a:p>
          <a:p>
            <a:r>
              <a:rPr lang="en-GB" dirty="0" smtClean="0"/>
              <a:t>Bootstrapping subjects is usually unnecessary because they are independent.</a:t>
            </a:r>
          </a:p>
          <a:p>
            <a:r>
              <a:rPr lang="en-GB" dirty="0" smtClean="0"/>
              <a:t>Bootstrapping </a:t>
            </a:r>
            <a:r>
              <a:rPr lang="en-GB" baseline="0" dirty="0" smtClean="0"/>
              <a:t>patterns and subjects separately, is noisy/conservative, so “dual bootstrap” is recommended in this case</a:t>
            </a:r>
          </a:p>
          <a:p>
            <a:r>
              <a:rPr lang="en-GB" baseline="0" dirty="0" smtClean="0"/>
              <a:t>(see “Statistical Inference on Representational Geometries”, </a:t>
            </a:r>
            <a:r>
              <a:rPr lang="en-GB" baseline="0" dirty="0" err="1" smtClean="0"/>
              <a:t>Schutt</a:t>
            </a:r>
            <a:r>
              <a:rPr lang="en-GB" baseline="0" dirty="0" smtClean="0"/>
              <a:t> et al. 2023, </a:t>
            </a:r>
            <a:r>
              <a:rPr lang="en-GB" baseline="0" dirty="0" err="1" smtClean="0"/>
              <a:t>arXiv</a:t>
            </a:r>
            <a:r>
              <a:rPr lang="en-GB" baseline="0" dirty="0" smtClean="0"/>
              <a:t>);</a:t>
            </a:r>
          </a:p>
          <a:p>
            <a:r>
              <a:rPr lang="en-GB" baseline="0" dirty="0" smtClean="0"/>
              <a:t>but this is less powerful than just bootstrapping the patterns?</a:t>
            </a:r>
          </a:p>
          <a:p>
            <a:endParaRPr lang="en-GB" baseline="0" dirty="0" smtClean="0"/>
          </a:p>
          <a:p>
            <a:r>
              <a:rPr lang="en-GB" baseline="0" dirty="0" smtClean="0"/>
              <a:t>To run cross-validation without bootstrap, could do:</a:t>
            </a:r>
          </a:p>
          <a:p>
            <a:r>
              <a:rPr lang="en-GB" spc="-80" dirty="0" err="1" smtClean="0">
                <a:latin typeface="Consolas" panose="020B0609020204030204" pitchFamily="49" charset="0"/>
              </a:rPr>
              <a:t>train_set</a:t>
            </a:r>
            <a:r>
              <a:rPr lang="en-GB" spc="-80" dirty="0" smtClean="0">
                <a:latin typeface="Consolas" panose="020B0609020204030204" pitchFamily="49" charset="0"/>
              </a:rPr>
              <a:t>, </a:t>
            </a:r>
            <a:r>
              <a:rPr lang="en-GB" spc="-80" dirty="0" err="1" smtClean="0">
                <a:latin typeface="Consolas" panose="020B0609020204030204" pitchFamily="49" charset="0"/>
              </a:rPr>
              <a:t>test_set</a:t>
            </a:r>
            <a:r>
              <a:rPr lang="en-GB" spc="-80" dirty="0" smtClean="0">
                <a:latin typeface="Consolas" panose="020B0609020204030204" pitchFamily="49" charset="0"/>
              </a:rPr>
              <a:t>, </a:t>
            </a:r>
            <a:r>
              <a:rPr lang="en-GB" spc="-80" dirty="0" err="1" smtClean="0">
                <a:latin typeface="Consolas" panose="020B0609020204030204" pitchFamily="49" charset="0"/>
              </a:rPr>
              <a:t>ceil_set</a:t>
            </a:r>
            <a:r>
              <a:rPr lang="en-GB" spc="-80" dirty="0" smtClean="0">
                <a:latin typeface="Consolas" panose="020B0609020204030204" pitchFamily="49" charset="0"/>
              </a:rPr>
              <a:t> = </a:t>
            </a:r>
            <a:r>
              <a:rPr lang="en-GB" spc="-80" dirty="0" err="1" smtClean="0">
                <a:latin typeface="Consolas" panose="020B0609020204030204" pitchFamily="49" charset="0"/>
              </a:rPr>
              <a:t>inference.sets_leave_one_out_rdm</a:t>
            </a:r>
            <a:r>
              <a:rPr lang="en-GB" spc="-80" dirty="0" smtClean="0">
                <a:latin typeface="Consolas" panose="020B0609020204030204" pitchFamily="49" charset="0"/>
              </a:rPr>
              <a:t>(</a:t>
            </a:r>
            <a:r>
              <a:rPr lang="en-GB" spc="-80" dirty="0" err="1" smtClean="0">
                <a:latin typeface="Consolas" panose="020B0609020204030204" pitchFamily="49" charset="0"/>
              </a:rPr>
              <a:t>rdms</a:t>
            </a:r>
            <a:r>
              <a:rPr lang="en-GB" spc="-80" dirty="0" smtClean="0">
                <a:latin typeface="Consolas" panose="020B0609020204030204" pitchFamily="49" charset="0"/>
              </a:rPr>
              <a:t>)</a:t>
            </a:r>
          </a:p>
          <a:p>
            <a:r>
              <a:rPr lang="en-GB" spc="-80" dirty="0" smtClean="0">
                <a:latin typeface="Consolas" panose="020B0609020204030204" pitchFamily="49" charset="0"/>
              </a:rPr>
              <a:t>   </a:t>
            </a:r>
            <a:r>
              <a:rPr lang="en-GB" spc="-80" dirty="0" err="1" smtClean="0">
                <a:latin typeface="Consolas" panose="020B0609020204030204" pitchFamily="49" charset="0"/>
              </a:rPr>
              <a:t>inference.Result</a:t>
            </a:r>
            <a:r>
              <a:rPr lang="en-GB" spc="-80" dirty="0" smtClean="0">
                <a:latin typeface="Consolas" panose="020B0609020204030204" pitchFamily="49" charset="0"/>
              </a:rPr>
              <a:t> = </a:t>
            </a:r>
            <a:r>
              <a:rPr lang="en-GB" spc="-80" dirty="0" err="1" smtClean="0">
                <a:latin typeface="Consolas" panose="020B0609020204030204" pitchFamily="49" charset="0"/>
              </a:rPr>
              <a:t>inference.crossval</a:t>
            </a:r>
            <a:r>
              <a:rPr lang="en-GB" spc="-80" dirty="0" smtClean="0">
                <a:latin typeface="Consolas" panose="020B0609020204030204" pitchFamily="49" charset="0"/>
              </a:rPr>
              <a:t>(models, </a:t>
            </a:r>
            <a:r>
              <a:rPr lang="en-GB" spc="-80" dirty="0" err="1" smtClean="0">
                <a:latin typeface="Consolas" panose="020B0609020204030204" pitchFamily="49" charset="0"/>
              </a:rPr>
              <a:t>rdms</a:t>
            </a:r>
            <a:r>
              <a:rPr lang="en-GB" spc="-80" dirty="0" smtClean="0">
                <a:latin typeface="Consolas" panose="020B0609020204030204" pitchFamily="49" charset="0"/>
              </a:rPr>
              <a:t>,</a:t>
            </a:r>
            <a:br>
              <a:rPr lang="en-GB" spc="-80" dirty="0" smtClean="0">
                <a:latin typeface="Consolas" panose="020B0609020204030204" pitchFamily="49" charset="0"/>
              </a:rPr>
            </a:br>
            <a:r>
              <a:rPr lang="en-GB" spc="-80" dirty="0" smtClean="0">
                <a:latin typeface="Consolas" panose="020B0609020204030204" pitchFamily="49" charset="0"/>
              </a:rPr>
              <a:t>	</a:t>
            </a:r>
            <a:r>
              <a:rPr lang="en-GB" spc="-80" dirty="0" err="1" smtClean="0">
                <a:latin typeface="Consolas" panose="020B0609020204030204" pitchFamily="49" charset="0"/>
              </a:rPr>
              <a:t>train_set</a:t>
            </a:r>
            <a:r>
              <a:rPr lang="en-GB" spc="-80" dirty="0" smtClean="0">
                <a:latin typeface="Consolas" panose="020B0609020204030204" pitchFamily="49" charset="0"/>
              </a:rPr>
              <a:t>, </a:t>
            </a:r>
            <a:r>
              <a:rPr lang="en-GB" spc="-80" dirty="0" err="1" smtClean="0">
                <a:latin typeface="Consolas" panose="020B0609020204030204" pitchFamily="49" charset="0"/>
              </a:rPr>
              <a:t>test_set</a:t>
            </a:r>
            <a:r>
              <a:rPr lang="en-GB" spc="-80" dirty="0" smtClean="0">
                <a:latin typeface="Consolas" panose="020B0609020204030204" pitchFamily="49" charset="0"/>
              </a:rPr>
              <a:t>, </a:t>
            </a:r>
            <a:r>
              <a:rPr lang="en-GB" spc="-80" dirty="0" err="1" smtClean="0">
                <a:latin typeface="Consolas" panose="020B0609020204030204" pitchFamily="49" charset="0"/>
              </a:rPr>
              <a:t>ceil_set</a:t>
            </a:r>
            <a:r>
              <a:rPr lang="en-GB" spc="-80" dirty="0" smtClean="0">
                <a:latin typeface="Consolas" panose="020B0609020204030204" pitchFamily="49" charset="0"/>
              </a:rPr>
              <a:t>=</a:t>
            </a:r>
            <a:r>
              <a:rPr lang="en-GB" spc="-80" dirty="0" err="1" smtClean="0">
                <a:latin typeface="Consolas" panose="020B0609020204030204" pitchFamily="49" charset="0"/>
              </a:rPr>
              <a:t>ceil_set</a:t>
            </a:r>
            <a:r>
              <a:rPr lang="en-GB" spc="-80" dirty="0" smtClean="0">
                <a:latin typeface="Consolas" panose="020B0609020204030204" pitchFamily="49" charset="0"/>
              </a:rPr>
              <a:t>, method='</a:t>
            </a:r>
            <a:r>
              <a:rPr lang="en-GB" spc="-80" dirty="0" err="1" smtClean="0">
                <a:latin typeface="Consolas" panose="020B0609020204030204" pitchFamily="49" charset="0"/>
              </a:rPr>
              <a:t>corr</a:t>
            </a:r>
            <a:r>
              <a:rPr lang="en-GB" spc="-80" dirty="0" smtClean="0">
                <a:latin typeface="Consolas" panose="020B0609020204030204" pitchFamily="49" charset="0"/>
              </a:rPr>
              <a:t>')</a:t>
            </a:r>
          </a:p>
          <a:p>
            <a:endParaRPr lang="en-GB" spc="-80" dirty="0" smtClean="0">
              <a:latin typeface="Consolas" panose="020B0609020204030204" pitchFamily="49" charset="0"/>
            </a:endParaRPr>
          </a:p>
          <a:p>
            <a:endParaRPr lang="en-GB" spc="-80" dirty="0" smtClean="0">
              <a:latin typeface="Consolas" panose="020B0609020204030204" pitchFamily="49" charset="0"/>
            </a:endParaRPr>
          </a:p>
          <a:p>
            <a:r>
              <a:rPr lang="en-GB" sz="1200" kern="1200" baseline="0" dirty="0" smtClean="0">
                <a:solidFill>
                  <a:schemeClr val="tx1"/>
                </a:solidFill>
                <a:latin typeface="+mn-lt"/>
                <a:ea typeface="+mn-ea"/>
                <a:cs typeface="+mn-cs"/>
              </a:rPr>
              <a:t>What is the difference between:</a:t>
            </a:r>
          </a:p>
          <a:p>
            <a:r>
              <a:rPr lang="en-GB" sz="1200" kern="1200" baseline="0" dirty="0" err="1" smtClean="0">
                <a:solidFill>
                  <a:schemeClr val="tx1"/>
                </a:solidFill>
                <a:latin typeface="+mn-lt"/>
                <a:ea typeface="+mn-ea"/>
                <a:cs typeface="+mn-cs"/>
              </a:rPr>
              <a:t>inference.eval_dual_bootstrap</a:t>
            </a:r>
            <a:r>
              <a:rPr lang="en-GB" sz="1200" kern="1200" baseline="0" dirty="0" smtClean="0">
                <a:solidFill>
                  <a:schemeClr val="tx1"/>
                </a:solidFill>
                <a:latin typeface="+mn-lt"/>
                <a:ea typeface="+mn-ea"/>
                <a:cs typeface="+mn-cs"/>
              </a:rPr>
              <a:t>()</a:t>
            </a:r>
          </a:p>
          <a:p>
            <a:r>
              <a:rPr lang="en-GB" sz="1200" kern="1200" baseline="0" dirty="0" smtClean="0">
                <a:solidFill>
                  <a:schemeClr val="tx1"/>
                </a:solidFill>
                <a:latin typeface="+mn-lt"/>
                <a:ea typeface="+mn-ea"/>
                <a:cs typeface="+mn-cs"/>
              </a:rPr>
              <a:t>and</a:t>
            </a:r>
          </a:p>
          <a:p>
            <a:r>
              <a:rPr lang="en-GB" sz="1200" kern="1200" baseline="0" dirty="0" err="1" smtClean="0">
                <a:solidFill>
                  <a:schemeClr val="tx1"/>
                </a:solidFill>
                <a:latin typeface="+mn-lt"/>
                <a:ea typeface="+mn-ea"/>
                <a:cs typeface="+mn-cs"/>
              </a:rPr>
              <a:t>inference.bootstrap_crossval</a:t>
            </a:r>
            <a:r>
              <a:rPr lang="en-GB" sz="1200" kern="1200" baseline="0" dirty="0" smtClean="0">
                <a:solidFill>
                  <a:schemeClr val="tx1"/>
                </a:solidFill>
                <a:latin typeface="+mn-lt"/>
                <a:ea typeface="+mn-ea"/>
                <a:cs typeface="+mn-cs"/>
              </a:rPr>
              <a:t>() ?</a:t>
            </a:r>
          </a:p>
          <a:p>
            <a:r>
              <a:rPr lang="en-GB" baseline="0" dirty="0" smtClean="0"/>
              <a:t>Input parameters are basically the same, except the latter has the option of which dimension to bootstrap (RDMs, patterns or both). This is faster but may not include the “dual bootstrap” correction? Does </a:t>
            </a:r>
            <a:r>
              <a:rPr lang="en-GB" baseline="0" dirty="0" err="1" smtClean="0"/>
              <a:t>dual_bootstrap</a:t>
            </a:r>
            <a:r>
              <a:rPr lang="en-GB" baseline="0" dirty="0" smtClean="0"/>
              <a:t> include the correction for cross-validation sampling? Yes. So, </a:t>
            </a:r>
            <a:r>
              <a:rPr lang="en-GB" baseline="0" dirty="0" err="1" smtClean="0"/>
              <a:t>dual_bootstrap</a:t>
            </a:r>
            <a:r>
              <a:rPr lang="en-GB" baseline="0" dirty="0" smtClean="0"/>
              <a:t> should always be used unless only need to bootstrap a single dimension?</a:t>
            </a:r>
          </a:p>
          <a:p>
            <a:endParaRPr lang="en-GB" baseline="0" dirty="0" smtClean="0"/>
          </a:p>
          <a:p>
            <a:endParaRPr lang="en-GB" baseline="0" dirty="0" smtClean="0"/>
          </a:p>
          <a:p>
            <a:r>
              <a:rPr lang="en-GB" sz="1200" kern="1200" baseline="0" dirty="0" err="1" smtClean="0">
                <a:solidFill>
                  <a:schemeClr val="tx1"/>
                </a:solidFill>
                <a:latin typeface="+mn-lt"/>
                <a:ea typeface="+mn-ea"/>
                <a:cs typeface="+mn-cs"/>
              </a:rPr>
              <a:t>inference.bootstrap_cv_random</a:t>
            </a:r>
            <a:r>
              <a:rPr lang="en-GB" sz="1200" kern="1200" baseline="0" dirty="0" smtClean="0">
                <a:solidFill>
                  <a:schemeClr val="tx1"/>
                </a:solidFill>
                <a:latin typeface="+mn-lt"/>
                <a:ea typeface="+mn-ea"/>
                <a:cs typeface="+mn-cs"/>
              </a:rPr>
              <a:t>() is apparently “even more optimised” version of  </a:t>
            </a:r>
            <a:r>
              <a:rPr lang="en-GB" sz="1200" kern="1200" baseline="0" dirty="0" err="1" smtClean="0">
                <a:solidFill>
                  <a:schemeClr val="tx1"/>
                </a:solidFill>
                <a:latin typeface="+mn-lt"/>
                <a:ea typeface="+mn-ea"/>
                <a:cs typeface="+mn-cs"/>
              </a:rPr>
              <a:t>inference.bootstrap_crossval</a:t>
            </a:r>
            <a:r>
              <a:rPr lang="en-GB" sz="1200" kern="1200" baseline="0" dirty="0" smtClean="0">
                <a:solidFill>
                  <a:schemeClr val="tx1"/>
                </a:solidFill>
                <a:latin typeface="+mn-lt"/>
                <a:ea typeface="+mn-ea"/>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mn-lt"/>
                <a:ea typeface="+mn-ea"/>
                <a:cs typeface="+mn-cs"/>
              </a:rPr>
              <a:t>Presumably, </a:t>
            </a:r>
            <a:r>
              <a:rPr lang="en-GB" sz="1200" b="0" i="0" kern="1200" dirty="0" err="1" smtClean="0">
                <a:solidFill>
                  <a:schemeClr val="tx1"/>
                </a:solidFill>
                <a:effectLst/>
                <a:latin typeface="+mn-lt"/>
                <a:ea typeface="+mn-ea"/>
                <a:cs typeface="+mn-cs"/>
              </a:rPr>
              <a:t>eval_dual_bootstrap_random</a:t>
            </a:r>
            <a:r>
              <a:rPr lang="en-GB" sz="1200" b="0" i="0" kern="1200" dirty="0" smtClean="0">
                <a:solidFill>
                  <a:schemeClr val="tx1"/>
                </a:solidFill>
                <a:effectLst/>
                <a:latin typeface="+mn-lt"/>
                <a:ea typeface="+mn-ea"/>
                <a:cs typeface="+mn-cs"/>
              </a:rPr>
              <a:t> is optimised version of </a:t>
            </a:r>
            <a:r>
              <a:rPr lang="en-GB" sz="1200" kern="1200" baseline="0" dirty="0" err="1" smtClean="0">
                <a:solidFill>
                  <a:schemeClr val="tx1"/>
                </a:solidFill>
                <a:latin typeface="+mn-lt"/>
                <a:ea typeface="+mn-ea"/>
                <a:cs typeface="+mn-cs"/>
              </a:rPr>
              <a:t>inference.eval_dual_bootstrap</a:t>
            </a:r>
            <a:r>
              <a:rPr lang="en-GB" sz="1200" kern="1200" baseline="0" dirty="0" smtClean="0">
                <a:solidFill>
                  <a:schemeClr val="tx1"/>
                </a:solidFill>
                <a:latin typeface="+mn-lt"/>
                <a:ea typeface="+mn-ea"/>
                <a:cs typeface="+mn-cs"/>
              </a:rPr>
              <a:t>()? It also has the </a:t>
            </a:r>
            <a:r>
              <a:rPr lang="en-GB" sz="1200" kern="1200" baseline="0" dirty="0" err="1" smtClean="0">
                <a:solidFill>
                  <a:schemeClr val="tx1"/>
                </a:solidFill>
                <a:latin typeface="+mn-lt"/>
                <a:ea typeface="+mn-ea"/>
                <a:cs typeface="+mn-cs"/>
              </a:rPr>
              <a:t>boot_type</a:t>
            </a:r>
            <a:r>
              <a:rPr lang="en-GB" sz="1200" kern="1200" baseline="0" dirty="0" smtClean="0">
                <a:solidFill>
                  <a:schemeClr val="tx1"/>
                </a:solidFill>
                <a:latin typeface="+mn-lt"/>
                <a:ea typeface="+mn-ea"/>
                <a:cs typeface="+mn-cs"/>
              </a:rPr>
              <a:t> option. But it seems to return larger error bars, no noise ceiling, and I don’t understand the difference between n_ and k_ inputs.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baseline="0" dirty="0" smtClean="0">
              <a:solidFill>
                <a:schemeClr val="tx1"/>
              </a:solidFill>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baseline="0" dirty="0" smtClean="0">
                <a:solidFill>
                  <a:schemeClr val="tx1"/>
                </a:solidFill>
                <a:latin typeface="+mn-lt"/>
                <a:ea typeface="+mn-ea"/>
                <a:cs typeface="+mn-cs"/>
              </a:rPr>
              <a:t>So, generally, I prefer </a:t>
            </a:r>
            <a:r>
              <a:rPr lang="en-GB" sz="1200" b="0" i="0" kern="1200" dirty="0" err="1" smtClean="0">
                <a:solidFill>
                  <a:schemeClr val="tx1"/>
                </a:solidFill>
                <a:effectLst/>
                <a:latin typeface="+mn-lt"/>
                <a:ea typeface="+mn-ea"/>
                <a:cs typeface="+mn-cs"/>
              </a:rPr>
              <a:t>eval_dual_bootstrap</a:t>
            </a:r>
            <a:r>
              <a:rPr lang="en-GB" sz="1200" b="0" i="0" kern="1200" dirty="0" smtClean="0">
                <a:solidFill>
                  <a:schemeClr val="tx1"/>
                </a:solidFill>
                <a:effectLst/>
                <a:latin typeface="+mn-lt"/>
                <a:ea typeface="+mn-ea"/>
                <a:cs typeface="+mn-cs"/>
              </a:rPr>
              <a:t>()?</a:t>
            </a:r>
            <a:endParaRPr lang="en-GB" baseline="0" dirty="0" smtClean="0"/>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47</a:t>
            </a:fld>
            <a:endParaRPr lang="en-GB" altLang="en-US"/>
          </a:p>
        </p:txBody>
      </p:sp>
    </p:spTree>
    <p:extLst>
      <p:ext uri="{BB962C8B-B14F-4D97-AF65-F5344CB8AC3E}">
        <p14:creationId xmlns:p14="http://schemas.microsoft.com/office/powerpoint/2010/main" val="190079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numpy</a:t>
            </a:r>
            <a:r>
              <a:rPr lang="en-GB" dirty="0" smtClean="0"/>
              <a:t> provides arrays</a:t>
            </a:r>
          </a:p>
          <a:p>
            <a:r>
              <a:rPr lang="en-GB" dirty="0" err="1" smtClean="0"/>
              <a:t>scipy</a:t>
            </a:r>
            <a:r>
              <a:rPr lang="en-GB" dirty="0" smtClean="0"/>
              <a:t> can load .mat files with </a:t>
            </a:r>
            <a:r>
              <a:rPr lang="en-GB" dirty="0" err="1" smtClean="0"/>
              <a:t>io.loadmat</a:t>
            </a:r>
            <a:r>
              <a:rPr lang="en-GB" dirty="0" smtClean="0"/>
              <a:t> and adds other </a:t>
            </a:r>
            <a:r>
              <a:rPr lang="en-GB" dirty="0" err="1" smtClean="0"/>
              <a:t>matlab</a:t>
            </a:r>
            <a:r>
              <a:rPr lang="en-GB" dirty="0" smtClean="0"/>
              <a:t> functionality like </a:t>
            </a:r>
            <a:r>
              <a:rPr lang="en-GB" dirty="0" err="1" smtClean="0"/>
              <a:t>squareform</a:t>
            </a:r>
            <a:endParaRPr lang="en-GB" dirty="0" smtClean="0"/>
          </a:p>
          <a:p>
            <a:r>
              <a:rPr lang="en-GB" dirty="0" err="1" smtClean="0"/>
              <a:t>matplotlib</a:t>
            </a:r>
            <a:r>
              <a:rPr lang="en-GB" dirty="0" smtClean="0"/>
              <a:t> provides </a:t>
            </a:r>
            <a:r>
              <a:rPr lang="en-GB" dirty="0" err="1" smtClean="0"/>
              <a:t>matlab</a:t>
            </a:r>
            <a:r>
              <a:rPr lang="en-GB" dirty="0" smtClean="0"/>
              <a:t>-like plotting</a:t>
            </a:r>
          </a:p>
          <a:p>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err="1" smtClean="0"/>
              <a:t>seaborn</a:t>
            </a:r>
            <a:r>
              <a:rPr lang="en-GB" baseline="0" dirty="0" smtClean="0"/>
              <a:t> extends/simplifies </a:t>
            </a:r>
            <a:r>
              <a:rPr lang="en-GB" baseline="0" dirty="0" err="1" smtClean="0"/>
              <a:t>matplotlib</a:t>
            </a:r>
            <a:r>
              <a:rPr lang="en-GB" baseline="0" dirty="0" smtClean="0"/>
              <a:t> with more plot types and options (like </a:t>
            </a:r>
            <a:r>
              <a:rPr lang="en-GB" baseline="0" dirty="0" err="1" smtClean="0"/>
              <a:t>despine</a:t>
            </a:r>
            <a:r>
              <a:rPr lang="en-GB" baseline="0" dirty="0" smtClean="0"/>
              <a:t> to (re)move axis lines)</a:t>
            </a:r>
          </a:p>
          <a:p>
            <a:endParaRPr lang="en-GB" dirty="0" smtClean="0"/>
          </a:p>
          <a:p>
            <a:r>
              <a:rPr lang="en-GB" dirty="0" err="1" smtClean="0"/>
              <a:t>os</a:t>
            </a:r>
            <a:r>
              <a:rPr lang="en-GB" dirty="0" smtClean="0"/>
              <a:t> provides</a:t>
            </a:r>
            <a:r>
              <a:rPr lang="en-GB" baseline="0" dirty="0" smtClean="0"/>
              <a:t> methods like </a:t>
            </a:r>
            <a:r>
              <a:rPr lang="en-GB" baseline="0" dirty="0" err="1" smtClean="0"/>
              <a:t>path.join</a:t>
            </a:r>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glob to search filenames with wildcards</a:t>
            </a:r>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pandas provides </a:t>
            </a:r>
            <a:r>
              <a:rPr lang="en-GB" baseline="0" dirty="0" err="1" smtClean="0"/>
              <a:t>dataframes</a:t>
            </a:r>
            <a:r>
              <a:rPr lang="en-GB" baseline="0" dirty="0" smtClean="0"/>
              <a:t> (i.e. tables)</a:t>
            </a:r>
          </a:p>
          <a:p>
            <a:r>
              <a:rPr lang="en-GB" baseline="0" dirty="0" smtClean="0"/>
              <a:t>collections provides extra datatypes e.g. </a:t>
            </a:r>
            <a:r>
              <a:rPr lang="en-GB" baseline="0" dirty="0" err="1" smtClean="0"/>
              <a:t>defaultdict</a:t>
            </a:r>
            <a:endParaRPr lang="en-GB" baseline="0" dirty="0" smtClean="0"/>
          </a:p>
          <a:p>
            <a:endParaRPr lang="en-GB"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err="1" smtClean="0"/>
              <a:t>nibabel</a:t>
            </a:r>
            <a:r>
              <a:rPr lang="en-GB" baseline="0" dirty="0" smtClean="0"/>
              <a:t> can process </a:t>
            </a:r>
            <a:r>
              <a:rPr lang="en-GB" baseline="0" dirty="0" err="1" smtClean="0"/>
              <a:t>analyze</a:t>
            </a:r>
            <a:r>
              <a:rPr lang="en-GB" baseline="0" dirty="0" smtClean="0"/>
              <a:t>/</a:t>
            </a:r>
            <a:r>
              <a:rPr lang="en-GB" baseline="0" dirty="0" err="1" smtClean="0"/>
              <a:t>nifti</a:t>
            </a:r>
            <a:r>
              <a:rPr lang="en-GB" baseline="0" dirty="0" smtClean="0"/>
              <a:t> files with load() and load().</a:t>
            </a:r>
            <a:r>
              <a:rPr lang="en-GB" baseline="0" dirty="0" err="1" smtClean="0"/>
              <a:t>get_fdata</a:t>
            </a:r>
            <a:endParaRPr lang="en-GB" baseline="0" dirty="0" smtClean="0"/>
          </a:p>
          <a:p>
            <a:r>
              <a:rPr lang="en-GB" baseline="0" dirty="0" err="1" smtClean="0"/>
              <a:t>nilearn</a:t>
            </a:r>
            <a:r>
              <a:rPr lang="en-GB" baseline="0" dirty="0" smtClean="0"/>
              <a:t> for neuroimaging stuff like “</a:t>
            </a:r>
            <a:r>
              <a:rPr lang="en-GB" baseline="0" dirty="0" err="1" smtClean="0"/>
              <a:t>plotting.plot_stat_map</a:t>
            </a:r>
            <a:r>
              <a:rPr lang="en-GB" baseline="0" dirty="0" smtClean="0"/>
              <a:t>”</a:t>
            </a:r>
          </a:p>
          <a:p>
            <a:endParaRPr lang="en-GB" baseline="0" dirty="0" smtClean="0"/>
          </a:p>
          <a:p>
            <a:r>
              <a:rPr lang="en-GB" baseline="0" dirty="0" smtClean="0"/>
              <a:t>Can do: from [package] import [module] as [</a:t>
            </a:r>
            <a:r>
              <a:rPr lang="en-GB" baseline="0" dirty="0" err="1" smtClean="0"/>
              <a:t>newname</a:t>
            </a:r>
            <a:r>
              <a:rPr lang="en-GB" baseline="0" dirty="0" smtClean="0"/>
              <a:t>]</a:t>
            </a:r>
          </a:p>
          <a:p>
            <a:endParaRPr lang="en-GB" baseline="0" dirty="0" smtClean="0"/>
          </a:p>
          <a:p>
            <a:r>
              <a:rPr lang="en-GB" baseline="0" dirty="0" smtClean="0"/>
              <a:t>To use </a:t>
            </a:r>
            <a:r>
              <a:rPr lang="en-GB" baseline="0" dirty="0" err="1" smtClean="0"/>
              <a:t>VScode</a:t>
            </a:r>
            <a:r>
              <a:rPr lang="en-GB" baseline="0" dirty="0" smtClean="0"/>
              <a:t>:</a:t>
            </a:r>
          </a:p>
          <a:p>
            <a:r>
              <a:rPr lang="en-GB" baseline="0" dirty="0" smtClean="0"/>
              <a:t>Install Remote SSH</a:t>
            </a:r>
          </a:p>
          <a:p>
            <a:r>
              <a:rPr lang="en-GB" baseline="0" dirty="0" smtClean="0"/>
              <a:t>Click green button at bottom left; connect current window to host</a:t>
            </a:r>
          </a:p>
          <a:p>
            <a:r>
              <a:rPr lang="en-GB" baseline="0" dirty="0" smtClean="0"/>
              <a:t>Enter e.g. dm01@login-j03 + password</a:t>
            </a:r>
          </a:p>
          <a:p>
            <a:endParaRPr lang="en-GB" baseline="0" dirty="0" smtClean="0"/>
          </a:p>
          <a:p>
            <a:r>
              <a:rPr lang="en-GB" baseline="0" dirty="0" smtClean="0"/>
              <a:t>“</a:t>
            </a:r>
            <a:r>
              <a:rPr lang="en-GB" baseline="0" dirty="0" err="1" smtClean="0"/>
              <a:t>conda</a:t>
            </a:r>
            <a:r>
              <a:rPr lang="en-GB" baseline="0" dirty="0" smtClean="0"/>
              <a:t> </a:t>
            </a:r>
            <a:r>
              <a:rPr lang="en-GB" baseline="0" dirty="0" err="1" smtClean="0"/>
              <a:t>env</a:t>
            </a:r>
            <a:r>
              <a:rPr lang="en-GB" baseline="0" dirty="0" smtClean="0"/>
              <a:t> list” to see available environments</a:t>
            </a:r>
          </a:p>
          <a:p>
            <a:r>
              <a:rPr lang="en-GB" baseline="0" dirty="0" smtClean="0"/>
              <a:t>“</a:t>
            </a:r>
            <a:r>
              <a:rPr lang="en-GB" baseline="0" dirty="0" err="1" smtClean="0"/>
              <a:t>conda</a:t>
            </a:r>
            <a:r>
              <a:rPr lang="en-GB" baseline="0" dirty="0" smtClean="0"/>
              <a:t> list” to see software in active environment</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13</a:t>
            </a:fld>
            <a:endParaRPr lang="en-GB" altLang="en-US"/>
          </a:p>
        </p:txBody>
      </p:sp>
    </p:spTree>
    <p:extLst>
      <p:ext uri="{BB962C8B-B14F-4D97-AF65-F5344CB8AC3E}">
        <p14:creationId xmlns:p14="http://schemas.microsoft.com/office/powerpoint/2010/main" val="4113766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New visualisations</a:t>
            </a:r>
            <a:r>
              <a:rPr lang="en-GB" baseline="0" dirty="0" smtClean="0"/>
              <a:t> in demos but not documentation:</a:t>
            </a:r>
          </a:p>
          <a:p>
            <a:endParaRPr lang="en-GB" baseline="0" dirty="0" smtClean="0"/>
          </a:p>
          <a:p>
            <a:r>
              <a:rPr lang="en-GB" baseline="0" dirty="0" err="1" smtClean="0"/>
              <a:t>rdm_comparison</a:t>
            </a:r>
            <a:endParaRPr lang="en-GB" baseline="0" dirty="0" smtClean="0"/>
          </a:p>
          <a:p>
            <a:r>
              <a:rPr lang="en-GB" baseline="0" dirty="0" err="1" smtClean="0"/>
              <a:t>model_map</a:t>
            </a:r>
            <a:r>
              <a:rPr lang="en-GB" baseline="0" dirty="0" smtClean="0"/>
              <a:t> (passing in single subject data RDMs allows some sort of noise correction to reduce positive bias of data-model distances??; </a:t>
            </a:r>
            <a:r>
              <a:rPr lang="en-GB" baseline="0" dirty="0" err="1" smtClean="0"/>
              <a:t>corr_cov</a:t>
            </a:r>
            <a:r>
              <a:rPr lang="en-GB" baseline="0" dirty="0" smtClean="0"/>
              <a:t> method not yet handled)</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49</a:t>
            </a:fld>
            <a:endParaRPr lang="en-GB" altLang="en-US"/>
          </a:p>
        </p:txBody>
      </p:sp>
    </p:spTree>
    <p:extLst>
      <p:ext uri="{BB962C8B-B14F-4D97-AF65-F5344CB8AC3E}">
        <p14:creationId xmlns:p14="http://schemas.microsoft.com/office/powerpoint/2010/main" val="795349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Creating searchlights took 15 s</a:t>
            </a:r>
          </a:p>
          <a:p>
            <a:r>
              <a:rPr lang="en-GB" dirty="0" smtClean="0"/>
              <a:t>Creating data RDMs took 5.3 </a:t>
            </a:r>
            <a:r>
              <a:rPr lang="en-GB" dirty="0" err="1" smtClean="0"/>
              <a:t>mins</a:t>
            </a:r>
            <a:r>
              <a:rPr lang="en-GB" dirty="0" smtClean="0"/>
              <a:t> (can’t be parallelised)</a:t>
            </a:r>
          </a:p>
          <a:p>
            <a:r>
              <a:rPr lang="en-GB" dirty="0" smtClean="0"/>
              <a:t>Evaluating Spearman similarity to model took 24</a:t>
            </a:r>
            <a:r>
              <a:rPr lang="en-GB" baseline="0" dirty="0" smtClean="0"/>
              <a:t> s with 16 cores</a:t>
            </a:r>
            <a:endParaRPr lang="en-GB" dirty="0" smtClean="0"/>
          </a:p>
          <a:p>
            <a:endParaRPr lang="en-GB" dirty="0" smtClean="0"/>
          </a:p>
          <a:p>
            <a:r>
              <a:rPr lang="en-GB" spc="0" dirty="0" err="1" smtClean="0">
                <a:latin typeface="+mj-lt"/>
              </a:rPr>
              <a:t>evaluate_models_searchlight</a:t>
            </a:r>
            <a:r>
              <a:rPr lang="en-GB" spc="0" dirty="0" smtClean="0">
                <a:latin typeface="+mj-lt"/>
              </a:rPr>
              <a:t>(RDMs, models) evaluates each RDM separately and returns list of results.</a:t>
            </a:r>
          </a:p>
          <a:p>
            <a:r>
              <a:rPr lang="en-GB" spc="0" dirty="0" smtClean="0">
                <a:latin typeface="+mj-lt"/>
              </a:rPr>
              <a:t>In contrast</a:t>
            </a:r>
            <a:r>
              <a:rPr lang="en-GB" spc="0" baseline="0" dirty="0" smtClean="0">
                <a:latin typeface="+mj-lt"/>
              </a:rPr>
              <a:t> to </a:t>
            </a:r>
            <a:r>
              <a:rPr lang="en-GB" spc="0" dirty="0" err="1" smtClean="0">
                <a:latin typeface="+mj-lt"/>
              </a:rPr>
              <a:t>inference.eval_fixed</a:t>
            </a:r>
            <a:r>
              <a:rPr lang="en-GB" spc="0" dirty="0" smtClean="0">
                <a:latin typeface="+mj-lt"/>
              </a:rPr>
              <a:t>(models,</a:t>
            </a:r>
            <a:r>
              <a:rPr lang="en-GB" spc="0" baseline="0" dirty="0" smtClean="0">
                <a:latin typeface="+mj-lt"/>
              </a:rPr>
              <a:t> RDMs) which returns the average comparison.</a:t>
            </a:r>
          </a:p>
          <a:p>
            <a:endParaRPr lang="en-GB" spc="0" baseline="0" dirty="0" smtClean="0">
              <a:latin typeface="+mj-lt"/>
            </a:endParaRPr>
          </a:p>
          <a:p>
            <a:r>
              <a:rPr lang="en-GB" spc="0" baseline="0" dirty="0" smtClean="0">
                <a:latin typeface="+mj-lt"/>
              </a:rPr>
              <a:t>How would you call </a:t>
            </a:r>
            <a:r>
              <a:rPr lang="en-GB" sz="1200" kern="1200" spc="0" dirty="0" err="1" smtClean="0">
                <a:solidFill>
                  <a:schemeClr val="tx1"/>
                </a:solidFill>
                <a:latin typeface="+mn-lt"/>
                <a:ea typeface="+mn-ea"/>
                <a:cs typeface="+mn-cs"/>
              </a:rPr>
              <a:t>evaluate_models_searchlight</a:t>
            </a:r>
            <a:r>
              <a:rPr lang="en-GB" sz="1200" kern="1200" spc="0" dirty="0" smtClean="0">
                <a:solidFill>
                  <a:schemeClr val="tx1"/>
                </a:solidFill>
                <a:latin typeface="+mn-lt"/>
                <a:ea typeface="+mn-ea"/>
                <a:cs typeface="+mn-cs"/>
              </a:rPr>
              <a:t>() with an </a:t>
            </a:r>
            <a:r>
              <a:rPr lang="en-GB" sz="1200" kern="1200" spc="0" dirty="0" err="1" smtClean="0">
                <a:solidFill>
                  <a:schemeClr val="tx1"/>
                </a:solidFill>
                <a:latin typeface="+mn-lt"/>
                <a:ea typeface="+mn-ea"/>
                <a:cs typeface="+mn-cs"/>
              </a:rPr>
              <a:t>eval_func</a:t>
            </a:r>
            <a:r>
              <a:rPr lang="en-GB" sz="1200" kern="1200" spc="0" dirty="0" smtClean="0">
                <a:solidFill>
                  <a:schemeClr val="tx1"/>
                </a:solidFill>
                <a:latin typeface="+mn-lt"/>
                <a:ea typeface="+mn-ea"/>
                <a:cs typeface="+mn-cs"/>
              </a:rPr>
              <a:t> that requires inputs e.g. </a:t>
            </a:r>
            <a:r>
              <a:rPr lang="en-GB" spc="-80" dirty="0" err="1" smtClean="0">
                <a:latin typeface="Consolas" panose="020B0609020204030204" pitchFamily="49" charset="0"/>
              </a:rPr>
              <a:t>eval_dual_bootstrap</a:t>
            </a:r>
            <a:r>
              <a:rPr lang="en-GB" spc="-80" dirty="0" smtClean="0">
                <a:latin typeface="Consolas" panose="020B0609020204030204" pitchFamily="49" charset="0"/>
              </a:rPr>
              <a:t>??</a:t>
            </a:r>
          </a:p>
          <a:p>
            <a:endParaRPr lang="en-GB" spc="0" dirty="0" smtClean="0">
              <a:latin typeface="+mj-lt"/>
            </a:endParaRPr>
          </a:p>
          <a:p>
            <a:r>
              <a:rPr lang="en-GB" sz="1200" kern="1200" spc="0" dirty="0" smtClean="0">
                <a:solidFill>
                  <a:schemeClr val="tx1"/>
                </a:solidFill>
                <a:latin typeface="+mn-lt"/>
                <a:ea typeface="+mn-ea"/>
                <a:cs typeface="+mn-cs"/>
              </a:rPr>
              <a:t>Other demos:</a:t>
            </a:r>
          </a:p>
          <a:p>
            <a:r>
              <a:rPr lang="en-GB" sz="1200" kern="1200" spc="0" dirty="0" smtClean="0">
                <a:solidFill>
                  <a:schemeClr val="tx1"/>
                </a:solidFill>
                <a:latin typeface="+mn-lt"/>
                <a:ea typeface="+mn-ea"/>
                <a:cs typeface="+mn-cs"/>
              </a:rPr>
              <a:t>To run </a:t>
            </a:r>
            <a:r>
              <a:rPr lang="en-GB" sz="1200" kern="1200" spc="0" dirty="0" err="1" smtClean="0">
                <a:solidFill>
                  <a:schemeClr val="tx1"/>
                </a:solidFill>
                <a:latin typeface="+mn-lt"/>
                <a:ea typeface="+mn-ea"/>
                <a:cs typeface="+mn-cs"/>
              </a:rPr>
              <a:t>demo_meg_mne</a:t>
            </a:r>
            <a:r>
              <a:rPr lang="en-GB" sz="1200" kern="1200" spc="0" dirty="0" smtClean="0">
                <a:solidFill>
                  <a:schemeClr val="tx1"/>
                </a:solidFill>
                <a:latin typeface="+mn-lt"/>
                <a:ea typeface="+mn-ea"/>
                <a:cs typeface="+mn-cs"/>
              </a:rPr>
              <a:t>, would need to:</a:t>
            </a:r>
          </a:p>
          <a:p>
            <a:r>
              <a:rPr lang="en-GB" sz="1200" kern="1200" dirty="0" smtClean="0">
                <a:solidFill>
                  <a:schemeClr val="tx1"/>
                </a:solidFill>
                <a:effectLst/>
                <a:latin typeface="+mn-lt"/>
                <a:ea typeface="+mn-ea"/>
                <a:cs typeface="+mn-cs"/>
              </a:rPr>
              <a:t>‘pip </a:t>
            </a:r>
            <a:r>
              <a:rPr lang="en-GB" sz="1200" kern="1200" dirty="0" smtClean="0">
                <a:solidFill>
                  <a:schemeClr val="tx1"/>
                </a:solidFill>
                <a:effectLst/>
                <a:latin typeface="+mn-lt"/>
                <a:ea typeface="+mn-ea"/>
                <a:cs typeface="+mn-cs"/>
              </a:rPr>
              <a:t>install </a:t>
            </a:r>
            <a:r>
              <a:rPr lang="en-GB" sz="1200" kern="1200" dirty="0" err="1" smtClean="0">
                <a:solidFill>
                  <a:schemeClr val="tx1"/>
                </a:solidFill>
                <a:effectLst/>
                <a:latin typeface="+mn-lt"/>
                <a:ea typeface="+mn-ea"/>
                <a:cs typeface="+mn-cs"/>
              </a:rPr>
              <a:t>mne</a:t>
            </a:r>
            <a:r>
              <a:rPr lang="en-GB" sz="1200" kern="1200" dirty="0" smtClean="0">
                <a:solidFill>
                  <a:schemeClr val="tx1"/>
                </a:solidFill>
                <a:effectLst/>
                <a:latin typeface="+mn-lt"/>
                <a:ea typeface="+mn-ea"/>
                <a:cs typeface="+mn-cs"/>
              </a:rPr>
              <a:t>’</a:t>
            </a:r>
          </a:p>
          <a:p>
            <a:r>
              <a:rPr lang="en-GB" sz="1200" kern="1200" spc="0" dirty="0" smtClean="0">
                <a:solidFill>
                  <a:schemeClr val="tx1"/>
                </a:solidFill>
                <a:effectLst/>
                <a:latin typeface="+mn-lt"/>
                <a:ea typeface="+mn-ea"/>
                <a:cs typeface="+mn-cs"/>
              </a:rPr>
              <a:t>but may run into memory </a:t>
            </a:r>
            <a:r>
              <a:rPr lang="en-GB" sz="1200" kern="1200" spc="0" dirty="0" smtClean="0">
                <a:solidFill>
                  <a:schemeClr val="tx1"/>
                </a:solidFill>
                <a:effectLst/>
                <a:latin typeface="+mn-lt"/>
                <a:ea typeface="+mn-ea"/>
                <a:cs typeface="+mn-cs"/>
              </a:rPr>
              <a:t>issues, and for me it crashes at multiple points.</a:t>
            </a:r>
            <a:endParaRPr lang="en-GB" sz="1200" kern="1200" spc="0" dirty="0" smtClean="0">
              <a:solidFill>
                <a:schemeClr val="tx1"/>
              </a:solidFill>
              <a:latin typeface="+mn-lt"/>
              <a:ea typeface="+mn-ea"/>
              <a:cs typeface="+mn-cs"/>
            </a:endParaRPr>
          </a:p>
          <a:p>
            <a:endParaRPr lang="en-GB" spc="0" dirty="0">
              <a:latin typeface="+mj-lt"/>
            </a:endParaRPr>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50</a:t>
            </a:fld>
            <a:endParaRPr lang="en-GB" altLang="en-US"/>
          </a:p>
        </p:txBody>
      </p:sp>
    </p:spTree>
    <p:extLst>
      <p:ext uri="{BB962C8B-B14F-4D97-AF65-F5344CB8AC3E}">
        <p14:creationId xmlns:p14="http://schemas.microsoft.com/office/powerpoint/2010/main" val="20748542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51</a:t>
            </a:fld>
            <a:endParaRPr lang="en-GB" altLang="en-US"/>
          </a:p>
        </p:txBody>
      </p:sp>
    </p:spTree>
    <p:extLst>
      <p:ext uri="{BB962C8B-B14F-4D97-AF65-F5344CB8AC3E}">
        <p14:creationId xmlns:p14="http://schemas.microsoft.com/office/powerpoint/2010/main" val="2909365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blue: sub-packages</a:t>
            </a:r>
          </a:p>
          <a:p>
            <a:r>
              <a:rPr lang="en-GB" dirty="0" smtClean="0"/>
              <a:t>grey: classes</a:t>
            </a:r>
          </a:p>
          <a:p>
            <a:r>
              <a:rPr lang="en-GB" dirty="0" smtClean="0"/>
              <a:t>yellow: modules (functions)</a:t>
            </a:r>
          </a:p>
          <a:p>
            <a:r>
              <a:rPr lang="en-GB" dirty="0" smtClean="0"/>
              <a:t>orange: auxiliary materials</a:t>
            </a:r>
          </a:p>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14</a:t>
            </a:fld>
            <a:endParaRPr lang="en-GB" altLang="en-US"/>
          </a:p>
        </p:txBody>
      </p:sp>
    </p:spTree>
    <p:extLst>
      <p:ext uri="{BB962C8B-B14F-4D97-AF65-F5344CB8AC3E}">
        <p14:creationId xmlns:p14="http://schemas.microsoft.com/office/powerpoint/2010/main" val="202063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descriptors – </a:t>
            </a:r>
            <a:r>
              <a:rPr lang="en-GB" dirty="0" err="1" smtClean="0"/>
              <a:t>dict</a:t>
            </a:r>
            <a:r>
              <a:rPr lang="en-GB" baseline="0" dirty="0" smtClean="0"/>
              <a:t> with general metadata about dataset</a:t>
            </a:r>
          </a:p>
          <a:p>
            <a:r>
              <a:rPr lang="en-GB" baseline="0" dirty="0" err="1" smtClean="0"/>
              <a:t>obs_descriptors</a:t>
            </a:r>
            <a:r>
              <a:rPr lang="en-GB" baseline="0" dirty="0" smtClean="0"/>
              <a:t> – </a:t>
            </a:r>
            <a:r>
              <a:rPr lang="en-GB" baseline="0" dirty="0" err="1" smtClean="0"/>
              <a:t>dict</a:t>
            </a:r>
            <a:r>
              <a:rPr lang="en-GB" baseline="0" dirty="0" smtClean="0"/>
              <a:t> with array that defines condition labels</a:t>
            </a:r>
          </a:p>
          <a:p>
            <a:r>
              <a:rPr lang="en-GB" baseline="0" dirty="0" err="1" smtClean="0"/>
              <a:t>channel_descriptors</a:t>
            </a:r>
            <a:r>
              <a:rPr lang="en-GB" baseline="0" dirty="0" smtClean="0"/>
              <a:t> – </a:t>
            </a:r>
            <a:r>
              <a:rPr lang="en-GB" baseline="0" dirty="0" err="1" smtClean="0"/>
              <a:t>dict</a:t>
            </a:r>
            <a:r>
              <a:rPr lang="en-GB" baseline="0" dirty="0" smtClean="0"/>
              <a:t> with array that identifies each channel</a:t>
            </a:r>
          </a:p>
          <a:p>
            <a:endParaRPr lang="en-GB" baseline="0" dirty="0" smtClean="0"/>
          </a:p>
          <a:p>
            <a:r>
              <a:rPr lang="en-GB" baseline="0" dirty="0" smtClean="0"/>
              <a:t>For multiple subjects, use a list of </a:t>
            </a:r>
            <a:r>
              <a:rPr lang="en-GB" baseline="0" dirty="0" smtClean="0"/>
              <a:t>Datasets</a:t>
            </a:r>
            <a:endParaRPr lang="en-GB" baseline="0" dirty="0" smtClean="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15</a:t>
            </a:fld>
            <a:endParaRPr lang="en-GB" altLang="en-US"/>
          </a:p>
        </p:txBody>
      </p:sp>
    </p:spTree>
    <p:extLst>
      <p:ext uri="{BB962C8B-B14F-4D97-AF65-F5344CB8AC3E}">
        <p14:creationId xmlns:p14="http://schemas.microsoft.com/office/powerpoint/2010/main" val="9170286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Square root</a:t>
            </a:r>
            <a:r>
              <a:rPr lang="en-GB" baseline="0" dirty="0" smtClean="0"/>
              <a:t> of sum of squared displacements along orthogonal dimensions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17</a:t>
            </a:fld>
            <a:endParaRPr lang="en-GB" altLang="en-US"/>
          </a:p>
        </p:txBody>
      </p:sp>
    </p:spTree>
    <p:extLst>
      <p:ext uri="{BB962C8B-B14F-4D97-AF65-F5344CB8AC3E}">
        <p14:creationId xmlns:p14="http://schemas.microsoft.com/office/powerpoint/2010/main" val="228546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Cosine similarity is dot product </a:t>
            </a:r>
            <a:r>
              <a:rPr lang="en-GB" sz="1200" b="0" i="0" kern="1200" dirty="0" smtClean="0">
                <a:solidFill>
                  <a:schemeClr val="tx1"/>
                </a:solidFill>
                <a:effectLst/>
                <a:latin typeface="+mn-lt"/>
                <a:ea typeface="+mn-ea"/>
                <a:cs typeface="+mn-cs"/>
              </a:rPr>
              <a:t>of unit vectors. </a:t>
            </a:r>
          </a:p>
          <a:p>
            <a:r>
              <a:rPr lang="en-GB" sz="1200" b="0" i="0" kern="1200" dirty="0" smtClean="0">
                <a:solidFill>
                  <a:schemeClr val="tx1"/>
                </a:solidFill>
                <a:effectLst/>
                <a:latin typeface="+mn-lt"/>
                <a:ea typeface="+mn-ea"/>
                <a:cs typeface="+mn-cs"/>
              </a:rPr>
              <a:t>Pearson correlation is cosine similarity between centred vectors.</a:t>
            </a:r>
          </a:p>
          <a:p>
            <a:r>
              <a:rPr lang="en-GB" sz="1200" b="0" i="0" kern="1200" dirty="0" smtClean="0">
                <a:solidFill>
                  <a:schemeClr val="tx1"/>
                </a:solidFill>
                <a:effectLst/>
                <a:latin typeface="+mn-lt"/>
                <a:ea typeface="+mn-ea"/>
                <a:cs typeface="+mn-cs"/>
              </a:rPr>
              <a:t>Spearman</a:t>
            </a:r>
            <a:r>
              <a:rPr lang="en-GB" sz="1200" b="0" i="0" kern="1200" baseline="0" dirty="0" smtClean="0">
                <a:solidFill>
                  <a:schemeClr val="tx1"/>
                </a:solidFill>
                <a:effectLst/>
                <a:latin typeface="+mn-lt"/>
                <a:ea typeface="+mn-ea"/>
                <a:cs typeface="+mn-cs"/>
              </a:rPr>
              <a:t> correlation is Pearson correlation between ranked vectors.</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18</a:t>
            </a:fld>
            <a:endParaRPr lang="en-GB" altLang="en-US"/>
          </a:p>
        </p:txBody>
      </p:sp>
    </p:spTree>
    <p:extLst>
      <p:ext uri="{BB962C8B-B14F-4D97-AF65-F5344CB8AC3E}">
        <p14:creationId xmlns:p14="http://schemas.microsoft.com/office/powerpoint/2010/main" val="650497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Euclidean distance is more intuitive</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20</a:t>
            </a:fld>
            <a:endParaRPr lang="en-GB" altLang="en-US"/>
          </a:p>
        </p:txBody>
      </p:sp>
    </p:spTree>
    <p:extLst>
      <p:ext uri="{BB962C8B-B14F-4D97-AF65-F5344CB8AC3E}">
        <p14:creationId xmlns:p14="http://schemas.microsoft.com/office/powerpoint/2010/main" val="281817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Dot product = inner product = scalar product</a:t>
            </a:r>
          </a:p>
          <a:p>
            <a:r>
              <a:rPr lang="en-GB" dirty="0" smtClean="0"/>
              <a:t>See fig 9c from </a:t>
            </a:r>
            <a:r>
              <a:rPr lang="en-GB" dirty="0" err="1" smtClean="0"/>
              <a:t>Nili</a:t>
            </a:r>
            <a:r>
              <a:rPr lang="en-GB" dirty="0" smtClean="0"/>
              <a:t> 2020</a:t>
            </a:r>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25</a:t>
            </a:fld>
            <a:endParaRPr lang="en-GB" altLang="en-US"/>
          </a:p>
        </p:txBody>
      </p:sp>
    </p:spTree>
    <p:extLst>
      <p:ext uri="{BB962C8B-B14F-4D97-AF65-F5344CB8AC3E}">
        <p14:creationId xmlns:p14="http://schemas.microsoft.com/office/powerpoint/2010/main" val="303527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B077B847-0E78-4FDE-8257-2FEBC06720F7}" type="slidenum">
              <a:rPr lang="en-GB" altLang="en-US" smtClean="0"/>
              <a:pPr>
                <a:defRPr/>
              </a:pPr>
              <a:t>26</a:t>
            </a:fld>
            <a:endParaRPr lang="en-GB" altLang="en-US"/>
          </a:p>
        </p:txBody>
      </p:sp>
    </p:spTree>
    <p:extLst>
      <p:ext uri="{BB962C8B-B14F-4D97-AF65-F5344CB8AC3E}">
        <p14:creationId xmlns:p14="http://schemas.microsoft.com/office/powerpoint/2010/main" val="3631786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65C218E-F352-46D1-982C-6A958C14BB32}" type="datetimeFigureOut">
              <a:rPr lang="en-GB"/>
              <a:pPr>
                <a:defRPr/>
              </a:pPr>
              <a:t>26/09/2023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28B29890-843E-4A4E-A949-F5C93750B9E5}" type="slidenum">
              <a:rPr lang="en-GB" altLang="en-US"/>
              <a:pPr>
                <a:defRPr/>
              </a:pPr>
              <a:t>‹#›</a:t>
            </a:fld>
            <a:endParaRPr lang="en-GB" altLang="en-US"/>
          </a:p>
        </p:txBody>
      </p:sp>
    </p:spTree>
    <p:extLst>
      <p:ext uri="{BB962C8B-B14F-4D97-AF65-F5344CB8AC3E}">
        <p14:creationId xmlns:p14="http://schemas.microsoft.com/office/powerpoint/2010/main" val="1999517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72138F9-3AD7-4937-804A-5E3B6AE7CE11}" type="datetimeFigureOut">
              <a:rPr lang="en-GB"/>
              <a:pPr>
                <a:defRPr/>
              </a:pPr>
              <a:t>26/09/2023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28C49CE-F4FB-41A5-9064-FF617E64F138}" type="slidenum">
              <a:rPr lang="en-GB" altLang="en-US"/>
              <a:pPr>
                <a:defRPr/>
              </a:pPr>
              <a:t>‹#›</a:t>
            </a:fld>
            <a:endParaRPr lang="en-GB" altLang="en-US"/>
          </a:p>
        </p:txBody>
      </p:sp>
    </p:spTree>
    <p:extLst>
      <p:ext uri="{BB962C8B-B14F-4D97-AF65-F5344CB8AC3E}">
        <p14:creationId xmlns:p14="http://schemas.microsoft.com/office/powerpoint/2010/main" val="3659527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BFF61350-4417-4D0D-B4D1-8A8117B953B7}" type="datetimeFigureOut">
              <a:rPr lang="en-GB"/>
              <a:pPr>
                <a:defRPr/>
              </a:pPr>
              <a:t>26/09/2023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9205D7B-135B-45E8-BCFD-C5376BF5BA06}" type="slidenum">
              <a:rPr lang="en-GB" altLang="en-US"/>
              <a:pPr>
                <a:defRPr/>
              </a:pPr>
              <a:t>‹#›</a:t>
            </a:fld>
            <a:endParaRPr lang="en-GB" altLang="en-US"/>
          </a:p>
        </p:txBody>
      </p:sp>
    </p:spTree>
    <p:extLst>
      <p:ext uri="{BB962C8B-B14F-4D97-AF65-F5344CB8AC3E}">
        <p14:creationId xmlns:p14="http://schemas.microsoft.com/office/powerpoint/2010/main" val="360540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0E4CC8C-FC0E-4302-8FC3-258CE703ABB9}" type="datetimeFigureOut">
              <a:rPr lang="en-GB"/>
              <a:pPr>
                <a:defRPr/>
              </a:pPr>
              <a:t>26/09/2023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F38675C-BF31-4376-A672-40E311BF14BB}" type="slidenum">
              <a:rPr lang="en-GB" altLang="en-US"/>
              <a:pPr>
                <a:defRPr/>
              </a:pPr>
              <a:t>‹#›</a:t>
            </a:fld>
            <a:endParaRPr lang="en-GB" altLang="en-US"/>
          </a:p>
        </p:txBody>
      </p:sp>
    </p:spTree>
    <p:extLst>
      <p:ext uri="{BB962C8B-B14F-4D97-AF65-F5344CB8AC3E}">
        <p14:creationId xmlns:p14="http://schemas.microsoft.com/office/powerpoint/2010/main" val="33625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15EBA6C-2B77-4B16-B3D4-0E5667EECE55}" type="datetimeFigureOut">
              <a:rPr lang="en-GB"/>
              <a:pPr>
                <a:defRPr/>
              </a:pPr>
              <a:t>26/09/2023</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576F08B-EA2D-4C4A-9480-0A3A1DB4FD39}" type="slidenum">
              <a:rPr lang="en-GB" altLang="en-US"/>
              <a:pPr>
                <a:defRPr/>
              </a:pPr>
              <a:t>‹#›</a:t>
            </a:fld>
            <a:endParaRPr lang="en-GB" altLang="en-US"/>
          </a:p>
        </p:txBody>
      </p:sp>
    </p:spTree>
    <p:extLst>
      <p:ext uri="{BB962C8B-B14F-4D97-AF65-F5344CB8AC3E}">
        <p14:creationId xmlns:p14="http://schemas.microsoft.com/office/powerpoint/2010/main" val="10935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53A94A40-3AFE-48B6-9F63-C153C7019734}" type="datetimeFigureOut">
              <a:rPr lang="en-GB"/>
              <a:pPr>
                <a:defRPr/>
              </a:pPr>
              <a:t>26/09/2023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D475E8B-059F-4553-AB96-620E0BC492F2}" type="slidenum">
              <a:rPr lang="en-GB" altLang="en-US"/>
              <a:pPr>
                <a:defRPr/>
              </a:pPr>
              <a:t>‹#›</a:t>
            </a:fld>
            <a:endParaRPr lang="en-GB" altLang="en-US"/>
          </a:p>
        </p:txBody>
      </p:sp>
    </p:spTree>
    <p:extLst>
      <p:ext uri="{BB962C8B-B14F-4D97-AF65-F5344CB8AC3E}">
        <p14:creationId xmlns:p14="http://schemas.microsoft.com/office/powerpoint/2010/main" val="144991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2A30D46-CCB8-4EFC-8D81-C45CA2CB17BA}" type="datetimeFigureOut">
              <a:rPr lang="en-GB"/>
              <a:pPr>
                <a:defRPr/>
              </a:pPr>
              <a:t>26/09/2023</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4E91FF07-4CCF-4958-A3C9-E89050C3B0E3}" type="slidenum">
              <a:rPr lang="en-GB" altLang="en-US"/>
              <a:pPr>
                <a:defRPr/>
              </a:pPr>
              <a:t>‹#›</a:t>
            </a:fld>
            <a:endParaRPr lang="en-GB" altLang="en-US"/>
          </a:p>
        </p:txBody>
      </p:sp>
    </p:spTree>
    <p:extLst>
      <p:ext uri="{BB962C8B-B14F-4D97-AF65-F5344CB8AC3E}">
        <p14:creationId xmlns:p14="http://schemas.microsoft.com/office/powerpoint/2010/main" val="181909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F0A11F33-3F54-41FF-9E74-B81C5A428A76}" type="datetimeFigureOut">
              <a:rPr lang="en-GB"/>
              <a:pPr>
                <a:defRPr/>
              </a:pPr>
              <a:t>26/09/2023</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F34D8D20-DA66-491F-840D-4EC1E036F3DE}" type="slidenum">
              <a:rPr lang="en-GB" altLang="en-US"/>
              <a:pPr>
                <a:defRPr/>
              </a:pPr>
              <a:t>‹#›</a:t>
            </a:fld>
            <a:endParaRPr lang="en-GB" altLang="en-US"/>
          </a:p>
        </p:txBody>
      </p:sp>
    </p:spTree>
    <p:extLst>
      <p:ext uri="{BB962C8B-B14F-4D97-AF65-F5344CB8AC3E}">
        <p14:creationId xmlns:p14="http://schemas.microsoft.com/office/powerpoint/2010/main" val="45483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75174F-9F05-4FD8-BCB6-19C7E055052D}" type="datetimeFigureOut">
              <a:rPr lang="en-GB"/>
              <a:pPr>
                <a:defRPr/>
              </a:pPr>
              <a:t>26/09/2023</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4AB9B427-EF74-4520-9FF1-22994A13E83D}" type="slidenum">
              <a:rPr lang="en-GB" altLang="en-US"/>
              <a:pPr>
                <a:defRPr/>
              </a:pPr>
              <a:t>‹#›</a:t>
            </a:fld>
            <a:endParaRPr lang="en-GB" altLang="en-US"/>
          </a:p>
        </p:txBody>
      </p:sp>
    </p:spTree>
    <p:extLst>
      <p:ext uri="{BB962C8B-B14F-4D97-AF65-F5344CB8AC3E}">
        <p14:creationId xmlns:p14="http://schemas.microsoft.com/office/powerpoint/2010/main" val="2138513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902C3BE-6DA8-4974-8A1E-9BF36E5F49A7}" type="datetimeFigureOut">
              <a:rPr lang="en-GB"/>
              <a:pPr>
                <a:defRPr/>
              </a:pPr>
              <a:t>26/09/2023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89629F87-2342-4EFF-B4F7-76AB30BBBCD1}" type="slidenum">
              <a:rPr lang="en-GB" altLang="en-US"/>
              <a:pPr>
                <a:defRPr/>
              </a:pPr>
              <a:t>‹#›</a:t>
            </a:fld>
            <a:endParaRPr lang="en-GB" altLang="en-US"/>
          </a:p>
        </p:txBody>
      </p:sp>
    </p:spTree>
    <p:extLst>
      <p:ext uri="{BB962C8B-B14F-4D97-AF65-F5344CB8AC3E}">
        <p14:creationId xmlns:p14="http://schemas.microsoft.com/office/powerpoint/2010/main" val="2895148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F878C8D-467B-44AF-93D5-2A327DD5288B}" type="datetimeFigureOut">
              <a:rPr lang="en-GB"/>
              <a:pPr>
                <a:defRPr/>
              </a:pPr>
              <a:t>26/09/2023</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8D433AA-BB30-4B61-A6AC-2861F4F110DD}" type="slidenum">
              <a:rPr lang="en-GB" altLang="en-US"/>
              <a:pPr>
                <a:defRPr/>
              </a:pPr>
              <a:t>‹#›</a:t>
            </a:fld>
            <a:endParaRPr lang="en-GB" altLang="en-US"/>
          </a:p>
        </p:txBody>
      </p:sp>
    </p:spTree>
    <p:extLst>
      <p:ext uri="{BB962C8B-B14F-4D97-AF65-F5344CB8AC3E}">
        <p14:creationId xmlns:p14="http://schemas.microsoft.com/office/powerpoint/2010/main" val="4063884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C3C0DB2-ABB2-4597-92E0-50E42C3FDF8E}" type="datetimeFigureOut">
              <a:rPr lang="en-GB"/>
              <a:pPr>
                <a:defRPr/>
              </a:pPr>
              <a:t>26/09/2023</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B8D27A1-E359-4959-B171-49B632E5F5E1}"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git.fmrib.ox.ac.uk/hnili/rsa" TargetMode="External"/><Relationship Id="rId2" Type="http://schemas.openxmlformats.org/officeDocument/2006/relationships/hyperlink" Target="http://www.mrc-cbu.cam.ac.uk/methods-and-resources/toolboxes/" TargetMode="External"/><Relationship Id="rId1" Type="http://schemas.openxmlformats.org/officeDocument/2006/relationships/slideLayout" Target="../slideLayouts/slideLayout2.xml"/><Relationship Id="rId4" Type="http://schemas.openxmlformats.org/officeDocument/2006/relationships/hyperlink" Target="https://github.com/rsagroup/rsatoolbo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0.tiff"/><Relationship Id="rId5" Type="http://schemas.openxmlformats.org/officeDocument/2006/relationships/image" Target="../media/image32.wmf"/><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tiff"/><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4.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emf"/><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1124744"/>
            <a:ext cx="9144000" cy="4392488"/>
          </a:xfrm>
        </p:spPr>
        <p:txBody>
          <a:bodyPr/>
          <a:lstStyle/>
          <a:p>
            <a:pPr eaLnBrk="1" hangingPunct="1"/>
            <a:r>
              <a:rPr lang="en-GB" altLang="en-US" sz="2800" b="1" dirty="0" smtClean="0"/>
              <a:t>An introduction to</a:t>
            </a:r>
            <a:r>
              <a:rPr lang="en-GB" altLang="en-US" b="1" dirty="0" smtClean="0"/>
              <a:t/>
            </a:r>
            <a:br>
              <a:rPr lang="en-GB" altLang="en-US" b="1" dirty="0" smtClean="0"/>
            </a:br>
            <a:r>
              <a:rPr lang="en-GB" altLang="en-US" sz="4000" b="1" dirty="0" smtClean="0"/>
              <a:t>Multi-Variate Pattern Analysis (MVPA)</a:t>
            </a:r>
            <a:br>
              <a:rPr lang="en-GB" altLang="en-US" sz="4000" b="1" dirty="0" smtClean="0"/>
            </a:br>
            <a:r>
              <a:rPr lang="en-GB" altLang="en-US" sz="2800" b="1" dirty="0" smtClean="0"/>
              <a:t>using </a:t>
            </a:r>
            <a:r>
              <a:rPr lang="en-GB" altLang="en-US" b="1" dirty="0" smtClean="0"/>
              <a:t/>
            </a:r>
            <a:br>
              <a:rPr lang="en-GB" altLang="en-US" b="1" dirty="0" smtClean="0"/>
            </a:br>
            <a:r>
              <a:rPr lang="en-GB" altLang="en-US" sz="4000" b="1" dirty="0" err="1" smtClean="0"/>
              <a:t>CoSMoMVPA</a:t>
            </a:r>
            <a:r>
              <a:rPr lang="en-GB" altLang="en-US" b="1" dirty="0" smtClean="0"/>
              <a:t/>
            </a:r>
            <a:br>
              <a:rPr lang="en-GB" altLang="en-US" b="1" dirty="0" smtClean="0"/>
            </a:br>
            <a:r>
              <a:rPr lang="en-GB" altLang="en-US" sz="2800" b="1" dirty="0" smtClean="0"/>
              <a:t>and</a:t>
            </a:r>
            <a:r>
              <a:rPr lang="en-GB" altLang="en-US" b="1" dirty="0" smtClean="0"/>
              <a:t/>
            </a:r>
            <a:br>
              <a:rPr lang="en-GB" altLang="en-US" b="1" dirty="0" smtClean="0"/>
            </a:br>
            <a:r>
              <a:rPr lang="en-GB" altLang="en-US" sz="4000" b="1" dirty="0" smtClean="0"/>
              <a:t>The RSA Toolbox</a:t>
            </a:r>
            <a:endParaRPr lang="en-GB" altLang="en-US" sz="2800" b="1" dirty="0" smtClean="0"/>
          </a:p>
        </p:txBody>
      </p:sp>
      <p:sp>
        <p:nvSpPr>
          <p:cNvPr id="3" name="Subtitle 2"/>
          <p:cNvSpPr>
            <a:spLocks noGrp="1"/>
          </p:cNvSpPr>
          <p:nvPr>
            <p:ph type="subTitle" idx="1"/>
          </p:nvPr>
        </p:nvSpPr>
        <p:spPr>
          <a:xfrm>
            <a:off x="0" y="5373217"/>
            <a:ext cx="9144000" cy="1008112"/>
          </a:xfrm>
        </p:spPr>
        <p:txBody>
          <a:bodyPr rtlCol="0">
            <a:normAutofit fontScale="62500" lnSpcReduction="20000"/>
          </a:bodyPr>
          <a:lstStyle/>
          <a:p>
            <a:pPr eaLnBrk="1" fontAlgn="auto" hangingPunct="1">
              <a:spcAft>
                <a:spcPts val="0"/>
              </a:spcAft>
              <a:defRPr/>
            </a:pPr>
            <a:r>
              <a:rPr lang="en-US" sz="3600" dirty="0" smtClean="0"/>
              <a:t>COGNESTIC, 2023</a:t>
            </a:r>
          </a:p>
          <a:p>
            <a:pPr eaLnBrk="1" fontAlgn="auto" hangingPunct="1">
              <a:spcAft>
                <a:spcPts val="0"/>
              </a:spcAft>
              <a:defRPr/>
            </a:pPr>
            <a:r>
              <a:rPr lang="en-US" sz="3600" dirty="0" smtClean="0"/>
              <a:t>Daniel Mitchell</a:t>
            </a:r>
            <a:endParaRPr lang="en-US" sz="3600" dirty="0"/>
          </a:p>
          <a:p>
            <a:pPr eaLnBrk="1" fontAlgn="auto" hangingPunct="1">
              <a:spcAft>
                <a:spcPts val="0"/>
              </a:spcAft>
              <a:defRPr/>
            </a:pPr>
            <a:r>
              <a:rPr lang="en-US" sz="2800" dirty="0" smtClean="0"/>
              <a:t>Daniel.Mitchell@mrc-cbu.cam.ac.uk</a:t>
            </a:r>
          </a:p>
        </p:txBody>
      </p:sp>
      <p:pic>
        <p:nvPicPr>
          <p:cNvPr id="4" name="Picture 3" descr="A close-up of a logo&#10;&#10;Description automatically generated with low confidence">
            <a:extLst>
              <a:ext uri="{FF2B5EF4-FFF2-40B4-BE49-F238E27FC236}">
                <a16:creationId xmlns:a16="http://schemas.microsoft.com/office/drawing/2014/main" id="{F6977EFE-A528-B64A-9FC1-E2D34F468507}"/>
              </a:ext>
            </a:extLst>
          </p:cNvPr>
          <p:cNvPicPr>
            <a:picLocks noChangeAspect="1"/>
          </p:cNvPicPr>
          <p:nvPr/>
        </p:nvPicPr>
        <p:blipFill>
          <a:blip r:embed="rId2"/>
          <a:stretch>
            <a:fillRect/>
          </a:stretch>
        </p:blipFill>
        <p:spPr>
          <a:xfrm>
            <a:off x="184702" y="87784"/>
            <a:ext cx="8801100" cy="1397000"/>
          </a:xfrm>
          <a:prstGeom prst="rect">
            <a:avLst/>
          </a:prstGeom>
        </p:spPr>
      </p:pic>
    </p:spTree>
    <p:extLst>
      <p:ext uri="{BB962C8B-B14F-4D97-AF65-F5344CB8AC3E}">
        <p14:creationId xmlns:p14="http://schemas.microsoft.com/office/powerpoint/2010/main" val="4164515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0" y="2564904"/>
            <a:ext cx="9144000" cy="1470025"/>
          </a:xfrm>
        </p:spPr>
        <p:txBody>
          <a:bodyPr>
            <a:normAutofit fontScale="90000"/>
          </a:bodyPr>
          <a:lstStyle/>
          <a:p>
            <a:pPr eaLnBrk="1" hangingPunct="1"/>
            <a:r>
              <a:rPr lang="en-GB" b="1" dirty="0" smtClean="0"/>
              <a:t/>
            </a:r>
            <a:br>
              <a:rPr lang="en-GB" b="1" dirty="0" smtClean="0"/>
            </a:br>
            <a:r>
              <a:rPr lang="en-GB" b="1" dirty="0" smtClean="0"/>
              <a:t>Representational similarity analysis</a:t>
            </a:r>
            <a:br>
              <a:rPr lang="en-GB" b="1" dirty="0" smtClean="0"/>
            </a:br>
            <a:r>
              <a:rPr lang="en-GB" b="1" dirty="0" smtClean="0"/>
              <a:t>using The RSA Toolbox</a:t>
            </a:r>
            <a:br>
              <a:rPr lang="en-GB" b="1" dirty="0" smtClean="0"/>
            </a:br>
            <a:endParaRPr lang="en-GB" b="1" dirty="0" smtClean="0"/>
          </a:p>
        </p:txBody>
      </p:sp>
    </p:spTree>
    <p:extLst>
      <p:ext uri="{BB962C8B-B14F-4D97-AF65-F5344CB8AC3E}">
        <p14:creationId xmlns:p14="http://schemas.microsoft.com/office/powerpoint/2010/main" val="17424825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400600"/>
          </a:xfrm>
        </p:spPr>
        <p:txBody>
          <a:bodyPr>
            <a:normAutofit/>
          </a:bodyPr>
          <a:lstStyle/>
          <a:p>
            <a:pPr>
              <a:spcAft>
                <a:spcPts val="600"/>
              </a:spcAft>
            </a:pPr>
            <a:r>
              <a:rPr lang="en-US" sz="2800" dirty="0"/>
              <a:t>Original </a:t>
            </a:r>
            <a:r>
              <a:rPr lang="en-US" sz="2800" dirty="0" err="1"/>
              <a:t>Matlab</a:t>
            </a:r>
            <a:r>
              <a:rPr lang="en-US" sz="2800" dirty="0"/>
              <a:t> implementation </a:t>
            </a:r>
            <a:r>
              <a:rPr lang="en-US" sz="2800" dirty="0" smtClean="0"/>
              <a:t>described in </a:t>
            </a:r>
            <a:r>
              <a:rPr lang="en-US" sz="2800" dirty="0" err="1" smtClean="0"/>
              <a:t>Nili</a:t>
            </a:r>
            <a:r>
              <a:rPr lang="en-US" sz="2800" dirty="0" smtClean="0"/>
              <a:t> </a:t>
            </a:r>
            <a:r>
              <a:rPr lang="en-US" sz="2800" i="1" dirty="0" smtClean="0"/>
              <a:t>et al. </a:t>
            </a:r>
            <a:r>
              <a:rPr lang="en-US" sz="2800" dirty="0" smtClean="0"/>
              <a:t>(2013), and can </a:t>
            </a:r>
            <a:r>
              <a:rPr lang="en-US" sz="2800" dirty="0"/>
              <a:t>be downloaded here: </a:t>
            </a:r>
            <a:r>
              <a:rPr lang="en-US" sz="2800" dirty="0" smtClean="0"/>
              <a:t/>
            </a:r>
            <a:br>
              <a:rPr lang="en-US" sz="2800" dirty="0" smtClean="0"/>
            </a:br>
            <a:r>
              <a:rPr lang="en-GB" sz="2200" dirty="0" smtClean="0">
                <a:hlinkClick r:id="rId2"/>
              </a:rPr>
              <a:t>http</a:t>
            </a:r>
            <a:r>
              <a:rPr lang="en-GB" sz="2200" dirty="0">
                <a:hlinkClick r:id="rId2"/>
              </a:rPr>
              <a:t>://www.mrc-cbu.cam.ac.uk/methods-and-resources/toolboxes/</a:t>
            </a:r>
            <a:r>
              <a:rPr lang="en-GB" sz="2200" dirty="0"/>
              <a:t> </a:t>
            </a:r>
            <a:r>
              <a:rPr lang="en-GB" sz="2400" dirty="0"/>
              <a:t/>
            </a:r>
            <a:br>
              <a:rPr lang="en-GB" sz="2400" dirty="0"/>
            </a:br>
            <a:r>
              <a:rPr lang="en-GB" sz="2800" dirty="0"/>
              <a:t>Or here: </a:t>
            </a:r>
            <a:r>
              <a:rPr lang="en-GB" sz="2200" dirty="0">
                <a:hlinkClick r:id="rId3"/>
              </a:rPr>
              <a:t>https://git.fmrib.ox.ac.uk/hnili/rsa</a:t>
            </a:r>
            <a:endParaRPr lang="en-US" sz="2200" dirty="0"/>
          </a:p>
          <a:p>
            <a:pPr>
              <a:spcAft>
                <a:spcPts val="600"/>
              </a:spcAft>
            </a:pPr>
            <a:r>
              <a:rPr lang="en-US" sz="2800" b="1" dirty="0" smtClean="0"/>
              <a:t>Current development </a:t>
            </a:r>
            <a:r>
              <a:rPr lang="en-US" sz="2800" b="1" dirty="0"/>
              <a:t>in </a:t>
            </a:r>
            <a:r>
              <a:rPr lang="en-US" sz="2800" b="1" dirty="0" smtClean="0"/>
              <a:t>Python </a:t>
            </a:r>
            <a:br>
              <a:rPr lang="en-US" sz="2800" b="1" dirty="0" smtClean="0"/>
            </a:br>
            <a:r>
              <a:rPr lang="en-US" sz="2400" dirty="0" smtClean="0"/>
              <a:t>(briefly called </a:t>
            </a:r>
            <a:r>
              <a:rPr lang="en-US" sz="2400" dirty="0" err="1" smtClean="0"/>
              <a:t>PyRSA</a:t>
            </a:r>
            <a:r>
              <a:rPr lang="en-US" sz="2400" dirty="0" smtClean="0"/>
              <a:t>, now called RSA 3.0):  </a:t>
            </a:r>
            <a:r>
              <a:rPr lang="en-US" sz="2600" b="1" dirty="0" smtClean="0">
                <a:hlinkClick r:id="rId4"/>
              </a:rPr>
              <a:t>https</a:t>
            </a:r>
            <a:r>
              <a:rPr lang="en-US" sz="2600" b="1" dirty="0">
                <a:hlinkClick r:id="rId4"/>
              </a:rPr>
              <a:t>://</a:t>
            </a:r>
            <a:r>
              <a:rPr lang="en-US" sz="2600" b="1" dirty="0" smtClean="0">
                <a:hlinkClick r:id="rId4"/>
              </a:rPr>
              <a:t>github.com/rsagroup/rsatoolbox</a:t>
            </a:r>
            <a:r>
              <a:rPr lang="en-US" sz="2600" b="1" dirty="0" smtClean="0"/>
              <a:t> </a:t>
            </a:r>
            <a:r>
              <a:rPr lang="en-US" sz="2600" b="1" dirty="0"/>
              <a:t/>
            </a:r>
            <a:br>
              <a:rPr lang="en-US" sz="2600" b="1" dirty="0"/>
            </a:br>
            <a:r>
              <a:rPr lang="en-US" sz="2600" b="1" dirty="0" smtClean="0"/>
              <a:t>See </a:t>
            </a:r>
            <a:r>
              <a:rPr lang="en-US" sz="2600" b="1" dirty="0" err="1" smtClean="0"/>
              <a:t>Schütt</a:t>
            </a:r>
            <a:r>
              <a:rPr lang="en-US" sz="2600" b="1" dirty="0" smtClean="0"/>
              <a:t> </a:t>
            </a:r>
            <a:r>
              <a:rPr lang="en-US" sz="2600" b="1" i="1" dirty="0" smtClean="0"/>
              <a:t>et al.</a:t>
            </a:r>
            <a:r>
              <a:rPr lang="en-US" sz="2600" b="1" dirty="0" smtClean="0"/>
              <a:t>, 2023</a:t>
            </a:r>
          </a:p>
          <a:p>
            <a:pPr>
              <a:spcAft>
                <a:spcPts val="600"/>
              </a:spcAft>
            </a:pPr>
            <a:r>
              <a:rPr lang="en-US" sz="2800" dirty="0" smtClean="0"/>
              <a:t>Decent documentation and multiple demos to familiarize you with the methods and as a starting point for your own analyses.</a:t>
            </a:r>
          </a:p>
        </p:txBody>
      </p:sp>
      <p:sp>
        <p:nvSpPr>
          <p:cNvPr id="5"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The RSA Toolbox?</a:t>
            </a:r>
            <a:endParaRPr lang="en-GB" altLang="en-US" sz="3600" b="1" dirty="0"/>
          </a:p>
        </p:txBody>
      </p:sp>
    </p:spTree>
    <p:extLst>
      <p:ext uri="{BB962C8B-B14F-4D97-AF65-F5344CB8AC3E}">
        <p14:creationId xmlns:p14="http://schemas.microsoft.com/office/powerpoint/2010/main" val="14048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8356" y="764704"/>
            <a:ext cx="8214084" cy="6021288"/>
          </a:xfrm>
        </p:spPr>
        <p:txBody>
          <a:bodyPr>
            <a:normAutofit fontScale="85000" lnSpcReduction="20000"/>
          </a:bodyPr>
          <a:lstStyle/>
          <a:p>
            <a:pPr>
              <a:spcAft>
                <a:spcPts val="600"/>
              </a:spcAft>
            </a:pPr>
            <a:r>
              <a:rPr lang="en-GB" sz="2800" dirty="0" smtClean="0"/>
              <a:t>Pros:</a:t>
            </a:r>
          </a:p>
          <a:p>
            <a:pPr lvl="1">
              <a:spcAft>
                <a:spcPts val="600"/>
              </a:spcAft>
            </a:pPr>
            <a:r>
              <a:rPr lang="en-GB" sz="2400" dirty="0" smtClean="0"/>
              <a:t>Open source</a:t>
            </a:r>
            <a:endParaRPr lang="en-GB" sz="2400" dirty="0"/>
          </a:p>
          <a:p>
            <a:pPr lvl="1">
              <a:spcAft>
                <a:spcPts val="600"/>
              </a:spcAft>
            </a:pPr>
            <a:r>
              <a:rPr lang="en-GB" sz="2400" dirty="0" smtClean="0"/>
              <a:t>Few dedicated alternatives</a:t>
            </a:r>
            <a:endParaRPr lang="en-GB" sz="2400" dirty="0"/>
          </a:p>
          <a:p>
            <a:pPr lvl="2">
              <a:spcBef>
                <a:spcPts val="300"/>
              </a:spcBef>
              <a:spcAft>
                <a:spcPts val="300"/>
              </a:spcAft>
            </a:pPr>
            <a:r>
              <a:rPr lang="en-GB" sz="2000" dirty="0" smtClean="0"/>
              <a:t>Other toolboxes (e.g. The Decoding Toolbox and </a:t>
            </a:r>
            <a:r>
              <a:rPr lang="en-GB" sz="2000" dirty="0" err="1" smtClean="0"/>
              <a:t>CoSMoMVPA</a:t>
            </a:r>
            <a:r>
              <a:rPr lang="en-GB" sz="2000" dirty="0" smtClean="0"/>
              <a:t>) have some RSA capability, but less documented/comprehensive</a:t>
            </a:r>
          </a:p>
          <a:p>
            <a:pPr lvl="2">
              <a:spcBef>
                <a:spcPts val="300"/>
              </a:spcBef>
              <a:spcAft>
                <a:spcPts val="300"/>
              </a:spcAft>
            </a:pPr>
            <a:r>
              <a:rPr lang="en-GB" sz="2000" dirty="0" err="1" smtClean="0"/>
              <a:t>BrainIAK</a:t>
            </a:r>
            <a:r>
              <a:rPr lang="en-GB" sz="2000" dirty="0" smtClean="0"/>
              <a:t> has a particular Bayesian version</a:t>
            </a:r>
          </a:p>
          <a:p>
            <a:pPr lvl="2">
              <a:spcBef>
                <a:spcPts val="300"/>
              </a:spcBef>
              <a:spcAft>
                <a:spcPts val="300"/>
              </a:spcAft>
            </a:pPr>
            <a:r>
              <a:rPr lang="en-GB" sz="2000" dirty="0" smtClean="0"/>
              <a:t>Others?</a:t>
            </a:r>
          </a:p>
          <a:p>
            <a:pPr lvl="1">
              <a:spcBef>
                <a:spcPts val="600"/>
              </a:spcBef>
              <a:spcAft>
                <a:spcPts val="0"/>
              </a:spcAft>
            </a:pPr>
            <a:r>
              <a:rPr lang="en-GB" sz="2400" dirty="0" smtClean="0"/>
              <a:t>Flexible/sophisticated </a:t>
            </a:r>
            <a:r>
              <a:rPr lang="en-GB" sz="2400" dirty="0" smtClean="0"/>
              <a:t>statistics/modelling</a:t>
            </a:r>
          </a:p>
          <a:p>
            <a:pPr lvl="1">
              <a:spcBef>
                <a:spcPts val="600"/>
              </a:spcBef>
              <a:spcAft>
                <a:spcPts val="0"/>
              </a:spcAft>
            </a:pPr>
            <a:r>
              <a:rPr lang="en-GB" sz="2400" dirty="0" smtClean="0"/>
              <a:t>Attractive/clever visualisations</a:t>
            </a:r>
          </a:p>
          <a:p>
            <a:pPr>
              <a:spcBef>
                <a:spcPts val="1200"/>
              </a:spcBef>
              <a:spcAft>
                <a:spcPts val="600"/>
              </a:spcAft>
            </a:pPr>
            <a:r>
              <a:rPr lang="en-GB" sz="2800" dirty="0" smtClean="0"/>
              <a:t>Cons:</a:t>
            </a:r>
          </a:p>
          <a:p>
            <a:pPr lvl="1">
              <a:spcAft>
                <a:spcPts val="600"/>
              </a:spcAft>
            </a:pPr>
            <a:r>
              <a:rPr lang="en-GB" sz="2400" dirty="0" smtClean="0"/>
              <a:t>Dedicated to RSA, not classification </a:t>
            </a:r>
            <a:br>
              <a:rPr lang="en-GB" sz="2400" dirty="0" smtClean="0"/>
            </a:br>
            <a:r>
              <a:rPr lang="en-GB" sz="2100" dirty="0" smtClean="0"/>
              <a:t>(but </a:t>
            </a:r>
            <a:r>
              <a:rPr lang="en-GB" sz="2100" dirty="0" err="1" smtClean="0"/>
              <a:t>crossnobis</a:t>
            </a:r>
            <a:r>
              <a:rPr lang="en-GB" sz="2100" dirty="0" smtClean="0"/>
              <a:t> distance is an excellent classification measure)</a:t>
            </a:r>
          </a:p>
          <a:p>
            <a:pPr lvl="1">
              <a:spcAft>
                <a:spcPts val="600"/>
              </a:spcAft>
            </a:pPr>
            <a:r>
              <a:rPr lang="en-GB" altLang="en-US" sz="2400" dirty="0"/>
              <a:t>No GUI </a:t>
            </a:r>
            <a:r>
              <a:rPr lang="en-GB" altLang="en-US" sz="2400" dirty="0" smtClean="0"/>
              <a:t>(but </a:t>
            </a:r>
            <a:r>
              <a:rPr lang="en-GB" altLang="en-US" sz="2400" dirty="0"/>
              <a:t>coding is more reproducible</a:t>
            </a:r>
            <a:r>
              <a:rPr lang="en-GB" altLang="en-US" sz="2400" dirty="0" smtClean="0"/>
              <a:t>)</a:t>
            </a:r>
            <a:endParaRPr lang="en-GB" sz="2400" dirty="0" smtClean="0"/>
          </a:p>
          <a:p>
            <a:pPr lvl="1">
              <a:spcAft>
                <a:spcPts val="600"/>
              </a:spcAft>
            </a:pPr>
            <a:r>
              <a:rPr lang="en-GB" sz="2400" dirty="0" smtClean="0"/>
              <a:t>Documentation has typos (what about the code??); no email list?</a:t>
            </a:r>
          </a:p>
          <a:p>
            <a:pPr lvl="1">
              <a:spcAft>
                <a:spcPts val="600"/>
              </a:spcAft>
            </a:pPr>
            <a:r>
              <a:rPr lang="en-GB" sz="2400" dirty="0" smtClean="0"/>
              <a:t>Sometimes non-intuitive (“Euclidean” is squared Euclidean; “</a:t>
            </a:r>
            <a:r>
              <a:rPr lang="en-GB" sz="2400" dirty="0" err="1" smtClean="0"/>
              <a:t>crossnobis</a:t>
            </a:r>
            <a:r>
              <a:rPr lang="en-GB" sz="2400" dirty="0" smtClean="0"/>
              <a:t>” method defaults to neither “cross” nor “-</a:t>
            </a:r>
            <a:r>
              <a:rPr lang="en-GB" sz="2400" dirty="0" err="1" smtClean="0"/>
              <a:t>nobis</a:t>
            </a:r>
            <a:r>
              <a:rPr lang="en-GB" sz="2400" dirty="0" smtClean="0"/>
              <a:t>”; </a:t>
            </a:r>
            <a:br>
              <a:rPr lang="en-GB" sz="2400" dirty="0" smtClean="0"/>
            </a:br>
            <a:r>
              <a:rPr lang="en-GB" sz="2400" dirty="0" smtClean="0"/>
              <a:t>may semi-overlapping bootstrap functions</a:t>
            </a:r>
            <a:r>
              <a:rPr lang="en-GB" sz="2400" dirty="0" smtClean="0"/>
              <a:t>?)</a:t>
            </a:r>
          </a:p>
          <a:p>
            <a:pPr lvl="1">
              <a:spcAft>
                <a:spcPts val="600"/>
              </a:spcAft>
            </a:pPr>
            <a:r>
              <a:rPr lang="en-GB" sz="2400" dirty="0" smtClean="0"/>
              <a:t>Searchlight not fully implemented (yet?)</a:t>
            </a:r>
            <a:endParaRPr lang="en-GB" sz="2400" dirty="0"/>
          </a:p>
        </p:txBody>
      </p:sp>
      <p:sp>
        <p:nvSpPr>
          <p:cNvPr id="5"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use the (Python) RSA Toolbox?</a:t>
            </a:r>
            <a:endParaRPr lang="en-GB" altLang="en-US" sz="3600" b="1" dirty="0"/>
          </a:p>
        </p:txBody>
      </p:sp>
    </p:spTree>
    <p:extLst>
      <p:ext uri="{BB962C8B-B14F-4D97-AF65-F5344CB8AC3E}">
        <p14:creationId xmlns:p14="http://schemas.microsoft.com/office/powerpoint/2010/main" val="311639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132650"/>
            <a:ext cx="8229600" cy="142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b="1" dirty="0" smtClean="0"/>
              <a:t>Setting up the environment for these demos:</a:t>
            </a:r>
          </a:p>
          <a:p>
            <a:pPr algn="ctr" eaLnBrk="1" hangingPunct="1">
              <a:spcBef>
                <a:spcPct val="0"/>
              </a:spcBef>
              <a:buFontTx/>
              <a:buNone/>
            </a:pPr>
            <a:r>
              <a:rPr lang="en-GB" altLang="en-US" sz="2400" b="1" dirty="0" smtClean="0"/>
              <a:t>(One option: certainly not the only one; likely not the best)</a:t>
            </a:r>
            <a:endParaRPr lang="en-GB" altLang="en-US" sz="2400" b="1" dirty="0"/>
          </a:p>
        </p:txBody>
      </p:sp>
      <p:sp>
        <p:nvSpPr>
          <p:cNvPr id="6" name="Content Placeholder 2"/>
          <p:cNvSpPr>
            <a:spLocks noGrp="1"/>
          </p:cNvSpPr>
          <p:nvPr>
            <p:ph idx="1"/>
          </p:nvPr>
        </p:nvSpPr>
        <p:spPr>
          <a:xfrm>
            <a:off x="1177126" y="1412776"/>
            <a:ext cx="7231986" cy="3600204"/>
          </a:xfrm>
        </p:spPr>
        <p:txBody>
          <a:bodyPr>
            <a:noAutofit/>
          </a:bodyPr>
          <a:lstStyle/>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create –n cognestic23 python</a:t>
            </a: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activate cognestic23</a:t>
            </a: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install –c anaconda </a:t>
            </a:r>
            <a:r>
              <a:rPr lang="en-US" sz="2000" dirty="0" err="1" smtClean="0">
                <a:latin typeface="Consolas" panose="020B0609020204030204" pitchFamily="49" charset="0"/>
              </a:rPr>
              <a:t>spyder</a:t>
            </a:r>
            <a:r>
              <a:rPr lang="en-US" sz="2000" dirty="0" smtClean="0">
                <a:latin typeface="Consolas" panose="020B0609020204030204" pitchFamily="49" charset="0"/>
              </a:rPr>
              <a:t>   </a:t>
            </a:r>
            <a:r>
              <a:rPr lang="en-US" sz="2000" dirty="0" smtClean="0">
                <a:latin typeface="+mj-lt"/>
              </a:rPr>
              <a:t>[optional, IDE]</a:t>
            </a:r>
            <a:endParaRPr lang="en-US" sz="2000" dirty="0" smtClean="0">
              <a:latin typeface="+mj-lt"/>
            </a:endParaRPr>
          </a:p>
          <a:p>
            <a:pPr>
              <a:spcBef>
                <a:spcPts val="0"/>
              </a:spcBef>
              <a:spcAft>
                <a:spcPts val="600"/>
              </a:spcAft>
              <a:buFont typeface="Wingdings" panose="05000000000000000000" pitchFamily="2" charset="2"/>
              <a:buChar char="Ø"/>
            </a:pPr>
            <a:r>
              <a:rPr lang="en-US" sz="2000" dirty="0" err="1" smtClean="0">
                <a:latin typeface="Consolas" panose="020B0609020204030204" pitchFamily="49" charset="0"/>
              </a:rPr>
              <a:t>conda</a:t>
            </a:r>
            <a:r>
              <a:rPr lang="en-US" sz="2000" dirty="0" smtClean="0">
                <a:latin typeface="Consolas" panose="020B0609020204030204" pitchFamily="49" charset="0"/>
              </a:rPr>
              <a:t> install –c anaconda </a:t>
            </a:r>
            <a:r>
              <a:rPr lang="en-US" sz="2000" dirty="0" err="1" smtClean="0">
                <a:latin typeface="Consolas" panose="020B0609020204030204" pitchFamily="49" charset="0"/>
              </a:rPr>
              <a:t>jupyter</a:t>
            </a:r>
            <a:r>
              <a:rPr lang="en-US" sz="2000" dirty="0" smtClean="0">
                <a:latin typeface="Consolas" panose="020B0609020204030204" pitchFamily="49" charset="0"/>
              </a:rPr>
              <a:t>  </a:t>
            </a:r>
            <a:r>
              <a:rPr lang="en-US" sz="2000" dirty="0" smtClean="0">
                <a:latin typeface="+mj-lt"/>
              </a:rPr>
              <a:t>[used for demos]</a:t>
            </a:r>
            <a:endParaRPr lang="en-US" sz="2000" dirty="0" smtClean="0">
              <a:latin typeface="+mj-lt"/>
            </a:endParaRPr>
          </a:p>
          <a:p>
            <a:pPr marL="0" indent="0">
              <a:spcBef>
                <a:spcPts val="0"/>
              </a:spcBef>
              <a:spcAft>
                <a:spcPts val="600"/>
              </a:spcAft>
              <a:buNone/>
            </a:pPr>
            <a:r>
              <a:rPr lang="en-US" sz="2000" dirty="0" smtClean="0"/>
              <a:t>Clone RSA Toolbox </a:t>
            </a:r>
            <a:r>
              <a:rPr lang="en-US" sz="2000" dirty="0" err="1" smtClean="0"/>
              <a:t>github</a:t>
            </a:r>
            <a:r>
              <a:rPr lang="en-US" sz="2000" dirty="0" smtClean="0"/>
              <a:t> repository and move to its directory</a:t>
            </a:r>
          </a:p>
          <a:p>
            <a:pPr>
              <a:spcBef>
                <a:spcPts val="0"/>
              </a:spcBef>
              <a:spcAft>
                <a:spcPts val="600"/>
              </a:spcAft>
              <a:buFont typeface="Wingdings" panose="05000000000000000000" pitchFamily="2" charset="2"/>
              <a:buChar char="Ø"/>
            </a:pPr>
            <a:r>
              <a:rPr lang="en-US" sz="2000" dirty="0" smtClean="0">
                <a:latin typeface="Consolas" panose="020B0609020204030204" pitchFamily="49" charset="0"/>
              </a:rPr>
              <a:t>pip install .</a:t>
            </a:r>
          </a:p>
          <a:p>
            <a:pPr marL="0" indent="0">
              <a:spcBef>
                <a:spcPts val="0"/>
              </a:spcBef>
              <a:spcAft>
                <a:spcPts val="600"/>
              </a:spcAft>
              <a:buNone/>
            </a:pPr>
            <a:r>
              <a:rPr lang="en-US" sz="2000" dirty="0" smtClean="0">
                <a:solidFill>
                  <a:schemeClr val="bg1">
                    <a:lumMod val="65000"/>
                  </a:schemeClr>
                </a:solidFill>
              </a:rPr>
              <a:t>[or: </a:t>
            </a:r>
            <a:r>
              <a:rPr lang="en-US" sz="1800" dirty="0" err="1">
                <a:solidFill>
                  <a:schemeClr val="bg1">
                    <a:lumMod val="65000"/>
                  </a:schemeClr>
                </a:solidFill>
                <a:latin typeface="Consolas" panose="020B0609020204030204" pitchFamily="49" charset="0"/>
              </a:rPr>
              <a:t>conda</a:t>
            </a:r>
            <a:r>
              <a:rPr lang="en-US" sz="1800" dirty="0">
                <a:solidFill>
                  <a:schemeClr val="bg1">
                    <a:lumMod val="65000"/>
                  </a:schemeClr>
                </a:solidFill>
                <a:latin typeface="Consolas" panose="020B0609020204030204" pitchFamily="49" charset="0"/>
              </a:rPr>
              <a:t> install -c </a:t>
            </a:r>
            <a:r>
              <a:rPr lang="en-US" sz="1800" dirty="0" err="1">
                <a:solidFill>
                  <a:schemeClr val="bg1">
                    <a:lumMod val="65000"/>
                  </a:schemeClr>
                </a:solidFill>
                <a:latin typeface="Consolas" panose="020B0609020204030204" pitchFamily="49" charset="0"/>
              </a:rPr>
              <a:t>conda</a:t>
            </a:r>
            <a:r>
              <a:rPr lang="en-US" sz="1800" dirty="0">
                <a:solidFill>
                  <a:schemeClr val="bg1">
                    <a:lumMod val="65000"/>
                  </a:schemeClr>
                </a:solidFill>
                <a:latin typeface="Consolas" panose="020B0609020204030204" pitchFamily="49" charset="0"/>
              </a:rPr>
              <a:t>-forge </a:t>
            </a:r>
            <a:r>
              <a:rPr lang="en-US" sz="1800" dirty="0" err="1" smtClean="0">
                <a:solidFill>
                  <a:schemeClr val="bg1">
                    <a:lumMod val="65000"/>
                  </a:schemeClr>
                </a:solidFill>
                <a:latin typeface="Consolas" panose="020B0609020204030204" pitchFamily="49" charset="0"/>
              </a:rPr>
              <a:t>rsatoolbox</a:t>
            </a:r>
            <a:r>
              <a:rPr lang="en-US" sz="1800" dirty="0" smtClean="0">
                <a:solidFill>
                  <a:schemeClr val="bg1">
                    <a:lumMod val="65000"/>
                  </a:schemeClr>
                </a:solidFill>
                <a:latin typeface="Consolas" panose="020B0609020204030204" pitchFamily="49" charset="0"/>
              </a:rPr>
              <a:t>]</a:t>
            </a:r>
          </a:p>
          <a:p>
            <a:pPr>
              <a:spcBef>
                <a:spcPts val="0"/>
              </a:spcBef>
              <a:spcAft>
                <a:spcPts val="600"/>
              </a:spcAft>
              <a:buFont typeface="Wingdings" panose="05000000000000000000" pitchFamily="2" charset="2"/>
              <a:buChar char="Ø"/>
            </a:pPr>
            <a:r>
              <a:rPr lang="en-US" sz="2000" dirty="0">
                <a:latin typeface="Consolas" panose="020B0609020204030204" pitchFamily="49" charset="0"/>
              </a:rPr>
              <a:t>pip install </a:t>
            </a:r>
            <a:r>
              <a:rPr lang="en-US" sz="2000" dirty="0" smtClean="0">
                <a:latin typeface="Consolas" panose="020B0609020204030204" pitchFamily="49" charset="0"/>
              </a:rPr>
              <a:t>–U </a:t>
            </a:r>
            <a:r>
              <a:rPr lang="en-US" sz="2000" dirty="0" err="1" smtClean="0">
                <a:latin typeface="Consolas" panose="020B0609020204030204" pitchFamily="49" charset="0"/>
              </a:rPr>
              <a:t>nilearn</a:t>
            </a:r>
            <a:endParaRPr lang="en-US" sz="2000" dirty="0" smtClean="0">
              <a:latin typeface="Consolas" panose="020B0609020204030204" pitchFamily="49" charset="0"/>
            </a:endParaRPr>
          </a:p>
          <a:p>
            <a:pPr>
              <a:spcBef>
                <a:spcPts val="0"/>
              </a:spcBef>
              <a:spcAft>
                <a:spcPts val="600"/>
              </a:spcAft>
              <a:buFont typeface="Wingdings" panose="05000000000000000000" pitchFamily="2" charset="2"/>
              <a:buChar char="Ø"/>
            </a:pPr>
            <a:r>
              <a:rPr lang="en-US" sz="2000" dirty="0" smtClean="0">
                <a:latin typeface="Consolas" panose="020B0609020204030204" pitchFamily="49" charset="0"/>
              </a:rPr>
              <a:t>pip install </a:t>
            </a:r>
            <a:r>
              <a:rPr lang="en-US" sz="2000" dirty="0" err="1" smtClean="0">
                <a:latin typeface="Consolas" panose="020B0609020204030204" pitchFamily="49" charset="0"/>
              </a:rPr>
              <a:t>seaborn</a:t>
            </a:r>
            <a:r>
              <a:rPr lang="en-US" sz="2000" dirty="0" smtClean="0">
                <a:latin typeface="Consolas" panose="020B0609020204030204" pitchFamily="49" charset="0"/>
              </a:rPr>
              <a:t>    </a:t>
            </a:r>
            <a:r>
              <a:rPr lang="en-US" sz="2000" dirty="0" smtClean="0"/>
              <a:t>[optional, used </a:t>
            </a:r>
            <a:r>
              <a:rPr lang="en-US" sz="2000" dirty="0"/>
              <a:t>for </a:t>
            </a:r>
            <a:r>
              <a:rPr lang="en-US" sz="2000" dirty="0" smtClean="0"/>
              <a:t>some demos</a:t>
            </a:r>
            <a:r>
              <a:rPr lang="en-US" sz="2000" dirty="0"/>
              <a:t>]</a:t>
            </a:r>
            <a:endParaRPr lang="en-US" sz="2000" dirty="0">
              <a:latin typeface="Consolas" panose="020B0609020204030204" pitchFamily="49" charset="0"/>
            </a:endParaRPr>
          </a:p>
          <a:p>
            <a:pPr marL="0" indent="0">
              <a:spcAft>
                <a:spcPts val="600"/>
              </a:spcAft>
              <a:buNone/>
            </a:pPr>
            <a:endParaRPr lang="en-US" sz="1800" dirty="0" smtClean="0">
              <a:latin typeface="Consolas" panose="020B0609020204030204" pitchFamily="49" charset="0"/>
            </a:endParaRPr>
          </a:p>
          <a:p>
            <a:pPr marL="0" indent="0">
              <a:spcAft>
                <a:spcPts val="600"/>
              </a:spcAft>
              <a:buNone/>
            </a:pPr>
            <a:endParaRPr lang="en-US" sz="1800" dirty="0" smtClean="0">
              <a:latin typeface="Consolas" panose="020B0609020204030204" pitchFamily="49" charset="0"/>
            </a:endParaRPr>
          </a:p>
        </p:txBody>
      </p:sp>
      <p:sp>
        <p:nvSpPr>
          <p:cNvPr id="8" name="Title 1"/>
          <p:cNvSpPr txBox="1">
            <a:spLocks/>
          </p:cNvSpPr>
          <p:nvPr/>
        </p:nvSpPr>
        <p:spPr bwMode="auto">
          <a:xfrm>
            <a:off x="179512" y="4978189"/>
            <a:ext cx="82296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smtClean="0"/>
              <a:t>Packages to probably import:</a:t>
            </a:r>
            <a:endParaRPr lang="en-GB" altLang="en-US" sz="2000" b="1" dirty="0"/>
          </a:p>
        </p:txBody>
      </p:sp>
      <p:sp>
        <p:nvSpPr>
          <p:cNvPr id="9" name="Content Placeholder 2"/>
          <p:cNvSpPr txBox="1">
            <a:spLocks/>
          </p:cNvSpPr>
          <p:nvPr/>
        </p:nvSpPr>
        <p:spPr bwMode="auto">
          <a:xfrm>
            <a:off x="457200" y="5435896"/>
            <a:ext cx="8229600" cy="72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buFont typeface="Wingdings" panose="05000000000000000000" pitchFamily="2" charset="2"/>
              <a:buChar char="Ø"/>
            </a:pPr>
            <a:r>
              <a:rPr lang="en-US" sz="2000" dirty="0" smtClean="0">
                <a:latin typeface="Consolas" panose="020B0609020204030204" pitchFamily="49" charset="0"/>
              </a:rPr>
              <a:t>import </a:t>
            </a:r>
            <a:r>
              <a:rPr lang="en-US" sz="2000" dirty="0" err="1" smtClean="0">
                <a:latin typeface="Consolas" panose="020B0609020204030204" pitchFamily="49" charset="0"/>
              </a:rPr>
              <a:t>numpy</a:t>
            </a:r>
            <a:r>
              <a:rPr lang="en-US" sz="2000" dirty="0" smtClean="0">
                <a:latin typeface="Consolas" panose="020B0609020204030204" pitchFamily="49" charset="0"/>
              </a:rPr>
              <a:t>, </a:t>
            </a:r>
            <a:r>
              <a:rPr lang="en-US" sz="2000" dirty="0" err="1" smtClean="0">
                <a:latin typeface="Consolas" panose="020B0609020204030204" pitchFamily="49" charset="0"/>
              </a:rPr>
              <a:t>scipy</a:t>
            </a:r>
            <a:r>
              <a:rPr lang="en-US" sz="2000" dirty="0" smtClean="0">
                <a:latin typeface="Consolas" panose="020B0609020204030204" pitchFamily="49" charset="0"/>
              </a:rPr>
              <a:t>, </a:t>
            </a:r>
            <a:r>
              <a:rPr lang="en-US" sz="2000" dirty="0" err="1" smtClean="0">
                <a:latin typeface="Consolas" panose="020B0609020204030204" pitchFamily="49" charset="0"/>
              </a:rPr>
              <a:t>matplotlib</a:t>
            </a:r>
            <a:r>
              <a:rPr lang="en-US" sz="2000" dirty="0" smtClean="0">
                <a:latin typeface="Consolas" panose="020B0609020204030204" pitchFamily="49" charset="0"/>
              </a:rPr>
              <a:t>, </a:t>
            </a:r>
            <a:r>
              <a:rPr lang="en-US" sz="2000" dirty="0" err="1" smtClean="0">
                <a:latin typeface="Consolas" panose="020B0609020204030204" pitchFamily="49" charset="0"/>
              </a:rPr>
              <a:t>rsatoolbox</a:t>
            </a:r>
            <a:endParaRPr lang="en-US" sz="1800" dirty="0" smtClean="0">
              <a:latin typeface="Consolas" panose="020B0609020204030204" pitchFamily="49" charset="0"/>
            </a:endParaRPr>
          </a:p>
        </p:txBody>
      </p:sp>
      <p:sp>
        <p:nvSpPr>
          <p:cNvPr id="10" name="Title 1"/>
          <p:cNvSpPr txBox="1">
            <a:spLocks/>
          </p:cNvSpPr>
          <p:nvPr/>
        </p:nvSpPr>
        <p:spPr bwMode="auto">
          <a:xfrm>
            <a:off x="179512" y="5877272"/>
            <a:ext cx="822960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smtClean="0"/>
              <a:t>Packages to possibly import:</a:t>
            </a:r>
            <a:endParaRPr lang="en-GB" altLang="en-US" sz="1800" b="1" dirty="0"/>
          </a:p>
        </p:txBody>
      </p:sp>
      <p:sp>
        <p:nvSpPr>
          <p:cNvPr id="11" name="Content Placeholder 2"/>
          <p:cNvSpPr txBox="1">
            <a:spLocks/>
          </p:cNvSpPr>
          <p:nvPr/>
        </p:nvSpPr>
        <p:spPr bwMode="auto">
          <a:xfrm>
            <a:off x="457200" y="6290859"/>
            <a:ext cx="8686800" cy="729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600"/>
              </a:spcAft>
              <a:buFont typeface="Wingdings" panose="05000000000000000000" pitchFamily="2" charset="2"/>
              <a:buChar char="Ø"/>
            </a:pPr>
            <a:r>
              <a:rPr lang="en-US" sz="1800" dirty="0" smtClean="0">
                <a:latin typeface="Consolas" panose="020B0609020204030204" pitchFamily="49" charset="0"/>
              </a:rPr>
              <a:t>import </a:t>
            </a:r>
            <a:r>
              <a:rPr lang="en-US" sz="1800" dirty="0" err="1" smtClean="0">
                <a:latin typeface="Consolas" panose="020B0609020204030204" pitchFamily="49" charset="0"/>
              </a:rPr>
              <a:t>os</a:t>
            </a:r>
            <a:r>
              <a:rPr lang="en-US" sz="1800" dirty="0" smtClean="0">
                <a:latin typeface="Consolas" panose="020B0609020204030204" pitchFamily="49" charset="0"/>
              </a:rPr>
              <a:t>, glob, pandas, collections, </a:t>
            </a:r>
            <a:r>
              <a:rPr lang="en-US" sz="1800" dirty="0" err="1" smtClean="0">
                <a:latin typeface="Consolas" panose="020B0609020204030204" pitchFamily="49" charset="0"/>
              </a:rPr>
              <a:t>nilearn</a:t>
            </a:r>
            <a:r>
              <a:rPr lang="en-US" sz="1800" dirty="0" smtClean="0">
                <a:latin typeface="Consolas" panose="020B0609020204030204" pitchFamily="49" charset="0"/>
              </a:rPr>
              <a:t>, </a:t>
            </a:r>
            <a:r>
              <a:rPr lang="en-US" sz="1800" dirty="0" err="1" smtClean="0">
                <a:latin typeface="Consolas" panose="020B0609020204030204" pitchFamily="49" charset="0"/>
              </a:rPr>
              <a:t>nibabel</a:t>
            </a:r>
            <a:r>
              <a:rPr lang="en-US" sz="1800" dirty="0" smtClean="0">
                <a:latin typeface="Consolas" panose="020B0609020204030204" pitchFamily="49" charset="0"/>
              </a:rPr>
              <a:t>, </a:t>
            </a:r>
            <a:r>
              <a:rPr lang="en-US" sz="1800" dirty="0" err="1" smtClean="0">
                <a:latin typeface="Consolas" panose="020B0609020204030204" pitchFamily="49" charset="0"/>
              </a:rPr>
              <a:t>seaborn</a:t>
            </a:r>
            <a:endParaRPr lang="en-US" sz="1800" dirty="0" smtClean="0">
              <a:latin typeface="Consolas" panose="020B0609020204030204" pitchFamily="49" charset="0"/>
            </a:endParaRPr>
          </a:p>
        </p:txBody>
      </p:sp>
    </p:spTree>
    <p:extLst>
      <p:ext uri="{BB962C8B-B14F-4D97-AF65-F5344CB8AC3E}">
        <p14:creationId xmlns:p14="http://schemas.microsoft.com/office/powerpoint/2010/main" val="371585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76051" y="980728"/>
            <a:ext cx="8229600" cy="436910"/>
          </a:xfrm>
        </p:spPr>
        <p:txBody>
          <a:bodyPr>
            <a:normAutofit fontScale="90000"/>
          </a:bodyPr>
          <a:lstStyle/>
          <a:p>
            <a:pPr eaLnBrk="1" hangingPunct="1"/>
            <a:r>
              <a:rPr lang="en-GB" altLang="en-US" dirty="0" smtClean="0"/>
              <a:t>Overview:</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pic>
        <p:nvPicPr>
          <p:cNvPr id="3" name="Picture 2"/>
          <p:cNvPicPr>
            <a:picLocks noChangeAspect="1"/>
          </p:cNvPicPr>
          <p:nvPr/>
        </p:nvPicPr>
        <p:blipFill>
          <a:blip r:embed="rId3"/>
          <a:stretch>
            <a:fillRect/>
          </a:stretch>
        </p:blipFill>
        <p:spPr>
          <a:xfrm>
            <a:off x="323528" y="1700807"/>
            <a:ext cx="8496944" cy="4852439"/>
          </a:xfrm>
          <a:prstGeom prst="rect">
            <a:avLst/>
          </a:prstGeom>
        </p:spPr>
      </p:pic>
    </p:spTree>
    <p:extLst>
      <p:ext uri="{BB962C8B-B14F-4D97-AF65-F5344CB8AC3E}">
        <p14:creationId xmlns:p14="http://schemas.microsoft.com/office/powerpoint/2010/main" val="111298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a:t>
            </a:r>
            <a:r>
              <a:rPr lang="en-GB" altLang="en-US" sz="3200" dirty="0" smtClean="0">
                <a:solidFill>
                  <a:schemeClr val="accent1"/>
                </a:solidFill>
              </a:rPr>
              <a:t>Datasets</a:t>
            </a:r>
            <a:r>
              <a:rPr lang="en-GB" altLang="en-US" sz="3200" dirty="0" smtClean="0"/>
              <a:t> and </a:t>
            </a:r>
            <a:r>
              <a:rPr lang="en-GB" altLang="en-US" sz="3200" dirty="0" smtClean="0">
                <a:solidFill>
                  <a:schemeClr val="accent2"/>
                </a:solidFill>
              </a:rPr>
              <a:t>RDMs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251520" y="1268760"/>
            <a:ext cx="6454998" cy="2088232"/>
          </a:xfrm>
          <a:prstGeom prst="roundRect">
            <a:avLst/>
          </a:prstGeom>
        </p:spPr>
        <p:style>
          <a:lnRef idx="1">
            <a:schemeClr val="dk1"/>
          </a:lnRef>
          <a:fillRef idx="2">
            <a:schemeClr val="dk1"/>
          </a:fillRef>
          <a:effectRef idx="1">
            <a:schemeClr val="dk1"/>
          </a:effectRef>
          <a:fontRef idx="minor">
            <a:schemeClr val="dk1"/>
          </a:fontRef>
        </p:style>
        <p:txBody>
          <a:bodyPr lIns="72000" rIns="72000" rtlCol="0" anchor="ctr"/>
          <a:lstStyle/>
          <a:p>
            <a:r>
              <a:rPr lang="en-GB" b="1" dirty="0" err="1" smtClean="0">
                <a:solidFill>
                  <a:schemeClr val="accent1"/>
                </a:solidFill>
              </a:rPr>
              <a:t>data.Dataset</a:t>
            </a:r>
            <a:r>
              <a:rPr lang="en-GB" b="1" dirty="0" smtClean="0"/>
              <a:t> [or </a:t>
            </a:r>
            <a:r>
              <a:rPr lang="en-GB" b="1" dirty="0" err="1" smtClean="0">
                <a:solidFill>
                  <a:schemeClr val="accent1"/>
                </a:solidFill>
              </a:rPr>
              <a:t>data.TemporalDataset</a:t>
            </a:r>
            <a:r>
              <a:rPr lang="en-GB" b="1" dirty="0"/>
              <a:t>]</a:t>
            </a:r>
            <a:endParaRPr lang="en-GB" b="1" dirty="0" smtClean="0"/>
          </a:p>
          <a:p>
            <a:pPr marL="285750" indent="-285750">
              <a:buFont typeface="Arial" panose="020B0604020202020204" pitchFamily="34" charset="0"/>
              <a:buChar char="•"/>
            </a:pPr>
            <a:r>
              <a:rPr lang="en-GB" dirty="0" smtClean="0"/>
              <a:t>[ observations x channels [ x time] ]</a:t>
            </a:r>
          </a:p>
          <a:p>
            <a:pPr marL="285750" indent="-285750">
              <a:buFont typeface="Arial" panose="020B0604020202020204" pitchFamily="34" charset="0"/>
              <a:buChar char="•"/>
            </a:pPr>
            <a:r>
              <a:rPr lang="en-GB" dirty="0" smtClean="0"/>
              <a:t>from </a:t>
            </a:r>
            <a:r>
              <a:rPr lang="en-GB" dirty="0" err="1" smtClean="0"/>
              <a:t>numpy</a:t>
            </a:r>
            <a:r>
              <a:rPr lang="en-GB" dirty="0" smtClean="0"/>
              <a:t> array, pandas </a:t>
            </a:r>
            <a:r>
              <a:rPr lang="en-GB" dirty="0" err="1" smtClean="0"/>
              <a:t>dataframe</a:t>
            </a:r>
            <a:r>
              <a:rPr lang="en-GB" dirty="0" smtClean="0"/>
              <a:t> or .hdf5 file</a:t>
            </a:r>
          </a:p>
          <a:p>
            <a:pPr marL="285750" indent="-285750">
              <a:buFont typeface="Arial" panose="020B0604020202020204" pitchFamily="34" charset="0"/>
              <a:buChar char="•"/>
            </a:pPr>
            <a:r>
              <a:rPr lang="en-GB" dirty="0" smtClean="0"/>
              <a:t>Optional dataset/</a:t>
            </a:r>
            <a:r>
              <a:rPr lang="en-GB" dirty="0" err="1" smtClean="0"/>
              <a:t>obs</a:t>
            </a:r>
            <a:r>
              <a:rPr lang="en-GB" dirty="0" smtClean="0"/>
              <a:t>/channel descriptors, as dictionary of lists</a:t>
            </a:r>
          </a:p>
          <a:p>
            <a:pPr marL="285750" indent="-285750">
              <a:buFont typeface="Arial" panose="020B0604020202020204" pitchFamily="34" charset="0"/>
              <a:buChar char="•"/>
            </a:pPr>
            <a:r>
              <a:rPr lang="en-GB" dirty="0" smtClean="0"/>
              <a:t>Methods to: sort, split, subset, average</a:t>
            </a:r>
          </a:p>
          <a:p>
            <a:r>
              <a:rPr lang="en-GB" b="1" dirty="0" err="1" smtClean="0">
                <a:solidFill>
                  <a:schemeClr val="accent1"/>
                </a:solidFill>
              </a:rPr>
              <a:t>data.noise</a:t>
            </a:r>
            <a:r>
              <a:rPr lang="en-GB" dirty="0" smtClean="0"/>
              <a:t> to estimate noise covariance/precision, </a:t>
            </a:r>
          </a:p>
          <a:p>
            <a:r>
              <a:rPr lang="en-GB" dirty="0"/>
              <a:t>	</a:t>
            </a:r>
            <a:r>
              <a:rPr lang="en-GB" dirty="0" smtClean="0"/>
              <a:t>   from measurements or residuals</a:t>
            </a:r>
          </a:p>
        </p:txBody>
      </p:sp>
      <p:sp>
        <p:nvSpPr>
          <p:cNvPr id="19" name="Rectangle 18"/>
          <p:cNvSpPr/>
          <p:nvPr/>
        </p:nvSpPr>
        <p:spPr>
          <a:xfrm>
            <a:off x="538181" y="3356992"/>
            <a:ext cx="6050043" cy="923330"/>
          </a:xfrm>
          <a:prstGeom prst="rect">
            <a:avLst/>
          </a:prstGeom>
        </p:spPr>
        <p:txBody>
          <a:bodyPr wrap="square">
            <a:spAutoFit/>
          </a:bodyPr>
          <a:lstStyle/>
          <a:p>
            <a:r>
              <a:rPr lang="en-GB" dirty="0" smtClean="0"/>
              <a:t>          e.g. </a:t>
            </a:r>
            <a:r>
              <a:rPr lang="en-GB" b="1" dirty="0" smtClean="0">
                <a:solidFill>
                  <a:schemeClr val="accent2"/>
                </a:solidFill>
              </a:rPr>
              <a:t>RDMs</a:t>
            </a:r>
            <a:r>
              <a:rPr lang="en-GB" dirty="0" smtClean="0"/>
              <a:t> </a:t>
            </a:r>
            <a:r>
              <a:rPr lang="en-GB" dirty="0" smtClean="0"/>
              <a:t>= </a:t>
            </a:r>
            <a:r>
              <a:rPr lang="en-GB" dirty="0" err="1" smtClean="0"/>
              <a:t>rdm.calc_rdm</a:t>
            </a:r>
            <a:r>
              <a:rPr lang="en-GB" dirty="0" smtClean="0"/>
              <a:t>(</a:t>
            </a:r>
            <a:r>
              <a:rPr lang="en-GB" b="1" dirty="0" smtClean="0">
                <a:solidFill>
                  <a:schemeClr val="accent1"/>
                </a:solidFill>
              </a:rPr>
              <a:t>Dataset</a:t>
            </a:r>
            <a:r>
              <a:rPr lang="en-GB" dirty="0" smtClean="0"/>
              <a:t>, </a:t>
            </a:r>
            <a:r>
              <a:rPr lang="en-GB" dirty="0"/>
              <a:t>method=</a:t>
            </a:r>
            <a:r>
              <a:rPr lang="en-GB" dirty="0" smtClean="0"/>
              <a:t>'</a:t>
            </a:r>
            <a:r>
              <a:rPr lang="en-GB" dirty="0" err="1" smtClean="0"/>
              <a:t>euclidean</a:t>
            </a:r>
            <a:r>
              <a:rPr lang="en-GB" dirty="0" smtClean="0"/>
              <a:t>‘)</a:t>
            </a:r>
          </a:p>
          <a:p>
            <a:r>
              <a:rPr lang="en-GB" b="1" dirty="0" smtClean="0">
                <a:solidFill>
                  <a:schemeClr val="accent2"/>
                </a:solidFill>
              </a:rPr>
              <a:t>	RDMs</a:t>
            </a:r>
            <a:r>
              <a:rPr lang="en-GB" dirty="0" smtClean="0"/>
              <a:t> </a:t>
            </a:r>
            <a:r>
              <a:rPr lang="en-GB" dirty="0"/>
              <a:t>= </a:t>
            </a:r>
            <a:r>
              <a:rPr lang="en-GB" dirty="0" err="1" smtClean="0"/>
              <a:t>rdm.calc_rdm_movie</a:t>
            </a:r>
            <a:r>
              <a:rPr lang="en-GB" dirty="0" smtClean="0"/>
              <a:t>(</a:t>
            </a:r>
            <a:r>
              <a:rPr lang="en-GB" b="1" dirty="0" err="1">
                <a:solidFill>
                  <a:schemeClr val="accent1"/>
                </a:solidFill>
              </a:rPr>
              <a:t>TemporalD</a:t>
            </a:r>
            <a:r>
              <a:rPr lang="en-GB" b="1" dirty="0" err="1" smtClean="0">
                <a:solidFill>
                  <a:schemeClr val="accent1"/>
                </a:solidFill>
              </a:rPr>
              <a:t>ataset</a:t>
            </a:r>
            <a:r>
              <a:rPr lang="en-GB" dirty="0"/>
              <a:t>, </a:t>
            </a:r>
            <a:r>
              <a:rPr lang="en-GB" dirty="0" smtClean="0"/>
              <a:t>…)</a:t>
            </a:r>
          </a:p>
          <a:p>
            <a:r>
              <a:rPr lang="en-GB" b="1" dirty="0">
                <a:solidFill>
                  <a:schemeClr val="accent2"/>
                </a:solidFill>
              </a:rPr>
              <a:t>	</a:t>
            </a:r>
            <a:r>
              <a:rPr lang="en-GB" b="1" dirty="0" smtClean="0">
                <a:solidFill>
                  <a:schemeClr val="accent2"/>
                </a:solidFill>
              </a:rPr>
              <a:t>RDMs</a:t>
            </a:r>
            <a:r>
              <a:rPr lang="en-GB" dirty="0" smtClean="0"/>
              <a:t> = </a:t>
            </a:r>
            <a:r>
              <a:rPr lang="en-GB" dirty="0" err="1" smtClean="0"/>
              <a:t>rdm.calc_rdm_unbalanced</a:t>
            </a:r>
            <a:r>
              <a:rPr lang="en-GB" dirty="0" smtClean="0"/>
              <a:t>(…)</a:t>
            </a:r>
            <a:endParaRPr lang="en-GB" dirty="0"/>
          </a:p>
        </p:txBody>
      </p:sp>
      <p:sp>
        <p:nvSpPr>
          <p:cNvPr id="6" name="Rounded Rectangle 5"/>
          <p:cNvSpPr/>
          <p:nvPr/>
        </p:nvSpPr>
        <p:spPr>
          <a:xfrm>
            <a:off x="683568" y="4230380"/>
            <a:ext cx="6022949" cy="236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err="1" smtClean="0">
                <a:solidFill>
                  <a:schemeClr val="accent2"/>
                </a:solidFill>
              </a:rPr>
              <a:t>rdm.RDMs</a:t>
            </a:r>
            <a:endParaRPr lang="en-GB" b="1" dirty="0" smtClean="0">
              <a:solidFill>
                <a:schemeClr val="accent2"/>
              </a:solidFill>
            </a:endParaRPr>
          </a:p>
          <a:p>
            <a:pPr marL="285750" indent="-285750">
              <a:buFont typeface="Arial" panose="020B0604020202020204" pitchFamily="34" charset="0"/>
              <a:buChar char="•"/>
            </a:pPr>
            <a:r>
              <a:rPr lang="en-GB" dirty="0" smtClean="0"/>
              <a:t>[ n x patterns x </a:t>
            </a:r>
            <a:r>
              <a:rPr lang="en-GB" dirty="0"/>
              <a:t>patterns</a:t>
            </a:r>
            <a:r>
              <a:rPr lang="en-GB" dirty="0" smtClean="0"/>
              <a:t> ] or [ n x upper triangular vector]</a:t>
            </a:r>
          </a:p>
          <a:p>
            <a:pPr marL="285750" indent="-285750">
              <a:buFont typeface="Arial" panose="020B0604020202020204" pitchFamily="34" charset="0"/>
              <a:buChar char="•"/>
            </a:pPr>
            <a:r>
              <a:rPr lang="en-GB" dirty="0" smtClean="0"/>
              <a:t>Optional RDM/pattern descriptors, as </a:t>
            </a:r>
            <a:r>
              <a:rPr lang="en-GB" dirty="0" err="1" smtClean="0"/>
              <a:t>dict</a:t>
            </a:r>
            <a:r>
              <a:rPr lang="en-GB" dirty="0" smtClean="0"/>
              <a:t> of lists</a:t>
            </a: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concatenate, append, subsample and average RDMs</a:t>
            </a:r>
          </a:p>
          <a:p>
            <a:pPr marL="742950" lvl="1" indent="-285750">
              <a:buFont typeface="Arial" panose="020B0604020202020204" pitchFamily="34" charset="0"/>
              <a:buChar char="•"/>
            </a:pPr>
            <a:r>
              <a:rPr lang="en-GB" dirty="0" smtClean="0"/>
              <a:t>subsample, reorder, or sort </a:t>
            </a:r>
            <a:r>
              <a:rPr lang="en-GB" dirty="0"/>
              <a:t>patterns</a:t>
            </a:r>
            <a:r>
              <a:rPr lang="en-GB" dirty="0" smtClean="0"/>
              <a:t> (i.e. conditions)</a:t>
            </a:r>
          </a:p>
          <a:p>
            <a:pPr marL="742950" lvl="1" indent="-285750">
              <a:buFont typeface="Arial" panose="020B0604020202020204" pitchFamily="34" charset="0"/>
              <a:buChar char="•"/>
            </a:pPr>
            <a:r>
              <a:rPr lang="en-GB" dirty="0" smtClean="0"/>
              <a:t>transform data (e.g. rank, or </a:t>
            </a:r>
            <a:r>
              <a:rPr lang="en-GB" dirty="0" err="1" smtClean="0"/>
              <a:t>sqrt</a:t>
            </a:r>
            <a:r>
              <a:rPr lang="en-GB" dirty="0" smtClean="0"/>
              <a:t>)</a:t>
            </a:r>
          </a:p>
          <a:p>
            <a:pPr marL="742950" lvl="1" indent="-285750">
              <a:buFont typeface="Arial" panose="020B0604020202020204" pitchFamily="34" charset="0"/>
              <a:buChar char="•"/>
            </a:pPr>
            <a:r>
              <a:rPr lang="en-GB" dirty="0" smtClean="0"/>
              <a:t>compare RDMs (e.g. types of correlation)</a:t>
            </a:r>
            <a:endParaRPr lang="en-GB" dirty="0"/>
          </a:p>
        </p:txBody>
      </p:sp>
      <p:cxnSp>
        <p:nvCxnSpPr>
          <p:cNvPr id="17" name="Straight Arrow Connector 16"/>
          <p:cNvCxnSpPr/>
          <p:nvPr/>
        </p:nvCxnSpPr>
        <p:spPr>
          <a:xfrm>
            <a:off x="1043608" y="3356992"/>
            <a:ext cx="0" cy="873388"/>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6789441" y="1340768"/>
            <a:ext cx="1860189" cy="1200329"/>
          </a:xfrm>
          <a:prstGeom prst="rect">
            <a:avLst/>
          </a:prstGeom>
        </p:spPr>
        <p:txBody>
          <a:bodyPr wrap="none">
            <a:spAutoFit/>
          </a:bodyPr>
          <a:lstStyle/>
          <a:p>
            <a:r>
              <a:rPr lang="en-GB" b="1" dirty="0" err="1" smtClean="0"/>
              <a:t>demo_dataset</a:t>
            </a:r>
            <a:endParaRPr lang="en-GB" b="1" dirty="0" smtClean="0"/>
          </a:p>
          <a:p>
            <a:r>
              <a:rPr lang="en-GB" dirty="0" smtClean="0"/>
              <a:t>(create, describe, </a:t>
            </a:r>
          </a:p>
          <a:p>
            <a:r>
              <a:rPr lang="en-GB" dirty="0" smtClean="0"/>
              <a:t>and rearrange </a:t>
            </a:r>
            <a:endParaRPr lang="en-GB" dirty="0"/>
          </a:p>
          <a:p>
            <a:r>
              <a:rPr lang="en-GB" dirty="0" smtClean="0"/>
              <a:t>datasets</a:t>
            </a:r>
            <a:r>
              <a:rPr lang="en-GB" dirty="0" smtClean="0"/>
              <a:t>) (~5 s)</a:t>
            </a:r>
            <a:endParaRPr lang="en-GB" dirty="0"/>
          </a:p>
        </p:txBody>
      </p:sp>
      <p:sp>
        <p:nvSpPr>
          <p:cNvPr id="33" name="Rectangle 32"/>
          <p:cNvSpPr/>
          <p:nvPr/>
        </p:nvSpPr>
        <p:spPr>
          <a:xfrm>
            <a:off x="6836484" y="4941168"/>
            <a:ext cx="2103039" cy="923330"/>
          </a:xfrm>
          <a:prstGeom prst="rect">
            <a:avLst/>
          </a:prstGeom>
        </p:spPr>
        <p:txBody>
          <a:bodyPr wrap="square">
            <a:spAutoFit/>
          </a:bodyPr>
          <a:lstStyle/>
          <a:p>
            <a:r>
              <a:rPr lang="en-GB" b="1" dirty="0" smtClean="0"/>
              <a:t>To create an RDM, we need to define dissimilarity…</a:t>
            </a:r>
            <a:endParaRPr lang="en-GB" dirty="0"/>
          </a:p>
        </p:txBody>
      </p:sp>
      <p:cxnSp>
        <p:nvCxnSpPr>
          <p:cNvPr id="12" name="Straight Arrow Connector 11"/>
          <p:cNvCxnSpPr/>
          <p:nvPr/>
        </p:nvCxnSpPr>
        <p:spPr>
          <a:xfrm>
            <a:off x="110426" y="4725144"/>
            <a:ext cx="576064" cy="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4727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 grpId="0" animBg="1"/>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08720"/>
            <a:ext cx="7161808" cy="5241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95536" y="188640"/>
            <a:ext cx="8496944" cy="584775"/>
          </a:xfrm>
          <a:prstGeom prst="rect">
            <a:avLst/>
          </a:prstGeom>
          <a:noFill/>
        </p:spPr>
        <p:txBody>
          <a:bodyPr wrap="square" rtlCol="0">
            <a:spAutoFit/>
          </a:bodyPr>
          <a:lstStyle/>
          <a:p>
            <a:pPr algn="ctr"/>
            <a:r>
              <a:rPr lang="en-GB" sz="3200" dirty="0" smtClean="0"/>
              <a:t>How to measure representational dissimilarity</a:t>
            </a:r>
            <a:endParaRPr lang="en-GB" sz="3200" dirty="0"/>
          </a:p>
        </p:txBody>
      </p:sp>
      <p:sp>
        <p:nvSpPr>
          <p:cNvPr id="8" name="TextBox 7"/>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5" name="TextBox 4"/>
          <p:cNvSpPr txBox="1"/>
          <p:nvPr/>
        </p:nvSpPr>
        <p:spPr>
          <a:xfrm>
            <a:off x="2213783" y="1742370"/>
            <a:ext cx="4680520" cy="369332"/>
          </a:xfrm>
          <a:prstGeom prst="rect">
            <a:avLst/>
          </a:prstGeom>
          <a:noFill/>
        </p:spPr>
        <p:txBody>
          <a:bodyPr wrap="square" rtlCol="0">
            <a:spAutoFit/>
          </a:bodyPr>
          <a:lstStyle/>
          <a:p>
            <a:pPr algn="ctr"/>
            <a:r>
              <a:rPr lang="en-GB" dirty="0" smtClean="0"/>
              <a:t>and other cross-validated “distance estimates”</a:t>
            </a:r>
            <a:endParaRPr lang="en-GB" dirty="0"/>
          </a:p>
        </p:txBody>
      </p:sp>
      <p:sp>
        <p:nvSpPr>
          <p:cNvPr id="6" name="Rectangle 5"/>
          <p:cNvSpPr/>
          <p:nvPr/>
        </p:nvSpPr>
        <p:spPr>
          <a:xfrm>
            <a:off x="323528" y="773414"/>
            <a:ext cx="8164820" cy="3087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95536" y="773413"/>
            <a:ext cx="8164820" cy="15438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0079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b="1" dirty="0" smtClean="0"/>
              <a:t>Euclidean distance</a:t>
            </a:r>
            <a:endParaRPr lang="en-GB" sz="3600" b="1" dirty="0"/>
          </a:p>
        </p:txBody>
      </p:sp>
      <p:sp>
        <p:nvSpPr>
          <p:cNvPr id="5" name="Content Placeholder 4"/>
          <p:cNvSpPr>
            <a:spLocks noGrp="1"/>
          </p:cNvSpPr>
          <p:nvPr>
            <p:ph idx="1"/>
          </p:nvPr>
        </p:nvSpPr>
        <p:spPr/>
        <p:txBody>
          <a:bodyPr>
            <a:normAutofit/>
          </a:bodyPr>
          <a:lstStyle/>
          <a:p>
            <a:pPr marL="0" indent="0">
              <a:buNone/>
            </a:pPr>
            <a:r>
              <a:rPr lang="en-US" sz="2400" dirty="0" smtClean="0"/>
              <a:t>Straight-line distance between two patterns in Euclidean space</a:t>
            </a:r>
          </a:p>
          <a:p>
            <a:endParaRPr lang="en-US" sz="2800" dirty="0"/>
          </a:p>
          <a:p>
            <a:endParaRPr lang="en-US" sz="2800" dirty="0" smtClean="0"/>
          </a:p>
          <a:p>
            <a:endParaRPr lang="en-US" sz="2800" dirty="0"/>
          </a:p>
          <a:p>
            <a:endParaRPr lang="en-US" sz="2800" dirty="0" smtClean="0"/>
          </a:p>
          <a:p>
            <a:endParaRPr lang="en-US" sz="2800" dirty="0" smtClean="0"/>
          </a:p>
          <a:p>
            <a:endParaRPr lang="en-US" sz="2800" dirty="0" smtClean="0"/>
          </a:p>
          <a:p>
            <a:endParaRPr lang="en-GB" sz="2800" dirty="0"/>
          </a:p>
        </p:txBody>
      </p:sp>
      <p:grpSp>
        <p:nvGrpSpPr>
          <p:cNvPr id="9" name="Group 8"/>
          <p:cNvGrpSpPr/>
          <p:nvPr/>
        </p:nvGrpSpPr>
        <p:grpSpPr>
          <a:xfrm>
            <a:off x="179512" y="2132856"/>
            <a:ext cx="4248472" cy="4255943"/>
            <a:chOff x="133048" y="2053377"/>
            <a:chExt cx="4248472" cy="4255943"/>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072" y="2125385"/>
              <a:ext cx="4032448" cy="4183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056" y="2053377"/>
              <a:ext cx="100811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3048" y="2649761"/>
              <a:ext cx="9361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21080" y="2691289"/>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6012160" y="5724545"/>
            <a:ext cx="2520280" cy="584775"/>
          </a:xfrm>
          <a:prstGeom prst="rect">
            <a:avLst/>
          </a:prstGeom>
          <a:noFill/>
        </p:spPr>
        <p:txBody>
          <a:bodyPr wrap="square" rtlCol="0">
            <a:spAutoFit/>
          </a:bodyPr>
          <a:lstStyle/>
          <a:p>
            <a:r>
              <a:rPr lang="en-US" sz="1600" dirty="0" smtClean="0"/>
              <a:t>Image from Alex Walther</a:t>
            </a:r>
          </a:p>
          <a:p>
            <a:r>
              <a:rPr lang="en-US" sz="1600" dirty="0" smtClean="0"/>
              <a:t>RSA workshop 2015</a:t>
            </a:r>
            <a:endParaRPr lang="en-US" sz="1600" dirty="0"/>
          </a:p>
        </p:txBody>
      </p:sp>
    </p:spTree>
    <p:extLst>
      <p:ext uri="{BB962C8B-B14F-4D97-AF65-F5344CB8AC3E}">
        <p14:creationId xmlns:p14="http://schemas.microsoft.com/office/powerpoint/2010/main" val="27115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Correlation distance</a:t>
            </a:r>
            <a:endParaRPr lang="en-US" sz="3600" b="1" dirty="0"/>
          </a:p>
        </p:txBody>
      </p:sp>
      <p:sp>
        <p:nvSpPr>
          <p:cNvPr id="3" name="Content Placeholder 2"/>
          <p:cNvSpPr>
            <a:spLocks noGrp="1"/>
          </p:cNvSpPr>
          <p:nvPr>
            <p:ph idx="1"/>
          </p:nvPr>
        </p:nvSpPr>
        <p:spPr>
          <a:xfrm>
            <a:off x="467544" y="1268761"/>
            <a:ext cx="8229600" cy="1244456"/>
          </a:xfrm>
        </p:spPr>
        <p:txBody>
          <a:bodyPr>
            <a:normAutofit/>
          </a:bodyPr>
          <a:lstStyle/>
          <a:p>
            <a:pPr marL="0" indent="0">
              <a:buNone/>
            </a:pPr>
            <a:r>
              <a:rPr lang="en-US" sz="2400" dirty="0" smtClean="0"/>
              <a:t>1 – correlation coefficient</a:t>
            </a:r>
          </a:p>
          <a:p>
            <a:pPr marL="0" indent="0">
              <a:buNone/>
            </a:pPr>
            <a:r>
              <a:rPr lang="en-US" sz="2400" dirty="0" smtClean="0"/>
              <a:t>Correlation = cosine of the angle between </a:t>
            </a:r>
            <a:r>
              <a:rPr lang="en-US" sz="2400" dirty="0" err="1" smtClean="0"/>
              <a:t>normalised</a:t>
            </a:r>
            <a:r>
              <a:rPr lang="en-US" sz="2400" dirty="0" smtClean="0"/>
              <a:t> patterns </a:t>
            </a:r>
            <a:endParaRPr lang="en-US" sz="2400" dirty="0"/>
          </a:p>
        </p:txBody>
      </p:sp>
      <p:grpSp>
        <p:nvGrpSpPr>
          <p:cNvPr id="5" name="Group 4"/>
          <p:cNvGrpSpPr/>
          <p:nvPr/>
        </p:nvGrpSpPr>
        <p:grpSpPr>
          <a:xfrm>
            <a:off x="539552" y="2297192"/>
            <a:ext cx="3479441" cy="3364056"/>
            <a:chOff x="233448" y="2487486"/>
            <a:chExt cx="4122528" cy="3985817"/>
          </a:xfrm>
        </p:grpSpPr>
        <p:pic>
          <p:nvPicPr>
            <p:cNvPr id="614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7544" y="2487486"/>
              <a:ext cx="3888432" cy="3985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44496" y="2487486"/>
              <a:ext cx="1008112" cy="509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3448" y="2996064"/>
              <a:ext cx="93610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840" y="3042672"/>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p:cNvSpPr txBox="1"/>
          <p:nvPr/>
        </p:nvSpPr>
        <p:spPr>
          <a:xfrm>
            <a:off x="1295636" y="5962504"/>
            <a:ext cx="2520280" cy="584775"/>
          </a:xfrm>
          <a:prstGeom prst="rect">
            <a:avLst/>
          </a:prstGeom>
          <a:noFill/>
        </p:spPr>
        <p:txBody>
          <a:bodyPr wrap="square" rtlCol="0">
            <a:spAutoFit/>
          </a:bodyPr>
          <a:lstStyle/>
          <a:p>
            <a:r>
              <a:rPr lang="en-US" sz="1600" dirty="0" smtClean="0"/>
              <a:t>Image from Alex Walther</a:t>
            </a:r>
          </a:p>
          <a:p>
            <a:r>
              <a:rPr lang="en-US" sz="1600" dirty="0" smtClean="0"/>
              <a:t>RSA workshop 2015</a:t>
            </a:r>
            <a:endParaRPr lang="en-US" sz="1600" dirty="0"/>
          </a:p>
        </p:txBody>
      </p:sp>
      <p:grpSp>
        <p:nvGrpSpPr>
          <p:cNvPr id="11" name="Group 10"/>
          <p:cNvGrpSpPr/>
          <p:nvPr/>
        </p:nvGrpSpPr>
        <p:grpSpPr>
          <a:xfrm>
            <a:off x="4427984" y="3186588"/>
            <a:ext cx="4608512" cy="2618676"/>
            <a:chOff x="4427984" y="2708920"/>
            <a:chExt cx="4608512" cy="2618676"/>
          </a:xfrm>
        </p:grpSpPr>
        <p:pic>
          <p:nvPicPr>
            <p:cNvPr id="10" name="Picture 2"/>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4427984" y="2708920"/>
              <a:ext cx="4425404" cy="2618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012160" y="2708920"/>
              <a:ext cx="3024336" cy="1309338"/>
            </a:xfrm>
            <a:prstGeom prst="rect">
              <a:avLst/>
            </a:prstGeom>
            <a:solidFill>
              <a:srgbClr val="FFFFFF">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a:spLocks noChangeArrowheads="1"/>
          </p:cNvSpPr>
          <p:nvPr/>
        </p:nvSpPr>
        <p:spPr bwMode="auto">
          <a:xfrm>
            <a:off x="6156176" y="6021288"/>
            <a:ext cx="28077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dirty="0" err="1"/>
              <a:t>Misaki</a:t>
            </a:r>
            <a:r>
              <a:rPr lang="en-US" altLang="en-US" sz="1800" dirty="0"/>
              <a:t> et al. </a:t>
            </a:r>
            <a:r>
              <a:rPr lang="en-US" altLang="en-US" sz="1800" dirty="0" smtClean="0"/>
              <a:t>2010</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984" y="2453835"/>
            <a:ext cx="4425404" cy="563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42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32656"/>
            <a:ext cx="7667005" cy="6175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Tree>
    <p:extLst>
      <p:ext uri="{BB962C8B-B14F-4D97-AF65-F5344CB8AC3E}">
        <p14:creationId xmlns:p14="http://schemas.microsoft.com/office/powerpoint/2010/main" val="1991933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Plan for the day</a:t>
            </a:r>
            <a:endParaRPr lang="en-GB" altLang="en-US" sz="3600" b="1" dirty="0"/>
          </a:p>
        </p:txBody>
      </p:sp>
      <p:graphicFrame>
        <p:nvGraphicFramePr>
          <p:cNvPr id="2" name="Table 1"/>
          <p:cNvGraphicFramePr>
            <a:graphicFrameLocks noGrp="1"/>
          </p:cNvGraphicFramePr>
          <p:nvPr>
            <p:extLst>
              <p:ext uri="{D42A27DB-BD31-4B8C-83A1-F6EECF244321}">
                <p14:modId xmlns:p14="http://schemas.microsoft.com/office/powerpoint/2010/main" val="1808723743"/>
              </p:ext>
            </p:extLst>
          </p:nvPr>
        </p:nvGraphicFramePr>
        <p:xfrm>
          <a:off x="683568" y="836711"/>
          <a:ext cx="7776864" cy="5900812"/>
        </p:xfrm>
        <a:graphic>
          <a:graphicData uri="http://schemas.openxmlformats.org/drawingml/2006/table">
            <a:tbl>
              <a:tblPr bandRow="1">
                <a:tableStyleId>{3B4B98B0-60AC-42C2-AFA5-B58CD77FA1E5}</a:tableStyleId>
              </a:tblPr>
              <a:tblGrid>
                <a:gridCol w="1660902">
                  <a:extLst>
                    <a:ext uri="{9D8B030D-6E8A-4147-A177-3AD203B41FA5}">
                      <a16:colId xmlns:a16="http://schemas.microsoft.com/office/drawing/2014/main" val="1722292224"/>
                    </a:ext>
                  </a:extLst>
                </a:gridCol>
                <a:gridCol w="6115962">
                  <a:extLst>
                    <a:ext uri="{9D8B030D-6E8A-4147-A177-3AD203B41FA5}">
                      <a16:colId xmlns:a16="http://schemas.microsoft.com/office/drawing/2014/main" val="1650833295"/>
                    </a:ext>
                  </a:extLst>
                </a:gridCol>
              </a:tblGrid>
              <a:tr h="7920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600" dirty="0" smtClean="0">
                          <a:latin typeface="Arial" panose="020B0604020202020204" pitchFamily="34" charset="0"/>
                          <a:cs typeface="Arial" panose="020B0604020202020204" pitchFamily="34" charset="0"/>
                        </a:rPr>
                        <a:t>9:05 – 10:00</a:t>
                      </a:r>
                    </a:p>
                  </a:txBody>
                  <a:tcPr marT="0" marB="0" anchor="ctr"/>
                </a:tc>
                <a:tc>
                  <a:txBody>
                    <a:bodyPr/>
                    <a:lstStyle/>
                    <a:p>
                      <a:r>
                        <a:rPr lang="en-GB" sz="1600" dirty="0" smtClean="0">
                          <a:solidFill>
                            <a:schemeClr val="tx1"/>
                          </a:solidFill>
                          <a:latin typeface="Arial" panose="020B0604020202020204" pitchFamily="34" charset="0"/>
                          <a:cs typeface="Arial" panose="020B0604020202020204" pitchFamily="34" charset="0"/>
                        </a:rPr>
                        <a:t>Introduction to MVPA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accent3"/>
                          </a:solidFill>
                          <a:latin typeface="Arial" panose="020B0604020202020204" pitchFamily="34" charset="0"/>
                          <a:cs typeface="Arial" panose="020B0604020202020204" pitchFamily="34" charset="0"/>
                        </a:rPr>
                        <a:t>Introduction to the </a:t>
                      </a:r>
                      <a:r>
                        <a:rPr lang="en-GB" sz="1600" dirty="0" err="1" smtClean="0">
                          <a:solidFill>
                            <a:schemeClr val="accent3"/>
                          </a:solidFill>
                          <a:latin typeface="Arial" panose="020B0604020202020204" pitchFamily="34" charset="0"/>
                          <a:cs typeface="Arial" panose="020B0604020202020204" pitchFamily="34" charset="0"/>
                        </a:rPr>
                        <a:t>CoSMoMVPA</a:t>
                      </a:r>
                      <a:r>
                        <a:rPr lang="en-GB" sz="1600" dirty="0" smtClean="0">
                          <a:solidFill>
                            <a:schemeClr val="accent3"/>
                          </a:solidFill>
                          <a:latin typeface="Arial" panose="020B0604020202020204" pitchFamily="34" charset="0"/>
                          <a:cs typeface="Arial" panose="020B0604020202020204" pitchFamily="34" charset="0"/>
                        </a:rPr>
                        <a:t> Toolbox</a:t>
                      </a:r>
                      <a:r>
                        <a:rPr lang="en-GB" sz="1600" baseline="0" dirty="0" smtClean="0">
                          <a:solidFill>
                            <a:schemeClr val="accent3"/>
                          </a:solidFill>
                          <a:latin typeface="Arial" panose="020B0604020202020204" pitchFamily="34" charset="0"/>
                          <a:cs typeface="Arial" panose="020B0604020202020204" pitchFamily="34" charset="0"/>
                        </a:rPr>
                        <a:t> (</a:t>
                      </a:r>
                      <a:r>
                        <a:rPr lang="en-GB" sz="1600" dirty="0" smtClean="0">
                          <a:solidFill>
                            <a:schemeClr val="accent3"/>
                          </a:solidFill>
                          <a:latin typeface="Arial" panose="020B0604020202020204" pitchFamily="34" charset="0"/>
                          <a:cs typeface="Arial" panose="020B0604020202020204" pitchFamily="34" charset="0"/>
                        </a:rPr>
                        <a:t>and alternatives)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accent3"/>
                          </a:solidFill>
                          <a:latin typeface="Arial" panose="020B0604020202020204" pitchFamily="34" charset="0"/>
                          <a:cs typeface="Arial" panose="020B0604020202020204" pitchFamily="34" charset="0"/>
                        </a:rPr>
                        <a:t>First</a:t>
                      </a:r>
                      <a:r>
                        <a:rPr lang="en-GB" sz="1600" baseline="0" dirty="0" smtClean="0">
                          <a:solidFill>
                            <a:schemeClr val="accent3"/>
                          </a:solidFill>
                          <a:latin typeface="Arial" panose="020B0604020202020204" pitchFamily="34" charset="0"/>
                          <a:cs typeface="Arial" panose="020B0604020202020204" pitchFamily="34" charset="0"/>
                        </a:rPr>
                        <a:t> example – fast classification searchlight</a:t>
                      </a:r>
                      <a:endParaRPr lang="en-GB" sz="1600" dirty="0" smtClean="0">
                        <a:solidFill>
                          <a:schemeClr val="accent3"/>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3103334842"/>
                  </a:ext>
                </a:extLst>
              </a:tr>
              <a:tr h="340388">
                <a:tc gridSpan="2">
                  <a:txBody>
                    <a:bodyPr/>
                    <a:lstStyle/>
                    <a:p>
                      <a:pPr algn="ctr"/>
                      <a:r>
                        <a:rPr lang="en-GB" sz="1600" dirty="0" smtClean="0">
                          <a:solidFill>
                            <a:schemeClr val="accent1"/>
                          </a:solidFill>
                          <a:latin typeface="Arial" panose="020B0604020202020204" pitchFamily="34" charset="0"/>
                          <a:cs typeface="Arial" panose="020B0604020202020204" pitchFamily="34" charset="0"/>
                        </a:rPr>
                        <a:t>Break</a:t>
                      </a:r>
                      <a:endParaRPr lang="en-GB" sz="1600" dirty="0">
                        <a:solidFill>
                          <a:schemeClr val="accent1"/>
                        </a:solidFill>
                        <a:latin typeface="Arial" panose="020B0604020202020204" pitchFamily="34" charset="0"/>
                        <a:cs typeface="Arial" panose="020B0604020202020204" pitchFamily="34" charset="0"/>
                      </a:endParaRPr>
                    </a:p>
                  </a:txBody>
                  <a:tcPr marT="0" marB="0" anchor="ctr"/>
                </a:tc>
                <a:tc hMerge="1">
                  <a:txBody>
                    <a:bodyPr/>
                    <a:lstStyle/>
                    <a:p>
                      <a:endParaRPr lang="en-GB" dirty="0"/>
                    </a:p>
                  </a:txBody>
                  <a:tcPr/>
                </a:tc>
                <a:extLst>
                  <a:ext uri="{0D108BD9-81ED-4DB2-BD59-A6C34878D82A}">
                    <a16:rowId xmlns:a16="http://schemas.microsoft.com/office/drawing/2014/main" val="503799809"/>
                  </a:ext>
                </a:extLst>
              </a:tr>
              <a:tr h="811740">
                <a:tc>
                  <a:txBody>
                    <a:bodyPr/>
                    <a:lstStyle/>
                    <a:p>
                      <a:r>
                        <a:rPr lang="en-GB" sz="1600" dirty="0" smtClean="0">
                          <a:latin typeface="Arial" panose="020B0604020202020204" pitchFamily="34" charset="0"/>
                          <a:cs typeface="Arial" panose="020B0604020202020204" pitchFamily="34" charset="0"/>
                        </a:rPr>
                        <a:t>10:15 – 11:00</a:t>
                      </a:r>
                      <a:endParaRPr lang="en-GB" sz="1600" dirty="0">
                        <a:latin typeface="Arial" panose="020B0604020202020204" pitchFamily="34" charset="0"/>
                        <a:cs typeface="Arial" panose="020B0604020202020204" pitchFamily="34" charset="0"/>
                      </a:endParaRPr>
                    </a:p>
                  </a:txBody>
                  <a:tcPr marT="0" marB="0" anchor="ctr"/>
                </a:tc>
                <a:tc>
                  <a:txBody>
                    <a:bodyPr/>
                    <a:lstStyle/>
                    <a:p>
                      <a:r>
                        <a:rPr lang="en-GB" sz="1600" baseline="0" dirty="0" err="1" smtClean="0">
                          <a:solidFill>
                            <a:schemeClr val="accent3"/>
                          </a:solidFill>
                          <a:latin typeface="Arial" panose="020B0604020202020204" pitchFamily="34" charset="0"/>
                          <a:cs typeface="Arial" panose="020B0604020202020204" pitchFamily="34" charset="0"/>
                        </a:rPr>
                        <a:t>CoSMoMVPA’s</a:t>
                      </a:r>
                      <a:r>
                        <a:rPr lang="en-GB" sz="1600" baseline="0" dirty="0" smtClean="0">
                          <a:solidFill>
                            <a:schemeClr val="accent3"/>
                          </a:solidFill>
                          <a:latin typeface="Arial" panose="020B0604020202020204" pitchFamily="34" charset="0"/>
                          <a:cs typeface="Arial" panose="020B0604020202020204" pitchFamily="34" charset="0"/>
                        </a:rPr>
                        <a:t> dataset structure</a:t>
                      </a:r>
                    </a:p>
                    <a:p>
                      <a:r>
                        <a:rPr lang="en-GB" sz="1600" baseline="0" dirty="0" smtClean="0">
                          <a:solidFill>
                            <a:schemeClr val="accent3"/>
                          </a:solidFill>
                          <a:latin typeface="Arial" panose="020B0604020202020204" pitchFamily="34" charset="0"/>
                          <a:cs typeface="Arial" panose="020B0604020202020204" pitchFamily="34" charset="0"/>
                        </a:rPr>
                        <a:t>Which </a:t>
                      </a:r>
                      <a:r>
                        <a:rPr lang="en-GB" sz="1600" baseline="0" dirty="0" smtClean="0">
                          <a:solidFill>
                            <a:schemeClr val="accent3"/>
                          </a:solidFill>
                          <a:latin typeface="Arial" panose="020B0604020202020204" pitchFamily="34" charset="0"/>
                          <a:cs typeface="Arial" panose="020B0604020202020204" pitchFamily="34" charset="0"/>
                        </a:rPr>
                        <a:t>features to use (ROIs, searchlights)?</a:t>
                      </a:r>
                    </a:p>
                    <a:p>
                      <a:r>
                        <a:rPr lang="en-GB" sz="1600" baseline="0" dirty="0" smtClean="0">
                          <a:solidFill>
                            <a:schemeClr val="accent3"/>
                          </a:solidFill>
                          <a:latin typeface="Arial" panose="020B0604020202020204" pitchFamily="34" charset="0"/>
                          <a:cs typeface="Arial" panose="020B0604020202020204" pitchFamily="34" charset="0"/>
                        </a:rPr>
                        <a:t>Which method/classifier?</a:t>
                      </a:r>
                    </a:p>
                  </a:txBody>
                  <a:tcPr marT="0" marB="0" anchor="ctr"/>
                </a:tc>
                <a:extLst>
                  <a:ext uri="{0D108BD9-81ED-4DB2-BD59-A6C34878D82A}">
                    <a16:rowId xmlns:a16="http://schemas.microsoft.com/office/drawing/2014/main" val="2376462315"/>
                  </a:ext>
                </a:extLst>
              </a:tr>
              <a:tr h="340388">
                <a:tc gridSpan="2">
                  <a:txBody>
                    <a:bodyPr/>
                    <a:lstStyle/>
                    <a:p>
                      <a:pPr algn="ctr"/>
                      <a:r>
                        <a:rPr lang="en-GB" sz="1600" dirty="0" smtClean="0">
                          <a:solidFill>
                            <a:schemeClr val="accent1"/>
                          </a:solidFill>
                          <a:latin typeface="Arial" panose="020B0604020202020204" pitchFamily="34" charset="0"/>
                          <a:cs typeface="Arial" panose="020B0604020202020204" pitchFamily="34" charset="0"/>
                        </a:rPr>
                        <a:t>Break</a:t>
                      </a:r>
                      <a:endParaRPr lang="en-GB" sz="1600" dirty="0">
                        <a:solidFill>
                          <a:schemeClr val="accent1"/>
                        </a:solidFill>
                        <a:latin typeface="Arial" panose="020B0604020202020204" pitchFamily="34" charset="0"/>
                        <a:cs typeface="Arial" panose="020B0604020202020204" pitchFamily="34" charset="0"/>
                      </a:endParaRPr>
                    </a:p>
                  </a:txBody>
                  <a:tcPr marT="0" marB="0" anchor="ctr"/>
                </a:tc>
                <a:tc hMerge="1">
                  <a:txBody>
                    <a:bodyPr/>
                    <a:lstStyle/>
                    <a:p>
                      <a:endParaRPr lang="en-GB" dirty="0"/>
                    </a:p>
                  </a:txBody>
                  <a:tcPr/>
                </a:tc>
                <a:extLst>
                  <a:ext uri="{0D108BD9-81ED-4DB2-BD59-A6C34878D82A}">
                    <a16:rowId xmlns:a16="http://schemas.microsoft.com/office/drawing/2014/main" val="2020836358"/>
                  </a:ext>
                </a:extLst>
              </a:tr>
              <a:tr h="667724">
                <a:tc>
                  <a:txBody>
                    <a:bodyPr/>
                    <a:lstStyle/>
                    <a:p>
                      <a:r>
                        <a:rPr lang="en-GB" sz="1600" dirty="0" smtClean="0">
                          <a:latin typeface="Arial" panose="020B0604020202020204" pitchFamily="34" charset="0"/>
                          <a:cs typeface="Arial" panose="020B0604020202020204" pitchFamily="34" charset="0"/>
                        </a:rPr>
                        <a:t>11:15</a:t>
                      </a:r>
                      <a:r>
                        <a:rPr lang="en-GB" sz="1600" baseline="0" dirty="0" smtClean="0">
                          <a:latin typeface="Arial" panose="020B0604020202020204" pitchFamily="34" charset="0"/>
                          <a:cs typeface="Arial" panose="020B0604020202020204" pitchFamily="34" charset="0"/>
                        </a:rPr>
                        <a:t> – 12:00</a:t>
                      </a:r>
                      <a:endParaRPr lang="en-GB" sz="1600" dirty="0">
                        <a:latin typeface="Arial" panose="020B0604020202020204" pitchFamily="34" charset="0"/>
                        <a:cs typeface="Arial" panose="020B0604020202020204" pitchFamily="34" charset="0"/>
                      </a:endParaRPr>
                    </a:p>
                  </a:txBody>
                  <a:tcPr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aseline="0" dirty="0" smtClean="0">
                          <a:solidFill>
                            <a:schemeClr val="accent3"/>
                          </a:solidFill>
                          <a:latin typeface="Arial" panose="020B0604020202020204" pitchFamily="34" charset="0"/>
                          <a:cs typeface="Arial" panose="020B0604020202020204" pitchFamily="34" charset="0"/>
                        </a:rPr>
                        <a:t>Partitions and cross-validation</a:t>
                      </a:r>
                      <a:endParaRPr lang="en-GB" sz="1600" dirty="0" smtClean="0">
                        <a:solidFill>
                          <a:schemeClr val="accent3"/>
                        </a:solidFill>
                        <a:latin typeface="Arial" panose="020B0604020202020204" pitchFamily="34" charset="0"/>
                        <a:cs typeface="Arial" panose="020B0604020202020204" pitchFamily="34" charset="0"/>
                      </a:endParaRPr>
                    </a:p>
                    <a:p>
                      <a:r>
                        <a:rPr lang="en-GB" sz="1600" baseline="0" dirty="0" smtClean="0">
                          <a:solidFill>
                            <a:schemeClr val="accent3"/>
                          </a:solidFill>
                          <a:latin typeface="Arial" panose="020B0604020202020204" pitchFamily="34" charset="0"/>
                          <a:cs typeface="Arial" panose="020B0604020202020204" pitchFamily="34" charset="0"/>
                        </a:rPr>
                        <a:t>Output measures and s</a:t>
                      </a:r>
                      <a:r>
                        <a:rPr lang="en-GB" sz="1600" dirty="0" smtClean="0">
                          <a:solidFill>
                            <a:schemeClr val="accent3"/>
                          </a:solidFill>
                          <a:latin typeface="Arial" panose="020B0604020202020204" pitchFamily="34" charset="0"/>
                          <a:cs typeface="Arial" panose="020B0604020202020204" pitchFamily="34" charset="0"/>
                        </a:rPr>
                        <a:t>tatistics</a:t>
                      </a:r>
                    </a:p>
                  </a:txBody>
                  <a:tcPr marT="0" marB="0" anchor="ctr"/>
                </a:tc>
                <a:extLst>
                  <a:ext uri="{0D108BD9-81ED-4DB2-BD59-A6C34878D82A}">
                    <a16:rowId xmlns:a16="http://schemas.microsoft.com/office/drawing/2014/main" val="702048638"/>
                  </a:ext>
                </a:extLst>
              </a:tr>
              <a:tr h="340388">
                <a:tc gridSpan="2">
                  <a:txBody>
                    <a:bodyPr/>
                    <a:lstStyle/>
                    <a:p>
                      <a:pPr algn="ctr"/>
                      <a:r>
                        <a:rPr lang="en-GB" sz="1600" dirty="0" smtClean="0">
                          <a:solidFill>
                            <a:schemeClr val="accent1"/>
                          </a:solidFill>
                          <a:latin typeface="Arial" panose="020B0604020202020204" pitchFamily="34" charset="0"/>
                          <a:cs typeface="Arial" panose="020B0604020202020204" pitchFamily="34" charset="0"/>
                        </a:rPr>
                        <a:t>LUNCH</a:t>
                      </a:r>
                      <a:endParaRPr lang="en-GB" sz="1600" dirty="0">
                        <a:solidFill>
                          <a:schemeClr val="accent1"/>
                        </a:solidFill>
                        <a:latin typeface="Arial" panose="020B0604020202020204" pitchFamily="34" charset="0"/>
                        <a:cs typeface="Arial" panose="020B0604020202020204" pitchFamily="34" charset="0"/>
                      </a:endParaRPr>
                    </a:p>
                  </a:txBody>
                  <a:tcPr marT="0" marB="0" anchor="ctr"/>
                </a:tc>
                <a:tc hMerge="1">
                  <a:txBody>
                    <a:bodyPr/>
                    <a:lstStyle/>
                    <a:p>
                      <a:endParaRPr lang="en-GB" dirty="0"/>
                    </a:p>
                  </a:txBody>
                  <a:tcPr/>
                </a:tc>
                <a:extLst>
                  <a:ext uri="{0D108BD9-81ED-4DB2-BD59-A6C34878D82A}">
                    <a16:rowId xmlns:a16="http://schemas.microsoft.com/office/drawing/2014/main" val="288298302"/>
                  </a:ext>
                </a:extLst>
              </a:tr>
              <a:tr h="667724">
                <a:tc>
                  <a:txBody>
                    <a:bodyPr/>
                    <a:lstStyle/>
                    <a:p>
                      <a:r>
                        <a:rPr lang="en-GB" sz="1600" dirty="0" smtClean="0">
                          <a:latin typeface="Arial" panose="020B0604020202020204" pitchFamily="34" charset="0"/>
                          <a:cs typeface="Arial" panose="020B0604020202020204" pitchFamily="34" charset="0"/>
                        </a:rPr>
                        <a:t>1:30 – 2:15</a:t>
                      </a:r>
                      <a:endParaRPr lang="en-GB" sz="1600" dirty="0">
                        <a:latin typeface="Arial" panose="020B0604020202020204" pitchFamily="34" charset="0"/>
                        <a:cs typeface="Arial" panose="020B0604020202020204" pitchFamily="34" charset="0"/>
                      </a:endParaRPr>
                    </a:p>
                  </a:txBody>
                  <a:tcPr marT="0" marB="0" anchor="ctr"/>
                </a:tc>
                <a:tc>
                  <a:txBody>
                    <a:bodyPr/>
                    <a:lstStyle/>
                    <a:p>
                      <a:r>
                        <a:rPr lang="en-GB" sz="1600" dirty="0" smtClean="0">
                          <a:solidFill>
                            <a:schemeClr val="tx1"/>
                          </a:solidFill>
                          <a:latin typeface="Arial" panose="020B0604020202020204" pitchFamily="34" charset="0"/>
                          <a:cs typeface="Arial" panose="020B0604020202020204" pitchFamily="34" charset="0"/>
                        </a:rPr>
                        <a:t>Introduction to RSA</a:t>
                      </a:r>
                    </a:p>
                    <a:p>
                      <a:r>
                        <a:rPr lang="en-GB" sz="1600" dirty="0" smtClean="0">
                          <a:solidFill>
                            <a:schemeClr val="accent2"/>
                          </a:solidFill>
                          <a:latin typeface="Arial" panose="020B0604020202020204" pitchFamily="34" charset="0"/>
                          <a:cs typeface="Arial" panose="020B0604020202020204" pitchFamily="34" charset="0"/>
                        </a:rPr>
                        <a:t>Introduction to the RSA toolbox; dataset demos</a:t>
                      </a:r>
                    </a:p>
                  </a:txBody>
                  <a:tcPr marT="0" marB="0" anchor="ctr"/>
                </a:tc>
                <a:extLst>
                  <a:ext uri="{0D108BD9-81ED-4DB2-BD59-A6C34878D82A}">
                    <a16:rowId xmlns:a16="http://schemas.microsoft.com/office/drawing/2014/main" val="481977363"/>
                  </a:ext>
                </a:extLst>
              </a:tr>
              <a:tr h="34038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accent1"/>
                          </a:solidFill>
                          <a:latin typeface="Arial" panose="020B0604020202020204" pitchFamily="34" charset="0"/>
                          <a:cs typeface="Arial" panose="020B0604020202020204" pitchFamily="34" charset="0"/>
                        </a:rPr>
                        <a:t>Break</a:t>
                      </a:r>
                    </a:p>
                  </a:txBody>
                  <a:tcPr marT="0" marB="0" anchor="ctr"/>
                </a:tc>
                <a:tc hMerge="1">
                  <a:txBody>
                    <a:bodyPr/>
                    <a:lstStyle/>
                    <a:p>
                      <a:endParaRPr lang="en-GB" dirty="0"/>
                    </a:p>
                  </a:txBody>
                  <a:tcPr/>
                </a:tc>
                <a:extLst>
                  <a:ext uri="{0D108BD9-81ED-4DB2-BD59-A6C34878D82A}">
                    <a16:rowId xmlns:a16="http://schemas.microsoft.com/office/drawing/2014/main" val="371365515"/>
                  </a:ext>
                </a:extLst>
              </a:tr>
              <a:tr h="477539">
                <a:tc>
                  <a:txBody>
                    <a:bodyPr/>
                    <a:lstStyle/>
                    <a:p>
                      <a:r>
                        <a:rPr lang="en-GB" sz="1600" dirty="0" smtClean="0">
                          <a:latin typeface="Arial" panose="020B0604020202020204" pitchFamily="34" charset="0"/>
                          <a:cs typeface="Arial" panose="020B0604020202020204" pitchFamily="34" charset="0"/>
                        </a:rPr>
                        <a:t>2:30 – 3:15</a:t>
                      </a:r>
                      <a:endParaRPr lang="en-GB" sz="1600" dirty="0">
                        <a:latin typeface="Arial" panose="020B0604020202020204" pitchFamily="34" charset="0"/>
                        <a:cs typeface="Arial" panose="020B0604020202020204" pitchFamily="34" charset="0"/>
                      </a:endParaRPr>
                    </a:p>
                  </a:txBody>
                  <a:tcPr marT="0" marB="0" anchor="ctr"/>
                </a:tc>
                <a:tc>
                  <a:txBody>
                    <a:bodyPr/>
                    <a:lstStyle/>
                    <a:p>
                      <a:r>
                        <a:rPr lang="en-GB" sz="1600" dirty="0" smtClean="0">
                          <a:solidFill>
                            <a:schemeClr val="accent2"/>
                          </a:solidFill>
                          <a:latin typeface="Arial" panose="020B0604020202020204" pitchFamily="34" charset="0"/>
                          <a:cs typeface="Arial" panose="020B0604020202020204" pitchFamily="34" charset="0"/>
                        </a:rPr>
                        <a:t>RSA Toolbox Demos: RDMs,</a:t>
                      </a:r>
                      <a:r>
                        <a:rPr lang="en-GB" sz="1600" baseline="0" dirty="0" smtClean="0">
                          <a:solidFill>
                            <a:schemeClr val="accent2"/>
                          </a:solidFill>
                          <a:latin typeface="Arial" panose="020B0604020202020204" pitchFamily="34" charset="0"/>
                          <a:cs typeface="Arial" panose="020B0604020202020204" pitchFamily="34" charset="0"/>
                        </a:rPr>
                        <a:t> visualisations, statistics</a:t>
                      </a:r>
                      <a:endParaRPr lang="en-GB" sz="1600" dirty="0">
                        <a:solidFill>
                          <a:schemeClr val="accent2"/>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1923948523"/>
                  </a:ext>
                </a:extLst>
              </a:tr>
              <a:tr h="34038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smtClean="0">
                          <a:solidFill>
                            <a:schemeClr val="accent1"/>
                          </a:solidFill>
                          <a:latin typeface="Arial" panose="020B0604020202020204" pitchFamily="34" charset="0"/>
                          <a:cs typeface="Arial" panose="020B0604020202020204" pitchFamily="34" charset="0"/>
                        </a:rPr>
                        <a:t>Break</a:t>
                      </a:r>
                    </a:p>
                  </a:txBody>
                  <a:tcPr marT="0" marB="0" anchor="ctr"/>
                </a:tc>
                <a:tc hMerge="1">
                  <a:txBody>
                    <a:bodyPr/>
                    <a:lstStyle/>
                    <a:p>
                      <a:endParaRPr lang="en-GB" dirty="0"/>
                    </a:p>
                  </a:txBody>
                  <a:tcPr/>
                </a:tc>
                <a:extLst>
                  <a:ext uri="{0D108BD9-81ED-4DB2-BD59-A6C34878D82A}">
                    <a16:rowId xmlns:a16="http://schemas.microsoft.com/office/drawing/2014/main" val="1181615666"/>
                  </a:ext>
                </a:extLst>
              </a:tr>
              <a:tr h="425861">
                <a:tc>
                  <a:txBody>
                    <a:bodyPr/>
                    <a:lstStyle/>
                    <a:p>
                      <a:r>
                        <a:rPr lang="en-GB" sz="1600" dirty="0" smtClean="0">
                          <a:latin typeface="Arial" panose="020B0604020202020204" pitchFamily="34" charset="0"/>
                          <a:cs typeface="Arial" panose="020B0604020202020204" pitchFamily="34" charset="0"/>
                        </a:rPr>
                        <a:t>3:30 – 4:30</a:t>
                      </a:r>
                      <a:endParaRPr lang="en-GB" sz="1600" dirty="0">
                        <a:latin typeface="Arial" panose="020B0604020202020204" pitchFamily="34" charset="0"/>
                        <a:cs typeface="Arial" panose="020B0604020202020204" pitchFamily="34" charset="0"/>
                      </a:endParaRPr>
                    </a:p>
                  </a:txBody>
                  <a:tcPr marT="0" marB="0" anchor="ctr"/>
                </a:tc>
                <a:tc>
                  <a:txBody>
                    <a:bodyPr/>
                    <a:lstStyle/>
                    <a:p>
                      <a:r>
                        <a:rPr lang="en-GB" sz="1600" dirty="0" smtClean="0">
                          <a:solidFill>
                            <a:srgbClr val="7030A0"/>
                          </a:solidFill>
                          <a:latin typeface="Arial" panose="020B0604020202020204" pitchFamily="34" charset="0"/>
                          <a:cs typeface="Arial" panose="020B0604020202020204" pitchFamily="34" charset="0"/>
                        </a:rPr>
                        <a:t>Time-resolved MVPA, with Olaf</a:t>
                      </a:r>
                      <a:r>
                        <a:rPr lang="en-GB" sz="1600" baseline="0" dirty="0" smtClean="0">
                          <a:solidFill>
                            <a:srgbClr val="7030A0"/>
                          </a:solidFill>
                          <a:latin typeface="Arial" panose="020B0604020202020204" pitchFamily="34" charset="0"/>
                          <a:cs typeface="Arial" panose="020B0604020202020204" pitchFamily="34" charset="0"/>
                        </a:rPr>
                        <a:t> Hauk</a:t>
                      </a:r>
                      <a:endParaRPr lang="en-GB" sz="1600" dirty="0">
                        <a:solidFill>
                          <a:srgbClr val="7030A0"/>
                        </a:solidFill>
                        <a:latin typeface="Arial" panose="020B0604020202020204" pitchFamily="34" charset="0"/>
                        <a:cs typeface="Arial" panose="020B0604020202020204" pitchFamily="34" charset="0"/>
                      </a:endParaRPr>
                    </a:p>
                  </a:txBody>
                  <a:tcPr marT="0" marB="0" anchor="ctr"/>
                </a:tc>
                <a:extLst>
                  <a:ext uri="{0D108BD9-81ED-4DB2-BD59-A6C34878D82A}">
                    <a16:rowId xmlns:a16="http://schemas.microsoft.com/office/drawing/2014/main" val="3223637752"/>
                  </a:ext>
                </a:extLst>
              </a:tr>
              <a:tr h="356195">
                <a:tc gridSpan="2">
                  <a:txBody>
                    <a:bodyPr/>
                    <a:lstStyle/>
                    <a:p>
                      <a:pPr algn="ctr"/>
                      <a:r>
                        <a:rPr lang="en-GB" sz="1600" i="1" dirty="0" smtClean="0">
                          <a:solidFill>
                            <a:schemeClr val="accent1"/>
                          </a:solidFill>
                          <a:latin typeface="Arial" panose="020B0604020202020204" pitchFamily="34" charset="0"/>
                          <a:cs typeface="Arial" panose="020B0604020202020204" pitchFamily="34" charset="0"/>
                        </a:rPr>
                        <a:t>From 7 pm: Social event at the Tivoli</a:t>
                      </a:r>
                      <a:endParaRPr lang="en-GB" sz="1600" i="1" dirty="0">
                        <a:solidFill>
                          <a:schemeClr val="accent1"/>
                        </a:solidFill>
                        <a:latin typeface="Arial" panose="020B0604020202020204" pitchFamily="34" charset="0"/>
                        <a:cs typeface="Arial" panose="020B0604020202020204" pitchFamily="34" charset="0"/>
                      </a:endParaRPr>
                    </a:p>
                  </a:txBody>
                  <a:tcPr marT="0" marB="0" anchor="ctr"/>
                </a:tc>
                <a:tc hMerge="1">
                  <a:txBody>
                    <a:bodyPr/>
                    <a:lstStyle/>
                    <a:p>
                      <a:endParaRPr lang="en-GB" dirty="0"/>
                    </a:p>
                  </a:txBody>
                  <a:tcPr/>
                </a:tc>
                <a:extLst>
                  <a:ext uri="{0D108BD9-81ED-4DB2-BD59-A6C34878D82A}">
                    <a16:rowId xmlns:a16="http://schemas.microsoft.com/office/drawing/2014/main" val="2286510381"/>
                  </a:ext>
                </a:extLst>
              </a:tr>
            </a:tbl>
          </a:graphicData>
        </a:graphic>
      </p:graphicFrame>
    </p:spTree>
    <p:extLst>
      <p:ext uri="{BB962C8B-B14F-4D97-AF65-F5344CB8AC3E}">
        <p14:creationId xmlns:p14="http://schemas.microsoft.com/office/powerpoint/2010/main" val="815977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630"/>
            <a:ext cx="8280920" cy="5897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35996" y="6402814"/>
            <a:ext cx="4500500" cy="338554"/>
          </a:xfrm>
          <a:prstGeom prst="rect">
            <a:avLst/>
          </a:prstGeom>
          <a:noFill/>
        </p:spPr>
        <p:txBody>
          <a:bodyPr wrap="square" rtlCol="0">
            <a:spAutoFit/>
          </a:bodyPr>
          <a:lstStyle/>
          <a:p>
            <a:pPr algn="r"/>
            <a:r>
              <a:rPr lang="en-US" sz="1600" dirty="0" smtClean="0"/>
              <a:t>Image from Alex Walther, RSA workshop 2015</a:t>
            </a:r>
            <a:endParaRPr lang="en-US" sz="1600" dirty="0"/>
          </a:p>
        </p:txBody>
      </p:sp>
    </p:spTree>
    <p:extLst>
      <p:ext uri="{BB962C8B-B14F-4D97-AF65-F5344CB8AC3E}">
        <p14:creationId xmlns:p14="http://schemas.microsoft.com/office/powerpoint/2010/main" val="1193906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659" y="1403484"/>
            <a:ext cx="6170685" cy="3960440"/>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347864" y="5795972"/>
            <a:ext cx="2389437" cy="369332"/>
          </a:xfrm>
          <a:prstGeom prst="rect">
            <a:avLst/>
          </a:prstGeom>
        </p:spPr>
        <p:txBody>
          <a:bodyPr wrap="none">
            <a:spAutoFit/>
          </a:bodyPr>
          <a:lstStyle/>
          <a:p>
            <a:pPr>
              <a:spcBef>
                <a:spcPct val="0"/>
              </a:spcBef>
            </a:pPr>
            <a:r>
              <a:rPr lang="en-US" altLang="en-US" dirty="0"/>
              <a:t>Kriegeskorte et al. </a:t>
            </a:r>
            <a:r>
              <a:rPr lang="en-US" altLang="en-US" dirty="0" smtClean="0"/>
              <a:t>2008</a:t>
            </a:r>
            <a:endParaRPr lang="en-US" altLang="en-US" dirty="0"/>
          </a:p>
        </p:txBody>
      </p:sp>
      <p:sp>
        <p:nvSpPr>
          <p:cNvPr id="7" name="Title 1"/>
          <p:cNvSpPr>
            <a:spLocks noGrp="1"/>
          </p:cNvSpPr>
          <p:nvPr>
            <p:ph type="title"/>
          </p:nvPr>
        </p:nvSpPr>
        <p:spPr>
          <a:xfrm>
            <a:off x="457200" y="274638"/>
            <a:ext cx="8229600" cy="562074"/>
          </a:xfrm>
        </p:spPr>
        <p:txBody>
          <a:bodyPr>
            <a:normAutofit fontScale="90000"/>
          </a:bodyPr>
          <a:lstStyle/>
          <a:p>
            <a:r>
              <a:rPr lang="en-GB" dirty="0" smtClean="0"/>
              <a:t>One example of effect in practice:</a:t>
            </a:r>
            <a:endParaRPr lang="en-GB" dirty="0"/>
          </a:p>
        </p:txBody>
      </p:sp>
      <p:sp>
        <p:nvSpPr>
          <p:cNvPr id="8" name="Rectangle 7"/>
          <p:cNvSpPr/>
          <p:nvPr/>
        </p:nvSpPr>
        <p:spPr>
          <a:xfrm>
            <a:off x="5796136" y="1268760"/>
            <a:ext cx="2088232"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4657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smtClean="0"/>
              <a:t>Crossvalidated</a:t>
            </a:r>
            <a:r>
              <a:rPr lang="en-US" sz="3600" b="1" dirty="0" smtClean="0"/>
              <a:t> distance estimates</a:t>
            </a:r>
            <a:endParaRPr lang="en-US" sz="3600" b="1" dirty="0"/>
          </a:p>
        </p:txBody>
      </p:sp>
      <p:sp>
        <p:nvSpPr>
          <p:cNvPr id="3" name="Content Placeholder 2"/>
          <p:cNvSpPr>
            <a:spLocks noGrp="1"/>
          </p:cNvSpPr>
          <p:nvPr>
            <p:ph idx="1"/>
          </p:nvPr>
        </p:nvSpPr>
        <p:spPr>
          <a:xfrm>
            <a:off x="457200" y="1600200"/>
            <a:ext cx="8229600" cy="4781128"/>
          </a:xfrm>
        </p:spPr>
        <p:txBody>
          <a:bodyPr>
            <a:normAutofit fontScale="92500" lnSpcReduction="10000"/>
          </a:bodyPr>
          <a:lstStyle/>
          <a:p>
            <a:pPr marL="0" indent="0">
              <a:buNone/>
            </a:pPr>
            <a:r>
              <a:rPr lang="en-US" sz="2600" dirty="0" smtClean="0"/>
              <a:t>Linear Discriminant Contrast (</a:t>
            </a:r>
            <a:r>
              <a:rPr lang="en-US" sz="2600" b="1" dirty="0" smtClean="0"/>
              <a:t>LDC</a:t>
            </a:r>
            <a:r>
              <a:rPr lang="en-US" sz="2600" dirty="0" smtClean="0"/>
              <a:t>), aka </a:t>
            </a:r>
            <a:r>
              <a:rPr lang="en-US" sz="2600" b="1" dirty="0" err="1" smtClean="0"/>
              <a:t>Crossnobis</a:t>
            </a:r>
            <a:r>
              <a:rPr lang="en-US" sz="2600" dirty="0" smtClean="0"/>
              <a:t> estimator has two desired properties:</a:t>
            </a:r>
          </a:p>
          <a:p>
            <a:pPr marL="514350" indent="-514350">
              <a:buFont typeface="+mj-lt"/>
              <a:buAutoNum type="arabicPeriod"/>
            </a:pPr>
            <a:r>
              <a:rPr lang="en-US" sz="2600" dirty="0" err="1" smtClean="0"/>
              <a:t>Multivariately</a:t>
            </a:r>
            <a:r>
              <a:rPr lang="en-US" sz="2600" dirty="0" smtClean="0"/>
              <a:t> noise </a:t>
            </a:r>
            <a:r>
              <a:rPr lang="en-US" sz="2600" dirty="0" err="1" smtClean="0"/>
              <a:t>normalised</a:t>
            </a:r>
            <a:endParaRPr lang="en-US" sz="2600" dirty="0" smtClean="0"/>
          </a:p>
          <a:p>
            <a:pPr marL="803275" lvl="1" indent="-403225"/>
            <a:r>
              <a:rPr lang="en-US" sz="2200" dirty="0" smtClean="0"/>
              <a:t>Like </a:t>
            </a:r>
            <a:r>
              <a:rPr lang="en-US" sz="2200" dirty="0" err="1"/>
              <a:t>M</a:t>
            </a:r>
            <a:r>
              <a:rPr lang="en-US" sz="2200" dirty="0" err="1" smtClean="0"/>
              <a:t>ahalanobis</a:t>
            </a:r>
            <a:r>
              <a:rPr lang="en-US" sz="2200" dirty="0" smtClean="0"/>
              <a:t> distance</a:t>
            </a:r>
          </a:p>
          <a:p>
            <a:pPr marL="803275" lvl="1" indent="-403225"/>
            <a:r>
              <a:rPr lang="en-US" sz="2200" dirty="0" smtClean="0"/>
              <a:t>Potentially increases sensitivity </a:t>
            </a:r>
          </a:p>
          <a:p>
            <a:pPr marL="514350" indent="-514350">
              <a:buFont typeface="+mj-lt"/>
              <a:buAutoNum type="arabicPeriod"/>
            </a:pPr>
            <a:r>
              <a:rPr lang="en-US" sz="2600" dirty="0" smtClean="0"/>
              <a:t>Cross-validated</a:t>
            </a:r>
          </a:p>
          <a:p>
            <a:pPr lvl="1"/>
            <a:r>
              <a:rPr lang="en-US" sz="2200" dirty="0" err="1" smtClean="0"/>
              <a:t>Generalises</a:t>
            </a:r>
            <a:endParaRPr lang="en-US" sz="2200" dirty="0" smtClean="0"/>
          </a:p>
          <a:p>
            <a:pPr lvl="1"/>
            <a:r>
              <a:rPr lang="en-US" sz="2200" dirty="0" smtClean="0"/>
              <a:t>Not positively biased, with interpretable zero point</a:t>
            </a:r>
          </a:p>
          <a:p>
            <a:pPr lvl="1"/>
            <a:r>
              <a:rPr lang="en-US" sz="2200" dirty="0" smtClean="0"/>
              <a:t>Requires data splitting (may not always be possible, and potentially reduces sensitivity)</a:t>
            </a:r>
          </a:p>
          <a:p>
            <a:r>
              <a:rPr lang="en-US" sz="2600" dirty="0" smtClean="0"/>
              <a:t>Note the cross validation means it can be negative:</a:t>
            </a:r>
          </a:p>
          <a:p>
            <a:pPr lvl="1"/>
            <a:r>
              <a:rPr lang="en-US" sz="2200" dirty="0" smtClean="0"/>
              <a:t>it is an </a:t>
            </a:r>
            <a:r>
              <a:rPr lang="en-US" sz="2200" i="1" dirty="0" smtClean="0"/>
              <a:t>estimate </a:t>
            </a:r>
            <a:r>
              <a:rPr lang="en-US" sz="2200" dirty="0" smtClean="0"/>
              <a:t>of a distance</a:t>
            </a:r>
          </a:p>
          <a:p>
            <a:pPr lvl="1"/>
            <a:r>
              <a:rPr lang="en-US" sz="2200" dirty="0" smtClean="0"/>
              <a:t>necessary to remove positive bias</a:t>
            </a:r>
          </a:p>
        </p:txBody>
      </p:sp>
    </p:spTree>
    <p:extLst>
      <p:ext uri="{BB962C8B-B14F-4D97-AF65-F5344CB8AC3E}">
        <p14:creationId xmlns:p14="http://schemas.microsoft.com/office/powerpoint/2010/main" val="110105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8795320" cy="288032"/>
          </a:xfrm>
        </p:spPr>
        <p:txBody>
          <a:bodyPr>
            <a:normAutofit fontScale="90000"/>
          </a:bodyPr>
          <a:lstStyle/>
          <a:p>
            <a:r>
              <a:rPr lang="en-US" sz="3600" b="1" dirty="0" smtClean="0"/>
              <a:t>Noise </a:t>
            </a:r>
            <a:r>
              <a:rPr lang="en-US" sz="3600" b="1" dirty="0" err="1" smtClean="0"/>
              <a:t>normalisation</a:t>
            </a:r>
            <a:endParaRPr lang="en-US" sz="3600" b="1" dirty="0"/>
          </a:p>
        </p:txBody>
      </p:sp>
      <p:sp>
        <p:nvSpPr>
          <p:cNvPr id="3" name="Content Placeholder 2"/>
          <p:cNvSpPr>
            <a:spLocks noGrp="1"/>
          </p:cNvSpPr>
          <p:nvPr>
            <p:ph idx="1"/>
          </p:nvPr>
        </p:nvSpPr>
        <p:spPr>
          <a:xfrm>
            <a:off x="395536" y="764704"/>
            <a:ext cx="8579296" cy="2808312"/>
          </a:xfrm>
        </p:spPr>
        <p:txBody>
          <a:bodyPr>
            <a:normAutofit fontScale="92500" lnSpcReduction="10000"/>
          </a:bodyPr>
          <a:lstStyle/>
          <a:p>
            <a:pPr marL="0" indent="0">
              <a:buNone/>
            </a:pPr>
            <a:r>
              <a:rPr lang="en-US" sz="2600" dirty="0" smtClean="0"/>
              <a:t>Noise </a:t>
            </a:r>
            <a:r>
              <a:rPr lang="en-US" sz="2600" dirty="0" err="1" smtClean="0"/>
              <a:t>normalisation</a:t>
            </a:r>
            <a:r>
              <a:rPr lang="en-US" sz="2600" dirty="0" smtClean="0"/>
              <a:t> of fMRI response patterns increases reliability of estimated pattern distances.</a:t>
            </a:r>
            <a:endParaRPr lang="en-US" sz="2600" dirty="0"/>
          </a:p>
          <a:p>
            <a:pPr marL="0" indent="0">
              <a:buNone/>
            </a:pPr>
            <a:r>
              <a:rPr lang="en-US" sz="2600" dirty="0" err="1" smtClean="0"/>
              <a:t>Univariate</a:t>
            </a:r>
            <a:r>
              <a:rPr lang="en-US" sz="2600" dirty="0" smtClean="0"/>
              <a:t>: </a:t>
            </a:r>
          </a:p>
          <a:p>
            <a:pPr marL="400050" lvl="1" indent="0">
              <a:buNone/>
            </a:pPr>
            <a:r>
              <a:rPr lang="en-US" sz="2200" dirty="0" smtClean="0"/>
              <a:t>Divide each voxel’s beta weight by its standard error </a:t>
            </a:r>
            <a:r>
              <a:rPr lang="en-US" sz="2600" dirty="0" smtClean="0">
                <a:sym typeface="Wingdings" pitchFamily="2" charset="2"/>
              </a:rPr>
              <a:t> </a:t>
            </a:r>
            <a:r>
              <a:rPr lang="en-US" sz="2600" dirty="0" smtClean="0"/>
              <a:t>t value</a:t>
            </a:r>
          </a:p>
          <a:p>
            <a:pPr marL="0" indent="0">
              <a:buNone/>
            </a:pPr>
            <a:r>
              <a:rPr lang="en-US" sz="2600" dirty="0" smtClean="0"/>
              <a:t>Multivariate: </a:t>
            </a:r>
          </a:p>
          <a:p>
            <a:pPr marL="400050" lvl="1" indent="0">
              <a:buNone/>
            </a:pPr>
            <a:r>
              <a:rPr lang="en-US" sz="2200" dirty="0" smtClean="0"/>
              <a:t>Multiply patterns by inverse of (square-rooted) covariance matrix </a:t>
            </a:r>
            <a:r>
              <a:rPr lang="en-US" sz="2200" dirty="0" smtClean="0">
                <a:sym typeface="Wingdings" pitchFamily="2" charset="2"/>
              </a:rPr>
              <a:t> </a:t>
            </a:r>
            <a:r>
              <a:rPr lang="en-US" sz="2200" dirty="0" err="1" smtClean="0">
                <a:sym typeface="Wingdings" pitchFamily="2" charset="2"/>
              </a:rPr>
              <a:t>Mahalanobis</a:t>
            </a:r>
            <a:r>
              <a:rPr lang="en-US" sz="2200" dirty="0" smtClean="0">
                <a:sym typeface="Wingdings" pitchFamily="2" charset="2"/>
              </a:rPr>
              <a:t> distance</a:t>
            </a:r>
            <a:endParaRPr lang="en-US" sz="2200"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739702"/>
            <a:ext cx="5363170" cy="2713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35996" y="6402814"/>
            <a:ext cx="4500500" cy="338554"/>
          </a:xfrm>
          <a:prstGeom prst="rect">
            <a:avLst/>
          </a:prstGeom>
          <a:noFill/>
        </p:spPr>
        <p:txBody>
          <a:bodyPr wrap="square" rtlCol="0">
            <a:spAutoFit/>
          </a:bodyPr>
          <a:lstStyle/>
          <a:p>
            <a:pPr algn="r"/>
            <a:r>
              <a:rPr lang="en-US" sz="1600" dirty="0" smtClean="0"/>
              <a:t>Image from Alex Walther, RSA workshop 2015</a:t>
            </a:r>
            <a:endParaRPr lang="en-US" sz="1600" dirty="0"/>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502" y="3367904"/>
            <a:ext cx="3562970" cy="277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056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sz="3600" b="1" dirty="0" smtClean="0"/>
              <a:t>Cross-validated dissimilarity measures</a:t>
            </a:r>
            <a:endParaRPr lang="en-US" sz="3600" b="1" dirty="0"/>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7225" y="2276872"/>
            <a:ext cx="4219575"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3" name="Content Placeholder 2"/>
          <p:cNvSpPr>
            <a:spLocks noGrp="1"/>
          </p:cNvSpPr>
          <p:nvPr>
            <p:ph idx="1"/>
          </p:nvPr>
        </p:nvSpPr>
        <p:spPr>
          <a:xfrm>
            <a:off x="457200" y="1124744"/>
            <a:ext cx="4906888" cy="2448272"/>
          </a:xfrm>
        </p:spPr>
        <p:txBody>
          <a:bodyPr>
            <a:normAutofit fontScale="92500" lnSpcReduction="10000"/>
          </a:bodyPr>
          <a:lstStyle/>
          <a:p>
            <a:r>
              <a:rPr lang="en-US" sz="2800" dirty="0" smtClean="0"/>
              <a:t>Distances are positive</a:t>
            </a:r>
          </a:p>
          <a:p>
            <a:r>
              <a:rPr lang="en-US" sz="2800" dirty="0" smtClean="0"/>
              <a:t>In high dimensional space, noise is likely orthogonal to pattern separation</a:t>
            </a:r>
          </a:p>
          <a:p>
            <a:r>
              <a:rPr lang="en-US" sz="2800" dirty="0" smtClean="0"/>
              <a:t>Noise </a:t>
            </a:r>
            <a:r>
              <a:rPr lang="en-US" sz="2800" dirty="0" smtClean="0">
                <a:sym typeface="Wingdings" pitchFamily="2" charset="2"/>
              </a:rPr>
              <a:t>means </a:t>
            </a:r>
            <a:r>
              <a:rPr lang="en-US" sz="2800" dirty="0" smtClean="0"/>
              <a:t>distance measures are positively biased. </a:t>
            </a:r>
          </a:p>
        </p:txBody>
      </p:sp>
    </p:spTree>
    <p:extLst>
      <p:ext uri="{BB962C8B-B14F-4D97-AF65-F5344CB8AC3E}">
        <p14:creationId xmlns:p14="http://schemas.microsoft.com/office/powerpoint/2010/main" val="138514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US" sz="3600" b="1" dirty="0" smtClean="0"/>
              <a:t>Cross-validated dissimilarity measures</a:t>
            </a:r>
            <a:endParaRPr lang="en-US" sz="3600" b="1" dirty="0"/>
          </a:p>
        </p:txBody>
      </p:sp>
      <p:sp>
        <p:nvSpPr>
          <p:cNvPr id="3" name="Content Placeholder 2"/>
          <p:cNvSpPr>
            <a:spLocks noGrp="1"/>
          </p:cNvSpPr>
          <p:nvPr>
            <p:ph idx="1"/>
          </p:nvPr>
        </p:nvSpPr>
        <p:spPr>
          <a:xfrm>
            <a:off x="395536" y="980728"/>
            <a:ext cx="4978896" cy="3302030"/>
          </a:xfrm>
        </p:spPr>
        <p:txBody>
          <a:bodyPr>
            <a:normAutofit/>
          </a:bodyPr>
          <a:lstStyle/>
          <a:p>
            <a:pPr marL="0" indent="0">
              <a:buNone/>
            </a:pPr>
            <a:endParaRPr lang="en-US" sz="2400" dirty="0" smtClean="0"/>
          </a:p>
          <a:p>
            <a:pPr marL="0" indent="0">
              <a:buNone/>
            </a:pPr>
            <a:r>
              <a:rPr lang="en-US" sz="2400" dirty="0" smtClean="0"/>
              <a:t>Cross-validated dissimilarity measures</a:t>
            </a:r>
            <a:br>
              <a:rPr lang="en-US" sz="2400" dirty="0" smtClean="0"/>
            </a:br>
            <a:r>
              <a:rPr lang="en-US" sz="2400" dirty="0" smtClean="0"/>
              <a:t>are </a:t>
            </a:r>
            <a:r>
              <a:rPr lang="en-US" sz="2400" i="1" dirty="0" smtClean="0"/>
              <a:t>estimates </a:t>
            </a:r>
            <a:r>
              <a:rPr lang="en-US" sz="2400" dirty="0" smtClean="0"/>
              <a:t>of distances. So can be negative. </a:t>
            </a:r>
          </a:p>
          <a:p>
            <a:pPr marL="0" indent="0">
              <a:buNone/>
            </a:pPr>
            <a:r>
              <a:rPr lang="en-US" sz="2400" dirty="0" smtClean="0"/>
              <a:t>They are unbiased, have an interpretable zero point, </a:t>
            </a:r>
            <a:r>
              <a:rPr lang="en-US" sz="2400" dirty="0"/>
              <a:t>a</a:t>
            </a:r>
            <a:r>
              <a:rPr lang="en-US" sz="2400" dirty="0" smtClean="0"/>
              <a:t>nd preserve ratio scale.</a:t>
            </a:r>
            <a:endParaRPr lang="en-US" sz="2400" dirty="0"/>
          </a:p>
        </p:txBody>
      </p:sp>
      <p:sp>
        <p:nvSpPr>
          <p:cNvPr id="30" name="TextBox 29"/>
          <p:cNvSpPr txBox="1"/>
          <p:nvPr/>
        </p:nvSpPr>
        <p:spPr>
          <a:xfrm>
            <a:off x="5796136" y="4207581"/>
            <a:ext cx="3133493" cy="276999"/>
          </a:xfrm>
          <a:prstGeom prst="rect">
            <a:avLst/>
          </a:prstGeom>
          <a:noFill/>
        </p:spPr>
        <p:txBody>
          <a:bodyPr wrap="square" rtlCol="0">
            <a:spAutoFit/>
          </a:bodyPr>
          <a:lstStyle/>
          <a:p>
            <a:pPr algn="ctr"/>
            <a:r>
              <a:rPr lang="en-US" sz="1200" dirty="0" smtClean="0">
                <a:solidFill>
                  <a:schemeClr val="bg1">
                    <a:lumMod val="50000"/>
                  </a:schemeClr>
                </a:solidFill>
              </a:rPr>
              <a:t>from Alex Walther, RSA workshop 2015</a:t>
            </a:r>
            <a:endParaRPr lang="en-US" sz="1200" dirty="0">
              <a:solidFill>
                <a:schemeClr val="bg1">
                  <a:lumMod val="50000"/>
                </a:schemeClr>
              </a:solidFill>
            </a:endParaRPr>
          </a:p>
        </p:txBody>
      </p:sp>
      <p:sp>
        <p:nvSpPr>
          <p:cNvPr id="24" name="TextBox 23"/>
          <p:cNvSpPr txBox="1"/>
          <p:nvPr/>
        </p:nvSpPr>
        <p:spPr>
          <a:xfrm>
            <a:off x="5097925" y="4688215"/>
            <a:ext cx="3816424" cy="2062103"/>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LDC </a:t>
            </a:r>
            <a:r>
              <a:rPr lang="en-US" sz="1600" dirty="0" smtClean="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dot product of difference vectors    </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 cosine of angle between them</a:t>
            </a:r>
            <a:br>
              <a:rPr lang="en-US" sz="1600" dirty="0" smtClean="0">
                <a:latin typeface="Arial" panose="020B0604020202020204" pitchFamily="34" charset="0"/>
                <a:cs typeface="Arial" panose="020B0604020202020204" pitchFamily="34" charset="0"/>
              </a:rPr>
            </a:br>
            <a:r>
              <a:rPr lang="en-US" sz="1600" dirty="0" smtClean="0">
                <a:latin typeface="Arial" panose="020B0604020202020204" pitchFamily="34" charset="0"/>
                <a:cs typeface="Arial" panose="020B0604020202020204" pitchFamily="34" charset="0"/>
              </a:rPr>
              <a:t>        = zero if orthogonal</a:t>
            </a:r>
          </a:p>
          <a:p>
            <a:endParaRPr lang="en-US" sz="1600" dirty="0" smtClean="0">
              <a:latin typeface="Arial" panose="020B0604020202020204" pitchFamily="34" charset="0"/>
              <a:cs typeface="Arial" panose="020B0604020202020204" pitchFamily="34" charset="0"/>
            </a:endParaRPr>
          </a:p>
          <a:p>
            <a:r>
              <a:rPr lang="en-US" sz="1600" dirty="0" smtClean="0">
                <a:latin typeface="Arial" panose="020B0604020202020204" pitchFamily="34" charset="0"/>
                <a:cs typeface="Arial" panose="020B0604020202020204" pitchFamily="34" charset="0"/>
              </a:rPr>
              <a:t>Can divide by #voxels to compare ROIs of different sizes</a:t>
            </a:r>
            <a:br>
              <a:rPr lang="en-US" sz="1600" dirty="0" smtClean="0">
                <a:latin typeface="Arial" panose="020B0604020202020204" pitchFamily="34" charset="0"/>
                <a:cs typeface="Arial" panose="020B0604020202020204" pitchFamily="34" charset="0"/>
              </a:rPr>
            </a:br>
            <a:endParaRPr lang="en-US" sz="1600" dirty="0" smtClean="0">
              <a:latin typeface="Arial" panose="020B0604020202020204" pitchFamily="34" charset="0"/>
              <a:cs typeface="Arial" panose="020B0604020202020204" pitchFamily="34" charset="0"/>
            </a:endParaRPr>
          </a:p>
          <a:p>
            <a:r>
              <a:rPr lang="en-US" sz="1600" b="1" dirty="0" err="1" smtClean="0">
                <a:latin typeface="Arial" panose="020B0604020202020204" pitchFamily="34" charset="0"/>
                <a:cs typeface="Arial" panose="020B0604020202020204" pitchFamily="34" charset="0"/>
              </a:rPr>
              <a:t>LDt</a:t>
            </a:r>
            <a:r>
              <a:rPr lang="en-US" sz="1600" dirty="0" smtClean="0">
                <a:latin typeface="Arial" panose="020B0604020202020204" pitchFamily="34" charset="0"/>
                <a:cs typeface="Arial" panose="020B0604020202020204" pitchFamily="34" charset="0"/>
              </a:rPr>
              <a:t> = LDC divided by its standard error</a:t>
            </a:r>
            <a:endParaRPr lang="en-US" sz="1600" dirty="0">
              <a:latin typeface="Arial" panose="020B0604020202020204" pitchFamily="34" charset="0"/>
              <a:cs typeface="Arial" panose="020B0604020202020204" pitchFamily="34"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412" y="876300"/>
            <a:ext cx="3412076" cy="3331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95536" y="4437112"/>
            <a:ext cx="4777730" cy="172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179512" y="6372036"/>
            <a:ext cx="2124237" cy="369332"/>
          </a:xfrm>
          <a:prstGeom prst="rect">
            <a:avLst/>
          </a:prstGeom>
          <a:noFill/>
        </p:spPr>
        <p:txBody>
          <a:bodyPr wrap="square" rtlCol="0">
            <a:spAutoFit/>
          </a:bodyPr>
          <a:lstStyle/>
          <a:p>
            <a:r>
              <a:rPr lang="en-GB" dirty="0" smtClean="0"/>
              <a:t>Nili et al. (2013)</a:t>
            </a:r>
            <a:endParaRPr lang="en-GB" dirty="0"/>
          </a:p>
        </p:txBody>
      </p:sp>
      <p:sp>
        <p:nvSpPr>
          <p:cNvPr id="19" name="Rectangle 18"/>
          <p:cNvSpPr/>
          <p:nvPr/>
        </p:nvSpPr>
        <p:spPr>
          <a:xfrm>
            <a:off x="425593" y="5445224"/>
            <a:ext cx="4777730" cy="719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Arrow Connector 4"/>
          <p:cNvCxnSpPr/>
          <p:nvPr/>
        </p:nvCxnSpPr>
        <p:spPr>
          <a:xfrm flipH="1">
            <a:off x="2843808" y="4282758"/>
            <a:ext cx="360040" cy="509598"/>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75656" y="3851066"/>
            <a:ext cx="3920092" cy="523220"/>
          </a:xfrm>
          <a:prstGeom prst="rect">
            <a:avLst/>
          </a:prstGeom>
          <a:noFill/>
        </p:spPr>
        <p:txBody>
          <a:bodyPr wrap="square" rtlCol="0">
            <a:spAutoFit/>
          </a:bodyPr>
          <a:lstStyle/>
          <a:p>
            <a:r>
              <a:rPr lang="en-GB" sz="1400" dirty="0" smtClean="0">
                <a:solidFill>
                  <a:schemeClr val="accent4"/>
                </a:solidFill>
                <a:latin typeface="Arial" panose="020B0604020202020204" pitchFamily="34" charset="0"/>
                <a:cs typeface="Arial" panose="020B0604020202020204" pitchFamily="34" charset="0"/>
              </a:rPr>
              <a:t>Noise covariance </a:t>
            </a:r>
            <a:br>
              <a:rPr lang="en-GB" sz="1400" dirty="0" smtClean="0">
                <a:solidFill>
                  <a:schemeClr val="accent4"/>
                </a:solidFill>
                <a:latin typeface="Arial" panose="020B0604020202020204" pitchFamily="34" charset="0"/>
                <a:cs typeface="Arial" panose="020B0604020202020204" pitchFamily="34" charset="0"/>
              </a:rPr>
            </a:br>
            <a:r>
              <a:rPr lang="en-GB" sz="1400" dirty="0" smtClean="0">
                <a:solidFill>
                  <a:schemeClr val="accent4"/>
                </a:solidFill>
                <a:latin typeface="Arial" panose="020B0604020202020204" pitchFamily="34" charset="0"/>
                <a:cs typeface="Arial" panose="020B0604020202020204" pitchFamily="34" charset="0"/>
              </a:rPr>
              <a:t>(Squared Euclidean </a:t>
            </a:r>
            <a:r>
              <a:rPr lang="en-GB" sz="1400" dirty="0" smtClean="0">
                <a:solidFill>
                  <a:schemeClr val="accent4"/>
                </a:solidFill>
                <a:latin typeface="Arial" panose="020B0604020202020204" pitchFamily="34" charset="0"/>
                <a:cs typeface="Arial" panose="020B0604020202020204" pitchFamily="34" charset="0"/>
              </a:rPr>
              <a:t>distance if identity matrix)</a:t>
            </a:r>
            <a:endParaRPr lang="en-GB" sz="14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691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4" grpId="0" build="p"/>
      <p:bldP spid="33" grpId="0"/>
      <p:bldP spid="19"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260648"/>
            <a:ext cx="6190622" cy="5040560"/>
          </a:xfrm>
          <a:prstGeom prst="rect">
            <a:avLst/>
          </a:prstGeom>
        </p:spPr>
      </p:pic>
      <p:sp>
        <p:nvSpPr>
          <p:cNvPr id="6" name="TextBox 5"/>
          <p:cNvSpPr txBox="1"/>
          <p:nvPr/>
        </p:nvSpPr>
        <p:spPr>
          <a:xfrm>
            <a:off x="251520" y="5805264"/>
            <a:ext cx="2339752" cy="830997"/>
          </a:xfrm>
          <a:prstGeom prst="rect">
            <a:avLst/>
          </a:prstGeom>
          <a:noFill/>
        </p:spPr>
        <p:txBody>
          <a:bodyPr wrap="square" rtlCol="0">
            <a:spAutoFit/>
          </a:bodyPr>
          <a:lstStyle/>
          <a:p>
            <a:r>
              <a:rPr lang="en-US" sz="1600" dirty="0" smtClean="0"/>
              <a:t>Image from </a:t>
            </a:r>
          </a:p>
          <a:p>
            <a:r>
              <a:rPr lang="en-US" sz="1600" dirty="0" smtClean="0"/>
              <a:t>Niko Kriegeskorte</a:t>
            </a:r>
          </a:p>
          <a:p>
            <a:r>
              <a:rPr lang="en-US" sz="1600" dirty="0" smtClean="0"/>
              <a:t>RSA workshop 2015</a:t>
            </a:r>
            <a:endParaRPr lang="en-US" sz="1600" dirty="0"/>
          </a:p>
        </p:txBody>
      </p:sp>
      <p:pic>
        <p:nvPicPr>
          <p:cNvPr id="3" name="Picture 2"/>
          <p:cNvPicPr>
            <a:picLocks noChangeAspect="1"/>
          </p:cNvPicPr>
          <p:nvPr/>
        </p:nvPicPr>
        <p:blipFill>
          <a:blip r:embed="rId4"/>
          <a:stretch>
            <a:fillRect/>
          </a:stretch>
        </p:blipFill>
        <p:spPr>
          <a:xfrm>
            <a:off x="6876256" y="1700808"/>
            <a:ext cx="2099612" cy="1792352"/>
          </a:xfrm>
          <a:prstGeom prst="rect">
            <a:avLst/>
          </a:prstGeom>
        </p:spPr>
      </p:pic>
      <p:sp>
        <p:nvSpPr>
          <p:cNvPr id="7" name="TextBox 6"/>
          <p:cNvSpPr txBox="1"/>
          <p:nvPr/>
        </p:nvSpPr>
        <p:spPr>
          <a:xfrm>
            <a:off x="6591949" y="3717032"/>
            <a:ext cx="2339752" cy="738664"/>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What if there is no separation of conditions, but one is noisier?</a:t>
            </a:r>
          </a:p>
        </p:txBody>
      </p:sp>
      <p:sp>
        <p:nvSpPr>
          <p:cNvPr id="8" name="TextBox 7"/>
          <p:cNvSpPr txBox="1"/>
          <p:nvPr/>
        </p:nvSpPr>
        <p:spPr>
          <a:xfrm>
            <a:off x="6591949" y="5949280"/>
            <a:ext cx="2339752" cy="738664"/>
          </a:xfrm>
          <a:prstGeom prst="rect">
            <a:avLst/>
          </a:prstGeom>
          <a:noFill/>
        </p:spPr>
        <p:txBody>
          <a:bodyPr wrap="square" rtlCol="0">
            <a:spAutoFit/>
          </a:bodyPr>
          <a:lstStyle/>
          <a:p>
            <a:r>
              <a:rPr lang="en-US" sz="1400" b="1" dirty="0" smtClean="0">
                <a:latin typeface="Arial" panose="020B0604020202020204" pitchFamily="34" charset="0"/>
                <a:cs typeface="Arial" panose="020B0604020202020204" pitchFamily="34" charset="0"/>
              </a:rPr>
              <a:t>What would be the accuracy of a linear classifier? </a:t>
            </a:r>
          </a:p>
        </p:txBody>
      </p:sp>
      <p:pic>
        <p:nvPicPr>
          <p:cNvPr id="5" name="Picture 4"/>
          <p:cNvPicPr>
            <a:picLocks noChangeAspect="1"/>
          </p:cNvPicPr>
          <p:nvPr/>
        </p:nvPicPr>
        <p:blipFill>
          <a:blip r:embed="rId5"/>
          <a:stretch>
            <a:fillRect/>
          </a:stretch>
        </p:blipFill>
        <p:spPr>
          <a:xfrm>
            <a:off x="7092280" y="4614003"/>
            <a:ext cx="1485885" cy="1359182"/>
          </a:xfrm>
          <a:prstGeom prst="rect">
            <a:avLst/>
          </a:prstGeom>
        </p:spPr>
      </p:pic>
      <p:sp>
        <p:nvSpPr>
          <p:cNvPr id="9" name="TextBox 8"/>
          <p:cNvSpPr txBox="1"/>
          <p:nvPr/>
        </p:nvSpPr>
        <p:spPr>
          <a:xfrm>
            <a:off x="6876256" y="1138382"/>
            <a:ext cx="1408762" cy="338554"/>
          </a:xfrm>
          <a:prstGeom prst="rect">
            <a:avLst/>
          </a:prstGeom>
          <a:noFill/>
        </p:spPr>
        <p:txBody>
          <a:bodyPr wrap="square" rtlCol="0">
            <a:spAutoFit/>
          </a:bodyPr>
          <a:lstStyle/>
          <a:p>
            <a:pPr algn="ctr"/>
            <a:r>
              <a:rPr lang="en-US" sz="1600" dirty="0" err="1" smtClean="0"/>
              <a:t>Nili</a:t>
            </a:r>
            <a:r>
              <a:rPr lang="en-US" sz="1600" dirty="0" smtClean="0"/>
              <a:t> et al. 2020</a:t>
            </a:r>
            <a:endParaRPr lang="en-US" sz="1600" dirty="0"/>
          </a:p>
        </p:txBody>
      </p:sp>
    </p:spTree>
    <p:extLst>
      <p:ext uri="{BB962C8B-B14F-4D97-AF65-F5344CB8AC3E}">
        <p14:creationId xmlns:p14="http://schemas.microsoft.com/office/powerpoint/2010/main" val="39556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t>Compare with LDA classifier</a:t>
            </a:r>
            <a:endParaRPr lang="en-GB"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8743950"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Tree>
    <p:extLst>
      <p:ext uri="{BB962C8B-B14F-4D97-AF65-F5344CB8AC3E}">
        <p14:creationId xmlns:p14="http://schemas.microsoft.com/office/powerpoint/2010/main" val="204691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solidFill>
                  <a:schemeClr val="accent1"/>
                </a:solidFill>
              </a:rPr>
              <a:t>Datasets</a:t>
            </a:r>
            <a:r>
              <a:rPr lang="en-GB" altLang="en-US" sz="3200" dirty="0" smtClean="0"/>
              <a:t> </a:t>
            </a:r>
            <a:r>
              <a:rPr lang="en-GB" altLang="en-US" sz="3200" dirty="0" smtClean="0"/>
              <a:t>and </a:t>
            </a:r>
            <a:r>
              <a:rPr lang="en-GB" altLang="en-US" sz="3200" dirty="0" smtClean="0">
                <a:solidFill>
                  <a:schemeClr val="accent2"/>
                </a:solidFill>
              </a:rPr>
              <a:t>RDMs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251520" y="1268760"/>
            <a:ext cx="6454998" cy="2088232"/>
          </a:xfrm>
          <a:prstGeom prst="roundRect">
            <a:avLst/>
          </a:prstGeom>
        </p:spPr>
        <p:style>
          <a:lnRef idx="1">
            <a:schemeClr val="dk1"/>
          </a:lnRef>
          <a:fillRef idx="2">
            <a:schemeClr val="dk1"/>
          </a:fillRef>
          <a:effectRef idx="1">
            <a:schemeClr val="dk1"/>
          </a:effectRef>
          <a:fontRef idx="minor">
            <a:schemeClr val="dk1"/>
          </a:fontRef>
        </p:style>
        <p:txBody>
          <a:bodyPr lIns="72000" rIns="72000" rtlCol="0" anchor="ctr"/>
          <a:lstStyle/>
          <a:p>
            <a:r>
              <a:rPr lang="en-GB" b="1" dirty="0" err="1" smtClean="0">
                <a:solidFill>
                  <a:schemeClr val="accent1"/>
                </a:solidFill>
              </a:rPr>
              <a:t>data.Dataset</a:t>
            </a:r>
            <a:r>
              <a:rPr lang="en-GB" b="1" dirty="0" smtClean="0"/>
              <a:t> [or </a:t>
            </a:r>
            <a:r>
              <a:rPr lang="en-GB" b="1" dirty="0" err="1" smtClean="0">
                <a:solidFill>
                  <a:schemeClr val="accent1"/>
                </a:solidFill>
              </a:rPr>
              <a:t>data.TemporalDataset</a:t>
            </a:r>
            <a:r>
              <a:rPr lang="en-GB" b="1" dirty="0"/>
              <a:t>]</a:t>
            </a:r>
            <a:endParaRPr lang="en-GB" b="1" dirty="0" smtClean="0"/>
          </a:p>
          <a:p>
            <a:pPr marL="285750" indent="-285750">
              <a:buFont typeface="Arial" panose="020B0604020202020204" pitchFamily="34" charset="0"/>
              <a:buChar char="•"/>
            </a:pPr>
            <a:r>
              <a:rPr lang="en-GB" dirty="0" smtClean="0"/>
              <a:t>[ observations x channels [ x time] ]</a:t>
            </a:r>
          </a:p>
          <a:p>
            <a:pPr marL="285750" indent="-285750">
              <a:buFont typeface="Arial" panose="020B0604020202020204" pitchFamily="34" charset="0"/>
              <a:buChar char="•"/>
            </a:pPr>
            <a:r>
              <a:rPr lang="en-GB" dirty="0" smtClean="0"/>
              <a:t>from </a:t>
            </a:r>
            <a:r>
              <a:rPr lang="en-GB" dirty="0" err="1" smtClean="0"/>
              <a:t>numpy</a:t>
            </a:r>
            <a:r>
              <a:rPr lang="en-GB" dirty="0" smtClean="0"/>
              <a:t> array, pandas </a:t>
            </a:r>
            <a:r>
              <a:rPr lang="en-GB" dirty="0" err="1" smtClean="0"/>
              <a:t>dataframe</a:t>
            </a:r>
            <a:r>
              <a:rPr lang="en-GB" dirty="0" smtClean="0"/>
              <a:t> or .hdf5 file</a:t>
            </a:r>
          </a:p>
          <a:p>
            <a:pPr marL="285750" indent="-285750">
              <a:buFont typeface="Arial" panose="020B0604020202020204" pitchFamily="34" charset="0"/>
              <a:buChar char="•"/>
            </a:pPr>
            <a:r>
              <a:rPr lang="en-GB" dirty="0" smtClean="0"/>
              <a:t>Optional dataset/</a:t>
            </a:r>
            <a:r>
              <a:rPr lang="en-GB" dirty="0" err="1" smtClean="0"/>
              <a:t>obs</a:t>
            </a:r>
            <a:r>
              <a:rPr lang="en-GB" dirty="0" smtClean="0"/>
              <a:t>/channel descriptors, as dictionary of lists</a:t>
            </a:r>
          </a:p>
          <a:p>
            <a:pPr marL="285750" indent="-285750">
              <a:buFont typeface="Arial" panose="020B0604020202020204" pitchFamily="34" charset="0"/>
              <a:buChar char="•"/>
            </a:pPr>
            <a:r>
              <a:rPr lang="en-GB" dirty="0" smtClean="0"/>
              <a:t>Methods to: sort, split, subset, average</a:t>
            </a:r>
          </a:p>
          <a:p>
            <a:r>
              <a:rPr lang="en-GB" b="1" dirty="0" err="1" smtClean="0">
                <a:solidFill>
                  <a:schemeClr val="accent1"/>
                </a:solidFill>
              </a:rPr>
              <a:t>data.noise</a:t>
            </a:r>
            <a:r>
              <a:rPr lang="en-GB" dirty="0" smtClean="0"/>
              <a:t> to estimate noise covariance/precision, </a:t>
            </a:r>
          </a:p>
          <a:p>
            <a:r>
              <a:rPr lang="en-GB" dirty="0"/>
              <a:t>	</a:t>
            </a:r>
            <a:r>
              <a:rPr lang="en-GB" dirty="0" smtClean="0"/>
              <a:t>   from measurements or residuals</a:t>
            </a:r>
          </a:p>
        </p:txBody>
      </p:sp>
      <p:sp>
        <p:nvSpPr>
          <p:cNvPr id="19" name="Rectangle 18"/>
          <p:cNvSpPr/>
          <p:nvPr/>
        </p:nvSpPr>
        <p:spPr>
          <a:xfrm>
            <a:off x="538181" y="3356992"/>
            <a:ext cx="6050043" cy="923330"/>
          </a:xfrm>
          <a:prstGeom prst="rect">
            <a:avLst/>
          </a:prstGeom>
        </p:spPr>
        <p:txBody>
          <a:bodyPr wrap="square">
            <a:spAutoFit/>
          </a:bodyPr>
          <a:lstStyle/>
          <a:p>
            <a:r>
              <a:rPr lang="en-GB" dirty="0" smtClean="0"/>
              <a:t>          e.g. </a:t>
            </a:r>
            <a:r>
              <a:rPr lang="en-GB" b="1" dirty="0" smtClean="0">
                <a:solidFill>
                  <a:schemeClr val="accent2"/>
                </a:solidFill>
              </a:rPr>
              <a:t>RDMs</a:t>
            </a:r>
            <a:r>
              <a:rPr lang="en-GB" dirty="0" smtClean="0"/>
              <a:t> </a:t>
            </a:r>
            <a:r>
              <a:rPr lang="en-GB" dirty="0" smtClean="0"/>
              <a:t>= </a:t>
            </a:r>
            <a:r>
              <a:rPr lang="en-GB" dirty="0" err="1" smtClean="0"/>
              <a:t>rdm.calc_rdm</a:t>
            </a:r>
            <a:r>
              <a:rPr lang="en-GB" dirty="0" smtClean="0"/>
              <a:t>(</a:t>
            </a:r>
            <a:r>
              <a:rPr lang="en-GB" b="1" dirty="0" smtClean="0">
                <a:solidFill>
                  <a:schemeClr val="accent1"/>
                </a:solidFill>
              </a:rPr>
              <a:t>Dataset</a:t>
            </a:r>
            <a:r>
              <a:rPr lang="en-GB" dirty="0" smtClean="0"/>
              <a:t>, </a:t>
            </a:r>
            <a:r>
              <a:rPr lang="en-GB" dirty="0"/>
              <a:t>method=</a:t>
            </a:r>
            <a:r>
              <a:rPr lang="en-GB" dirty="0" smtClean="0"/>
              <a:t>'</a:t>
            </a:r>
            <a:r>
              <a:rPr lang="en-GB" dirty="0" err="1" smtClean="0"/>
              <a:t>euclidean</a:t>
            </a:r>
            <a:r>
              <a:rPr lang="en-GB" dirty="0" smtClean="0"/>
              <a:t>‘)</a:t>
            </a:r>
          </a:p>
          <a:p>
            <a:r>
              <a:rPr lang="en-GB" b="1" dirty="0" smtClean="0">
                <a:solidFill>
                  <a:schemeClr val="accent2"/>
                </a:solidFill>
              </a:rPr>
              <a:t>	RDMs</a:t>
            </a:r>
            <a:r>
              <a:rPr lang="en-GB" dirty="0" smtClean="0"/>
              <a:t> </a:t>
            </a:r>
            <a:r>
              <a:rPr lang="en-GB" dirty="0"/>
              <a:t>= </a:t>
            </a:r>
            <a:r>
              <a:rPr lang="en-GB" dirty="0" err="1" smtClean="0"/>
              <a:t>rdm.calc_rdm_movie</a:t>
            </a:r>
            <a:r>
              <a:rPr lang="en-GB" dirty="0" smtClean="0"/>
              <a:t>(</a:t>
            </a:r>
            <a:r>
              <a:rPr lang="en-GB" b="1" dirty="0" err="1">
                <a:solidFill>
                  <a:schemeClr val="accent1"/>
                </a:solidFill>
              </a:rPr>
              <a:t>TemporalD</a:t>
            </a:r>
            <a:r>
              <a:rPr lang="en-GB" b="1" dirty="0" err="1" smtClean="0">
                <a:solidFill>
                  <a:schemeClr val="accent1"/>
                </a:solidFill>
              </a:rPr>
              <a:t>ataset</a:t>
            </a:r>
            <a:r>
              <a:rPr lang="en-GB" dirty="0"/>
              <a:t>, </a:t>
            </a:r>
            <a:r>
              <a:rPr lang="en-GB" dirty="0" smtClean="0"/>
              <a:t>…)</a:t>
            </a:r>
          </a:p>
          <a:p>
            <a:r>
              <a:rPr lang="en-GB" b="1" dirty="0">
                <a:solidFill>
                  <a:schemeClr val="accent2"/>
                </a:solidFill>
              </a:rPr>
              <a:t>	</a:t>
            </a:r>
            <a:r>
              <a:rPr lang="en-GB" b="1" dirty="0" smtClean="0">
                <a:solidFill>
                  <a:schemeClr val="accent2"/>
                </a:solidFill>
              </a:rPr>
              <a:t>RDMs</a:t>
            </a:r>
            <a:r>
              <a:rPr lang="en-GB" dirty="0" smtClean="0"/>
              <a:t> = </a:t>
            </a:r>
            <a:r>
              <a:rPr lang="en-GB" dirty="0" err="1" smtClean="0"/>
              <a:t>rdm.calc_rdm_unbalanced</a:t>
            </a:r>
            <a:r>
              <a:rPr lang="en-GB" dirty="0" smtClean="0"/>
              <a:t>(…)</a:t>
            </a:r>
            <a:endParaRPr lang="en-GB" dirty="0"/>
          </a:p>
        </p:txBody>
      </p:sp>
      <p:sp>
        <p:nvSpPr>
          <p:cNvPr id="6" name="Rounded Rectangle 5"/>
          <p:cNvSpPr/>
          <p:nvPr/>
        </p:nvSpPr>
        <p:spPr>
          <a:xfrm>
            <a:off x="683568" y="4230380"/>
            <a:ext cx="6022949" cy="236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err="1" smtClean="0">
                <a:solidFill>
                  <a:schemeClr val="accent2"/>
                </a:solidFill>
              </a:rPr>
              <a:t>rdm.RDMs</a:t>
            </a:r>
            <a:endParaRPr lang="en-GB" b="1" dirty="0" smtClean="0">
              <a:solidFill>
                <a:schemeClr val="accent2"/>
              </a:solidFill>
            </a:endParaRPr>
          </a:p>
          <a:p>
            <a:pPr marL="285750" indent="-285750">
              <a:buFont typeface="Arial" panose="020B0604020202020204" pitchFamily="34" charset="0"/>
              <a:buChar char="•"/>
            </a:pPr>
            <a:r>
              <a:rPr lang="en-GB" dirty="0" smtClean="0"/>
              <a:t>[ n x patterns x </a:t>
            </a:r>
            <a:r>
              <a:rPr lang="en-GB" dirty="0"/>
              <a:t>patterns</a:t>
            </a:r>
            <a:r>
              <a:rPr lang="en-GB" dirty="0" smtClean="0"/>
              <a:t> ] or [ n x upper triangular vector]</a:t>
            </a:r>
          </a:p>
          <a:p>
            <a:pPr marL="285750" indent="-285750">
              <a:buFont typeface="Arial" panose="020B0604020202020204" pitchFamily="34" charset="0"/>
              <a:buChar char="•"/>
            </a:pPr>
            <a:r>
              <a:rPr lang="en-GB" dirty="0" smtClean="0"/>
              <a:t>Optional RDM/pattern descriptors, as </a:t>
            </a:r>
            <a:r>
              <a:rPr lang="en-GB" dirty="0" err="1" smtClean="0"/>
              <a:t>dict</a:t>
            </a:r>
            <a:r>
              <a:rPr lang="en-GB" dirty="0" smtClean="0"/>
              <a:t> of lists</a:t>
            </a: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concatenate, append, subsample and average RDMs</a:t>
            </a:r>
          </a:p>
          <a:p>
            <a:pPr marL="742950" lvl="1" indent="-285750">
              <a:buFont typeface="Arial" panose="020B0604020202020204" pitchFamily="34" charset="0"/>
              <a:buChar char="•"/>
            </a:pPr>
            <a:r>
              <a:rPr lang="en-GB" dirty="0" smtClean="0"/>
              <a:t>subsample, reorder, or sort </a:t>
            </a:r>
            <a:r>
              <a:rPr lang="en-GB" dirty="0"/>
              <a:t>patterns</a:t>
            </a:r>
            <a:r>
              <a:rPr lang="en-GB" dirty="0" smtClean="0"/>
              <a:t> (i.e. conditions)</a:t>
            </a:r>
          </a:p>
          <a:p>
            <a:pPr marL="742950" lvl="1" indent="-285750">
              <a:buFont typeface="Arial" panose="020B0604020202020204" pitchFamily="34" charset="0"/>
              <a:buChar char="•"/>
            </a:pPr>
            <a:r>
              <a:rPr lang="en-GB" dirty="0" smtClean="0"/>
              <a:t>transform data (e.g. rank, or </a:t>
            </a:r>
            <a:r>
              <a:rPr lang="en-GB" dirty="0" err="1" smtClean="0"/>
              <a:t>sqrt</a:t>
            </a:r>
            <a:r>
              <a:rPr lang="en-GB" dirty="0" smtClean="0"/>
              <a:t>)</a:t>
            </a:r>
          </a:p>
          <a:p>
            <a:pPr marL="742950" lvl="1" indent="-285750">
              <a:buFont typeface="Arial" panose="020B0604020202020204" pitchFamily="34" charset="0"/>
              <a:buChar char="•"/>
            </a:pPr>
            <a:r>
              <a:rPr lang="en-GB" dirty="0" smtClean="0"/>
              <a:t>compare RDMs (e.g. types of correlation)</a:t>
            </a:r>
            <a:endParaRPr lang="en-GB" dirty="0"/>
          </a:p>
        </p:txBody>
      </p:sp>
      <p:cxnSp>
        <p:nvCxnSpPr>
          <p:cNvPr id="17" name="Straight Arrow Connector 16"/>
          <p:cNvCxnSpPr/>
          <p:nvPr/>
        </p:nvCxnSpPr>
        <p:spPr>
          <a:xfrm>
            <a:off x="1043608" y="3356992"/>
            <a:ext cx="0" cy="873388"/>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6789441" y="1340768"/>
            <a:ext cx="1860189" cy="1200329"/>
          </a:xfrm>
          <a:prstGeom prst="rect">
            <a:avLst/>
          </a:prstGeom>
        </p:spPr>
        <p:txBody>
          <a:bodyPr wrap="none">
            <a:spAutoFit/>
          </a:bodyPr>
          <a:lstStyle/>
          <a:p>
            <a:r>
              <a:rPr lang="en-GB" b="1" dirty="0" err="1" smtClean="0">
                <a:solidFill>
                  <a:schemeClr val="bg1">
                    <a:lumMod val="75000"/>
                  </a:schemeClr>
                </a:solidFill>
              </a:rPr>
              <a:t>demo_dataset</a:t>
            </a:r>
            <a:endParaRPr lang="en-GB" b="1" dirty="0" smtClean="0">
              <a:solidFill>
                <a:schemeClr val="bg1">
                  <a:lumMod val="75000"/>
                </a:schemeClr>
              </a:solidFill>
            </a:endParaRPr>
          </a:p>
          <a:p>
            <a:r>
              <a:rPr lang="en-GB" dirty="0" smtClean="0">
                <a:solidFill>
                  <a:schemeClr val="bg1">
                    <a:lumMod val="75000"/>
                  </a:schemeClr>
                </a:solidFill>
              </a:rPr>
              <a:t>(create, describe, </a:t>
            </a:r>
          </a:p>
          <a:p>
            <a:r>
              <a:rPr lang="en-GB" dirty="0" smtClean="0">
                <a:solidFill>
                  <a:schemeClr val="bg1">
                    <a:lumMod val="75000"/>
                  </a:schemeClr>
                </a:solidFill>
              </a:rPr>
              <a:t>and rearrange </a:t>
            </a:r>
            <a:endParaRPr lang="en-GB" dirty="0">
              <a:solidFill>
                <a:schemeClr val="bg1">
                  <a:lumMod val="75000"/>
                </a:schemeClr>
              </a:solidFill>
            </a:endParaRPr>
          </a:p>
          <a:p>
            <a:r>
              <a:rPr lang="en-GB" dirty="0" smtClean="0">
                <a:solidFill>
                  <a:schemeClr val="bg1">
                    <a:lumMod val="75000"/>
                  </a:schemeClr>
                </a:solidFill>
              </a:rPr>
              <a:t>datasets)</a:t>
            </a:r>
            <a:endParaRPr lang="en-GB" dirty="0">
              <a:solidFill>
                <a:schemeClr val="bg1">
                  <a:lumMod val="75000"/>
                </a:schemeClr>
              </a:solidFill>
            </a:endParaRPr>
          </a:p>
        </p:txBody>
      </p:sp>
      <p:sp>
        <p:nvSpPr>
          <p:cNvPr id="33" name="Rectangle 32"/>
          <p:cNvSpPr/>
          <p:nvPr/>
        </p:nvSpPr>
        <p:spPr>
          <a:xfrm>
            <a:off x="6789441" y="3328785"/>
            <a:ext cx="2162772" cy="1477328"/>
          </a:xfrm>
          <a:prstGeom prst="rect">
            <a:avLst/>
          </a:prstGeom>
        </p:spPr>
        <p:txBody>
          <a:bodyPr wrap="none">
            <a:spAutoFit/>
          </a:bodyPr>
          <a:lstStyle/>
          <a:p>
            <a:r>
              <a:rPr lang="en-GB" b="1" dirty="0" err="1" smtClean="0"/>
              <a:t>demo_dissimilarities</a:t>
            </a:r>
            <a:endParaRPr lang="en-GB" b="1" dirty="0" smtClean="0"/>
          </a:p>
          <a:p>
            <a:r>
              <a:rPr lang="en-GB" dirty="0" smtClean="0"/>
              <a:t>(create, access, </a:t>
            </a:r>
          </a:p>
          <a:p>
            <a:r>
              <a:rPr lang="en-GB" dirty="0" smtClean="0"/>
              <a:t>and plot data RDMs,</a:t>
            </a:r>
          </a:p>
          <a:p>
            <a:r>
              <a:rPr lang="en-GB" dirty="0" smtClean="0"/>
              <a:t>including </a:t>
            </a:r>
            <a:r>
              <a:rPr lang="en-GB" dirty="0" err="1" smtClean="0"/>
              <a:t>crossnobis</a:t>
            </a:r>
            <a:r>
              <a:rPr lang="en-GB" dirty="0" smtClean="0"/>
              <a:t>)</a:t>
            </a:r>
          </a:p>
          <a:p>
            <a:r>
              <a:rPr lang="en-GB" dirty="0" smtClean="0"/>
              <a:t>(~10 s)</a:t>
            </a:r>
            <a:endParaRPr lang="en-GB" dirty="0"/>
          </a:p>
        </p:txBody>
      </p:sp>
      <p:sp>
        <p:nvSpPr>
          <p:cNvPr id="11" name="Rectangle 10"/>
          <p:cNvSpPr/>
          <p:nvPr/>
        </p:nvSpPr>
        <p:spPr>
          <a:xfrm>
            <a:off x="6789441" y="5025950"/>
            <a:ext cx="1962397" cy="923330"/>
          </a:xfrm>
          <a:prstGeom prst="rect">
            <a:avLst/>
          </a:prstGeom>
        </p:spPr>
        <p:txBody>
          <a:bodyPr wrap="none">
            <a:spAutoFit/>
          </a:bodyPr>
          <a:lstStyle/>
          <a:p>
            <a:r>
              <a:rPr lang="en-GB" b="1" dirty="0" err="1" smtClean="0"/>
              <a:t>demo_unbalanced</a:t>
            </a:r>
            <a:endParaRPr lang="en-GB" b="1" dirty="0" smtClean="0"/>
          </a:p>
          <a:p>
            <a:r>
              <a:rPr lang="en-GB" dirty="0" smtClean="0"/>
              <a:t>(for data with </a:t>
            </a:r>
            <a:br>
              <a:rPr lang="en-GB" dirty="0" smtClean="0"/>
            </a:br>
            <a:r>
              <a:rPr lang="en-GB" dirty="0" smtClean="0"/>
              <a:t>missing values)</a:t>
            </a:r>
          </a:p>
        </p:txBody>
      </p:sp>
      <p:cxnSp>
        <p:nvCxnSpPr>
          <p:cNvPr id="12" name="Straight Arrow Connector 11"/>
          <p:cNvCxnSpPr/>
          <p:nvPr/>
        </p:nvCxnSpPr>
        <p:spPr>
          <a:xfrm>
            <a:off x="110426" y="4725144"/>
            <a:ext cx="576064" cy="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41638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p:txBody>
          <a:bodyPr/>
          <a:lstStyle/>
          <a:p>
            <a:pPr eaLnBrk="1" hangingPunct="1"/>
            <a:r>
              <a:rPr lang="en-US" sz="3600" b="1" dirty="0" smtClean="0">
                <a:solidFill>
                  <a:schemeClr val="tx1"/>
                </a:solidFill>
              </a:rPr>
              <a:t>96 object images</a:t>
            </a:r>
          </a:p>
        </p:txBody>
      </p:sp>
      <p:sp>
        <p:nvSpPr>
          <p:cNvPr id="1031" name="Text Box 7"/>
          <p:cNvSpPr txBox="1">
            <a:spLocks noChangeArrowheads="1"/>
          </p:cNvSpPr>
          <p:nvPr/>
        </p:nvSpPr>
        <p:spPr bwMode="auto">
          <a:xfrm>
            <a:off x="3708400" y="6308725"/>
            <a:ext cx="5256213" cy="336550"/>
          </a:xfrm>
          <a:prstGeom prst="rect">
            <a:avLst/>
          </a:prstGeom>
          <a:noFill/>
          <a:ln w="9525">
            <a:noFill/>
            <a:miter lim="800000"/>
            <a:headEnd/>
            <a:tailEnd/>
          </a:ln>
        </p:spPr>
        <p:txBody>
          <a:bodyPr>
            <a:spAutoFit/>
          </a:bodyPr>
          <a:lstStyle/>
          <a:p>
            <a:pPr>
              <a:spcBef>
                <a:spcPct val="50000"/>
              </a:spcBef>
            </a:pPr>
            <a:r>
              <a:rPr lang="nl-NL" sz="1600" dirty="0"/>
              <a:t>Stimuli from Kiani et al. 2007, Kriegeskorte et al. </a:t>
            </a:r>
            <a:r>
              <a:rPr lang="nl-NL" sz="1600" dirty="0" smtClean="0"/>
              <a:t>2008</a:t>
            </a:r>
            <a:endParaRPr lang="en-US" sz="1600" dirty="0"/>
          </a:p>
        </p:txBody>
      </p:sp>
      <p:pic>
        <p:nvPicPr>
          <p:cNvPr id="10" name="Picture 9" descr="granada_stimuli.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1551628"/>
            <a:ext cx="8352928" cy="4181628"/>
          </a:xfrm>
          <a:prstGeom prst="rect">
            <a:avLst/>
          </a:prstGeom>
        </p:spPr>
      </p:pic>
    </p:spTree>
    <p:extLst>
      <p:ext uri="{BB962C8B-B14F-4D97-AF65-F5344CB8AC3E}">
        <p14:creationId xmlns:p14="http://schemas.microsoft.com/office/powerpoint/2010/main" val="270954514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0" y="2564904"/>
            <a:ext cx="9144000" cy="1470025"/>
          </a:xfrm>
        </p:spPr>
        <p:txBody>
          <a:bodyPr>
            <a:normAutofit fontScale="90000"/>
          </a:bodyPr>
          <a:lstStyle/>
          <a:p>
            <a:pPr eaLnBrk="1" hangingPunct="1"/>
            <a:r>
              <a:rPr lang="en-GB" b="1" dirty="0" smtClean="0"/>
              <a:t/>
            </a:r>
            <a:br>
              <a:rPr lang="en-GB" b="1" dirty="0" smtClean="0"/>
            </a:br>
            <a:r>
              <a:rPr lang="en-GB" b="1" dirty="0" smtClean="0"/>
              <a:t>Part 2: RSA</a:t>
            </a:r>
            <a:br>
              <a:rPr lang="en-GB" b="1" dirty="0" smtClean="0"/>
            </a:br>
            <a:endParaRPr lang="en-GB" b="1" dirty="0" smtClean="0"/>
          </a:p>
        </p:txBody>
      </p:sp>
    </p:spTree>
    <p:extLst>
      <p:ext uri="{BB962C8B-B14F-4D97-AF65-F5344CB8AC3E}">
        <p14:creationId xmlns:p14="http://schemas.microsoft.com/office/powerpoint/2010/main" val="39006907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lstStyle/>
          <a:p>
            <a:pPr eaLnBrk="1" hangingPunct="1"/>
            <a:r>
              <a:rPr lang="en-US" sz="3600" b="1" smtClean="0">
                <a:solidFill>
                  <a:schemeClr val="tx1"/>
                </a:solidFill>
              </a:rPr>
              <a:t>96-object-image fMRI experiment</a:t>
            </a:r>
          </a:p>
        </p:txBody>
      </p:sp>
      <p:sp>
        <p:nvSpPr>
          <p:cNvPr id="108547" name="Rectangle 3"/>
          <p:cNvSpPr>
            <a:spLocks noGrp="1" noChangeArrowheads="1"/>
          </p:cNvSpPr>
          <p:nvPr>
            <p:ph type="body" idx="4294967295"/>
          </p:nvPr>
        </p:nvSpPr>
        <p:spPr/>
        <p:txBody>
          <a:bodyPr/>
          <a:lstStyle/>
          <a:p>
            <a:pPr eaLnBrk="1" hangingPunct="1"/>
            <a:r>
              <a:rPr lang="en-US" sz="2800" dirty="0" smtClean="0"/>
              <a:t>25 axial slices covering ventral occipital and inferior temporal cortex (no gap)</a:t>
            </a:r>
          </a:p>
          <a:p>
            <a:pPr eaLnBrk="1" hangingPunct="1"/>
            <a:r>
              <a:rPr lang="en-US" sz="2800" dirty="0" err="1" smtClean="0"/>
              <a:t>voxel</a:t>
            </a:r>
            <a:r>
              <a:rPr lang="en-US" sz="2800" dirty="0" smtClean="0"/>
              <a:t> size: 1.95*1.95*2 mm</a:t>
            </a:r>
            <a:r>
              <a:rPr lang="en-US" sz="2800" baseline="30000" dirty="0" smtClean="0"/>
              <a:t>3</a:t>
            </a:r>
            <a:endParaRPr lang="en-US" sz="2800" dirty="0" smtClean="0"/>
          </a:p>
          <a:p>
            <a:pPr eaLnBrk="1" hangingPunct="1"/>
            <a:r>
              <a:rPr lang="en-US" sz="2800" dirty="0" smtClean="0"/>
              <a:t>TR: 2 s</a:t>
            </a:r>
          </a:p>
        </p:txBody>
      </p:sp>
      <p:pic>
        <p:nvPicPr>
          <p:cNvPr id="108548"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24525" y="2973388"/>
            <a:ext cx="2160588" cy="1608137"/>
          </a:xfrm>
          <a:prstGeom prst="rect">
            <a:avLst/>
          </a:prstGeom>
          <a:noFill/>
          <a:ln w="9525">
            <a:noFill/>
            <a:miter lim="800000"/>
            <a:headEnd/>
            <a:tailEnd/>
          </a:ln>
        </p:spPr>
      </p:pic>
    </p:spTree>
    <p:extLst>
      <p:ext uri="{BB962C8B-B14F-4D97-AF65-F5344CB8AC3E}">
        <p14:creationId xmlns:p14="http://schemas.microsoft.com/office/powerpoint/2010/main" val="40930834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5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5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nl-NL" sz="3200" b="1" dirty="0" smtClean="0">
                <a:solidFill>
                  <a:schemeClr val="tx1"/>
                </a:solidFill>
              </a:rPr>
              <a:t>Example RDM </a:t>
            </a:r>
            <a:r>
              <a:rPr lang="nl-NL" sz="3200" b="1" dirty="0">
                <a:solidFill>
                  <a:schemeClr val="tx1"/>
                </a:solidFill>
              </a:rPr>
              <a:t>of IT activity </a:t>
            </a:r>
            <a:r>
              <a:rPr lang="nl-NL" sz="3200" b="1" dirty="0" smtClean="0">
                <a:solidFill>
                  <a:schemeClr val="tx1"/>
                </a:solidFill>
              </a:rPr>
              <a:t>patterns,</a:t>
            </a:r>
            <a:br>
              <a:rPr lang="nl-NL" sz="3200" b="1" dirty="0" smtClean="0">
                <a:solidFill>
                  <a:schemeClr val="tx1"/>
                </a:solidFill>
              </a:rPr>
            </a:br>
            <a:r>
              <a:rPr lang="nl-NL" sz="3200" b="1" dirty="0" smtClean="0"/>
              <a:t>to be used in demo</a:t>
            </a:r>
            <a:endParaRPr lang="nl-NL" sz="3200" b="1" dirty="0">
              <a:solidFill>
                <a:schemeClr val="tx1"/>
              </a:solidFill>
            </a:endParaRPr>
          </a:p>
        </p:txBody>
      </p:sp>
      <p:pic>
        <p:nvPicPr>
          <p:cNvPr id="6" name="Picture 5" descr="granada_hIT.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3602" y="1584452"/>
            <a:ext cx="4472378" cy="4464972"/>
          </a:xfrm>
          <a:prstGeom prst="rect">
            <a:avLst/>
          </a:prstGeom>
        </p:spPr>
      </p:pic>
      <p:sp>
        <p:nvSpPr>
          <p:cNvPr id="7" name="Rectangle 4"/>
          <p:cNvSpPr>
            <a:spLocks noChangeArrowheads="1"/>
          </p:cNvSpPr>
          <p:nvPr/>
        </p:nvSpPr>
        <p:spPr bwMode="auto">
          <a:xfrm>
            <a:off x="2828925" y="2690813"/>
            <a:ext cx="3332163" cy="3327400"/>
          </a:xfrm>
          <a:prstGeom prst="rect">
            <a:avLst/>
          </a:prstGeom>
          <a:solidFill>
            <a:schemeClr val="accent1"/>
          </a:solidFill>
          <a:ln w="57150" algn="ctr">
            <a:noFill/>
            <a:miter lim="800000"/>
            <a:headEnd/>
            <a:tailEnd/>
          </a:ln>
        </p:spPr>
        <p:txBody>
          <a:bodyPr wrap="none" anchor="ctr"/>
          <a:lstStyle/>
          <a:p>
            <a:pPr algn="ctr"/>
            <a:endParaRPr lang="nl-NL" sz="7200" dirty="0">
              <a:solidFill>
                <a:srgbClr val="FF0000"/>
              </a:solidFill>
            </a:endParaRPr>
          </a:p>
        </p:txBody>
      </p:sp>
      <p:sp>
        <p:nvSpPr>
          <p:cNvPr id="10" name="Rectangle 3"/>
          <p:cNvSpPr txBox="1">
            <a:spLocks noChangeArrowheads="1"/>
          </p:cNvSpPr>
          <p:nvPr/>
        </p:nvSpPr>
        <p:spPr>
          <a:xfrm>
            <a:off x="6444208" y="1600200"/>
            <a:ext cx="2242592" cy="45259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r>
              <a:rPr lang="en-US" sz="1400" dirty="0" smtClean="0"/>
              <a:t>96 object images</a:t>
            </a:r>
          </a:p>
          <a:p>
            <a:pPr eaLnBrk="1" hangingPunct="1"/>
            <a:r>
              <a:rPr lang="en-US" sz="1400" dirty="0" smtClean="0"/>
              <a:t>4 healthy humans</a:t>
            </a:r>
          </a:p>
          <a:p>
            <a:pPr eaLnBrk="1" hangingPunct="1"/>
            <a:r>
              <a:rPr lang="en-US" sz="1400" dirty="0" smtClean="0"/>
              <a:t>rapid event-related design (4 s SOA) </a:t>
            </a:r>
          </a:p>
          <a:p>
            <a:pPr eaLnBrk="1" hangingPunct="1"/>
            <a:r>
              <a:rPr lang="en-US" sz="1400" dirty="0" smtClean="0"/>
              <a:t>300 </a:t>
            </a:r>
            <a:r>
              <a:rPr lang="en-US" sz="1400" dirty="0" err="1" smtClean="0"/>
              <a:t>ms</a:t>
            </a:r>
            <a:r>
              <a:rPr lang="en-US" sz="1400" dirty="0" smtClean="0"/>
              <a:t> stimulus duration</a:t>
            </a:r>
          </a:p>
          <a:p>
            <a:pPr eaLnBrk="1" hangingPunct="1"/>
            <a:r>
              <a:rPr lang="en-US" sz="1400" dirty="0" smtClean="0"/>
              <a:t>object images spanned a visual angle of 2.9°</a:t>
            </a:r>
          </a:p>
          <a:p>
            <a:pPr eaLnBrk="1" hangingPunct="1"/>
            <a:r>
              <a:rPr lang="en-US" sz="1400" dirty="0" smtClean="0"/>
              <a:t>fixation-cross </a:t>
            </a:r>
            <a:br>
              <a:rPr lang="en-US" sz="1400" dirty="0" smtClean="0"/>
            </a:br>
            <a:r>
              <a:rPr lang="en-US" sz="1400" dirty="0" smtClean="0"/>
              <a:t>color-judgement task </a:t>
            </a:r>
          </a:p>
          <a:p>
            <a:pPr eaLnBrk="1" hangingPunct="1"/>
            <a:r>
              <a:rPr lang="en-US" sz="1400" dirty="0" smtClean="0"/>
              <a:t>12 runs/subject, each object image presented once per run</a:t>
            </a:r>
          </a:p>
          <a:p>
            <a:pPr eaLnBrk="1" hangingPunct="1"/>
            <a:endParaRPr lang="en-US" sz="1400" dirty="0" smtClean="0"/>
          </a:p>
        </p:txBody>
      </p:sp>
      <p:sp>
        <p:nvSpPr>
          <p:cNvPr id="12" name="Text Box 10"/>
          <p:cNvSpPr txBox="1">
            <a:spLocks noChangeArrowheads="1"/>
          </p:cNvSpPr>
          <p:nvPr/>
        </p:nvSpPr>
        <p:spPr bwMode="auto">
          <a:xfrm>
            <a:off x="384175" y="6332538"/>
            <a:ext cx="2330450" cy="336550"/>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et al. 2008</a:t>
            </a:r>
          </a:p>
        </p:txBody>
      </p:sp>
      <p:pic>
        <p:nvPicPr>
          <p:cNvPr id="8" name="Content Placeholder 7" descr="ROIs_ventralView_PPAcyan_300dpi_45pc.t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a:xfrm>
            <a:off x="182990" y="2103561"/>
            <a:ext cx="1507650" cy="1450852"/>
          </a:xfrm>
          <a:prstGeom prst="rect">
            <a:avLst/>
          </a:prstGeom>
        </p:spPr>
      </p:pic>
    </p:spTree>
    <p:extLst>
      <p:ext uri="{BB962C8B-B14F-4D97-AF65-F5344CB8AC3E}">
        <p14:creationId xmlns:p14="http://schemas.microsoft.com/office/powerpoint/2010/main" val="41309453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a:lstStyle/>
          <a:p>
            <a:r>
              <a:rPr lang="nl-NL" sz="3200" b="1" dirty="0" smtClean="0">
                <a:solidFill>
                  <a:schemeClr val="tx1"/>
                </a:solidFill>
              </a:rPr>
              <a:t>Example RDM </a:t>
            </a:r>
            <a:r>
              <a:rPr lang="nl-NL" sz="3200" b="1" dirty="0">
                <a:solidFill>
                  <a:schemeClr val="tx1"/>
                </a:solidFill>
              </a:rPr>
              <a:t>of IT activity </a:t>
            </a:r>
            <a:r>
              <a:rPr lang="nl-NL" sz="3200" b="1" dirty="0" smtClean="0">
                <a:solidFill>
                  <a:schemeClr val="tx1"/>
                </a:solidFill>
              </a:rPr>
              <a:t>patterns,</a:t>
            </a:r>
            <a:br>
              <a:rPr lang="nl-NL" sz="3200" b="1" dirty="0" smtClean="0">
                <a:solidFill>
                  <a:schemeClr val="tx1"/>
                </a:solidFill>
              </a:rPr>
            </a:br>
            <a:r>
              <a:rPr lang="nl-NL" sz="3200" b="1" dirty="0" smtClean="0">
                <a:solidFill>
                  <a:schemeClr val="tx1"/>
                </a:solidFill>
              </a:rPr>
              <a:t>to be used in demo</a:t>
            </a:r>
            <a:endParaRPr lang="nl-NL" sz="3200" b="1" dirty="0">
              <a:solidFill>
                <a:schemeClr val="tx1"/>
              </a:solidFill>
            </a:endParaRPr>
          </a:p>
        </p:txBody>
      </p:sp>
      <p:sp>
        <p:nvSpPr>
          <p:cNvPr id="13321" name="Text Box 9"/>
          <p:cNvSpPr txBox="1">
            <a:spLocks noChangeArrowheads="1"/>
          </p:cNvSpPr>
          <p:nvPr/>
        </p:nvSpPr>
        <p:spPr bwMode="auto">
          <a:xfrm>
            <a:off x="3495675" y="6088063"/>
            <a:ext cx="2152650" cy="366712"/>
          </a:xfrm>
          <a:prstGeom prst="rect">
            <a:avLst/>
          </a:prstGeom>
          <a:noFill/>
          <a:ln w="57150" algn="ctr">
            <a:noFill/>
            <a:miter lim="800000"/>
            <a:headEnd/>
            <a:tailEnd/>
          </a:ln>
        </p:spPr>
        <p:txBody>
          <a:bodyPr wrap="none">
            <a:spAutoFit/>
          </a:bodyPr>
          <a:lstStyle/>
          <a:p>
            <a:pPr algn="ctr"/>
            <a:r>
              <a:rPr lang="nl-NL" dirty="0"/>
              <a:t>4 subjects’ average</a:t>
            </a:r>
          </a:p>
        </p:txBody>
      </p:sp>
      <p:sp>
        <p:nvSpPr>
          <p:cNvPr id="13322" name="Text Box 10"/>
          <p:cNvSpPr txBox="1">
            <a:spLocks noChangeArrowheads="1"/>
          </p:cNvSpPr>
          <p:nvPr/>
        </p:nvSpPr>
        <p:spPr bwMode="auto">
          <a:xfrm>
            <a:off x="384175" y="6332538"/>
            <a:ext cx="2330450" cy="336550"/>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et al. 2008</a:t>
            </a:r>
          </a:p>
        </p:txBody>
      </p:sp>
      <p:graphicFrame>
        <p:nvGraphicFramePr>
          <p:cNvPr id="13323" name="Object 11"/>
          <p:cNvGraphicFramePr>
            <a:graphicFrameLocks noGrp="1" noChangeAspect="1"/>
          </p:cNvGraphicFramePr>
          <p:nvPr>
            <p:ph idx="4294967295"/>
          </p:nvPr>
        </p:nvGraphicFramePr>
        <p:xfrm>
          <a:off x="7224713" y="2733675"/>
          <a:ext cx="631825" cy="3344863"/>
        </p:xfrm>
        <a:graphic>
          <a:graphicData uri="http://schemas.openxmlformats.org/presentationml/2006/ole">
            <mc:AlternateContent xmlns:mc="http://schemas.openxmlformats.org/markup-compatibility/2006">
              <mc:Choice xmlns:v="urn:schemas-microsoft-com:vml" Requires="v">
                <p:oleObj spid="_x0000_s79897" name="CorelDRAW" r:id="rId4" imgW="1032480" imgH="5465160" progId="CorelDraw.Graphic.13">
                  <p:embed/>
                </p:oleObj>
              </mc:Choice>
              <mc:Fallback>
                <p:oleObj name="CorelDRAW" r:id="rId4" imgW="1032480" imgH="5465160" progId="CorelDraw.Graphic.13">
                  <p:embed/>
                  <p:pic>
                    <p:nvPicPr>
                      <p:cNvPr id="13323"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4713" y="2733675"/>
                        <a:ext cx="631825" cy="3344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24" name="Rectangle 12"/>
          <p:cNvSpPr>
            <a:spLocks noChangeArrowheads="1"/>
          </p:cNvSpPr>
          <p:nvPr/>
        </p:nvSpPr>
        <p:spPr bwMode="auto">
          <a:xfrm>
            <a:off x="7596188" y="2987675"/>
            <a:ext cx="288925" cy="2808288"/>
          </a:xfrm>
          <a:prstGeom prst="rect">
            <a:avLst/>
          </a:prstGeom>
          <a:solidFill>
            <a:schemeClr val="bg1"/>
          </a:solidFill>
          <a:ln w="57150" algn="ctr">
            <a:noFill/>
            <a:miter lim="800000"/>
            <a:headEnd/>
            <a:tailEnd/>
          </a:ln>
        </p:spPr>
        <p:txBody>
          <a:bodyPr wrap="none" anchor="ctr"/>
          <a:lstStyle/>
          <a:p>
            <a:endParaRPr lang="en-US"/>
          </a:p>
        </p:txBody>
      </p:sp>
      <p:sp>
        <p:nvSpPr>
          <p:cNvPr id="13325" name="Text Box 13"/>
          <p:cNvSpPr txBox="1">
            <a:spLocks noChangeArrowheads="1"/>
          </p:cNvSpPr>
          <p:nvPr/>
        </p:nvSpPr>
        <p:spPr bwMode="auto">
          <a:xfrm rot="-5400000">
            <a:off x="7180262" y="4210051"/>
            <a:ext cx="1177925" cy="336550"/>
          </a:xfrm>
          <a:prstGeom prst="rect">
            <a:avLst/>
          </a:prstGeom>
          <a:noFill/>
          <a:ln w="57150" algn="ctr">
            <a:noFill/>
            <a:miter lim="800000"/>
            <a:headEnd/>
            <a:tailEnd/>
          </a:ln>
        </p:spPr>
        <p:txBody>
          <a:bodyPr wrap="none">
            <a:spAutoFit/>
          </a:bodyPr>
          <a:lstStyle/>
          <a:p>
            <a:pPr algn="ctr"/>
            <a:r>
              <a:rPr lang="nl-NL" sz="1600"/>
              <a:t>[percentile]</a:t>
            </a:r>
          </a:p>
        </p:txBody>
      </p:sp>
      <p:sp>
        <p:nvSpPr>
          <p:cNvPr id="13326" name="Rectangle 14"/>
          <p:cNvSpPr>
            <a:spLocks noChangeArrowheads="1"/>
          </p:cNvSpPr>
          <p:nvPr/>
        </p:nvSpPr>
        <p:spPr bwMode="auto">
          <a:xfrm>
            <a:off x="7164388" y="3852863"/>
            <a:ext cx="215900" cy="1152525"/>
          </a:xfrm>
          <a:prstGeom prst="rect">
            <a:avLst/>
          </a:prstGeom>
          <a:solidFill>
            <a:schemeClr val="bg1"/>
          </a:solidFill>
          <a:ln w="57150" algn="ctr">
            <a:noFill/>
            <a:miter lim="800000"/>
            <a:headEnd/>
            <a:tailEnd/>
          </a:ln>
        </p:spPr>
        <p:txBody>
          <a:bodyPr wrap="none" anchor="ctr"/>
          <a:lstStyle/>
          <a:p>
            <a:endParaRPr lang="en-US"/>
          </a:p>
        </p:txBody>
      </p:sp>
      <p:sp>
        <p:nvSpPr>
          <p:cNvPr id="13327" name="Text Box 15"/>
          <p:cNvSpPr txBox="1">
            <a:spLocks noChangeArrowheads="1"/>
          </p:cNvSpPr>
          <p:nvPr/>
        </p:nvSpPr>
        <p:spPr bwMode="auto">
          <a:xfrm rot="-5400000">
            <a:off x="6380956" y="4202907"/>
            <a:ext cx="1373187" cy="336550"/>
          </a:xfrm>
          <a:prstGeom prst="rect">
            <a:avLst/>
          </a:prstGeom>
          <a:noFill/>
          <a:ln w="57150" algn="ctr">
            <a:noFill/>
            <a:miter lim="800000"/>
            <a:headEnd/>
            <a:tailEnd/>
          </a:ln>
        </p:spPr>
        <p:txBody>
          <a:bodyPr wrap="none">
            <a:spAutoFit/>
          </a:bodyPr>
          <a:lstStyle/>
          <a:p>
            <a:pPr algn="ctr"/>
            <a:r>
              <a:rPr lang="nl-NL" sz="1600" b="1"/>
              <a:t>dissimilarity</a:t>
            </a:r>
          </a:p>
        </p:txBody>
      </p:sp>
      <p:sp>
        <p:nvSpPr>
          <p:cNvPr id="13328" name="Line 16"/>
          <p:cNvSpPr>
            <a:spLocks noChangeShapeType="1"/>
          </p:cNvSpPr>
          <p:nvPr/>
        </p:nvSpPr>
        <p:spPr bwMode="auto">
          <a:xfrm flipV="1">
            <a:off x="7380288" y="2551113"/>
            <a:ext cx="4762" cy="3509962"/>
          </a:xfrm>
          <a:prstGeom prst="line">
            <a:avLst/>
          </a:prstGeom>
          <a:noFill/>
          <a:ln w="101600">
            <a:solidFill>
              <a:schemeClr val="tx1"/>
            </a:solidFill>
            <a:round/>
            <a:headEnd/>
            <a:tailEnd type="triangle" w="med" len="med"/>
          </a:ln>
        </p:spPr>
        <p:txBody>
          <a:bodyPr/>
          <a:lstStyle/>
          <a:p>
            <a:endParaRPr lang="en-GB"/>
          </a:p>
        </p:txBody>
      </p:sp>
      <p:pic>
        <p:nvPicPr>
          <p:cNvPr id="19" name="Picture 18" descr="granada_hIT.t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1680" y="1556792"/>
            <a:ext cx="4544027" cy="4536504"/>
          </a:xfrm>
          <a:prstGeom prst="rect">
            <a:avLst/>
          </a:prstGeom>
        </p:spPr>
      </p:pic>
      <p:sp>
        <p:nvSpPr>
          <p:cNvPr id="20" name="Rectangle 4"/>
          <p:cNvSpPr>
            <a:spLocks noChangeArrowheads="1"/>
          </p:cNvSpPr>
          <p:nvPr/>
        </p:nvSpPr>
        <p:spPr bwMode="auto">
          <a:xfrm>
            <a:off x="2843213" y="4437063"/>
            <a:ext cx="1728787" cy="1584325"/>
          </a:xfrm>
          <a:prstGeom prst="rect">
            <a:avLst/>
          </a:prstGeom>
          <a:noFill/>
          <a:ln w="57150" algn="ctr">
            <a:solidFill>
              <a:schemeClr val="tx1"/>
            </a:solidFill>
            <a:miter lim="800000"/>
            <a:headEnd/>
            <a:tailEnd/>
          </a:ln>
        </p:spPr>
        <p:txBody>
          <a:bodyPr wrap="none" anchor="ctr"/>
          <a:lstStyle/>
          <a:p>
            <a:endParaRPr lang="en-US"/>
          </a:p>
        </p:txBody>
      </p:sp>
      <p:sp>
        <p:nvSpPr>
          <p:cNvPr id="21" name="Rectangle 5"/>
          <p:cNvSpPr>
            <a:spLocks noChangeArrowheads="1"/>
          </p:cNvSpPr>
          <p:nvPr/>
        </p:nvSpPr>
        <p:spPr bwMode="auto">
          <a:xfrm rot="5400000">
            <a:off x="4499769" y="2780506"/>
            <a:ext cx="1728788" cy="1584325"/>
          </a:xfrm>
          <a:prstGeom prst="rect">
            <a:avLst/>
          </a:prstGeom>
          <a:noFill/>
          <a:ln w="57150" algn="ctr">
            <a:solidFill>
              <a:schemeClr val="tx1"/>
            </a:solidFill>
            <a:miter lim="800000"/>
            <a:headEnd/>
            <a:tailEnd/>
          </a:ln>
        </p:spPr>
        <p:txBody>
          <a:bodyPr wrap="none" anchor="ctr"/>
          <a:lstStyle/>
          <a:p>
            <a:endParaRPr lang="en-US"/>
          </a:p>
        </p:txBody>
      </p:sp>
      <p:sp>
        <p:nvSpPr>
          <p:cNvPr id="22" name="Rectangle 6"/>
          <p:cNvSpPr>
            <a:spLocks noChangeArrowheads="1"/>
          </p:cNvSpPr>
          <p:nvPr/>
        </p:nvSpPr>
        <p:spPr bwMode="auto">
          <a:xfrm>
            <a:off x="3267075" y="3122613"/>
            <a:ext cx="431800" cy="431800"/>
          </a:xfrm>
          <a:prstGeom prst="rect">
            <a:avLst/>
          </a:prstGeom>
          <a:noFill/>
          <a:ln w="57150" algn="ctr">
            <a:solidFill>
              <a:srgbClr val="FF0000"/>
            </a:solidFill>
            <a:miter lim="800000"/>
            <a:headEnd/>
            <a:tailEnd/>
          </a:ln>
        </p:spPr>
        <p:txBody>
          <a:bodyPr wrap="none" anchor="ctr"/>
          <a:lstStyle/>
          <a:p>
            <a:endParaRPr lang="en-US"/>
          </a:p>
        </p:txBody>
      </p:sp>
      <p:sp>
        <p:nvSpPr>
          <p:cNvPr id="23" name="Text Box 7"/>
          <p:cNvSpPr txBox="1">
            <a:spLocks noChangeArrowheads="1"/>
          </p:cNvSpPr>
          <p:nvPr/>
        </p:nvSpPr>
        <p:spPr bwMode="auto">
          <a:xfrm>
            <a:off x="6372225" y="1700213"/>
            <a:ext cx="2190750" cy="366712"/>
          </a:xfrm>
          <a:prstGeom prst="rect">
            <a:avLst/>
          </a:prstGeom>
          <a:noFill/>
          <a:ln w="57150" algn="ctr">
            <a:noFill/>
            <a:miter lim="800000"/>
            <a:headEnd/>
            <a:tailEnd/>
          </a:ln>
        </p:spPr>
        <p:txBody>
          <a:bodyPr wrap="none">
            <a:spAutoFit/>
          </a:bodyPr>
          <a:lstStyle/>
          <a:p>
            <a:pPr algn="ctr"/>
            <a:r>
              <a:rPr lang="nl-NL" b="1"/>
              <a:t>animate-inanimate</a:t>
            </a:r>
          </a:p>
        </p:txBody>
      </p:sp>
      <p:sp>
        <p:nvSpPr>
          <p:cNvPr id="24" name="Text Box 8"/>
          <p:cNvSpPr txBox="1">
            <a:spLocks noChangeArrowheads="1"/>
          </p:cNvSpPr>
          <p:nvPr/>
        </p:nvSpPr>
        <p:spPr bwMode="auto">
          <a:xfrm>
            <a:off x="1259944" y="1745113"/>
            <a:ext cx="1581150" cy="366712"/>
          </a:xfrm>
          <a:prstGeom prst="rect">
            <a:avLst/>
          </a:prstGeom>
          <a:noFill/>
          <a:ln w="57150" algn="ctr">
            <a:noFill/>
            <a:miter lim="800000"/>
            <a:headEnd/>
            <a:tailEnd/>
          </a:ln>
        </p:spPr>
        <p:txBody>
          <a:bodyPr wrap="none">
            <a:spAutoFit/>
          </a:bodyPr>
          <a:lstStyle/>
          <a:p>
            <a:pPr algn="ctr"/>
            <a:r>
              <a:rPr lang="nl-NL" b="1" dirty="0">
                <a:solidFill>
                  <a:srgbClr val="FF0000"/>
                </a:solidFill>
              </a:rPr>
              <a:t>human faces</a:t>
            </a:r>
          </a:p>
        </p:txBody>
      </p:sp>
      <p:sp>
        <p:nvSpPr>
          <p:cNvPr id="25" name="Line 17"/>
          <p:cNvSpPr>
            <a:spLocks noChangeShapeType="1"/>
          </p:cNvSpPr>
          <p:nvPr/>
        </p:nvSpPr>
        <p:spPr bwMode="auto">
          <a:xfrm>
            <a:off x="2195513" y="2133600"/>
            <a:ext cx="1081087" cy="1008063"/>
          </a:xfrm>
          <a:prstGeom prst="line">
            <a:avLst/>
          </a:prstGeom>
          <a:noFill/>
          <a:ln w="57150">
            <a:solidFill>
              <a:srgbClr val="FF0000"/>
            </a:solidFill>
            <a:round/>
            <a:headEnd/>
            <a:tailEnd/>
          </a:ln>
        </p:spPr>
        <p:txBody>
          <a:bodyPr/>
          <a:lstStyle/>
          <a:p>
            <a:endParaRPr lang="en-GB"/>
          </a:p>
        </p:txBody>
      </p:sp>
      <p:sp>
        <p:nvSpPr>
          <p:cNvPr id="26" name="Line 18"/>
          <p:cNvSpPr>
            <a:spLocks noChangeShapeType="1"/>
          </p:cNvSpPr>
          <p:nvPr/>
        </p:nvSpPr>
        <p:spPr bwMode="auto">
          <a:xfrm flipV="1">
            <a:off x="6156325" y="2133600"/>
            <a:ext cx="431800" cy="574675"/>
          </a:xfrm>
          <a:prstGeom prst="line">
            <a:avLst/>
          </a:prstGeom>
          <a:noFill/>
          <a:ln w="57150">
            <a:solidFill>
              <a:schemeClr val="tx1"/>
            </a:solidFill>
            <a:round/>
            <a:headEnd/>
            <a:tailEnd/>
          </a:ln>
        </p:spPr>
        <p:txBody>
          <a:bodyPr/>
          <a:lstStyle/>
          <a:p>
            <a:endParaRPr lang="en-GB"/>
          </a:p>
        </p:txBody>
      </p:sp>
      <p:pic>
        <p:nvPicPr>
          <p:cNvPr id="27" name="Content Placeholder 7" descr="ROIs_ventralView_PPAcyan_300dpi_45pc.tif"/>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a:xfrm>
            <a:off x="182990" y="2103561"/>
            <a:ext cx="1507650" cy="1450852"/>
          </a:xfrm>
          <a:prstGeom prst="rect">
            <a:avLst/>
          </a:prstGeom>
        </p:spPr>
      </p:pic>
    </p:spTree>
    <p:extLst>
      <p:ext uri="{BB962C8B-B14F-4D97-AF65-F5344CB8AC3E}">
        <p14:creationId xmlns:p14="http://schemas.microsoft.com/office/powerpoint/2010/main" val="103453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b="1" dirty="0" smtClean="0"/>
              <a:t>Ways to visualize representational structure</a:t>
            </a:r>
            <a:endParaRPr lang="en-GB" sz="3600" b="1" dirty="0"/>
          </a:p>
        </p:txBody>
      </p:sp>
      <p:sp>
        <p:nvSpPr>
          <p:cNvPr id="5" name="Content Placeholder 4"/>
          <p:cNvSpPr>
            <a:spLocks noGrp="1"/>
          </p:cNvSpPr>
          <p:nvPr>
            <p:ph idx="1"/>
          </p:nvPr>
        </p:nvSpPr>
        <p:spPr>
          <a:xfrm>
            <a:off x="1979712" y="1408258"/>
            <a:ext cx="7056784" cy="5112568"/>
          </a:xfrm>
        </p:spPr>
        <p:txBody>
          <a:bodyPr>
            <a:normAutofit fontScale="62500" lnSpcReduction="20000"/>
          </a:bodyPr>
          <a:lstStyle/>
          <a:p>
            <a:pPr>
              <a:spcAft>
                <a:spcPts val="600"/>
              </a:spcAft>
            </a:pPr>
            <a:r>
              <a:rPr lang="en-US" sz="2800" dirty="0" smtClean="0"/>
              <a:t>Representational dissimilarity matrix (RDM)</a:t>
            </a:r>
          </a:p>
          <a:p>
            <a:pPr lvl="1">
              <a:spcAft>
                <a:spcPts val="600"/>
              </a:spcAft>
            </a:pPr>
            <a:r>
              <a:rPr lang="en-US" sz="2400" dirty="0" smtClean="0"/>
              <a:t>Contains all multidimensional dissimilarity information</a:t>
            </a:r>
          </a:p>
          <a:p>
            <a:pPr lvl="1">
              <a:spcAft>
                <a:spcPts val="600"/>
              </a:spcAft>
            </a:pPr>
            <a:r>
              <a:rPr lang="en-US" sz="2400" dirty="0" smtClean="0"/>
              <a:t>Interpretability depends on order of stimuli/rows</a:t>
            </a:r>
          </a:p>
          <a:p>
            <a:pPr lvl="1">
              <a:spcAft>
                <a:spcPts val="600"/>
              </a:spcAft>
            </a:pPr>
            <a:r>
              <a:rPr lang="en-US" sz="2400" dirty="0" smtClean="0"/>
              <a:t>(And colour </a:t>
            </a:r>
            <a:r>
              <a:rPr lang="en-US" sz="2400" dirty="0" smtClean="0"/>
              <a:t>scale/normalization)</a:t>
            </a:r>
            <a:endParaRPr lang="en-US" sz="2400" dirty="0" smtClean="0"/>
          </a:p>
          <a:p>
            <a:pPr lvl="1">
              <a:spcAft>
                <a:spcPts val="600"/>
              </a:spcAft>
            </a:pPr>
            <a:r>
              <a:rPr lang="en-US" sz="2400" dirty="0" smtClean="0"/>
              <a:t>Input to statistical inference</a:t>
            </a:r>
          </a:p>
          <a:p>
            <a:pPr>
              <a:spcAft>
                <a:spcPts val="600"/>
              </a:spcAft>
            </a:pPr>
            <a:r>
              <a:rPr lang="en-US" sz="2800" dirty="0" smtClean="0"/>
              <a:t>Multidimensional scaling (MDS) or other dimension-reduction</a:t>
            </a:r>
          </a:p>
          <a:p>
            <a:pPr lvl="1">
              <a:spcAft>
                <a:spcPts val="600"/>
              </a:spcAft>
            </a:pPr>
            <a:r>
              <a:rPr lang="nl-NL" sz="2400" dirty="0"/>
              <a:t>F</a:t>
            </a:r>
            <a:r>
              <a:rPr lang="nl-NL" sz="2400" dirty="0" smtClean="0"/>
              <a:t>inds </a:t>
            </a:r>
            <a:r>
              <a:rPr lang="nl-NL" sz="2400" dirty="0"/>
              <a:t>low-dimensional representaion to best preserve </a:t>
            </a:r>
            <a:r>
              <a:rPr lang="nl-NL" sz="2400" dirty="0" smtClean="0"/>
              <a:t/>
            </a:r>
            <a:br>
              <a:rPr lang="nl-NL" sz="2400" dirty="0" smtClean="0"/>
            </a:br>
            <a:r>
              <a:rPr lang="nl-NL" sz="2400" dirty="0" smtClean="0"/>
              <a:t>the </a:t>
            </a:r>
            <a:r>
              <a:rPr lang="nl-NL" sz="2400" dirty="0"/>
              <a:t>high-dimensional (metric or ranked) </a:t>
            </a:r>
            <a:r>
              <a:rPr lang="nl-NL" sz="2400" dirty="0" smtClean="0"/>
              <a:t>dissimilarities </a:t>
            </a:r>
            <a:br>
              <a:rPr lang="nl-NL" sz="2400" dirty="0" smtClean="0"/>
            </a:br>
            <a:r>
              <a:rPr lang="nl-NL" sz="2400" dirty="0" smtClean="0"/>
              <a:t>(i.e. plotted distance reflects neural dissimilarity)</a:t>
            </a:r>
            <a:endParaRPr lang="nl-NL" sz="2400" dirty="0"/>
          </a:p>
          <a:p>
            <a:pPr lvl="1">
              <a:spcAft>
                <a:spcPts val="600"/>
              </a:spcAft>
            </a:pPr>
            <a:r>
              <a:rPr lang="en-US" sz="2400" dirty="0" smtClean="0"/>
              <a:t>Intuitive</a:t>
            </a:r>
          </a:p>
          <a:p>
            <a:pPr lvl="1">
              <a:spcAft>
                <a:spcPts val="600"/>
              </a:spcAft>
            </a:pPr>
            <a:r>
              <a:rPr lang="en-US" sz="2400" dirty="0" smtClean="0"/>
              <a:t>Discards information/distorts data; can assess with “Shepard plot” or “rubber bands” </a:t>
            </a:r>
          </a:p>
          <a:p>
            <a:pPr lvl="1">
              <a:spcAft>
                <a:spcPts val="600"/>
              </a:spcAft>
            </a:pPr>
            <a:r>
              <a:rPr lang="en-US" sz="2400" dirty="0" smtClean="0"/>
              <a:t>Generally not used for inference,</a:t>
            </a:r>
            <a:br>
              <a:rPr lang="en-US" sz="2400" dirty="0" smtClean="0"/>
            </a:br>
            <a:r>
              <a:rPr lang="en-US" sz="2400" dirty="0" smtClean="0"/>
              <a:t>but bootstrapped confidence ellipses could be added</a:t>
            </a:r>
          </a:p>
          <a:p>
            <a:pPr lvl="1">
              <a:spcAft>
                <a:spcPts val="600"/>
              </a:spcAft>
            </a:pPr>
            <a:r>
              <a:rPr lang="en-US" sz="2400" dirty="0" smtClean="0"/>
              <a:t>Orientation is arbitrary; Procrustes transform can be used for alignment</a:t>
            </a:r>
          </a:p>
          <a:p>
            <a:pPr>
              <a:spcAft>
                <a:spcPts val="600"/>
              </a:spcAft>
            </a:pPr>
            <a:r>
              <a:rPr lang="en-US" sz="2800" dirty="0" err="1" smtClean="0"/>
              <a:t>Dendrogram</a:t>
            </a:r>
            <a:r>
              <a:rPr lang="en-US" sz="2800" dirty="0" smtClean="0"/>
              <a:t> </a:t>
            </a:r>
          </a:p>
          <a:p>
            <a:pPr lvl="1">
              <a:spcAft>
                <a:spcPts val="600"/>
              </a:spcAft>
            </a:pPr>
            <a:r>
              <a:rPr lang="en-US" sz="2400" dirty="0" smtClean="0"/>
              <a:t>Defines multiscale clusters</a:t>
            </a:r>
          </a:p>
          <a:p>
            <a:pPr lvl="1">
              <a:spcAft>
                <a:spcPts val="600"/>
              </a:spcAft>
            </a:pPr>
            <a:r>
              <a:rPr lang="en-US" sz="2400" dirty="0" smtClean="0"/>
              <a:t>Assumes hierarchical structure</a:t>
            </a:r>
          </a:p>
        </p:txBody>
      </p:sp>
      <p:pic>
        <p:nvPicPr>
          <p:cNvPr id="2" name="Picture 1"/>
          <p:cNvPicPr>
            <a:picLocks noChangeAspect="1"/>
          </p:cNvPicPr>
          <p:nvPr/>
        </p:nvPicPr>
        <p:blipFill>
          <a:blip r:embed="rId3"/>
          <a:stretch>
            <a:fillRect/>
          </a:stretch>
        </p:blipFill>
        <p:spPr>
          <a:xfrm>
            <a:off x="684907" y="1628800"/>
            <a:ext cx="1067099" cy="1056265"/>
          </a:xfrm>
          <a:prstGeom prst="rect">
            <a:avLst/>
          </a:prstGeom>
        </p:spPr>
      </p:pic>
      <p:pic>
        <p:nvPicPr>
          <p:cNvPr id="6" name="Picture 5"/>
          <p:cNvPicPr>
            <a:picLocks noChangeAspect="1"/>
          </p:cNvPicPr>
          <p:nvPr/>
        </p:nvPicPr>
        <p:blipFill>
          <a:blip r:embed="rId4"/>
          <a:stretch>
            <a:fillRect/>
          </a:stretch>
        </p:blipFill>
        <p:spPr>
          <a:xfrm>
            <a:off x="611560" y="5215719"/>
            <a:ext cx="1086002" cy="1305107"/>
          </a:xfrm>
          <a:prstGeom prst="rect">
            <a:avLst/>
          </a:prstGeom>
        </p:spPr>
      </p:pic>
      <p:pic>
        <p:nvPicPr>
          <p:cNvPr id="7" name="Picture 6" descr="granada_hIT_mds.t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218" y="3221691"/>
            <a:ext cx="1572494" cy="1453202"/>
          </a:xfrm>
          <a:prstGeom prst="rect">
            <a:avLst/>
          </a:prstGeom>
        </p:spPr>
      </p:pic>
    </p:spTree>
    <p:extLst>
      <p:ext uri="{BB962C8B-B14F-4D97-AF65-F5344CB8AC3E}">
        <p14:creationId xmlns:p14="http://schemas.microsoft.com/office/powerpoint/2010/main" val="12113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solidFill>
                  <a:schemeClr val="accent1"/>
                </a:solidFill>
              </a:rPr>
              <a:t>Datasets</a:t>
            </a:r>
            <a:r>
              <a:rPr lang="en-GB" altLang="en-US" sz="3200" dirty="0" smtClean="0"/>
              <a:t> </a:t>
            </a:r>
            <a:r>
              <a:rPr lang="en-GB" altLang="en-US" sz="3200" dirty="0" smtClean="0"/>
              <a:t>and </a:t>
            </a:r>
            <a:r>
              <a:rPr lang="en-GB" altLang="en-US" sz="3200" dirty="0" smtClean="0">
                <a:solidFill>
                  <a:schemeClr val="accent2"/>
                </a:solidFill>
              </a:rPr>
              <a:t>RDMs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251520" y="1268760"/>
            <a:ext cx="6454998" cy="2088232"/>
          </a:xfrm>
          <a:prstGeom prst="roundRect">
            <a:avLst/>
          </a:prstGeom>
        </p:spPr>
        <p:style>
          <a:lnRef idx="1">
            <a:schemeClr val="dk1"/>
          </a:lnRef>
          <a:fillRef idx="2">
            <a:schemeClr val="dk1"/>
          </a:fillRef>
          <a:effectRef idx="1">
            <a:schemeClr val="dk1"/>
          </a:effectRef>
          <a:fontRef idx="minor">
            <a:schemeClr val="dk1"/>
          </a:fontRef>
        </p:style>
        <p:txBody>
          <a:bodyPr lIns="72000" rIns="72000" rtlCol="0" anchor="ctr"/>
          <a:lstStyle/>
          <a:p>
            <a:r>
              <a:rPr lang="en-GB" b="1" dirty="0" err="1" smtClean="0">
                <a:solidFill>
                  <a:schemeClr val="accent1"/>
                </a:solidFill>
              </a:rPr>
              <a:t>data.Dataset</a:t>
            </a:r>
            <a:r>
              <a:rPr lang="en-GB" b="1" dirty="0" smtClean="0"/>
              <a:t> [or </a:t>
            </a:r>
            <a:r>
              <a:rPr lang="en-GB" b="1" dirty="0" err="1" smtClean="0">
                <a:solidFill>
                  <a:schemeClr val="accent1"/>
                </a:solidFill>
              </a:rPr>
              <a:t>data.TemporalDataset</a:t>
            </a:r>
            <a:r>
              <a:rPr lang="en-GB" b="1" dirty="0"/>
              <a:t>]</a:t>
            </a:r>
            <a:endParaRPr lang="en-GB" b="1" dirty="0" smtClean="0"/>
          </a:p>
          <a:p>
            <a:pPr marL="285750" indent="-285750">
              <a:buFont typeface="Arial" panose="020B0604020202020204" pitchFamily="34" charset="0"/>
              <a:buChar char="•"/>
            </a:pPr>
            <a:r>
              <a:rPr lang="en-GB" dirty="0" smtClean="0"/>
              <a:t>[ observations x channels [ x time] ]</a:t>
            </a:r>
          </a:p>
          <a:p>
            <a:pPr marL="285750" indent="-285750">
              <a:buFont typeface="Arial" panose="020B0604020202020204" pitchFamily="34" charset="0"/>
              <a:buChar char="•"/>
            </a:pPr>
            <a:r>
              <a:rPr lang="en-GB" dirty="0" smtClean="0"/>
              <a:t>from </a:t>
            </a:r>
            <a:r>
              <a:rPr lang="en-GB" dirty="0" err="1" smtClean="0"/>
              <a:t>numpy</a:t>
            </a:r>
            <a:r>
              <a:rPr lang="en-GB" dirty="0" smtClean="0"/>
              <a:t> array, pandas </a:t>
            </a:r>
            <a:r>
              <a:rPr lang="en-GB" dirty="0" err="1" smtClean="0"/>
              <a:t>dataframe</a:t>
            </a:r>
            <a:r>
              <a:rPr lang="en-GB" dirty="0" smtClean="0"/>
              <a:t> or .hdf5 file</a:t>
            </a:r>
          </a:p>
          <a:p>
            <a:pPr marL="285750" indent="-285750">
              <a:buFont typeface="Arial" panose="020B0604020202020204" pitchFamily="34" charset="0"/>
              <a:buChar char="•"/>
            </a:pPr>
            <a:r>
              <a:rPr lang="en-GB" dirty="0" smtClean="0"/>
              <a:t>Optional dataset/</a:t>
            </a:r>
            <a:r>
              <a:rPr lang="en-GB" dirty="0" err="1" smtClean="0"/>
              <a:t>obs</a:t>
            </a:r>
            <a:r>
              <a:rPr lang="en-GB" dirty="0" smtClean="0"/>
              <a:t>/channel descriptors, as dictionary of lists</a:t>
            </a:r>
          </a:p>
          <a:p>
            <a:pPr marL="285750" indent="-285750">
              <a:buFont typeface="Arial" panose="020B0604020202020204" pitchFamily="34" charset="0"/>
              <a:buChar char="•"/>
            </a:pPr>
            <a:r>
              <a:rPr lang="en-GB" dirty="0" smtClean="0"/>
              <a:t>Methods to: sort, split, subset, average</a:t>
            </a:r>
          </a:p>
          <a:p>
            <a:r>
              <a:rPr lang="en-GB" b="1" dirty="0" err="1" smtClean="0">
                <a:solidFill>
                  <a:schemeClr val="accent1"/>
                </a:solidFill>
              </a:rPr>
              <a:t>data.noise</a:t>
            </a:r>
            <a:r>
              <a:rPr lang="en-GB" dirty="0" smtClean="0"/>
              <a:t> to estimate noise covariance/precision, </a:t>
            </a:r>
          </a:p>
          <a:p>
            <a:r>
              <a:rPr lang="en-GB" dirty="0"/>
              <a:t>	</a:t>
            </a:r>
            <a:r>
              <a:rPr lang="en-GB" dirty="0" smtClean="0"/>
              <a:t>   from measurements or residuals</a:t>
            </a:r>
          </a:p>
        </p:txBody>
      </p:sp>
      <p:sp>
        <p:nvSpPr>
          <p:cNvPr id="19" name="Rectangle 18"/>
          <p:cNvSpPr/>
          <p:nvPr/>
        </p:nvSpPr>
        <p:spPr>
          <a:xfrm>
            <a:off x="538181" y="3356992"/>
            <a:ext cx="6050043" cy="923330"/>
          </a:xfrm>
          <a:prstGeom prst="rect">
            <a:avLst/>
          </a:prstGeom>
        </p:spPr>
        <p:txBody>
          <a:bodyPr wrap="square">
            <a:spAutoFit/>
          </a:bodyPr>
          <a:lstStyle/>
          <a:p>
            <a:r>
              <a:rPr lang="en-GB" dirty="0" smtClean="0"/>
              <a:t>          e.g. </a:t>
            </a:r>
            <a:r>
              <a:rPr lang="en-GB" b="1" dirty="0" smtClean="0">
                <a:solidFill>
                  <a:schemeClr val="accent2"/>
                </a:solidFill>
              </a:rPr>
              <a:t>RDMs</a:t>
            </a:r>
            <a:r>
              <a:rPr lang="en-GB" dirty="0" smtClean="0"/>
              <a:t> </a:t>
            </a:r>
            <a:r>
              <a:rPr lang="en-GB" dirty="0" smtClean="0"/>
              <a:t>= </a:t>
            </a:r>
            <a:r>
              <a:rPr lang="en-GB" dirty="0" err="1" smtClean="0"/>
              <a:t>rdm.calc_rdm</a:t>
            </a:r>
            <a:r>
              <a:rPr lang="en-GB" dirty="0" smtClean="0"/>
              <a:t>(</a:t>
            </a:r>
            <a:r>
              <a:rPr lang="en-GB" b="1" dirty="0" smtClean="0">
                <a:solidFill>
                  <a:schemeClr val="accent1"/>
                </a:solidFill>
              </a:rPr>
              <a:t>Dataset</a:t>
            </a:r>
            <a:r>
              <a:rPr lang="en-GB" dirty="0" smtClean="0"/>
              <a:t>, </a:t>
            </a:r>
            <a:r>
              <a:rPr lang="en-GB" dirty="0"/>
              <a:t>method=</a:t>
            </a:r>
            <a:r>
              <a:rPr lang="en-GB" dirty="0" smtClean="0"/>
              <a:t>'</a:t>
            </a:r>
            <a:r>
              <a:rPr lang="en-GB" dirty="0" err="1" smtClean="0"/>
              <a:t>euclidean</a:t>
            </a:r>
            <a:r>
              <a:rPr lang="en-GB" dirty="0" smtClean="0"/>
              <a:t>‘)</a:t>
            </a:r>
          </a:p>
          <a:p>
            <a:r>
              <a:rPr lang="en-GB" b="1" dirty="0" smtClean="0">
                <a:solidFill>
                  <a:schemeClr val="accent2"/>
                </a:solidFill>
              </a:rPr>
              <a:t>	RDMs</a:t>
            </a:r>
            <a:r>
              <a:rPr lang="en-GB" dirty="0" smtClean="0"/>
              <a:t> </a:t>
            </a:r>
            <a:r>
              <a:rPr lang="en-GB" dirty="0"/>
              <a:t>= </a:t>
            </a:r>
            <a:r>
              <a:rPr lang="en-GB" dirty="0" err="1" smtClean="0"/>
              <a:t>rdm.calc_rdm_movie</a:t>
            </a:r>
            <a:r>
              <a:rPr lang="en-GB" dirty="0" smtClean="0"/>
              <a:t>(</a:t>
            </a:r>
            <a:r>
              <a:rPr lang="en-GB" b="1" dirty="0" err="1">
                <a:solidFill>
                  <a:schemeClr val="accent1"/>
                </a:solidFill>
              </a:rPr>
              <a:t>TemporalD</a:t>
            </a:r>
            <a:r>
              <a:rPr lang="en-GB" b="1" dirty="0" err="1" smtClean="0">
                <a:solidFill>
                  <a:schemeClr val="accent1"/>
                </a:solidFill>
              </a:rPr>
              <a:t>ataset</a:t>
            </a:r>
            <a:r>
              <a:rPr lang="en-GB" dirty="0"/>
              <a:t>, </a:t>
            </a:r>
            <a:r>
              <a:rPr lang="en-GB" dirty="0" smtClean="0"/>
              <a:t>…)</a:t>
            </a:r>
          </a:p>
          <a:p>
            <a:r>
              <a:rPr lang="en-GB" b="1" dirty="0">
                <a:solidFill>
                  <a:schemeClr val="accent2"/>
                </a:solidFill>
              </a:rPr>
              <a:t>	</a:t>
            </a:r>
            <a:r>
              <a:rPr lang="en-GB" b="1" dirty="0" smtClean="0">
                <a:solidFill>
                  <a:schemeClr val="accent2"/>
                </a:solidFill>
              </a:rPr>
              <a:t>RDMs</a:t>
            </a:r>
            <a:r>
              <a:rPr lang="en-GB" dirty="0" smtClean="0"/>
              <a:t> = </a:t>
            </a:r>
            <a:r>
              <a:rPr lang="en-GB" dirty="0" err="1" smtClean="0"/>
              <a:t>rdm.calc_rdm_unbalanced</a:t>
            </a:r>
            <a:r>
              <a:rPr lang="en-GB" dirty="0" smtClean="0"/>
              <a:t>(…)</a:t>
            </a:r>
            <a:endParaRPr lang="en-GB" dirty="0"/>
          </a:p>
        </p:txBody>
      </p:sp>
      <p:sp>
        <p:nvSpPr>
          <p:cNvPr id="6" name="Rounded Rectangle 5"/>
          <p:cNvSpPr/>
          <p:nvPr/>
        </p:nvSpPr>
        <p:spPr>
          <a:xfrm>
            <a:off x="683568" y="4230380"/>
            <a:ext cx="6022949" cy="236697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err="1" smtClean="0">
                <a:solidFill>
                  <a:schemeClr val="accent2"/>
                </a:solidFill>
              </a:rPr>
              <a:t>rdm.RDMs</a:t>
            </a:r>
            <a:endParaRPr lang="en-GB" b="1" dirty="0" smtClean="0">
              <a:solidFill>
                <a:schemeClr val="accent2"/>
              </a:solidFill>
            </a:endParaRPr>
          </a:p>
          <a:p>
            <a:pPr marL="285750" indent="-285750">
              <a:buFont typeface="Arial" panose="020B0604020202020204" pitchFamily="34" charset="0"/>
              <a:buChar char="•"/>
            </a:pPr>
            <a:r>
              <a:rPr lang="en-GB" dirty="0" smtClean="0"/>
              <a:t>[ n x patterns x </a:t>
            </a:r>
            <a:r>
              <a:rPr lang="en-GB" dirty="0"/>
              <a:t>patterns</a:t>
            </a:r>
            <a:r>
              <a:rPr lang="en-GB" dirty="0" smtClean="0"/>
              <a:t> ] or [ n x upper triangular vector]</a:t>
            </a:r>
          </a:p>
          <a:p>
            <a:pPr marL="285750" indent="-285750">
              <a:buFont typeface="Arial" panose="020B0604020202020204" pitchFamily="34" charset="0"/>
              <a:buChar char="•"/>
            </a:pPr>
            <a:r>
              <a:rPr lang="en-GB" dirty="0" smtClean="0"/>
              <a:t>Optional RDM/pattern descriptors, as </a:t>
            </a:r>
            <a:r>
              <a:rPr lang="en-GB" dirty="0" err="1" smtClean="0"/>
              <a:t>dict</a:t>
            </a:r>
            <a:r>
              <a:rPr lang="en-GB" dirty="0" smtClean="0"/>
              <a:t> of lists</a:t>
            </a:r>
          </a:p>
          <a:p>
            <a:pPr marL="285750" indent="-285750">
              <a:buFont typeface="Arial" panose="020B0604020202020204" pitchFamily="34" charset="0"/>
              <a:buChar char="•"/>
            </a:pPr>
            <a:r>
              <a:rPr lang="en-GB" dirty="0" smtClean="0"/>
              <a:t>Methods to:</a:t>
            </a:r>
          </a:p>
          <a:p>
            <a:pPr marL="742950" lvl="1" indent="-285750">
              <a:buFont typeface="Arial" panose="020B0604020202020204" pitchFamily="34" charset="0"/>
              <a:buChar char="•"/>
            </a:pPr>
            <a:r>
              <a:rPr lang="en-GB" dirty="0" smtClean="0"/>
              <a:t>concatenate, append, subsample and average RDMs</a:t>
            </a:r>
          </a:p>
          <a:p>
            <a:pPr marL="742950" lvl="1" indent="-285750">
              <a:buFont typeface="Arial" panose="020B0604020202020204" pitchFamily="34" charset="0"/>
              <a:buChar char="•"/>
            </a:pPr>
            <a:r>
              <a:rPr lang="en-GB" dirty="0" smtClean="0"/>
              <a:t>subsample, reorder, or sort </a:t>
            </a:r>
            <a:r>
              <a:rPr lang="en-GB" dirty="0"/>
              <a:t>patterns</a:t>
            </a:r>
            <a:r>
              <a:rPr lang="en-GB" dirty="0" smtClean="0"/>
              <a:t> (i.e. conditions)</a:t>
            </a:r>
          </a:p>
          <a:p>
            <a:pPr marL="742950" lvl="1" indent="-285750">
              <a:buFont typeface="Arial" panose="020B0604020202020204" pitchFamily="34" charset="0"/>
              <a:buChar char="•"/>
            </a:pPr>
            <a:r>
              <a:rPr lang="en-GB" dirty="0" smtClean="0"/>
              <a:t>transform data (e.g. rank, or </a:t>
            </a:r>
            <a:r>
              <a:rPr lang="en-GB" dirty="0" err="1" smtClean="0"/>
              <a:t>sqrt</a:t>
            </a:r>
            <a:r>
              <a:rPr lang="en-GB" dirty="0" smtClean="0"/>
              <a:t>)</a:t>
            </a:r>
          </a:p>
          <a:p>
            <a:pPr marL="742950" lvl="1" indent="-285750">
              <a:buFont typeface="Arial" panose="020B0604020202020204" pitchFamily="34" charset="0"/>
              <a:buChar char="•"/>
            </a:pPr>
            <a:r>
              <a:rPr lang="en-GB" dirty="0" smtClean="0"/>
              <a:t>compare RDMs (e.g. types of correlation)</a:t>
            </a:r>
            <a:endParaRPr lang="en-GB" dirty="0"/>
          </a:p>
        </p:txBody>
      </p:sp>
      <p:cxnSp>
        <p:nvCxnSpPr>
          <p:cNvPr id="17" name="Straight Arrow Connector 16"/>
          <p:cNvCxnSpPr/>
          <p:nvPr/>
        </p:nvCxnSpPr>
        <p:spPr>
          <a:xfrm>
            <a:off x="1043608" y="3356992"/>
            <a:ext cx="0" cy="873388"/>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32" name="Rectangle 31"/>
          <p:cNvSpPr/>
          <p:nvPr/>
        </p:nvSpPr>
        <p:spPr>
          <a:xfrm>
            <a:off x="6789441" y="1340768"/>
            <a:ext cx="1860189" cy="1200329"/>
          </a:xfrm>
          <a:prstGeom prst="rect">
            <a:avLst/>
          </a:prstGeom>
        </p:spPr>
        <p:txBody>
          <a:bodyPr wrap="none">
            <a:spAutoFit/>
          </a:bodyPr>
          <a:lstStyle/>
          <a:p>
            <a:r>
              <a:rPr lang="en-GB" b="1" dirty="0" err="1" smtClean="0">
                <a:solidFill>
                  <a:schemeClr val="bg1">
                    <a:lumMod val="75000"/>
                  </a:schemeClr>
                </a:solidFill>
              </a:rPr>
              <a:t>demo_dataset</a:t>
            </a:r>
            <a:endParaRPr lang="en-GB" b="1" dirty="0" smtClean="0">
              <a:solidFill>
                <a:schemeClr val="bg1">
                  <a:lumMod val="75000"/>
                </a:schemeClr>
              </a:solidFill>
            </a:endParaRPr>
          </a:p>
          <a:p>
            <a:r>
              <a:rPr lang="en-GB" dirty="0" smtClean="0">
                <a:solidFill>
                  <a:schemeClr val="bg1">
                    <a:lumMod val="75000"/>
                  </a:schemeClr>
                </a:solidFill>
              </a:rPr>
              <a:t>(create, describe, </a:t>
            </a:r>
          </a:p>
          <a:p>
            <a:r>
              <a:rPr lang="en-GB" dirty="0" smtClean="0">
                <a:solidFill>
                  <a:schemeClr val="bg1">
                    <a:lumMod val="75000"/>
                  </a:schemeClr>
                </a:solidFill>
              </a:rPr>
              <a:t>and rearrange </a:t>
            </a:r>
            <a:endParaRPr lang="en-GB" dirty="0">
              <a:solidFill>
                <a:schemeClr val="bg1">
                  <a:lumMod val="75000"/>
                </a:schemeClr>
              </a:solidFill>
            </a:endParaRPr>
          </a:p>
          <a:p>
            <a:r>
              <a:rPr lang="en-GB" dirty="0" smtClean="0">
                <a:solidFill>
                  <a:schemeClr val="bg1">
                    <a:lumMod val="75000"/>
                  </a:schemeClr>
                </a:solidFill>
              </a:rPr>
              <a:t>datasets)</a:t>
            </a:r>
            <a:endParaRPr lang="en-GB" dirty="0">
              <a:solidFill>
                <a:schemeClr val="bg1">
                  <a:lumMod val="75000"/>
                </a:schemeClr>
              </a:solidFill>
            </a:endParaRPr>
          </a:p>
        </p:txBody>
      </p:sp>
      <p:sp>
        <p:nvSpPr>
          <p:cNvPr id="33" name="Rectangle 32"/>
          <p:cNvSpPr/>
          <p:nvPr/>
        </p:nvSpPr>
        <p:spPr>
          <a:xfrm>
            <a:off x="6789441" y="3328785"/>
            <a:ext cx="2162772" cy="1200329"/>
          </a:xfrm>
          <a:prstGeom prst="rect">
            <a:avLst/>
          </a:prstGeom>
        </p:spPr>
        <p:txBody>
          <a:bodyPr wrap="none">
            <a:spAutoFit/>
          </a:bodyPr>
          <a:lstStyle/>
          <a:p>
            <a:r>
              <a:rPr lang="en-GB" b="1" dirty="0" err="1" smtClean="0">
                <a:solidFill>
                  <a:schemeClr val="bg1">
                    <a:lumMod val="75000"/>
                  </a:schemeClr>
                </a:solidFill>
              </a:rPr>
              <a:t>demo_dissimilarities</a:t>
            </a:r>
            <a:endParaRPr lang="en-GB" b="1" dirty="0" smtClean="0">
              <a:solidFill>
                <a:schemeClr val="bg1">
                  <a:lumMod val="75000"/>
                </a:schemeClr>
              </a:solidFill>
            </a:endParaRPr>
          </a:p>
          <a:p>
            <a:r>
              <a:rPr lang="en-GB" dirty="0" smtClean="0">
                <a:solidFill>
                  <a:schemeClr val="bg1">
                    <a:lumMod val="75000"/>
                  </a:schemeClr>
                </a:solidFill>
              </a:rPr>
              <a:t>(create, access, </a:t>
            </a:r>
          </a:p>
          <a:p>
            <a:r>
              <a:rPr lang="en-GB" dirty="0" smtClean="0">
                <a:solidFill>
                  <a:schemeClr val="bg1">
                    <a:lumMod val="75000"/>
                  </a:schemeClr>
                </a:solidFill>
              </a:rPr>
              <a:t>and plot data RDMs,</a:t>
            </a:r>
          </a:p>
          <a:p>
            <a:r>
              <a:rPr lang="en-GB" dirty="0" smtClean="0">
                <a:solidFill>
                  <a:schemeClr val="bg1">
                    <a:lumMod val="75000"/>
                  </a:schemeClr>
                </a:solidFill>
              </a:rPr>
              <a:t>including </a:t>
            </a:r>
            <a:r>
              <a:rPr lang="en-GB" dirty="0" err="1" smtClean="0">
                <a:solidFill>
                  <a:schemeClr val="bg1">
                    <a:lumMod val="75000"/>
                  </a:schemeClr>
                </a:solidFill>
              </a:rPr>
              <a:t>crossnobis</a:t>
            </a:r>
            <a:r>
              <a:rPr lang="en-GB" dirty="0" smtClean="0">
                <a:solidFill>
                  <a:schemeClr val="bg1">
                    <a:lumMod val="75000"/>
                  </a:schemeClr>
                </a:solidFill>
              </a:rPr>
              <a:t>)</a:t>
            </a:r>
            <a:endParaRPr lang="en-GB" dirty="0">
              <a:solidFill>
                <a:schemeClr val="bg1">
                  <a:lumMod val="75000"/>
                </a:schemeClr>
              </a:solidFill>
            </a:endParaRPr>
          </a:p>
        </p:txBody>
      </p:sp>
      <p:sp>
        <p:nvSpPr>
          <p:cNvPr id="36" name="Rectangle 35"/>
          <p:cNvSpPr/>
          <p:nvPr/>
        </p:nvSpPr>
        <p:spPr>
          <a:xfrm>
            <a:off x="6789441" y="5613047"/>
            <a:ext cx="2351349" cy="1200329"/>
          </a:xfrm>
          <a:prstGeom prst="rect">
            <a:avLst/>
          </a:prstGeom>
        </p:spPr>
        <p:txBody>
          <a:bodyPr wrap="none">
            <a:spAutoFit/>
          </a:bodyPr>
          <a:lstStyle/>
          <a:p>
            <a:r>
              <a:rPr lang="en-GB" b="1" dirty="0" err="1" smtClean="0"/>
              <a:t>demo_rdm_vis</a:t>
            </a:r>
            <a:r>
              <a:rPr lang="en-GB" b="1" dirty="0" smtClean="0"/>
              <a:t>…</a:t>
            </a:r>
          </a:p>
          <a:p>
            <a:r>
              <a:rPr lang="en-GB" dirty="0" smtClean="0"/>
              <a:t>(plot RDM with </a:t>
            </a:r>
          </a:p>
          <a:p>
            <a:r>
              <a:rPr lang="en-GB" dirty="0" smtClean="0"/>
              <a:t>formatted image icons;</a:t>
            </a:r>
          </a:p>
          <a:p>
            <a:r>
              <a:rPr lang="en-GB" dirty="0" smtClean="0"/>
              <a:t>scatterplot e.g. MDS)</a:t>
            </a:r>
            <a:endParaRPr lang="en-GB" dirty="0"/>
          </a:p>
        </p:txBody>
      </p:sp>
      <p:sp>
        <p:nvSpPr>
          <p:cNvPr id="11" name="Rectangle 10"/>
          <p:cNvSpPr/>
          <p:nvPr/>
        </p:nvSpPr>
        <p:spPr>
          <a:xfrm>
            <a:off x="6789441" y="4623439"/>
            <a:ext cx="1962397" cy="923330"/>
          </a:xfrm>
          <a:prstGeom prst="rect">
            <a:avLst/>
          </a:prstGeom>
        </p:spPr>
        <p:txBody>
          <a:bodyPr wrap="none">
            <a:spAutoFit/>
          </a:bodyPr>
          <a:lstStyle/>
          <a:p>
            <a:r>
              <a:rPr lang="en-GB" b="1" dirty="0" err="1" smtClean="0">
                <a:solidFill>
                  <a:schemeClr val="bg1">
                    <a:lumMod val="75000"/>
                  </a:schemeClr>
                </a:solidFill>
              </a:rPr>
              <a:t>demo_unbalanced</a:t>
            </a:r>
            <a:endParaRPr lang="en-GB" b="1" dirty="0" smtClean="0">
              <a:solidFill>
                <a:schemeClr val="bg1">
                  <a:lumMod val="75000"/>
                </a:schemeClr>
              </a:solidFill>
            </a:endParaRPr>
          </a:p>
          <a:p>
            <a:r>
              <a:rPr lang="en-GB" dirty="0" smtClean="0">
                <a:solidFill>
                  <a:schemeClr val="bg1">
                    <a:lumMod val="75000"/>
                  </a:schemeClr>
                </a:solidFill>
              </a:rPr>
              <a:t>(for data with </a:t>
            </a:r>
            <a:br>
              <a:rPr lang="en-GB" dirty="0" smtClean="0">
                <a:solidFill>
                  <a:schemeClr val="bg1">
                    <a:lumMod val="75000"/>
                  </a:schemeClr>
                </a:solidFill>
              </a:rPr>
            </a:br>
            <a:r>
              <a:rPr lang="en-GB" dirty="0" smtClean="0">
                <a:solidFill>
                  <a:schemeClr val="bg1">
                    <a:lumMod val="75000"/>
                  </a:schemeClr>
                </a:solidFill>
              </a:rPr>
              <a:t>missing values)</a:t>
            </a:r>
          </a:p>
        </p:txBody>
      </p:sp>
      <p:cxnSp>
        <p:nvCxnSpPr>
          <p:cNvPr id="12" name="Straight Arrow Connector 11"/>
          <p:cNvCxnSpPr/>
          <p:nvPr/>
        </p:nvCxnSpPr>
        <p:spPr>
          <a:xfrm>
            <a:off x="110426" y="4725144"/>
            <a:ext cx="576064" cy="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93196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nada_brain-behaviour.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74" y="692696"/>
            <a:ext cx="7620314" cy="5112568"/>
          </a:xfrm>
          <a:prstGeom prst="rect">
            <a:avLst/>
          </a:prstGeom>
        </p:spPr>
      </p:pic>
      <p:sp>
        <p:nvSpPr>
          <p:cNvPr id="2" name="TextBox 1"/>
          <p:cNvSpPr txBox="1"/>
          <p:nvPr/>
        </p:nvSpPr>
        <p:spPr>
          <a:xfrm>
            <a:off x="251520" y="5847655"/>
            <a:ext cx="8712968" cy="461665"/>
          </a:xfrm>
          <a:prstGeom prst="rect">
            <a:avLst/>
          </a:prstGeom>
          <a:noFill/>
        </p:spPr>
        <p:txBody>
          <a:bodyPr wrap="square" rtlCol="0">
            <a:spAutoFit/>
          </a:bodyPr>
          <a:lstStyle/>
          <a:p>
            <a:r>
              <a:rPr lang="en-US" sz="2400" dirty="0" smtClean="0"/>
              <a:t>How well do brain representations and subjective experience match?</a:t>
            </a:r>
            <a:endParaRPr lang="en-US" sz="2400" dirty="0"/>
          </a:p>
        </p:txBody>
      </p:sp>
      <p:sp>
        <p:nvSpPr>
          <p:cNvPr id="8" name="Rectangle 2"/>
          <p:cNvSpPr txBox="1">
            <a:spLocks noChangeArrowheads="1"/>
          </p:cNvSpPr>
          <p:nvPr/>
        </p:nvSpPr>
        <p:spPr bwMode="auto">
          <a:xfrm>
            <a:off x="457200" y="274638"/>
            <a:ext cx="51229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nl-NL" sz="3600" b="1" dirty="0" smtClean="0"/>
              <a:t>Comparing geometries </a:t>
            </a:r>
            <a:br>
              <a:rPr lang="nl-NL" sz="3600" b="1" dirty="0" smtClean="0"/>
            </a:br>
            <a:r>
              <a:rPr lang="nl-NL" sz="2000" b="1" dirty="0" smtClean="0"/>
              <a:t>– an example “model RDM”  </a:t>
            </a:r>
            <a:br>
              <a:rPr lang="nl-NL" sz="2000" b="1" dirty="0" smtClean="0"/>
            </a:br>
            <a:r>
              <a:rPr lang="nl-NL" sz="2000" b="1" dirty="0" smtClean="0"/>
              <a:t>from Marieke Mur 2013</a:t>
            </a:r>
            <a:endParaRPr lang="nl-NL" sz="2000" b="1" dirty="0"/>
          </a:p>
        </p:txBody>
      </p:sp>
    </p:spTree>
    <p:extLst>
      <p:ext uri="{BB962C8B-B14F-4D97-AF65-F5344CB8AC3E}">
        <p14:creationId xmlns:p14="http://schemas.microsoft.com/office/powerpoint/2010/main" val="15811635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p:txBody>
          <a:bodyPr>
            <a:normAutofit fontScale="90000"/>
          </a:bodyPr>
          <a:lstStyle/>
          <a:p>
            <a:r>
              <a:rPr lang="nl-NL" sz="3600" b="1">
                <a:solidFill>
                  <a:schemeClr val="tx1"/>
                </a:solidFill>
              </a:rPr>
              <a:t>Conventional method: </a:t>
            </a:r>
            <a:br>
              <a:rPr lang="nl-NL" sz="3600" b="1">
                <a:solidFill>
                  <a:schemeClr val="tx1"/>
                </a:solidFill>
              </a:rPr>
            </a:br>
            <a:r>
              <a:rPr lang="nl-NL" sz="3600" b="1">
                <a:solidFill>
                  <a:schemeClr val="tx1"/>
                </a:solidFill>
              </a:rPr>
              <a:t>Pairwise similarity ratings</a:t>
            </a:r>
          </a:p>
        </p:txBody>
      </p:sp>
      <p:pic>
        <p:nvPicPr>
          <p:cNvPr id="26627" name="Picture 36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354263" y="3475038"/>
            <a:ext cx="933450" cy="1144587"/>
          </a:xfrm>
          <a:prstGeom prst="rect">
            <a:avLst/>
          </a:prstGeom>
          <a:noFill/>
          <a:ln w="9525">
            <a:noFill/>
            <a:miter lim="800000"/>
            <a:headEnd/>
            <a:tailEnd/>
          </a:ln>
        </p:spPr>
      </p:pic>
      <p:pic>
        <p:nvPicPr>
          <p:cNvPr id="26628" name="Picture 36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16013" y="3546475"/>
            <a:ext cx="1112837" cy="1079500"/>
          </a:xfrm>
          <a:prstGeom prst="rect">
            <a:avLst/>
          </a:prstGeom>
          <a:noFill/>
          <a:ln w="9525">
            <a:noFill/>
            <a:miter lim="800000"/>
            <a:headEnd/>
            <a:tailEnd/>
          </a:ln>
        </p:spPr>
      </p:pic>
      <p:sp>
        <p:nvSpPr>
          <p:cNvPr id="26629" name="Line 5"/>
          <p:cNvSpPr>
            <a:spLocks noChangeShapeType="1"/>
          </p:cNvSpPr>
          <p:nvPr/>
        </p:nvSpPr>
        <p:spPr bwMode="auto">
          <a:xfrm>
            <a:off x="4716463" y="4087813"/>
            <a:ext cx="2808287" cy="0"/>
          </a:xfrm>
          <a:prstGeom prst="line">
            <a:avLst/>
          </a:prstGeom>
          <a:noFill/>
          <a:ln w="25400">
            <a:solidFill>
              <a:schemeClr val="tx1"/>
            </a:solidFill>
            <a:round/>
            <a:headEnd/>
            <a:tailEnd/>
          </a:ln>
        </p:spPr>
        <p:txBody>
          <a:bodyPr/>
          <a:lstStyle/>
          <a:p>
            <a:endParaRPr lang="en-GB"/>
          </a:p>
        </p:txBody>
      </p:sp>
      <p:sp>
        <p:nvSpPr>
          <p:cNvPr id="26630" name="Line 6"/>
          <p:cNvSpPr>
            <a:spLocks noChangeShapeType="1"/>
          </p:cNvSpPr>
          <p:nvPr/>
        </p:nvSpPr>
        <p:spPr bwMode="auto">
          <a:xfrm>
            <a:off x="4716463" y="3906838"/>
            <a:ext cx="0" cy="360362"/>
          </a:xfrm>
          <a:prstGeom prst="line">
            <a:avLst/>
          </a:prstGeom>
          <a:noFill/>
          <a:ln w="25400">
            <a:solidFill>
              <a:schemeClr val="tx1"/>
            </a:solidFill>
            <a:round/>
            <a:headEnd/>
            <a:tailEnd/>
          </a:ln>
        </p:spPr>
        <p:txBody>
          <a:bodyPr/>
          <a:lstStyle/>
          <a:p>
            <a:endParaRPr lang="en-GB"/>
          </a:p>
        </p:txBody>
      </p:sp>
      <p:sp>
        <p:nvSpPr>
          <p:cNvPr id="26631" name="Line 7"/>
          <p:cNvSpPr>
            <a:spLocks noChangeShapeType="1"/>
          </p:cNvSpPr>
          <p:nvPr/>
        </p:nvSpPr>
        <p:spPr bwMode="auto">
          <a:xfrm>
            <a:off x="7524750" y="3906838"/>
            <a:ext cx="0" cy="360362"/>
          </a:xfrm>
          <a:prstGeom prst="line">
            <a:avLst/>
          </a:prstGeom>
          <a:noFill/>
          <a:ln w="25400">
            <a:solidFill>
              <a:schemeClr val="tx1"/>
            </a:solidFill>
            <a:round/>
            <a:headEnd/>
            <a:tailEnd/>
          </a:ln>
        </p:spPr>
        <p:txBody>
          <a:bodyPr/>
          <a:lstStyle/>
          <a:p>
            <a:endParaRPr lang="en-GB"/>
          </a:p>
        </p:txBody>
      </p:sp>
      <p:sp>
        <p:nvSpPr>
          <p:cNvPr id="26632" name="Text Box 8"/>
          <p:cNvSpPr txBox="1">
            <a:spLocks noChangeArrowheads="1"/>
          </p:cNvSpPr>
          <p:nvPr/>
        </p:nvSpPr>
        <p:spPr bwMode="auto">
          <a:xfrm>
            <a:off x="4052888" y="3475038"/>
            <a:ext cx="1339850" cy="366712"/>
          </a:xfrm>
          <a:prstGeom prst="rect">
            <a:avLst/>
          </a:prstGeom>
          <a:noFill/>
          <a:ln w="57150" algn="ctr">
            <a:noFill/>
            <a:miter lim="800000"/>
            <a:headEnd/>
            <a:tailEnd/>
          </a:ln>
        </p:spPr>
        <p:txBody>
          <a:bodyPr wrap="none">
            <a:spAutoFit/>
          </a:bodyPr>
          <a:lstStyle/>
          <a:p>
            <a:pPr algn="ctr"/>
            <a:r>
              <a:rPr lang="nl-NL"/>
              <a:t>very similar</a:t>
            </a:r>
          </a:p>
        </p:txBody>
      </p:sp>
      <p:sp>
        <p:nvSpPr>
          <p:cNvPr id="26633" name="Text Box 9"/>
          <p:cNvSpPr txBox="1">
            <a:spLocks noChangeArrowheads="1"/>
          </p:cNvSpPr>
          <p:nvPr/>
        </p:nvSpPr>
        <p:spPr bwMode="auto">
          <a:xfrm>
            <a:off x="6880225" y="3475038"/>
            <a:ext cx="1631950" cy="366712"/>
          </a:xfrm>
          <a:prstGeom prst="rect">
            <a:avLst/>
          </a:prstGeom>
          <a:noFill/>
          <a:ln w="57150" algn="ctr">
            <a:noFill/>
            <a:miter lim="800000"/>
            <a:headEnd/>
            <a:tailEnd/>
          </a:ln>
        </p:spPr>
        <p:txBody>
          <a:bodyPr wrap="none">
            <a:spAutoFit/>
          </a:bodyPr>
          <a:lstStyle/>
          <a:p>
            <a:pPr algn="ctr"/>
            <a:r>
              <a:rPr lang="nl-NL"/>
              <a:t>very dissimilar</a:t>
            </a:r>
          </a:p>
        </p:txBody>
      </p:sp>
      <p:sp>
        <p:nvSpPr>
          <p:cNvPr id="26634" name="Text Box 10"/>
          <p:cNvSpPr txBox="1">
            <a:spLocks noChangeArrowheads="1"/>
          </p:cNvSpPr>
          <p:nvPr/>
        </p:nvSpPr>
        <p:spPr bwMode="auto">
          <a:xfrm>
            <a:off x="4572000" y="4267200"/>
            <a:ext cx="311150" cy="366713"/>
          </a:xfrm>
          <a:prstGeom prst="rect">
            <a:avLst/>
          </a:prstGeom>
          <a:noFill/>
          <a:ln w="57150" algn="ctr">
            <a:noFill/>
            <a:miter lim="800000"/>
            <a:headEnd/>
            <a:tailEnd/>
          </a:ln>
        </p:spPr>
        <p:txBody>
          <a:bodyPr wrap="none">
            <a:spAutoFit/>
          </a:bodyPr>
          <a:lstStyle/>
          <a:p>
            <a:pPr algn="ctr"/>
            <a:r>
              <a:rPr lang="nl-NL" b="1"/>
              <a:t>0</a:t>
            </a:r>
          </a:p>
        </p:txBody>
      </p:sp>
      <p:sp>
        <p:nvSpPr>
          <p:cNvPr id="26635" name="Text Box 11"/>
          <p:cNvSpPr txBox="1">
            <a:spLocks noChangeArrowheads="1"/>
          </p:cNvSpPr>
          <p:nvPr/>
        </p:nvSpPr>
        <p:spPr bwMode="auto">
          <a:xfrm>
            <a:off x="7370763" y="4286250"/>
            <a:ext cx="311150" cy="366713"/>
          </a:xfrm>
          <a:prstGeom prst="rect">
            <a:avLst/>
          </a:prstGeom>
          <a:noFill/>
          <a:ln w="57150" algn="ctr">
            <a:noFill/>
            <a:miter lim="800000"/>
            <a:headEnd/>
            <a:tailEnd/>
          </a:ln>
        </p:spPr>
        <p:txBody>
          <a:bodyPr wrap="none">
            <a:spAutoFit/>
          </a:bodyPr>
          <a:lstStyle/>
          <a:p>
            <a:pPr algn="ctr"/>
            <a:r>
              <a:rPr lang="nl-NL" b="1"/>
              <a:t>5</a:t>
            </a:r>
          </a:p>
        </p:txBody>
      </p:sp>
      <p:sp>
        <p:nvSpPr>
          <p:cNvPr id="26636" name="Text Box 12"/>
          <p:cNvSpPr txBox="1">
            <a:spLocks noChangeArrowheads="1"/>
          </p:cNvSpPr>
          <p:nvPr/>
        </p:nvSpPr>
        <p:spPr bwMode="auto">
          <a:xfrm>
            <a:off x="971550" y="2384425"/>
            <a:ext cx="3905250" cy="396875"/>
          </a:xfrm>
          <a:prstGeom prst="rect">
            <a:avLst/>
          </a:prstGeom>
          <a:noFill/>
          <a:ln w="57150" algn="ctr">
            <a:noFill/>
            <a:miter lim="800000"/>
            <a:headEnd/>
            <a:tailEnd/>
          </a:ln>
        </p:spPr>
        <p:txBody>
          <a:bodyPr wrap="none">
            <a:spAutoFit/>
          </a:bodyPr>
          <a:lstStyle/>
          <a:p>
            <a:pPr algn="ctr"/>
            <a:r>
              <a:rPr lang="nl-NL" sz="2000" b="1"/>
              <a:t>How similar are these objects?</a:t>
            </a:r>
          </a:p>
        </p:txBody>
      </p:sp>
    </p:spTree>
    <p:extLst>
      <p:ext uri="{BB962C8B-B14F-4D97-AF65-F5344CB8AC3E}">
        <p14:creationId xmlns:p14="http://schemas.microsoft.com/office/powerpoint/2010/main" val="47624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r>
              <a:rPr lang="nl-NL" sz="3600" b="1">
                <a:solidFill>
                  <a:schemeClr val="tx1"/>
                </a:solidFill>
              </a:rPr>
              <a:t>Many pairwise dissimilarities</a:t>
            </a:r>
          </a:p>
        </p:txBody>
      </p:sp>
      <p:grpSp>
        <p:nvGrpSpPr>
          <p:cNvPr id="2" name="Group 402"/>
          <p:cNvGrpSpPr>
            <a:grpSpLocks/>
          </p:cNvGrpSpPr>
          <p:nvPr/>
        </p:nvGrpSpPr>
        <p:grpSpPr bwMode="auto">
          <a:xfrm>
            <a:off x="5226050" y="1728788"/>
            <a:ext cx="2370138" cy="2352675"/>
            <a:chOff x="1238" y="0"/>
            <a:chExt cx="1493" cy="1482"/>
          </a:xfrm>
        </p:grpSpPr>
        <p:grpSp>
          <p:nvGrpSpPr>
            <p:cNvPr id="3" name="Group 401"/>
            <p:cNvGrpSpPr>
              <a:grpSpLocks/>
            </p:cNvGrpSpPr>
            <p:nvPr/>
          </p:nvGrpSpPr>
          <p:grpSpPr bwMode="auto">
            <a:xfrm>
              <a:off x="1238" y="125"/>
              <a:ext cx="1493" cy="1357"/>
              <a:chOff x="1238" y="125"/>
              <a:chExt cx="1493" cy="1357"/>
            </a:xfrm>
          </p:grpSpPr>
          <p:grpSp>
            <p:nvGrpSpPr>
              <p:cNvPr id="4" name="Group 355"/>
              <p:cNvGrpSpPr>
                <a:grpSpLocks/>
              </p:cNvGrpSpPr>
              <p:nvPr/>
            </p:nvGrpSpPr>
            <p:grpSpPr bwMode="auto">
              <a:xfrm>
                <a:off x="1479" y="195"/>
                <a:ext cx="1252" cy="1287"/>
                <a:chOff x="1479" y="195"/>
                <a:chExt cx="1252" cy="1287"/>
              </a:xfrm>
            </p:grpSpPr>
            <p:grpSp>
              <p:nvGrpSpPr>
                <p:cNvPr id="5" name="Group 354"/>
                <p:cNvGrpSpPr>
                  <a:grpSpLocks/>
                </p:cNvGrpSpPr>
                <p:nvPr/>
              </p:nvGrpSpPr>
              <p:grpSpPr bwMode="auto">
                <a:xfrm>
                  <a:off x="1479" y="195"/>
                  <a:ext cx="1252" cy="1287"/>
                  <a:chOff x="1479" y="195"/>
                  <a:chExt cx="1252" cy="1287"/>
                </a:xfrm>
              </p:grpSpPr>
              <p:sp>
                <p:nvSpPr>
                  <p:cNvPr id="27655"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en-US" b="1"/>
                  </a:p>
                </p:txBody>
              </p:sp>
              <p:sp>
                <p:nvSpPr>
                  <p:cNvPr id="27656"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27657"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27658"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27659"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27660"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27661"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27662"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27663"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27664"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27665"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27666"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27667"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27668"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27669"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27670"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en-US" b="1"/>
                </a:p>
              </p:txBody>
            </p:sp>
          </p:grpSp>
          <p:sp>
            <p:nvSpPr>
              <p:cNvPr id="27671"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6" name="Group 360"/>
              <p:cNvGrpSpPr>
                <a:grpSpLocks/>
              </p:cNvGrpSpPr>
              <p:nvPr/>
            </p:nvGrpSpPr>
            <p:grpSpPr bwMode="auto">
              <a:xfrm>
                <a:off x="1491" y="125"/>
                <a:ext cx="1197" cy="0"/>
                <a:chOff x="1491" y="173"/>
                <a:chExt cx="1197" cy="0"/>
              </a:xfrm>
            </p:grpSpPr>
            <p:sp>
              <p:nvSpPr>
                <p:cNvPr id="27673"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27674"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7" name="Group 361"/>
              <p:cNvGrpSpPr>
                <a:grpSpLocks/>
              </p:cNvGrpSpPr>
              <p:nvPr/>
            </p:nvGrpSpPr>
            <p:grpSpPr bwMode="auto">
              <a:xfrm rot="-5400000">
                <a:off x="783" y="844"/>
                <a:ext cx="1197" cy="1"/>
                <a:chOff x="1491" y="173"/>
                <a:chExt cx="1197" cy="0"/>
              </a:xfrm>
            </p:grpSpPr>
            <p:sp>
              <p:nvSpPr>
                <p:cNvPr id="27676"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27677"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27678"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grpSp>
        <p:nvGrpSpPr>
          <p:cNvPr id="8" name="Group 31"/>
          <p:cNvGrpSpPr>
            <a:grpSpLocks/>
          </p:cNvGrpSpPr>
          <p:nvPr/>
        </p:nvGrpSpPr>
        <p:grpSpPr bwMode="auto">
          <a:xfrm>
            <a:off x="5657850" y="1998663"/>
            <a:ext cx="2000250" cy="1965325"/>
            <a:chOff x="748" y="1257"/>
            <a:chExt cx="1260" cy="1238"/>
          </a:xfrm>
        </p:grpSpPr>
        <p:sp>
          <p:nvSpPr>
            <p:cNvPr id="27680" name="Line 32"/>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27681" name="Line 33"/>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27682" name="Line 34"/>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27683" name="Rectangle 35"/>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en-US"/>
            </a:p>
          </p:txBody>
        </p:sp>
        <p:sp>
          <p:nvSpPr>
            <p:cNvPr id="27684" name="Rectangle 36"/>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en-US"/>
            </a:p>
          </p:txBody>
        </p:sp>
      </p:grpSp>
      <p:sp>
        <p:nvSpPr>
          <p:cNvPr id="27685" name="Rectangle 37"/>
          <p:cNvSpPr>
            <a:spLocks noChangeArrowheads="1"/>
          </p:cNvSpPr>
          <p:nvPr/>
        </p:nvSpPr>
        <p:spPr bwMode="auto">
          <a:xfrm>
            <a:off x="5940425" y="3357563"/>
            <a:ext cx="360363" cy="431800"/>
          </a:xfrm>
          <a:prstGeom prst="rect">
            <a:avLst/>
          </a:prstGeom>
          <a:solidFill>
            <a:schemeClr val="accent1"/>
          </a:solidFill>
          <a:ln w="57150" algn="ctr">
            <a:noFill/>
            <a:miter lim="800000"/>
            <a:headEnd/>
            <a:tailEnd/>
          </a:ln>
        </p:spPr>
        <p:txBody>
          <a:bodyPr wrap="none" anchor="ctr"/>
          <a:lstStyle/>
          <a:p>
            <a:endParaRPr lang="en-US"/>
          </a:p>
        </p:txBody>
      </p:sp>
      <p:sp>
        <p:nvSpPr>
          <p:cNvPr id="27686" name="Text Box 38"/>
          <p:cNvSpPr txBox="1">
            <a:spLocks noChangeArrowheads="1"/>
          </p:cNvSpPr>
          <p:nvPr/>
        </p:nvSpPr>
        <p:spPr bwMode="auto">
          <a:xfrm>
            <a:off x="827088" y="2276475"/>
            <a:ext cx="3462337" cy="457200"/>
          </a:xfrm>
          <a:prstGeom prst="rect">
            <a:avLst/>
          </a:prstGeom>
          <a:noFill/>
          <a:ln w="57150" algn="ctr">
            <a:noFill/>
            <a:miter lim="800000"/>
            <a:headEnd/>
            <a:tailEnd/>
          </a:ln>
        </p:spPr>
        <p:txBody>
          <a:bodyPr wrap="none">
            <a:spAutoFit/>
          </a:bodyPr>
          <a:lstStyle/>
          <a:p>
            <a:pPr algn="ctr"/>
            <a:r>
              <a:rPr lang="nl-NL" sz="2400" b="1"/>
              <a:t>96 x 95 / 2 = </a:t>
            </a:r>
            <a:r>
              <a:rPr lang="nl-NL" sz="2400" b="1">
                <a:solidFill>
                  <a:srgbClr val="FF0000"/>
                </a:solidFill>
              </a:rPr>
              <a:t>4560 pairs</a:t>
            </a:r>
          </a:p>
        </p:txBody>
      </p:sp>
      <p:sp>
        <p:nvSpPr>
          <p:cNvPr id="313383" name="Text Box 39"/>
          <p:cNvSpPr txBox="1">
            <a:spLocks noChangeArrowheads="1"/>
          </p:cNvSpPr>
          <p:nvPr/>
        </p:nvSpPr>
        <p:spPr bwMode="auto">
          <a:xfrm>
            <a:off x="395288" y="3141663"/>
            <a:ext cx="4730750" cy="457200"/>
          </a:xfrm>
          <a:prstGeom prst="rect">
            <a:avLst/>
          </a:prstGeom>
          <a:noFill/>
          <a:ln w="57150" algn="ctr">
            <a:noFill/>
            <a:miter lim="800000"/>
            <a:headEnd/>
            <a:tailEnd/>
          </a:ln>
        </p:spPr>
        <p:txBody>
          <a:bodyPr wrap="none">
            <a:spAutoFit/>
          </a:bodyPr>
          <a:lstStyle/>
          <a:p>
            <a:pPr algn="ctr"/>
            <a:r>
              <a:rPr lang="nl-NL" sz="2400" b="1"/>
              <a:t>4560 * 4 s =</a:t>
            </a:r>
            <a:r>
              <a:rPr lang="nl-NL" sz="2400" b="1">
                <a:solidFill>
                  <a:srgbClr val="FF0000"/>
                </a:solidFill>
              </a:rPr>
              <a:t> 5 hours per subject</a:t>
            </a:r>
          </a:p>
        </p:txBody>
      </p:sp>
      <p:sp>
        <p:nvSpPr>
          <p:cNvPr id="27688" name="Text Box 7"/>
          <p:cNvSpPr txBox="1">
            <a:spLocks noChangeArrowheads="1"/>
          </p:cNvSpPr>
          <p:nvPr/>
        </p:nvSpPr>
        <p:spPr bwMode="auto">
          <a:xfrm>
            <a:off x="4787900" y="4365625"/>
            <a:ext cx="3773488" cy="457200"/>
          </a:xfrm>
          <a:prstGeom prst="rect">
            <a:avLst/>
          </a:prstGeom>
          <a:noFill/>
          <a:ln w="9525">
            <a:noFill/>
            <a:miter lim="800000"/>
            <a:headEnd/>
            <a:tailEnd/>
          </a:ln>
        </p:spPr>
        <p:txBody>
          <a:bodyPr wrap="none">
            <a:spAutoFit/>
          </a:bodyPr>
          <a:lstStyle/>
          <a:p>
            <a:r>
              <a:rPr lang="en-US" sz="2400" b="1"/>
              <a:t>similarity-judgment RDM</a:t>
            </a:r>
          </a:p>
        </p:txBody>
      </p:sp>
    </p:spTree>
    <p:extLst>
      <p:ext uri="{BB962C8B-B14F-4D97-AF65-F5344CB8AC3E}">
        <p14:creationId xmlns:p14="http://schemas.microsoft.com/office/powerpoint/2010/main" val="34706270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3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8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4572000" y="260350"/>
            <a:ext cx="4321175" cy="1143000"/>
          </a:xfrm>
          <a:noFill/>
        </p:spPr>
        <p:txBody>
          <a:bodyPr>
            <a:normAutofit fontScale="90000"/>
          </a:bodyPr>
          <a:lstStyle/>
          <a:p>
            <a:r>
              <a:rPr lang="nl-NL" sz="3600" b="1">
                <a:solidFill>
                  <a:schemeClr val="tx1"/>
                </a:solidFill>
              </a:rPr>
              <a:t>2D arrangement </a:t>
            </a:r>
            <a:br>
              <a:rPr lang="nl-NL" sz="3600" b="1">
                <a:solidFill>
                  <a:schemeClr val="tx1"/>
                </a:solidFill>
              </a:rPr>
            </a:br>
            <a:r>
              <a:rPr lang="nl-NL" sz="3600" b="1">
                <a:solidFill>
                  <a:schemeClr val="tx1"/>
                </a:solidFill>
              </a:rPr>
              <a:t>by dissimilarity</a:t>
            </a:r>
          </a:p>
        </p:txBody>
      </p:sp>
      <p:sp>
        <p:nvSpPr>
          <p:cNvPr id="28676" name="Text Box 4"/>
          <p:cNvSpPr txBox="1">
            <a:spLocks noChangeArrowheads="1"/>
          </p:cNvSpPr>
          <p:nvPr/>
        </p:nvSpPr>
        <p:spPr bwMode="auto">
          <a:xfrm>
            <a:off x="1044575" y="547688"/>
            <a:ext cx="3114675" cy="641350"/>
          </a:xfrm>
          <a:prstGeom prst="rect">
            <a:avLst/>
          </a:prstGeom>
          <a:noFill/>
          <a:ln w="57150" algn="ctr">
            <a:noFill/>
            <a:miter lim="800000"/>
            <a:headEnd/>
            <a:tailEnd/>
          </a:ln>
        </p:spPr>
        <p:txBody>
          <a:bodyPr>
            <a:spAutoFit/>
          </a:bodyPr>
          <a:lstStyle/>
          <a:p>
            <a:pPr algn="ctr"/>
            <a:r>
              <a:rPr lang="en-US" sz="3600" b="1"/>
              <a:t>RDM</a:t>
            </a:r>
          </a:p>
        </p:txBody>
      </p:sp>
      <p:sp>
        <p:nvSpPr>
          <p:cNvPr id="11" name="Right Arrow 10"/>
          <p:cNvSpPr>
            <a:spLocks noChangeArrowheads="1"/>
          </p:cNvSpPr>
          <p:nvPr/>
        </p:nvSpPr>
        <p:spPr bwMode="auto">
          <a:xfrm>
            <a:off x="4114800" y="2513013"/>
            <a:ext cx="977900" cy="484187"/>
          </a:xfrm>
          <a:prstGeom prst="rightArrow">
            <a:avLst>
              <a:gd name="adj1" fmla="val 50000"/>
              <a:gd name="adj2" fmla="val 50024"/>
            </a:avLst>
          </a:prstGeom>
          <a:solidFill>
            <a:schemeClr val="tx1"/>
          </a:solidFill>
          <a:ln w="25400" algn="ctr">
            <a:noFill/>
            <a:miter lim="800000"/>
            <a:headEnd/>
            <a:tailEnd/>
          </a:ln>
        </p:spPr>
        <p:txBody>
          <a:bodyPr anchor="ctr"/>
          <a:lstStyle/>
          <a:p>
            <a:pPr algn="ctr" fontAlgn="auto">
              <a:spcBef>
                <a:spcPts val="0"/>
              </a:spcBef>
              <a:spcAft>
                <a:spcPts val="0"/>
              </a:spcAft>
              <a:defRPr/>
            </a:pPr>
            <a:endParaRPr lang="en-US">
              <a:solidFill>
                <a:schemeClr val="lt1"/>
              </a:solidFill>
              <a:latin typeface="+mn-lt"/>
            </a:endParaRPr>
          </a:p>
        </p:txBody>
      </p:sp>
      <p:sp>
        <p:nvSpPr>
          <p:cNvPr id="12" name="Right Arrow 11"/>
          <p:cNvSpPr>
            <a:spLocks noChangeArrowheads="1"/>
          </p:cNvSpPr>
          <p:nvPr/>
        </p:nvSpPr>
        <p:spPr bwMode="auto">
          <a:xfrm rot="10800000">
            <a:off x="4114800" y="4876800"/>
            <a:ext cx="977900" cy="484188"/>
          </a:xfrm>
          <a:prstGeom prst="rightArrow">
            <a:avLst>
              <a:gd name="adj1" fmla="val 50000"/>
              <a:gd name="adj2" fmla="val 50024"/>
            </a:avLst>
          </a:prstGeom>
          <a:solidFill>
            <a:srgbClr val="FF0000"/>
          </a:solidFill>
          <a:ln w="25400" algn="ctr">
            <a:solidFill>
              <a:srgbClr val="FF0000"/>
            </a:solidFill>
            <a:miter lim="800000"/>
            <a:headEnd/>
            <a:tailEnd/>
          </a:ln>
        </p:spPr>
        <p:txBody>
          <a:bodyPr rot="10800000" anchor="ctr"/>
          <a:lstStyle/>
          <a:p>
            <a:pPr algn="ctr"/>
            <a:endParaRPr lang="en-US">
              <a:solidFill>
                <a:srgbClr val="FF0000"/>
              </a:solidFill>
              <a:latin typeface="Calibri" pitchFamily="34" charset="0"/>
            </a:endParaRPr>
          </a:p>
        </p:txBody>
      </p:sp>
      <p:sp>
        <p:nvSpPr>
          <p:cNvPr id="13" name="TextBox 12"/>
          <p:cNvSpPr txBox="1">
            <a:spLocks noChangeArrowheads="1"/>
          </p:cNvSpPr>
          <p:nvPr/>
        </p:nvSpPr>
        <p:spPr bwMode="auto">
          <a:xfrm>
            <a:off x="3197225" y="1557338"/>
            <a:ext cx="2687638" cy="822325"/>
          </a:xfrm>
          <a:prstGeom prst="rect">
            <a:avLst/>
          </a:prstGeom>
          <a:noFill/>
          <a:ln w="9525">
            <a:noFill/>
            <a:miter lim="800000"/>
            <a:headEnd/>
            <a:tailEnd/>
          </a:ln>
        </p:spPr>
        <p:txBody>
          <a:bodyPr wrap="none">
            <a:spAutoFit/>
          </a:bodyPr>
          <a:lstStyle/>
          <a:p>
            <a:pPr algn="ctr"/>
            <a:r>
              <a:rPr lang="en-US" sz="2400" b="1">
                <a:latin typeface="Calibri" pitchFamily="34" charset="0"/>
              </a:rPr>
              <a:t>multidimensional</a:t>
            </a:r>
          </a:p>
          <a:p>
            <a:pPr algn="ctr"/>
            <a:r>
              <a:rPr lang="en-US" sz="2400" b="1">
                <a:latin typeface="Calibri" pitchFamily="34" charset="0"/>
              </a:rPr>
              <a:t>scaling</a:t>
            </a:r>
          </a:p>
        </p:txBody>
      </p:sp>
      <p:sp>
        <p:nvSpPr>
          <p:cNvPr id="14" name="TextBox 13"/>
          <p:cNvSpPr txBox="1">
            <a:spLocks noChangeArrowheads="1"/>
          </p:cNvSpPr>
          <p:nvPr/>
        </p:nvSpPr>
        <p:spPr bwMode="auto">
          <a:xfrm>
            <a:off x="3376613" y="5486400"/>
            <a:ext cx="2403475" cy="1187450"/>
          </a:xfrm>
          <a:prstGeom prst="rect">
            <a:avLst/>
          </a:prstGeom>
          <a:noFill/>
          <a:ln w="9525">
            <a:noFill/>
            <a:miter lim="800000"/>
            <a:headEnd/>
            <a:tailEnd/>
          </a:ln>
        </p:spPr>
        <p:txBody>
          <a:bodyPr wrap="none">
            <a:spAutoFit/>
          </a:bodyPr>
          <a:lstStyle/>
          <a:p>
            <a:pPr algn="ctr"/>
            <a:r>
              <a:rPr lang="en-US" sz="2400" b="1">
                <a:solidFill>
                  <a:srgbClr val="FF0000"/>
                </a:solidFill>
                <a:latin typeface="Calibri" pitchFamily="34" charset="0"/>
              </a:rPr>
              <a:t>inverse</a:t>
            </a:r>
          </a:p>
          <a:p>
            <a:pPr algn="ctr"/>
            <a:r>
              <a:rPr lang="en-US" sz="2400" b="1">
                <a:solidFill>
                  <a:srgbClr val="FF0000"/>
                </a:solidFill>
                <a:latin typeface="Calibri" pitchFamily="34" charset="0"/>
              </a:rPr>
              <a:t>multidimensional</a:t>
            </a:r>
          </a:p>
          <a:p>
            <a:pPr algn="ctr"/>
            <a:r>
              <a:rPr lang="en-US" sz="2400" b="1">
                <a:solidFill>
                  <a:srgbClr val="FF0000"/>
                </a:solidFill>
                <a:latin typeface="Calibri" pitchFamily="34" charset="0"/>
              </a:rPr>
              <a:t>scaling</a:t>
            </a:r>
          </a:p>
        </p:txBody>
      </p:sp>
      <p:sp>
        <p:nvSpPr>
          <p:cNvPr id="314378" name="Text Box 10"/>
          <p:cNvSpPr txBox="1">
            <a:spLocks noChangeArrowheads="1"/>
          </p:cNvSpPr>
          <p:nvPr/>
        </p:nvSpPr>
        <p:spPr bwMode="auto">
          <a:xfrm>
            <a:off x="5645150" y="6332538"/>
            <a:ext cx="3463925" cy="336550"/>
          </a:xfrm>
          <a:prstGeom prst="rect">
            <a:avLst/>
          </a:prstGeom>
          <a:noFill/>
          <a:ln w="9525">
            <a:noFill/>
            <a:miter lim="800000"/>
            <a:headEnd/>
            <a:tailEnd/>
          </a:ln>
        </p:spPr>
        <p:txBody>
          <a:bodyPr>
            <a:spAutoFit/>
          </a:bodyPr>
          <a:lstStyle/>
          <a:p>
            <a:pPr>
              <a:spcBef>
                <a:spcPct val="50000"/>
              </a:spcBef>
            </a:pPr>
            <a:r>
              <a:rPr lang="nl-NL" sz="1600" dirty="0"/>
              <a:t>Goldstone, 1994; Risvik et al., 1994</a:t>
            </a:r>
          </a:p>
        </p:txBody>
      </p:sp>
      <p:pic>
        <p:nvPicPr>
          <p:cNvPr id="15" name="Picture 14" descr="granada_hIT.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3461" y="1988959"/>
            <a:ext cx="3606251" cy="3600281"/>
          </a:xfrm>
          <a:prstGeom prst="rect">
            <a:avLst/>
          </a:prstGeom>
        </p:spPr>
      </p:pic>
      <p:pic>
        <p:nvPicPr>
          <p:cNvPr id="16" name="Picture 15" descr="granada_hIT_mds.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2348880"/>
            <a:ext cx="3456384" cy="3194175"/>
          </a:xfrm>
          <a:prstGeom prst="rect">
            <a:avLst/>
          </a:prstGeom>
        </p:spPr>
      </p:pic>
    </p:spTree>
    <p:extLst>
      <p:ext uri="{BB962C8B-B14F-4D97-AF65-F5344CB8AC3E}">
        <p14:creationId xmlns:p14="http://schemas.microsoft.com/office/powerpoint/2010/main" val="145900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6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4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11" grpId="0" animBg="1"/>
      <p:bldP spid="12" grpId="0" animBg="1"/>
      <p:bldP spid="13" grpId="0"/>
      <p:bldP spid="14" grpId="0"/>
      <p:bldP spid="314378"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nl-NL" sz="3600" b="1" dirty="0">
                <a:solidFill>
                  <a:schemeClr val="tx1"/>
                </a:solidFill>
              </a:rPr>
              <a:t>Multi-object arrangement </a:t>
            </a:r>
            <a:r>
              <a:rPr lang="nl-NL" sz="3600" b="1" dirty="0" smtClean="0">
                <a:solidFill>
                  <a:schemeClr val="tx1"/>
                </a:solidFill>
              </a:rPr>
              <a:t>(MA) method</a:t>
            </a:r>
            <a:endParaRPr lang="nl-NL" sz="3600" b="1" dirty="0">
              <a:solidFill>
                <a:schemeClr val="tx1"/>
              </a:solidFill>
            </a:endParaRPr>
          </a:p>
        </p:txBody>
      </p:sp>
      <p:sp>
        <p:nvSpPr>
          <p:cNvPr id="315395" name="Rectangle 3"/>
          <p:cNvSpPr>
            <a:spLocks noGrp="1" noChangeArrowheads="1"/>
          </p:cNvSpPr>
          <p:nvPr>
            <p:ph type="body" idx="4294967295"/>
          </p:nvPr>
        </p:nvSpPr>
        <p:spPr/>
        <p:txBody>
          <a:bodyPr/>
          <a:lstStyle/>
          <a:p>
            <a:pPr>
              <a:spcAft>
                <a:spcPts val="1200"/>
              </a:spcAft>
            </a:pPr>
            <a:r>
              <a:rPr lang="nl-NL" sz="2800" dirty="0"/>
              <a:t>Subjects arrange objects in 2D by mouse drag-and-drop</a:t>
            </a:r>
            <a:r>
              <a:rPr lang="nl-NL" sz="2800" dirty="0" smtClean="0"/>
              <a:t>.</a:t>
            </a:r>
            <a:endParaRPr lang="nl-NL" sz="2800" dirty="0"/>
          </a:p>
          <a:p>
            <a:pPr>
              <a:spcAft>
                <a:spcPts val="1200"/>
              </a:spcAft>
            </a:pPr>
            <a:r>
              <a:rPr lang="nl-NL" sz="2800" dirty="0"/>
              <a:t>More efficient than pairwise similarity ratings</a:t>
            </a:r>
            <a:r>
              <a:rPr lang="nl-NL" sz="2800" dirty="0" smtClean="0"/>
              <a:t>.</a:t>
            </a:r>
            <a:endParaRPr lang="nl-NL" sz="2800" dirty="0"/>
          </a:p>
          <a:p>
            <a:pPr>
              <a:spcAft>
                <a:spcPts val="1200"/>
              </a:spcAft>
            </a:pPr>
            <a:r>
              <a:rPr lang="nl-NL" sz="2800" dirty="0"/>
              <a:t>Subjects arrange objects in the context of the other objects in the set.</a:t>
            </a:r>
          </a:p>
          <a:p>
            <a:pPr>
              <a:spcAft>
                <a:spcPts val="1200"/>
              </a:spcAft>
              <a:buFontTx/>
              <a:buChar char="•"/>
            </a:pPr>
            <a:r>
              <a:rPr lang="nl-NL" sz="2800" dirty="0"/>
              <a:t>16 healthy human subjects</a:t>
            </a:r>
          </a:p>
          <a:p>
            <a:pPr>
              <a:spcAft>
                <a:spcPts val="1200"/>
              </a:spcAft>
              <a:buFontTx/>
              <a:buChar char="•"/>
            </a:pPr>
            <a:r>
              <a:rPr lang="nl-NL" sz="2800" dirty="0"/>
              <a:t>each subject performed one 1-hour session  (outside the scanner)</a:t>
            </a:r>
          </a:p>
          <a:p>
            <a:endParaRPr lang="nl-NL" sz="2800" dirty="0"/>
          </a:p>
        </p:txBody>
      </p:sp>
      <p:sp>
        <p:nvSpPr>
          <p:cNvPr id="4" name="Text Box 13"/>
          <p:cNvSpPr txBox="1">
            <a:spLocks noChangeArrowheads="1"/>
          </p:cNvSpPr>
          <p:nvPr/>
        </p:nvSpPr>
        <p:spPr bwMode="auto">
          <a:xfrm>
            <a:off x="6084168" y="6237312"/>
            <a:ext cx="2307428" cy="338554"/>
          </a:xfrm>
          <a:prstGeom prst="rect">
            <a:avLst/>
          </a:prstGeom>
          <a:noFill/>
          <a:ln w="57150" algn="ctr">
            <a:noFill/>
            <a:miter lim="800000"/>
            <a:headEnd/>
            <a:tailEnd/>
          </a:ln>
        </p:spPr>
        <p:txBody>
          <a:bodyPr wrap="none">
            <a:spAutoFit/>
          </a:bodyPr>
          <a:lstStyle/>
          <a:p>
            <a:pPr algn="ctr"/>
            <a:r>
              <a:rPr lang="en-US" sz="1600" dirty="0" err="1"/>
              <a:t>Kriegeskorte</a:t>
            </a:r>
            <a:r>
              <a:rPr lang="en-US" sz="1600" dirty="0"/>
              <a:t> </a:t>
            </a:r>
            <a:r>
              <a:rPr lang="en-US" sz="1600" dirty="0" smtClean="0"/>
              <a:t>&amp; Mur 2012</a:t>
            </a:r>
            <a:endParaRPr lang="en-US" sz="1600" dirty="0"/>
          </a:p>
        </p:txBody>
      </p:sp>
    </p:spTree>
    <p:extLst>
      <p:ext uri="{BB962C8B-B14F-4D97-AF65-F5344CB8AC3E}">
        <p14:creationId xmlns:p14="http://schemas.microsoft.com/office/powerpoint/2010/main" val="169261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3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3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53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53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53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764704"/>
            <a:ext cx="8291264" cy="5688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eaLnBrk="1" hangingPunct="1">
              <a:spcBef>
                <a:spcPct val="0"/>
              </a:spcBef>
            </a:pPr>
            <a:r>
              <a:rPr lang="en-GB" altLang="en-US" sz="2800" dirty="0" smtClean="0"/>
              <a:t>“</a:t>
            </a:r>
            <a:r>
              <a:rPr lang="en-GB" altLang="en-US" sz="2800" dirty="0" smtClean="0">
                <a:solidFill>
                  <a:srgbClr val="C00000"/>
                </a:solidFill>
              </a:rPr>
              <a:t>R</a:t>
            </a:r>
            <a:r>
              <a:rPr lang="en-GB" altLang="en-US" sz="2800" dirty="0" smtClean="0"/>
              <a:t>epresentational </a:t>
            </a:r>
            <a:r>
              <a:rPr lang="en-GB" altLang="en-US" sz="2800" dirty="0" smtClean="0">
                <a:solidFill>
                  <a:srgbClr val="C00000"/>
                </a:solidFill>
              </a:rPr>
              <a:t>S</a:t>
            </a:r>
            <a:r>
              <a:rPr lang="en-GB" altLang="en-US" sz="2800" dirty="0" smtClean="0"/>
              <a:t>imilarity </a:t>
            </a:r>
            <a:r>
              <a:rPr lang="en-GB" altLang="en-US" sz="2800" dirty="0">
                <a:solidFill>
                  <a:srgbClr val="C00000"/>
                </a:solidFill>
              </a:rPr>
              <a:t>A</a:t>
            </a:r>
            <a:r>
              <a:rPr lang="en-GB" altLang="en-US" sz="2800" dirty="0" smtClean="0"/>
              <a:t>nalysis (RSA) is </a:t>
            </a:r>
            <a:r>
              <a:rPr lang="en-GB" altLang="en-US" sz="2800" dirty="0"/>
              <a:t/>
            </a:r>
            <a:br>
              <a:rPr lang="en-GB" altLang="en-US" sz="2800" dirty="0"/>
            </a:br>
            <a:r>
              <a:rPr lang="en-GB" altLang="en-US" sz="2800" dirty="0" smtClean="0"/>
              <a:t>an MVPA method to:</a:t>
            </a:r>
            <a:br>
              <a:rPr lang="en-GB" altLang="en-US" sz="2800" dirty="0" smtClean="0"/>
            </a:br>
            <a:r>
              <a:rPr lang="en-GB" altLang="en-US" sz="2800" b="1" dirty="0" smtClean="0"/>
              <a:t>describe and compare geometries of represented conditions</a:t>
            </a:r>
          </a:p>
          <a:p>
            <a:pPr marL="571500" indent="-571500" eaLnBrk="1" hangingPunct="1">
              <a:spcBef>
                <a:spcPct val="0"/>
              </a:spcBef>
            </a:pPr>
            <a:endParaRPr lang="en-GB" altLang="en-US" sz="2800" dirty="0" smtClean="0"/>
          </a:p>
          <a:p>
            <a:pPr marL="571500" indent="-571500" eaLnBrk="1" hangingPunct="1">
              <a:spcBef>
                <a:spcPct val="0"/>
              </a:spcBef>
            </a:pPr>
            <a:r>
              <a:rPr lang="en-GB" altLang="en-US" sz="2800" dirty="0" smtClean="0"/>
              <a:t>Generalisation of classification:</a:t>
            </a:r>
          </a:p>
          <a:p>
            <a:pPr marL="1314450" lvl="1" indent="-571500" eaLnBrk="1" hangingPunct="1">
              <a:spcBef>
                <a:spcPct val="0"/>
              </a:spcBef>
            </a:pPr>
            <a:r>
              <a:rPr lang="en-GB" altLang="en-US" sz="2400" dirty="0" smtClean="0"/>
              <a:t>More conditions</a:t>
            </a:r>
          </a:p>
          <a:p>
            <a:pPr marL="1314450" lvl="1" indent="-571500" eaLnBrk="1" hangingPunct="1">
              <a:spcBef>
                <a:spcPct val="0"/>
              </a:spcBef>
            </a:pPr>
            <a:r>
              <a:rPr lang="en-GB" altLang="en-US" sz="2400" dirty="0" smtClean="0"/>
              <a:t>More general notion of dissimilarity </a:t>
            </a:r>
            <a:br>
              <a:rPr lang="en-GB" altLang="en-US" sz="2400" dirty="0" smtClean="0"/>
            </a:br>
            <a:r>
              <a:rPr lang="en-GB" altLang="en-US" sz="2000" dirty="0" smtClean="0"/>
              <a:t>(not “are patterns different?” but “how different are they?” and “how are they different?”)</a:t>
            </a:r>
          </a:p>
          <a:p>
            <a:pPr marL="1314450" lvl="1" indent="-571500" eaLnBrk="1" hangingPunct="1">
              <a:spcBef>
                <a:spcPct val="0"/>
              </a:spcBef>
            </a:pPr>
            <a:r>
              <a:rPr lang="en-GB" altLang="en-US" sz="2400" dirty="0" smtClean="0"/>
              <a:t>Less </a:t>
            </a:r>
            <a:r>
              <a:rPr lang="en-GB" altLang="en-US" sz="2400" dirty="0" smtClean="0"/>
              <a:t>need to predefine stimulus categories/dimensions</a:t>
            </a:r>
          </a:p>
          <a:p>
            <a:pPr marL="1314450" lvl="1" indent="-571500" eaLnBrk="1" hangingPunct="1">
              <a:spcBef>
                <a:spcPct val="0"/>
              </a:spcBef>
            </a:pPr>
            <a:endParaRPr lang="en-GB" altLang="en-US" sz="2000" dirty="0"/>
          </a:p>
          <a:p>
            <a:pPr marL="571500" indent="-571500" eaLnBrk="1" hangingPunct="1">
              <a:spcBef>
                <a:spcPct val="0"/>
              </a:spcBef>
            </a:pPr>
            <a:r>
              <a:rPr lang="en-GB" altLang="en-US" sz="2400" dirty="0" smtClean="0"/>
              <a:t>(Assumes that the concepts can be embedded in a high-dimensional space, and that the measurements sample this space)</a:t>
            </a:r>
          </a:p>
        </p:txBody>
      </p:sp>
      <p:sp>
        <p:nvSpPr>
          <p:cNvPr id="3" name="Title 1"/>
          <p:cNvSpPr txBox="1">
            <a:spLocks/>
          </p:cNvSpPr>
          <p:nvPr/>
        </p:nvSpPr>
        <p:spPr bwMode="auto">
          <a:xfrm>
            <a:off x="457200" y="274638"/>
            <a:ext cx="8229600" cy="56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What is RSA?</a:t>
            </a:r>
            <a:endParaRPr lang="en-GB" altLang="en-US" sz="3600" b="1" dirty="0"/>
          </a:p>
        </p:txBody>
      </p:sp>
    </p:spTree>
    <p:extLst>
      <p:ext uri="{BB962C8B-B14F-4D97-AF65-F5344CB8AC3E}">
        <p14:creationId xmlns:p14="http://schemas.microsoft.com/office/powerpoint/2010/main" val="4042531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5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15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5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5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0" y="234950"/>
            <a:ext cx="9323388" cy="6388100"/>
          </a:xfrm>
          <a:prstGeom prst="rect">
            <a:avLst/>
          </a:prstGeom>
          <a:noFill/>
          <a:ln w="9525">
            <a:noFill/>
            <a:miter lim="800000"/>
            <a:headEnd/>
            <a:tailEnd/>
          </a:ln>
        </p:spPr>
      </p:pic>
      <p:pic>
        <p:nvPicPr>
          <p:cNvPr id="316419" name="Picture 3" descr="mousePointer_freeObject"/>
          <p:cNvPicPr>
            <a:picLocks noChangeAspect="1" noChangeArrowheads="1"/>
          </p:cNvPicPr>
          <p:nvPr/>
        </p:nvPicPr>
        <p:blipFill>
          <a:blip r:embed="rId3" cstate="print">
            <a:clrChange>
              <a:clrFrom>
                <a:srgbClr val="FFFF00"/>
              </a:clrFrom>
              <a:clrTo>
                <a:srgbClr val="FFFF00">
                  <a:alpha val="0"/>
                </a:srgbClr>
              </a:clrTo>
            </a:clrChange>
            <a:extLst>
              <a:ext uri="{28A0092B-C50C-407E-A947-70E740481C1C}">
                <a14:useLocalDpi xmlns:a14="http://schemas.microsoft.com/office/drawing/2010/main" val="0"/>
              </a:ext>
            </a:extLst>
          </a:blip>
          <a:srcRect/>
          <a:stretch>
            <a:fillRect/>
          </a:stretch>
        </p:blipFill>
        <p:spPr bwMode="auto">
          <a:xfrm>
            <a:off x="2127250" y="3198813"/>
            <a:ext cx="544513" cy="950912"/>
          </a:xfrm>
          <a:prstGeom prst="rect">
            <a:avLst/>
          </a:prstGeom>
          <a:noFill/>
          <a:ln w="9525">
            <a:noFill/>
            <a:miter lim="800000"/>
            <a:headEnd/>
            <a:tailEnd/>
          </a:ln>
        </p:spPr>
      </p:pic>
      <p:sp>
        <p:nvSpPr>
          <p:cNvPr id="30724" name="Rectangle 4"/>
          <p:cNvSpPr>
            <a:spLocks noChangeArrowheads="1"/>
          </p:cNvSpPr>
          <p:nvPr/>
        </p:nvSpPr>
        <p:spPr bwMode="auto">
          <a:xfrm>
            <a:off x="307975" y="627063"/>
            <a:ext cx="1201738" cy="563562"/>
          </a:xfrm>
          <a:prstGeom prst="rect">
            <a:avLst/>
          </a:prstGeom>
          <a:solidFill>
            <a:srgbClr val="E5E5E5"/>
          </a:solidFill>
          <a:ln w="9525">
            <a:noFill/>
            <a:miter lim="800000"/>
            <a:headEnd/>
            <a:tailEnd/>
          </a:ln>
        </p:spPr>
        <p:txBody>
          <a:bodyPr wrap="none" anchor="ctr"/>
          <a:lstStyle/>
          <a:p>
            <a:endParaRPr lang="en-US"/>
          </a:p>
        </p:txBody>
      </p:sp>
      <p:sp>
        <p:nvSpPr>
          <p:cNvPr id="30725" name="Rectangle 5"/>
          <p:cNvSpPr>
            <a:spLocks noChangeArrowheads="1"/>
          </p:cNvSpPr>
          <p:nvPr/>
        </p:nvSpPr>
        <p:spPr bwMode="auto">
          <a:xfrm>
            <a:off x="1831975" y="311150"/>
            <a:ext cx="5327650" cy="425450"/>
          </a:xfrm>
          <a:prstGeom prst="rect">
            <a:avLst/>
          </a:prstGeom>
          <a:solidFill>
            <a:srgbClr val="E5E5E5"/>
          </a:solidFill>
          <a:ln w="9525">
            <a:noFill/>
            <a:miter lim="800000"/>
            <a:headEnd/>
            <a:tailEnd/>
          </a:ln>
        </p:spPr>
        <p:txBody>
          <a:bodyPr wrap="none" anchor="ctr"/>
          <a:lstStyle/>
          <a:p>
            <a:endParaRPr lang="en-US"/>
          </a:p>
        </p:txBody>
      </p:sp>
      <p:sp>
        <p:nvSpPr>
          <p:cNvPr id="30726" name="Text Box 6"/>
          <p:cNvSpPr txBox="1">
            <a:spLocks noChangeArrowheads="1"/>
          </p:cNvSpPr>
          <p:nvPr/>
        </p:nvSpPr>
        <p:spPr bwMode="auto">
          <a:xfrm>
            <a:off x="1476375" y="184150"/>
            <a:ext cx="6394450" cy="366713"/>
          </a:xfrm>
          <a:prstGeom prst="rect">
            <a:avLst/>
          </a:prstGeom>
          <a:noFill/>
          <a:ln w="57150" algn="ctr">
            <a:noFill/>
            <a:miter lim="800000"/>
            <a:headEnd/>
            <a:tailEnd/>
          </a:ln>
        </p:spPr>
        <p:txBody>
          <a:bodyPr wrap="none">
            <a:spAutoFit/>
          </a:bodyPr>
          <a:lstStyle/>
          <a:p>
            <a:pPr algn="ctr"/>
            <a:r>
              <a:rPr lang="nl-NL" b="1"/>
              <a:t>Please arrange these objects according to their similarity</a:t>
            </a:r>
          </a:p>
        </p:txBody>
      </p:sp>
    </p:spTree>
    <p:extLst>
      <p:ext uri="{BB962C8B-B14F-4D97-AF65-F5344CB8AC3E}">
        <p14:creationId xmlns:p14="http://schemas.microsoft.com/office/powerpoint/2010/main" val="263905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6419"/>
                                        </p:tgtEl>
                                        <p:attrNameLst>
                                          <p:attrName>style.visibility</p:attrName>
                                        </p:attrNameLst>
                                      </p:cBhvr>
                                      <p:to>
                                        <p:strVal val="visible"/>
                                      </p:to>
                                    </p:set>
                                    <p:anim calcmode="lin" valueType="num">
                                      <p:cBhvr additive="base">
                                        <p:cTn id="7" dur="500" fill="hold"/>
                                        <p:tgtEl>
                                          <p:spTgt spid="316419"/>
                                        </p:tgtEl>
                                        <p:attrNameLst>
                                          <p:attrName>ppt_x</p:attrName>
                                        </p:attrNameLst>
                                      </p:cBhvr>
                                      <p:tavLst>
                                        <p:tav tm="0">
                                          <p:val>
                                            <p:strVal val="#ppt_x"/>
                                          </p:val>
                                        </p:tav>
                                        <p:tav tm="100000">
                                          <p:val>
                                            <p:strVal val="#ppt_x"/>
                                          </p:val>
                                        </p:tav>
                                      </p:tavLst>
                                    </p:anim>
                                    <p:anim calcmode="lin" valueType="num">
                                      <p:cBhvr additive="base">
                                        <p:cTn id="8" dur="500" fill="hold"/>
                                        <p:tgtEl>
                                          <p:spTgt spid="316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88" y="234950"/>
            <a:ext cx="9323388" cy="6388100"/>
          </a:xfrm>
          <a:prstGeom prst="rect">
            <a:avLst/>
          </a:prstGeom>
          <a:noFill/>
          <a:ln w="9525">
            <a:noFill/>
            <a:miter lim="800000"/>
            <a:headEnd/>
            <a:tailEnd/>
          </a:ln>
        </p:spPr>
      </p:pic>
      <p:sp>
        <p:nvSpPr>
          <p:cNvPr id="34819" name="Rectangle 3"/>
          <p:cNvSpPr>
            <a:spLocks noChangeArrowheads="1"/>
          </p:cNvSpPr>
          <p:nvPr/>
        </p:nvSpPr>
        <p:spPr bwMode="auto">
          <a:xfrm>
            <a:off x="307975" y="627063"/>
            <a:ext cx="1201738" cy="563562"/>
          </a:xfrm>
          <a:prstGeom prst="rect">
            <a:avLst/>
          </a:prstGeom>
          <a:solidFill>
            <a:srgbClr val="E5E5E5"/>
          </a:solidFill>
          <a:ln w="9525">
            <a:noFill/>
            <a:miter lim="800000"/>
            <a:headEnd/>
            <a:tailEnd/>
          </a:ln>
        </p:spPr>
        <p:txBody>
          <a:bodyPr wrap="none" anchor="ctr"/>
          <a:lstStyle/>
          <a:p>
            <a:endParaRPr lang="en-US"/>
          </a:p>
        </p:txBody>
      </p:sp>
      <p:sp>
        <p:nvSpPr>
          <p:cNvPr id="34820" name="Rectangle 4"/>
          <p:cNvSpPr>
            <a:spLocks noChangeArrowheads="1"/>
          </p:cNvSpPr>
          <p:nvPr/>
        </p:nvSpPr>
        <p:spPr bwMode="auto">
          <a:xfrm>
            <a:off x="1831975" y="311150"/>
            <a:ext cx="5327650" cy="425450"/>
          </a:xfrm>
          <a:prstGeom prst="rect">
            <a:avLst/>
          </a:prstGeom>
          <a:solidFill>
            <a:srgbClr val="E5E5E5"/>
          </a:solidFill>
          <a:ln w="9525">
            <a:noFill/>
            <a:miter lim="800000"/>
            <a:headEnd/>
            <a:tailEnd/>
          </a:ln>
        </p:spPr>
        <p:txBody>
          <a:bodyPr wrap="none" anchor="ctr"/>
          <a:lstStyle/>
          <a:p>
            <a:endParaRPr lang="en-US"/>
          </a:p>
        </p:txBody>
      </p:sp>
      <p:sp>
        <p:nvSpPr>
          <p:cNvPr id="34821" name="Text Box 5"/>
          <p:cNvSpPr txBox="1">
            <a:spLocks noChangeArrowheads="1"/>
          </p:cNvSpPr>
          <p:nvPr/>
        </p:nvSpPr>
        <p:spPr bwMode="auto">
          <a:xfrm>
            <a:off x="1476375" y="184150"/>
            <a:ext cx="6394450" cy="366713"/>
          </a:xfrm>
          <a:prstGeom prst="rect">
            <a:avLst/>
          </a:prstGeom>
          <a:noFill/>
          <a:ln w="57150" algn="ctr">
            <a:noFill/>
            <a:miter lim="800000"/>
            <a:headEnd/>
            <a:tailEnd/>
          </a:ln>
        </p:spPr>
        <p:txBody>
          <a:bodyPr wrap="none">
            <a:spAutoFit/>
          </a:bodyPr>
          <a:lstStyle/>
          <a:p>
            <a:pPr algn="ctr"/>
            <a:r>
              <a:rPr lang="nl-NL" b="1"/>
              <a:t>Please arrange these objects according to their similarity</a:t>
            </a:r>
          </a:p>
        </p:txBody>
      </p:sp>
    </p:spTree>
    <p:extLst>
      <p:ext uri="{BB962C8B-B14F-4D97-AF65-F5344CB8AC3E}">
        <p14:creationId xmlns:p14="http://schemas.microsoft.com/office/powerpoint/2010/main" val="366568721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ChangeArrowheads="1"/>
          </p:cNvSpPr>
          <p:nvPr/>
        </p:nvSpPr>
        <p:spPr bwMode="auto">
          <a:xfrm>
            <a:off x="1835150" y="2924175"/>
            <a:ext cx="288925" cy="2808288"/>
          </a:xfrm>
          <a:prstGeom prst="rect">
            <a:avLst/>
          </a:prstGeom>
          <a:solidFill>
            <a:schemeClr val="bg1"/>
          </a:solidFill>
          <a:ln w="57150" algn="ctr">
            <a:noFill/>
            <a:miter lim="800000"/>
            <a:headEnd/>
            <a:tailEnd/>
          </a:ln>
        </p:spPr>
        <p:txBody>
          <a:bodyPr wrap="none" anchor="ctr"/>
          <a:lstStyle/>
          <a:p>
            <a:endParaRPr lang="en-US"/>
          </a:p>
        </p:txBody>
      </p:sp>
      <p:sp>
        <p:nvSpPr>
          <p:cNvPr id="7172" name="Rectangle 5"/>
          <p:cNvSpPr>
            <a:spLocks noChangeArrowheads="1"/>
          </p:cNvSpPr>
          <p:nvPr/>
        </p:nvSpPr>
        <p:spPr bwMode="auto">
          <a:xfrm>
            <a:off x="1403350" y="3789363"/>
            <a:ext cx="215900" cy="1152525"/>
          </a:xfrm>
          <a:prstGeom prst="rect">
            <a:avLst/>
          </a:prstGeom>
          <a:solidFill>
            <a:schemeClr val="bg1"/>
          </a:solidFill>
          <a:ln w="57150" algn="ctr">
            <a:noFill/>
            <a:miter lim="800000"/>
            <a:headEnd/>
            <a:tailEnd/>
          </a:ln>
        </p:spPr>
        <p:txBody>
          <a:bodyPr wrap="none" anchor="ctr"/>
          <a:lstStyle/>
          <a:p>
            <a:endParaRPr lang="en-US"/>
          </a:p>
        </p:txBody>
      </p:sp>
      <p:sp>
        <p:nvSpPr>
          <p:cNvPr id="7173" name="Text Box 7"/>
          <p:cNvSpPr txBox="1">
            <a:spLocks noChangeArrowheads="1"/>
          </p:cNvSpPr>
          <p:nvPr/>
        </p:nvSpPr>
        <p:spPr bwMode="auto">
          <a:xfrm>
            <a:off x="2084388" y="5300663"/>
            <a:ext cx="1352550" cy="400050"/>
          </a:xfrm>
          <a:prstGeom prst="rect">
            <a:avLst/>
          </a:prstGeom>
          <a:noFill/>
          <a:ln w="57150" algn="ctr">
            <a:noFill/>
            <a:miter lim="800000"/>
            <a:headEnd/>
            <a:tailEnd/>
          </a:ln>
        </p:spPr>
        <p:txBody>
          <a:bodyPr wrap="none">
            <a:spAutoFit/>
          </a:bodyPr>
          <a:lstStyle/>
          <a:p>
            <a:pPr algn="ctr"/>
            <a:r>
              <a:rPr lang="nl-NL" sz="2000" b="1"/>
              <a:t>human IT</a:t>
            </a:r>
          </a:p>
        </p:txBody>
      </p:sp>
      <p:sp>
        <p:nvSpPr>
          <p:cNvPr id="7174" name="Text Box 8"/>
          <p:cNvSpPr txBox="1">
            <a:spLocks noChangeArrowheads="1"/>
          </p:cNvSpPr>
          <p:nvPr/>
        </p:nvSpPr>
        <p:spPr bwMode="auto">
          <a:xfrm>
            <a:off x="5162550" y="5300663"/>
            <a:ext cx="2649538" cy="396875"/>
          </a:xfrm>
          <a:prstGeom prst="rect">
            <a:avLst/>
          </a:prstGeom>
          <a:noFill/>
          <a:ln w="57150" algn="ctr">
            <a:noFill/>
            <a:miter lim="800000"/>
            <a:headEnd/>
            <a:tailEnd/>
          </a:ln>
        </p:spPr>
        <p:txBody>
          <a:bodyPr wrap="none">
            <a:spAutoFit/>
          </a:bodyPr>
          <a:lstStyle/>
          <a:p>
            <a:pPr algn="ctr"/>
            <a:r>
              <a:rPr lang="nl-NL" sz="2000" b="1"/>
              <a:t>similarity judgments</a:t>
            </a:r>
          </a:p>
        </p:txBody>
      </p:sp>
      <p:sp>
        <p:nvSpPr>
          <p:cNvPr id="9" name="Rectangle 8"/>
          <p:cNvSpPr/>
          <p:nvPr/>
        </p:nvSpPr>
        <p:spPr>
          <a:xfrm>
            <a:off x="5292080" y="5373216"/>
            <a:ext cx="2664296"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granada_hIT.t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994" y="980728"/>
            <a:ext cx="4039373" cy="4032686"/>
          </a:xfrm>
          <a:prstGeom prst="rect">
            <a:avLst/>
          </a:prstGeom>
        </p:spPr>
      </p:pic>
      <p:pic>
        <p:nvPicPr>
          <p:cNvPr id="11" name="Picture 10" descr="granada_judgment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2080" y="966398"/>
            <a:ext cx="4070284" cy="4042967"/>
          </a:xfrm>
          <a:prstGeom prst="rect">
            <a:avLst/>
          </a:prstGeom>
        </p:spPr>
      </p:pic>
      <p:sp>
        <p:nvSpPr>
          <p:cNvPr id="12" name="Rectangle 11"/>
          <p:cNvSpPr/>
          <p:nvPr/>
        </p:nvSpPr>
        <p:spPr>
          <a:xfrm>
            <a:off x="4644008" y="692696"/>
            <a:ext cx="4248472" cy="4536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9675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3" name="Rectangle 14"/>
          <p:cNvSpPr>
            <a:spLocks noChangeArrowheads="1"/>
          </p:cNvSpPr>
          <p:nvPr/>
        </p:nvSpPr>
        <p:spPr bwMode="auto">
          <a:xfrm>
            <a:off x="7956550" y="5013325"/>
            <a:ext cx="936625" cy="863600"/>
          </a:xfrm>
          <a:prstGeom prst="rect">
            <a:avLst/>
          </a:prstGeom>
          <a:solidFill>
            <a:schemeClr val="bg1"/>
          </a:solidFill>
          <a:ln w="9525">
            <a:noFill/>
            <a:miter lim="800000"/>
            <a:headEnd/>
            <a:tailEnd/>
          </a:ln>
        </p:spPr>
        <p:txBody>
          <a:bodyPr wrap="none" anchor="ctr"/>
          <a:lstStyle/>
          <a:p>
            <a:endParaRPr lang="en-US"/>
          </a:p>
        </p:txBody>
      </p:sp>
      <p:sp>
        <p:nvSpPr>
          <p:cNvPr id="8204" name="Rectangle 2"/>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nl-NL" sz="3600" b="1" dirty="0"/>
              <a:t>2D arrangements by dissimilarity</a:t>
            </a:r>
          </a:p>
        </p:txBody>
      </p:sp>
      <p:pic>
        <p:nvPicPr>
          <p:cNvPr id="13" name="Picture 12" descr="granada_hIT_mds.t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974" y="1700808"/>
            <a:ext cx="3973874" cy="3672408"/>
          </a:xfrm>
          <a:prstGeom prst="rect">
            <a:avLst/>
          </a:prstGeom>
        </p:spPr>
      </p:pic>
      <p:pic>
        <p:nvPicPr>
          <p:cNvPr id="15" name="Picture 14" descr="granada_judgments_mds.t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5" y="1714876"/>
            <a:ext cx="3809121" cy="3790982"/>
          </a:xfrm>
          <a:prstGeom prst="rect">
            <a:avLst/>
          </a:prstGeom>
        </p:spPr>
      </p:pic>
      <p:sp>
        <p:nvSpPr>
          <p:cNvPr id="22" name="Text Box 5"/>
          <p:cNvSpPr txBox="1">
            <a:spLocks noChangeArrowheads="1"/>
          </p:cNvSpPr>
          <p:nvPr/>
        </p:nvSpPr>
        <p:spPr bwMode="auto">
          <a:xfrm>
            <a:off x="1547813" y="5805488"/>
            <a:ext cx="1352550" cy="400050"/>
          </a:xfrm>
          <a:prstGeom prst="rect">
            <a:avLst/>
          </a:prstGeom>
          <a:noFill/>
          <a:ln w="57150" algn="ctr">
            <a:noFill/>
            <a:miter lim="800000"/>
            <a:headEnd/>
            <a:tailEnd/>
          </a:ln>
        </p:spPr>
        <p:txBody>
          <a:bodyPr wrap="none">
            <a:spAutoFit/>
          </a:bodyPr>
          <a:lstStyle/>
          <a:p>
            <a:pPr algn="ctr"/>
            <a:r>
              <a:rPr lang="nl-NL" sz="2000" b="1"/>
              <a:t>human IT</a:t>
            </a:r>
          </a:p>
        </p:txBody>
      </p:sp>
      <p:sp>
        <p:nvSpPr>
          <p:cNvPr id="23" name="Text Box 6"/>
          <p:cNvSpPr txBox="1">
            <a:spLocks noChangeArrowheads="1"/>
          </p:cNvSpPr>
          <p:nvPr/>
        </p:nvSpPr>
        <p:spPr bwMode="auto">
          <a:xfrm>
            <a:off x="5364163" y="5805488"/>
            <a:ext cx="2649537" cy="396875"/>
          </a:xfrm>
          <a:prstGeom prst="rect">
            <a:avLst/>
          </a:prstGeom>
          <a:noFill/>
          <a:ln w="57150" algn="ctr">
            <a:noFill/>
            <a:miter lim="800000"/>
            <a:headEnd/>
            <a:tailEnd/>
          </a:ln>
        </p:spPr>
        <p:txBody>
          <a:bodyPr wrap="none">
            <a:spAutoFit/>
          </a:bodyPr>
          <a:lstStyle/>
          <a:p>
            <a:pPr algn="ctr"/>
            <a:r>
              <a:rPr lang="nl-NL" sz="2000" b="1"/>
              <a:t>similarity judgments</a:t>
            </a:r>
          </a:p>
        </p:txBody>
      </p:sp>
      <p:sp>
        <p:nvSpPr>
          <p:cNvPr id="24" name="Oval 7"/>
          <p:cNvSpPr>
            <a:spLocks noChangeArrowheads="1"/>
          </p:cNvSpPr>
          <p:nvPr/>
        </p:nvSpPr>
        <p:spPr bwMode="auto">
          <a:xfrm rot="2012695">
            <a:off x="5707663" y="3883719"/>
            <a:ext cx="746698" cy="1375422"/>
          </a:xfrm>
          <a:prstGeom prst="ellipse">
            <a:avLst/>
          </a:prstGeom>
          <a:noFill/>
          <a:ln w="57150" algn="ctr">
            <a:solidFill>
              <a:srgbClr val="FF0000"/>
            </a:solidFill>
            <a:round/>
            <a:headEnd/>
            <a:tailEnd/>
          </a:ln>
        </p:spPr>
        <p:txBody>
          <a:bodyPr wrap="none" anchor="ctr"/>
          <a:lstStyle/>
          <a:p>
            <a:endParaRPr lang="en-US"/>
          </a:p>
        </p:txBody>
      </p:sp>
      <p:sp>
        <p:nvSpPr>
          <p:cNvPr id="25" name="Oval 8"/>
          <p:cNvSpPr>
            <a:spLocks noChangeArrowheads="1"/>
          </p:cNvSpPr>
          <p:nvPr/>
        </p:nvSpPr>
        <p:spPr bwMode="auto">
          <a:xfrm rot="5400000">
            <a:off x="6246402" y="4490901"/>
            <a:ext cx="755649" cy="1224137"/>
          </a:xfrm>
          <a:prstGeom prst="ellipse">
            <a:avLst/>
          </a:prstGeom>
          <a:noFill/>
          <a:ln w="57150" algn="ctr">
            <a:solidFill>
              <a:srgbClr val="FF0000"/>
            </a:solidFill>
            <a:round/>
            <a:headEnd/>
            <a:tailEnd/>
          </a:ln>
        </p:spPr>
        <p:txBody>
          <a:bodyPr wrap="none" anchor="ctr"/>
          <a:lstStyle/>
          <a:p>
            <a:endParaRPr lang="en-US"/>
          </a:p>
        </p:txBody>
      </p:sp>
      <p:sp>
        <p:nvSpPr>
          <p:cNvPr id="26" name="Oval 9"/>
          <p:cNvSpPr>
            <a:spLocks noChangeArrowheads="1"/>
          </p:cNvSpPr>
          <p:nvPr/>
        </p:nvSpPr>
        <p:spPr bwMode="auto">
          <a:xfrm>
            <a:off x="323850" y="3573463"/>
            <a:ext cx="2015902" cy="1799753"/>
          </a:xfrm>
          <a:prstGeom prst="ellipse">
            <a:avLst/>
          </a:prstGeom>
          <a:noFill/>
          <a:ln w="57150" algn="ctr">
            <a:solidFill>
              <a:srgbClr val="FF0000"/>
            </a:solidFill>
            <a:round/>
            <a:headEnd/>
            <a:tailEnd/>
          </a:ln>
        </p:spPr>
        <p:txBody>
          <a:bodyPr wrap="none" anchor="ctr"/>
          <a:lstStyle/>
          <a:p>
            <a:endParaRPr lang="en-US"/>
          </a:p>
        </p:txBody>
      </p:sp>
      <p:sp>
        <p:nvSpPr>
          <p:cNvPr id="27" name="Oval 10"/>
          <p:cNvSpPr>
            <a:spLocks noChangeArrowheads="1"/>
          </p:cNvSpPr>
          <p:nvPr/>
        </p:nvSpPr>
        <p:spPr bwMode="auto">
          <a:xfrm rot="2154639">
            <a:off x="490538" y="1460500"/>
            <a:ext cx="1570037" cy="2224088"/>
          </a:xfrm>
          <a:prstGeom prst="ellipse">
            <a:avLst/>
          </a:prstGeom>
          <a:noFill/>
          <a:ln w="57150" algn="ctr">
            <a:solidFill>
              <a:srgbClr val="FF0000"/>
            </a:solidFill>
            <a:round/>
            <a:headEnd/>
            <a:tailEnd/>
          </a:ln>
        </p:spPr>
        <p:txBody>
          <a:bodyPr wrap="none" anchor="ctr"/>
          <a:lstStyle/>
          <a:p>
            <a:endParaRPr lang="en-US"/>
          </a:p>
        </p:txBody>
      </p:sp>
      <p:sp>
        <p:nvSpPr>
          <p:cNvPr id="12" name="Oval 7"/>
          <p:cNvSpPr>
            <a:spLocks noChangeArrowheads="1"/>
          </p:cNvSpPr>
          <p:nvPr/>
        </p:nvSpPr>
        <p:spPr bwMode="auto">
          <a:xfrm>
            <a:off x="7150100" y="3284984"/>
            <a:ext cx="1536700" cy="1728341"/>
          </a:xfrm>
          <a:prstGeom prst="ellipse">
            <a:avLst/>
          </a:prstGeom>
          <a:noFill/>
          <a:ln w="57150" algn="ctr">
            <a:solidFill>
              <a:schemeClr val="accent1"/>
            </a:solidFill>
            <a:round/>
            <a:headEnd/>
            <a:tailEnd/>
          </a:ln>
        </p:spPr>
        <p:txBody>
          <a:bodyPr wrap="none" anchor="ctr"/>
          <a:lstStyle/>
          <a:p>
            <a:endParaRPr lang="en-US"/>
          </a:p>
        </p:txBody>
      </p:sp>
      <p:sp>
        <p:nvSpPr>
          <p:cNvPr id="14" name="Oval 8"/>
          <p:cNvSpPr>
            <a:spLocks noChangeArrowheads="1"/>
          </p:cNvSpPr>
          <p:nvPr/>
        </p:nvSpPr>
        <p:spPr bwMode="auto">
          <a:xfrm rot="1187765">
            <a:off x="5868144" y="1650207"/>
            <a:ext cx="2301378" cy="1541462"/>
          </a:xfrm>
          <a:prstGeom prst="ellipse">
            <a:avLst/>
          </a:prstGeom>
          <a:noFill/>
          <a:ln w="57150" algn="ctr">
            <a:solidFill>
              <a:schemeClr val="accent1"/>
            </a:solidFill>
            <a:round/>
            <a:headEnd/>
            <a:tailEnd/>
          </a:ln>
        </p:spPr>
        <p:txBody>
          <a:bodyPr wrap="none" anchor="ctr"/>
          <a:lstStyle/>
          <a:p>
            <a:endParaRPr lang="en-US"/>
          </a:p>
        </p:txBody>
      </p:sp>
      <p:sp>
        <p:nvSpPr>
          <p:cNvPr id="17" name="Oval 7"/>
          <p:cNvSpPr>
            <a:spLocks noChangeArrowheads="1"/>
          </p:cNvSpPr>
          <p:nvPr/>
        </p:nvSpPr>
        <p:spPr bwMode="auto">
          <a:xfrm rot="651701">
            <a:off x="4664201" y="2349081"/>
            <a:ext cx="746698" cy="1599961"/>
          </a:xfrm>
          <a:prstGeom prst="ellipse">
            <a:avLst/>
          </a:prstGeom>
          <a:noFill/>
          <a:ln w="57150" algn="ctr">
            <a:solidFill>
              <a:srgbClr val="7030A0"/>
            </a:solidFill>
            <a:round/>
            <a:headEnd/>
            <a:tailEnd/>
          </a:ln>
        </p:spPr>
        <p:txBody>
          <a:bodyPr wrap="none" anchor="ctr"/>
          <a:lstStyle/>
          <a:p>
            <a:endParaRPr lang="en-US"/>
          </a:p>
        </p:txBody>
      </p:sp>
      <p:sp>
        <p:nvSpPr>
          <p:cNvPr id="18" name="Oval 8"/>
          <p:cNvSpPr>
            <a:spLocks noChangeArrowheads="1"/>
          </p:cNvSpPr>
          <p:nvPr/>
        </p:nvSpPr>
        <p:spPr bwMode="auto">
          <a:xfrm rot="629381">
            <a:off x="4982493" y="3069855"/>
            <a:ext cx="932216" cy="1430857"/>
          </a:xfrm>
          <a:prstGeom prst="ellipse">
            <a:avLst/>
          </a:prstGeom>
          <a:noFill/>
          <a:ln w="57150" algn="ctr">
            <a:solidFill>
              <a:srgbClr val="7030A0"/>
            </a:solidFill>
            <a:round/>
            <a:headEnd/>
            <a:tailEnd/>
          </a:ln>
        </p:spPr>
        <p:txBody>
          <a:bodyPr wrap="none" anchor="ctr"/>
          <a:lstStyle/>
          <a:p>
            <a:endParaRPr lang="en-US"/>
          </a:p>
        </p:txBody>
      </p:sp>
      <p:cxnSp>
        <p:nvCxnSpPr>
          <p:cNvPr id="3" name="Straight Connector 2"/>
          <p:cNvCxnSpPr/>
          <p:nvPr/>
        </p:nvCxnSpPr>
        <p:spPr>
          <a:xfrm>
            <a:off x="2412911" y="1306046"/>
            <a:ext cx="0" cy="43552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448601" y="1700808"/>
            <a:ext cx="2291751" cy="39604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22403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animBg="1"/>
      <p:bldP spid="25" grpId="0" animBg="1"/>
      <p:bldP spid="26" grpId="0" animBg="1"/>
      <p:bldP spid="27" grpId="0" animBg="1"/>
      <p:bldP spid="12" grpId="0" animBg="1"/>
      <p:bldP spid="14" grpId="0" animBg="1"/>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Text Box 15"/>
          <p:cNvSpPr txBox="1">
            <a:spLocks noChangeArrowheads="1"/>
          </p:cNvSpPr>
          <p:nvPr/>
        </p:nvSpPr>
        <p:spPr bwMode="auto">
          <a:xfrm>
            <a:off x="4859338" y="976313"/>
            <a:ext cx="3644900" cy="519112"/>
          </a:xfrm>
          <a:prstGeom prst="rect">
            <a:avLst/>
          </a:prstGeom>
          <a:solidFill>
            <a:schemeClr val="bg1"/>
          </a:solidFill>
          <a:ln w="9525">
            <a:noFill/>
            <a:miter lim="800000"/>
            <a:headEnd/>
            <a:tailEnd/>
          </a:ln>
        </p:spPr>
        <p:txBody>
          <a:bodyPr wrap="none">
            <a:spAutoFit/>
          </a:bodyPr>
          <a:lstStyle/>
          <a:p>
            <a:pPr algn="ctr"/>
            <a:r>
              <a:rPr lang="en-US" sz="2800" b="1"/>
              <a:t>similarity judgments</a:t>
            </a:r>
          </a:p>
        </p:txBody>
      </p:sp>
      <p:sp>
        <p:nvSpPr>
          <p:cNvPr id="71683" name="Text Box 16"/>
          <p:cNvSpPr txBox="1">
            <a:spLocks noChangeArrowheads="1"/>
          </p:cNvSpPr>
          <p:nvPr/>
        </p:nvSpPr>
        <p:spPr bwMode="auto">
          <a:xfrm>
            <a:off x="1323975" y="974725"/>
            <a:ext cx="1820863" cy="523875"/>
          </a:xfrm>
          <a:prstGeom prst="rect">
            <a:avLst/>
          </a:prstGeom>
          <a:solidFill>
            <a:schemeClr val="bg1"/>
          </a:solidFill>
          <a:ln w="9525">
            <a:noFill/>
            <a:miter lim="800000"/>
            <a:headEnd/>
            <a:tailEnd/>
          </a:ln>
        </p:spPr>
        <p:txBody>
          <a:bodyPr wrap="none">
            <a:spAutoFit/>
          </a:bodyPr>
          <a:lstStyle/>
          <a:p>
            <a:pPr algn="ctr"/>
            <a:r>
              <a:rPr lang="en-US" sz="2800" b="1"/>
              <a:t>human IT</a:t>
            </a:r>
          </a:p>
        </p:txBody>
      </p:sp>
      <p:grpSp>
        <p:nvGrpSpPr>
          <p:cNvPr id="2" name="Group 4"/>
          <p:cNvGrpSpPr>
            <a:grpSpLocks/>
          </p:cNvGrpSpPr>
          <p:nvPr/>
        </p:nvGrpSpPr>
        <p:grpSpPr bwMode="auto">
          <a:xfrm>
            <a:off x="1371600" y="2514600"/>
            <a:ext cx="1828800" cy="914400"/>
            <a:chOff x="576" y="1008"/>
            <a:chExt cx="1152" cy="576"/>
          </a:xfrm>
        </p:grpSpPr>
        <p:sp>
          <p:nvSpPr>
            <p:cNvPr id="71721" name="Line 5"/>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22" name="Line 6"/>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3" name="Group 7"/>
          <p:cNvGrpSpPr>
            <a:grpSpLocks/>
          </p:cNvGrpSpPr>
          <p:nvPr/>
        </p:nvGrpSpPr>
        <p:grpSpPr bwMode="auto">
          <a:xfrm>
            <a:off x="914400" y="3429000"/>
            <a:ext cx="914400" cy="914400"/>
            <a:chOff x="576" y="1008"/>
            <a:chExt cx="1152" cy="576"/>
          </a:xfrm>
        </p:grpSpPr>
        <p:sp>
          <p:nvSpPr>
            <p:cNvPr id="71719" name="Line 8"/>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20" name="Line 9"/>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4" name="Group 10"/>
          <p:cNvGrpSpPr>
            <a:grpSpLocks/>
          </p:cNvGrpSpPr>
          <p:nvPr/>
        </p:nvGrpSpPr>
        <p:grpSpPr bwMode="auto">
          <a:xfrm>
            <a:off x="2743200" y="3429000"/>
            <a:ext cx="914400" cy="914400"/>
            <a:chOff x="576" y="1008"/>
            <a:chExt cx="1152" cy="576"/>
          </a:xfrm>
        </p:grpSpPr>
        <p:sp>
          <p:nvSpPr>
            <p:cNvPr id="71717" name="Line 11"/>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18" name="Line 12"/>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grpSp>
        <p:nvGrpSpPr>
          <p:cNvPr id="5" name="Group 13"/>
          <p:cNvGrpSpPr>
            <a:grpSpLocks/>
          </p:cNvGrpSpPr>
          <p:nvPr/>
        </p:nvGrpSpPr>
        <p:grpSpPr bwMode="auto">
          <a:xfrm>
            <a:off x="5943600" y="2514600"/>
            <a:ext cx="1828800" cy="914400"/>
            <a:chOff x="576" y="1008"/>
            <a:chExt cx="1152" cy="576"/>
          </a:xfrm>
        </p:grpSpPr>
        <p:sp>
          <p:nvSpPr>
            <p:cNvPr id="71715" name="Line 14"/>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6" name="Line 15"/>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6" name="Group 16"/>
          <p:cNvGrpSpPr>
            <a:grpSpLocks/>
          </p:cNvGrpSpPr>
          <p:nvPr/>
        </p:nvGrpSpPr>
        <p:grpSpPr bwMode="auto">
          <a:xfrm>
            <a:off x="5486400" y="3429000"/>
            <a:ext cx="914400" cy="914400"/>
            <a:chOff x="576" y="1008"/>
            <a:chExt cx="1152" cy="576"/>
          </a:xfrm>
        </p:grpSpPr>
        <p:sp>
          <p:nvSpPr>
            <p:cNvPr id="71713" name="Line 17"/>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4" name="Line 18"/>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7" name="Group 19"/>
          <p:cNvGrpSpPr>
            <a:grpSpLocks/>
          </p:cNvGrpSpPr>
          <p:nvPr/>
        </p:nvGrpSpPr>
        <p:grpSpPr bwMode="auto">
          <a:xfrm>
            <a:off x="7315200" y="3429000"/>
            <a:ext cx="914400" cy="914400"/>
            <a:chOff x="576" y="1008"/>
            <a:chExt cx="1152" cy="576"/>
          </a:xfrm>
        </p:grpSpPr>
        <p:sp>
          <p:nvSpPr>
            <p:cNvPr id="71711" name="Line 20"/>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2" name="Line 21"/>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8" name="Group 22"/>
          <p:cNvGrpSpPr>
            <a:grpSpLocks/>
          </p:cNvGrpSpPr>
          <p:nvPr/>
        </p:nvGrpSpPr>
        <p:grpSpPr bwMode="auto">
          <a:xfrm>
            <a:off x="5029200" y="4343400"/>
            <a:ext cx="914400" cy="914400"/>
            <a:chOff x="576" y="1008"/>
            <a:chExt cx="1152" cy="576"/>
          </a:xfrm>
        </p:grpSpPr>
        <p:sp>
          <p:nvSpPr>
            <p:cNvPr id="71709" name="Line 23"/>
            <p:cNvSpPr>
              <a:spLocks noChangeShapeType="1"/>
            </p:cNvSpPr>
            <p:nvPr/>
          </p:nvSpPr>
          <p:spPr bwMode="auto">
            <a:xfrm flipH="1">
              <a:off x="576" y="1008"/>
              <a:ext cx="576" cy="576"/>
            </a:xfrm>
            <a:prstGeom prst="line">
              <a:avLst/>
            </a:prstGeom>
            <a:noFill/>
            <a:ln w="38100">
              <a:solidFill>
                <a:schemeClr val="tx1"/>
              </a:solidFill>
              <a:round/>
              <a:headEnd/>
              <a:tailEnd/>
            </a:ln>
          </p:spPr>
          <p:txBody>
            <a:bodyPr/>
            <a:lstStyle/>
            <a:p>
              <a:endParaRPr lang="en-GB"/>
            </a:p>
          </p:txBody>
        </p:sp>
        <p:sp>
          <p:nvSpPr>
            <p:cNvPr id="71710" name="Line 24"/>
            <p:cNvSpPr>
              <a:spLocks noChangeShapeType="1"/>
            </p:cNvSpPr>
            <p:nvPr/>
          </p:nvSpPr>
          <p:spPr bwMode="auto">
            <a:xfrm>
              <a:off x="1152" y="1008"/>
              <a:ext cx="576" cy="576"/>
            </a:xfrm>
            <a:prstGeom prst="line">
              <a:avLst/>
            </a:prstGeom>
            <a:noFill/>
            <a:ln w="38100">
              <a:solidFill>
                <a:schemeClr val="tx1"/>
              </a:solidFill>
              <a:round/>
              <a:headEnd/>
              <a:tailEnd/>
            </a:ln>
          </p:spPr>
          <p:txBody>
            <a:bodyPr/>
            <a:lstStyle/>
            <a:p>
              <a:endParaRPr lang="en-GB"/>
            </a:p>
          </p:txBody>
        </p:sp>
      </p:grpSp>
      <p:grpSp>
        <p:nvGrpSpPr>
          <p:cNvPr id="9" name="Group 25"/>
          <p:cNvGrpSpPr>
            <a:grpSpLocks/>
          </p:cNvGrpSpPr>
          <p:nvPr/>
        </p:nvGrpSpPr>
        <p:grpSpPr bwMode="auto">
          <a:xfrm>
            <a:off x="685800" y="4343400"/>
            <a:ext cx="457200" cy="914400"/>
            <a:chOff x="576" y="1008"/>
            <a:chExt cx="1152" cy="576"/>
          </a:xfrm>
        </p:grpSpPr>
        <p:sp>
          <p:nvSpPr>
            <p:cNvPr id="71707" name="Line 26"/>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08" name="Line 27"/>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grpSp>
        <p:nvGrpSpPr>
          <p:cNvPr id="10" name="Group 28"/>
          <p:cNvGrpSpPr>
            <a:grpSpLocks/>
          </p:cNvGrpSpPr>
          <p:nvPr/>
        </p:nvGrpSpPr>
        <p:grpSpPr bwMode="auto">
          <a:xfrm>
            <a:off x="1600200" y="4343400"/>
            <a:ext cx="457200" cy="914400"/>
            <a:chOff x="576" y="1008"/>
            <a:chExt cx="1152" cy="576"/>
          </a:xfrm>
        </p:grpSpPr>
        <p:sp>
          <p:nvSpPr>
            <p:cNvPr id="71705" name="Line 29"/>
            <p:cNvSpPr>
              <a:spLocks noChangeShapeType="1"/>
            </p:cNvSpPr>
            <p:nvPr/>
          </p:nvSpPr>
          <p:spPr bwMode="auto">
            <a:xfrm flipH="1">
              <a:off x="576" y="1008"/>
              <a:ext cx="576" cy="576"/>
            </a:xfrm>
            <a:prstGeom prst="line">
              <a:avLst/>
            </a:prstGeom>
            <a:noFill/>
            <a:ln w="38100">
              <a:solidFill>
                <a:schemeClr val="tx1"/>
              </a:solidFill>
              <a:prstDash val="dash"/>
              <a:round/>
              <a:headEnd/>
              <a:tailEnd/>
            </a:ln>
          </p:spPr>
          <p:txBody>
            <a:bodyPr/>
            <a:lstStyle/>
            <a:p>
              <a:endParaRPr lang="en-GB"/>
            </a:p>
          </p:txBody>
        </p:sp>
        <p:sp>
          <p:nvSpPr>
            <p:cNvPr id="71706" name="Line 30"/>
            <p:cNvSpPr>
              <a:spLocks noChangeShapeType="1"/>
            </p:cNvSpPr>
            <p:nvPr/>
          </p:nvSpPr>
          <p:spPr bwMode="auto">
            <a:xfrm>
              <a:off x="1152" y="1008"/>
              <a:ext cx="576" cy="576"/>
            </a:xfrm>
            <a:prstGeom prst="line">
              <a:avLst/>
            </a:prstGeom>
            <a:noFill/>
            <a:ln w="38100">
              <a:solidFill>
                <a:schemeClr val="tx1"/>
              </a:solidFill>
              <a:prstDash val="dash"/>
              <a:round/>
              <a:headEnd/>
              <a:tailEnd/>
            </a:ln>
          </p:spPr>
          <p:txBody>
            <a:bodyPr/>
            <a:lstStyle/>
            <a:p>
              <a:endParaRPr lang="en-GB"/>
            </a:p>
          </p:txBody>
        </p:sp>
      </p:grpSp>
      <p:sp>
        <p:nvSpPr>
          <p:cNvPr id="332831" name="Text Box 31"/>
          <p:cNvSpPr txBox="1">
            <a:spLocks noChangeArrowheads="1"/>
          </p:cNvSpPr>
          <p:nvPr/>
        </p:nvSpPr>
        <p:spPr bwMode="auto">
          <a:xfrm>
            <a:off x="1066800" y="2743200"/>
            <a:ext cx="1047750" cy="366713"/>
          </a:xfrm>
          <a:prstGeom prst="rect">
            <a:avLst/>
          </a:prstGeom>
          <a:solidFill>
            <a:schemeClr val="bg1"/>
          </a:solidFill>
          <a:ln w="9525">
            <a:noFill/>
            <a:miter lim="800000"/>
            <a:headEnd/>
            <a:tailEnd/>
          </a:ln>
        </p:spPr>
        <p:txBody>
          <a:bodyPr wrap="none">
            <a:spAutoFit/>
          </a:bodyPr>
          <a:lstStyle/>
          <a:p>
            <a:r>
              <a:rPr lang="en-US" b="1"/>
              <a:t>animate</a:t>
            </a:r>
          </a:p>
        </p:txBody>
      </p:sp>
      <p:sp>
        <p:nvSpPr>
          <p:cNvPr id="332832" name="Text Box 32"/>
          <p:cNvSpPr txBox="1">
            <a:spLocks noChangeArrowheads="1"/>
          </p:cNvSpPr>
          <p:nvPr/>
        </p:nvSpPr>
        <p:spPr bwMode="auto">
          <a:xfrm>
            <a:off x="2438400" y="2743200"/>
            <a:ext cx="1250950" cy="366713"/>
          </a:xfrm>
          <a:prstGeom prst="rect">
            <a:avLst/>
          </a:prstGeom>
          <a:solidFill>
            <a:schemeClr val="bg1"/>
          </a:solidFill>
          <a:ln w="9525">
            <a:noFill/>
            <a:miter lim="800000"/>
            <a:headEnd/>
            <a:tailEnd/>
          </a:ln>
        </p:spPr>
        <p:txBody>
          <a:bodyPr wrap="none">
            <a:spAutoFit/>
          </a:bodyPr>
          <a:lstStyle/>
          <a:p>
            <a:r>
              <a:rPr lang="en-US" b="1"/>
              <a:t>inanimate</a:t>
            </a:r>
          </a:p>
        </p:txBody>
      </p:sp>
      <p:sp>
        <p:nvSpPr>
          <p:cNvPr id="332833" name="Text Box 33"/>
          <p:cNvSpPr txBox="1">
            <a:spLocks noChangeArrowheads="1"/>
          </p:cNvSpPr>
          <p:nvPr/>
        </p:nvSpPr>
        <p:spPr bwMode="auto">
          <a:xfrm>
            <a:off x="641350" y="3771900"/>
            <a:ext cx="641350" cy="366713"/>
          </a:xfrm>
          <a:prstGeom prst="rect">
            <a:avLst/>
          </a:prstGeom>
          <a:solidFill>
            <a:schemeClr val="bg1"/>
          </a:solidFill>
          <a:ln w="9525">
            <a:noFill/>
            <a:miter lim="800000"/>
            <a:headEnd/>
            <a:tailEnd/>
          </a:ln>
        </p:spPr>
        <p:txBody>
          <a:bodyPr wrap="none">
            <a:spAutoFit/>
          </a:bodyPr>
          <a:lstStyle/>
          <a:p>
            <a:r>
              <a:rPr lang="en-US" b="1"/>
              <a:t>face</a:t>
            </a:r>
          </a:p>
        </p:txBody>
      </p:sp>
      <p:sp>
        <p:nvSpPr>
          <p:cNvPr id="332834" name="Text Box 34"/>
          <p:cNvSpPr txBox="1">
            <a:spLocks noChangeArrowheads="1"/>
          </p:cNvSpPr>
          <p:nvPr/>
        </p:nvSpPr>
        <p:spPr bwMode="auto">
          <a:xfrm>
            <a:off x="1403350" y="3771900"/>
            <a:ext cx="730250" cy="366713"/>
          </a:xfrm>
          <a:prstGeom prst="rect">
            <a:avLst/>
          </a:prstGeom>
          <a:solidFill>
            <a:schemeClr val="bg1"/>
          </a:solidFill>
          <a:ln w="9525">
            <a:noFill/>
            <a:miter lim="800000"/>
            <a:headEnd/>
            <a:tailEnd/>
          </a:ln>
        </p:spPr>
        <p:txBody>
          <a:bodyPr wrap="none">
            <a:spAutoFit/>
          </a:bodyPr>
          <a:lstStyle/>
          <a:p>
            <a:r>
              <a:rPr lang="en-US" b="1"/>
              <a:t>body</a:t>
            </a:r>
          </a:p>
        </p:txBody>
      </p:sp>
      <p:sp>
        <p:nvSpPr>
          <p:cNvPr id="332835" name="Text Box 35"/>
          <p:cNvSpPr txBox="1">
            <a:spLocks noChangeArrowheads="1"/>
          </p:cNvSpPr>
          <p:nvPr/>
        </p:nvSpPr>
        <p:spPr bwMode="auto">
          <a:xfrm>
            <a:off x="5029200" y="3595688"/>
            <a:ext cx="933450" cy="366712"/>
          </a:xfrm>
          <a:prstGeom prst="rect">
            <a:avLst/>
          </a:prstGeom>
          <a:solidFill>
            <a:schemeClr val="bg1"/>
          </a:solidFill>
          <a:ln w="9525">
            <a:noFill/>
            <a:miter lim="800000"/>
            <a:headEnd/>
            <a:tailEnd/>
          </a:ln>
        </p:spPr>
        <p:txBody>
          <a:bodyPr wrap="none">
            <a:spAutoFit/>
          </a:bodyPr>
          <a:lstStyle/>
          <a:p>
            <a:r>
              <a:rPr lang="en-US" b="1"/>
              <a:t>human</a:t>
            </a:r>
          </a:p>
        </p:txBody>
      </p:sp>
      <p:sp>
        <p:nvSpPr>
          <p:cNvPr id="332836" name="Text Box 36"/>
          <p:cNvSpPr txBox="1">
            <a:spLocks noChangeArrowheads="1"/>
          </p:cNvSpPr>
          <p:nvPr/>
        </p:nvSpPr>
        <p:spPr bwMode="auto">
          <a:xfrm>
            <a:off x="5943600" y="3595688"/>
            <a:ext cx="1352550" cy="366712"/>
          </a:xfrm>
          <a:prstGeom prst="rect">
            <a:avLst/>
          </a:prstGeom>
          <a:solidFill>
            <a:schemeClr val="bg1"/>
          </a:solidFill>
          <a:ln w="9525">
            <a:noFill/>
            <a:miter lim="800000"/>
            <a:headEnd/>
            <a:tailEnd/>
          </a:ln>
        </p:spPr>
        <p:txBody>
          <a:bodyPr wrap="none">
            <a:spAutoFit/>
          </a:bodyPr>
          <a:lstStyle/>
          <a:p>
            <a:r>
              <a:rPr lang="en-US" b="1"/>
              <a:t>nonhuman</a:t>
            </a:r>
          </a:p>
        </p:txBody>
      </p:sp>
      <p:sp>
        <p:nvSpPr>
          <p:cNvPr id="332837" name="Text Box 37"/>
          <p:cNvSpPr txBox="1">
            <a:spLocks noChangeArrowheads="1"/>
          </p:cNvSpPr>
          <p:nvPr/>
        </p:nvSpPr>
        <p:spPr bwMode="auto">
          <a:xfrm>
            <a:off x="7924800" y="3897313"/>
            <a:ext cx="1060450" cy="366712"/>
          </a:xfrm>
          <a:prstGeom prst="rect">
            <a:avLst/>
          </a:prstGeom>
          <a:solidFill>
            <a:schemeClr val="bg1"/>
          </a:solidFill>
          <a:ln w="9525">
            <a:noFill/>
            <a:miter lim="800000"/>
            <a:headEnd/>
            <a:tailEnd/>
          </a:ln>
        </p:spPr>
        <p:txBody>
          <a:bodyPr wrap="none">
            <a:spAutoFit/>
          </a:bodyPr>
          <a:lstStyle/>
          <a:p>
            <a:r>
              <a:rPr lang="en-US" b="1"/>
              <a:t>artificial</a:t>
            </a:r>
          </a:p>
        </p:txBody>
      </p:sp>
      <p:sp>
        <p:nvSpPr>
          <p:cNvPr id="332838" name="Text Box 38"/>
          <p:cNvSpPr txBox="1">
            <a:spLocks noChangeArrowheads="1"/>
          </p:cNvSpPr>
          <p:nvPr/>
        </p:nvSpPr>
        <p:spPr bwMode="auto">
          <a:xfrm>
            <a:off x="6781800" y="3897313"/>
            <a:ext cx="946150" cy="366712"/>
          </a:xfrm>
          <a:prstGeom prst="rect">
            <a:avLst/>
          </a:prstGeom>
          <a:solidFill>
            <a:schemeClr val="bg1"/>
          </a:solidFill>
          <a:ln w="9525">
            <a:noFill/>
            <a:miter lim="800000"/>
            <a:headEnd/>
            <a:tailEnd/>
          </a:ln>
        </p:spPr>
        <p:txBody>
          <a:bodyPr wrap="none">
            <a:spAutoFit/>
          </a:bodyPr>
          <a:lstStyle/>
          <a:p>
            <a:r>
              <a:rPr lang="en-US" b="1"/>
              <a:t>natural</a:t>
            </a:r>
          </a:p>
        </p:txBody>
      </p:sp>
      <p:sp>
        <p:nvSpPr>
          <p:cNvPr id="332839" name="Text Box 39"/>
          <p:cNvSpPr txBox="1">
            <a:spLocks noChangeArrowheads="1"/>
          </p:cNvSpPr>
          <p:nvPr/>
        </p:nvSpPr>
        <p:spPr bwMode="auto">
          <a:xfrm>
            <a:off x="5638800" y="2743200"/>
            <a:ext cx="1047750" cy="366713"/>
          </a:xfrm>
          <a:prstGeom prst="rect">
            <a:avLst/>
          </a:prstGeom>
          <a:solidFill>
            <a:schemeClr val="bg1"/>
          </a:solidFill>
          <a:ln w="9525">
            <a:noFill/>
            <a:miter lim="800000"/>
            <a:headEnd/>
            <a:tailEnd/>
          </a:ln>
        </p:spPr>
        <p:txBody>
          <a:bodyPr wrap="none">
            <a:spAutoFit/>
          </a:bodyPr>
          <a:lstStyle/>
          <a:p>
            <a:r>
              <a:rPr lang="en-US" b="1"/>
              <a:t>animate</a:t>
            </a:r>
          </a:p>
        </p:txBody>
      </p:sp>
      <p:sp>
        <p:nvSpPr>
          <p:cNvPr id="332840" name="Text Box 40"/>
          <p:cNvSpPr txBox="1">
            <a:spLocks noChangeArrowheads="1"/>
          </p:cNvSpPr>
          <p:nvPr/>
        </p:nvSpPr>
        <p:spPr bwMode="auto">
          <a:xfrm>
            <a:off x="7010400" y="2743200"/>
            <a:ext cx="1250950" cy="366713"/>
          </a:xfrm>
          <a:prstGeom prst="rect">
            <a:avLst/>
          </a:prstGeom>
          <a:solidFill>
            <a:schemeClr val="bg1"/>
          </a:solidFill>
          <a:ln w="9525">
            <a:noFill/>
            <a:miter lim="800000"/>
            <a:headEnd/>
            <a:tailEnd/>
          </a:ln>
        </p:spPr>
        <p:txBody>
          <a:bodyPr wrap="none">
            <a:spAutoFit/>
          </a:bodyPr>
          <a:lstStyle/>
          <a:p>
            <a:r>
              <a:rPr lang="en-US" b="1"/>
              <a:t>inanimate</a:t>
            </a:r>
          </a:p>
        </p:txBody>
      </p:sp>
      <p:sp>
        <p:nvSpPr>
          <p:cNvPr id="332841" name="Text Box 41"/>
          <p:cNvSpPr txBox="1">
            <a:spLocks noChangeArrowheads="1"/>
          </p:cNvSpPr>
          <p:nvPr/>
        </p:nvSpPr>
        <p:spPr bwMode="auto">
          <a:xfrm>
            <a:off x="4800600" y="4648200"/>
            <a:ext cx="641350" cy="366713"/>
          </a:xfrm>
          <a:prstGeom prst="rect">
            <a:avLst/>
          </a:prstGeom>
          <a:solidFill>
            <a:schemeClr val="bg1"/>
          </a:solidFill>
          <a:ln w="9525">
            <a:noFill/>
            <a:miter lim="800000"/>
            <a:headEnd/>
            <a:tailEnd/>
          </a:ln>
        </p:spPr>
        <p:txBody>
          <a:bodyPr wrap="none">
            <a:spAutoFit/>
          </a:bodyPr>
          <a:lstStyle/>
          <a:p>
            <a:r>
              <a:rPr lang="en-US" b="1"/>
              <a:t>face</a:t>
            </a:r>
          </a:p>
        </p:txBody>
      </p:sp>
      <p:sp>
        <p:nvSpPr>
          <p:cNvPr id="332842" name="Text Box 42"/>
          <p:cNvSpPr txBox="1">
            <a:spLocks noChangeArrowheads="1"/>
          </p:cNvSpPr>
          <p:nvPr/>
        </p:nvSpPr>
        <p:spPr bwMode="auto">
          <a:xfrm>
            <a:off x="5486400" y="4648200"/>
            <a:ext cx="730250" cy="366713"/>
          </a:xfrm>
          <a:prstGeom prst="rect">
            <a:avLst/>
          </a:prstGeom>
          <a:solidFill>
            <a:schemeClr val="bg1"/>
          </a:solidFill>
          <a:ln w="9525">
            <a:noFill/>
            <a:miter lim="800000"/>
            <a:headEnd/>
            <a:tailEnd/>
          </a:ln>
        </p:spPr>
        <p:txBody>
          <a:bodyPr wrap="none">
            <a:spAutoFit/>
          </a:bodyPr>
          <a:lstStyle/>
          <a:p>
            <a:r>
              <a:rPr lang="en-US" b="1"/>
              <a:t>body</a:t>
            </a:r>
          </a:p>
        </p:txBody>
      </p:sp>
    </p:spTree>
    <p:extLst>
      <p:ext uri="{BB962C8B-B14F-4D97-AF65-F5344CB8AC3E}">
        <p14:creationId xmlns:p14="http://schemas.microsoft.com/office/powerpoint/2010/main" val="3254042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28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28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28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28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28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28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283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283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284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328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328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28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31" grpId="0" animBg="1"/>
      <p:bldP spid="332832" grpId="0" animBg="1"/>
      <p:bldP spid="332833" grpId="0" animBg="1"/>
      <p:bldP spid="332834" grpId="0" animBg="1"/>
      <p:bldP spid="332835" grpId="0" animBg="1"/>
      <p:bldP spid="332836" grpId="0" animBg="1"/>
      <p:bldP spid="332837" grpId="0" animBg="1"/>
      <p:bldP spid="332838" grpId="0" animBg="1"/>
      <p:bldP spid="332839" grpId="0" animBg="1"/>
      <p:bldP spid="332840" grpId="0" animBg="1"/>
      <p:bldP spid="332841" grpId="0" animBg="1"/>
      <p:bldP spid="33284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409799"/>
          </a:xfrm>
        </p:spPr>
        <p:txBody>
          <a:bodyPr>
            <a:normAutofit fontScale="90000"/>
          </a:bodyPr>
          <a:lstStyle/>
          <a:p>
            <a:pPr eaLnBrk="1" hangingPunct="1"/>
            <a:r>
              <a:rPr lang="nl-NL" sz="3600" b="1" dirty="0" smtClean="0"/>
              <a:t>Comparing RDMs</a:t>
            </a:r>
            <a:endParaRPr lang="en-US" sz="3600" b="1" dirty="0" smtClean="0"/>
          </a:p>
        </p:txBody>
      </p:sp>
      <p:grpSp>
        <p:nvGrpSpPr>
          <p:cNvPr id="2" name="Group 3"/>
          <p:cNvGrpSpPr>
            <a:grpSpLocks/>
          </p:cNvGrpSpPr>
          <p:nvPr/>
        </p:nvGrpSpPr>
        <p:grpSpPr bwMode="auto">
          <a:xfrm>
            <a:off x="1043608" y="764704"/>
            <a:ext cx="2370137" cy="2352675"/>
            <a:chOff x="703" y="1389"/>
            <a:chExt cx="1493" cy="1482"/>
          </a:xfrm>
        </p:grpSpPr>
        <p:grpSp>
          <p:nvGrpSpPr>
            <p:cNvPr id="3" name="Group 402"/>
            <p:cNvGrpSpPr>
              <a:grpSpLocks/>
            </p:cNvGrpSpPr>
            <p:nvPr/>
          </p:nvGrpSpPr>
          <p:grpSpPr bwMode="auto">
            <a:xfrm>
              <a:off x="703" y="1389"/>
              <a:ext cx="1493" cy="1482"/>
              <a:chOff x="1238" y="0"/>
              <a:chExt cx="1493" cy="1482"/>
            </a:xfrm>
          </p:grpSpPr>
          <p:grpSp>
            <p:nvGrpSpPr>
              <p:cNvPr id="4" name="Group 401"/>
              <p:cNvGrpSpPr>
                <a:grpSpLocks/>
              </p:cNvGrpSpPr>
              <p:nvPr/>
            </p:nvGrpSpPr>
            <p:grpSpPr bwMode="auto">
              <a:xfrm>
                <a:off x="1238" y="125"/>
                <a:ext cx="1493" cy="1357"/>
                <a:chOff x="1238" y="125"/>
                <a:chExt cx="1493" cy="1357"/>
              </a:xfrm>
            </p:grpSpPr>
            <p:grpSp>
              <p:nvGrpSpPr>
                <p:cNvPr id="5" name="Group 355"/>
                <p:cNvGrpSpPr>
                  <a:grpSpLocks/>
                </p:cNvGrpSpPr>
                <p:nvPr/>
              </p:nvGrpSpPr>
              <p:grpSpPr bwMode="auto">
                <a:xfrm>
                  <a:off x="1479" y="195"/>
                  <a:ext cx="1252" cy="1287"/>
                  <a:chOff x="1479" y="195"/>
                  <a:chExt cx="1252" cy="1287"/>
                </a:xfrm>
              </p:grpSpPr>
              <p:grpSp>
                <p:nvGrpSpPr>
                  <p:cNvPr id="6" name="Group 354"/>
                  <p:cNvGrpSpPr>
                    <a:grpSpLocks/>
                  </p:cNvGrpSpPr>
                  <p:nvPr/>
                </p:nvGrpSpPr>
                <p:grpSpPr bwMode="auto">
                  <a:xfrm>
                    <a:off x="1479" y="195"/>
                    <a:ext cx="1252" cy="1287"/>
                    <a:chOff x="1479" y="195"/>
                    <a:chExt cx="1252" cy="1287"/>
                  </a:xfrm>
                </p:grpSpPr>
                <p:sp>
                  <p:nvSpPr>
                    <p:cNvPr id="72768"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nl-NL" b="1"/>
                    </a:p>
                  </p:txBody>
                </p:sp>
                <p:sp>
                  <p:nvSpPr>
                    <p:cNvPr id="72769"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72770"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72771"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72772"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72773"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72774"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72775"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72776"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72777"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72778"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72779"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72780"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72781"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72782"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72767"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nl-NL" b="1"/>
                  </a:p>
                </p:txBody>
              </p:sp>
            </p:grpSp>
            <p:sp>
              <p:nvSpPr>
                <p:cNvPr id="72759"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7" name="Group 360"/>
                <p:cNvGrpSpPr>
                  <a:grpSpLocks/>
                </p:cNvGrpSpPr>
                <p:nvPr/>
              </p:nvGrpSpPr>
              <p:grpSpPr bwMode="auto">
                <a:xfrm>
                  <a:off x="1491" y="125"/>
                  <a:ext cx="1197" cy="0"/>
                  <a:chOff x="1491" y="173"/>
                  <a:chExt cx="1197" cy="0"/>
                </a:xfrm>
              </p:grpSpPr>
              <p:sp>
                <p:nvSpPr>
                  <p:cNvPr id="72764"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65"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8" name="Group 361"/>
                <p:cNvGrpSpPr>
                  <a:grpSpLocks/>
                </p:cNvGrpSpPr>
                <p:nvPr/>
              </p:nvGrpSpPr>
              <p:grpSpPr bwMode="auto">
                <a:xfrm rot="-5400000">
                  <a:off x="783" y="844"/>
                  <a:ext cx="1197" cy="1"/>
                  <a:chOff x="1491" y="173"/>
                  <a:chExt cx="1197" cy="0"/>
                </a:xfrm>
              </p:grpSpPr>
              <p:sp>
                <p:nvSpPr>
                  <p:cNvPr id="72762"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63"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72757"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sp>
          <p:nvSpPr>
            <p:cNvPr id="72755" name="Oval 397"/>
            <p:cNvSpPr>
              <a:spLocks noChangeArrowheads="1"/>
            </p:cNvSpPr>
            <p:nvPr/>
          </p:nvSpPr>
          <p:spPr bwMode="auto">
            <a:xfrm rot="-5400000">
              <a:off x="1836" y="1838"/>
              <a:ext cx="123" cy="123"/>
            </a:xfrm>
            <a:prstGeom prst="ellipse">
              <a:avLst/>
            </a:prstGeom>
            <a:solidFill>
              <a:srgbClr val="FF0000"/>
            </a:solidFill>
            <a:ln w="9525">
              <a:noFill/>
              <a:round/>
              <a:headEnd/>
              <a:tailEnd/>
            </a:ln>
          </p:spPr>
          <p:txBody>
            <a:bodyPr vert="eaVert" wrap="none" anchor="ctr"/>
            <a:lstStyle/>
            <a:p>
              <a:endParaRPr lang="nl-NL" b="1"/>
            </a:p>
          </p:txBody>
        </p:sp>
      </p:grpSp>
      <p:grpSp>
        <p:nvGrpSpPr>
          <p:cNvPr id="9" name="Group 33"/>
          <p:cNvGrpSpPr>
            <a:grpSpLocks/>
          </p:cNvGrpSpPr>
          <p:nvPr/>
        </p:nvGrpSpPr>
        <p:grpSpPr bwMode="auto">
          <a:xfrm>
            <a:off x="5493370" y="774229"/>
            <a:ext cx="2370138" cy="2352675"/>
            <a:chOff x="703" y="1389"/>
            <a:chExt cx="1493" cy="1482"/>
          </a:xfrm>
        </p:grpSpPr>
        <p:grpSp>
          <p:nvGrpSpPr>
            <p:cNvPr id="10" name="Group 402"/>
            <p:cNvGrpSpPr>
              <a:grpSpLocks/>
            </p:cNvGrpSpPr>
            <p:nvPr/>
          </p:nvGrpSpPr>
          <p:grpSpPr bwMode="auto">
            <a:xfrm>
              <a:off x="703" y="1389"/>
              <a:ext cx="1493" cy="1482"/>
              <a:chOff x="1238" y="0"/>
              <a:chExt cx="1493" cy="1482"/>
            </a:xfrm>
          </p:grpSpPr>
          <p:grpSp>
            <p:nvGrpSpPr>
              <p:cNvPr id="11" name="Group 401"/>
              <p:cNvGrpSpPr>
                <a:grpSpLocks/>
              </p:cNvGrpSpPr>
              <p:nvPr/>
            </p:nvGrpSpPr>
            <p:grpSpPr bwMode="auto">
              <a:xfrm>
                <a:off x="1238" y="125"/>
                <a:ext cx="1493" cy="1357"/>
                <a:chOff x="1238" y="125"/>
                <a:chExt cx="1493" cy="1357"/>
              </a:xfrm>
            </p:grpSpPr>
            <p:grpSp>
              <p:nvGrpSpPr>
                <p:cNvPr id="12" name="Group 355"/>
                <p:cNvGrpSpPr>
                  <a:grpSpLocks/>
                </p:cNvGrpSpPr>
                <p:nvPr/>
              </p:nvGrpSpPr>
              <p:grpSpPr bwMode="auto">
                <a:xfrm>
                  <a:off x="1479" y="195"/>
                  <a:ext cx="1252" cy="1287"/>
                  <a:chOff x="1479" y="195"/>
                  <a:chExt cx="1252" cy="1287"/>
                </a:xfrm>
              </p:grpSpPr>
              <p:grpSp>
                <p:nvGrpSpPr>
                  <p:cNvPr id="13" name="Group 354"/>
                  <p:cNvGrpSpPr>
                    <a:grpSpLocks/>
                  </p:cNvGrpSpPr>
                  <p:nvPr/>
                </p:nvGrpSpPr>
                <p:grpSpPr bwMode="auto">
                  <a:xfrm>
                    <a:off x="1479" y="195"/>
                    <a:ext cx="1252" cy="1287"/>
                    <a:chOff x="1479" y="195"/>
                    <a:chExt cx="1252" cy="1287"/>
                  </a:xfrm>
                </p:grpSpPr>
                <p:sp>
                  <p:nvSpPr>
                    <p:cNvPr id="72739" name="Rectangle 332"/>
                    <p:cNvSpPr>
                      <a:spLocks noChangeArrowheads="1"/>
                    </p:cNvSpPr>
                    <p:nvPr/>
                  </p:nvSpPr>
                  <p:spPr bwMode="auto">
                    <a:xfrm>
                      <a:off x="1491" y="225"/>
                      <a:ext cx="1224" cy="1224"/>
                    </a:xfrm>
                    <a:prstGeom prst="rect">
                      <a:avLst/>
                    </a:prstGeom>
                    <a:solidFill>
                      <a:schemeClr val="accent1"/>
                    </a:solidFill>
                    <a:ln w="28575">
                      <a:solidFill>
                        <a:schemeClr val="tx1"/>
                      </a:solidFill>
                      <a:miter lim="800000"/>
                      <a:headEnd/>
                      <a:tailEnd/>
                    </a:ln>
                  </p:spPr>
                  <p:txBody>
                    <a:bodyPr wrap="none" anchor="ctr"/>
                    <a:lstStyle/>
                    <a:p>
                      <a:endParaRPr lang="nl-NL" b="1"/>
                    </a:p>
                  </p:txBody>
                </p:sp>
                <p:sp>
                  <p:nvSpPr>
                    <p:cNvPr id="72740" name="Line 334"/>
                    <p:cNvSpPr>
                      <a:spLocks noChangeShapeType="1"/>
                    </p:cNvSpPr>
                    <p:nvPr/>
                  </p:nvSpPr>
                  <p:spPr bwMode="auto">
                    <a:xfrm>
                      <a:off x="1577" y="225"/>
                      <a:ext cx="1138" cy="1138"/>
                    </a:xfrm>
                    <a:prstGeom prst="line">
                      <a:avLst/>
                    </a:prstGeom>
                    <a:noFill/>
                    <a:ln w="9525">
                      <a:solidFill>
                        <a:schemeClr val="tx1"/>
                      </a:solidFill>
                      <a:round/>
                      <a:headEnd/>
                      <a:tailEnd/>
                    </a:ln>
                  </p:spPr>
                  <p:txBody>
                    <a:bodyPr/>
                    <a:lstStyle/>
                    <a:p>
                      <a:endParaRPr lang="en-GB"/>
                    </a:p>
                  </p:txBody>
                </p:sp>
                <p:sp>
                  <p:nvSpPr>
                    <p:cNvPr id="72741" name="Line 335"/>
                    <p:cNvSpPr>
                      <a:spLocks noChangeShapeType="1"/>
                    </p:cNvSpPr>
                    <p:nvPr/>
                  </p:nvSpPr>
                  <p:spPr bwMode="auto">
                    <a:xfrm>
                      <a:off x="1491" y="309"/>
                      <a:ext cx="1138" cy="1138"/>
                    </a:xfrm>
                    <a:prstGeom prst="line">
                      <a:avLst/>
                    </a:prstGeom>
                    <a:noFill/>
                    <a:ln w="9525">
                      <a:solidFill>
                        <a:schemeClr val="tx1"/>
                      </a:solidFill>
                      <a:round/>
                      <a:headEnd/>
                      <a:tailEnd/>
                    </a:ln>
                  </p:spPr>
                  <p:txBody>
                    <a:bodyPr/>
                    <a:lstStyle/>
                    <a:p>
                      <a:endParaRPr lang="en-GB"/>
                    </a:p>
                  </p:txBody>
                </p:sp>
                <p:sp>
                  <p:nvSpPr>
                    <p:cNvPr id="72742" name="Text Box 337"/>
                    <p:cNvSpPr txBox="1">
                      <a:spLocks noChangeArrowheads="1"/>
                    </p:cNvSpPr>
                    <p:nvPr/>
                  </p:nvSpPr>
                  <p:spPr bwMode="auto">
                    <a:xfrm>
                      <a:off x="1479" y="195"/>
                      <a:ext cx="196" cy="231"/>
                    </a:xfrm>
                    <a:prstGeom prst="rect">
                      <a:avLst/>
                    </a:prstGeom>
                    <a:noFill/>
                    <a:ln w="9525">
                      <a:noFill/>
                      <a:miter lim="800000"/>
                      <a:headEnd/>
                      <a:tailEnd/>
                    </a:ln>
                  </p:spPr>
                  <p:txBody>
                    <a:bodyPr wrap="none">
                      <a:spAutoFit/>
                    </a:bodyPr>
                    <a:lstStyle/>
                    <a:p>
                      <a:r>
                        <a:rPr lang="en-US" b="1"/>
                        <a:t>0</a:t>
                      </a:r>
                    </a:p>
                  </p:txBody>
                </p:sp>
                <p:sp>
                  <p:nvSpPr>
                    <p:cNvPr id="72743" name="Text Box 338"/>
                    <p:cNvSpPr txBox="1">
                      <a:spLocks noChangeArrowheads="1"/>
                    </p:cNvSpPr>
                    <p:nvPr/>
                  </p:nvSpPr>
                  <p:spPr bwMode="auto">
                    <a:xfrm>
                      <a:off x="1575" y="291"/>
                      <a:ext cx="196" cy="231"/>
                    </a:xfrm>
                    <a:prstGeom prst="rect">
                      <a:avLst/>
                    </a:prstGeom>
                    <a:noFill/>
                    <a:ln w="9525">
                      <a:noFill/>
                      <a:miter lim="800000"/>
                      <a:headEnd/>
                      <a:tailEnd/>
                    </a:ln>
                  </p:spPr>
                  <p:txBody>
                    <a:bodyPr wrap="none">
                      <a:spAutoFit/>
                    </a:bodyPr>
                    <a:lstStyle/>
                    <a:p>
                      <a:r>
                        <a:rPr lang="en-US" b="1"/>
                        <a:t>0</a:t>
                      </a:r>
                    </a:p>
                  </p:txBody>
                </p:sp>
                <p:sp>
                  <p:nvSpPr>
                    <p:cNvPr id="72744" name="Text Box 344"/>
                    <p:cNvSpPr txBox="1">
                      <a:spLocks noChangeArrowheads="1"/>
                    </p:cNvSpPr>
                    <p:nvPr/>
                  </p:nvSpPr>
                  <p:spPr bwMode="auto">
                    <a:xfrm>
                      <a:off x="1671" y="387"/>
                      <a:ext cx="196" cy="231"/>
                    </a:xfrm>
                    <a:prstGeom prst="rect">
                      <a:avLst/>
                    </a:prstGeom>
                    <a:noFill/>
                    <a:ln w="9525">
                      <a:noFill/>
                      <a:miter lim="800000"/>
                      <a:headEnd/>
                      <a:tailEnd/>
                    </a:ln>
                  </p:spPr>
                  <p:txBody>
                    <a:bodyPr wrap="none">
                      <a:spAutoFit/>
                    </a:bodyPr>
                    <a:lstStyle/>
                    <a:p>
                      <a:r>
                        <a:rPr lang="en-US" b="1"/>
                        <a:t>0</a:t>
                      </a:r>
                    </a:p>
                  </p:txBody>
                </p:sp>
                <p:sp>
                  <p:nvSpPr>
                    <p:cNvPr id="72745" name="Text Box 345"/>
                    <p:cNvSpPr txBox="1">
                      <a:spLocks noChangeArrowheads="1"/>
                    </p:cNvSpPr>
                    <p:nvPr/>
                  </p:nvSpPr>
                  <p:spPr bwMode="auto">
                    <a:xfrm>
                      <a:off x="1767" y="483"/>
                      <a:ext cx="196" cy="231"/>
                    </a:xfrm>
                    <a:prstGeom prst="rect">
                      <a:avLst/>
                    </a:prstGeom>
                    <a:noFill/>
                    <a:ln w="9525">
                      <a:noFill/>
                      <a:miter lim="800000"/>
                      <a:headEnd/>
                      <a:tailEnd/>
                    </a:ln>
                  </p:spPr>
                  <p:txBody>
                    <a:bodyPr wrap="none">
                      <a:spAutoFit/>
                    </a:bodyPr>
                    <a:lstStyle/>
                    <a:p>
                      <a:r>
                        <a:rPr lang="en-US" b="1"/>
                        <a:t>0</a:t>
                      </a:r>
                    </a:p>
                  </p:txBody>
                </p:sp>
                <p:sp>
                  <p:nvSpPr>
                    <p:cNvPr id="72746" name="Text Box 346"/>
                    <p:cNvSpPr txBox="1">
                      <a:spLocks noChangeArrowheads="1"/>
                    </p:cNvSpPr>
                    <p:nvPr/>
                  </p:nvSpPr>
                  <p:spPr bwMode="auto">
                    <a:xfrm>
                      <a:off x="1863" y="579"/>
                      <a:ext cx="196" cy="231"/>
                    </a:xfrm>
                    <a:prstGeom prst="rect">
                      <a:avLst/>
                    </a:prstGeom>
                    <a:noFill/>
                    <a:ln w="9525">
                      <a:noFill/>
                      <a:miter lim="800000"/>
                      <a:headEnd/>
                      <a:tailEnd/>
                    </a:ln>
                  </p:spPr>
                  <p:txBody>
                    <a:bodyPr wrap="none">
                      <a:spAutoFit/>
                    </a:bodyPr>
                    <a:lstStyle/>
                    <a:p>
                      <a:r>
                        <a:rPr lang="en-US" b="1"/>
                        <a:t>0</a:t>
                      </a:r>
                    </a:p>
                  </p:txBody>
                </p:sp>
                <p:sp>
                  <p:nvSpPr>
                    <p:cNvPr id="72747" name="Text Box 347"/>
                    <p:cNvSpPr txBox="1">
                      <a:spLocks noChangeArrowheads="1"/>
                    </p:cNvSpPr>
                    <p:nvPr/>
                  </p:nvSpPr>
                  <p:spPr bwMode="auto">
                    <a:xfrm>
                      <a:off x="1959" y="675"/>
                      <a:ext cx="196" cy="231"/>
                    </a:xfrm>
                    <a:prstGeom prst="rect">
                      <a:avLst/>
                    </a:prstGeom>
                    <a:noFill/>
                    <a:ln w="9525">
                      <a:noFill/>
                      <a:miter lim="800000"/>
                      <a:headEnd/>
                      <a:tailEnd/>
                    </a:ln>
                  </p:spPr>
                  <p:txBody>
                    <a:bodyPr wrap="none">
                      <a:spAutoFit/>
                    </a:bodyPr>
                    <a:lstStyle/>
                    <a:p>
                      <a:r>
                        <a:rPr lang="en-US" b="1"/>
                        <a:t>0</a:t>
                      </a:r>
                    </a:p>
                  </p:txBody>
                </p:sp>
                <p:sp>
                  <p:nvSpPr>
                    <p:cNvPr id="72748" name="Text Box 348"/>
                    <p:cNvSpPr txBox="1">
                      <a:spLocks noChangeArrowheads="1"/>
                    </p:cNvSpPr>
                    <p:nvPr/>
                  </p:nvSpPr>
                  <p:spPr bwMode="auto">
                    <a:xfrm>
                      <a:off x="2055" y="771"/>
                      <a:ext cx="196" cy="231"/>
                    </a:xfrm>
                    <a:prstGeom prst="rect">
                      <a:avLst/>
                    </a:prstGeom>
                    <a:noFill/>
                    <a:ln w="9525">
                      <a:noFill/>
                      <a:miter lim="800000"/>
                      <a:headEnd/>
                      <a:tailEnd/>
                    </a:ln>
                  </p:spPr>
                  <p:txBody>
                    <a:bodyPr wrap="none">
                      <a:spAutoFit/>
                    </a:bodyPr>
                    <a:lstStyle/>
                    <a:p>
                      <a:r>
                        <a:rPr lang="en-US" b="1"/>
                        <a:t>0</a:t>
                      </a:r>
                    </a:p>
                  </p:txBody>
                </p:sp>
                <p:sp>
                  <p:nvSpPr>
                    <p:cNvPr id="72749" name="Text Box 349"/>
                    <p:cNvSpPr txBox="1">
                      <a:spLocks noChangeArrowheads="1"/>
                    </p:cNvSpPr>
                    <p:nvPr/>
                  </p:nvSpPr>
                  <p:spPr bwMode="auto">
                    <a:xfrm>
                      <a:off x="2151" y="867"/>
                      <a:ext cx="196" cy="231"/>
                    </a:xfrm>
                    <a:prstGeom prst="rect">
                      <a:avLst/>
                    </a:prstGeom>
                    <a:noFill/>
                    <a:ln w="9525">
                      <a:noFill/>
                      <a:miter lim="800000"/>
                      <a:headEnd/>
                      <a:tailEnd/>
                    </a:ln>
                  </p:spPr>
                  <p:txBody>
                    <a:bodyPr wrap="none">
                      <a:spAutoFit/>
                    </a:bodyPr>
                    <a:lstStyle/>
                    <a:p>
                      <a:r>
                        <a:rPr lang="en-US" b="1"/>
                        <a:t>0</a:t>
                      </a:r>
                    </a:p>
                  </p:txBody>
                </p:sp>
                <p:sp>
                  <p:nvSpPr>
                    <p:cNvPr id="72750" name="Text Box 350"/>
                    <p:cNvSpPr txBox="1">
                      <a:spLocks noChangeArrowheads="1"/>
                    </p:cNvSpPr>
                    <p:nvPr/>
                  </p:nvSpPr>
                  <p:spPr bwMode="auto">
                    <a:xfrm>
                      <a:off x="2247" y="963"/>
                      <a:ext cx="196" cy="231"/>
                    </a:xfrm>
                    <a:prstGeom prst="rect">
                      <a:avLst/>
                    </a:prstGeom>
                    <a:noFill/>
                    <a:ln w="9525">
                      <a:noFill/>
                      <a:miter lim="800000"/>
                      <a:headEnd/>
                      <a:tailEnd/>
                    </a:ln>
                  </p:spPr>
                  <p:txBody>
                    <a:bodyPr wrap="none">
                      <a:spAutoFit/>
                    </a:bodyPr>
                    <a:lstStyle/>
                    <a:p>
                      <a:r>
                        <a:rPr lang="en-US" b="1"/>
                        <a:t>0</a:t>
                      </a:r>
                    </a:p>
                  </p:txBody>
                </p:sp>
                <p:sp>
                  <p:nvSpPr>
                    <p:cNvPr id="72751" name="Text Box 351"/>
                    <p:cNvSpPr txBox="1">
                      <a:spLocks noChangeArrowheads="1"/>
                    </p:cNvSpPr>
                    <p:nvPr/>
                  </p:nvSpPr>
                  <p:spPr bwMode="auto">
                    <a:xfrm>
                      <a:off x="2343" y="1059"/>
                      <a:ext cx="196" cy="231"/>
                    </a:xfrm>
                    <a:prstGeom prst="rect">
                      <a:avLst/>
                    </a:prstGeom>
                    <a:noFill/>
                    <a:ln w="9525">
                      <a:noFill/>
                      <a:miter lim="800000"/>
                      <a:headEnd/>
                      <a:tailEnd/>
                    </a:ln>
                  </p:spPr>
                  <p:txBody>
                    <a:bodyPr wrap="none">
                      <a:spAutoFit/>
                    </a:bodyPr>
                    <a:lstStyle/>
                    <a:p>
                      <a:r>
                        <a:rPr lang="en-US" b="1"/>
                        <a:t>0</a:t>
                      </a:r>
                    </a:p>
                  </p:txBody>
                </p:sp>
                <p:sp>
                  <p:nvSpPr>
                    <p:cNvPr id="72752" name="Text Box 352"/>
                    <p:cNvSpPr txBox="1">
                      <a:spLocks noChangeArrowheads="1"/>
                    </p:cNvSpPr>
                    <p:nvPr/>
                  </p:nvSpPr>
                  <p:spPr bwMode="auto">
                    <a:xfrm>
                      <a:off x="2439" y="1155"/>
                      <a:ext cx="196" cy="231"/>
                    </a:xfrm>
                    <a:prstGeom prst="rect">
                      <a:avLst/>
                    </a:prstGeom>
                    <a:noFill/>
                    <a:ln w="9525">
                      <a:noFill/>
                      <a:miter lim="800000"/>
                      <a:headEnd/>
                      <a:tailEnd/>
                    </a:ln>
                  </p:spPr>
                  <p:txBody>
                    <a:bodyPr wrap="none">
                      <a:spAutoFit/>
                    </a:bodyPr>
                    <a:lstStyle/>
                    <a:p>
                      <a:r>
                        <a:rPr lang="en-US" b="1"/>
                        <a:t>0</a:t>
                      </a:r>
                    </a:p>
                  </p:txBody>
                </p:sp>
                <p:sp>
                  <p:nvSpPr>
                    <p:cNvPr id="72753" name="Text Box 353"/>
                    <p:cNvSpPr txBox="1">
                      <a:spLocks noChangeArrowheads="1"/>
                    </p:cNvSpPr>
                    <p:nvPr/>
                  </p:nvSpPr>
                  <p:spPr bwMode="auto">
                    <a:xfrm>
                      <a:off x="2535" y="1251"/>
                      <a:ext cx="196" cy="231"/>
                    </a:xfrm>
                    <a:prstGeom prst="rect">
                      <a:avLst/>
                    </a:prstGeom>
                    <a:noFill/>
                    <a:ln w="9525">
                      <a:noFill/>
                      <a:miter lim="800000"/>
                      <a:headEnd/>
                      <a:tailEnd/>
                    </a:ln>
                  </p:spPr>
                  <p:txBody>
                    <a:bodyPr wrap="none">
                      <a:spAutoFit/>
                    </a:bodyPr>
                    <a:lstStyle/>
                    <a:p>
                      <a:r>
                        <a:rPr lang="en-US" b="1"/>
                        <a:t>0</a:t>
                      </a:r>
                    </a:p>
                  </p:txBody>
                </p:sp>
              </p:grpSp>
              <p:sp>
                <p:nvSpPr>
                  <p:cNvPr id="72738" name="Oval 336"/>
                  <p:cNvSpPr>
                    <a:spLocks noChangeArrowheads="1"/>
                  </p:cNvSpPr>
                  <p:nvPr/>
                </p:nvSpPr>
                <p:spPr bwMode="auto">
                  <a:xfrm>
                    <a:off x="1716" y="1098"/>
                    <a:ext cx="119" cy="119"/>
                  </a:xfrm>
                  <a:prstGeom prst="ellipse">
                    <a:avLst/>
                  </a:prstGeom>
                  <a:solidFill>
                    <a:srgbClr val="FF0000"/>
                  </a:solidFill>
                  <a:ln w="9525">
                    <a:noFill/>
                    <a:round/>
                    <a:headEnd/>
                    <a:tailEnd/>
                  </a:ln>
                </p:spPr>
                <p:txBody>
                  <a:bodyPr wrap="none" anchor="ctr"/>
                  <a:lstStyle/>
                  <a:p>
                    <a:endParaRPr lang="nl-NL" b="1"/>
                  </a:p>
                </p:txBody>
              </p:sp>
            </p:grpSp>
            <p:sp>
              <p:nvSpPr>
                <p:cNvPr id="72730" name="Text Box 356"/>
                <p:cNvSpPr txBox="1">
                  <a:spLocks noChangeArrowheads="1"/>
                </p:cNvSpPr>
                <p:nvPr/>
              </p:nvSpPr>
              <p:spPr bwMode="auto">
                <a:xfrm>
                  <a:off x="1238" y="727"/>
                  <a:ext cx="276" cy="231"/>
                </a:xfrm>
                <a:prstGeom prst="rect">
                  <a:avLst/>
                </a:prstGeom>
                <a:noFill/>
                <a:ln w="9525">
                  <a:noFill/>
                  <a:miter lim="800000"/>
                  <a:headEnd/>
                  <a:tailEnd/>
                </a:ln>
              </p:spPr>
              <p:txBody>
                <a:bodyPr wrap="none">
                  <a:spAutoFit/>
                </a:bodyPr>
                <a:lstStyle/>
                <a:p>
                  <a:r>
                    <a:rPr lang="en-US" b="1"/>
                    <a:t>96</a:t>
                  </a:r>
                </a:p>
              </p:txBody>
            </p:sp>
            <p:grpSp>
              <p:nvGrpSpPr>
                <p:cNvPr id="14" name="Group 360"/>
                <p:cNvGrpSpPr>
                  <a:grpSpLocks/>
                </p:cNvGrpSpPr>
                <p:nvPr/>
              </p:nvGrpSpPr>
              <p:grpSpPr bwMode="auto">
                <a:xfrm>
                  <a:off x="1491" y="125"/>
                  <a:ext cx="1197" cy="0"/>
                  <a:chOff x="1491" y="173"/>
                  <a:chExt cx="1197" cy="0"/>
                </a:xfrm>
              </p:grpSpPr>
              <p:sp>
                <p:nvSpPr>
                  <p:cNvPr id="72735" name="Line 358"/>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36" name="Line 359"/>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nvGrpSpPr>
                <p:cNvPr id="15" name="Group 361"/>
                <p:cNvGrpSpPr>
                  <a:grpSpLocks/>
                </p:cNvGrpSpPr>
                <p:nvPr/>
              </p:nvGrpSpPr>
              <p:grpSpPr bwMode="auto">
                <a:xfrm rot="-5400000">
                  <a:off x="783" y="844"/>
                  <a:ext cx="1197" cy="1"/>
                  <a:chOff x="1491" y="173"/>
                  <a:chExt cx="1197" cy="0"/>
                </a:xfrm>
              </p:grpSpPr>
              <p:sp>
                <p:nvSpPr>
                  <p:cNvPr id="72733" name="Line 362"/>
                  <p:cNvSpPr>
                    <a:spLocks noChangeShapeType="1"/>
                  </p:cNvSpPr>
                  <p:nvPr/>
                </p:nvSpPr>
                <p:spPr bwMode="auto">
                  <a:xfrm flipH="1">
                    <a:off x="1491" y="173"/>
                    <a:ext cx="468" cy="0"/>
                  </a:xfrm>
                  <a:prstGeom prst="line">
                    <a:avLst/>
                  </a:prstGeom>
                  <a:noFill/>
                  <a:ln w="38100">
                    <a:solidFill>
                      <a:schemeClr val="tx1"/>
                    </a:solidFill>
                    <a:round/>
                    <a:headEnd/>
                    <a:tailEnd type="triangle" w="med" len="med"/>
                  </a:ln>
                </p:spPr>
                <p:txBody>
                  <a:bodyPr/>
                  <a:lstStyle/>
                  <a:p>
                    <a:endParaRPr lang="en-GB"/>
                  </a:p>
                </p:txBody>
              </p:sp>
              <p:sp>
                <p:nvSpPr>
                  <p:cNvPr id="72734" name="Line 363"/>
                  <p:cNvSpPr>
                    <a:spLocks noChangeShapeType="1"/>
                  </p:cNvSpPr>
                  <p:nvPr/>
                </p:nvSpPr>
                <p:spPr bwMode="auto">
                  <a:xfrm flipH="1">
                    <a:off x="2220" y="173"/>
                    <a:ext cx="468" cy="0"/>
                  </a:xfrm>
                  <a:prstGeom prst="line">
                    <a:avLst/>
                  </a:prstGeom>
                  <a:noFill/>
                  <a:ln w="38100">
                    <a:solidFill>
                      <a:schemeClr val="tx1"/>
                    </a:solidFill>
                    <a:round/>
                    <a:headEnd type="triangle" w="med" len="med"/>
                    <a:tailEnd/>
                  </a:ln>
                </p:spPr>
                <p:txBody>
                  <a:bodyPr/>
                  <a:lstStyle/>
                  <a:p>
                    <a:endParaRPr lang="en-GB"/>
                  </a:p>
                </p:txBody>
              </p:sp>
            </p:grpSp>
          </p:grpSp>
          <p:sp>
            <p:nvSpPr>
              <p:cNvPr id="72728" name="Text Box 357"/>
              <p:cNvSpPr txBox="1">
                <a:spLocks noChangeArrowheads="1"/>
              </p:cNvSpPr>
              <p:nvPr/>
            </p:nvSpPr>
            <p:spPr bwMode="auto">
              <a:xfrm>
                <a:off x="1949" y="0"/>
                <a:ext cx="276" cy="231"/>
              </a:xfrm>
              <a:prstGeom prst="rect">
                <a:avLst/>
              </a:prstGeom>
              <a:noFill/>
              <a:ln w="9525">
                <a:noFill/>
                <a:miter lim="800000"/>
                <a:headEnd/>
                <a:tailEnd/>
              </a:ln>
            </p:spPr>
            <p:txBody>
              <a:bodyPr wrap="none">
                <a:spAutoFit/>
              </a:bodyPr>
              <a:lstStyle/>
              <a:p>
                <a:r>
                  <a:rPr lang="en-US" b="1"/>
                  <a:t>96</a:t>
                </a:r>
              </a:p>
            </p:txBody>
          </p:sp>
        </p:grpSp>
        <p:sp>
          <p:nvSpPr>
            <p:cNvPr id="72726" name="Oval 397"/>
            <p:cNvSpPr>
              <a:spLocks noChangeArrowheads="1"/>
            </p:cNvSpPr>
            <p:nvPr/>
          </p:nvSpPr>
          <p:spPr bwMode="auto">
            <a:xfrm rot="-5400000">
              <a:off x="1836" y="1838"/>
              <a:ext cx="123" cy="123"/>
            </a:xfrm>
            <a:prstGeom prst="ellipse">
              <a:avLst/>
            </a:prstGeom>
            <a:solidFill>
              <a:srgbClr val="FF0000"/>
            </a:solidFill>
            <a:ln w="9525">
              <a:noFill/>
              <a:round/>
              <a:headEnd/>
              <a:tailEnd/>
            </a:ln>
          </p:spPr>
          <p:txBody>
            <a:bodyPr vert="eaVert" wrap="none" anchor="ctr"/>
            <a:lstStyle/>
            <a:p>
              <a:endParaRPr lang="nl-NL" b="1"/>
            </a:p>
          </p:txBody>
        </p:sp>
      </p:grpSp>
      <p:sp>
        <p:nvSpPr>
          <p:cNvPr id="72709" name="Text Box 7"/>
          <p:cNvSpPr txBox="1">
            <a:spLocks noChangeArrowheads="1"/>
          </p:cNvSpPr>
          <p:nvPr/>
        </p:nvSpPr>
        <p:spPr bwMode="auto">
          <a:xfrm>
            <a:off x="1329446" y="3212976"/>
            <a:ext cx="2174698" cy="707886"/>
          </a:xfrm>
          <a:prstGeom prst="rect">
            <a:avLst/>
          </a:prstGeom>
          <a:noFill/>
          <a:ln w="9525">
            <a:noFill/>
            <a:miter lim="800000"/>
            <a:headEnd/>
            <a:tailEnd/>
          </a:ln>
        </p:spPr>
        <p:txBody>
          <a:bodyPr wrap="none">
            <a:spAutoFit/>
          </a:bodyPr>
          <a:lstStyle/>
          <a:p>
            <a:pPr algn="ctr"/>
            <a:r>
              <a:rPr lang="en-US" sz="2000" b="1" dirty="0" smtClean="0"/>
              <a:t>Brain</a:t>
            </a:r>
          </a:p>
          <a:p>
            <a:pPr algn="ctr"/>
            <a:r>
              <a:rPr lang="en-US" sz="2000" b="1" dirty="0" smtClean="0"/>
              <a:t>(“reference RDM”)</a:t>
            </a:r>
            <a:endParaRPr lang="en-US" sz="2000" b="1" dirty="0"/>
          </a:p>
        </p:txBody>
      </p:sp>
      <p:sp>
        <p:nvSpPr>
          <p:cNvPr id="72710" name="Text Box 7"/>
          <p:cNvSpPr txBox="1">
            <a:spLocks noChangeArrowheads="1"/>
          </p:cNvSpPr>
          <p:nvPr/>
        </p:nvSpPr>
        <p:spPr bwMode="auto">
          <a:xfrm>
            <a:off x="5978624" y="3212976"/>
            <a:ext cx="1834155" cy="707886"/>
          </a:xfrm>
          <a:prstGeom prst="rect">
            <a:avLst/>
          </a:prstGeom>
          <a:noFill/>
          <a:ln w="9525">
            <a:noFill/>
            <a:miter lim="800000"/>
            <a:headEnd/>
            <a:tailEnd/>
          </a:ln>
        </p:spPr>
        <p:txBody>
          <a:bodyPr wrap="none">
            <a:spAutoFit/>
          </a:bodyPr>
          <a:lstStyle/>
          <a:p>
            <a:pPr algn="ctr"/>
            <a:r>
              <a:rPr lang="en-US" sz="2000" b="1" dirty="0" smtClean="0"/>
              <a:t>Judgments</a:t>
            </a:r>
          </a:p>
          <a:p>
            <a:pPr algn="ctr"/>
            <a:r>
              <a:rPr lang="en-US" sz="2000" b="1" dirty="0" smtClean="0"/>
              <a:t>(“model RDM”)</a:t>
            </a:r>
            <a:endParaRPr lang="en-US" sz="2000" b="1" dirty="0"/>
          </a:p>
        </p:txBody>
      </p:sp>
      <p:sp>
        <p:nvSpPr>
          <p:cNvPr id="333889" name="Line 65"/>
          <p:cNvSpPr>
            <a:spLocks noChangeShapeType="1"/>
          </p:cNvSpPr>
          <p:nvPr/>
        </p:nvSpPr>
        <p:spPr bwMode="auto">
          <a:xfrm>
            <a:off x="3645520" y="2031529"/>
            <a:ext cx="1657350" cy="0"/>
          </a:xfrm>
          <a:prstGeom prst="line">
            <a:avLst/>
          </a:prstGeom>
          <a:noFill/>
          <a:ln w="50800">
            <a:solidFill>
              <a:srgbClr val="FF0000"/>
            </a:solidFill>
            <a:round/>
            <a:headEnd type="triangle" w="med" len="med"/>
            <a:tailEnd type="triangle" w="med" len="med"/>
          </a:ln>
        </p:spPr>
        <p:txBody>
          <a:bodyPr/>
          <a:lstStyle/>
          <a:p>
            <a:endParaRPr lang="en-GB"/>
          </a:p>
        </p:txBody>
      </p:sp>
      <p:sp>
        <p:nvSpPr>
          <p:cNvPr id="333890" name="Text Box 66"/>
          <p:cNvSpPr txBox="1">
            <a:spLocks noChangeArrowheads="1"/>
          </p:cNvSpPr>
          <p:nvPr/>
        </p:nvSpPr>
        <p:spPr bwMode="auto">
          <a:xfrm>
            <a:off x="3642345" y="2134716"/>
            <a:ext cx="1708150" cy="641350"/>
          </a:xfrm>
          <a:prstGeom prst="rect">
            <a:avLst/>
          </a:prstGeom>
          <a:noFill/>
          <a:ln w="9525">
            <a:noFill/>
            <a:miter lim="800000"/>
            <a:headEnd/>
            <a:tailEnd/>
          </a:ln>
        </p:spPr>
        <p:txBody>
          <a:bodyPr wrap="none">
            <a:spAutoFit/>
          </a:bodyPr>
          <a:lstStyle/>
          <a:p>
            <a:r>
              <a:rPr lang="nl-NL" b="1">
                <a:solidFill>
                  <a:srgbClr val="FF0000"/>
                </a:solidFill>
              </a:rPr>
              <a:t>    correlate</a:t>
            </a:r>
          </a:p>
          <a:p>
            <a:r>
              <a:rPr lang="nl-NL" b="1">
                <a:solidFill>
                  <a:srgbClr val="FF0000"/>
                </a:solidFill>
              </a:rPr>
              <a:t>dissimilarities</a:t>
            </a:r>
          </a:p>
        </p:txBody>
      </p:sp>
      <p:grpSp>
        <p:nvGrpSpPr>
          <p:cNvPr id="16" name="Group 67"/>
          <p:cNvGrpSpPr>
            <a:grpSpLocks/>
          </p:cNvGrpSpPr>
          <p:nvPr/>
        </p:nvGrpSpPr>
        <p:grpSpPr bwMode="auto">
          <a:xfrm>
            <a:off x="1476995" y="1034579"/>
            <a:ext cx="2000250" cy="1965325"/>
            <a:chOff x="748" y="1257"/>
            <a:chExt cx="1260" cy="1238"/>
          </a:xfrm>
        </p:grpSpPr>
        <p:sp>
          <p:nvSpPr>
            <p:cNvPr id="72720" name="Line 68"/>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72721" name="Line 69"/>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72722" name="Line 70"/>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72723" name="Rectangle 71"/>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nl-NL"/>
            </a:p>
          </p:txBody>
        </p:sp>
        <p:sp>
          <p:nvSpPr>
            <p:cNvPr id="72724" name="Rectangle 72"/>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nl-NL"/>
            </a:p>
          </p:txBody>
        </p:sp>
      </p:grpSp>
      <p:grpSp>
        <p:nvGrpSpPr>
          <p:cNvPr id="17" name="Group 73"/>
          <p:cNvGrpSpPr>
            <a:grpSpLocks/>
          </p:cNvGrpSpPr>
          <p:nvPr/>
        </p:nvGrpSpPr>
        <p:grpSpPr bwMode="auto">
          <a:xfrm>
            <a:off x="5931520" y="1044104"/>
            <a:ext cx="2000250" cy="1965325"/>
            <a:chOff x="748" y="1257"/>
            <a:chExt cx="1260" cy="1238"/>
          </a:xfrm>
        </p:grpSpPr>
        <p:sp>
          <p:nvSpPr>
            <p:cNvPr id="72715" name="Line 74"/>
            <p:cNvSpPr>
              <a:spLocks noChangeShapeType="1"/>
            </p:cNvSpPr>
            <p:nvPr/>
          </p:nvSpPr>
          <p:spPr bwMode="auto">
            <a:xfrm>
              <a:off x="817" y="1312"/>
              <a:ext cx="1134" cy="0"/>
            </a:xfrm>
            <a:prstGeom prst="line">
              <a:avLst/>
            </a:prstGeom>
            <a:noFill/>
            <a:ln w="31750">
              <a:solidFill>
                <a:srgbClr val="FF0000"/>
              </a:solidFill>
              <a:round/>
              <a:headEnd/>
              <a:tailEnd/>
            </a:ln>
          </p:spPr>
          <p:txBody>
            <a:bodyPr/>
            <a:lstStyle/>
            <a:p>
              <a:endParaRPr lang="en-GB"/>
            </a:p>
          </p:txBody>
        </p:sp>
        <p:sp>
          <p:nvSpPr>
            <p:cNvPr id="72716" name="Line 75"/>
            <p:cNvSpPr>
              <a:spLocks noChangeShapeType="1"/>
            </p:cNvSpPr>
            <p:nvPr/>
          </p:nvSpPr>
          <p:spPr bwMode="auto">
            <a:xfrm>
              <a:off x="1953" y="1302"/>
              <a:ext cx="0" cy="1134"/>
            </a:xfrm>
            <a:prstGeom prst="line">
              <a:avLst/>
            </a:prstGeom>
            <a:noFill/>
            <a:ln w="31750">
              <a:solidFill>
                <a:srgbClr val="FF0000"/>
              </a:solidFill>
              <a:round/>
              <a:headEnd/>
              <a:tailEnd/>
            </a:ln>
          </p:spPr>
          <p:txBody>
            <a:bodyPr/>
            <a:lstStyle/>
            <a:p>
              <a:endParaRPr lang="en-GB"/>
            </a:p>
          </p:txBody>
        </p:sp>
        <p:sp>
          <p:nvSpPr>
            <p:cNvPr id="72717" name="Line 76"/>
            <p:cNvSpPr>
              <a:spLocks noChangeShapeType="1"/>
            </p:cNvSpPr>
            <p:nvPr/>
          </p:nvSpPr>
          <p:spPr bwMode="auto">
            <a:xfrm>
              <a:off x="793" y="1284"/>
              <a:ext cx="1180" cy="1180"/>
            </a:xfrm>
            <a:prstGeom prst="line">
              <a:avLst/>
            </a:prstGeom>
            <a:noFill/>
            <a:ln w="31750">
              <a:solidFill>
                <a:srgbClr val="FF0000"/>
              </a:solidFill>
              <a:round/>
              <a:headEnd/>
              <a:tailEnd/>
            </a:ln>
          </p:spPr>
          <p:txBody>
            <a:bodyPr/>
            <a:lstStyle/>
            <a:p>
              <a:endParaRPr lang="en-GB"/>
            </a:p>
          </p:txBody>
        </p:sp>
        <p:sp>
          <p:nvSpPr>
            <p:cNvPr id="72718" name="Rectangle 77"/>
            <p:cNvSpPr>
              <a:spLocks noChangeArrowheads="1"/>
            </p:cNvSpPr>
            <p:nvPr/>
          </p:nvSpPr>
          <p:spPr bwMode="auto">
            <a:xfrm>
              <a:off x="1963" y="2404"/>
              <a:ext cx="45" cy="91"/>
            </a:xfrm>
            <a:prstGeom prst="rect">
              <a:avLst/>
            </a:prstGeom>
            <a:solidFill>
              <a:schemeClr val="bg1"/>
            </a:solidFill>
            <a:ln w="9525">
              <a:noFill/>
              <a:miter lim="800000"/>
              <a:headEnd/>
              <a:tailEnd/>
            </a:ln>
          </p:spPr>
          <p:txBody>
            <a:bodyPr wrap="none" anchor="ctr"/>
            <a:lstStyle/>
            <a:p>
              <a:endParaRPr lang="nl-NL"/>
            </a:p>
          </p:txBody>
        </p:sp>
        <p:sp>
          <p:nvSpPr>
            <p:cNvPr id="72719" name="Rectangle 78"/>
            <p:cNvSpPr>
              <a:spLocks noChangeArrowheads="1"/>
            </p:cNvSpPr>
            <p:nvPr/>
          </p:nvSpPr>
          <p:spPr bwMode="auto">
            <a:xfrm>
              <a:off x="748" y="1257"/>
              <a:ext cx="136" cy="45"/>
            </a:xfrm>
            <a:prstGeom prst="rect">
              <a:avLst/>
            </a:prstGeom>
            <a:solidFill>
              <a:schemeClr val="bg1"/>
            </a:solidFill>
            <a:ln w="9525">
              <a:noFill/>
              <a:miter lim="800000"/>
              <a:headEnd/>
              <a:tailEnd/>
            </a:ln>
          </p:spPr>
          <p:txBody>
            <a:bodyPr wrap="none" anchor="ctr"/>
            <a:lstStyle/>
            <a:p>
              <a:endParaRPr lang="nl-NL"/>
            </a:p>
          </p:txBody>
        </p:sp>
      </p:grpSp>
      <p:sp>
        <p:nvSpPr>
          <p:cNvPr id="79" name="TextBox 78"/>
          <p:cNvSpPr txBox="1">
            <a:spLocks noChangeArrowheads="1"/>
          </p:cNvSpPr>
          <p:nvPr/>
        </p:nvSpPr>
        <p:spPr bwMode="auto">
          <a:xfrm>
            <a:off x="611560" y="4181005"/>
            <a:ext cx="8280920" cy="2554545"/>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sz="2000" dirty="0" smtClean="0"/>
              <a:t>Non-linear relationship might be expected, </a:t>
            </a:r>
            <a:br>
              <a:rPr lang="en-US" sz="2000" dirty="0" smtClean="0"/>
            </a:br>
            <a:r>
              <a:rPr lang="en-US" sz="2000" dirty="0" smtClean="0"/>
              <a:t>so rank correlation </a:t>
            </a:r>
            <a:r>
              <a:rPr lang="en-US" sz="2000" dirty="0"/>
              <a:t>(</a:t>
            </a:r>
            <a:r>
              <a:rPr lang="en-US" sz="2000" dirty="0" smtClean="0"/>
              <a:t>Spearman/Kendall tau-a) often preferred</a:t>
            </a:r>
          </a:p>
          <a:p>
            <a:pPr marL="342900" indent="-342900">
              <a:buFont typeface="Arial" panose="020B0604020202020204" pitchFamily="34" charset="0"/>
              <a:buChar char="•"/>
            </a:pPr>
            <a:r>
              <a:rPr lang="en-US" sz="2000" dirty="0" smtClean="0"/>
              <a:t>Therefore </a:t>
            </a:r>
            <a:r>
              <a:rPr lang="en-GB" sz="2000" dirty="0"/>
              <a:t>RDMs often rank transformed for </a:t>
            </a:r>
            <a:r>
              <a:rPr lang="en-GB" sz="2000" dirty="0" smtClean="0"/>
              <a:t>display</a:t>
            </a:r>
          </a:p>
          <a:p>
            <a:pPr marL="342900" indent="-342900">
              <a:buFont typeface="Arial" panose="020B0604020202020204" pitchFamily="34" charset="0"/>
              <a:buChar char="•"/>
            </a:pPr>
            <a:r>
              <a:rPr lang="en-GB" sz="2000" dirty="0" smtClean="0"/>
              <a:t>RDM entries are not independent, so statistical inference must be done across e.g. subjects, or using condition permutation/bootstrap</a:t>
            </a:r>
          </a:p>
          <a:p>
            <a:pPr marL="342900" indent="-342900">
              <a:buFont typeface="Arial" panose="020B0604020202020204" pitchFamily="34" charset="0"/>
              <a:buChar char="•"/>
            </a:pPr>
            <a:r>
              <a:rPr lang="en-GB" sz="2000" dirty="0" smtClean="0"/>
              <a:t>Could also use multiple regression to predict data RDM from model components</a:t>
            </a:r>
          </a:p>
          <a:p>
            <a:pPr marL="342900" indent="-342900">
              <a:buFont typeface="Arial" panose="020B0604020202020204" pitchFamily="34" charset="0"/>
              <a:buChar char="•"/>
            </a:pPr>
            <a:r>
              <a:rPr lang="en-GB" sz="2000" dirty="0" smtClean="0"/>
              <a:t>Can compare model geometries with 2</a:t>
            </a:r>
            <a:r>
              <a:rPr lang="en-GB" sz="2000" baseline="30000" dirty="0" smtClean="0"/>
              <a:t>nd</a:t>
            </a:r>
            <a:r>
              <a:rPr lang="en-GB" sz="2000" dirty="0" smtClean="0"/>
              <a:t>-order RDM</a:t>
            </a:r>
            <a:endParaRPr lang="en-US" sz="2000" dirty="0" smtClean="0"/>
          </a:p>
        </p:txBody>
      </p:sp>
    </p:spTree>
    <p:extLst>
      <p:ext uri="{BB962C8B-B14F-4D97-AF65-F5344CB8AC3E}">
        <p14:creationId xmlns:p14="http://schemas.microsoft.com/office/powerpoint/2010/main" val="1989716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388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389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389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9">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89" grpId="0" animBg="1"/>
      <p:bldP spid="7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solidFill>
                  <a:schemeClr val="accent6">
                    <a:lumMod val="75000"/>
                  </a:schemeClr>
                </a:solidFill>
              </a:rPr>
              <a:t>Models</a:t>
            </a:r>
            <a:r>
              <a:rPr lang="en-GB" altLang="en-US" sz="3200" dirty="0" smtClean="0"/>
              <a:t> </a:t>
            </a:r>
            <a:r>
              <a:rPr lang="en-GB" altLang="en-US" sz="3200" dirty="0" smtClean="0"/>
              <a:t>and fitting</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2" name="Rounded Rectangle 1"/>
          <p:cNvSpPr/>
          <p:nvPr/>
        </p:nvSpPr>
        <p:spPr>
          <a:xfrm>
            <a:off x="395536" y="3131676"/>
            <a:ext cx="4006726" cy="208823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r>
              <a:rPr lang="en-GB" b="1" dirty="0" err="1" smtClean="0">
                <a:solidFill>
                  <a:schemeClr val="accent6">
                    <a:lumMod val="75000"/>
                  </a:schemeClr>
                </a:solidFill>
                <a:latin typeface="Consolas" panose="020B0609020204030204" pitchFamily="49" charset="0"/>
              </a:rPr>
              <a:t>model.ModelFixed</a:t>
            </a:r>
            <a:r>
              <a:rPr lang="en-GB" b="1" dirty="0" smtClean="0"/>
              <a:t> </a:t>
            </a:r>
            <a:endParaRPr lang="en-GB" b="1" dirty="0"/>
          </a:p>
          <a:p>
            <a:r>
              <a:rPr lang="en-GB" b="1" dirty="0" smtClean="0"/>
              <a:t>or </a:t>
            </a:r>
            <a:r>
              <a:rPr lang="en-GB" b="1" dirty="0" err="1" smtClean="0">
                <a:solidFill>
                  <a:schemeClr val="accent6">
                    <a:lumMod val="75000"/>
                  </a:schemeClr>
                </a:solidFill>
                <a:latin typeface="Consolas" panose="020B0609020204030204" pitchFamily="49" charset="0"/>
              </a:rPr>
              <a:t>model.ModelWeighted</a:t>
            </a:r>
            <a:endParaRPr lang="en-GB" b="1" dirty="0" smtClean="0">
              <a:solidFill>
                <a:schemeClr val="accent6">
                  <a:lumMod val="75000"/>
                </a:schemeClr>
              </a:solidFill>
              <a:latin typeface="Consolas" panose="020B0609020204030204" pitchFamily="49" charset="0"/>
            </a:endParaRPr>
          </a:p>
          <a:p>
            <a:r>
              <a:rPr lang="en-GB" b="1" dirty="0" smtClean="0"/>
              <a:t>or </a:t>
            </a:r>
            <a:r>
              <a:rPr lang="en-GB" b="1" dirty="0" err="1" smtClean="0">
                <a:solidFill>
                  <a:schemeClr val="accent6">
                    <a:lumMod val="75000"/>
                  </a:schemeClr>
                </a:solidFill>
                <a:latin typeface="Consolas" panose="020B0609020204030204" pitchFamily="49" charset="0"/>
              </a:rPr>
              <a:t>model.ModelSelect</a:t>
            </a:r>
            <a:endParaRPr lang="en-GB" b="1" dirty="0" smtClean="0">
              <a:solidFill>
                <a:schemeClr val="accent6">
                  <a:lumMod val="75000"/>
                </a:schemeClr>
              </a:solidFill>
              <a:latin typeface="Consolas" panose="020B0609020204030204" pitchFamily="49" charset="0"/>
            </a:endParaRPr>
          </a:p>
          <a:p>
            <a:r>
              <a:rPr lang="en-GB" b="1" dirty="0" smtClean="0"/>
              <a:t>or </a:t>
            </a:r>
            <a:r>
              <a:rPr lang="en-GB" b="1" dirty="0" err="1" smtClean="0">
                <a:solidFill>
                  <a:schemeClr val="accent6">
                    <a:lumMod val="75000"/>
                  </a:schemeClr>
                </a:solidFill>
                <a:latin typeface="Consolas" panose="020B0609020204030204" pitchFamily="49" charset="0"/>
              </a:rPr>
              <a:t>model.ModelInterpolate</a:t>
            </a:r>
            <a:endParaRPr lang="en-GB" b="1" dirty="0" smtClean="0">
              <a:solidFill>
                <a:schemeClr val="accent6">
                  <a:lumMod val="75000"/>
                </a:schemeClr>
              </a:solidFill>
              <a:latin typeface="Consolas" panose="020B0609020204030204" pitchFamily="49" charset="0"/>
            </a:endParaRPr>
          </a:p>
          <a:p>
            <a:pPr marL="285750" indent="-285750">
              <a:buFont typeface="Arial" panose="020B0604020202020204" pitchFamily="34" charset="0"/>
              <a:buChar char="•"/>
            </a:pPr>
            <a:r>
              <a:rPr lang="en-GB" dirty="0" smtClean="0"/>
              <a:t>Methods to</a:t>
            </a:r>
            <a:r>
              <a:rPr lang="en-GB" dirty="0" smtClean="0"/>
              <a:t>:</a:t>
            </a:r>
            <a:endParaRPr lang="en-GB" dirty="0" smtClean="0"/>
          </a:p>
          <a:p>
            <a:pPr marL="742950" lvl="1" indent="-285750">
              <a:buFont typeface="Arial" panose="020B0604020202020204" pitchFamily="34" charset="0"/>
              <a:buChar char="•"/>
            </a:pPr>
            <a:r>
              <a:rPr lang="en-GB" dirty="0" smtClean="0"/>
              <a:t>“predict” (an RDM</a:t>
            </a:r>
            <a:r>
              <a:rPr lang="en-GB" dirty="0" smtClean="0"/>
              <a:t>)</a:t>
            </a:r>
          </a:p>
          <a:p>
            <a:pPr marL="742950" lvl="1" indent="-285750">
              <a:buFont typeface="Arial" panose="020B0604020202020204" pitchFamily="34" charset="0"/>
              <a:buChar char="•"/>
            </a:pPr>
            <a:r>
              <a:rPr lang="en-GB" dirty="0"/>
              <a:t>“fit” (in various ways)</a:t>
            </a:r>
            <a:endParaRPr lang="en-GB" dirty="0"/>
          </a:p>
        </p:txBody>
      </p:sp>
      <p:sp>
        <p:nvSpPr>
          <p:cNvPr id="19" name="Rectangle 18"/>
          <p:cNvSpPr/>
          <p:nvPr/>
        </p:nvSpPr>
        <p:spPr>
          <a:xfrm>
            <a:off x="165733" y="1412776"/>
            <a:ext cx="5682966" cy="646331"/>
          </a:xfrm>
          <a:prstGeom prst="rect">
            <a:avLst/>
          </a:prstGeom>
        </p:spPr>
        <p:txBody>
          <a:bodyPr wrap="none">
            <a:spAutoFit/>
          </a:bodyPr>
          <a:lstStyle/>
          <a:p>
            <a:r>
              <a:rPr lang="en-GB" dirty="0" smtClean="0"/>
              <a:t>             e.g.:</a:t>
            </a:r>
          </a:p>
          <a:p>
            <a:r>
              <a:rPr lang="en-GB" b="1" spc="-130" dirty="0">
                <a:solidFill>
                  <a:schemeClr val="accent2"/>
                </a:solidFill>
                <a:latin typeface="Consolas" panose="020B0609020204030204" pitchFamily="49" charset="0"/>
              </a:rPr>
              <a:t>RDM</a:t>
            </a:r>
            <a:r>
              <a:rPr lang="en-GB" spc="-130" dirty="0" smtClean="0">
                <a:latin typeface="Consolas" panose="020B0609020204030204" pitchFamily="49" charset="0"/>
              </a:rPr>
              <a:t> = </a:t>
            </a:r>
            <a:r>
              <a:rPr lang="en-GB" spc="-130" dirty="0" err="1" smtClean="0">
                <a:latin typeface="Consolas" panose="020B0609020204030204" pitchFamily="49" charset="0"/>
              </a:rPr>
              <a:t>rdm.get_categoricalrdm</a:t>
            </a:r>
            <a:r>
              <a:rPr lang="en-GB" spc="-130" dirty="0" smtClean="0">
                <a:latin typeface="Consolas" panose="020B0609020204030204" pitchFamily="49" charset="0"/>
              </a:rPr>
              <a:t>([‘A’, ’A’, ‘V’, ‘V’])</a:t>
            </a:r>
          </a:p>
        </p:txBody>
      </p:sp>
      <p:sp>
        <p:nvSpPr>
          <p:cNvPr id="3" name="Cloud Callout 2"/>
          <p:cNvSpPr/>
          <p:nvPr/>
        </p:nvSpPr>
        <p:spPr>
          <a:xfrm>
            <a:off x="4139952" y="1575237"/>
            <a:ext cx="4896544" cy="5094123"/>
          </a:xfrm>
          <a:prstGeom prst="cloudCallout">
            <a:avLst>
              <a:gd name="adj1" fmla="val -65496"/>
              <a:gd name="adj2" fmla="val -8959"/>
            </a:avLst>
          </a:prstGeom>
        </p:spPr>
        <p:style>
          <a:lnRef idx="2">
            <a:schemeClr val="dk1"/>
          </a:lnRef>
          <a:fillRef idx="1">
            <a:schemeClr val="lt1"/>
          </a:fillRef>
          <a:effectRef idx="0">
            <a:schemeClr val="dk1"/>
          </a:effectRef>
          <a:fontRef idx="minor">
            <a:schemeClr val="dk1"/>
          </a:fontRef>
        </p:style>
        <p:txBody>
          <a:bodyPr wrap="none" lIns="0" tIns="0" rIns="0" bIns="0" rtlCol="0" anchor="ctr"/>
          <a:lstStyle/>
          <a:p>
            <a:pPr marL="271463" indent="-271463">
              <a:spcAft>
                <a:spcPts val="1200"/>
              </a:spcAft>
              <a:buFont typeface="Arial" panose="020B0604020202020204" pitchFamily="34" charset="0"/>
              <a:buChar char="•"/>
            </a:pPr>
            <a:r>
              <a:rPr lang="en-GB" dirty="0" smtClean="0"/>
              <a:t>Think of the “model” as a set of </a:t>
            </a:r>
            <a:br>
              <a:rPr lang="en-GB" dirty="0" smtClean="0"/>
            </a:br>
            <a:r>
              <a:rPr lang="en-GB" dirty="0" smtClean="0"/>
              <a:t>predictor</a:t>
            </a:r>
            <a:r>
              <a:rPr lang="en-GB" dirty="0"/>
              <a:t> </a:t>
            </a:r>
            <a:r>
              <a:rPr lang="en-GB" dirty="0" smtClean="0"/>
              <a:t>RDMs (e.g</a:t>
            </a:r>
            <a:r>
              <a:rPr lang="en-GB" dirty="0"/>
              <a:t>. </a:t>
            </a:r>
            <a:r>
              <a:rPr lang="en-GB" dirty="0" smtClean="0"/>
              <a:t>GLM design matrix)</a:t>
            </a:r>
            <a:br>
              <a:rPr lang="en-GB" dirty="0" smtClean="0"/>
            </a:br>
            <a:r>
              <a:rPr lang="en-GB" dirty="0" smtClean="0"/>
              <a:t>and a method to “fit” their weights</a:t>
            </a:r>
            <a:br>
              <a:rPr lang="en-GB" dirty="0" smtClean="0"/>
            </a:br>
            <a:r>
              <a:rPr lang="en-GB" dirty="0" smtClean="0"/>
              <a:t>(e.g. OLS, NNLS).</a:t>
            </a:r>
          </a:p>
          <a:p>
            <a:pPr marL="271463" indent="-271463">
              <a:spcAft>
                <a:spcPts val="1200"/>
              </a:spcAft>
              <a:buFont typeface="Arial" panose="020B0604020202020204" pitchFamily="34" charset="0"/>
              <a:buChar char="•"/>
            </a:pPr>
            <a:r>
              <a:rPr lang="en-GB" dirty="0" smtClean="0"/>
              <a:t>“Predict” returns a prediction </a:t>
            </a:r>
            <a:br>
              <a:rPr lang="en-GB" dirty="0" smtClean="0"/>
            </a:br>
            <a:r>
              <a:rPr lang="en-GB" dirty="0" smtClean="0"/>
              <a:t>based on particular weights </a:t>
            </a:r>
            <a:endParaRPr lang="en-GB" dirty="0"/>
          </a:p>
          <a:p>
            <a:pPr marL="271463" indent="-271463">
              <a:spcAft>
                <a:spcPts val="1200"/>
              </a:spcAft>
              <a:buFont typeface="Arial" panose="020B0604020202020204" pitchFamily="34" charset="0"/>
              <a:buChar char="•"/>
            </a:pPr>
            <a:r>
              <a:rPr lang="en-GB" dirty="0"/>
              <a:t>“Fit” estimates the weights, </a:t>
            </a:r>
            <a:r>
              <a:rPr lang="en-GB" dirty="0" smtClean="0"/>
              <a:t>by </a:t>
            </a:r>
            <a:br>
              <a:rPr lang="en-GB" dirty="0" smtClean="0"/>
            </a:br>
            <a:r>
              <a:rPr lang="en-GB" dirty="0" smtClean="0"/>
              <a:t>“comparing” to </a:t>
            </a:r>
            <a:r>
              <a:rPr lang="en-GB" i="1" dirty="0" smtClean="0"/>
              <a:t>single</a:t>
            </a:r>
            <a:r>
              <a:rPr lang="en-GB" dirty="0" smtClean="0"/>
              <a:t> data RDM</a:t>
            </a:r>
            <a:endParaRPr lang="en-GB" dirty="0"/>
          </a:p>
          <a:p>
            <a:pPr marL="271463" indent="-271463">
              <a:spcAft>
                <a:spcPts val="1200"/>
              </a:spcAft>
              <a:buFont typeface="Arial" panose="020B0604020202020204" pitchFamily="34" charset="0"/>
              <a:buChar char="•"/>
            </a:pPr>
            <a:r>
              <a:rPr lang="en-GB" dirty="0" smtClean="0"/>
              <a:t>These functions rarely need to be</a:t>
            </a:r>
            <a:br>
              <a:rPr lang="en-GB" dirty="0" smtClean="0"/>
            </a:br>
            <a:r>
              <a:rPr lang="en-GB" dirty="0" smtClean="0"/>
              <a:t>     called directly…</a:t>
            </a:r>
            <a:endParaRPr lang="en-GB" dirty="0"/>
          </a:p>
        </p:txBody>
      </p:sp>
      <p:cxnSp>
        <p:nvCxnSpPr>
          <p:cNvPr id="10" name="Straight Arrow Connector 9"/>
          <p:cNvCxnSpPr/>
          <p:nvPr/>
        </p:nvCxnSpPr>
        <p:spPr>
          <a:xfrm>
            <a:off x="457200" y="1999303"/>
            <a:ext cx="190797" cy="1112750"/>
          </a:xfrm>
          <a:prstGeom prst="straightConnector1">
            <a:avLst/>
          </a:prstGeom>
          <a:ln>
            <a:solidFill>
              <a:srgbClr val="FFCC00"/>
            </a:solidFill>
            <a:tailEnd type="triangle" w="lg" len="lg"/>
          </a:ln>
        </p:spPr>
        <p:style>
          <a:lnRef idx="3">
            <a:schemeClr val="accent6"/>
          </a:lnRef>
          <a:fillRef idx="0">
            <a:schemeClr val="accent6"/>
          </a:fillRef>
          <a:effectRef idx="2">
            <a:schemeClr val="accent6"/>
          </a:effectRef>
          <a:fontRef idx="minor">
            <a:schemeClr val="tx1"/>
          </a:fontRef>
        </p:style>
      </p:cxnSp>
      <p:sp>
        <p:nvSpPr>
          <p:cNvPr id="13" name="Rectangle 12"/>
          <p:cNvSpPr/>
          <p:nvPr/>
        </p:nvSpPr>
        <p:spPr>
          <a:xfrm>
            <a:off x="827584" y="2355626"/>
            <a:ext cx="3373680" cy="369332"/>
          </a:xfrm>
          <a:prstGeom prst="rect">
            <a:avLst/>
          </a:prstGeom>
        </p:spPr>
        <p:txBody>
          <a:bodyPr wrap="none">
            <a:spAutoFit/>
          </a:bodyPr>
          <a:lstStyle/>
          <a:p>
            <a:r>
              <a:rPr lang="en-GB" spc="-130" dirty="0" err="1" smtClean="0">
                <a:latin typeface="Consolas" panose="020B0609020204030204" pitchFamily="49" charset="0"/>
              </a:rPr>
              <a:t>model.ModelFixed</a:t>
            </a:r>
            <a:r>
              <a:rPr lang="en-GB" spc="-130" dirty="0" smtClean="0">
                <a:latin typeface="Consolas" panose="020B0609020204030204" pitchFamily="49" charset="0"/>
              </a:rPr>
              <a:t>(‘name’, </a:t>
            </a:r>
            <a:r>
              <a:rPr lang="en-GB" b="1" spc="-130" dirty="0" smtClean="0">
                <a:solidFill>
                  <a:schemeClr val="accent2"/>
                </a:solidFill>
                <a:latin typeface="Consolas" panose="020B0609020204030204" pitchFamily="49" charset="0"/>
              </a:rPr>
              <a:t>RDM</a:t>
            </a:r>
            <a:r>
              <a:rPr lang="en-GB" spc="-130" dirty="0" smtClean="0">
                <a:latin typeface="Consolas" panose="020B0609020204030204" pitchFamily="49" charset="0"/>
              </a:rPr>
              <a:t>)</a:t>
            </a:r>
            <a:endParaRPr lang="en-GB" spc="-130" dirty="0">
              <a:latin typeface="Consolas" panose="020B0609020204030204" pitchFamily="49" charset="0"/>
            </a:endParaRPr>
          </a:p>
        </p:txBody>
      </p:sp>
    </p:spTree>
    <p:extLst>
      <p:ext uri="{BB962C8B-B14F-4D97-AF65-F5344CB8AC3E}">
        <p14:creationId xmlns:p14="http://schemas.microsoft.com/office/powerpoint/2010/main" val="28985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69280" y="2897778"/>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a:t>
            </a:r>
            <a:r>
              <a:rPr lang="en-GB" altLang="en-US" sz="3200" dirty="0" smtClean="0">
                <a:solidFill>
                  <a:schemeClr val="accent3">
                    <a:lumMod val="75000"/>
                  </a:schemeClr>
                </a:solidFill>
              </a:rPr>
              <a:t>Inference</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14" name="Rounded Rectangle 13"/>
          <p:cNvSpPr/>
          <p:nvPr/>
        </p:nvSpPr>
        <p:spPr>
          <a:xfrm>
            <a:off x="669280" y="3888452"/>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15" name="Rounded Rectangle 14"/>
          <p:cNvSpPr/>
          <p:nvPr/>
        </p:nvSpPr>
        <p:spPr>
          <a:xfrm>
            <a:off x="669280" y="5130026"/>
            <a:ext cx="864096" cy="292896"/>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r>
              <a:rPr lang="en-GB" b="1" dirty="0" smtClean="0"/>
              <a:t>     </a:t>
            </a:r>
            <a:endParaRPr lang="en-GB" dirty="0"/>
          </a:p>
        </p:txBody>
      </p:sp>
      <p:sp>
        <p:nvSpPr>
          <p:cNvPr id="6" name="Rectangle 5"/>
          <p:cNvSpPr/>
          <p:nvPr/>
        </p:nvSpPr>
        <p:spPr>
          <a:xfrm>
            <a:off x="323528" y="1340768"/>
            <a:ext cx="8640960" cy="4478149"/>
          </a:xfrm>
          <a:prstGeom prst="rect">
            <a:avLst/>
          </a:prstGeom>
        </p:spPr>
        <p:txBody>
          <a:bodyPr wrap="square">
            <a:spAutoFit/>
          </a:bodyPr>
          <a:lstStyle/>
          <a:p>
            <a:pPr marL="285750" indent="-285750">
              <a:spcAft>
                <a:spcPts val="400"/>
              </a:spcAft>
              <a:buFont typeface="Arial" panose="020B0604020202020204" pitchFamily="34" charset="0"/>
              <a:buChar char="•"/>
            </a:pPr>
            <a:r>
              <a:rPr lang="en-GB" dirty="0"/>
              <a:t>For statistical inference we want to </a:t>
            </a:r>
            <a:r>
              <a:rPr lang="en-GB" dirty="0" smtClean="0"/>
              <a:t>test the </a:t>
            </a:r>
            <a:r>
              <a:rPr lang="en-GB" i="1" dirty="0" smtClean="0"/>
              <a:t>reliability</a:t>
            </a:r>
            <a:r>
              <a:rPr lang="en-GB" dirty="0" smtClean="0"/>
              <a:t> </a:t>
            </a:r>
            <a:r>
              <a:rPr lang="en-GB" dirty="0"/>
              <a:t>of </a:t>
            </a:r>
            <a:endParaRPr lang="en-GB" dirty="0" smtClean="0"/>
          </a:p>
          <a:p>
            <a:pPr marL="742950" lvl="1" indent="-285750">
              <a:spcAft>
                <a:spcPts val="400"/>
              </a:spcAft>
              <a:buFont typeface="Arial" panose="020B0604020202020204" pitchFamily="34" charset="0"/>
              <a:buChar char="•"/>
            </a:pPr>
            <a:r>
              <a:rPr lang="en-GB" dirty="0" smtClean="0"/>
              <a:t>(1) the </a:t>
            </a:r>
            <a:r>
              <a:rPr lang="en-GB" dirty="0"/>
              <a:t>similarity between </a:t>
            </a:r>
            <a:r>
              <a:rPr lang="en-GB" dirty="0" smtClean="0"/>
              <a:t>model </a:t>
            </a:r>
            <a:r>
              <a:rPr lang="en-GB" dirty="0"/>
              <a:t>and data </a:t>
            </a:r>
            <a:r>
              <a:rPr lang="en-GB" dirty="0" smtClean="0"/>
              <a:t>RDM</a:t>
            </a:r>
            <a:endParaRPr lang="en-GB" dirty="0"/>
          </a:p>
          <a:p>
            <a:pPr marL="742950" lvl="1" indent="-285750">
              <a:spcAft>
                <a:spcPts val="400"/>
              </a:spcAft>
              <a:buFont typeface="Arial" panose="020B0604020202020204" pitchFamily="34" charset="0"/>
              <a:buChar char="•"/>
            </a:pPr>
            <a:r>
              <a:rPr lang="en-GB" dirty="0" smtClean="0"/>
              <a:t>(2</a:t>
            </a:r>
            <a:r>
              <a:rPr lang="en-GB" dirty="0"/>
              <a:t>) </a:t>
            </a:r>
            <a:r>
              <a:rPr lang="en-GB" dirty="0" smtClean="0"/>
              <a:t>the difference </a:t>
            </a:r>
            <a:r>
              <a:rPr lang="en-GB" dirty="0"/>
              <a:t>between model fits. </a:t>
            </a:r>
          </a:p>
          <a:p>
            <a:pPr marL="285750" indent="-285750">
              <a:spcAft>
                <a:spcPts val="400"/>
              </a:spcAft>
              <a:buFont typeface="Arial" panose="020B0604020202020204" pitchFamily="34" charset="0"/>
              <a:buChar char="•"/>
            </a:pPr>
            <a:endParaRPr lang="en-GB" sz="1100" dirty="0"/>
          </a:p>
          <a:p>
            <a:pPr marL="285750" indent="-285750">
              <a:spcAft>
                <a:spcPts val="400"/>
              </a:spcAft>
              <a:buFont typeface="Arial" panose="020B0604020202020204" pitchFamily="34" charset="0"/>
              <a:buChar char="•"/>
            </a:pPr>
            <a:r>
              <a:rPr lang="en-GB" dirty="0"/>
              <a:t>In </a:t>
            </a:r>
            <a:r>
              <a:rPr lang="en-GB" dirty="0" smtClean="0"/>
              <a:t>simplest case (fixed models; </a:t>
            </a:r>
            <a:r>
              <a:rPr lang="en-GB" dirty="0"/>
              <a:t>independent </a:t>
            </a:r>
            <a:r>
              <a:rPr lang="en-GB" dirty="0" smtClean="0"/>
              <a:t>subjects), can use 1-sample &amp; </a:t>
            </a:r>
            <a:r>
              <a:rPr lang="en-GB" dirty="0"/>
              <a:t>paired </a:t>
            </a:r>
            <a:r>
              <a:rPr lang="en-GB" dirty="0" smtClean="0"/>
              <a:t>t-test:</a:t>
            </a:r>
          </a:p>
          <a:p>
            <a:pPr>
              <a:spcAft>
                <a:spcPts val="400"/>
              </a:spcAft>
            </a:pPr>
            <a:r>
              <a:rPr lang="en-GB" spc="-80" dirty="0" smtClean="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inference.eval_fixed</a:t>
            </a:r>
            <a:r>
              <a:rPr lang="en-GB" spc="-80" dirty="0" smtClean="0">
                <a:latin typeface="Consolas" panose="020B0609020204030204" pitchFamily="49" charset="0"/>
              </a:rPr>
              <a:t>(</a:t>
            </a:r>
            <a:r>
              <a:rPr lang="en-GB" b="1" spc="-80" dirty="0" err="1" smtClean="0">
                <a:solidFill>
                  <a:schemeClr val="accent6">
                    <a:lumMod val="75000"/>
                  </a:schemeClr>
                </a:solidFill>
                <a:latin typeface="Consolas" panose="020B0609020204030204" pitchFamily="49" charset="0"/>
              </a:rPr>
              <a:t>ModelsFixed</a:t>
            </a:r>
            <a:r>
              <a:rPr lang="en-GB" b="1" spc="-80" dirty="0" smtClean="0">
                <a:latin typeface="Consolas" panose="020B0609020204030204" pitchFamily="49" charset="0"/>
              </a:rPr>
              <a:t>, </a:t>
            </a:r>
            <a:r>
              <a:rPr lang="en-GB" b="1" spc="-80" dirty="0" smtClean="0">
                <a:solidFill>
                  <a:schemeClr val="accent2"/>
                </a:solidFill>
                <a:latin typeface="Consolas" panose="020B0609020204030204" pitchFamily="49" charset="0"/>
              </a:rPr>
              <a:t>RDMs</a:t>
            </a:r>
            <a:r>
              <a:rPr lang="en-GB" spc="-80" dirty="0">
                <a:latin typeface="Consolas" panose="020B0609020204030204" pitchFamily="49" charset="0"/>
              </a:rPr>
              <a:t>, method=</a:t>
            </a:r>
            <a:r>
              <a:rPr lang="en-GB" spc="-80" dirty="0" smtClean="0">
                <a:latin typeface="Consolas" panose="020B0609020204030204" pitchFamily="49" charset="0"/>
              </a:rPr>
              <a:t>'</a:t>
            </a:r>
            <a:r>
              <a:rPr lang="en-GB" spc="-80" dirty="0" err="1" smtClean="0">
                <a:latin typeface="Consolas" panose="020B0609020204030204" pitchFamily="49" charset="0"/>
              </a:rPr>
              <a:t>corr_cov</a:t>
            </a:r>
            <a:r>
              <a:rPr lang="en-GB" spc="-80" dirty="0" smtClean="0">
                <a:latin typeface="Consolas" panose="020B0609020204030204" pitchFamily="49" charset="0"/>
              </a:rPr>
              <a:t>')</a:t>
            </a:r>
            <a:endParaRPr lang="en-GB" dirty="0" smtClean="0"/>
          </a:p>
          <a:p>
            <a:pPr>
              <a:spcAft>
                <a:spcPts val="400"/>
              </a:spcAft>
            </a:pPr>
            <a:endParaRPr lang="en-GB" dirty="0" smtClean="0"/>
          </a:p>
          <a:p>
            <a:pPr marL="285750" indent="-285750">
              <a:spcAft>
                <a:spcPts val="400"/>
              </a:spcAft>
              <a:buFont typeface="Arial" panose="020B0604020202020204" pitchFamily="34" charset="0"/>
              <a:buChar char="•"/>
            </a:pPr>
            <a:r>
              <a:rPr lang="en-GB" dirty="0" smtClean="0"/>
              <a:t>To generalise across conditions/patterns (non-independent), could bootstrap:</a:t>
            </a:r>
          </a:p>
          <a:p>
            <a:pPr>
              <a:spcAft>
                <a:spcPts val="400"/>
              </a:spcAft>
            </a:pPr>
            <a:r>
              <a:rPr lang="en-GB" spc="-80" dirty="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inference.eval_bootstrap_pattern</a:t>
            </a:r>
            <a:r>
              <a:rPr lang="en-GB" spc="-80" dirty="0" smtClean="0">
                <a:latin typeface="Consolas" panose="020B0609020204030204" pitchFamily="49" charset="0"/>
              </a:rPr>
              <a:t>(</a:t>
            </a:r>
            <a:r>
              <a:rPr lang="en-GB" b="1" spc="-80" dirty="0" smtClean="0">
                <a:solidFill>
                  <a:schemeClr val="accent6">
                    <a:lumMod val="75000"/>
                  </a:schemeClr>
                </a:solidFill>
                <a:latin typeface="Consolas" panose="020B0609020204030204" pitchFamily="49" charset="0"/>
              </a:rPr>
              <a:t>Models</a:t>
            </a:r>
            <a:r>
              <a:rPr lang="en-GB" b="1" spc="-80" dirty="0">
                <a:latin typeface="Consolas" panose="020B0609020204030204" pitchFamily="49" charset="0"/>
              </a:rPr>
              <a:t>, </a:t>
            </a:r>
            <a:r>
              <a:rPr lang="en-GB" b="1" spc="-80" dirty="0">
                <a:solidFill>
                  <a:schemeClr val="accent2"/>
                </a:solidFill>
                <a:latin typeface="Consolas" panose="020B0609020204030204" pitchFamily="49" charset="0"/>
              </a:rPr>
              <a:t>RDMs</a:t>
            </a:r>
            <a:r>
              <a:rPr lang="en-GB" spc="-80" dirty="0" smtClean="0">
                <a:latin typeface="Consolas" panose="020B0609020204030204" pitchFamily="49" charset="0"/>
              </a:rPr>
              <a:t>, </a:t>
            </a:r>
            <a:r>
              <a:rPr lang="en-GB" spc="-80" dirty="0">
                <a:latin typeface="Consolas" panose="020B0609020204030204" pitchFamily="49" charset="0"/>
              </a:rPr>
              <a:t>…)</a:t>
            </a:r>
          </a:p>
          <a:p>
            <a:pPr>
              <a:spcAft>
                <a:spcPts val="400"/>
              </a:spcAft>
            </a:pPr>
            <a:r>
              <a:rPr lang="en-GB" spc="-80" dirty="0" smtClean="0">
                <a:latin typeface="Consolas" panose="020B0609020204030204" pitchFamily="49" charset="0"/>
              </a:rPr>
              <a:t>   </a:t>
            </a:r>
            <a:endParaRPr lang="en-GB" strike="dblStrike" spc="-80" dirty="0">
              <a:solidFill>
                <a:schemeClr val="bg1">
                  <a:lumMod val="65000"/>
                </a:schemeClr>
              </a:solidFill>
              <a:latin typeface="Consolas" panose="020B0609020204030204" pitchFamily="49" charset="0"/>
            </a:endParaRPr>
          </a:p>
          <a:p>
            <a:pPr marL="285750" indent="-285750">
              <a:spcAft>
                <a:spcPts val="400"/>
              </a:spcAft>
              <a:buFont typeface="Arial" panose="020B0604020202020204" pitchFamily="34" charset="0"/>
              <a:buChar char="•"/>
            </a:pPr>
            <a:r>
              <a:rPr lang="en-GB" dirty="0"/>
              <a:t>If fits are biased (e.g. flexible or constrained parameters), they can be cross-validated across splits of subjects </a:t>
            </a:r>
            <a:r>
              <a:rPr lang="en-GB" i="1" dirty="0"/>
              <a:t>and</a:t>
            </a:r>
            <a:r>
              <a:rPr lang="en-GB" dirty="0"/>
              <a:t> </a:t>
            </a:r>
            <a:r>
              <a:rPr lang="en-GB" dirty="0" smtClean="0"/>
              <a:t>conditions (needing dual bootstrap &amp; &gt;5 conditions). E.g.:</a:t>
            </a:r>
            <a:endParaRPr lang="en-GB" dirty="0"/>
          </a:p>
          <a:p>
            <a:pPr>
              <a:spcAft>
                <a:spcPts val="400"/>
              </a:spcAft>
            </a:pPr>
            <a:r>
              <a:rPr lang="en-GB" spc="-80" dirty="0">
                <a:latin typeface="Consolas" panose="020B0609020204030204" pitchFamily="49" charset="0"/>
              </a:rPr>
              <a:t>   </a:t>
            </a:r>
            <a:r>
              <a:rPr lang="en-GB" b="1" spc="-80" dirty="0" smtClean="0">
                <a:solidFill>
                  <a:schemeClr val="accent3">
                    <a:lumMod val="75000"/>
                  </a:schemeClr>
                </a:solidFill>
                <a:latin typeface="Consolas" panose="020B0609020204030204" pitchFamily="49" charset="0"/>
              </a:rPr>
              <a:t>Result</a:t>
            </a:r>
            <a:r>
              <a:rPr lang="en-GB" spc="-80" dirty="0" smtClean="0">
                <a:latin typeface="Consolas" panose="020B0609020204030204" pitchFamily="49" charset="0"/>
              </a:rPr>
              <a:t> </a:t>
            </a:r>
            <a:r>
              <a:rPr lang="en-GB" spc="-80" dirty="0">
                <a:latin typeface="Consolas" panose="020B0609020204030204" pitchFamily="49" charset="0"/>
              </a:rPr>
              <a:t>= </a:t>
            </a:r>
            <a:r>
              <a:rPr lang="en-GB" spc="-80" dirty="0" err="1" smtClean="0">
                <a:latin typeface="Consolas" panose="020B0609020204030204" pitchFamily="49" charset="0"/>
              </a:rPr>
              <a:t>inference.eval_dual_bootstrap</a:t>
            </a:r>
            <a:r>
              <a:rPr lang="en-GB" spc="-80" dirty="0" smtClean="0">
                <a:latin typeface="Consolas" panose="020B0609020204030204" pitchFamily="49" charset="0"/>
              </a:rPr>
              <a:t>(</a:t>
            </a:r>
            <a:r>
              <a:rPr lang="en-GB" b="1" spc="-80" dirty="0" smtClean="0">
                <a:solidFill>
                  <a:schemeClr val="accent6">
                    <a:lumMod val="75000"/>
                  </a:schemeClr>
                </a:solidFill>
                <a:latin typeface="Consolas" panose="020B0609020204030204" pitchFamily="49" charset="0"/>
              </a:rPr>
              <a:t>Models</a:t>
            </a:r>
            <a:r>
              <a:rPr lang="en-GB" b="1" spc="-80" dirty="0">
                <a:latin typeface="Consolas" panose="020B0609020204030204" pitchFamily="49" charset="0"/>
              </a:rPr>
              <a:t>, </a:t>
            </a:r>
            <a:r>
              <a:rPr lang="en-GB" b="1" spc="-80" dirty="0">
                <a:solidFill>
                  <a:schemeClr val="accent2"/>
                </a:solidFill>
                <a:latin typeface="Consolas" panose="020B0609020204030204" pitchFamily="49" charset="0"/>
              </a:rPr>
              <a:t>RDMs</a:t>
            </a:r>
            <a:r>
              <a:rPr lang="en-GB" spc="-80" dirty="0" smtClean="0">
                <a:latin typeface="Consolas" panose="020B0609020204030204" pitchFamily="49" charset="0"/>
              </a:rPr>
              <a:t>,</a:t>
            </a:r>
          </a:p>
          <a:p>
            <a:pPr>
              <a:spcAft>
                <a:spcPts val="400"/>
              </a:spcAft>
            </a:pPr>
            <a:r>
              <a:rPr lang="en-GB" spc="-80" dirty="0" smtClean="0">
                <a:latin typeface="Consolas" panose="020B0609020204030204" pitchFamily="49" charset="0"/>
              </a:rPr>
              <a:t>                       </a:t>
            </a:r>
            <a:r>
              <a:rPr lang="en-GB" spc="-80" dirty="0" err="1" smtClean="0">
                <a:latin typeface="Consolas" panose="020B0609020204030204" pitchFamily="49" charset="0"/>
              </a:rPr>
              <a:t>k_pattern</a:t>
            </a:r>
            <a:r>
              <a:rPr lang="en-GB" spc="-80" dirty="0" smtClean="0">
                <a:latin typeface="Consolas" panose="020B0609020204030204" pitchFamily="49" charset="0"/>
              </a:rPr>
              <a:t>=4, </a:t>
            </a:r>
            <a:r>
              <a:rPr lang="en-GB" spc="-80" dirty="0" err="1" smtClean="0">
                <a:latin typeface="Consolas" panose="020B0609020204030204" pitchFamily="49" charset="0"/>
              </a:rPr>
              <a:t>K_rdm</a:t>
            </a:r>
            <a:r>
              <a:rPr lang="en-GB" spc="-80" dirty="0" smtClean="0">
                <a:latin typeface="Consolas" panose="020B0609020204030204" pitchFamily="49" charset="0"/>
              </a:rPr>
              <a:t>=2, N=1000, </a:t>
            </a:r>
            <a:r>
              <a:rPr lang="en-GB" spc="-80" dirty="0" smtClean="0">
                <a:latin typeface="Consolas" panose="020B0609020204030204" pitchFamily="49" charset="0"/>
              </a:rPr>
              <a:t>…)</a:t>
            </a:r>
            <a:endParaRPr lang="en-GB" spc="-80" dirty="0">
              <a:latin typeface="Consolas" panose="020B0609020204030204" pitchFamily="49" charset="0"/>
            </a:endParaRPr>
          </a:p>
        </p:txBody>
      </p:sp>
      <p:sp>
        <p:nvSpPr>
          <p:cNvPr id="8" name="Rectangle 7"/>
          <p:cNvSpPr/>
          <p:nvPr/>
        </p:nvSpPr>
        <p:spPr>
          <a:xfrm>
            <a:off x="294391" y="5894402"/>
            <a:ext cx="8670098" cy="892552"/>
          </a:xfrm>
          <a:prstGeom prst="rect">
            <a:avLst/>
          </a:prstGeom>
        </p:spPr>
        <p:txBody>
          <a:bodyPr wrap="square">
            <a:spAutoFit/>
          </a:bodyPr>
          <a:lstStyle/>
          <a:p>
            <a:r>
              <a:rPr lang="en-GB" b="1" dirty="0" err="1" smtClean="0"/>
              <a:t>demo_bootstrap</a:t>
            </a:r>
            <a:r>
              <a:rPr lang="en-GB" b="1" dirty="0" smtClean="0"/>
              <a:t>:</a:t>
            </a:r>
            <a:endParaRPr lang="en-GB" b="1" dirty="0" smtClean="0"/>
          </a:p>
          <a:p>
            <a:r>
              <a:rPr lang="en-GB" sz="1700" dirty="0" smtClean="0"/>
              <a:t>load </a:t>
            </a:r>
            <a:r>
              <a:rPr lang="en-GB" sz="1700" dirty="0"/>
              <a:t>&amp;</a:t>
            </a:r>
            <a:r>
              <a:rPr lang="en-GB" sz="1700" dirty="0" smtClean="0"/>
              <a:t> </a:t>
            </a:r>
            <a:r>
              <a:rPr lang="en-GB" sz="1700" dirty="0" smtClean="0"/>
              <a:t>view model RDMs</a:t>
            </a:r>
            <a:r>
              <a:rPr lang="en-GB" sz="1700" dirty="0" smtClean="0"/>
              <a:t>; “</a:t>
            </a:r>
            <a:r>
              <a:rPr lang="en-GB" sz="1700" dirty="0" smtClean="0"/>
              <a:t>fixed” &amp; “selection” model </a:t>
            </a:r>
            <a:r>
              <a:rPr lang="en-GB" sz="1700" dirty="0" smtClean="0"/>
              <a:t>comparison; cross-validation </a:t>
            </a:r>
            <a:r>
              <a:rPr lang="en-GB" sz="1700" dirty="0" smtClean="0"/>
              <a:t>&amp; </a:t>
            </a:r>
            <a:r>
              <a:rPr lang="en-GB" sz="1700" dirty="0" smtClean="0"/>
              <a:t>bootstrap</a:t>
            </a:r>
          </a:p>
          <a:p>
            <a:r>
              <a:rPr lang="en-GB" sz="1700" dirty="0" smtClean="0"/>
              <a:t>(~2.5 minutes)</a:t>
            </a:r>
            <a:endParaRPr lang="en-GB" sz="1700" dirty="0"/>
          </a:p>
        </p:txBody>
      </p:sp>
    </p:spTree>
    <p:extLst>
      <p:ext uri="{BB962C8B-B14F-4D97-AF65-F5344CB8AC3E}">
        <p14:creationId xmlns:p14="http://schemas.microsoft.com/office/powerpoint/2010/main" val="94803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6" grpId="0" uiExpand="1" build="p"/>
      <p:bldP spid="8" grpId="0" bldLvl="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84267" y="6444044"/>
            <a:ext cx="2124237" cy="369332"/>
          </a:xfrm>
          <a:prstGeom prst="rect">
            <a:avLst/>
          </a:prstGeom>
          <a:noFill/>
        </p:spPr>
        <p:txBody>
          <a:bodyPr wrap="square" rtlCol="0">
            <a:spAutoFit/>
          </a:bodyPr>
          <a:lstStyle/>
          <a:p>
            <a:pPr algn="r"/>
            <a:r>
              <a:rPr lang="en-GB" dirty="0" smtClean="0"/>
              <a:t>Nili et al. (2014)</a:t>
            </a:r>
            <a:endParaRPr lang="en-GB" dirty="0"/>
          </a:p>
        </p:txBody>
      </p:sp>
      <p:sp>
        <p:nvSpPr>
          <p:cNvPr id="5" name="TextBox 4"/>
          <p:cNvSpPr txBox="1">
            <a:spLocks noChangeArrowheads="1"/>
          </p:cNvSpPr>
          <p:nvPr/>
        </p:nvSpPr>
        <p:spPr bwMode="auto">
          <a:xfrm>
            <a:off x="467544" y="4525754"/>
            <a:ext cx="4104456" cy="178510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dirty="0" smtClean="0"/>
              <a:t>Group mean RDM is best possible model (given the data) for comparing each subject to</a:t>
            </a:r>
          </a:p>
          <a:p>
            <a:pPr marL="342900" indent="-342900">
              <a:buFont typeface="Arial" panose="020B0604020202020204" pitchFamily="34" charset="0"/>
              <a:buChar char="•"/>
            </a:pPr>
            <a:r>
              <a:rPr lang="en-US" dirty="0" smtClean="0"/>
              <a:t>Positively biased because comparison subject included in mean</a:t>
            </a:r>
            <a:endParaRPr lang="en-US" dirty="0"/>
          </a:p>
          <a:p>
            <a:endParaRPr lang="en-US" sz="2000" dirty="0"/>
          </a:p>
        </p:txBody>
      </p:sp>
      <p:sp>
        <p:nvSpPr>
          <p:cNvPr id="6" name="TextBox 5"/>
          <p:cNvSpPr txBox="1">
            <a:spLocks noChangeArrowheads="1"/>
          </p:cNvSpPr>
          <p:nvPr/>
        </p:nvSpPr>
        <p:spPr bwMode="auto">
          <a:xfrm>
            <a:off x="4788024" y="4525754"/>
            <a:ext cx="4104456" cy="123110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pPr>
            <a:r>
              <a:rPr lang="en-US" dirty="0" smtClean="0"/>
              <a:t>Leave-one-out mean removes this dependence, but is negatively biased because does not use all data</a:t>
            </a:r>
            <a:endParaRPr lang="en-US" dirty="0"/>
          </a:p>
          <a:p>
            <a:endParaRPr lang="en-US" sz="2000" dirty="0"/>
          </a:p>
        </p:txBody>
      </p:sp>
      <p:sp>
        <p:nvSpPr>
          <p:cNvPr id="7" name="TextBox 6"/>
          <p:cNvSpPr txBox="1">
            <a:spLocks noChangeArrowheads="1"/>
          </p:cNvSpPr>
          <p:nvPr/>
        </p:nvSpPr>
        <p:spPr bwMode="auto">
          <a:xfrm>
            <a:off x="35496" y="6085337"/>
            <a:ext cx="9073007" cy="400110"/>
          </a:xfrm>
          <a:prstGeom prst="rect">
            <a:avLst/>
          </a:prstGeom>
          <a:noFill/>
          <a:ln w="9525">
            <a:noFill/>
            <a:miter lim="800000"/>
            <a:headEnd/>
            <a:tailEnd/>
          </a:ln>
        </p:spPr>
        <p:txBody>
          <a:bodyPr wrap="square">
            <a:spAutoFit/>
          </a:bodyPr>
          <a:lstStyle/>
          <a:p>
            <a:pPr algn="ctr"/>
            <a:r>
              <a:rPr lang="en-US" b="1" dirty="0" smtClean="0"/>
              <a:t>Do we need a better model, or better data?</a:t>
            </a:r>
            <a:endParaRPr lang="en-US" sz="2000" b="1" dirty="0"/>
          </a:p>
        </p:txBody>
      </p:sp>
      <p:pic>
        <p:nvPicPr>
          <p:cNvPr id="3" name="Picture 2"/>
          <p:cNvPicPr>
            <a:picLocks noChangeAspect="1"/>
          </p:cNvPicPr>
          <p:nvPr/>
        </p:nvPicPr>
        <p:blipFill>
          <a:blip r:embed="rId2"/>
          <a:stretch>
            <a:fillRect/>
          </a:stretch>
        </p:blipFill>
        <p:spPr>
          <a:xfrm>
            <a:off x="1835696" y="172529"/>
            <a:ext cx="5812234" cy="4199641"/>
          </a:xfrm>
          <a:prstGeom prst="rect">
            <a:avLst/>
          </a:prstGeom>
        </p:spPr>
      </p:pic>
    </p:spTree>
    <p:extLst>
      <p:ext uri="{BB962C8B-B14F-4D97-AF65-F5344CB8AC3E}">
        <p14:creationId xmlns:p14="http://schemas.microsoft.com/office/powerpoint/2010/main" val="37008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757627"/>
            <a:ext cx="8229600" cy="436910"/>
          </a:xfrm>
        </p:spPr>
        <p:txBody>
          <a:bodyPr>
            <a:noAutofit/>
          </a:bodyPr>
          <a:lstStyle/>
          <a:p>
            <a:pPr eaLnBrk="1" hangingPunct="1"/>
            <a:r>
              <a:rPr lang="en-GB" altLang="en-US" sz="3200" dirty="0" smtClean="0"/>
              <a:t>Some key components: Visualization</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6" name="Rectangle 5"/>
          <p:cNvSpPr/>
          <p:nvPr/>
        </p:nvSpPr>
        <p:spPr>
          <a:xfrm>
            <a:off x="457200" y="1331476"/>
            <a:ext cx="8445624" cy="5416868"/>
          </a:xfrm>
          <a:prstGeom prst="rect">
            <a:avLst/>
          </a:prstGeom>
        </p:spPr>
        <p:txBody>
          <a:bodyPr wrap="square">
            <a:spAutoFit/>
          </a:bodyPr>
          <a:lstStyle/>
          <a:p>
            <a:pPr marL="285750" indent="-285750">
              <a:spcAft>
                <a:spcPts val="300"/>
              </a:spcAft>
              <a:buFont typeface="Arial" panose="020B0604020202020204" pitchFamily="34" charset="0"/>
              <a:buChar char="•"/>
            </a:pPr>
            <a:r>
              <a:rPr lang="en-GB" dirty="0">
                <a:latin typeface="+mj-lt"/>
              </a:rPr>
              <a:t>Plotting RDM data:</a:t>
            </a:r>
          </a:p>
          <a:p>
            <a:pPr marL="742950" lvl="1" indent="-285750">
              <a:spcAft>
                <a:spcPts val="300"/>
              </a:spcAft>
              <a:buFont typeface="Arial" panose="020B0604020202020204" pitchFamily="34" charset="0"/>
              <a:buChar char="•"/>
            </a:pPr>
            <a:r>
              <a:rPr lang="en-GB" dirty="0" err="1" smtClean="0">
                <a:latin typeface="Consolas" panose="020B0609020204030204" pitchFamily="49" charset="0"/>
              </a:rPr>
              <a:t>vis.</a:t>
            </a:r>
            <a:r>
              <a:rPr lang="en-GB" b="1" dirty="0" err="1" smtClean="0">
                <a:latin typeface="Consolas" panose="020B0609020204030204" pitchFamily="49" charset="0"/>
              </a:rPr>
              <a:t>show_rdm</a:t>
            </a:r>
            <a:r>
              <a:rPr lang="en-GB" dirty="0" smtClean="0">
                <a:latin typeface="Consolas" panose="020B0609020204030204" pitchFamily="49" charset="0"/>
              </a:rPr>
              <a:t>(</a:t>
            </a:r>
            <a:r>
              <a:rPr lang="en-GB" b="1" dirty="0" smtClean="0">
                <a:solidFill>
                  <a:schemeClr val="accent2"/>
                </a:solidFill>
                <a:latin typeface="Consolas" panose="020B0609020204030204" pitchFamily="49" charset="0"/>
              </a:rPr>
              <a:t>RDMs</a:t>
            </a:r>
            <a:r>
              <a:rPr lang="en-GB" dirty="0" smtClean="0">
                <a:latin typeface="Consolas" panose="020B0609020204030204" pitchFamily="49" charset="0"/>
              </a:rPr>
              <a:t>, …)</a:t>
            </a:r>
          </a:p>
          <a:p>
            <a:pPr marL="742950" lvl="1" indent="-285750">
              <a:spcAft>
                <a:spcPts val="300"/>
              </a:spcAft>
              <a:buFont typeface="Arial" panose="020B0604020202020204" pitchFamily="34" charset="0"/>
              <a:buChar char="•"/>
            </a:pPr>
            <a:r>
              <a:rPr lang="en-GB" dirty="0" smtClean="0">
                <a:latin typeface="Consolas" panose="020B0609020204030204" pitchFamily="49" charset="0"/>
              </a:rPr>
              <a:t>vis.</a:t>
            </a:r>
            <a:r>
              <a:rPr lang="en-GB" b="1" dirty="0" smtClean="0">
                <a:latin typeface="Consolas" panose="020B0609020204030204" pitchFamily="49" charset="0"/>
              </a:rPr>
              <a:t>show_2D</a:t>
            </a:r>
            <a:r>
              <a:rPr lang="en-GB" dirty="0" smtClean="0">
                <a:latin typeface="Consolas" panose="020B0609020204030204" pitchFamily="49" charset="0"/>
              </a:rPr>
              <a:t>(</a:t>
            </a:r>
            <a:r>
              <a:rPr lang="en-GB" b="1" dirty="0" smtClean="0">
                <a:solidFill>
                  <a:schemeClr val="accent2"/>
                </a:solidFill>
                <a:latin typeface="Consolas" panose="020B0609020204030204" pitchFamily="49" charset="0"/>
              </a:rPr>
              <a:t>RDMs</a:t>
            </a:r>
            <a:r>
              <a:rPr lang="en-GB" dirty="0" smtClean="0">
                <a:latin typeface="Consolas" panose="020B0609020204030204" pitchFamily="49" charset="0"/>
              </a:rPr>
              <a:t>, method, …)</a:t>
            </a:r>
          </a:p>
          <a:p>
            <a:pPr>
              <a:spcAft>
                <a:spcPts val="300"/>
              </a:spcAft>
            </a:pPr>
            <a:r>
              <a:rPr lang="en-GB" dirty="0" smtClean="0">
                <a:latin typeface="Consolas" panose="020B0609020204030204" pitchFamily="49" charset="0"/>
              </a:rPr>
              <a:t>	</a:t>
            </a:r>
            <a:r>
              <a:rPr lang="en-GB" dirty="0" smtClean="0">
                <a:latin typeface="+mj-lt"/>
              </a:rPr>
              <a:t>Available methods (</a:t>
            </a:r>
            <a:r>
              <a:rPr lang="en-GB" dirty="0" smtClean="0"/>
              <a:t>using </a:t>
            </a:r>
            <a:r>
              <a:rPr lang="en-GB" dirty="0" err="1" smtClean="0"/>
              <a:t>sklearn.manifold</a:t>
            </a:r>
            <a:r>
              <a:rPr lang="en-GB" dirty="0" smtClean="0"/>
              <a:t> defaults)</a:t>
            </a:r>
            <a:r>
              <a:rPr lang="en-GB" dirty="0" smtClean="0">
                <a:latin typeface="+mj-lt"/>
              </a:rPr>
              <a:t>: </a:t>
            </a:r>
          </a:p>
          <a:p>
            <a:pPr marL="1200150" lvl="2" indent="-285750">
              <a:spcAft>
                <a:spcPts val="300"/>
              </a:spcAft>
              <a:buFont typeface="Arial" panose="020B0604020202020204" pitchFamily="34" charset="0"/>
              <a:buChar char="•"/>
            </a:pPr>
            <a:r>
              <a:rPr lang="en-GB" dirty="0" smtClean="0">
                <a:latin typeface="+mj-lt"/>
              </a:rPr>
              <a:t>MDS (criterion of </a:t>
            </a:r>
            <a:r>
              <a:rPr lang="en-GB" dirty="0" err="1" smtClean="0">
                <a:latin typeface="+mj-lt"/>
              </a:rPr>
              <a:t>normalized_stress</a:t>
            </a:r>
            <a:r>
              <a:rPr lang="en-GB" dirty="0" smtClean="0">
                <a:latin typeface="+mj-lt"/>
              </a:rPr>
              <a:t>)</a:t>
            </a:r>
          </a:p>
          <a:p>
            <a:pPr marL="1200150" lvl="2" indent="-285750">
              <a:spcAft>
                <a:spcPts val="300"/>
              </a:spcAft>
              <a:buFont typeface="Arial" panose="020B0604020202020204" pitchFamily="34" charset="0"/>
              <a:buChar char="•"/>
            </a:pPr>
            <a:r>
              <a:rPr lang="en-GB" dirty="0" err="1" smtClean="0">
                <a:latin typeface="+mj-lt"/>
              </a:rPr>
              <a:t>Isomap</a:t>
            </a:r>
            <a:endParaRPr lang="en-GB" dirty="0" smtClean="0">
              <a:latin typeface="+mj-lt"/>
            </a:endParaRPr>
          </a:p>
          <a:p>
            <a:pPr marL="1200150" lvl="2" indent="-285750">
              <a:spcAft>
                <a:spcPts val="300"/>
              </a:spcAft>
              <a:buFont typeface="Arial" panose="020B0604020202020204" pitchFamily="34" charset="0"/>
              <a:buChar char="•"/>
            </a:pPr>
            <a:r>
              <a:rPr lang="en-GB" dirty="0" smtClean="0">
                <a:latin typeface="+mj-lt"/>
              </a:rPr>
              <a:t>t-SNE (what perplexity?)</a:t>
            </a:r>
          </a:p>
          <a:p>
            <a:pPr marL="1200150" lvl="2" indent="-285750">
              <a:spcAft>
                <a:spcPts val="300"/>
              </a:spcAft>
              <a:buFont typeface="Arial" panose="020B0604020202020204" pitchFamily="34" charset="0"/>
              <a:buChar char="•"/>
            </a:pPr>
            <a:r>
              <a:rPr lang="en-GB" dirty="0" smtClean="0">
                <a:latin typeface="+mj-lt"/>
              </a:rPr>
              <a:t>given coordinates</a:t>
            </a:r>
          </a:p>
          <a:p>
            <a:pPr marL="742950" lvl="1" indent="-285750">
              <a:spcAft>
                <a:spcPts val="300"/>
              </a:spcAft>
              <a:buFont typeface="Arial" panose="020B0604020202020204" pitchFamily="34" charset="0"/>
              <a:buChar char="•"/>
            </a:pPr>
            <a:r>
              <a:rPr lang="en-GB" dirty="0" smtClean="0">
                <a:latin typeface="+mj-lt"/>
              </a:rPr>
              <a:t>Both can label conditions with “</a:t>
            </a:r>
            <a:r>
              <a:rPr lang="en-GB" b="1" dirty="0" smtClean="0">
                <a:latin typeface="+mj-lt"/>
              </a:rPr>
              <a:t>Icons</a:t>
            </a:r>
            <a:r>
              <a:rPr lang="en-GB" dirty="0" smtClean="0">
                <a:latin typeface="+mj-lt"/>
              </a:rPr>
              <a:t>” (as pattern descriptor in RDM object)</a:t>
            </a:r>
          </a:p>
          <a:p>
            <a:pPr marL="742950" lvl="1" indent="-285750">
              <a:spcAft>
                <a:spcPts val="300"/>
              </a:spcAft>
              <a:buFont typeface="Arial" panose="020B0604020202020204" pitchFamily="34" charset="0"/>
              <a:buChar char="•"/>
            </a:pPr>
            <a:endParaRPr lang="en-GB" dirty="0" smtClean="0">
              <a:latin typeface="+mj-lt"/>
            </a:endParaRPr>
          </a:p>
          <a:p>
            <a:pPr marL="285750" indent="-285750">
              <a:spcAft>
                <a:spcPts val="300"/>
              </a:spcAft>
              <a:buFont typeface="Arial" panose="020B0604020202020204" pitchFamily="34" charset="0"/>
              <a:buChar char="•"/>
            </a:pPr>
            <a:r>
              <a:rPr lang="en-GB" dirty="0" smtClean="0">
                <a:latin typeface="+mj-lt"/>
              </a:rPr>
              <a:t>Comparing RDMs with scatterplots: </a:t>
            </a:r>
          </a:p>
          <a:p>
            <a:pPr marL="742950" lvl="1" indent="-285750">
              <a:spcAft>
                <a:spcPts val="300"/>
              </a:spcAft>
              <a:buFont typeface="Arial" panose="020B0604020202020204" pitchFamily="34" charset="0"/>
              <a:buChar char="•"/>
            </a:pPr>
            <a:r>
              <a:rPr lang="en-GB" spc="-50" dirty="0" err="1" smtClean="0">
                <a:latin typeface="Consolas" panose="020B0609020204030204" pitchFamily="49" charset="0"/>
              </a:rPr>
              <a:t>vis.</a:t>
            </a:r>
            <a:r>
              <a:rPr lang="en-GB" b="1" spc="-50" dirty="0" err="1" smtClean="0">
                <a:latin typeface="Consolas" panose="020B0609020204030204" pitchFamily="49" charset="0"/>
              </a:rPr>
              <a:t>rdm_comparison_scatterplot</a:t>
            </a:r>
            <a:r>
              <a:rPr lang="en-GB" spc="-50" dirty="0" smtClean="0">
                <a:latin typeface="+mj-lt"/>
              </a:rPr>
              <a:t>(</a:t>
            </a:r>
            <a:r>
              <a:rPr lang="en-GB" b="1" dirty="0">
                <a:solidFill>
                  <a:schemeClr val="accent2"/>
                </a:solidFill>
                <a:latin typeface="Consolas" panose="020B0609020204030204" pitchFamily="49" charset="0"/>
              </a:rPr>
              <a:t>RDMs</a:t>
            </a:r>
            <a:r>
              <a:rPr lang="en-GB" spc="-50" dirty="0" smtClean="0">
                <a:latin typeface="+mj-lt"/>
              </a:rPr>
              <a:t>, …)</a:t>
            </a:r>
          </a:p>
          <a:p>
            <a:pPr marL="285750" indent="-285750">
              <a:spcAft>
                <a:spcPts val="300"/>
              </a:spcAft>
              <a:buFont typeface="Arial" panose="020B0604020202020204" pitchFamily="34" charset="0"/>
              <a:buChar char="•"/>
            </a:pPr>
            <a:endParaRPr lang="en-GB" spc="-50" dirty="0" smtClean="0">
              <a:latin typeface="+mj-lt"/>
            </a:endParaRPr>
          </a:p>
          <a:p>
            <a:pPr marL="285750" indent="-285750">
              <a:spcAft>
                <a:spcPts val="300"/>
              </a:spcAft>
              <a:buFont typeface="Arial" panose="020B0604020202020204" pitchFamily="34" charset="0"/>
              <a:buChar char="•"/>
            </a:pPr>
            <a:r>
              <a:rPr lang="en-GB" dirty="0" smtClean="0">
                <a:latin typeface="+mj-lt"/>
              </a:rPr>
              <a:t>Plotting statistical inference:</a:t>
            </a:r>
          </a:p>
          <a:p>
            <a:pPr marL="742950" lvl="1" indent="-285750">
              <a:spcAft>
                <a:spcPts val="300"/>
              </a:spcAft>
              <a:buFont typeface="Arial" panose="020B0604020202020204" pitchFamily="34" charset="0"/>
              <a:buChar char="•"/>
            </a:pPr>
            <a:r>
              <a:rPr lang="en-GB" dirty="0" err="1" smtClean="0">
                <a:latin typeface="Consolas" panose="020B0609020204030204" pitchFamily="49" charset="0"/>
              </a:rPr>
              <a:t>vis.</a:t>
            </a:r>
            <a:r>
              <a:rPr lang="en-GB" b="1" dirty="0" err="1" smtClean="0">
                <a:latin typeface="Consolas" panose="020B0609020204030204" pitchFamily="49" charset="0"/>
              </a:rPr>
              <a:t>plot_model_comparison</a:t>
            </a:r>
            <a:r>
              <a:rPr lang="en-GB" dirty="0" smtClean="0">
                <a:latin typeface="Consolas" panose="020B0609020204030204" pitchFamily="49" charset="0"/>
              </a:rPr>
              <a:t>(</a:t>
            </a:r>
            <a:r>
              <a:rPr lang="en-GB" b="1" dirty="0" smtClean="0">
                <a:solidFill>
                  <a:schemeClr val="accent3">
                    <a:lumMod val="75000"/>
                  </a:schemeClr>
                </a:solidFill>
                <a:latin typeface="Consolas" panose="020B0609020204030204" pitchFamily="49" charset="0"/>
              </a:rPr>
              <a:t>result</a:t>
            </a:r>
            <a:r>
              <a:rPr lang="en-GB" dirty="0" smtClean="0">
                <a:latin typeface="Consolas" panose="020B0609020204030204" pitchFamily="49" charset="0"/>
              </a:rPr>
              <a:t>, …)</a:t>
            </a:r>
          </a:p>
          <a:p>
            <a:pPr marL="742950" lvl="1" indent="-285750">
              <a:spcAft>
                <a:spcPts val="300"/>
              </a:spcAft>
              <a:buFont typeface="Arial" panose="020B0604020202020204" pitchFamily="34" charset="0"/>
              <a:buChar char="•"/>
            </a:pPr>
            <a:r>
              <a:rPr lang="en-GB" strike="sngStrike" dirty="0" err="1" smtClean="0">
                <a:latin typeface="Consolas" panose="020B0609020204030204" pitchFamily="49" charset="0"/>
              </a:rPr>
              <a:t>vis.</a:t>
            </a:r>
            <a:r>
              <a:rPr lang="en-GB" b="1" strike="sngStrike" dirty="0" err="1" smtClean="0">
                <a:latin typeface="Consolas" panose="020B0609020204030204" pitchFamily="49" charset="0"/>
              </a:rPr>
              <a:t>map_model_comparison</a:t>
            </a:r>
            <a:r>
              <a:rPr lang="en-GB" strike="sngStrike" dirty="0" smtClean="0">
                <a:latin typeface="Consolas" panose="020B0609020204030204" pitchFamily="49" charset="0"/>
              </a:rPr>
              <a:t>(</a:t>
            </a:r>
            <a:r>
              <a:rPr lang="en-GB" b="1" strike="sngStrike" dirty="0" smtClean="0">
                <a:solidFill>
                  <a:schemeClr val="accent3">
                    <a:lumMod val="75000"/>
                  </a:schemeClr>
                </a:solidFill>
                <a:latin typeface="Consolas" panose="020B0609020204030204" pitchFamily="49" charset="0"/>
              </a:rPr>
              <a:t>result</a:t>
            </a:r>
            <a:r>
              <a:rPr lang="en-GB" strike="sngStrike" dirty="0">
                <a:latin typeface="Consolas" panose="020B0609020204030204" pitchFamily="49" charset="0"/>
              </a:rPr>
              <a:t>, </a:t>
            </a:r>
            <a:r>
              <a:rPr lang="en-GB" b="1" strike="sngStrike" dirty="0">
                <a:solidFill>
                  <a:schemeClr val="accent2"/>
                </a:solidFill>
                <a:latin typeface="Consolas" panose="020B0609020204030204" pitchFamily="49" charset="0"/>
              </a:rPr>
              <a:t>RDMs</a:t>
            </a:r>
            <a:r>
              <a:rPr lang="en-GB" strike="sngStrike" dirty="0" smtClean="0">
                <a:latin typeface="Consolas" panose="020B0609020204030204" pitchFamily="49" charset="0"/>
              </a:rPr>
              <a:t>) </a:t>
            </a:r>
            <a:r>
              <a:rPr lang="en-GB" strike="sngStrike" spc="-150" dirty="0" smtClean="0">
                <a:solidFill>
                  <a:srgbClr val="FF0000"/>
                </a:solidFill>
                <a:latin typeface="Consolas" panose="020B0609020204030204" pitchFamily="49" charset="0"/>
              </a:rPr>
              <a:t>[WARNING: CHANGES RDMS?]</a:t>
            </a:r>
          </a:p>
          <a:p>
            <a:pPr marL="742950" lvl="1" indent="-285750">
              <a:spcAft>
                <a:spcPts val="300"/>
              </a:spcAft>
              <a:buFont typeface="Arial" panose="020B0604020202020204" pitchFamily="34" charset="0"/>
              <a:buChar char="•"/>
            </a:pPr>
            <a:r>
              <a:rPr lang="en-GB" dirty="0" smtClean="0">
                <a:latin typeface="+mn-lt"/>
              </a:rPr>
              <a:t>various options for marking significance</a:t>
            </a:r>
            <a:endParaRPr lang="en-GB" dirty="0">
              <a:latin typeface="+mn-lt"/>
            </a:endParaRPr>
          </a:p>
        </p:txBody>
      </p:sp>
      <p:sp>
        <p:nvSpPr>
          <p:cNvPr id="2" name="Rectangle 1"/>
          <p:cNvSpPr/>
          <p:nvPr/>
        </p:nvSpPr>
        <p:spPr>
          <a:xfrm>
            <a:off x="899592" y="6093296"/>
            <a:ext cx="7920880" cy="288032"/>
          </a:xfrm>
          <a:prstGeom prst="rect">
            <a:avLst/>
          </a:prstGeom>
          <a:solidFill>
            <a:srgbClr val="FFFFFF">
              <a:alpha val="69804"/>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65071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xEl>
                                              <p:pRg st="15" end="1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Title 1"/>
          <p:cNvSpPr txBox="1">
            <a:spLocks/>
          </p:cNvSpPr>
          <p:nvPr/>
        </p:nvSpPr>
        <p:spPr bwMode="auto">
          <a:xfrm>
            <a:off x="457200" y="274638"/>
            <a:ext cx="8229600" cy="55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Why do RSA?</a:t>
            </a:r>
            <a:endParaRPr lang="en-GB" altLang="en-US" sz="3600" b="1" dirty="0"/>
          </a:p>
        </p:txBody>
      </p:sp>
      <p:sp>
        <p:nvSpPr>
          <p:cNvPr id="10" name="Title 1"/>
          <p:cNvSpPr txBox="1">
            <a:spLocks/>
          </p:cNvSpPr>
          <p:nvPr/>
        </p:nvSpPr>
        <p:spPr bwMode="auto">
          <a:xfrm>
            <a:off x="251520" y="908720"/>
            <a:ext cx="8686800"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57188" indent="-357188" eaLnBrk="1" hangingPunct="1">
              <a:spcBef>
                <a:spcPct val="0"/>
              </a:spcBef>
              <a:spcAft>
                <a:spcPts val="1200"/>
              </a:spcAft>
            </a:pPr>
            <a:r>
              <a:rPr lang="en-GB" altLang="en-US" sz="2400" dirty="0" smtClean="0"/>
              <a:t>Quantifies neural relationships between conditions in an abstract space, derived from, but no longer dependent on, the measurement format…</a:t>
            </a:r>
          </a:p>
          <a:p>
            <a:pPr marL="357188" indent="-357188" eaLnBrk="1" hangingPunct="1">
              <a:spcBef>
                <a:spcPct val="0"/>
              </a:spcBef>
              <a:spcAft>
                <a:spcPts val="1200"/>
              </a:spcAft>
            </a:pPr>
            <a:r>
              <a:rPr lang="en-GB" altLang="en-US" sz="2400" b="1" dirty="0" smtClean="0"/>
              <a:t>Allows </a:t>
            </a:r>
            <a:r>
              <a:rPr lang="en-GB" altLang="en-US" sz="2400" b="1" dirty="0" smtClean="0"/>
              <a:t>different representational </a:t>
            </a:r>
            <a:r>
              <a:rPr lang="en-GB" altLang="en-US" sz="2400" b="1" dirty="0" smtClean="0"/>
              <a:t>structures to be distinguished, </a:t>
            </a:r>
            <a:br>
              <a:rPr lang="en-GB" altLang="en-US" sz="2400" b="1" dirty="0" smtClean="0"/>
            </a:br>
            <a:r>
              <a:rPr lang="en-GB" altLang="en-US" sz="2400" b="1" dirty="0" smtClean="0"/>
              <a:t>and compared in common format</a:t>
            </a:r>
            <a:endParaRPr lang="en-GB" altLang="en-US" sz="2000" b="1" dirty="0" smtClean="0"/>
          </a:p>
        </p:txBody>
      </p:sp>
      <p:pic>
        <p:nvPicPr>
          <p:cNvPr id="4" name="Picture 3" descr="granada_RSA-circle.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771800" y="3284984"/>
            <a:ext cx="3630204" cy="3350957"/>
          </a:xfrm>
          <a:prstGeom prst="rect">
            <a:avLst/>
          </a:prstGeom>
        </p:spPr>
      </p:pic>
      <p:sp>
        <p:nvSpPr>
          <p:cNvPr id="5" name="Text Box 3"/>
          <p:cNvSpPr txBox="1">
            <a:spLocks noChangeArrowheads="1"/>
          </p:cNvSpPr>
          <p:nvPr/>
        </p:nvSpPr>
        <p:spPr bwMode="auto">
          <a:xfrm>
            <a:off x="6516216" y="6309320"/>
            <a:ext cx="2434069" cy="338554"/>
          </a:xfrm>
          <a:prstGeom prst="rect">
            <a:avLst/>
          </a:prstGeom>
          <a:noFill/>
          <a:ln w="9525">
            <a:noFill/>
            <a:miter lim="800000"/>
            <a:headEnd/>
            <a:tailEnd/>
          </a:ln>
        </p:spPr>
        <p:txBody>
          <a:bodyPr wrap="square">
            <a:spAutoFit/>
          </a:bodyPr>
          <a:lstStyle/>
          <a:p>
            <a:r>
              <a:rPr lang="en-US" sz="1600" dirty="0" err="1"/>
              <a:t>Kriegeskorte</a:t>
            </a:r>
            <a:r>
              <a:rPr lang="en-US" sz="1600" dirty="0"/>
              <a:t> et al. </a:t>
            </a:r>
            <a:r>
              <a:rPr lang="en-US" sz="1600" dirty="0" smtClean="0"/>
              <a:t>2008</a:t>
            </a:r>
            <a:endParaRPr lang="en-US" sz="1600" dirty="0"/>
          </a:p>
        </p:txBody>
      </p:sp>
    </p:spTree>
    <p:extLst>
      <p:ext uri="{BB962C8B-B14F-4D97-AF65-F5344CB8AC3E}">
        <p14:creationId xmlns:p14="http://schemas.microsoft.com/office/powerpoint/2010/main" val="78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1003125"/>
            <a:ext cx="8229600" cy="436910"/>
          </a:xfrm>
        </p:spPr>
        <p:txBody>
          <a:bodyPr>
            <a:noAutofit/>
          </a:bodyPr>
          <a:lstStyle/>
          <a:p>
            <a:pPr eaLnBrk="1" hangingPunct="1"/>
            <a:r>
              <a:rPr lang="en-GB" altLang="en-US" sz="3200" dirty="0" smtClean="0"/>
              <a:t>Searchlights:</a:t>
            </a:r>
          </a:p>
        </p:txBody>
      </p:sp>
      <p:sp>
        <p:nvSpPr>
          <p:cNvPr id="4" name="Title 1"/>
          <p:cNvSpPr txBox="1">
            <a:spLocks/>
          </p:cNvSpPr>
          <p:nvPr/>
        </p:nvSpPr>
        <p:spPr bwMode="auto">
          <a:xfrm>
            <a:off x="457200" y="274638"/>
            <a:ext cx="8229600" cy="3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3600" b="1" dirty="0" smtClean="0"/>
              <a:t>How does The RSA Toolbox work?</a:t>
            </a:r>
            <a:endParaRPr lang="en-GB" altLang="en-US" sz="3600" b="1" dirty="0"/>
          </a:p>
        </p:txBody>
      </p:sp>
      <p:sp>
        <p:nvSpPr>
          <p:cNvPr id="6" name="Rectangle 5"/>
          <p:cNvSpPr/>
          <p:nvPr/>
        </p:nvSpPr>
        <p:spPr>
          <a:xfrm>
            <a:off x="179512" y="1802302"/>
            <a:ext cx="8712968" cy="3231654"/>
          </a:xfrm>
          <a:prstGeom prst="rect">
            <a:avLst/>
          </a:prstGeom>
        </p:spPr>
        <p:txBody>
          <a:bodyPr wrap="square">
            <a:spAutoFit/>
          </a:bodyPr>
          <a:lstStyle/>
          <a:p>
            <a:pPr marL="285750" indent="-285750">
              <a:spcAft>
                <a:spcPts val="1200"/>
              </a:spcAft>
              <a:buFont typeface="Arial" panose="020B0604020202020204" pitchFamily="34" charset="0"/>
              <a:buChar char="•"/>
            </a:pPr>
            <a:r>
              <a:rPr lang="en-GB" dirty="0" smtClean="0"/>
              <a:t>In </a:t>
            </a:r>
            <a:r>
              <a:rPr lang="en-GB" spc="-80" dirty="0" err="1" smtClean="0">
                <a:latin typeface="Consolas" panose="020B0609020204030204" pitchFamily="49" charset="0"/>
              </a:rPr>
              <a:t>rsatoolbox.util.searchlight</a:t>
            </a:r>
            <a:r>
              <a:rPr lang="en-GB" spc="-80" dirty="0" smtClean="0">
                <a:latin typeface="Consolas" panose="020B0609020204030204" pitchFamily="49" charset="0"/>
              </a:rPr>
              <a:t>…</a:t>
            </a:r>
            <a:endParaRPr lang="en-GB" spc="-80" dirty="0">
              <a:latin typeface="Consolas" panose="020B0609020204030204" pitchFamily="49" charset="0"/>
            </a:endParaRPr>
          </a:p>
          <a:p>
            <a:pPr marL="742950" lvl="1" indent="-285750">
              <a:spcAft>
                <a:spcPts val="1200"/>
              </a:spcAft>
              <a:buFont typeface="Arial" panose="020B0604020202020204" pitchFamily="34" charset="0"/>
              <a:buChar char="•"/>
            </a:pPr>
            <a:r>
              <a:rPr lang="en-GB" spc="-80" dirty="0" smtClean="0">
                <a:solidFill>
                  <a:schemeClr val="accent5"/>
                </a:solidFill>
                <a:latin typeface="Consolas" panose="020B0609020204030204" pitchFamily="49" charset="0"/>
              </a:rPr>
              <a:t>centres, neighbours </a:t>
            </a:r>
            <a:r>
              <a:rPr lang="en-GB" spc="-80" dirty="0" smtClean="0">
                <a:latin typeface="Consolas" panose="020B0609020204030204" pitchFamily="49" charset="0"/>
              </a:rPr>
              <a:t>= </a:t>
            </a:r>
            <a:r>
              <a:rPr lang="en-GB" spc="-80" dirty="0" err="1" smtClean="0">
                <a:latin typeface="Consolas" panose="020B0609020204030204" pitchFamily="49" charset="0"/>
              </a:rPr>
              <a:t>get_volume_searchlight</a:t>
            </a:r>
            <a:r>
              <a:rPr lang="en-GB" spc="-80" dirty="0" smtClean="0">
                <a:latin typeface="Consolas" panose="020B0609020204030204" pitchFamily="49" charset="0"/>
              </a:rPr>
              <a:t>(</a:t>
            </a:r>
            <a:r>
              <a:rPr lang="en-GB" spc="-80" dirty="0" smtClean="0">
                <a:solidFill>
                  <a:schemeClr val="accent1"/>
                </a:solidFill>
                <a:latin typeface="Consolas" panose="020B0609020204030204" pitchFamily="49" charset="0"/>
              </a:rPr>
              <a:t>mask</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r>
              <a:rPr lang="en-GB" spc="-80" dirty="0" smtClean="0">
                <a:solidFill>
                  <a:schemeClr val="accent2"/>
                </a:solidFill>
                <a:latin typeface="Consolas" panose="020B0609020204030204" pitchFamily="49" charset="0"/>
              </a:rPr>
              <a:t>RDMs</a:t>
            </a:r>
            <a:r>
              <a:rPr lang="en-GB" spc="-80" dirty="0" smtClean="0">
                <a:latin typeface="Consolas" panose="020B0609020204030204" pitchFamily="49" charset="0"/>
              </a:rPr>
              <a:t> = </a:t>
            </a:r>
            <a:r>
              <a:rPr lang="en-GB" spc="-80" dirty="0" err="1" smtClean="0">
                <a:latin typeface="Consolas" panose="020B0609020204030204" pitchFamily="49" charset="0"/>
              </a:rPr>
              <a:t>get_searchlight_RDMs</a:t>
            </a:r>
            <a:r>
              <a:rPr lang="en-GB" spc="-80" dirty="0" smtClean="0">
                <a:latin typeface="Consolas" panose="020B0609020204030204" pitchFamily="49" charset="0"/>
              </a:rPr>
              <a:t>(</a:t>
            </a:r>
            <a:r>
              <a:rPr lang="en-GB" spc="-80" dirty="0" err="1" smtClean="0">
                <a:solidFill>
                  <a:schemeClr val="accent1"/>
                </a:solidFill>
                <a:latin typeface="Consolas" panose="020B0609020204030204" pitchFamily="49" charset="0"/>
              </a:rPr>
              <a:t>data_cXv</a:t>
            </a:r>
            <a:r>
              <a:rPr lang="en-GB" spc="-80" dirty="0" smtClean="0">
                <a:latin typeface="Consolas" panose="020B0609020204030204" pitchFamily="49" charset="0"/>
              </a:rPr>
              <a:t>, </a:t>
            </a:r>
            <a:r>
              <a:rPr lang="en-GB" spc="-80" dirty="0" smtClean="0">
                <a:solidFill>
                  <a:schemeClr val="accent5"/>
                </a:solidFill>
                <a:latin typeface="Consolas" panose="020B0609020204030204" pitchFamily="49" charset="0"/>
              </a:rPr>
              <a:t>centres, neighbours</a:t>
            </a:r>
            <a:r>
              <a:rPr lang="en-GB" spc="-80" dirty="0" smtClean="0">
                <a:latin typeface="Consolas" panose="020B0609020204030204" pitchFamily="49" charset="0"/>
              </a:rPr>
              <a:t>, </a:t>
            </a:r>
            <a:r>
              <a:rPr lang="en-GB" spc="-80" dirty="0" err="1" smtClean="0">
                <a:solidFill>
                  <a:schemeClr val="accent1"/>
                </a:solidFill>
                <a:latin typeface="Consolas" panose="020B0609020204030204" pitchFamily="49" charset="0"/>
              </a:rPr>
              <a:t>cond</a:t>
            </a:r>
            <a:r>
              <a:rPr lang="en-GB" spc="-80" dirty="0" smtClean="0">
                <a:solidFill>
                  <a:schemeClr val="accent1"/>
                </a:solidFill>
                <a:latin typeface="Consolas" panose="020B0609020204030204" pitchFamily="49" charset="0"/>
              </a:rPr>
              <a:t>, …</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r>
              <a:rPr lang="en-GB" spc="-80" dirty="0" err="1" smtClean="0">
                <a:latin typeface="Consolas" panose="020B0609020204030204" pitchFamily="49" charset="0"/>
              </a:rPr>
              <a:t>evaluate_models_searchlight</a:t>
            </a:r>
            <a:r>
              <a:rPr lang="en-GB" spc="-80" dirty="0" smtClean="0">
                <a:latin typeface="Consolas" panose="020B0609020204030204" pitchFamily="49" charset="0"/>
              </a:rPr>
              <a:t>(</a:t>
            </a:r>
            <a:r>
              <a:rPr lang="en-GB" spc="-80" dirty="0" smtClean="0">
                <a:solidFill>
                  <a:schemeClr val="accent2"/>
                </a:solidFill>
                <a:latin typeface="Consolas" panose="020B0609020204030204" pitchFamily="49" charset="0"/>
              </a:rPr>
              <a:t>RDMs</a:t>
            </a:r>
            <a:r>
              <a:rPr lang="en-GB" spc="-80" dirty="0" smtClean="0">
                <a:latin typeface="Consolas" panose="020B0609020204030204" pitchFamily="49" charset="0"/>
              </a:rPr>
              <a:t>, </a:t>
            </a:r>
            <a:r>
              <a:rPr lang="en-GB" spc="-80" dirty="0" smtClean="0">
                <a:solidFill>
                  <a:schemeClr val="accent6">
                    <a:lumMod val="75000"/>
                  </a:schemeClr>
                </a:solidFill>
                <a:latin typeface="Consolas" panose="020B0609020204030204" pitchFamily="49" charset="0"/>
              </a:rPr>
              <a:t>models, </a:t>
            </a:r>
            <a:r>
              <a:rPr lang="en-GB" spc="-80" dirty="0" err="1" smtClean="0">
                <a:solidFill>
                  <a:schemeClr val="accent6">
                    <a:lumMod val="75000"/>
                  </a:schemeClr>
                </a:solidFill>
                <a:latin typeface="Consolas" panose="020B0609020204030204" pitchFamily="49" charset="0"/>
              </a:rPr>
              <a:t>eval_func</a:t>
            </a:r>
            <a:r>
              <a:rPr lang="en-GB" spc="-80" dirty="0" smtClean="0">
                <a:latin typeface="Consolas" panose="020B0609020204030204" pitchFamily="49" charset="0"/>
              </a:rPr>
              <a:t>)</a:t>
            </a:r>
          </a:p>
          <a:p>
            <a:pPr marL="742950" lvl="1" indent="-285750">
              <a:spcAft>
                <a:spcPts val="1200"/>
              </a:spcAft>
              <a:buFont typeface="Arial" panose="020B0604020202020204" pitchFamily="34" charset="0"/>
              <a:buChar char="•"/>
            </a:pPr>
            <a:endParaRPr lang="en-GB" spc="-80" dirty="0">
              <a:latin typeface="Consolas" panose="020B0609020204030204" pitchFamily="49" charset="0"/>
            </a:endParaRPr>
          </a:p>
          <a:p>
            <a:pPr marL="742950" lvl="1" indent="-285750">
              <a:spcAft>
                <a:spcPts val="1200"/>
              </a:spcAft>
              <a:buFont typeface="Arial" panose="020B0604020202020204" pitchFamily="34" charset="0"/>
              <a:buChar char="•"/>
            </a:pPr>
            <a:r>
              <a:rPr lang="en-GB" spc="-80" dirty="0"/>
              <a:t>Unfortunately this currently doesn’t seem to work with </a:t>
            </a:r>
            <a:r>
              <a:rPr lang="en-GB" spc="-80" dirty="0" err="1"/>
              <a:t>crossnobis</a:t>
            </a:r>
            <a:r>
              <a:rPr lang="en-GB" spc="-80" dirty="0"/>
              <a:t> dissimilarities, or with CV/bootstrapped inference!</a:t>
            </a:r>
          </a:p>
          <a:p>
            <a:pPr marL="742950" lvl="1" indent="-285750">
              <a:spcAft>
                <a:spcPts val="1200"/>
              </a:spcAft>
              <a:buFont typeface="Arial" panose="020B0604020202020204" pitchFamily="34" charset="0"/>
              <a:buChar char="•"/>
            </a:pPr>
            <a:endParaRPr lang="en-GB" spc="-80" dirty="0">
              <a:latin typeface="Consolas" panose="020B0609020204030204" pitchFamily="49" charset="0"/>
            </a:endParaRPr>
          </a:p>
        </p:txBody>
      </p:sp>
      <p:sp>
        <p:nvSpPr>
          <p:cNvPr id="5" name="Rectangle 4"/>
          <p:cNvSpPr/>
          <p:nvPr/>
        </p:nvSpPr>
        <p:spPr>
          <a:xfrm>
            <a:off x="2087724" y="5033956"/>
            <a:ext cx="4968552" cy="1200329"/>
          </a:xfrm>
          <a:prstGeom prst="rect">
            <a:avLst/>
          </a:prstGeom>
        </p:spPr>
        <p:txBody>
          <a:bodyPr wrap="square">
            <a:spAutoFit/>
          </a:bodyPr>
          <a:lstStyle/>
          <a:p>
            <a:r>
              <a:rPr lang="en-GB" b="1" dirty="0" err="1" smtClean="0"/>
              <a:t>demo_searchlight_volume</a:t>
            </a:r>
            <a:endParaRPr lang="en-GB" b="1" dirty="0" smtClean="0"/>
          </a:p>
          <a:p>
            <a:r>
              <a:rPr lang="en-GB" dirty="0" smtClean="0"/>
              <a:t>create </a:t>
            </a:r>
            <a:r>
              <a:rPr lang="en-GB" dirty="0" smtClean="0"/>
              <a:t>and run searchlight for simple fixed model;</a:t>
            </a:r>
          </a:p>
          <a:p>
            <a:r>
              <a:rPr lang="en-GB" dirty="0" smtClean="0"/>
              <a:t>visualise with </a:t>
            </a:r>
            <a:r>
              <a:rPr lang="en-GB" dirty="0" err="1" smtClean="0"/>
              <a:t>nilearn</a:t>
            </a:r>
            <a:endParaRPr lang="en-GB" dirty="0"/>
          </a:p>
          <a:p>
            <a:r>
              <a:rPr lang="en-GB" dirty="0" smtClean="0"/>
              <a:t>(~6.5 </a:t>
            </a:r>
            <a:r>
              <a:rPr lang="en-GB" dirty="0" err="1" smtClean="0"/>
              <a:t>mins</a:t>
            </a:r>
            <a:r>
              <a:rPr lang="en-GB" dirty="0" smtClean="0"/>
              <a:t>)</a:t>
            </a:r>
            <a:endParaRPr lang="en-GB" dirty="0"/>
          </a:p>
        </p:txBody>
      </p:sp>
    </p:spTree>
    <p:extLst>
      <p:ext uri="{BB962C8B-B14F-4D97-AF65-F5344CB8AC3E}">
        <p14:creationId xmlns:p14="http://schemas.microsoft.com/office/powerpoint/2010/main" val="33149639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274638"/>
            <a:ext cx="8229600" cy="562074"/>
          </a:xfrm>
        </p:spPr>
        <p:txBody>
          <a:bodyPr>
            <a:normAutofit fontScale="90000"/>
          </a:bodyPr>
          <a:lstStyle/>
          <a:p>
            <a:r>
              <a:rPr lang="en-US" sz="3600" b="1" dirty="0" smtClean="0"/>
              <a:t>Summary recommendations</a:t>
            </a:r>
            <a:endParaRPr lang="en-US" sz="3600" b="1" dirty="0"/>
          </a:p>
        </p:txBody>
      </p:sp>
      <p:sp>
        <p:nvSpPr>
          <p:cNvPr id="11" name="Content Placeholder 2"/>
          <p:cNvSpPr>
            <a:spLocks noGrp="1"/>
          </p:cNvSpPr>
          <p:nvPr>
            <p:ph idx="1"/>
          </p:nvPr>
        </p:nvSpPr>
        <p:spPr>
          <a:xfrm>
            <a:off x="395536" y="1052736"/>
            <a:ext cx="8568952" cy="5661248"/>
          </a:xfrm>
        </p:spPr>
        <p:txBody>
          <a:bodyPr>
            <a:normAutofit fontScale="70000" lnSpcReduction="20000"/>
          </a:bodyPr>
          <a:lstStyle/>
          <a:p>
            <a:r>
              <a:rPr lang="en-US" sz="2800" dirty="0" smtClean="0"/>
              <a:t>Use LDC (AKA “</a:t>
            </a:r>
            <a:r>
              <a:rPr lang="en-US" sz="2800" dirty="0" err="1" smtClean="0"/>
              <a:t>crossnobis</a:t>
            </a:r>
            <a:r>
              <a:rPr lang="en-US" sz="2800" dirty="0" smtClean="0"/>
              <a:t>”) dissimilarity to build RDMs</a:t>
            </a:r>
          </a:p>
          <a:p>
            <a:pPr lvl="1"/>
            <a:r>
              <a:rPr lang="en-US" sz="2400" dirty="0" smtClean="0"/>
              <a:t>accounting for noise covariance improves sensitivity, assuming Gaussian noise</a:t>
            </a:r>
          </a:p>
          <a:p>
            <a:pPr lvl="1"/>
            <a:r>
              <a:rPr lang="en-US" sz="2400" dirty="0" smtClean="0"/>
              <a:t>cross-validation </a:t>
            </a:r>
            <a:r>
              <a:rPr lang="en-US" sz="2400" dirty="0" err="1" smtClean="0"/>
              <a:t>centres</a:t>
            </a:r>
            <a:r>
              <a:rPr lang="en-US" sz="2400" dirty="0" smtClean="0"/>
              <a:t> null on zero, to remove positive bias</a:t>
            </a:r>
          </a:p>
          <a:p>
            <a:pPr lvl="1"/>
            <a:r>
              <a:rPr lang="en-US" sz="2400" dirty="0" smtClean="0"/>
              <a:t>invariant to shifts/rotations (unlike angular measures)</a:t>
            </a:r>
          </a:p>
          <a:p>
            <a:pPr lvl="1"/>
            <a:endParaRPr lang="en-US" sz="2400" dirty="0" smtClean="0"/>
          </a:p>
          <a:p>
            <a:r>
              <a:rPr lang="en-US" sz="2800" dirty="0" smtClean="0"/>
              <a:t>Compare RDMs using:</a:t>
            </a:r>
          </a:p>
          <a:p>
            <a:pPr lvl="1"/>
            <a:r>
              <a:rPr lang="en-US" sz="2400" dirty="0" smtClean="0"/>
              <a:t>cosine distance if cross-validated (0 is meaningful; scale is probably not)… </a:t>
            </a:r>
          </a:p>
          <a:p>
            <a:pPr lvl="1"/>
            <a:r>
              <a:rPr lang="en-US" sz="2400" dirty="0" smtClean="0"/>
              <a:t>correlation otherwise (neither zero nor scale are meaningful)…</a:t>
            </a:r>
          </a:p>
          <a:p>
            <a:pPr lvl="1"/>
            <a:r>
              <a:rPr lang="en-US" sz="2400" dirty="0" smtClean="0"/>
              <a:t>pre-whitened by known covariance (</a:t>
            </a:r>
            <a:r>
              <a:rPr lang="en-US" sz="2400" dirty="0" err="1" smtClean="0"/>
              <a:t>Diedrichsen</a:t>
            </a:r>
            <a:r>
              <a:rPr lang="en-US" sz="2400" dirty="0" smtClean="0"/>
              <a:t> </a:t>
            </a:r>
            <a:r>
              <a:rPr lang="en-US" sz="2400" i="1" dirty="0" smtClean="0"/>
              <a:t>et al</a:t>
            </a:r>
            <a:r>
              <a:rPr lang="en-US" sz="2400" dirty="0" smtClean="0"/>
              <a:t>., 2021)…</a:t>
            </a:r>
          </a:p>
          <a:p>
            <a:pPr lvl="1"/>
            <a:r>
              <a:rPr lang="en-US" sz="2400" dirty="0" smtClean="0"/>
              <a:t>or Spearman </a:t>
            </a:r>
            <a:r>
              <a:rPr lang="el-GR" sz="2400" dirty="0" smtClean="0"/>
              <a:t>ρ</a:t>
            </a:r>
            <a:r>
              <a:rPr lang="en-GB" sz="2400" baseline="-25000" dirty="0" smtClean="0"/>
              <a:t>a</a:t>
            </a:r>
            <a:r>
              <a:rPr lang="en-GB" sz="2400" dirty="0" smtClean="0"/>
              <a:t> for minimal assumptions</a:t>
            </a:r>
            <a:endParaRPr lang="en-US" sz="2400" dirty="0" smtClean="0"/>
          </a:p>
          <a:p>
            <a:pPr marL="457200" lvl="1" indent="0">
              <a:buNone/>
            </a:pPr>
            <a:endParaRPr lang="en-US" sz="2400" dirty="0" smtClean="0"/>
          </a:p>
          <a:p>
            <a:r>
              <a:rPr lang="en-US" sz="2800" dirty="0" smtClean="0"/>
              <a:t>Evaluate fixed models using t-tests across subjects</a:t>
            </a:r>
          </a:p>
          <a:p>
            <a:pPr lvl="1"/>
            <a:r>
              <a:rPr lang="en-US" sz="2400" dirty="0" smtClean="0"/>
              <a:t>fast, simple &amp; powerful</a:t>
            </a:r>
          </a:p>
          <a:p>
            <a:pPr lvl="1"/>
            <a:r>
              <a:rPr lang="en-US" sz="2400" dirty="0" smtClean="0"/>
              <a:t>valid RFX inference as RDMs can be systematically negative (cf. </a:t>
            </a:r>
            <a:r>
              <a:rPr lang="en-US" sz="2400" dirty="0" err="1" smtClean="0"/>
              <a:t>Allefeld</a:t>
            </a:r>
            <a:r>
              <a:rPr lang="en-US" sz="2400" dirty="0" smtClean="0"/>
              <a:t> </a:t>
            </a:r>
            <a:r>
              <a:rPr lang="en-US" sz="2400" i="1" dirty="0" smtClean="0"/>
              <a:t>et al.</a:t>
            </a:r>
            <a:r>
              <a:rPr lang="en-US" sz="2400" dirty="0" smtClean="0"/>
              <a:t> 2016)</a:t>
            </a:r>
          </a:p>
          <a:p>
            <a:endParaRPr lang="en-US" sz="2800" dirty="0" smtClean="0"/>
          </a:p>
          <a:p>
            <a:r>
              <a:rPr lang="en-US" sz="2800" dirty="0" smtClean="0"/>
              <a:t>Evaluate flexible/biased models using </a:t>
            </a:r>
            <a:br>
              <a:rPr lang="en-US" sz="2800" dirty="0" smtClean="0"/>
            </a:br>
            <a:r>
              <a:rPr lang="en-US" sz="2800" dirty="0" smtClean="0"/>
              <a:t>[dual-]bootstrapped [dual-]cross-validation</a:t>
            </a:r>
          </a:p>
          <a:p>
            <a:pPr lvl="1"/>
            <a:r>
              <a:rPr lang="en-US" sz="2400" dirty="0" smtClean="0"/>
              <a:t>2 CV splits per bootstrap is enough to correct variance inflation</a:t>
            </a:r>
          </a:p>
          <a:p>
            <a:pPr lvl="1"/>
            <a:r>
              <a:rPr lang="en-US" sz="2400" dirty="0" smtClean="0"/>
              <a:t>higher k across patterns is slower but more powerful? (need &gt;2 pat per split)</a:t>
            </a:r>
          </a:p>
          <a:p>
            <a:pPr lvl="1"/>
            <a:r>
              <a:rPr lang="en-US" sz="2400" dirty="0" smtClean="0"/>
              <a:t>k=2 across subjects seems best?</a:t>
            </a:r>
          </a:p>
        </p:txBody>
      </p:sp>
    </p:spTree>
    <p:extLst>
      <p:ext uri="{BB962C8B-B14F-4D97-AF65-F5344CB8AC3E}">
        <p14:creationId xmlns:p14="http://schemas.microsoft.com/office/powerpoint/2010/main" val="195088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6" end="1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229600" cy="706090"/>
          </a:xfrm>
        </p:spPr>
        <p:txBody>
          <a:bodyPr>
            <a:noAutofit/>
          </a:bodyPr>
          <a:lstStyle/>
          <a:p>
            <a:r>
              <a:rPr lang="en-GB" sz="3200" dirty="0" smtClean="0"/>
              <a:t>Spearman vs. Kendall tau-a for comparing RDMs</a:t>
            </a:r>
            <a:endParaRPr lang="en-GB" sz="3200" dirty="0"/>
          </a:p>
        </p:txBody>
      </p:sp>
      <p:pic>
        <p:nvPicPr>
          <p:cNvPr id="4" name="Picture 3" descr="https://s3-eu-west-1.amazonaws.com/ppreviews-plos-725668748/1470055/preview.jpg"/>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31640" y="706090"/>
            <a:ext cx="6120680" cy="4686835"/>
          </a:xfrm>
          <a:prstGeom prst="rect">
            <a:avLst/>
          </a:prstGeom>
          <a:noFill/>
          <a:ln>
            <a:noFill/>
          </a:ln>
        </p:spPr>
      </p:pic>
      <p:sp>
        <p:nvSpPr>
          <p:cNvPr id="5" name="TextBox 4"/>
          <p:cNvSpPr txBox="1"/>
          <p:nvPr/>
        </p:nvSpPr>
        <p:spPr>
          <a:xfrm>
            <a:off x="6984267" y="6444044"/>
            <a:ext cx="2124237" cy="369332"/>
          </a:xfrm>
          <a:prstGeom prst="rect">
            <a:avLst/>
          </a:prstGeom>
          <a:noFill/>
        </p:spPr>
        <p:txBody>
          <a:bodyPr wrap="square" rtlCol="0">
            <a:spAutoFit/>
          </a:bodyPr>
          <a:lstStyle/>
          <a:p>
            <a:pPr algn="r"/>
            <a:r>
              <a:rPr lang="en-GB" dirty="0" smtClean="0"/>
              <a:t>Nili et al. (2014)</a:t>
            </a:r>
            <a:endParaRPr lang="en-GB" dirty="0"/>
          </a:p>
        </p:txBody>
      </p:sp>
      <p:sp>
        <p:nvSpPr>
          <p:cNvPr id="6" name="Title 1"/>
          <p:cNvSpPr txBox="1">
            <a:spLocks/>
          </p:cNvSpPr>
          <p:nvPr/>
        </p:nvSpPr>
        <p:spPr bwMode="auto">
          <a:xfrm>
            <a:off x="277180" y="5579917"/>
            <a:ext cx="8543292" cy="106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342900" indent="-342900" algn="l">
              <a:buFont typeface="Arial" panose="020B0604020202020204" pitchFamily="34" charset="0"/>
              <a:buChar char="•"/>
            </a:pPr>
            <a:r>
              <a:rPr lang="en-GB" sz="2400" dirty="0" smtClean="0"/>
              <a:t>Kendall tau-a was previously recommended for models with ties.</a:t>
            </a:r>
          </a:p>
          <a:p>
            <a:pPr marL="342900" indent="-342900" algn="l">
              <a:buFont typeface="Arial" panose="020B0604020202020204" pitchFamily="34" charset="0"/>
              <a:buChar char="•"/>
            </a:pPr>
            <a:r>
              <a:rPr lang="en-GB" sz="2400" dirty="0" smtClean="0"/>
              <a:t>Now a modified Spearman’s rho with random-tie-breaking is recommended</a:t>
            </a:r>
            <a:endParaRPr lang="en-GB" sz="2400" dirty="0"/>
          </a:p>
        </p:txBody>
      </p:sp>
    </p:spTree>
    <p:extLst>
      <p:ext uri="{BB962C8B-B14F-4D97-AF65-F5344CB8AC3E}">
        <p14:creationId xmlns:p14="http://schemas.microsoft.com/office/powerpoint/2010/main" val="2923981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347663"/>
            <a:ext cx="8515350" cy="616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2567639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73" y="207734"/>
            <a:ext cx="7972375" cy="5957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1014274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1372" y="313092"/>
            <a:ext cx="7979060" cy="581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137753" y="6341061"/>
            <a:ext cx="4716016" cy="338554"/>
          </a:xfrm>
          <a:prstGeom prst="rect">
            <a:avLst/>
          </a:prstGeom>
          <a:noFill/>
        </p:spPr>
        <p:txBody>
          <a:bodyPr wrap="square" rtlCol="0">
            <a:spAutoFit/>
          </a:bodyPr>
          <a:lstStyle/>
          <a:p>
            <a:pPr algn="r"/>
            <a:r>
              <a:rPr lang="en-US" sz="1600" dirty="0" smtClean="0"/>
              <a:t>Image from Niko Kriegeskorte, RSA workshop 2015</a:t>
            </a:r>
            <a:endParaRPr lang="en-US" sz="1600" dirty="0"/>
          </a:p>
        </p:txBody>
      </p:sp>
    </p:spTree>
    <p:extLst>
      <p:ext uri="{BB962C8B-B14F-4D97-AF65-F5344CB8AC3E}">
        <p14:creationId xmlns:p14="http://schemas.microsoft.com/office/powerpoint/2010/main" val="184071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36912"/>
            <a:ext cx="8229600" cy="1143000"/>
          </a:xfrm>
        </p:spPr>
        <p:txBody>
          <a:bodyPr>
            <a:normAutofit/>
          </a:bodyPr>
          <a:lstStyle/>
          <a:p>
            <a:r>
              <a:rPr lang="en-US" sz="3600" b="1" dirty="0" smtClean="0"/>
              <a:t>A few example applications…</a:t>
            </a:r>
            <a:endParaRPr lang="en-GB" sz="3600" b="1" dirty="0"/>
          </a:p>
        </p:txBody>
      </p:sp>
    </p:spTree>
    <p:extLst>
      <p:ext uri="{BB962C8B-B14F-4D97-AF65-F5344CB8AC3E}">
        <p14:creationId xmlns:p14="http://schemas.microsoft.com/office/powerpoint/2010/main" val="3018902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3284984"/>
            <a:ext cx="7023412" cy="334709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16632"/>
            <a:ext cx="5616624" cy="2889321"/>
          </a:xfrm>
          <a:prstGeom prst="rect">
            <a:avLst/>
          </a:prstGeom>
        </p:spPr>
      </p:pic>
      <p:sp>
        <p:nvSpPr>
          <p:cNvPr id="2" name="Rounded Rectangle 1"/>
          <p:cNvSpPr/>
          <p:nvPr/>
        </p:nvSpPr>
        <p:spPr>
          <a:xfrm>
            <a:off x="1475656" y="88337"/>
            <a:ext cx="1224136" cy="404664"/>
          </a:xfrm>
          <a:prstGeom prst="roundRect">
            <a:avLst/>
          </a:prstGeom>
          <a:noFill/>
          <a:ln w="3810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GB"/>
          </a:p>
        </p:txBody>
      </p:sp>
    </p:spTree>
    <p:extLst>
      <p:ext uri="{BB962C8B-B14F-4D97-AF65-F5344CB8AC3E}">
        <p14:creationId xmlns:p14="http://schemas.microsoft.com/office/powerpoint/2010/main" val="2110905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76" y="2012056"/>
            <a:ext cx="4365452" cy="2488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39"/>
            <a:ext cx="6696744" cy="1091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540" y="4532031"/>
            <a:ext cx="4125468" cy="1705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3150" y="2060848"/>
            <a:ext cx="4331338" cy="4149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stretch>
            <a:fillRect/>
          </a:stretch>
        </p:blipFill>
        <p:spPr>
          <a:xfrm>
            <a:off x="184290" y="1395038"/>
            <a:ext cx="3515216" cy="200053"/>
          </a:xfrm>
          <a:prstGeom prst="rect">
            <a:avLst/>
          </a:prstGeom>
        </p:spPr>
      </p:pic>
    </p:spTree>
    <p:extLst>
      <p:ext uri="{BB962C8B-B14F-4D97-AF65-F5344CB8AC3E}">
        <p14:creationId xmlns:p14="http://schemas.microsoft.com/office/powerpoint/2010/main" val="3636837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7544" y="1988840"/>
            <a:ext cx="5476745" cy="289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6632"/>
            <a:ext cx="8648700" cy="1600200"/>
          </a:xfrm>
          <a:prstGeom prst="rect">
            <a:avLst/>
          </a:prstGeom>
        </p:spPr>
      </p:pic>
      <p:pic>
        <p:nvPicPr>
          <p:cNvPr id="5123"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6732240" y="1340768"/>
            <a:ext cx="1822590" cy="387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89" y="5520499"/>
            <a:ext cx="8784976" cy="1046459"/>
          </a:xfrm>
          <a:prstGeom prst="rect">
            <a:avLst/>
          </a:prstGeom>
        </p:spPr>
      </p:pic>
      <p:sp>
        <p:nvSpPr>
          <p:cNvPr id="6" name="Text Box 3"/>
          <p:cNvSpPr txBox="1">
            <a:spLocks noChangeArrowheads="1"/>
          </p:cNvSpPr>
          <p:nvPr/>
        </p:nvSpPr>
        <p:spPr bwMode="auto">
          <a:xfrm>
            <a:off x="6228184" y="6397681"/>
            <a:ext cx="2715359" cy="338554"/>
          </a:xfrm>
          <a:prstGeom prst="rect">
            <a:avLst/>
          </a:prstGeom>
          <a:noFill/>
          <a:ln w="9525">
            <a:noFill/>
            <a:miter lim="800000"/>
            <a:headEnd/>
            <a:tailEnd/>
          </a:ln>
        </p:spPr>
        <p:txBody>
          <a:bodyPr wrap="none">
            <a:spAutoFit/>
          </a:bodyPr>
          <a:lstStyle/>
          <a:p>
            <a:r>
              <a:rPr lang="en-US" sz="1600" dirty="0" err="1" smtClean="0"/>
              <a:t>Brouwer</a:t>
            </a:r>
            <a:r>
              <a:rPr lang="en-US" sz="1600" dirty="0" smtClean="0"/>
              <a:t> &amp; </a:t>
            </a:r>
            <a:r>
              <a:rPr lang="en-US" sz="1600" dirty="0" err="1" smtClean="0"/>
              <a:t>Heeger</a:t>
            </a:r>
            <a:r>
              <a:rPr lang="en-US" sz="1600" dirty="0" smtClean="0"/>
              <a:t> 2009, 2013</a:t>
            </a:r>
            <a:endParaRPr lang="en-US" sz="1600" dirty="0"/>
          </a:p>
        </p:txBody>
      </p:sp>
    </p:spTree>
    <p:extLst>
      <p:ext uri="{BB962C8B-B14F-4D97-AF65-F5344CB8AC3E}">
        <p14:creationId xmlns:p14="http://schemas.microsoft.com/office/powerpoint/2010/main" val="1215895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4016"/>
            <a:ext cx="8787344" cy="659735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683568" y="1700808"/>
            <a:ext cx="792088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612744" y="4653136"/>
            <a:ext cx="7920880"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1"/>
          <p:cNvSpPr>
            <a:spLocks noChangeArrowheads="1"/>
          </p:cNvSpPr>
          <p:nvPr/>
        </p:nvSpPr>
        <p:spPr bwMode="auto">
          <a:xfrm>
            <a:off x="6444208" y="6309320"/>
            <a:ext cx="28084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en-US" altLang="en-US" sz="1600" dirty="0" err="1" smtClean="0"/>
              <a:t>Kriegeskorte</a:t>
            </a:r>
            <a:r>
              <a:rPr lang="en-US" altLang="en-US" sz="1600" dirty="0" smtClean="0"/>
              <a:t> </a:t>
            </a:r>
            <a:r>
              <a:rPr lang="en-US" altLang="en-US" sz="1600" dirty="0"/>
              <a:t>&amp; </a:t>
            </a:r>
            <a:r>
              <a:rPr lang="en-US" altLang="en-US" sz="1600" dirty="0" err="1" smtClean="0"/>
              <a:t>Kievit</a:t>
            </a:r>
            <a:r>
              <a:rPr lang="en-US" altLang="en-US" sz="1600" dirty="0" smtClean="0"/>
              <a:t> </a:t>
            </a:r>
            <a:r>
              <a:rPr lang="en-US" altLang="en-US" sz="1600" dirty="0"/>
              <a:t>(</a:t>
            </a:r>
            <a:r>
              <a:rPr lang="en-US" altLang="en-US" sz="1600" dirty="0" smtClean="0"/>
              <a:t>2013)</a:t>
            </a:r>
            <a:endParaRPr lang="en-US" altLang="en-US" sz="1600" dirty="0"/>
          </a:p>
        </p:txBody>
      </p:sp>
      <p:sp>
        <p:nvSpPr>
          <p:cNvPr id="6" name="Rectangle 5"/>
          <p:cNvSpPr/>
          <p:nvPr/>
        </p:nvSpPr>
        <p:spPr>
          <a:xfrm>
            <a:off x="395536" y="6165304"/>
            <a:ext cx="3024336" cy="488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851920" y="6052188"/>
            <a:ext cx="1800200" cy="545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p:cNvCxnSpPr/>
          <p:nvPr/>
        </p:nvCxnSpPr>
        <p:spPr>
          <a:xfrm flipV="1">
            <a:off x="5796136" y="476672"/>
            <a:ext cx="936104" cy="936104"/>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596336" y="476672"/>
            <a:ext cx="685260" cy="1049220"/>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5292" y="3442692"/>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579440" y="3351372"/>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211960" y="3420201"/>
            <a:ext cx="864096" cy="875336"/>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rot="5400000">
            <a:off x="3759784" y="161585"/>
            <a:ext cx="599728" cy="1539876"/>
          </a:xfrm>
          <a:prstGeom prst="arc">
            <a:avLst>
              <a:gd name="adj1" fmla="val 13473851"/>
              <a:gd name="adj2" fmla="val 19048038"/>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p:cNvSpPr/>
          <p:nvPr/>
        </p:nvSpPr>
        <p:spPr>
          <a:xfrm rot="13622382">
            <a:off x="6528657" y="2512606"/>
            <a:ext cx="599728" cy="1539876"/>
          </a:xfrm>
          <a:prstGeom prst="arc">
            <a:avLst>
              <a:gd name="adj1" fmla="val 13473851"/>
              <a:gd name="adj2" fmla="val 19048038"/>
            </a:avLst>
          </a:prstGeom>
          <a:ln w="28575">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Freeform 20"/>
          <p:cNvSpPr/>
          <p:nvPr/>
        </p:nvSpPr>
        <p:spPr>
          <a:xfrm>
            <a:off x="2216727" y="374073"/>
            <a:ext cx="907473" cy="775854"/>
          </a:xfrm>
          <a:custGeom>
            <a:avLst/>
            <a:gdLst>
              <a:gd name="connsiteX0" fmla="*/ 616528 w 907473"/>
              <a:gd name="connsiteY0" fmla="*/ 0 h 775854"/>
              <a:gd name="connsiteX1" fmla="*/ 616528 w 907473"/>
              <a:gd name="connsiteY1" fmla="*/ 159327 h 775854"/>
              <a:gd name="connsiteX2" fmla="*/ 623455 w 907473"/>
              <a:gd name="connsiteY2" fmla="*/ 187036 h 775854"/>
              <a:gd name="connsiteX3" fmla="*/ 644237 w 907473"/>
              <a:gd name="connsiteY3" fmla="*/ 207818 h 775854"/>
              <a:gd name="connsiteX4" fmla="*/ 651164 w 907473"/>
              <a:gd name="connsiteY4" fmla="*/ 228600 h 775854"/>
              <a:gd name="connsiteX5" fmla="*/ 637309 w 907473"/>
              <a:gd name="connsiteY5" fmla="*/ 339436 h 775854"/>
              <a:gd name="connsiteX6" fmla="*/ 602673 w 907473"/>
              <a:gd name="connsiteY6" fmla="*/ 346363 h 775854"/>
              <a:gd name="connsiteX7" fmla="*/ 547255 w 907473"/>
              <a:gd name="connsiteY7" fmla="*/ 353291 h 775854"/>
              <a:gd name="connsiteX8" fmla="*/ 526473 w 907473"/>
              <a:gd name="connsiteY8" fmla="*/ 360218 h 775854"/>
              <a:gd name="connsiteX9" fmla="*/ 512618 w 907473"/>
              <a:gd name="connsiteY9" fmla="*/ 401782 h 775854"/>
              <a:gd name="connsiteX10" fmla="*/ 547255 w 907473"/>
              <a:gd name="connsiteY10" fmla="*/ 505691 h 775854"/>
              <a:gd name="connsiteX11" fmla="*/ 588818 w 907473"/>
              <a:gd name="connsiteY11" fmla="*/ 512618 h 775854"/>
              <a:gd name="connsiteX12" fmla="*/ 685800 w 907473"/>
              <a:gd name="connsiteY12" fmla="*/ 491836 h 775854"/>
              <a:gd name="connsiteX13" fmla="*/ 706582 w 907473"/>
              <a:gd name="connsiteY13" fmla="*/ 477982 h 775854"/>
              <a:gd name="connsiteX14" fmla="*/ 755073 w 907473"/>
              <a:gd name="connsiteY14" fmla="*/ 464127 h 775854"/>
              <a:gd name="connsiteX15" fmla="*/ 775855 w 907473"/>
              <a:gd name="connsiteY15" fmla="*/ 457200 h 775854"/>
              <a:gd name="connsiteX16" fmla="*/ 824346 w 907473"/>
              <a:gd name="connsiteY16" fmla="*/ 443345 h 775854"/>
              <a:gd name="connsiteX17" fmla="*/ 893618 w 907473"/>
              <a:gd name="connsiteY17" fmla="*/ 450272 h 775854"/>
              <a:gd name="connsiteX18" fmla="*/ 900546 w 907473"/>
              <a:gd name="connsiteY18" fmla="*/ 471054 h 775854"/>
              <a:gd name="connsiteX19" fmla="*/ 907473 w 907473"/>
              <a:gd name="connsiteY19" fmla="*/ 554182 h 775854"/>
              <a:gd name="connsiteX20" fmla="*/ 900546 w 907473"/>
              <a:gd name="connsiteY20" fmla="*/ 727363 h 775854"/>
              <a:gd name="connsiteX21" fmla="*/ 879764 w 907473"/>
              <a:gd name="connsiteY21" fmla="*/ 741218 h 775854"/>
              <a:gd name="connsiteX22" fmla="*/ 865909 w 907473"/>
              <a:gd name="connsiteY22" fmla="*/ 762000 h 775854"/>
              <a:gd name="connsiteX23" fmla="*/ 824346 w 907473"/>
              <a:gd name="connsiteY23" fmla="*/ 775854 h 775854"/>
              <a:gd name="connsiteX24" fmla="*/ 318655 w 907473"/>
              <a:gd name="connsiteY24" fmla="*/ 768927 h 775854"/>
              <a:gd name="connsiteX25" fmla="*/ 290946 w 907473"/>
              <a:gd name="connsiteY25" fmla="*/ 762000 h 775854"/>
              <a:gd name="connsiteX26" fmla="*/ 214746 w 907473"/>
              <a:gd name="connsiteY26" fmla="*/ 755072 h 775854"/>
              <a:gd name="connsiteX27" fmla="*/ 0 w 907473"/>
              <a:gd name="connsiteY27" fmla="*/ 748145 h 77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07473" h="775854">
                <a:moveTo>
                  <a:pt x="616528" y="0"/>
                </a:moveTo>
                <a:cubicBezTo>
                  <a:pt x="610132" y="115120"/>
                  <a:pt x="601100" y="89904"/>
                  <a:pt x="616528" y="159327"/>
                </a:cubicBezTo>
                <a:cubicBezTo>
                  <a:pt x="618593" y="168621"/>
                  <a:pt x="618731" y="178770"/>
                  <a:pt x="623455" y="187036"/>
                </a:cubicBezTo>
                <a:cubicBezTo>
                  <a:pt x="628316" y="195542"/>
                  <a:pt x="637310" y="200891"/>
                  <a:pt x="644237" y="207818"/>
                </a:cubicBezTo>
                <a:cubicBezTo>
                  <a:pt x="646546" y="214745"/>
                  <a:pt x="651548" y="221308"/>
                  <a:pt x="651164" y="228600"/>
                </a:cubicBezTo>
                <a:cubicBezTo>
                  <a:pt x="649207" y="265781"/>
                  <a:pt x="651485" y="305008"/>
                  <a:pt x="637309" y="339436"/>
                </a:cubicBezTo>
                <a:cubicBezTo>
                  <a:pt x="632826" y="350323"/>
                  <a:pt x="614310" y="344573"/>
                  <a:pt x="602673" y="346363"/>
                </a:cubicBezTo>
                <a:cubicBezTo>
                  <a:pt x="584273" y="349194"/>
                  <a:pt x="565728" y="350982"/>
                  <a:pt x="547255" y="353291"/>
                </a:cubicBezTo>
                <a:cubicBezTo>
                  <a:pt x="540328" y="355600"/>
                  <a:pt x="530717" y="354276"/>
                  <a:pt x="526473" y="360218"/>
                </a:cubicBezTo>
                <a:cubicBezTo>
                  <a:pt x="517984" y="372102"/>
                  <a:pt x="512618" y="401782"/>
                  <a:pt x="512618" y="401782"/>
                </a:cubicBezTo>
                <a:cubicBezTo>
                  <a:pt x="523710" y="479423"/>
                  <a:pt x="496343" y="494377"/>
                  <a:pt x="547255" y="505691"/>
                </a:cubicBezTo>
                <a:cubicBezTo>
                  <a:pt x="560966" y="508738"/>
                  <a:pt x="574964" y="510309"/>
                  <a:pt x="588818" y="512618"/>
                </a:cubicBezTo>
                <a:cubicBezTo>
                  <a:pt x="612272" y="509686"/>
                  <a:pt x="663018" y="507023"/>
                  <a:pt x="685800" y="491836"/>
                </a:cubicBezTo>
                <a:cubicBezTo>
                  <a:pt x="692727" y="487218"/>
                  <a:pt x="699135" y="481705"/>
                  <a:pt x="706582" y="477982"/>
                </a:cubicBezTo>
                <a:cubicBezTo>
                  <a:pt x="717660" y="472443"/>
                  <a:pt x="744708" y="467088"/>
                  <a:pt x="755073" y="464127"/>
                </a:cubicBezTo>
                <a:cubicBezTo>
                  <a:pt x="762094" y="462121"/>
                  <a:pt x="768834" y="459206"/>
                  <a:pt x="775855" y="457200"/>
                </a:cubicBezTo>
                <a:cubicBezTo>
                  <a:pt x="836743" y="439803"/>
                  <a:pt x="774518" y="459954"/>
                  <a:pt x="824346" y="443345"/>
                </a:cubicBezTo>
                <a:cubicBezTo>
                  <a:pt x="847437" y="445654"/>
                  <a:pt x="871809" y="442342"/>
                  <a:pt x="893618" y="450272"/>
                </a:cubicBezTo>
                <a:cubicBezTo>
                  <a:pt x="900480" y="452767"/>
                  <a:pt x="899581" y="463816"/>
                  <a:pt x="900546" y="471054"/>
                </a:cubicBezTo>
                <a:cubicBezTo>
                  <a:pt x="904221" y="498615"/>
                  <a:pt x="905164" y="526473"/>
                  <a:pt x="907473" y="554182"/>
                </a:cubicBezTo>
                <a:cubicBezTo>
                  <a:pt x="905164" y="611909"/>
                  <a:pt x="909013" y="670214"/>
                  <a:pt x="900546" y="727363"/>
                </a:cubicBezTo>
                <a:cubicBezTo>
                  <a:pt x="899326" y="735599"/>
                  <a:pt x="885651" y="735331"/>
                  <a:pt x="879764" y="741218"/>
                </a:cubicBezTo>
                <a:cubicBezTo>
                  <a:pt x="873877" y="747105"/>
                  <a:pt x="872969" y="757587"/>
                  <a:pt x="865909" y="762000"/>
                </a:cubicBezTo>
                <a:cubicBezTo>
                  <a:pt x="853525" y="769740"/>
                  <a:pt x="824346" y="775854"/>
                  <a:pt x="824346" y="775854"/>
                </a:cubicBezTo>
                <a:lnTo>
                  <a:pt x="318655" y="768927"/>
                </a:lnTo>
                <a:cubicBezTo>
                  <a:pt x="309138" y="768680"/>
                  <a:pt x="300383" y="763258"/>
                  <a:pt x="290946" y="762000"/>
                </a:cubicBezTo>
                <a:cubicBezTo>
                  <a:pt x="265665" y="758629"/>
                  <a:pt x="240216" y="756413"/>
                  <a:pt x="214746" y="755072"/>
                </a:cubicBezTo>
                <a:cubicBezTo>
                  <a:pt x="76642" y="747803"/>
                  <a:pt x="81487" y="748145"/>
                  <a:pt x="0" y="748145"/>
                </a:cubicBezTo>
              </a:path>
            </a:pathLst>
          </a:cu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988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animEffect transition="in" filter="fade">
                                      <p:cBhvr>
                                        <p:cTn id="36" dur="500"/>
                                        <p:tgtEl>
                                          <p:spTgt spid="1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hidden"/>
                                      </p:to>
                                    </p:set>
                                  </p:childTnLst>
                                </p:cTn>
                              </p:par>
                              <p:par>
                                <p:cTn id="53" presetID="1" presetClass="exit" presetSubtype="0" fill="hold" grpId="0" nodeType="withEffect">
                                  <p:stCondLst>
                                    <p:cond delay="0"/>
                                  </p:stCondLst>
                                  <p:childTnLst>
                                    <p:set>
                                      <p:cBhvr>
                                        <p:cTn id="5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8" grpId="0" animBg="1"/>
      <p:bldP spid="22" grpId="0" animBg="1"/>
      <p:bldP spid="21"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3556127"/>
            <a:ext cx="4165946" cy="2736304"/>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323528" y="332656"/>
            <a:ext cx="5344271" cy="1524213"/>
          </a:xfrm>
          <a:prstGeom prst="rect">
            <a:avLst/>
          </a:prstGeom>
        </p:spPr>
      </p:pic>
      <p:pic>
        <p:nvPicPr>
          <p:cNvPr id="3" name="Picture 2"/>
          <p:cNvPicPr>
            <a:picLocks noChangeAspect="1"/>
          </p:cNvPicPr>
          <p:nvPr/>
        </p:nvPicPr>
        <p:blipFill>
          <a:blip r:embed="rId4"/>
          <a:stretch>
            <a:fillRect/>
          </a:stretch>
        </p:blipFill>
        <p:spPr>
          <a:xfrm>
            <a:off x="6238966" y="332656"/>
            <a:ext cx="2715004" cy="219106"/>
          </a:xfrm>
          <a:prstGeom prst="rect">
            <a:avLst/>
          </a:prstGeom>
        </p:spPr>
      </p:pic>
      <p:pic>
        <p:nvPicPr>
          <p:cNvPr id="4" name="Picture 3"/>
          <p:cNvPicPr>
            <a:picLocks noChangeAspect="1"/>
          </p:cNvPicPr>
          <p:nvPr/>
        </p:nvPicPr>
        <p:blipFill>
          <a:blip r:embed="rId5"/>
          <a:stretch>
            <a:fillRect/>
          </a:stretch>
        </p:blipFill>
        <p:spPr>
          <a:xfrm>
            <a:off x="467544" y="2132855"/>
            <a:ext cx="4058076" cy="3816425"/>
          </a:xfrm>
          <a:prstGeom prst="rect">
            <a:avLst/>
          </a:prstGeom>
        </p:spPr>
      </p:pic>
    </p:spTree>
    <p:extLst>
      <p:ext uri="{BB962C8B-B14F-4D97-AF65-F5344CB8AC3E}">
        <p14:creationId xmlns:p14="http://schemas.microsoft.com/office/powerpoint/2010/main" val="9135683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6849" y="0"/>
            <a:ext cx="8229600" cy="692696"/>
          </a:xfrm>
        </p:spPr>
        <p:txBody>
          <a:bodyPr>
            <a:normAutofit/>
          </a:bodyPr>
          <a:lstStyle/>
          <a:p>
            <a:r>
              <a:rPr lang="en-US" sz="3600" b="1" dirty="0" smtClean="0"/>
              <a:t>References (a very incomplete list)</a:t>
            </a:r>
            <a:endParaRPr lang="en-GB" sz="3600" b="1" dirty="0"/>
          </a:p>
        </p:txBody>
      </p:sp>
      <p:sp>
        <p:nvSpPr>
          <p:cNvPr id="3" name="Content Placeholder 2"/>
          <p:cNvSpPr>
            <a:spLocks noGrp="1"/>
          </p:cNvSpPr>
          <p:nvPr>
            <p:ph idx="1"/>
          </p:nvPr>
        </p:nvSpPr>
        <p:spPr>
          <a:xfrm>
            <a:off x="446621" y="1052736"/>
            <a:ext cx="8507288" cy="5400600"/>
          </a:xfrm>
        </p:spPr>
        <p:txBody>
          <a:bodyPr>
            <a:normAutofit/>
          </a:bodyPr>
          <a:lstStyle/>
          <a:p>
            <a:pPr>
              <a:buNone/>
            </a:pPr>
            <a:r>
              <a:rPr lang="en-US" sz="1800" b="1" dirty="0" smtClean="0"/>
              <a:t>RSA methods and review</a:t>
            </a:r>
          </a:p>
          <a:p>
            <a:pPr>
              <a:buNone/>
            </a:pPr>
            <a:r>
              <a:rPr lang="en-US" sz="1800" dirty="0" err="1" smtClean="0"/>
              <a:t>Kriegeskorte</a:t>
            </a:r>
            <a:r>
              <a:rPr lang="en-US" sz="1800" dirty="0" smtClean="0"/>
              <a:t> N et al. (2008) </a:t>
            </a:r>
            <a:r>
              <a:rPr lang="en-US" sz="1800" i="1" dirty="0" smtClean="0"/>
              <a:t>Front </a:t>
            </a:r>
            <a:r>
              <a:rPr lang="en-US" sz="1800" i="1" dirty="0" err="1" smtClean="0"/>
              <a:t>Syst</a:t>
            </a:r>
            <a:r>
              <a:rPr lang="en-US" sz="1800" i="1" dirty="0" smtClean="0"/>
              <a:t> </a:t>
            </a:r>
            <a:r>
              <a:rPr lang="en-US" sz="1800" i="1" dirty="0" err="1" smtClean="0"/>
              <a:t>Neurosci</a:t>
            </a:r>
            <a:r>
              <a:rPr lang="en-US" sz="1800" i="1" dirty="0" smtClean="0"/>
              <a:t> 2</a:t>
            </a:r>
            <a:r>
              <a:rPr lang="en-US" sz="1800" dirty="0" smtClean="0"/>
              <a:t>(4): 1-28. </a:t>
            </a:r>
            <a:r>
              <a:rPr lang="en-US" sz="1800" dirty="0" smtClean="0">
                <a:solidFill>
                  <a:schemeClr val="tx1">
                    <a:lumMod val="50000"/>
                    <a:lumOff val="50000"/>
                  </a:schemeClr>
                </a:solidFill>
              </a:rPr>
              <a:t>[original methods paper]</a:t>
            </a:r>
          </a:p>
          <a:p>
            <a:pPr>
              <a:buNone/>
            </a:pPr>
            <a:r>
              <a:rPr lang="en-US" sz="1800" dirty="0" err="1" smtClean="0"/>
              <a:t>Kriegeskorte</a:t>
            </a:r>
            <a:r>
              <a:rPr lang="en-US" sz="1800" dirty="0" smtClean="0"/>
              <a:t> N, </a:t>
            </a:r>
            <a:r>
              <a:rPr lang="en-US" sz="1800" dirty="0" err="1" smtClean="0"/>
              <a:t>Kievit</a:t>
            </a:r>
            <a:r>
              <a:rPr lang="en-US" sz="1800" dirty="0" smtClean="0"/>
              <a:t> R (2013) </a:t>
            </a:r>
            <a:r>
              <a:rPr lang="en-US" sz="1800" i="1" dirty="0" smtClean="0"/>
              <a:t>Trends </a:t>
            </a:r>
            <a:r>
              <a:rPr lang="en-US" sz="1800" i="1" dirty="0" err="1" smtClean="0"/>
              <a:t>Cogn</a:t>
            </a:r>
            <a:r>
              <a:rPr lang="en-US" sz="1800" i="1" dirty="0" smtClean="0"/>
              <a:t> </a:t>
            </a:r>
            <a:r>
              <a:rPr lang="en-US" sz="1800" i="1" dirty="0" err="1" smtClean="0"/>
              <a:t>Sci</a:t>
            </a:r>
            <a:r>
              <a:rPr lang="en-US" sz="1800" i="1" dirty="0" smtClean="0"/>
              <a:t> 17</a:t>
            </a:r>
            <a:r>
              <a:rPr lang="en-US" sz="1800" dirty="0" smtClean="0"/>
              <a:t>(8): 401-412. </a:t>
            </a:r>
            <a:r>
              <a:rPr lang="en-US" sz="1800" dirty="0" smtClean="0">
                <a:solidFill>
                  <a:schemeClr val="tx1">
                    <a:lumMod val="50000"/>
                    <a:lumOff val="50000"/>
                  </a:schemeClr>
                </a:solidFill>
              </a:rPr>
              <a:t>[recent review]</a:t>
            </a:r>
          </a:p>
          <a:p>
            <a:pPr>
              <a:buNone/>
            </a:pPr>
            <a:endParaRPr lang="en-US" sz="1800" dirty="0" smtClean="0"/>
          </a:p>
          <a:p>
            <a:pPr>
              <a:buNone/>
            </a:pPr>
            <a:r>
              <a:rPr lang="en-US" sz="1800" b="1" dirty="0" smtClean="0"/>
              <a:t>Related methods</a:t>
            </a:r>
            <a:endParaRPr lang="en-US" sz="1800" b="1" dirty="0"/>
          </a:p>
          <a:p>
            <a:pPr>
              <a:buNone/>
            </a:pPr>
            <a:r>
              <a:rPr lang="en-US" sz="1800" dirty="0" err="1" smtClean="0"/>
              <a:t>Allefeld</a:t>
            </a:r>
            <a:r>
              <a:rPr lang="en-US" sz="1800" dirty="0" smtClean="0"/>
              <a:t> &amp; Haynes (2014) </a:t>
            </a:r>
            <a:r>
              <a:rPr lang="en-US" sz="1800" i="1" dirty="0" err="1" smtClean="0"/>
              <a:t>NeuroImage</a:t>
            </a:r>
            <a:r>
              <a:rPr lang="en-US" sz="1800" dirty="0" smtClean="0"/>
              <a:t> 89: 345-357 </a:t>
            </a:r>
            <a:r>
              <a:rPr lang="en-US" sz="1800" dirty="0">
                <a:solidFill>
                  <a:schemeClr val="tx1">
                    <a:lumMod val="50000"/>
                    <a:lumOff val="50000"/>
                  </a:schemeClr>
                </a:solidFill>
              </a:rPr>
              <a:t>[cross-validated MANOVA</a:t>
            </a:r>
            <a:r>
              <a:rPr lang="en-US" sz="1800" dirty="0" smtClean="0">
                <a:solidFill>
                  <a:schemeClr val="tx1">
                    <a:lumMod val="50000"/>
                    <a:lumOff val="50000"/>
                  </a:schemeClr>
                </a:solidFill>
              </a:rPr>
              <a:t>]</a:t>
            </a:r>
          </a:p>
          <a:p>
            <a:pPr>
              <a:buNone/>
            </a:pPr>
            <a:r>
              <a:rPr lang="de-DE" sz="1800" dirty="0" smtClean="0"/>
              <a:t>Diedrichsen </a:t>
            </a:r>
            <a:r>
              <a:rPr lang="de-DE" sz="1800" dirty="0"/>
              <a:t>et al. </a:t>
            </a:r>
            <a:r>
              <a:rPr lang="de-DE" sz="1800" dirty="0" smtClean="0"/>
              <a:t>(2011) </a:t>
            </a:r>
            <a:r>
              <a:rPr lang="de-DE" sz="1800" i="1" dirty="0" smtClean="0"/>
              <a:t>NeuroImage</a:t>
            </a:r>
            <a:r>
              <a:rPr lang="de-DE" sz="1800" dirty="0" smtClean="0"/>
              <a:t> 55: 1665–1678 </a:t>
            </a:r>
            <a:r>
              <a:rPr lang="de-DE" sz="1800" dirty="0" smtClean="0">
                <a:solidFill>
                  <a:schemeClr val="tx1">
                    <a:lumMod val="50000"/>
                    <a:lumOff val="50000"/>
                  </a:schemeClr>
                </a:solidFill>
              </a:rPr>
              <a:t>[pattern component modelling]</a:t>
            </a:r>
          </a:p>
          <a:p>
            <a:pPr>
              <a:buNone/>
            </a:pPr>
            <a:r>
              <a:rPr lang="de-DE" sz="1800" dirty="0"/>
              <a:t>Diedrichsen et al. (</a:t>
            </a:r>
            <a:r>
              <a:rPr lang="de-DE" sz="1800" dirty="0" smtClean="0"/>
              <a:t>2018) </a:t>
            </a:r>
            <a:r>
              <a:rPr lang="de-DE" sz="1800" i="1" dirty="0" smtClean="0"/>
              <a:t>NeuroImage</a:t>
            </a:r>
            <a:r>
              <a:rPr lang="de-DE" sz="1800" dirty="0" smtClean="0"/>
              <a:t> 180: 119-33 </a:t>
            </a:r>
            <a:r>
              <a:rPr lang="de-DE" sz="1800" dirty="0" smtClean="0">
                <a:solidFill>
                  <a:schemeClr val="tx1">
                    <a:lumMod val="50000"/>
                    <a:lumOff val="50000"/>
                  </a:schemeClr>
                </a:solidFill>
              </a:rPr>
              <a:t>[pattern </a:t>
            </a:r>
            <a:r>
              <a:rPr lang="de-DE" sz="1800" dirty="0">
                <a:solidFill>
                  <a:schemeClr val="tx1">
                    <a:lumMod val="50000"/>
                    <a:lumOff val="50000"/>
                  </a:schemeClr>
                </a:solidFill>
              </a:rPr>
              <a:t>component modelling</a:t>
            </a:r>
            <a:r>
              <a:rPr lang="de-DE" sz="1800" dirty="0" smtClean="0">
                <a:solidFill>
                  <a:schemeClr val="tx1">
                    <a:lumMod val="50000"/>
                    <a:lumOff val="50000"/>
                  </a:schemeClr>
                </a:solidFill>
              </a:rPr>
              <a:t>]</a:t>
            </a:r>
          </a:p>
          <a:p>
            <a:pPr>
              <a:buNone/>
            </a:pPr>
            <a:endParaRPr lang="de-DE" sz="2000" dirty="0">
              <a:solidFill>
                <a:schemeClr val="tx1">
                  <a:lumMod val="50000"/>
                  <a:lumOff val="50000"/>
                </a:schemeClr>
              </a:solidFill>
            </a:endParaRPr>
          </a:p>
          <a:p>
            <a:pPr>
              <a:buFont typeface="Arial" charset="0"/>
              <a:buNone/>
              <a:defRPr/>
            </a:pPr>
            <a:r>
              <a:rPr lang="en-US" sz="1800" b="1" dirty="0"/>
              <a:t>Reviews of representational approaches</a:t>
            </a:r>
          </a:p>
          <a:p>
            <a:pPr>
              <a:buFont typeface="Arial" charset="0"/>
              <a:buNone/>
              <a:defRPr/>
            </a:pPr>
            <a:r>
              <a:rPr lang="en-US" sz="1800" dirty="0"/>
              <a:t>Davis &amp; </a:t>
            </a:r>
            <a:r>
              <a:rPr lang="en-US" sz="1800" dirty="0" err="1"/>
              <a:t>Poldrack</a:t>
            </a:r>
            <a:r>
              <a:rPr lang="en-US" sz="1800" dirty="0"/>
              <a:t> (2013) </a:t>
            </a:r>
            <a:r>
              <a:rPr lang="en-US" sz="1800" i="1" dirty="0"/>
              <a:t>Ann. NY Acad. Sci. </a:t>
            </a:r>
            <a:r>
              <a:rPr lang="en-US" sz="1800" dirty="0"/>
              <a:t>1296:108-134</a:t>
            </a:r>
          </a:p>
          <a:p>
            <a:pPr>
              <a:buFont typeface="Arial" charset="0"/>
              <a:buNone/>
              <a:defRPr/>
            </a:pPr>
            <a:r>
              <a:rPr lang="en-US" sz="1800" dirty="0" err="1"/>
              <a:t>Haxby</a:t>
            </a:r>
            <a:r>
              <a:rPr lang="en-US" sz="1800" dirty="0"/>
              <a:t> et al. (2014) </a:t>
            </a:r>
            <a:r>
              <a:rPr lang="en-US" sz="1800" i="1" dirty="0" err="1"/>
              <a:t>Annu</a:t>
            </a:r>
            <a:r>
              <a:rPr lang="en-US" sz="1800" i="1" dirty="0"/>
              <a:t>. Rev. </a:t>
            </a:r>
            <a:r>
              <a:rPr lang="en-US" sz="1800" i="1" dirty="0" err="1"/>
              <a:t>Neurosci</a:t>
            </a:r>
            <a:r>
              <a:rPr lang="en-US" sz="1800" i="1" dirty="0"/>
              <a:t>. </a:t>
            </a:r>
            <a:r>
              <a:rPr lang="en-US" sz="1800" dirty="0" smtClean="0"/>
              <a:t>37:435-56</a:t>
            </a:r>
          </a:p>
          <a:p>
            <a:pPr>
              <a:buFont typeface="Arial" charset="0"/>
              <a:buNone/>
              <a:defRPr/>
            </a:pPr>
            <a:r>
              <a:rPr lang="en-US" sz="1800" dirty="0" err="1" smtClean="0"/>
              <a:t>Kriegeskorte</a:t>
            </a:r>
            <a:r>
              <a:rPr lang="en-US" sz="1800" dirty="0" smtClean="0"/>
              <a:t> &amp; </a:t>
            </a:r>
            <a:r>
              <a:rPr lang="en-US" sz="1800" dirty="0" err="1" smtClean="0"/>
              <a:t>Diedrichsen</a:t>
            </a:r>
            <a:r>
              <a:rPr lang="en-US" sz="1800" dirty="0" smtClean="0"/>
              <a:t> (2019) </a:t>
            </a:r>
            <a:r>
              <a:rPr lang="en-US" sz="1800" i="1" dirty="0" err="1"/>
              <a:t>Annu</a:t>
            </a:r>
            <a:r>
              <a:rPr lang="en-US" sz="1800" i="1" dirty="0"/>
              <a:t>. Rev. </a:t>
            </a:r>
            <a:r>
              <a:rPr lang="en-US" sz="1800" i="1" dirty="0" err="1"/>
              <a:t>Neurosci</a:t>
            </a:r>
            <a:r>
              <a:rPr lang="en-US" sz="1800" i="1" dirty="0"/>
              <a:t>. </a:t>
            </a:r>
            <a:r>
              <a:rPr lang="en-US" sz="1800" dirty="0" smtClean="0"/>
              <a:t>42:407-32</a:t>
            </a:r>
            <a:endParaRPr lang="en-US" sz="1800" dirty="0"/>
          </a:p>
          <a:p>
            <a:pPr>
              <a:buFont typeface="Arial" charset="0"/>
              <a:buNone/>
              <a:defRPr/>
            </a:pPr>
            <a:endParaRPr lang="en-US" sz="1800" b="1" dirty="0"/>
          </a:p>
          <a:p>
            <a:pPr>
              <a:buFont typeface="Arial" charset="0"/>
              <a:buNone/>
              <a:defRPr/>
            </a:pPr>
            <a:r>
              <a:rPr lang="en-US" sz="1800" b="1" dirty="0"/>
              <a:t>RSA toolbox</a:t>
            </a:r>
          </a:p>
          <a:p>
            <a:pPr>
              <a:buNone/>
            </a:pPr>
            <a:r>
              <a:rPr lang="en-US" sz="1800" dirty="0" err="1"/>
              <a:t>Nili</a:t>
            </a:r>
            <a:r>
              <a:rPr lang="en-US" sz="1800" dirty="0"/>
              <a:t> et al. 2014 </a:t>
            </a:r>
            <a:r>
              <a:rPr lang="en-US" sz="1800" i="1" dirty="0" err="1"/>
              <a:t>PLoS</a:t>
            </a:r>
            <a:r>
              <a:rPr lang="en-US" sz="1800" i="1" dirty="0"/>
              <a:t> </a:t>
            </a:r>
            <a:r>
              <a:rPr lang="en-US" sz="1800" i="1" dirty="0" err="1"/>
              <a:t>Comput</a:t>
            </a:r>
            <a:r>
              <a:rPr lang="en-US" sz="1800" i="1" dirty="0"/>
              <a:t> </a:t>
            </a:r>
            <a:r>
              <a:rPr lang="en-US" sz="1800" i="1" dirty="0" err="1"/>
              <a:t>Biol</a:t>
            </a:r>
            <a:r>
              <a:rPr lang="en-US" sz="1800" dirty="0"/>
              <a:t> </a:t>
            </a:r>
          </a:p>
          <a:p>
            <a:pPr>
              <a:buNone/>
            </a:pPr>
            <a:endParaRPr lang="en-US" sz="2100" dirty="0">
              <a:solidFill>
                <a:schemeClr val="tx1">
                  <a:lumMod val="50000"/>
                  <a:lumOff val="50000"/>
                </a:schemeClr>
              </a:solidFill>
            </a:endParaRPr>
          </a:p>
        </p:txBody>
      </p:sp>
    </p:spTree>
    <p:extLst>
      <p:ext uri="{BB962C8B-B14F-4D97-AF65-F5344CB8AC3E}">
        <p14:creationId xmlns:p14="http://schemas.microsoft.com/office/powerpoint/2010/main" val="1610584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6849" y="0"/>
            <a:ext cx="8229600" cy="692696"/>
          </a:xfrm>
        </p:spPr>
        <p:txBody>
          <a:bodyPr>
            <a:normAutofit/>
          </a:bodyPr>
          <a:lstStyle/>
          <a:p>
            <a:r>
              <a:rPr lang="en-US" sz="3600" b="1" dirty="0" smtClean="0"/>
              <a:t>References (a very incomplete list)</a:t>
            </a:r>
            <a:endParaRPr lang="en-GB" sz="3600" b="1" dirty="0"/>
          </a:p>
        </p:txBody>
      </p:sp>
      <p:sp>
        <p:nvSpPr>
          <p:cNvPr id="3" name="Content Placeholder 2"/>
          <p:cNvSpPr>
            <a:spLocks noGrp="1"/>
          </p:cNvSpPr>
          <p:nvPr>
            <p:ph idx="1"/>
          </p:nvPr>
        </p:nvSpPr>
        <p:spPr>
          <a:xfrm>
            <a:off x="457200" y="980728"/>
            <a:ext cx="8363272" cy="5688632"/>
          </a:xfrm>
        </p:spPr>
        <p:txBody>
          <a:bodyPr>
            <a:normAutofit/>
          </a:bodyPr>
          <a:lstStyle/>
          <a:p>
            <a:pPr>
              <a:buNone/>
            </a:pPr>
            <a:endParaRPr lang="en-US" sz="1800" dirty="0" smtClean="0"/>
          </a:p>
          <a:p>
            <a:pPr>
              <a:buNone/>
            </a:pPr>
            <a:r>
              <a:rPr lang="en-US" sz="1800" b="1" dirty="0" smtClean="0"/>
              <a:t>Some example RSA </a:t>
            </a:r>
            <a:r>
              <a:rPr lang="en-US" sz="1800" b="1" dirty="0"/>
              <a:t>applications in neuroscience</a:t>
            </a:r>
          </a:p>
          <a:p>
            <a:pPr>
              <a:buNone/>
            </a:pPr>
            <a:r>
              <a:rPr lang="en-US" sz="1800" dirty="0"/>
              <a:t>Edelman et al. (1998) </a:t>
            </a:r>
            <a:r>
              <a:rPr lang="en-US" sz="1800" i="1" dirty="0"/>
              <a:t>Psychobiology</a:t>
            </a:r>
            <a:r>
              <a:rPr lang="en-US" sz="1800" dirty="0"/>
              <a:t> 26(4) 309-321 </a:t>
            </a:r>
            <a:r>
              <a:rPr lang="en-US" sz="1800" dirty="0" smtClean="0">
                <a:solidFill>
                  <a:schemeClr val="bg1">
                    <a:lumMod val="50000"/>
                  </a:schemeClr>
                </a:solidFill>
              </a:rPr>
              <a:t>[first application </a:t>
            </a:r>
            <a:r>
              <a:rPr lang="en-US" sz="1800" dirty="0">
                <a:solidFill>
                  <a:schemeClr val="bg1">
                    <a:lumMod val="50000"/>
                  </a:schemeClr>
                </a:solidFill>
              </a:rPr>
              <a:t>of MDS to fMRI]</a:t>
            </a:r>
          </a:p>
          <a:p>
            <a:pPr>
              <a:buNone/>
            </a:pPr>
            <a:r>
              <a:rPr lang="en-US" sz="1800" dirty="0" err="1"/>
              <a:t>Kriegeskorte</a:t>
            </a:r>
            <a:r>
              <a:rPr lang="en-US" sz="1800" dirty="0"/>
              <a:t> N et al. (2008) </a:t>
            </a:r>
            <a:r>
              <a:rPr lang="en-US" sz="1800" i="1" dirty="0"/>
              <a:t>Neuron 60</a:t>
            </a:r>
            <a:r>
              <a:rPr lang="en-US" sz="1800" dirty="0"/>
              <a:t>: 1126-1141. </a:t>
            </a:r>
            <a:r>
              <a:rPr lang="en-US" sz="1800" dirty="0">
                <a:solidFill>
                  <a:schemeClr val="tx1">
                    <a:lumMod val="50000"/>
                    <a:lumOff val="50000"/>
                  </a:schemeClr>
                </a:solidFill>
              </a:rPr>
              <a:t>[object vision: human - monkey]</a:t>
            </a:r>
          </a:p>
          <a:p>
            <a:pPr>
              <a:buNone/>
            </a:pPr>
            <a:r>
              <a:rPr lang="en-US" sz="1800" dirty="0" err="1"/>
              <a:t>Brouwer</a:t>
            </a:r>
            <a:r>
              <a:rPr lang="en-US" sz="1800" dirty="0"/>
              <a:t> &amp; </a:t>
            </a:r>
            <a:r>
              <a:rPr lang="en-US" sz="1800" dirty="0" err="1"/>
              <a:t>Heeger</a:t>
            </a:r>
            <a:r>
              <a:rPr lang="en-US" sz="1800" dirty="0"/>
              <a:t> (2009) </a:t>
            </a:r>
            <a:r>
              <a:rPr lang="en-US" sz="1800" i="1" dirty="0" err="1"/>
              <a:t>J.Neurosci</a:t>
            </a:r>
            <a:r>
              <a:rPr lang="en-US" sz="1800" i="1" dirty="0"/>
              <a:t>.</a:t>
            </a:r>
            <a:r>
              <a:rPr lang="en-US" sz="1800" dirty="0"/>
              <a:t> 29(44):13992–14003 </a:t>
            </a:r>
            <a:r>
              <a:rPr lang="en-US" sz="1800" dirty="0">
                <a:solidFill>
                  <a:schemeClr val="tx1">
                    <a:lumMod val="50000"/>
                    <a:lumOff val="50000"/>
                  </a:schemeClr>
                </a:solidFill>
              </a:rPr>
              <a:t>[colour coding]</a:t>
            </a:r>
          </a:p>
          <a:p>
            <a:pPr>
              <a:buNone/>
            </a:pPr>
            <a:r>
              <a:rPr lang="en-US" sz="1800" dirty="0"/>
              <a:t>Mur M et al. (2013) </a:t>
            </a:r>
            <a:r>
              <a:rPr lang="en-US" sz="1800" i="1" dirty="0"/>
              <a:t>Front </a:t>
            </a:r>
            <a:r>
              <a:rPr lang="en-US" sz="1800" i="1" dirty="0" err="1"/>
              <a:t>Psychol</a:t>
            </a:r>
            <a:r>
              <a:rPr lang="en-US" sz="1800" i="1" dirty="0"/>
              <a:t> 4</a:t>
            </a:r>
            <a:r>
              <a:rPr lang="en-US" sz="1800" dirty="0"/>
              <a:t>(128): 1-22.</a:t>
            </a:r>
            <a:r>
              <a:rPr lang="en-US" sz="1800" dirty="0">
                <a:solidFill>
                  <a:schemeClr val="tx1">
                    <a:lumMod val="50000"/>
                    <a:lumOff val="50000"/>
                  </a:schemeClr>
                </a:solidFill>
              </a:rPr>
              <a:t> [object vision: brain - </a:t>
            </a:r>
            <a:r>
              <a:rPr lang="en-US" sz="1800" dirty="0" err="1">
                <a:solidFill>
                  <a:schemeClr val="tx1">
                    <a:lumMod val="50000"/>
                    <a:lumOff val="50000"/>
                  </a:schemeClr>
                </a:solidFill>
              </a:rPr>
              <a:t>behaviour</a:t>
            </a:r>
            <a:r>
              <a:rPr lang="en-US" sz="1800" dirty="0">
                <a:solidFill>
                  <a:schemeClr val="tx1">
                    <a:lumMod val="50000"/>
                    <a:lumOff val="50000"/>
                  </a:schemeClr>
                </a:solidFill>
              </a:rPr>
              <a:t>]</a:t>
            </a:r>
          </a:p>
          <a:p>
            <a:pPr>
              <a:buNone/>
            </a:pPr>
            <a:r>
              <a:rPr lang="en-US" sz="1800" dirty="0" err="1"/>
              <a:t>Xue</a:t>
            </a:r>
            <a:r>
              <a:rPr lang="en-US" sz="1800" dirty="0"/>
              <a:t> G et al. (2010) </a:t>
            </a:r>
            <a:r>
              <a:rPr lang="en-US" sz="1800" i="1" dirty="0"/>
              <a:t>Science 330</a:t>
            </a:r>
            <a:r>
              <a:rPr lang="en-US" sz="1800" dirty="0"/>
              <a:t>: 97-101. </a:t>
            </a:r>
            <a:r>
              <a:rPr lang="en-US" sz="1800" dirty="0">
                <a:solidFill>
                  <a:schemeClr val="tx1">
                    <a:lumMod val="50000"/>
                    <a:lumOff val="50000"/>
                  </a:schemeClr>
                </a:solidFill>
              </a:rPr>
              <a:t>[memory: forgotten vs remembered items]</a:t>
            </a:r>
          </a:p>
          <a:p>
            <a:pPr>
              <a:buNone/>
            </a:pPr>
            <a:r>
              <a:rPr lang="en-US" sz="1800" dirty="0"/>
              <a:t>Ward EJ et al. (2013) </a:t>
            </a:r>
            <a:r>
              <a:rPr lang="en-US" sz="1800" i="1" dirty="0"/>
              <a:t>J </a:t>
            </a:r>
            <a:r>
              <a:rPr lang="en-US" sz="1800" i="1" dirty="0" err="1"/>
              <a:t>Neurosci</a:t>
            </a:r>
            <a:r>
              <a:rPr lang="en-US" sz="1800" i="1" dirty="0"/>
              <a:t> 33</a:t>
            </a:r>
            <a:r>
              <a:rPr lang="en-US" sz="1800" dirty="0"/>
              <a:t>(37): 14749-14757. </a:t>
            </a:r>
            <a:r>
              <a:rPr lang="en-US" sz="1800" dirty="0">
                <a:solidFill>
                  <a:schemeClr val="tx1">
                    <a:lumMod val="50000"/>
                    <a:lumOff val="50000"/>
                  </a:schemeClr>
                </a:solidFill>
              </a:rPr>
              <a:t>[memory: implicit vs explicit]</a:t>
            </a:r>
          </a:p>
          <a:p>
            <a:pPr>
              <a:buNone/>
            </a:pPr>
            <a:r>
              <a:rPr lang="en-US" sz="1800" dirty="0"/>
              <a:t>Ritchey M et al. (2013) </a:t>
            </a:r>
            <a:r>
              <a:rPr lang="en-US" sz="1800" i="1" dirty="0" err="1"/>
              <a:t>Cereb</a:t>
            </a:r>
            <a:r>
              <a:rPr lang="en-US" sz="1800" i="1" dirty="0"/>
              <a:t> Cortex </a:t>
            </a:r>
            <a:r>
              <a:rPr lang="en-US" sz="1800" dirty="0"/>
              <a:t>doi:10.1093/</a:t>
            </a:r>
            <a:r>
              <a:rPr lang="en-US" sz="1800" dirty="0" err="1"/>
              <a:t>cercor</a:t>
            </a:r>
            <a:r>
              <a:rPr lang="en-US" sz="1800" dirty="0"/>
              <a:t>/bhs258. </a:t>
            </a:r>
            <a:r>
              <a:rPr lang="en-US" sz="1800" dirty="0">
                <a:solidFill>
                  <a:schemeClr val="tx1">
                    <a:lumMod val="50000"/>
                    <a:lumOff val="50000"/>
                  </a:schemeClr>
                </a:solidFill>
              </a:rPr>
              <a:t>[</a:t>
            </a:r>
            <a:r>
              <a:rPr lang="en-US" sz="1800" dirty="0" smtClean="0">
                <a:solidFill>
                  <a:schemeClr val="tx1">
                    <a:lumMod val="50000"/>
                    <a:lumOff val="50000"/>
                  </a:schemeClr>
                </a:solidFill>
              </a:rPr>
              <a:t>memory retrieval]</a:t>
            </a:r>
          </a:p>
          <a:p>
            <a:pPr>
              <a:buNone/>
            </a:pPr>
            <a:r>
              <a:rPr lang="en-US" sz="1800" dirty="0"/>
              <a:t>Charest et al. (2014) </a:t>
            </a:r>
            <a:r>
              <a:rPr lang="en-US" sz="1800" i="1" dirty="0"/>
              <a:t>PNAS </a:t>
            </a:r>
            <a:r>
              <a:rPr lang="en-US" sz="1800" dirty="0"/>
              <a:t>111(4): </a:t>
            </a:r>
            <a:r>
              <a:rPr lang="en-US" sz="1800" dirty="0" smtClean="0"/>
              <a:t>14565-14570 </a:t>
            </a:r>
            <a:r>
              <a:rPr lang="en-US" sz="1800" dirty="0" smtClean="0">
                <a:solidFill>
                  <a:schemeClr val="bg1">
                    <a:lumMod val="50000"/>
                  </a:schemeClr>
                </a:solidFill>
              </a:rPr>
              <a:t>[individual differences]</a:t>
            </a:r>
          </a:p>
          <a:p>
            <a:pPr>
              <a:buNone/>
            </a:pPr>
            <a:r>
              <a:rPr lang="en-US" sz="1800" dirty="0" err="1" smtClean="0"/>
              <a:t>Cichy</a:t>
            </a:r>
            <a:r>
              <a:rPr lang="en-US" sz="1800" dirty="0" smtClean="0"/>
              <a:t> et al. (2014) </a:t>
            </a:r>
            <a:r>
              <a:rPr lang="en-US" sz="1800" i="1" dirty="0" smtClean="0"/>
              <a:t>Nature Neuroscience</a:t>
            </a:r>
            <a:r>
              <a:rPr lang="en-US" sz="1800" dirty="0" smtClean="0"/>
              <a:t>: 17, 455-62 </a:t>
            </a:r>
            <a:r>
              <a:rPr lang="en-US" sz="1800" dirty="0" smtClean="0">
                <a:solidFill>
                  <a:schemeClr val="bg1">
                    <a:lumMod val="50000"/>
                  </a:schemeClr>
                </a:solidFill>
              </a:rPr>
              <a:t>[Fusing fMRI &amp; MEG]</a:t>
            </a:r>
          </a:p>
          <a:p>
            <a:pPr>
              <a:buNone/>
            </a:pPr>
            <a:r>
              <a:rPr lang="en-US" sz="1800" dirty="0" smtClean="0"/>
              <a:t>Mitchell </a:t>
            </a:r>
            <a:r>
              <a:rPr lang="en-US" sz="1800" dirty="0"/>
              <a:t>&amp; Cusack (2016) </a:t>
            </a:r>
            <a:r>
              <a:rPr lang="en-US" sz="1800" i="1" dirty="0"/>
              <a:t>Scientific Reports  </a:t>
            </a:r>
            <a:r>
              <a:rPr lang="en-US" sz="1800" dirty="0"/>
              <a:t>6:20232; DOI: </a:t>
            </a:r>
            <a:r>
              <a:rPr lang="en-US" sz="1800" dirty="0" smtClean="0"/>
              <a:t>10.1038/srep20232 </a:t>
            </a:r>
            <a:r>
              <a:rPr lang="en-US" sz="1800" dirty="0" smtClean="0">
                <a:solidFill>
                  <a:schemeClr val="bg1">
                    <a:lumMod val="50000"/>
                  </a:schemeClr>
                </a:solidFill>
              </a:rPr>
              <a:t>[mental imagery, and neuro-feedback]</a:t>
            </a:r>
          </a:p>
          <a:p>
            <a:pPr>
              <a:buNone/>
            </a:pPr>
            <a:r>
              <a:rPr lang="en-US" sz="1800" dirty="0" err="1" smtClean="0"/>
              <a:t>Haxby</a:t>
            </a:r>
            <a:r>
              <a:rPr lang="en-US" sz="1800" dirty="0" smtClean="0"/>
              <a:t> et al. (2020) </a:t>
            </a:r>
            <a:r>
              <a:rPr lang="en-US" sz="1800" dirty="0" err="1" smtClean="0"/>
              <a:t>eLife</a:t>
            </a:r>
            <a:r>
              <a:rPr lang="en-US" sz="1800" dirty="0" smtClean="0"/>
              <a:t>: </a:t>
            </a:r>
            <a:r>
              <a:rPr lang="en-GB" sz="1800" dirty="0" smtClean="0"/>
              <a:t>9:e56601 </a:t>
            </a:r>
            <a:r>
              <a:rPr lang="en-GB" sz="1800" dirty="0" smtClean="0">
                <a:solidFill>
                  <a:schemeClr val="bg1">
                    <a:lumMod val="50000"/>
                  </a:schemeClr>
                </a:solidFill>
              </a:rPr>
              <a:t>[</a:t>
            </a:r>
            <a:r>
              <a:rPr lang="en-GB" sz="1800" dirty="0" err="1" smtClean="0">
                <a:solidFill>
                  <a:schemeClr val="bg1">
                    <a:lumMod val="50000"/>
                  </a:schemeClr>
                </a:solidFill>
              </a:rPr>
              <a:t>hyperalignment</a:t>
            </a:r>
            <a:r>
              <a:rPr lang="en-GB" sz="1800" dirty="0" smtClean="0">
                <a:solidFill>
                  <a:schemeClr val="bg1">
                    <a:lumMod val="50000"/>
                  </a:schemeClr>
                </a:solidFill>
              </a:rPr>
              <a:t>]</a:t>
            </a:r>
            <a:endParaRPr lang="en-US" sz="1800" dirty="0" smtClean="0">
              <a:solidFill>
                <a:schemeClr val="bg1">
                  <a:lumMod val="50000"/>
                </a:schemeClr>
              </a:solidFill>
            </a:endParaRPr>
          </a:p>
          <a:p>
            <a:pPr>
              <a:buNone/>
            </a:pPr>
            <a:endParaRPr lang="en-US" sz="1800" dirty="0" smtClean="0">
              <a:solidFill>
                <a:schemeClr val="bg1">
                  <a:lumMod val="50000"/>
                </a:schemeClr>
              </a:solidFill>
            </a:endParaRPr>
          </a:p>
          <a:p>
            <a:pPr>
              <a:buNone/>
            </a:pPr>
            <a:r>
              <a:rPr lang="en-US" sz="1800" dirty="0" smtClean="0"/>
              <a:t>So many more…!</a:t>
            </a:r>
            <a:endParaRPr lang="en-US" sz="1800" dirty="0"/>
          </a:p>
          <a:p>
            <a:pPr>
              <a:buNone/>
            </a:pPr>
            <a:endParaRPr lang="en-US" sz="2000" dirty="0">
              <a:solidFill>
                <a:schemeClr val="tx1">
                  <a:lumMod val="50000"/>
                  <a:lumOff val="50000"/>
                </a:schemeClr>
              </a:solidFill>
            </a:endParaRPr>
          </a:p>
          <a:p>
            <a:pPr>
              <a:buFont typeface="Arial" charset="0"/>
              <a:buNone/>
              <a:defRPr/>
            </a:pPr>
            <a:endParaRPr lang="en-US" sz="2000" dirty="0"/>
          </a:p>
        </p:txBody>
      </p:sp>
    </p:spTree>
    <p:extLst>
      <p:ext uri="{BB962C8B-B14F-4D97-AF65-F5344CB8AC3E}">
        <p14:creationId xmlns:p14="http://schemas.microsoft.com/office/powerpoint/2010/main" val="3798591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00244" y="1041348"/>
            <a:ext cx="6512074" cy="1653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1"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t="71878" r="67398"/>
          <a:stretch>
            <a:fillRect/>
          </a:stretch>
        </p:blipFill>
        <p:spPr bwMode="auto">
          <a:xfrm>
            <a:off x="6426200" y="5373688"/>
            <a:ext cx="23733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85922" y="2880802"/>
            <a:ext cx="2604338" cy="230351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6165" y="2882389"/>
            <a:ext cx="2620108" cy="230957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17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45062" y="4688761"/>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pic>
        <p:nvPicPr>
          <p:cNvPr id="59" name="Picture 17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623571" y="4676909"/>
            <a:ext cx="435422" cy="325682"/>
          </a:xfrm>
          <a:prstGeom prst="cloudCallout">
            <a:avLst/>
          </a:prstGeom>
          <a:noFill/>
          <a:ln w="12700" cap="flat" cmpd="sng" algn="ctr">
            <a:solidFill>
              <a:schemeClr val="bg1"/>
            </a:solidFill>
            <a:prstDash val="solid"/>
            <a:miter lim="800000"/>
            <a:headEnd/>
            <a:tailEnd/>
          </a:ln>
          <a:effectLst>
            <a:glow rad="101600">
              <a:schemeClr val="tx1">
                <a:alpha val="60000"/>
              </a:schemeClr>
            </a:glow>
          </a:effectLst>
        </p:spPr>
      </p:pic>
      <p:sp>
        <p:nvSpPr>
          <p:cNvPr id="130056" name="Rectangle 167"/>
          <p:cNvSpPr>
            <a:spLocks noChangeArrowheads="1"/>
          </p:cNvSpPr>
          <p:nvPr/>
        </p:nvSpPr>
        <p:spPr bwMode="auto">
          <a:xfrm>
            <a:off x="493713" y="5373688"/>
            <a:ext cx="580707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200 objects, presented one each per condition</a:t>
            </a:r>
          </a:p>
          <a:p>
            <a:pPr eaLnBrk="1" hangingPunct="1">
              <a:spcBef>
                <a:spcPct val="0"/>
              </a:spcBef>
            </a:pPr>
            <a:r>
              <a:rPr lang="en-US" altLang="en-US" sz="2100" dirty="0">
                <a:solidFill>
                  <a:srgbClr val="000000"/>
                </a:solidFill>
                <a:latin typeface="Arial" panose="020B0604020202020204" pitchFamily="34" charset="0"/>
                <a:cs typeface="Arial" panose="020B0604020202020204" pitchFamily="34" charset="0"/>
              </a:rPr>
              <a:t>2 conditions (occasional cues to imagine knives or dolphin)</a:t>
            </a:r>
          </a:p>
          <a:p>
            <a:pPr eaLnBrk="1" hangingPunct="1">
              <a:spcBef>
                <a:spcPct val="0"/>
              </a:spcBef>
            </a:pPr>
            <a:r>
              <a:rPr lang="en-US" altLang="en-US" sz="2100" dirty="0" smtClean="0">
                <a:solidFill>
                  <a:srgbClr val="000000"/>
                </a:solidFill>
                <a:latin typeface="Arial" panose="020B0604020202020204" pitchFamily="34" charset="0"/>
                <a:cs typeface="Arial" panose="020B0604020202020204" pitchFamily="34" charset="0"/>
              </a:rPr>
              <a:t>Tutorial data </a:t>
            </a:r>
            <a:r>
              <a:rPr lang="en-US" altLang="en-US" sz="2100" dirty="0">
                <a:solidFill>
                  <a:srgbClr val="000000"/>
                </a:solidFill>
                <a:latin typeface="Arial" panose="020B0604020202020204" pitchFamily="34" charset="0"/>
                <a:cs typeface="Arial" panose="020B0604020202020204" pitchFamily="34" charset="0"/>
              </a:rPr>
              <a:t>combined over subjects</a:t>
            </a:r>
            <a:endParaRPr lang="en-US" altLang="en-US" sz="1800" dirty="0">
              <a:solidFill>
                <a:srgbClr val="000000"/>
              </a:solidFill>
              <a:latin typeface="Arial" panose="020B0604020202020204" pitchFamily="34" charset="0"/>
              <a:cs typeface="Arial" panose="020B0604020202020204" pitchFamily="34" charset="0"/>
            </a:endParaRPr>
          </a:p>
        </p:txBody>
      </p:sp>
      <p:sp>
        <p:nvSpPr>
          <p:cNvPr id="130057" name="Rectangle 1"/>
          <p:cNvSpPr>
            <a:spLocks noChangeArrowheads="1"/>
          </p:cNvSpPr>
          <p:nvPr/>
        </p:nvSpPr>
        <p:spPr bwMode="auto">
          <a:xfrm>
            <a:off x="1400244" y="2393620"/>
            <a:ext cx="4537075" cy="349250"/>
          </a:xfrm>
          <a:prstGeom prst="rect">
            <a:avLst/>
          </a:prstGeom>
          <a:solidFill>
            <a:schemeClr val="bg1"/>
          </a:solidFill>
          <a:ln>
            <a:noFill/>
          </a:ln>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None/>
            </a:pPr>
            <a:r>
              <a:rPr lang="en-US" altLang="en-US" sz="1600" dirty="0"/>
              <a:t>Mitchell &amp; Cusack (2016) </a:t>
            </a:r>
            <a:r>
              <a:rPr lang="en-US" altLang="en-US" sz="1600" i="1" dirty="0"/>
              <a:t>Scientific Reports  </a:t>
            </a:r>
            <a:r>
              <a:rPr lang="en-US" altLang="en-US" sz="1600" dirty="0"/>
              <a:t>6:20232</a:t>
            </a:r>
          </a:p>
        </p:txBody>
      </p:sp>
      <p:sp>
        <p:nvSpPr>
          <p:cNvPr id="10" name="Title 1"/>
          <p:cNvSpPr>
            <a:spLocks noGrp="1"/>
          </p:cNvSpPr>
          <p:nvPr>
            <p:ph type="title"/>
          </p:nvPr>
        </p:nvSpPr>
        <p:spPr>
          <a:xfrm>
            <a:off x="0" y="115888"/>
            <a:ext cx="9144000" cy="504825"/>
          </a:xfrm>
        </p:spPr>
        <p:txBody>
          <a:bodyPr/>
          <a:lstStyle/>
          <a:p>
            <a:pPr eaLnBrk="1" hangingPunct="1"/>
            <a:r>
              <a:rPr lang="en-US" altLang="en-US" sz="3600" b="1" dirty="0" smtClean="0"/>
              <a:t>Extra demo data if time?</a:t>
            </a:r>
            <a:endParaRPr lang="en-GB" altLang="en-US" sz="3600" b="1" dirty="0" smtClean="0"/>
          </a:p>
        </p:txBody>
      </p:sp>
    </p:spTree>
    <p:extLst>
      <p:ext uri="{BB962C8B-B14F-4D97-AF65-F5344CB8AC3E}">
        <p14:creationId xmlns:p14="http://schemas.microsoft.com/office/powerpoint/2010/main" val="2126998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0" y="1916832"/>
            <a:ext cx="9144000" cy="3600400"/>
          </a:xfrm>
        </p:spPr>
        <p:txBody>
          <a:bodyPr/>
          <a:lstStyle/>
          <a:p>
            <a:pPr eaLnBrk="1" hangingPunct="1"/>
            <a:r>
              <a:rPr lang="en-GB" altLang="en-US" sz="4800" b="1" dirty="0" smtClean="0"/>
              <a:t>Thank you!</a:t>
            </a:r>
            <a:br>
              <a:rPr lang="en-GB" altLang="en-US" sz="4800" b="1" dirty="0" smtClean="0"/>
            </a:br>
            <a:r>
              <a:rPr lang="en-GB" altLang="en-US" sz="4800" b="1" dirty="0"/>
              <a:t/>
            </a:r>
            <a:br>
              <a:rPr lang="en-GB" altLang="en-US" sz="4800" b="1" dirty="0"/>
            </a:br>
            <a:r>
              <a:rPr lang="en-GB" altLang="en-US" sz="4800" b="1" dirty="0" smtClean="0"/>
              <a:t>Questions before we</a:t>
            </a:r>
            <a:br>
              <a:rPr lang="en-GB" altLang="en-US" sz="4800" b="1" dirty="0" smtClean="0"/>
            </a:br>
            <a:r>
              <a:rPr lang="en-GB" altLang="en-US" sz="4800" b="1" dirty="0" smtClean="0"/>
              <a:t>hand over to Olaf?</a:t>
            </a:r>
            <a:endParaRPr lang="en-GB" altLang="en-US" sz="6600" b="1" dirty="0" smtClean="0"/>
          </a:p>
        </p:txBody>
      </p:sp>
      <p:pic>
        <p:nvPicPr>
          <p:cNvPr id="4" name="Picture 3" descr="A close-up of a logo&#10;&#10;Description automatically generated with low confidence">
            <a:extLst>
              <a:ext uri="{FF2B5EF4-FFF2-40B4-BE49-F238E27FC236}">
                <a16:creationId xmlns:a16="http://schemas.microsoft.com/office/drawing/2014/main" id="{F6977EFE-A528-B64A-9FC1-E2D34F468507}"/>
              </a:ext>
            </a:extLst>
          </p:cNvPr>
          <p:cNvPicPr>
            <a:picLocks noChangeAspect="1"/>
          </p:cNvPicPr>
          <p:nvPr/>
        </p:nvPicPr>
        <p:blipFill>
          <a:blip r:embed="rId2"/>
          <a:stretch>
            <a:fillRect/>
          </a:stretch>
        </p:blipFill>
        <p:spPr>
          <a:xfrm>
            <a:off x="184702" y="87784"/>
            <a:ext cx="8801100" cy="1397000"/>
          </a:xfrm>
          <a:prstGeom prst="rect">
            <a:avLst/>
          </a:prstGeom>
        </p:spPr>
      </p:pic>
    </p:spTree>
    <p:extLst>
      <p:ext uri="{BB962C8B-B14F-4D97-AF65-F5344CB8AC3E}">
        <p14:creationId xmlns:p14="http://schemas.microsoft.com/office/powerpoint/2010/main" val="1316327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GB" dirty="0" smtClean="0"/>
              <a:t>A real example</a:t>
            </a:r>
            <a:endParaRPr lang="en-GB" dirty="0"/>
          </a:p>
        </p:txBody>
      </p:sp>
      <p:pic>
        <p:nvPicPr>
          <p:cNvPr id="5122"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9431" y="3127822"/>
            <a:ext cx="5476745" cy="2893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1560" y="980728"/>
            <a:ext cx="806489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Classification of colour strongest in V1</a:t>
            </a:r>
          </a:p>
          <a:p>
            <a:pPr marL="342900" indent="-342900">
              <a:buFont typeface="Arial" panose="020B0604020202020204" pitchFamily="34" charset="0"/>
              <a:buChar char="•"/>
            </a:pPr>
            <a:r>
              <a:rPr lang="en-US" sz="2400" dirty="0" smtClean="0"/>
              <a:t>But representation in V4 more closely matches perceptual colour space</a:t>
            </a:r>
          </a:p>
          <a:p>
            <a:pPr marL="342900" indent="-342900">
              <a:buFont typeface="Arial" panose="020B0604020202020204" pitchFamily="34" charset="0"/>
              <a:buChar char="•"/>
            </a:pPr>
            <a:r>
              <a:rPr lang="en-US" sz="2400" dirty="0" smtClean="0"/>
              <a:t>Stimulus responses also cluster by category in V4 </a:t>
            </a:r>
            <a:br>
              <a:rPr lang="en-US" sz="2400" dirty="0" smtClean="0"/>
            </a:br>
            <a:r>
              <a:rPr lang="en-US" sz="2400" dirty="0" smtClean="0"/>
              <a:t>(in </a:t>
            </a:r>
            <a:r>
              <a:rPr lang="en-US" sz="2400" dirty="0" err="1" smtClean="0"/>
              <a:t>colour</a:t>
            </a:r>
            <a:r>
              <a:rPr lang="en-US" sz="2400" dirty="0" smtClean="0"/>
              <a:t>-naming task)</a:t>
            </a:r>
            <a:endParaRPr lang="en-GB" sz="2400" dirty="0"/>
          </a:p>
        </p:txBody>
      </p:sp>
      <p:sp>
        <p:nvSpPr>
          <p:cNvPr id="6" name="Text Box 3"/>
          <p:cNvSpPr txBox="1">
            <a:spLocks noChangeArrowheads="1"/>
          </p:cNvSpPr>
          <p:nvPr/>
        </p:nvSpPr>
        <p:spPr bwMode="auto">
          <a:xfrm>
            <a:off x="679431" y="6071071"/>
            <a:ext cx="2715359" cy="338554"/>
          </a:xfrm>
          <a:prstGeom prst="rect">
            <a:avLst/>
          </a:prstGeom>
          <a:noFill/>
          <a:ln w="9525">
            <a:noFill/>
            <a:miter lim="800000"/>
            <a:headEnd/>
            <a:tailEnd/>
          </a:ln>
        </p:spPr>
        <p:txBody>
          <a:bodyPr wrap="none">
            <a:spAutoFit/>
          </a:bodyPr>
          <a:lstStyle/>
          <a:p>
            <a:r>
              <a:rPr lang="en-US" sz="1600" dirty="0" err="1" smtClean="0"/>
              <a:t>Brouwer</a:t>
            </a:r>
            <a:r>
              <a:rPr lang="en-US" sz="1600" dirty="0" smtClean="0"/>
              <a:t> &amp; </a:t>
            </a:r>
            <a:r>
              <a:rPr lang="en-US" sz="1600" dirty="0" err="1" smtClean="0"/>
              <a:t>Heeger</a:t>
            </a:r>
            <a:r>
              <a:rPr lang="en-US" sz="1600" dirty="0" smtClean="0"/>
              <a:t> 2009, 2013</a:t>
            </a:r>
            <a:endParaRPr lang="en-US" sz="1600" dirty="0"/>
          </a:p>
        </p:txBody>
      </p:sp>
      <p:pic>
        <p:nvPicPr>
          <p:cNvPr id="5123"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6660232" y="2769083"/>
            <a:ext cx="1822590" cy="3878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83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34511" y="847278"/>
            <a:ext cx="7866691" cy="5729293"/>
          </a:xfrm>
          <a:prstGeom prst="rect">
            <a:avLst/>
          </a:prstGeom>
        </p:spPr>
      </p:pic>
      <p:sp>
        <p:nvSpPr>
          <p:cNvPr id="3" name="TextBox 2"/>
          <p:cNvSpPr txBox="1"/>
          <p:nvPr/>
        </p:nvSpPr>
        <p:spPr>
          <a:xfrm>
            <a:off x="6660232" y="5877272"/>
            <a:ext cx="2339752" cy="830997"/>
          </a:xfrm>
          <a:prstGeom prst="rect">
            <a:avLst/>
          </a:prstGeom>
          <a:noFill/>
        </p:spPr>
        <p:txBody>
          <a:bodyPr wrap="square" rtlCol="0">
            <a:spAutoFit/>
          </a:bodyPr>
          <a:lstStyle/>
          <a:p>
            <a:pPr algn="r"/>
            <a:r>
              <a:rPr lang="en-US" sz="1600" dirty="0" smtClean="0"/>
              <a:t>Image from </a:t>
            </a:r>
          </a:p>
          <a:p>
            <a:pPr algn="r"/>
            <a:r>
              <a:rPr lang="en-US" sz="1600" dirty="0" smtClean="0"/>
              <a:t>Niko Kriegeskorte</a:t>
            </a:r>
          </a:p>
          <a:p>
            <a:pPr algn="r"/>
            <a:r>
              <a:rPr lang="en-US" sz="1600" dirty="0" smtClean="0"/>
              <a:t>RSA workshop 2015</a:t>
            </a:r>
            <a:endParaRPr lang="en-US" sz="1600" dirty="0"/>
          </a:p>
        </p:txBody>
      </p:sp>
      <p:sp>
        <p:nvSpPr>
          <p:cNvPr id="2" name="TextBox 1"/>
          <p:cNvSpPr txBox="1"/>
          <p:nvPr/>
        </p:nvSpPr>
        <p:spPr>
          <a:xfrm rot="16200000">
            <a:off x="-341265" y="1746456"/>
            <a:ext cx="1619672" cy="369332"/>
          </a:xfrm>
          <a:prstGeom prst="rect">
            <a:avLst/>
          </a:prstGeom>
          <a:noFill/>
        </p:spPr>
        <p:txBody>
          <a:bodyPr wrap="square" rtlCol="0">
            <a:spAutoFit/>
          </a:bodyPr>
          <a:lstStyle/>
          <a:p>
            <a:pPr algn="ctr"/>
            <a:r>
              <a:rPr lang="en-GB" b="1" dirty="0" smtClean="0">
                <a:solidFill>
                  <a:srgbClr val="FF0000"/>
                </a:solidFill>
              </a:rPr>
              <a:t>RSA</a:t>
            </a:r>
            <a:endParaRPr lang="en-GB" b="1" dirty="0">
              <a:solidFill>
                <a:srgbClr val="FF0000"/>
              </a:solidFill>
            </a:endParaRPr>
          </a:p>
        </p:txBody>
      </p:sp>
      <p:sp>
        <p:nvSpPr>
          <p:cNvPr id="8" name="Rectangle 7"/>
          <p:cNvSpPr/>
          <p:nvPr/>
        </p:nvSpPr>
        <p:spPr>
          <a:xfrm>
            <a:off x="4743201" y="3340955"/>
            <a:ext cx="1728192" cy="102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4736796" y="1372806"/>
            <a:ext cx="1830259"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1835696" y="2123959"/>
            <a:ext cx="750411" cy="24291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a:p>
        </p:txBody>
      </p:sp>
      <p:sp>
        <p:nvSpPr>
          <p:cNvPr id="11" name="Title 1"/>
          <p:cNvSpPr txBox="1">
            <a:spLocks/>
          </p:cNvSpPr>
          <p:nvPr/>
        </p:nvSpPr>
        <p:spPr bwMode="auto">
          <a:xfrm>
            <a:off x="6905" y="274638"/>
            <a:ext cx="9137095" cy="359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800" b="1" dirty="0" smtClean="0">
                <a:latin typeface="Arial Narrow" panose="020B0606020202030204" pitchFamily="34" charset="0"/>
              </a:rPr>
              <a:t>How does it work – the “</a:t>
            </a:r>
            <a:r>
              <a:rPr lang="en-GB" altLang="en-US" sz="2800" b="1" dirty="0">
                <a:latin typeface="Arial Narrow" panose="020B0606020202030204" pitchFamily="34" charset="0"/>
              </a:rPr>
              <a:t>R</a:t>
            </a:r>
            <a:r>
              <a:rPr lang="en-GB" altLang="en-US" sz="2800" b="1" dirty="0" smtClean="0">
                <a:latin typeface="Arial Narrow" panose="020B0606020202030204" pitchFamily="34" charset="0"/>
              </a:rPr>
              <a:t>epresentational </a:t>
            </a:r>
            <a:r>
              <a:rPr lang="en-GB" altLang="en-US" sz="2800" b="1" dirty="0">
                <a:latin typeface="Arial Narrow" panose="020B0606020202030204" pitchFamily="34" charset="0"/>
              </a:rPr>
              <a:t>S</a:t>
            </a:r>
            <a:r>
              <a:rPr lang="en-GB" altLang="en-US" sz="2800" b="1" dirty="0" smtClean="0">
                <a:latin typeface="Arial Narrow" panose="020B0606020202030204" pitchFamily="34" charset="0"/>
              </a:rPr>
              <a:t>imilarity </a:t>
            </a:r>
            <a:r>
              <a:rPr lang="en-GB" altLang="en-US" sz="2800" b="1" dirty="0">
                <a:latin typeface="Arial Narrow" panose="020B0606020202030204" pitchFamily="34" charset="0"/>
              </a:rPr>
              <a:t>T</a:t>
            </a:r>
            <a:r>
              <a:rPr lang="en-GB" altLang="en-US" sz="2800" b="1" dirty="0" smtClean="0">
                <a:latin typeface="Arial Narrow" panose="020B0606020202030204" pitchFamily="34" charset="0"/>
              </a:rPr>
              <a:t>rick”</a:t>
            </a:r>
            <a:endParaRPr lang="en-GB" altLang="en-US" sz="2800" b="1" dirty="0">
              <a:latin typeface="Arial Narrow" panose="020B0606020202030204" pitchFamily="34" charset="0"/>
            </a:endParaRPr>
          </a:p>
        </p:txBody>
      </p:sp>
      <p:sp>
        <p:nvSpPr>
          <p:cNvPr id="12" name="Rectangle 11"/>
          <p:cNvSpPr/>
          <p:nvPr/>
        </p:nvSpPr>
        <p:spPr>
          <a:xfrm>
            <a:off x="6537066" y="850566"/>
            <a:ext cx="2367937" cy="28664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stretch>
            <a:fillRect/>
          </a:stretch>
        </p:blipFill>
        <p:spPr>
          <a:xfrm>
            <a:off x="2623917" y="2276872"/>
            <a:ext cx="147782" cy="212110"/>
          </a:xfrm>
          <a:prstGeom prst="rect">
            <a:avLst/>
          </a:prstGeom>
        </p:spPr>
      </p:pic>
      <p:pic>
        <p:nvPicPr>
          <p:cNvPr id="17" name="Picture 16"/>
          <p:cNvPicPr>
            <a:picLocks noChangeAspect="1"/>
          </p:cNvPicPr>
          <p:nvPr/>
        </p:nvPicPr>
        <p:blipFill>
          <a:blip r:embed="rId3"/>
          <a:stretch>
            <a:fillRect/>
          </a:stretch>
        </p:blipFill>
        <p:spPr>
          <a:xfrm>
            <a:off x="4226028" y="679138"/>
            <a:ext cx="147782" cy="212110"/>
          </a:xfrm>
          <a:prstGeom prst="rect">
            <a:avLst/>
          </a:prstGeom>
        </p:spPr>
      </p:pic>
      <p:pic>
        <p:nvPicPr>
          <p:cNvPr id="18" name="Picture 17"/>
          <p:cNvPicPr>
            <a:picLocks noChangeAspect="1"/>
          </p:cNvPicPr>
          <p:nvPr/>
        </p:nvPicPr>
        <p:blipFill>
          <a:blip r:embed="rId4"/>
          <a:stretch>
            <a:fillRect/>
          </a:stretch>
        </p:blipFill>
        <p:spPr>
          <a:xfrm>
            <a:off x="3380658" y="715580"/>
            <a:ext cx="162128" cy="183953"/>
          </a:xfrm>
          <a:prstGeom prst="rect">
            <a:avLst/>
          </a:prstGeom>
        </p:spPr>
      </p:pic>
      <p:pic>
        <p:nvPicPr>
          <p:cNvPr id="19" name="Picture 18"/>
          <p:cNvPicPr>
            <a:picLocks noChangeAspect="1"/>
          </p:cNvPicPr>
          <p:nvPr/>
        </p:nvPicPr>
        <p:blipFill>
          <a:blip r:embed="rId4">
            <a:clrChange>
              <a:clrFrom>
                <a:srgbClr val="FFFFFF"/>
              </a:clrFrom>
              <a:clrTo>
                <a:srgbClr val="FFFFFF">
                  <a:alpha val="0"/>
                </a:srgbClr>
              </a:clrTo>
            </a:clrChange>
          </a:blip>
          <a:stretch>
            <a:fillRect/>
          </a:stretch>
        </p:blipFill>
        <p:spPr>
          <a:xfrm>
            <a:off x="2592722" y="1497623"/>
            <a:ext cx="179078" cy="203185"/>
          </a:xfrm>
          <a:prstGeom prst="rect">
            <a:avLst/>
          </a:prstGeom>
        </p:spPr>
      </p:pic>
      <p:sp>
        <p:nvSpPr>
          <p:cNvPr id="16" name="Rectangle 15"/>
          <p:cNvSpPr/>
          <p:nvPr/>
        </p:nvSpPr>
        <p:spPr>
          <a:xfrm>
            <a:off x="3413713" y="2296561"/>
            <a:ext cx="151732" cy="151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234645" y="1514193"/>
            <a:ext cx="151732" cy="1517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771978" y="1840854"/>
            <a:ext cx="1057236" cy="246221"/>
          </a:xfrm>
          <a:prstGeom prst="rect">
            <a:avLst/>
          </a:prstGeom>
          <a:solidFill>
            <a:schemeClr val="bg1"/>
          </a:solidFill>
        </p:spPr>
        <p:txBody>
          <a:bodyPr wrap="square" lIns="0" tIns="0" rIns="0" bIns="0" rtlCol="0">
            <a:spAutoFit/>
          </a:bodyPr>
          <a:lstStyle/>
          <a:p>
            <a:pPr algn="ctr"/>
            <a:r>
              <a:rPr lang="en-GB" sz="1600" b="1" dirty="0" smtClean="0"/>
              <a:t>dissimilarity</a:t>
            </a:r>
            <a:endParaRPr lang="en-GB" sz="1600" b="1" dirty="0"/>
          </a:p>
        </p:txBody>
      </p:sp>
      <p:sp>
        <p:nvSpPr>
          <p:cNvPr id="7" name="Rectangle 6"/>
          <p:cNvSpPr/>
          <p:nvPr/>
        </p:nvSpPr>
        <p:spPr>
          <a:xfrm>
            <a:off x="771978" y="679138"/>
            <a:ext cx="8334224" cy="31191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73120" y="679138"/>
            <a:ext cx="8249522" cy="4995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rot="16200000">
            <a:off x="-739123" y="3590486"/>
            <a:ext cx="2776276" cy="1077218"/>
          </a:xfrm>
          <a:prstGeom prst="rect">
            <a:avLst/>
          </a:prstGeom>
          <a:noFill/>
        </p:spPr>
        <p:txBody>
          <a:bodyPr wrap="square" rtlCol="0">
            <a:spAutoFit/>
          </a:bodyPr>
          <a:lstStyle/>
          <a:p>
            <a:pPr algn="ctr"/>
            <a:r>
              <a:rPr lang="en-GB" b="1" dirty="0" smtClean="0">
                <a:solidFill>
                  <a:srgbClr val="FF0000"/>
                </a:solidFill>
              </a:rPr>
              <a:t>Voxel Receptive</a:t>
            </a:r>
            <a:br>
              <a:rPr lang="en-GB" b="1" dirty="0" smtClean="0">
                <a:solidFill>
                  <a:srgbClr val="FF0000"/>
                </a:solidFill>
              </a:rPr>
            </a:br>
            <a:r>
              <a:rPr lang="en-GB" b="1" dirty="0" smtClean="0">
                <a:solidFill>
                  <a:srgbClr val="FF0000"/>
                </a:solidFill>
              </a:rPr>
              <a:t>Field</a:t>
            </a:r>
            <a:r>
              <a:rPr lang="en-GB" b="1" dirty="0">
                <a:solidFill>
                  <a:srgbClr val="FF0000"/>
                </a:solidFill>
              </a:rPr>
              <a:t> </a:t>
            </a:r>
            <a:r>
              <a:rPr lang="en-GB" b="1" dirty="0" smtClean="0">
                <a:solidFill>
                  <a:srgbClr val="FF0000"/>
                </a:solidFill>
              </a:rPr>
              <a:t>Modelling</a:t>
            </a:r>
          </a:p>
          <a:p>
            <a:pPr algn="ctr"/>
            <a:r>
              <a:rPr lang="en-GB" sz="1400" dirty="0" smtClean="0">
                <a:solidFill>
                  <a:srgbClr val="FF0000"/>
                </a:solidFill>
              </a:rPr>
              <a:t>(many parameters</a:t>
            </a:r>
            <a:br>
              <a:rPr lang="en-GB" sz="1400" dirty="0" smtClean="0">
                <a:solidFill>
                  <a:srgbClr val="FF0000"/>
                </a:solidFill>
              </a:rPr>
            </a:br>
            <a:r>
              <a:rPr lang="en-GB" sz="1400" dirty="0" smtClean="0">
                <a:solidFill>
                  <a:srgbClr val="FF0000"/>
                </a:solidFill>
              </a:rPr>
              <a:t>&amp; little generalization)</a:t>
            </a:r>
            <a:endParaRPr lang="en-GB" sz="1400" dirty="0">
              <a:solidFill>
                <a:srgbClr val="FF0000"/>
              </a:solidFill>
            </a:endParaRPr>
          </a:p>
        </p:txBody>
      </p:sp>
    </p:spTree>
    <p:extLst>
      <p:ext uri="{BB962C8B-B14F-4D97-AF65-F5344CB8AC3E}">
        <p14:creationId xmlns:p14="http://schemas.microsoft.com/office/powerpoint/2010/main" val="4461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6" grpId="0" animBg="1"/>
      <p:bldP spid="12" grpId="0" animBg="1"/>
      <p:bldP spid="7" grpId="0" animBg="1"/>
      <p:bldP spid="4"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nada_RSA-circle.tif"/>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97414" y="401234"/>
            <a:ext cx="6744750" cy="6225922"/>
          </a:xfrm>
          <a:prstGeom prst="rect">
            <a:avLst/>
          </a:prstGeom>
        </p:spPr>
      </p:pic>
      <p:sp>
        <p:nvSpPr>
          <p:cNvPr id="17411" name="Text Box 3"/>
          <p:cNvSpPr txBox="1">
            <a:spLocks noChangeArrowheads="1"/>
          </p:cNvSpPr>
          <p:nvPr/>
        </p:nvSpPr>
        <p:spPr bwMode="auto">
          <a:xfrm>
            <a:off x="6804248" y="6309320"/>
            <a:ext cx="2146037" cy="338554"/>
          </a:xfrm>
          <a:prstGeom prst="rect">
            <a:avLst/>
          </a:prstGeom>
          <a:noFill/>
          <a:ln w="9525">
            <a:noFill/>
            <a:miter lim="800000"/>
            <a:headEnd/>
            <a:tailEnd/>
          </a:ln>
        </p:spPr>
        <p:txBody>
          <a:bodyPr wrap="none">
            <a:spAutoFit/>
          </a:bodyPr>
          <a:lstStyle/>
          <a:p>
            <a:r>
              <a:rPr lang="en-US" sz="1600" dirty="0" err="1"/>
              <a:t>Kriegeskorte</a:t>
            </a:r>
            <a:r>
              <a:rPr lang="en-US" sz="1600" dirty="0"/>
              <a:t> et al. </a:t>
            </a:r>
            <a:r>
              <a:rPr lang="en-US" sz="1600" dirty="0" smtClean="0"/>
              <a:t>2008</a:t>
            </a:r>
            <a:endParaRPr lang="en-US" sz="1600" dirty="0"/>
          </a:p>
        </p:txBody>
      </p:sp>
      <p:sp>
        <p:nvSpPr>
          <p:cNvPr id="7" name="Line 4"/>
          <p:cNvSpPr>
            <a:spLocks noChangeShapeType="1"/>
          </p:cNvSpPr>
          <p:nvPr/>
        </p:nvSpPr>
        <p:spPr bwMode="auto">
          <a:xfrm>
            <a:off x="1422400" y="3827463"/>
            <a:ext cx="592138" cy="0"/>
          </a:xfrm>
          <a:prstGeom prst="line">
            <a:avLst/>
          </a:prstGeom>
          <a:noFill/>
          <a:ln w="19050">
            <a:solidFill>
              <a:schemeClr val="tx1"/>
            </a:solidFill>
            <a:round/>
            <a:headEnd/>
            <a:tailEnd/>
          </a:ln>
        </p:spPr>
        <p:txBody>
          <a:bodyPr/>
          <a:lstStyle/>
          <a:p>
            <a:endParaRPr lang="en-GB"/>
          </a:p>
        </p:txBody>
      </p:sp>
      <p:sp>
        <p:nvSpPr>
          <p:cNvPr id="8" name="Line 5"/>
          <p:cNvSpPr>
            <a:spLocks noChangeShapeType="1"/>
          </p:cNvSpPr>
          <p:nvPr/>
        </p:nvSpPr>
        <p:spPr bwMode="auto">
          <a:xfrm>
            <a:off x="3209925" y="5341938"/>
            <a:ext cx="546100" cy="0"/>
          </a:xfrm>
          <a:prstGeom prst="line">
            <a:avLst/>
          </a:prstGeom>
          <a:noFill/>
          <a:ln w="19050">
            <a:solidFill>
              <a:schemeClr val="tx1"/>
            </a:solidFill>
            <a:round/>
            <a:headEnd/>
            <a:tailEnd/>
          </a:ln>
        </p:spPr>
        <p:txBody>
          <a:bodyPr/>
          <a:lstStyle/>
          <a:p>
            <a:endParaRPr lang="en-GB"/>
          </a:p>
        </p:txBody>
      </p:sp>
    </p:spTree>
    <p:extLst>
      <p:ext uri="{BB962C8B-B14F-4D97-AF65-F5344CB8AC3E}">
        <p14:creationId xmlns:p14="http://schemas.microsoft.com/office/powerpoint/2010/main" val="3436946562"/>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4382</Words>
  <Application>Microsoft Office PowerPoint</Application>
  <PresentationFormat>On-screen Show (4:3)</PresentationFormat>
  <Paragraphs>673</Paragraphs>
  <Slides>64</Slides>
  <Notes>22</Notes>
  <HiddenSlides>20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71" baseType="lpstr">
      <vt:lpstr>Arial</vt:lpstr>
      <vt:lpstr>Arial Narrow</vt:lpstr>
      <vt:lpstr>Calibri</vt:lpstr>
      <vt:lpstr>Consolas</vt:lpstr>
      <vt:lpstr>Wingdings</vt:lpstr>
      <vt:lpstr>Office Theme</vt:lpstr>
      <vt:lpstr>CorelDRAW</vt:lpstr>
      <vt:lpstr>An introduction to Multi-Variate Pattern Analysis (MVPA) using  CoSMoMVPA and The RSA Toolbox</vt:lpstr>
      <vt:lpstr>PowerPoint Presentation</vt:lpstr>
      <vt:lpstr> Part 2: RSA </vt:lpstr>
      <vt:lpstr>PowerPoint Presentation</vt:lpstr>
      <vt:lpstr>PowerPoint Presentation</vt:lpstr>
      <vt:lpstr>PowerPoint Presentation</vt:lpstr>
      <vt:lpstr>A real example</vt:lpstr>
      <vt:lpstr>PowerPoint Presentation</vt:lpstr>
      <vt:lpstr>PowerPoint Presentation</vt:lpstr>
      <vt:lpstr> Representational similarity analysis using The RSA Toolbox </vt:lpstr>
      <vt:lpstr>PowerPoint Presentation</vt:lpstr>
      <vt:lpstr>PowerPoint Presentation</vt:lpstr>
      <vt:lpstr>PowerPoint Presentation</vt:lpstr>
      <vt:lpstr>Overview:</vt:lpstr>
      <vt:lpstr>Some key components: Datasets and RDMs</vt:lpstr>
      <vt:lpstr>PowerPoint Presentation</vt:lpstr>
      <vt:lpstr>Euclidean distance</vt:lpstr>
      <vt:lpstr>Correlation distance</vt:lpstr>
      <vt:lpstr>PowerPoint Presentation</vt:lpstr>
      <vt:lpstr>PowerPoint Presentation</vt:lpstr>
      <vt:lpstr>One example of effect in practice:</vt:lpstr>
      <vt:lpstr>Crossvalidated distance estimates</vt:lpstr>
      <vt:lpstr>Noise normalisation</vt:lpstr>
      <vt:lpstr>Cross-validated dissimilarity measures</vt:lpstr>
      <vt:lpstr>Cross-validated dissimilarity measures</vt:lpstr>
      <vt:lpstr>PowerPoint Presentation</vt:lpstr>
      <vt:lpstr>Compare with LDA classifier</vt:lpstr>
      <vt:lpstr>Datasets and RDMs</vt:lpstr>
      <vt:lpstr>96 object images</vt:lpstr>
      <vt:lpstr>96-object-image fMRI experiment</vt:lpstr>
      <vt:lpstr>Example RDM of IT activity patterns, to be used in demo</vt:lpstr>
      <vt:lpstr>Example RDM of IT activity patterns, to be used in demo</vt:lpstr>
      <vt:lpstr>Ways to visualize representational structure</vt:lpstr>
      <vt:lpstr>Datasets and RDMs</vt:lpstr>
      <vt:lpstr>PowerPoint Presentation</vt:lpstr>
      <vt:lpstr>Conventional method:  Pairwise similarity ratings</vt:lpstr>
      <vt:lpstr>Many pairwise dissimilarities</vt:lpstr>
      <vt:lpstr>2D arrangement  by dissimilarity</vt:lpstr>
      <vt:lpstr>Multi-object arrangement (MA) method</vt:lpstr>
      <vt:lpstr>PowerPoint Presentation</vt:lpstr>
      <vt:lpstr>PowerPoint Presentation</vt:lpstr>
      <vt:lpstr>PowerPoint Presentation</vt:lpstr>
      <vt:lpstr>PowerPoint Presentation</vt:lpstr>
      <vt:lpstr>PowerPoint Presentation</vt:lpstr>
      <vt:lpstr>Comparing RDMs</vt:lpstr>
      <vt:lpstr>Models and fitting</vt:lpstr>
      <vt:lpstr>Some key components: Inference</vt:lpstr>
      <vt:lpstr>PowerPoint Presentation</vt:lpstr>
      <vt:lpstr>Some key components: Visualization</vt:lpstr>
      <vt:lpstr>Searchlights:</vt:lpstr>
      <vt:lpstr>Summary recommendations</vt:lpstr>
      <vt:lpstr>Spearman vs. Kendall tau-a for comparing RDMs</vt:lpstr>
      <vt:lpstr>PowerPoint Presentation</vt:lpstr>
      <vt:lpstr>PowerPoint Presentation</vt:lpstr>
      <vt:lpstr>PowerPoint Presentation</vt:lpstr>
      <vt:lpstr>A few example applications…</vt:lpstr>
      <vt:lpstr>PowerPoint Presentation</vt:lpstr>
      <vt:lpstr>PowerPoint Presentation</vt:lpstr>
      <vt:lpstr>PowerPoint Presentation</vt:lpstr>
      <vt:lpstr>PowerPoint Presentation</vt:lpstr>
      <vt:lpstr>References (a very incomplete list)</vt:lpstr>
      <vt:lpstr>References (a very incomplete list)</vt:lpstr>
      <vt:lpstr>Extra demo data if time?</vt:lpstr>
      <vt:lpstr>Thank you!  Questions before we hand over to Olaf?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2017-05-22T11:52:36Z</dcterms:created>
  <dcterms:modified xsi:type="dcterms:W3CDTF">2023-09-27T08:25:54Z</dcterms:modified>
</cp:coreProperties>
</file>