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22" r:id="rId6"/>
    <p:sldMasterId id="2147483708" r:id="rId7"/>
    <p:sldMasterId id="2147483694" r:id="rId8"/>
  </p:sldMasterIdLst>
  <p:notesMasterIdLst>
    <p:notesMasterId r:id="rId31"/>
  </p:notesMasterIdLst>
  <p:handoutMasterIdLst>
    <p:handoutMasterId r:id="rId32"/>
  </p:handoutMasterIdLst>
  <p:sldIdLst>
    <p:sldId id="287" r:id="rId9"/>
    <p:sldId id="269" r:id="rId10"/>
    <p:sldId id="290" r:id="rId11"/>
    <p:sldId id="299" r:id="rId12"/>
    <p:sldId id="300" r:id="rId13"/>
    <p:sldId id="301" r:id="rId14"/>
    <p:sldId id="302" r:id="rId15"/>
    <p:sldId id="298" r:id="rId16"/>
    <p:sldId id="292" r:id="rId17"/>
    <p:sldId id="303" r:id="rId18"/>
    <p:sldId id="304" r:id="rId19"/>
    <p:sldId id="305" r:id="rId20"/>
    <p:sldId id="306" r:id="rId21"/>
    <p:sldId id="307" r:id="rId22"/>
    <p:sldId id="308" r:id="rId23"/>
    <p:sldId id="309" r:id="rId24"/>
    <p:sldId id="293" r:id="rId25"/>
    <p:sldId id="295" r:id="rId26"/>
    <p:sldId id="296" r:id="rId27"/>
    <p:sldId id="297" r:id="rId28"/>
    <p:sldId id="294"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79" userDrawn="1">
          <p15:clr>
            <a:srgbClr val="A4A3A4"/>
          </p15:clr>
        </p15:guide>
        <p15:guide id="3" orient="horz" pos="3906" userDrawn="1">
          <p15:clr>
            <a:srgbClr val="A4A3A4"/>
          </p15:clr>
        </p15:guide>
        <p15:guide id="4" pos="7355" userDrawn="1">
          <p15:clr>
            <a:srgbClr val="A4A3A4"/>
          </p15:clr>
        </p15:guide>
        <p15:guide id="5" pos="3840" userDrawn="1">
          <p15:clr>
            <a:srgbClr val="A4A3A4"/>
          </p15:clr>
        </p15:guide>
        <p15:guide id="6" orient="horz" pos="845" userDrawn="1">
          <p15:clr>
            <a:srgbClr val="A4A3A4"/>
          </p15:clr>
        </p15:guide>
        <p15:guide id="7" orient="horz" pos="3770" userDrawn="1">
          <p15:clr>
            <a:srgbClr val="A4A3A4"/>
          </p15:clr>
        </p15:guide>
        <p15:guide id="8" pos="846" userDrawn="1">
          <p15:clr>
            <a:srgbClr val="A4A3A4"/>
          </p15:clr>
        </p15:guide>
        <p15:guide id="9" orient="horz" pos="2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04D"/>
    <a:srgbClr val="626262"/>
    <a:srgbClr val="00BED5"/>
    <a:srgbClr val="E94D36"/>
    <a:srgbClr val="008AAD"/>
    <a:srgbClr val="FFFFFF"/>
    <a:srgbClr val="BE2BBB"/>
    <a:srgbClr val="FF5A5A"/>
    <a:srgbClr val="00A788"/>
    <a:srgbClr val="FBB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41"/>
    <p:restoredTop sz="96291"/>
  </p:normalViewPr>
  <p:slideViewPr>
    <p:cSldViewPr snapToGrid="0" snapToObjects="1">
      <p:cViewPr varScale="1">
        <p:scale>
          <a:sx n="127" d="100"/>
          <a:sy n="127" d="100"/>
        </p:scale>
        <p:origin x="192" y="184"/>
      </p:cViewPr>
      <p:guideLst>
        <p:guide orient="horz" pos="278"/>
        <p:guide pos="279"/>
        <p:guide orient="horz" pos="3906"/>
        <p:guide pos="7355"/>
        <p:guide pos="3840"/>
        <p:guide orient="horz" pos="845"/>
        <p:guide orient="horz" pos="3770"/>
        <p:guide pos="846"/>
        <p:guide orient="horz" pos="210"/>
      </p:guideLst>
    </p:cSldViewPr>
  </p:slideViewPr>
  <p:notesTextViewPr>
    <p:cViewPr>
      <p:scale>
        <a:sx n="1" d="1"/>
        <a:sy n="1" d="1"/>
      </p:scale>
      <p:origin x="0" y="0"/>
    </p:cViewPr>
  </p:notesTextViewPr>
  <p:notesViewPr>
    <p:cSldViewPr snapToGrid="0" snapToObjects="1">
      <p:cViewPr varScale="1">
        <p:scale>
          <a:sx n="96" d="100"/>
          <a:sy n="96" d="100"/>
        </p:scale>
        <p:origin x="35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31178-119D-44E0-AA7C-44E487085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3915F8-D2C9-42C2-8B7C-B73C5E147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5F376-9A97-4718-AB43-2131DF4A8483}" type="datetimeFigureOut">
              <a:rPr lang="en-GB" smtClean="0"/>
              <a:t>25/08/2023</a:t>
            </a:fld>
            <a:endParaRPr lang="en-GB"/>
          </a:p>
        </p:txBody>
      </p:sp>
      <p:sp>
        <p:nvSpPr>
          <p:cNvPr id="4" name="Footer Placeholder 3">
            <a:extLst>
              <a:ext uri="{FF2B5EF4-FFF2-40B4-BE49-F238E27FC236}">
                <a16:creationId xmlns:a16="http://schemas.microsoft.com/office/drawing/2014/main" id="{CDCE4A9F-6706-4D05-89D7-B49E68B077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83624E-AFAC-4FF4-90DB-DB0A8E1858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DE8FF9-6937-4B73-8B22-9FC5C35FFB1B}" type="slidenum">
              <a:rPr lang="en-GB" smtClean="0"/>
              <a:t>‹#›</a:t>
            </a:fld>
            <a:endParaRPr lang="en-GB"/>
          </a:p>
        </p:txBody>
      </p:sp>
    </p:spTree>
    <p:extLst>
      <p:ext uri="{BB962C8B-B14F-4D97-AF65-F5344CB8AC3E}">
        <p14:creationId xmlns:p14="http://schemas.microsoft.com/office/powerpoint/2010/main" val="3552699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8/25/23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forms of NIBS, designed to modulate neural activity. Note, each have act upon different mechanisms as the cellular mechanisms level. For example, the amplitude and speed of at TMS pulse is far larger than TEs and therefore TMS is typically used to initiate action potentials while TEs modulates the thresholds at which axons fire. </a:t>
            </a:r>
            <a:r>
              <a:rPr lang="en-US" dirty="0" err="1"/>
              <a:t>tFUS</a:t>
            </a:r>
            <a:r>
              <a:rPr lang="en-US" dirty="0"/>
              <a:t> is largely mechanical in nature as it is acoustic energy being delivered. We are still far for a a full </a:t>
            </a:r>
            <a:r>
              <a:rPr lang="en-US" dirty="0" err="1"/>
              <a:t>explaination</a:t>
            </a:r>
            <a:r>
              <a:rPr lang="en-US" dirty="0"/>
              <a:t> of a mechanistic account of how these tools modulate the brain and its different properties at the micro and macro level.</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310647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chain is the core chain of causation. The yellow route indicate that task demands and brain states can drive changes at multiple levels. Blue and and green are potential confounds but may influence final outcome.</a:t>
            </a:r>
          </a:p>
          <a:p>
            <a:endParaRPr lang="en-US" dirty="0"/>
          </a:p>
          <a:p>
            <a:r>
              <a:rPr lang="en-US" dirty="0"/>
              <a:t>NIBS – creates E-field which interacts with neurons (evoke firing or change membrane threshold for firing). Possible plasticity in offline case. Activity drives changes to inter-cortical network. This combination of changes at the network level can facilitate or disrupt functions. Resulting in changes in behavior (reduced accuracy or RT). </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256912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 approaches to NIBS.</a:t>
            </a:r>
          </a:p>
          <a:p>
            <a:r>
              <a:rPr lang="en-US" dirty="0"/>
              <a:t>Traditionally, many studies used the offline approach that was thought to lead to long-term potentiation or depression, to facilitate or inhibit a particular brain region. Task behavior or imaging are read out as a measure of induced plasticity.</a:t>
            </a:r>
          </a:p>
          <a:p>
            <a:endParaRPr lang="en-US" dirty="0"/>
          </a:p>
          <a:p>
            <a:r>
              <a:rPr lang="en-US" dirty="0"/>
              <a:t>The online approaches measure immediate impact, depending on the protocol set up, one can quantify with a large stimulation input, interfere with task or spontaneous activity or modulate the level or timing of task or spontaneous activity. </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192473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a:t>
            </a:r>
            <a:r>
              <a:rPr lang="en-US" dirty="0" err="1"/>
              <a:t>simNIBs</a:t>
            </a:r>
            <a:r>
              <a:rPr lang="en-US" dirty="0"/>
              <a:t> install has lots of example code</a:t>
            </a: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175482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22</a:t>
            </a:fld>
            <a:endParaRPr lang="en-US"/>
          </a:p>
        </p:txBody>
      </p:sp>
    </p:spTree>
    <p:extLst>
      <p:ext uri="{BB962C8B-B14F-4D97-AF65-F5344CB8AC3E}">
        <p14:creationId xmlns:p14="http://schemas.microsoft.com/office/powerpoint/2010/main" val="228058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1958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635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6370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54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7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8982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80036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442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4621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2376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4668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6279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545650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088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2367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621790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861259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4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88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dirty="0"/>
          </a:p>
        </p:txBody>
      </p:sp>
      <p:sp>
        <p:nvSpPr>
          <p:cNvPr id="7" name="Title 1">
            <a:extLst>
              <a:ext uri="{FF2B5EF4-FFF2-40B4-BE49-F238E27FC236}">
                <a16:creationId xmlns:a16="http://schemas.microsoft.com/office/drawing/2014/main" id="{C3B48A6B-1904-F145-A12F-E4361726C3B0}"/>
              </a:ext>
            </a:extLst>
          </p:cNvPr>
          <p:cNvSpPr>
            <a:spLocks noGrp="1"/>
          </p:cNvSpPr>
          <p:nvPr>
            <p:ph type="title"/>
          </p:nvPr>
        </p:nvSpPr>
        <p:spPr>
          <a:xfrm>
            <a:off x="421200" y="365125"/>
            <a:ext cx="10515600" cy="722895"/>
          </a:xfrm>
        </p:spPr>
        <p:txBody>
          <a:bodyPr>
            <a:normAutofit/>
          </a:bodyPr>
          <a:lstStyle>
            <a:lvl1pPr>
              <a:defRPr sz="3600" baseline="0"/>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D8E0D0A7-8DCB-5243-8DCE-891C2D857A0C}"/>
              </a:ext>
            </a:extLst>
          </p:cNvPr>
          <p:cNvSpPr>
            <a:spLocks noGrp="1"/>
          </p:cNvSpPr>
          <p:nvPr>
            <p:ph idx="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1510050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36735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11" name="Title 1">
            <a:extLst>
              <a:ext uri="{FF2B5EF4-FFF2-40B4-BE49-F238E27FC236}">
                <a16:creationId xmlns:a16="http://schemas.microsoft.com/office/drawing/2014/main" id="{ED264A6F-A965-CC41-9C49-F952B2D963C1}"/>
              </a:ext>
            </a:extLst>
          </p:cNvPr>
          <p:cNvSpPr>
            <a:spLocks noGrp="1"/>
          </p:cNvSpPr>
          <p:nvPr>
            <p:ph type="title" hasCustomPrompt="1"/>
          </p:nvPr>
        </p:nvSpPr>
        <p:spPr>
          <a:xfrm>
            <a:off x="421200" y="365125"/>
            <a:ext cx="10515600" cy="722895"/>
          </a:xfrm>
        </p:spPr>
        <p:txBody>
          <a:bodyPr>
            <a:normAutofit/>
          </a:bodyPr>
          <a:lstStyle>
            <a:lvl1pPr>
              <a:defRPr sz="3600" baseline="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01B7D3C-BAF7-5B45-AF19-29BA3CEB5353}"/>
              </a:ext>
            </a:extLst>
          </p:cNvPr>
          <p:cNvSpPr>
            <a:spLocks noGrp="1"/>
          </p:cNvSpPr>
          <p:nvPr>
            <p:ph idx="1" hasCustomPrompt="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add text</a:t>
            </a:r>
          </a:p>
        </p:txBody>
      </p:sp>
    </p:spTree>
    <p:extLst>
      <p:ext uri="{BB962C8B-B14F-4D97-AF65-F5344CB8AC3E}">
        <p14:creationId xmlns:p14="http://schemas.microsoft.com/office/powerpoint/2010/main" val="263735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23227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24752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06728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440915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691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78441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287239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483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75948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911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33134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06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14835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95928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2894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53948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38768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510831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71087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193609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9014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4580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5127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164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322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644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9801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8/25/23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155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pic>
        <p:nvPicPr>
          <p:cNvPr id="8" name="Picture 7">
            <a:extLst>
              <a:ext uri="{FF2B5EF4-FFF2-40B4-BE49-F238E27FC236}">
                <a16:creationId xmlns:a16="http://schemas.microsoft.com/office/drawing/2014/main" id="{660B7689-89DB-094E-B23F-24A22F71BAAB}"/>
              </a:ext>
            </a:extLst>
          </p:cNvPr>
          <p:cNvPicPr>
            <a:picLocks noChangeAspect="1"/>
          </p:cNvPicPr>
          <p:nvPr userDrawn="1"/>
        </p:nvPicPr>
        <p:blipFill>
          <a:blip r:embed="rId15"/>
          <a:stretch>
            <a:fillRect/>
          </a:stretch>
        </p:blipFill>
        <p:spPr>
          <a:xfrm>
            <a:off x="259200" y="6040800"/>
            <a:ext cx="4685095" cy="558000"/>
          </a:xfrm>
          <a:prstGeom prst="rect">
            <a:avLst/>
          </a:prstGeom>
        </p:spPr>
      </p:pic>
    </p:spTree>
    <p:extLst>
      <p:ext uri="{BB962C8B-B14F-4D97-AF65-F5344CB8AC3E}">
        <p14:creationId xmlns:p14="http://schemas.microsoft.com/office/powerpoint/2010/main" val="8954832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7" r:id="rId12"/>
    <p:sldLayoutId id="2147483680"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0A794-3B00-8B42-9CB9-40D45F34D090}"/>
              </a:ext>
            </a:extLst>
          </p:cNvPr>
          <p:cNvPicPr>
            <a:picLocks noChangeAspect="1"/>
          </p:cNvPicPr>
          <p:nvPr userDrawn="1"/>
        </p:nvPicPr>
        <p:blipFill>
          <a:blip r:embed="rId15"/>
          <a:stretch>
            <a:fillRect/>
          </a:stretch>
        </p:blipFill>
        <p:spPr>
          <a:xfrm>
            <a:off x="432000" y="298800"/>
            <a:ext cx="8010000" cy="954000"/>
          </a:xfrm>
          <a:prstGeom prst="rect">
            <a:avLst/>
          </a:prstGeom>
        </p:spPr>
      </p:pic>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5944796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
        <p:nvSpPr>
          <p:cNvPr id="11" name="Rectangle 10">
            <a:extLst>
              <a:ext uri="{FF2B5EF4-FFF2-40B4-BE49-F238E27FC236}">
                <a16:creationId xmlns:a16="http://schemas.microsoft.com/office/drawing/2014/main" id="{79E4C77C-4F11-F94A-BA67-509C85BF6E99}"/>
              </a:ext>
            </a:extLst>
          </p:cNvPr>
          <p:cNvSpPr/>
          <p:nvPr userDrawn="1"/>
        </p:nvSpPr>
        <p:spPr>
          <a:xfrm>
            <a:off x="441528" y="6263068"/>
            <a:ext cx="4361959"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MRC Cognition and Brain Sciences Unit</a:t>
            </a:r>
            <a:endParaRPr lang="en-GB" sz="16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347F55-8FB0-2A45-8EF4-AA7CEF87D48A}"/>
              </a:ext>
            </a:extLst>
          </p:cNvPr>
          <p:cNvSpPr/>
          <p:nvPr userDrawn="1"/>
        </p:nvSpPr>
        <p:spPr>
          <a:xfrm>
            <a:off x="8792308" y="6263068"/>
            <a:ext cx="3230440" cy="338554"/>
          </a:xfrm>
          <a:prstGeom prst="rect">
            <a:avLst/>
          </a:prstGeom>
        </p:spPr>
        <p:txBody>
          <a:bodyPr wrap="square">
            <a:spAutoFit/>
          </a:bodyPr>
          <a:lstStyle/>
          <a:p>
            <a:pPr algn="l"/>
            <a:r>
              <a:rPr lang="en-GB" sz="1600" b="1" dirty="0" err="1">
                <a:latin typeface="Arial" panose="020B0604020202020204" pitchFamily="34" charset="0"/>
                <a:cs typeface="Arial" panose="020B0604020202020204" pitchFamily="34" charset="0"/>
              </a:rPr>
              <a:t>Ajay.Halai@mrc-cbu.cam.ac.uk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1"/>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36"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8/25/23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6374455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jay.Halai@mrc-cbu.cam.ac.uk"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hyperlink" Target="https://istu.org/january-21-2021-webinar/"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wave.org/documentation/k-wave_examples.php" TargetMode="Externa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zX7wDXeo6A&amp;list=PLDCjI20ZMvu0YSaxrjQgM3ClObtzuZV99&amp;index=9" TargetMode="External"/><Relationship Id="rId2" Type="http://schemas.openxmlformats.org/officeDocument/2006/relationships/hyperlink" Target="https://doi.org/10.1016/j.brs.2011.10.001" TargetMode="External"/><Relationship Id="rId1" Type="http://schemas.openxmlformats.org/officeDocument/2006/relationships/slideLayout" Target="../slideLayouts/slideLayout27.xml"/><Relationship Id="rId6" Type="http://schemas.openxmlformats.org/officeDocument/2006/relationships/hyperlink" Target="https://doi.org/10.1162/jocn_a_01591" TargetMode="External"/><Relationship Id="rId5" Type="http://schemas.openxmlformats.org/officeDocument/2006/relationships/hyperlink" Target="https://www.sciencedirect.com/science/article/pii/S1053811918301800?via%3Dihub" TargetMode="External"/><Relationship Id="rId4" Type="http://schemas.openxmlformats.org/officeDocument/2006/relationships/hyperlink" Target="https://onlinelibrary.wiley.com/doi/epdf/10.1002/hbm.2147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imnibs.github.io/simnibs/build/html/installation/simnibs_installer.html"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BF79A-8450-D64A-B6C0-0E3284DC5D44}"/>
              </a:ext>
            </a:extLst>
          </p:cNvPr>
          <p:cNvSpPr txBox="1"/>
          <p:nvPr/>
        </p:nvSpPr>
        <p:spPr>
          <a:xfrm>
            <a:off x="1216201"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COGNESTIC workshop</a:t>
            </a:r>
          </a:p>
        </p:txBody>
      </p:sp>
      <p:sp>
        <p:nvSpPr>
          <p:cNvPr id="3" name="Rectangle 2">
            <a:extLst>
              <a:ext uri="{FF2B5EF4-FFF2-40B4-BE49-F238E27FC236}">
                <a16:creationId xmlns:a16="http://schemas.microsoft.com/office/drawing/2014/main" id="{A412FD77-25B3-6B4C-9240-A98AFFB7F6FA}"/>
              </a:ext>
            </a:extLst>
          </p:cNvPr>
          <p:cNvSpPr/>
          <p:nvPr/>
        </p:nvSpPr>
        <p:spPr>
          <a:xfrm>
            <a:off x="1257476" y="4118400"/>
            <a:ext cx="5745669" cy="1200329"/>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Ajay Halai</a:t>
            </a:r>
          </a:p>
          <a:p>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hlinkClick r:id="rId2"/>
              </a:rPr>
              <a:t>Ajay.Halai@mrc-cbu.cam.ac.uk</a:t>
            </a: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5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5285119" cy="4351338"/>
          </a:xfrm>
        </p:spPr>
        <p:txBody>
          <a:bodyPr/>
          <a:lstStyle/>
          <a:p>
            <a:r>
              <a:rPr lang="en-US" dirty="0"/>
              <a:t>Structural MRI (T1, T2, DWI [optional])</a:t>
            </a:r>
          </a:p>
          <a:p>
            <a:pPr lvl="1"/>
            <a:r>
              <a:rPr lang="en-US" sz="2000" dirty="0"/>
              <a:t>“</a:t>
            </a:r>
            <a:r>
              <a:rPr lang="en-US" sz="2000" dirty="0" err="1"/>
              <a:t>headreco</a:t>
            </a:r>
            <a:r>
              <a:rPr lang="en-US" sz="2000" dirty="0"/>
              <a:t> all </a:t>
            </a:r>
            <a:r>
              <a:rPr lang="en-US" sz="2000" dirty="0" err="1"/>
              <a:t>ernie</a:t>
            </a:r>
            <a:r>
              <a:rPr lang="en-US" sz="2000" dirty="0"/>
              <a:t> T1.nii.gz T2.nii.gz”</a:t>
            </a:r>
          </a:p>
          <a:p>
            <a:endParaRPr lang="en-US" dirty="0"/>
          </a:p>
          <a:p>
            <a:endParaRPr lang="en-US" dirty="0"/>
          </a:p>
        </p:txBody>
      </p:sp>
      <p:pic>
        <p:nvPicPr>
          <p:cNvPr id="5" name="Picture 4">
            <a:extLst>
              <a:ext uri="{FF2B5EF4-FFF2-40B4-BE49-F238E27FC236}">
                <a16:creationId xmlns:a16="http://schemas.microsoft.com/office/drawing/2014/main" id="{AC9793D8-DD12-3447-B228-1054DB9AE43F}"/>
              </a:ext>
            </a:extLst>
          </p:cNvPr>
          <p:cNvPicPr/>
          <p:nvPr/>
        </p:nvPicPr>
        <p:blipFill rotWithShape="1">
          <a:blip r:embed="rId2">
            <a:extLst>
              <a:ext uri="{28A0092B-C50C-407E-A947-70E740481C1C}">
                <a14:useLocalDpi xmlns:a14="http://schemas.microsoft.com/office/drawing/2010/main" val="0"/>
              </a:ext>
            </a:extLst>
          </a:blip>
          <a:srcRect r="3907"/>
          <a:stretch/>
        </p:blipFill>
        <p:spPr>
          <a:xfrm>
            <a:off x="5594130" y="1006997"/>
            <a:ext cx="6597870" cy="5769980"/>
          </a:xfrm>
          <a:prstGeom prst="rect">
            <a:avLst/>
          </a:prstGeom>
        </p:spPr>
      </p:pic>
      <p:pic>
        <p:nvPicPr>
          <p:cNvPr id="7" name="Picture 6">
            <a:extLst>
              <a:ext uri="{FF2B5EF4-FFF2-40B4-BE49-F238E27FC236}">
                <a16:creationId xmlns:a16="http://schemas.microsoft.com/office/drawing/2014/main" id="{4D2F132D-5A99-E340-9158-B44DDD005BA4}"/>
              </a:ext>
            </a:extLst>
          </p:cNvPr>
          <p:cNvPicPr/>
          <p:nvPr/>
        </p:nvPicPr>
        <p:blipFill rotWithShape="1">
          <a:blip r:embed="rId3">
            <a:extLst>
              <a:ext uri="{28A0092B-C50C-407E-A947-70E740481C1C}">
                <a14:useLocalDpi xmlns:a14="http://schemas.microsoft.com/office/drawing/2010/main" val="0"/>
              </a:ext>
            </a:extLst>
          </a:blip>
          <a:srcRect r="33362" b="91672"/>
          <a:stretch/>
        </p:blipFill>
        <p:spPr>
          <a:xfrm>
            <a:off x="85534" y="2391400"/>
            <a:ext cx="4163737" cy="365247"/>
          </a:xfrm>
          <a:prstGeom prst="rect">
            <a:avLst/>
          </a:prstGeom>
        </p:spPr>
      </p:pic>
      <p:pic>
        <p:nvPicPr>
          <p:cNvPr id="8" name="Picture 7">
            <a:extLst>
              <a:ext uri="{FF2B5EF4-FFF2-40B4-BE49-F238E27FC236}">
                <a16:creationId xmlns:a16="http://schemas.microsoft.com/office/drawing/2014/main" id="{70AE04E4-48FA-784B-8645-023615DAAA57}"/>
              </a:ext>
            </a:extLst>
          </p:cNvPr>
          <p:cNvPicPr/>
          <p:nvPr/>
        </p:nvPicPr>
        <p:blipFill rotWithShape="1">
          <a:blip r:embed="rId3">
            <a:extLst>
              <a:ext uri="{28A0092B-C50C-407E-A947-70E740481C1C}">
                <a14:useLocalDpi xmlns:a14="http://schemas.microsoft.com/office/drawing/2010/main" val="0"/>
              </a:ext>
            </a:extLst>
          </a:blip>
          <a:srcRect l="25317" t="8329" r="647"/>
          <a:stretch/>
        </p:blipFill>
        <p:spPr>
          <a:xfrm>
            <a:off x="255313" y="2756647"/>
            <a:ext cx="4625969" cy="4020330"/>
          </a:xfrm>
          <a:prstGeom prst="rect">
            <a:avLst/>
          </a:prstGeom>
        </p:spPr>
      </p:pic>
    </p:spTree>
    <p:extLst>
      <p:ext uri="{BB962C8B-B14F-4D97-AF65-F5344CB8AC3E}">
        <p14:creationId xmlns:p14="http://schemas.microsoft.com/office/powerpoint/2010/main" val="33479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5285119" cy="4351338"/>
          </a:xfrm>
        </p:spPr>
        <p:txBody>
          <a:bodyPr/>
          <a:lstStyle/>
          <a:p>
            <a:r>
              <a:rPr lang="en-US" dirty="0"/>
              <a:t>Structural MRI (T1, T2, DWI [optional])</a:t>
            </a:r>
          </a:p>
          <a:p>
            <a:pPr lvl="1"/>
            <a:r>
              <a:rPr lang="en-US" sz="2000" dirty="0"/>
              <a:t>“</a:t>
            </a:r>
            <a:r>
              <a:rPr lang="en-US" sz="2000" dirty="0" err="1"/>
              <a:t>headreco</a:t>
            </a:r>
            <a:r>
              <a:rPr lang="en-US" sz="2000" dirty="0"/>
              <a:t> check </a:t>
            </a:r>
            <a:r>
              <a:rPr lang="en-US" sz="2000" dirty="0" err="1"/>
              <a:t>ernie</a:t>
            </a:r>
            <a:r>
              <a:rPr lang="en-US" sz="2000" dirty="0"/>
              <a:t>”</a:t>
            </a:r>
          </a:p>
          <a:p>
            <a:endParaRPr lang="en-US" dirty="0"/>
          </a:p>
          <a:p>
            <a:endParaRPr lang="en-US" dirty="0"/>
          </a:p>
        </p:txBody>
      </p:sp>
      <p:pic>
        <p:nvPicPr>
          <p:cNvPr id="5" name="Picture 4">
            <a:extLst>
              <a:ext uri="{FF2B5EF4-FFF2-40B4-BE49-F238E27FC236}">
                <a16:creationId xmlns:a16="http://schemas.microsoft.com/office/drawing/2014/main" id="{AC9793D8-DD12-3447-B228-1054DB9AE43F}"/>
              </a:ext>
            </a:extLst>
          </p:cNvPr>
          <p:cNvPicPr/>
          <p:nvPr/>
        </p:nvPicPr>
        <p:blipFill rotWithShape="1">
          <a:blip r:embed="rId2">
            <a:extLst>
              <a:ext uri="{28A0092B-C50C-407E-A947-70E740481C1C}">
                <a14:useLocalDpi xmlns:a14="http://schemas.microsoft.com/office/drawing/2010/main" val="0"/>
              </a:ext>
            </a:extLst>
          </a:blip>
          <a:srcRect r="3907"/>
          <a:stretch/>
        </p:blipFill>
        <p:spPr>
          <a:xfrm>
            <a:off x="5594130" y="1006997"/>
            <a:ext cx="6597870" cy="5769980"/>
          </a:xfrm>
          <a:prstGeom prst="rect">
            <a:avLst/>
          </a:prstGeom>
        </p:spPr>
      </p:pic>
      <p:pic>
        <p:nvPicPr>
          <p:cNvPr id="6" name="Picture 5">
            <a:extLst>
              <a:ext uri="{FF2B5EF4-FFF2-40B4-BE49-F238E27FC236}">
                <a16:creationId xmlns:a16="http://schemas.microsoft.com/office/drawing/2014/main" id="{FFA96DE2-846B-E24D-A6E4-DDB8CEDE4871}"/>
              </a:ext>
            </a:extLst>
          </p:cNvPr>
          <p:cNvPicPr/>
          <p:nvPr/>
        </p:nvPicPr>
        <p:blipFill rotWithShape="1">
          <a:blip r:embed="rId3">
            <a:extLst>
              <a:ext uri="{28A0092B-C50C-407E-A947-70E740481C1C}">
                <a14:useLocalDpi xmlns:a14="http://schemas.microsoft.com/office/drawing/2010/main" val="0"/>
              </a:ext>
            </a:extLst>
          </a:blip>
          <a:srcRect l="5806" t="43166" r="1439"/>
          <a:stretch/>
        </p:blipFill>
        <p:spPr>
          <a:xfrm>
            <a:off x="61431" y="2265352"/>
            <a:ext cx="6762005" cy="3583357"/>
          </a:xfrm>
          <a:prstGeom prst="rect">
            <a:avLst/>
          </a:prstGeom>
        </p:spPr>
      </p:pic>
    </p:spTree>
    <p:extLst>
      <p:ext uri="{BB962C8B-B14F-4D97-AF65-F5344CB8AC3E}">
        <p14:creationId xmlns:p14="http://schemas.microsoft.com/office/powerpoint/2010/main" val="276611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11222932" cy="4351338"/>
          </a:xfrm>
        </p:spPr>
        <p:txBody>
          <a:bodyPr/>
          <a:lstStyle/>
          <a:p>
            <a:r>
              <a:rPr lang="en-US" dirty="0"/>
              <a:t>Structural MRI (T1, T2, DWI [optional])</a:t>
            </a:r>
          </a:p>
          <a:p>
            <a:pPr lvl="1"/>
            <a:r>
              <a:rPr lang="en-US" sz="2000" dirty="0"/>
              <a:t>Segmentation errors			Check MNI registration	</a:t>
            </a:r>
          </a:p>
          <a:p>
            <a:endParaRPr lang="en-US" dirty="0"/>
          </a:p>
          <a:p>
            <a:endParaRPr lang="en-US" dirty="0"/>
          </a:p>
        </p:txBody>
      </p:sp>
      <p:pic>
        <p:nvPicPr>
          <p:cNvPr id="7" name="Picture 6">
            <a:extLst>
              <a:ext uri="{FF2B5EF4-FFF2-40B4-BE49-F238E27FC236}">
                <a16:creationId xmlns:a16="http://schemas.microsoft.com/office/drawing/2014/main" id="{83188643-8DAA-D64A-877A-A1D49BD3EBC4}"/>
              </a:ext>
            </a:extLst>
          </p:cNvPr>
          <p:cNvPicPr/>
          <p:nvPr/>
        </p:nvPicPr>
        <p:blipFill>
          <a:blip r:embed="rId2">
            <a:extLst>
              <a:ext uri="{28A0092B-C50C-407E-A947-70E740481C1C}">
                <a14:useLocalDpi xmlns:a14="http://schemas.microsoft.com/office/drawing/2010/main" val="0"/>
              </a:ext>
            </a:extLst>
          </a:blip>
          <a:stretch>
            <a:fillRect/>
          </a:stretch>
        </p:blipFill>
        <p:spPr>
          <a:xfrm>
            <a:off x="130134" y="2018693"/>
            <a:ext cx="5124772" cy="4118566"/>
          </a:xfrm>
          <a:prstGeom prst="rect">
            <a:avLst/>
          </a:prstGeom>
        </p:spPr>
      </p:pic>
      <p:pic>
        <p:nvPicPr>
          <p:cNvPr id="8" name="Picture 7">
            <a:extLst>
              <a:ext uri="{FF2B5EF4-FFF2-40B4-BE49-F238E27FC236}">
                <a16:creationId xmlns:a16="http://schemas.microsoft.com/office/drawing/2014/main" id="{1D32F939-C3F2-644B-8751-E42975A5DABD}"/>
              </a:ext>
            </a:extLst>
          </p:cNvPr>
          <p:cNvPicPr/>
          <p:nvPr/>
        </p:nvPicPr>
        <p:blipFill>
          <a:blip r:embed="rId3">
            <a:extLst>
              <a:ext uri="{28A0092B-C50C-407E-A947-70E740481C1C}">
                <a14:useLocalDpi xmlns:a14="http://schemas.microsoft.com/office/drawing/2010/main" val="0"/>
              </a:ext>
            </a:extLst>
          </a:blip>
          <a:stretch>
            <a:fillRect/>
          </a:stretch>
        </p:blipFill>
        <p:spPr>
          <a:xfrm>
            <a:off x="5545972" y="2425145"/>
            <a:ext cx="6540264" cy="3305661"/>
          </a:xfrm>
          <a:prstGeom prst="rect">
            <a:avLst/>
          </a:prstGeom>
        </p:spPr>
      </p:pic>
    </p:spTree>
    <p:extLst>
      <p:ext uri="{BB962C8B-B14F-4D97-AF65-F5344CB8AC3E}">
        <p14:creationId xmlns:p14="http://schemas.microsoft.com/office/powerpoint/2010/main" val="1349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pic>
        <p:nvPicPr>
          <p:cNvPr id="5" name="Picture 4">
            <a:extLst>
              <a:ext uri="{FF2B5EF4-FFF2-40B4-BE49-F238E27FC236}">
                <a16:creationId xmlns:a16="http://schemas.microsoft.com/office/drawing/2014/main" id="{AC9793D8-DD12-3447-B228-1054DB9AE43F}"/>
              </a:ext>
            </a:extLst>
          </p:cNvPr>
          <p:cNvPicPr/>
          <p:nvPr/>
        </p:nvPicPr>
        <p:blipFill rotWithShape="1">
          <a:blip r:embed="rId2">
            <a:extLst>
              <a:ext uri="{28A0092B-C50C-407E-A947-70E740481C1C}">
                <a14:useLocalDpi xmlns:a14="http://schemas.microsoft.com/office/drawing/2010/main" val="0"/>
              </a:ext>
            </a:extLst>
          </a:blip>
          <a:srcRect r="3907"/>
          <a:stretch/>
        </p:blipFill>
        <p:spPr>
          <a:xfrm>
            <a:off x="5594130" y="1006997"/>
            <a:ext cx="6597870" cy="5769980"/>
          </a:xfrm>
          <a:prstGeom prst="rect">
            <a:avLst/>
          </a:prstGeom>
        </p:spPr>
      </p:pic>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dirty="0"/>
              <a:t>Structural MRI (T1, T2, DWI [optional])</a:t>
            </a:r>
          </a:p>
          <a:p>
            <a:pPr lvl="1"/>
            <a:r>
              <a:rPr lang="en-US" sz="1900" dirty="0"/>
              <a:t>“dwi2cond </a:t>
            </a:r>
            <a:r>
              <a:rPr lang="en-GB" sz="1900" dirty="0"/>
              <a:t>-all </a:t>
            </a:r>
            <a:r>
              <a:rPr lang="en-GB" sz="1900" dirty="0" err="1"/>
              <a:t>ernie</a:t>
            </a:r>
            <a:r>
              <a:rPr lang="en-GB" sz="1900" dirty="0"/>
              <a:t> </a:t>
            </a:r>
            <a:r>
              <a:rPr lang="en-GB" sz="1900" dirty="0" err="1"/>
              <a:t>DWI.nii.gz</a:t>
            </a:r>
            <a:r>
              <a:rPr lang="en-GB" sz="1900" dirty="0"/>
              <a:t> </a:t>
            </a:r>
            <a:r>
              <a:rPr lang="en-GB" sz="1900" dirty="0" err="1"/>
              <a:t>DWI.bvals</a:t>
            </a:r>
            <a:r>
              <a:rPr lang="en-GB" sz="1900" dirty="0"/>
              <a:t> </a:t>
            </a:r>
            <a:r>
              <a:rPr lang="en-GB" sz="1900" dirty="0" err="1"/>
              <a:t>DWI.bvecs</a:t>
            </a:r>
            <a:r>
              <a:rPr lang="en-US" sz="1900" dirty="0"/>
              <a:t>”</a:t>
            </a:r>
          </a:p>
          <a:p>
            <a:pPr lvl="1"/>
            <a:endParaRPr lang="en-US" sz="1900" dirty="0"/>
          </a:p>
          <a:p>
            <a:r>
              <a:rPr lang="en-GB" dirty="0"/>
              <a:t>dwi2cond -all </a:t>
            </a:r>
            <a:r>
              <a:rPr lang="en-GB" dirty="0" err="1"/>
              <a:t>ernie</a:t>
            </a:r>
            <a:r>
              <a:rPr lang="en-GB" dirty="0"/>
              <a:t> </a:t>
            </a:r>
            <a:r>
              <a:rPr lang="en-GB" dirty="0" err="1"/>
              <a:t>DWI.nii.gz</a:t>
            </a:r>
            <a:r>
              <a:rPr lang="en-GB" dirty="0"/>
              <a:t> </a:t>
            </a:r>
            <a:r>
              <a:rPr lang="en-GB" dirty="0" err="1"/>
              <a:t>DWI.bvals</a:t>
            </a:r>
            <a:r>
              <a:rPr lang="en-GB" dirty="0"/>
              <a:t> </a:t>
            </a:r>
            <a:r>
              <a:rPr lang="en-GB" dirty="0" err="1"/>
              <a:t>DWI.bvecs</a:t>
            </a:r>
            <a:r>
              <a:rPr lang="en-GB" dirty="0"/>
              <a:t> DWI_reverseb0.nii.gz</a:t>
            </a:r>
          </a:p>
          <a:p>
            <a:r>
              <a:rPr lang="en-GB" dirty="0"/>
              <a:t>dwi2cond -all </a:t>
            </a:r>
            <a:r>
              <a:rPr lang="en-GB" dirty="0" err="1"/>
              <a:t>ernie</a:t>
            </a:r>
            <a:r>
              <a:rPr lang="en-GB" dirty="0"/>
              <a:t> </a:t>
            </a:r>
            <a:r>
              <a:rPr lang="en-GB" dirty="0" err="1"/>
              <a:t>DWI.nii.gz</a:t>
            </a:r>
            <a:r>
              <a:rPr lang="en-GB" dirty="0"/>
              <a:t> </a:t>
            </a:r>
            <a:r>
              <a:rPr lang="en-GB" dirty="0" err="1"/>
              <a:t>DWI.bvals</a:t>
            </a:r>
            <a:r>
              <a:rPr lang="en-GB" dirty="0"/>
              <a:t> </a:t>
            </a:r>
            <a:r>
              <a:rPr lang="en-GB" dirty="0" err="1"/>
              <a:t>DWI.bvecs</a:t>
            </a:r>
            <a:r>
              <a:rPr lang="en-GB" dirty="0"/>
              <a:t> </a:t>
            </a:r>
            <a:r>
              <a:rPr lang="en-GB" dirty="0" err="1"/>
              <a:t>fieldmap_mag.nii.gz</a:t>
            </a:r>
            <a:r>
              <a:rPr lang="en-GB" dirty="0"/>
              <a:t> </a:t>
            </a:r>
            <a:r>
              <a:rPr lang="en-GB" dirty="0" err="1"/>
              <a:t>fieldmap_phase.nii.gz</a:t>
            </a:r>
            <a:endParaRPr lang="en-GB" dirty="0"/>
          </a:p>
          <a:p>
            <a:r>
              <a:rPr lang="en-GB" dirty="0"/>
              <a:t>dwi2cond -T1reg </a:t>
            </a:r>
            <a:r>
              <a:rPr lang="en-GB" dirty="0" err="1"/>
              <a:t>ernie</a:t>
            </a:r>
            <a:r>
              <a:rPr lang="en-GB" dirty="0"/>
              <a:t> </a:t>
            </a:r>
            <a:r>
              <a:rPr lang="en-GB" dirty="0" err="1"/>
              <a:t>DTI_tensor.nii.gz</a:t>
            </a:r>
            <a:endParaRPr lang="en-GB" dirty="0"/>
          </a:p>
          <a:p>
            <a:r>
              <a:rPr lang="en-GB" dirty="0"/>
              <a:t>Lots of optional flags for dwi2cond –help</a:t>
            </a:r>
          </a:p>
          <a:p>
            <a:pPr lvl="1"/>
            <a:r>
              <a:rPr lang="en-US" sz="1900" dirty="0"/>
              <a:t>Opitz et al., 2011</a:t>
            </a:r>
          </a:p>
          <a:p>
            <a:endParaRPr lang="en-US" dirty="0"/>
          </a:p>
          <a:p>
            <a:endParaRPr lang="en-US" dirty="0"/>
          </a:p>
        </p:txBody>
      </p:sp>
      <p:pic>
        <p:nvPicPr>
          <p:cNvPr id="9" name="Picture 8">
            <a:extLst>
              <a:ext uri="{FF2B5EF4-FFF2-40B4-BE49-F238E27FC236}">
                <a16:creationId xmlns:a16="http://schemas.microsoft.com/office/drawing/2014/main" id="{B5EACBF0-17C6-6447-9994-119BABEAFC7A}"/>
              </a:ext>
            </a:extLst>
          </p:cNvPr>
          <p:cNvPicPr>
            <a:picLocks noChangeAspect="1"/>
          </p:cNvPicPr>
          <p:nvPr/>
        </p:nvPicPr>
        <p:blipFill>
          <a:blip r:embed="rId3"/>
          <a:stretch>
            <a:fillRect/>
          </a:stretch>
        </p:blipFill>
        <p:spPr>
          <a:xfrm>
            <a:off x="421200" y="4065634"/>
            <a:ext cx="6250329" cy="1984084"/>
          </a:xfrm>
          <a:prstGeom prst="rect">
            <a:avLst/>
          </a:prstGeom>
        </p:spPr>
      </p:pic>
    </p:spTree>
    <p:extLst>
      <p:ext uri="{BB962C8B-B14F-4D97-AF65-F5344CB8AC3E}">
        <p14:creationId xmlns:p14="http://schemas.microsoft.com/office/powerpoint/2010/main" val="28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dirty="0"/>
              <a:t>Structural MRI (T1, T2, DWI [optional])</a:t>
            </a:r>
          </a:p>
          <a:p>
            <a:pPr lvl="1"/>
            <a:endParaRPr lang="en-US" sz="1900" dirty="0"/>
          </a:p>
          <a:p>
            <a:endParaRPr lang="en-US" dirty="0"/>
          </a:p>
          <a:p>
            <a:endParaRPr lang="en-US" dirty="0"/>
          </a:p>
        </p:txBody>
      </p:sp>
      <p:pic>
        <p:nvPicPr>
          <p:cNvPr id="6" name="Picture 5">
            <a:extLst>
              <a:ext uri="{FF2B5EF4-FFF2-40B4-BE49-F238E27FC236}">
                <a16:creationId xmlns:a16="http://schemas.microsoft.com/office/drawing/2014/main" id="{52994353-4487-C742-BFDB-C1CD9859396A}"/>
              </a:ext>
            </a:extLst>
          </p:cNvPr>
          <p:cNvPicPr/>
          <p:nvPr/>
        </p:nvPicPr>
        <p:blipFill>
          <a:blip r:embed="rId2">
            <a:extLst>
              <a:ext uri="{28A0092B-C50C-407E-A947-70E740481C1C}">
                <a14:useLocalDpi xmlns:a14="http://schemas.microsoft.com/office/drawing/2010/main" val="0"/>
              </a:ext>
            </a:extLst>
          </a:blip>
          <a:stretch>
            <a:fillRect/>
          </a:stretch>
        </p:blipFill>
        <p:spPr>
          <a:xfrm>
            <a:off x="512099" y="1704250"/>
            <a:ext cx="11189905" cy="2940141"/>
          </a:xfrm>
          <a:prstGeom prst="rect">
            <a:avLst/>
          </a:prstGeom>
        </p:spPr>
      </p:pic>
    </p:spTree>
    <p:extLst>
      <p:ext uri="{BB962C8B-B14F-4D97-AF65-F5344CB8AC3E}">
        <p14:creationId xmlns:p14="http://schemas.microsoft.com/office/powerpoint/2010/main" val="375811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dirty="0"/>
              <a:t>Structural MRI (T1, T2, DWI [optional])</a:t>
            </a:r>
          </a:p>
          <a:p>
            <a:pPr lvl="1"/>
            <a:endParaRPr lang="en-US" sz="1900" dirty="0"/>
          </a:p>
          <a:p>
            <a:endParaRPr lang="en-US" dirty="0"/>
          </a:p>
          <a:p>
            <a:endParaRPr lang="en-US" dirty="0"/>
          </a:p>
        </p:txBody>
      </p:sp>
      <p:pic>
        <p:nvPicPr>
          <p:cNvPr id="5" name="Picture 4">
            <a:extLst>
              <a:ext uri="{FF2B5EF4-FFF2-40B4-BE49-F238E27FC236}">
                <a16:creationId xmlns:a16="http://schemas.microsoft.com/office/drawing/2014/main" id="{11EFBB3B-646E-FF48-9120-2AD91664412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31614" y="1699979"/>
            <a:ext cx="7704650" cy="4464768"/>
          </a:xfrm>
          <a:prstGeom prst="rect">
            <a:avLst/>
          </a:prstGeom>
        </p:spPr>
      </p:pic>
    </p:spTree>
    <p:extLst>
      <p:ext uri="{BB962C8B-B14F-4D97-AF65-F5344CB8AC3E}">
        <p14:creationId xmlns:p14="http://schemas.microsoft.com/office/powerpoint/2010/main" val="42240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11269230" cy="4351338"/>
          </a:xfrm>
        </p:spPr>
        <p:txBody>
          <a:bodyPr>
            <a:normAutofit/>
          </a:bodyPr>
          <a:lstStyle/>
          <a:p>
            <a:r>
              <a:rPr lang="en-US" dirty="0"/>
              <a:t>Demo examples</a:t>
            </a:r>
          </a:p>
          <a:p>
            <a:pPr lvl="1"/>
            <a:r>
              <a:rPr lang="en-US" dirty="0" err="1"/>
              <a:t>headreco</a:t>
            </a:r>
            <a:r>
              <a:rPr lang="en-US" dirty="0"/>
              <a:t> example (run and check)</a:t>
            </a:r>
          </a:p>
          <a:p>
            <a:pPr lvl="1"/>
            <a:r>
              <a:rPr lang="en-US" dirty="0"/>
              <a:t>dwi2cond example</a:t>
            </a:r>
          </a:p>
          <a:p>
            <a:endParaRPr lang="en-US" dirty="0"/>
          </a:p>
          <a:p>
            <a:pPr lvl="1"/>
            <a:r>
              <a:rPr lang="en-US" dirty="0"/>
              <a:t>GUI (show GUI interface and example)</a:t>
            </a:r>
          </a:p>
          <a:p>
            <a:pPr lvl="1"/>
            <a:endParaRPr lang="en-US" dirty="0"/>
          </a:p>
          <a:p>
            <a:pPr lvl="1"/>
            <a:endParaRPr lang="en-US" sz="1900" dirty="0"/>
          </a:p>
          <a:p>
            <a:endParaRPr lang="en-US" dirty="0"/>
          </a:p>
          <a:p>
            <a:endParaRPr lang="en-US" dirty="0"/>
          </a:p>
        </p:txBody>
      </p:sp>
    </p:spTree>
    <p:extLst>
      <p:ext uri="{BB962C8B-B14F-4D97-AF65-F5344CB8AC3E}">
        <p14:creationId xmlns:p14="http://schemas.microsoft.com/office/powerpoint/2010/main" val="48679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p:txBody>
          <a:bodyPr/>
          <a:lstStyle/>
          <a:p>
            <a:r>
              <a:rPr lang="en-US" dirty="0"/>
              <a:t>What can simulations do</a:t>
            </a:r>
          </a:p>
          <a:p>
            <a:r>
              <a:rPr lang="en-US" dirty="0"/>
              <a:t>How to build a simulation for </a:t>
            </a:r>
            <a:r>
              <a:rPr lang="en-US" dirty="0" err="1"/>
              <a:t>tFUS</a:t>
            </a:r>
            <a:endParaRPr lang="en-US" dirty="0"/>
          </a:p>
          <a:p>
            <a:r>
              <a:rPr lang="en-US" dirty="0"/>
              <a:t>k-Wave MATLAB example </a:t>
            </a:r>
          </a:p>
          <a:p>
            <a:endParaRPr lang="en-US" dirty="0"/>
          </a:p>
          <a:p>
            <a:r>
              <a:rPr lang="en-US" dirty="0"/>
              <a:t>Detailed video presentation (</a:t>
            </a:r>
            <a:r>
              <a:rPr lang="en-US" dirty="0">
                <a:hlinkClick r:id="rId2"/>
              </a:rPr>
              <a:t>https://istu.org/january-21-2021-webinar/</a:t>
            </a:r>
            <a:r>
              <a:rPr lang="en-US" dirty="0"/>
              <a:t>; Prof Bradley </a:t>
            </a:r>
            <a:r>
              <a:rPr lang="en-US" dirty="0" err="1"/>
              <a:t>Treeby</a:t>
            </a:r>
            <a:r>
              <a:rPr lang="en-US" dirty="0"/>
              <a:t>)</a:t>
            </a:r>
          </a:p>
          <a:p>
            <a:endParaRPr lang="en-US" dirty="0"/>
          </a:p>
        </p:txBody>
      </p:sp>
    </p:spTree>
    <p:extLst>
      <p:ext uri="{BB962C8B-B14F-4D97-AF65-F5344CB8AC3E}">
        <p14:creationId xmlns:p14="http://schemas.microsoft.com/office/powerpoint/2010/main" val="302031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p:txBody>
          <a:bodyPr/>
          <a:lstStyle/>
          <a:p>
            <a:r>
              <a:rPr lang="en-US" sz="2400" dirty="0"/>
              <a:t>What can simulations do</a:t>
            </a:r>
          </a:p>
          <a:p>
            <a:pPr marL="800100" lvl="1" indent="-342900">
              <a:buFont typeface="Arial" panose="020B0604020202020204" pitchFamily="34" charset="0"/>
              <a:buChar char="•"/>
            </a:pPr>
            <a:r>
              <a:rPr lang="en-US" sz="2000" dirty="0"/>
              <a:t>Determine safety (temperature rise)</a:t>
            </a:r>
          </a:p>
          <a:p>
            <a:pPr marL="800100" lvl="1" indent="-342900">
              <a:buFont typeface="Arial" panose="020B0604020202020204" pitchFamily="34" charset="0"/>
              <a:buChar char="•"/>
            </a:pPr>
            <a:r>
              <a:rPr lang="en-US" sz="2000" dirty="0" err="1"/>
              <a:t>Optimising</a:t>
            </a:r>
            <a:r>
              <a:rPr lang="en-US" sz="2000" dirty="0"/>
              <a:t> protocols (position, skull distortions, power)</a:t>
            </a:r>
          </a:p>
          <a:p>
            <a:pPr marL="800100" lvl="1" indent="-342900">
              <a:buFont typeface="Arial" panose="020B0604020202020204" pitchFamily="34" charset="0"/>
              <a:buChar char="•"/>
            </a:pPr>
            <a:r>
              <a:rPr lang="en-US" sz="2000" dirty="0"/>
              <a:t>Subject specific selection</a:t>
            </a:r>
          </a:p>
          <a:p>
            <a:pPr marL="800100" lvl="1" indent="-342900">
              <a:buFont typeface="Arial" panose="020B0604020202020204" pitchFamily="34" charset="0"/>
              <a:buChar char="•"/>
            </a:pPr>
            <a:r>
              <a:rPr lang="en-US" sz="2000" dirty="0"/>
              <a:t>Designing equipment (frequency, geometry)</a:t>
            </a:r>
          </a:p>
          <a:p>
            <a:pPr marL="800100" lvl="1" indent="-342900">
              <a:buFont typeface="Arial" panose="020B0604020202020204" pitchFamily="34" charset="0"/>
              <a:buChar char="•"/>
            </a:pPr>
            <a:r>
              <a:rPr lang="en-US" sz="2000" dirty="0"/>
              <a:t>Investigate adverse effects</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96834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442587" cy="4351338"/>
          </a:xfrm>
        </p:spPr>
        <p:txBody>
          <a:bodyPr/>
          <a:lstStyle/>
          <a:p>
            <a:r>
              <a:rPr lang="en-US" sz="2400" dirty="0"/>
              <a:t>How to build a simulation for </a:t>
            </a:r>
            <a:r>
              <a:rPr lang="en-US" sz="2400" dirty="0" err="1"/>
              <a:t>tFUS</a:t>
            </a:r>
            <a:endParaRPr lang="en-US" sz="2400" dirty="0"/>
          </a:p>
          <a:p>
            <a:pPr marL="914400" lvl="1" indent="-457200">
              <a:buFont typeface="Arial" panose="020B0604020202020204" pitchFamily="34" charset="0"/>
              <a:buChar char="•"/>
            </a:pPr>
            <a:r>
              <a:rPr lang="en-US" sz="2000" dirty="0"/>
              <a:t>Define space/gird parameters</a:t>
            </a:r>
          </a:p>
          <a:p>
            <a:pPr marL="1600200" lvl="2" indent="-457200">
              <a:buFont typeface="Arial" panose="020B0604020202020204" pitchFamily="34" charset="0"/>
              <a:buChar char="•"/>
            </a:pPr>
            <a:r>
              <a:rPr lang="en-US" dirty="0"/>
              <a:t>Resolution, points in space</a:t>
            </a:r>
          </a:p>
          <a:p>
            <a:pPr marL="914400" lvl="1" indent="-457200">
              <a:buFont typeface="Arial" panose="020B0604020202020204" pitchFamily="34" charset="0"/>
              <a:buChar char="•"/>
            </a:pPr>
            <a:r>
              <a:rPr lang="en-US" sz="2000" dirty="0"/>
              <a:t>Define the head (medium) parameters</a:t>
            </a:r>
          </a:p>
          <a:p>
            <a:pPr marL="1600200" lvl="2" indent="-457200">
              <a:buFont typeface="Arial" panose="020B0604020202020204" pitchFamily="34" charset="0"/>
              <a:buChar char="•"/>
            </a:pPr>
            <a:r>
              <a:rPr lang="en-US" dirty="0"/>
              <a:t>Skull geometry and acoustic properties</a:t>
            </a:r>
          </a:p>
          <a:p>
            <a:pPr marL="914400" lvl="1" indent="-457200">
              <a:buFont typeface="Arial" panose="020B0604020202020204" pitchFamily="34" charset="0"/>
              <a:buChar char="•"/>
            </a:pPr>
            <a:r>
              <a:rPr lang="en-US" sz="2000" dirty="0"/>
              <a:t>Define transducer parameters</a:t>
            </a:r>
          </a:p>
          <a:p>
            <a:pPr marL="1600200" lvl="2" indent="-457200">
              <a:buFont typeface="Arial" panose="020B0604020202020204" pitchFamily="34" charset="0"/>
              <a:buChar char="•"/>
            </a:pPr>
            <a:r>
              <a:rPr lang="en-US" dirty="0"/>
              <a:t>Geometry, driving parameters, position</a:t>
            </a:r>
          </a:p>
          <a:p>
            <a:pPr marL="914400" lvl="1" indent="-457200">
              <a:buFont typeface="Arial" panose="020B0604020202020204" pitchFamily="34" charset="0"/>
              <a:buChar char="•"/>
            </a:pPr>
            <a:r>
              <a:rPr lang="en-US" sz="2000" dirty="0"/>
              <a:t>Define numerical parameters</a:t>
            </a:r>
          </a:p>
          <a:p>
            <a:pPr marL="1600200" lvl="2" indent="-457200">
              <a:buFont typeface="Arial" panose="020B0604020202020204" pitchFamily="34" charset="0"/>
              <a:buChar char="•"/>
            </a:pPr>
            <a:r>
              <a:rPr lang="en-US" dirty="0"/>
              <a:t>Grid resolution, boundary parameters</a:t>
            </a:r>
          </a:p>
          <a:p>
            <a:pPr marL="914400" lvl="1" indent="-457200">
              <a:buFont typeface="Arial" panose="020B0604020202020204" pitchFamily="34" charset="0"/>
              <a:buChar char="•"/>
            </a:pPr>
            <a:r>
              <a:rPr lang="en-US" sz="2000" dirty="0"/>
              <a:t>Run through a simulation</a:t>
            </a:r>
          </a:p>
          <a:p>
            <a:pPr marL="1600200" lvl="2" indent="-457200">
              <a:buFont typeface="Arial" panose="020B0604020202020204" pitchFamily="34" charset="0"/>
              <a:buChar char="•"/>
            </a:pPr>
            <a:r>
              <a:rPr lang="en-US" dirty="0"/>
              <a:t>E.g., k-Wave, m-sound, stride, </a:t>
            </a:r>
            <a:r>
              <a:rPr lang="en-US" dirty="0" err="1"/>
              <a:t>babelviscoFTD</a:t>
            </a:r>
            <a:endParaRPr lang="en-US" dirty="0"/>
          </a:p>
          <a:p>
            <a:pPr marL="1600200" lvl="2" indent="-457200">
              <a:buFont typeface="Arial" panose="020B0604020202020204" pitchFamily="34" charset="0"/>
              <a:buChar char="•"/>
            </a:pPr>
            <a:endParaRPr lang="en-US" sz="3000" dirty="0"/>
          </a:p>
          <a:p>
            <a:endParaRPr lang="en-US" dirty="0"/>
          </a:p>
        </p:txBody>
      </p:sp>
      <p:pic>
        <p:nvPicPr>
          <p:cNvPr id="6" name="Picture 5">
            <a:extLst>
              <a:ext uri="{FF2B5EF4-FFF2-40B4-BE49-F238E27FC236}">
                <a16:creationId xmlns:a16="http://schemas.microsoft.com/office/drawing/2014/main" id="{3BC59A92-B297-2347-B308-24B71FC82F12}"/>
              </a:ext>
            </a:extLst>
          </p:cNvPr>
          <p:cNvPicPr>
            <a:picLocks noChangeAspect="1"/>
          </p:cNvPicPr>
          <p:nvPr/>
        </p:nvPicPr>
        <p:blipFill>
          <a:blip r:embed="rId2"/>
          <a:stretch>
            <a:fillRect/>
          </a:stretch>
        </p:blipFill>
        <p:spPr>
          <a:xfrm>
            <a:off x="6725131" y="1189900"/>
            <a:ext cx="5466869" cy="4554638"/>
          </a:xfrm>
          <a:prstGeom prst="rect">
            <a:avLst/>
          </a:prstGeom>
        </p:spPr>
      </p:pic>
    </p:spTree>
    <p:extLst>
      <p:ext uri="{BB962C8B-B14F-4D97-AF65-F5344CB8AC3E}">
        <p14:creationId xmlns:p14="http://schemas.microsoft.com/office/powerpoint/2010/main" val="31038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9373145" cy="452431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Summary of brain stimulation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Building an experiment</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Electric field modelling (TMS, TCS)</a:t>
            </a:r>
          </a:p>
          <a:p>
            <a:pPr marL="800100" lvl="1" indent="-342900">
              <a:buFont typeface="Arial" panose="020B0604020202020204" pitchFamily="34" charset="0"/>
              <a:buChar char="•"/>
            </a:pPr>
            <a:r>
              <a:rPr lang="en-GB" sz="2400" dirty="0" err="1">
                <a:solidFill>
                  <a:srgbClr val="626262"/>
                </a:solidFill>
                <a:latin typeface="Arial" panose="020B0604020202020204" pitchFamily="34" charset="0"/>
                <a:cs typeface="Arial" panose="020B0604020202020204" pitchFamily="34" charset="0"/>
              </a:rPr>
              <a:t>simNIBS</a:t>
            </a:r>
            <a:r>
              <a:rPr lang="en-GB" sz="2400" dirty="0">
                <a:solidFill>
                  <a:srgbClr val="626262"/>
                </a:solidFill>
                <a:latin typeface="Arial" panose="020B0604020202020204" pitchFamily="34" charset="0"/>
                <a:cs typeface="Arial" panose="020B0604020202020204" pitchFamily="34" charset="0"/>
              </a:rPr>
              <a:t> tutorial</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Acoustic field modelling (</a:t>
            </a:r>
            <a:r>
              <a:rPr lang="en-GB" sz="2400" dirty="0" err="1">
                <a:solidFill>
                  <a:srgbClr val="626262"/>
                </a:solidFill>
                <a:latin typeface="Arial" panose="020B0604020202020204" pitchFamily="34" charset="0"/>
                <a:cs typeface="Arial" panose="020B0604020202020204" pitchFamily="34" charset="0"/>
              </a:rPr>
              <a:t>tFUS</a:t>
            </a:r>
            <a:r>
              <a:rPr lang="en-GB" sz="2400" dirty="0">
                <a:solidFill>
                  <a:srgbClr val="62626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Questions</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3.30-4.30 TMS live practical demo</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8267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Acoustic field modelling (</a:t>
            </a:r>
            <a:r>
              <a:rPr lang="en-US" dirty="0" err="1"/>
              <a:t>tFUS</a:t>
            </a:r>
            <a:r>
              <a:rPr lang="en-US" dirty="0"/>
              <a:t>)</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6381534" cy="4351338"/>
          </a:xfrm>
        </p:spPr>
        <p:txBody>
          <a:bodyPr/>
          <a:lstStyle/>
          <a:p>
            <a:r>
              <a:rPr lang="en-US" sz="2400" dirty="0"/>
              <a:t>How to build a simulation for </a:t>
            </a:r>
            <a:r>
              <a:rPr lang="en-US" sz="2400" dirty="0" err="1"/>
              <a:t>tFUS</a:t>
            </a:r>
            <a:endParaRPr lang="en-US" sz="2400" dirty="0"/>
          </a:p>
          <a:p>
            <a:pPr marL="914400" lvl="1" indent="-457200">
              <a:buFont typeface="Arial" panose="020B0604020202020204" pitchFamily="34" charset="0"/>
              <a:buChar char="•"/>
            </a:pPr>
            <a:r>
              <a:rPr lang="en-US" sz="2000" dirty="0"/>
              <a:t>k-Wave summary</a:t>
            </a:r>
          </a:p>
          <a:p>
            <a:pPr marL="914400" lvl="1" indent="-457200">
              <a:buFont typeface="Arial" panose="020B0604020202020204" pitchFamily="34" charset="0"/>
              <a:buChar char="•"/>
            </a:pPr>
            <a:r>
              <a:rPr lang="en-US" sz="2000" dirty="0">
                <a:hlinkClick r:id="rId2"/>
              </a:rPr>
              <a:t>http://www.k-wave.org/documentation/k-wave_examples.php</a:t>
            </a:r>
            <a:endParaRPr lang="en-US" sz="2000" dirty="0"/>
          </a:p>
          <a:p>
            <a:pPr marL="914400" lvl="1" indent="-457200">
              <a:buFont typeface="Arial" panose="020B0604020202020204" pitchFamily="34" charset="0"/>
              <a:buChar char="•"/>
            </a:pPr>
            <a:endParaRPr lang="en-US" sz="2000" dirty="0"/>
          </a:p>
          <a:p>
            <a:pPr marL="0" indent="0">
              <a:buNone/>
            </a:pPr>
            <a:endParaRPr lang="en-US" dirty="0"/>
          </a:p>
        </p:txBody>
      </p:sp>
      <p:pic>
        <p:nvPicPr>
          <p:cNvPr id="5" name="Picture 4">
            <a:extLst>
              <a:ext uri="{FF2B5EF4-FFF2-40B4-BE49-F238E27FC236}">
                <a16:creationId xmlns:a16="http://schemas.microsoft.com/office/drawing/2014/main" id="{873137C8-311D-4045-B932-F1CD3EDAB7A5}"/>
              </a:ext>
            </a:extLst>
          </p:cNvPr>
          <p:cNvPicPr>
            <a:picLocks noChangeAspect="1"/>
          </p:cNvPicPr>
          <p:nvPr/>
        </p:nvPicPr>
        <p:blipFill>
          <a:blip r:embed="rId3"/>
          <a:stretch>
            <a:fillRect/>
          </a:stretch>
        </p:blipFill>
        <p:spPr>
          <a:xfrm>
            <a:off x="6802734" y="1796930"/>
            <a:ext cx="5104563" cy="4252788"/>
          </a:xfrm>
          <a:prstGeom prst="rect">
            <a:avLst/>
          </a:prstGeom>
        </p:spPr>
      </p:pic>
      <p:pic>
        <p:nvPicPr>
          <p:cNvPr id="4" name="Picture 3">
            <a:extLst>
              <a:ext uri="{FF2B5EF4-FFF2-40B4-BE49-F238E27FC236}">
                <a16:creationId xmlns:a16="http://schemas.microsoft.com/office/drawing/2014/main" id="{F278145E-82CC-6945-91DA-90EAC82E0552}"/>
              </a:ext>
            </a:extLst>
          </p:cNvPr>
          <p:cNvPicPr>
            <a:picLocks noChangeAspect="1"/>
          </p:cNvPicPr>
          <p:nvPr/>
        </p:nvPicPr>
        <p:blipFill rotWithShape="1">
          <a:blip r:embed="rId4"/>
          <a:srcRect r="769" b="55878"/>
          <a:stretch/>
        </p:blipFill>
        <p:spPr>
          <a:xfrm>
            <a:off x="971773" y="3554851"/>
            <a:ext cx="5280387" cy="2342277"/>
          </a:xfrm>
          <a:prstGeom prst="rect">
            <a:avLst/>
          </a:prstGeom>
        </p:spPr>
      </p:pic>
    </p:spTree>
    <p:extLst>
      <p:ext uri="{BB962C8B-B14F-4D97-AF65-F5344CB8AC3E}">
        <p14:creationId xmlns:p14="http://schemas.microsoft.com/office/powerpoint/2010/main" val="210731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334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x, tool, vector graphics, pinwheel&#10;&#10;Description automatically generated">
            <a:extLst>
              <a:ext uri="{FF2B5EF4-FFF2-40B4-BE49-F238E27FC236}">
                <a16:creationId xmlns:a16="http://schemas.microsoft.com/office/drawing/2014/main" id="{E92C6E09-979A-4545-A77B-B54DDF15C2C8}"/>
              </a:ext>
            </a:extLst>
          </p:cNvPr>
          <p:cNvPicPr>
            <a:picLocks noChangeAspect="1"/>
          </p:cNvPicPr>
          <p:nvPr/>
        </p:nvPicPr>
        <p:blipFill>
          <a:blip r:embed="rId3"/>
          <a:stretch>
            <a:fillRect/>
          </a:stretch>
        </p:blipFill>
        <p:spPr>
          <a:xfrm>
            <a:off x="4512532" y="5982140"/>
            <a:ext cx="262588" cy="216000"/>
          </a:xfrm>
          <a:prstGeom prst="rect">
            <a:avLst/>
          </a:prstGeom>
        </p:spPr>
      </p:pic>
      <p:sp>
        <p:nvSpPr>
          <p:cNvPr id="3" name="Rectangle 2">
            <a:extLst>
              <a:ext uri="{FF2B5EF4-FFF2-40B4-BE49-F238E27FC236}">
                <a16:creationId xmlns:a16="http://schemas.microsoft.com/office/drawing/2014/main" id="{4C378574-189E-3348-B164-DA4C60C9C5D6}"/>
              </a:ext>
            </a:extLst>
          </p:cNvPr>
          <p:cNvSpPr/>
          <p:nvPr/>
        </p:nvSpPr>
        <p:spPr>
          <a:xfrm>
            <a:off x="343941" y="5904000"/>
            <a:ext cx="3798567"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 Cognition and Brain Sciences Unit</a:t>
            </a:r>
          </a:p>
        </p:txBody>
      </p:sp>
      <p:sp>
        <p:nvSpPr>
          <p:cNvPr id="4" name="Rectangle 3">
            <a:extLst>
              <a:ext uri="{FF2B5EF4-FFF2-40B4-BE49-F238E27FC236}">
                <a16:creationId xmlns:a16="http://schemas.microsoft.com/office/drawing/2014/main" id="{30F20D65-6124-BA41-A236-70D853595ED5}"/>
              </a:ext>
            </a:extLst>
          </p:cNvPr>
          <p:cNvSpPr/>
          <p:nvPr/>
        </p:nvSpPr>
        <p:spPr>
          <a:xfrm>
            <a:off x="4730121"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@MRCCBU</a:t>
            </a:r>
          </a:p>
        </p:txBody>
      </p:sp>
      <p:sp>
        <p:nvSpPr>
          <p:cNvPr id="5" name="Rectangle 4">
            <a:extLst>
              <a:ext uri="{FF2B5EF4-FFF2-40B4-BE49-F238E27FC236}">
                <a16:creationId xmlns:a16="http://schemas.microsoft.com/office/drawing/2014/main" id="{39FEB8A7-3705-214F-8679-8180930137CB}"/>
              </a:ext>
            </a:extLst>
          </p:cNvPr>
          <p:cNvSpPr/>
          <p:nvPr/>
        </p:nvSpPr>
        <p:spPr>
          <a:xfrm>
            <a:off x="8882743" y="5904000"/>
            <a:ext cx="3044644" cy="338554"/>
          </a:xfrm>
          <a:prstGeom prst="rect">
            <a:avLst/>
          </a:prstGeom>
        </p:spPr>
        <p:txBody>
          <a:bodyPr wrap="square">
            <a:spAutoFit/>
          </a:bodyPr>
          <a:lstStyle/>
          <a:p>
            <a:r>
              <a:rPr lang="en-GB" sz="1600" dirty="0" err="1">
                <a:latin typeface="Arial" panose="020B0604020202020204" pitchFamily="34" charset="0"/>
                <a:cs typeface="Arial" panose="020B0604020202020204" pitchFamily="34" charset="0"/>
              </a:rPr>
              <a:t>Ajay.Halai@mrc-cbu.cam.ac.uk</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5E350-9C7F-8E43-A594-0BA66D6B073D}"/>
              </a:ext>
            </a:extLst>
          </p:cNvPr>
          <p:cNvSpPr txBox="1"/>
          <p:nvPr/>
        </p:nvSpPr>
        <p:spPr>
          <a:xfrm>
            <a:off x="1243475"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pic>
        <p:nvPicPr>
          <p:cNvPr id="7" name="Picture 6" descr="A picture containing ax, tool, vector graphics, pinwheel&#10;&#10;Description automatically generated">
            <a:extLst>
              <a:ext uri="{FF2B5EF4-FFF2-40B4-BE49-F238E27FC236}">
                <a16:creationId xmlns:a16="http://schemas.microsoft.com/office/drawing/2014/main" id="{9A3056DF-CB4D-984F-9B73-06EC2C93A2F3}"/>
              </a:ext>
            </a:extLst>
          </p:cNvPr>
          <p:cNvPicPr>
            <a:picLocks noChangeAspect="1"/>
          </p:cNvPicPr>
          <p:nvPr/>
        </p:nvPicPr>
        <p:blipFill>
          <a:blip r:embed="rId3"/>
          <a:stretch>
            <a:fillRect/>
          </a:stretch>
        </p:blipFill>
        <p:spPr>
          <a:xfrm>
            <a:off x="6259300" y="5982140"/>
            <a:ext cx="262588" cy="216000"/>
          </a:xfrm>
          <a:prstGeom prst="rect">
            <a:avLst/>
          </a:prstGeom>
        </p:spPr>
      </p:pic>
      <p:sp>
        <p:nvSpPr>
          <p:cNvPr id="8" name="Rectangle 7">
            <a:extLst>
              <a:ext uri="{FF2B5EF4-FFF2-40B4-BE49-F238E27FC236}">
                <a16:creationId xmlns:a16="http://schemas.microsoft.com/office/drawing/2014/main" id="{509E06B3-F886-0D4B-A11D-1F33EBC1A665}"/>
              </a:ext>
            </a:extLst>
          </p:cNvPr>
          <p:cNvSpPr/>
          <p:nvPr/>
        </p:nvSpPr>
        <p:spPr>
          <a:xfrm>
            <a:off x="6476889"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Ajay_Halai</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48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4051E701-C0FD-4543-9FE6-F347E78A625E}"/>
              </a:ext>
            </a:extLst>
          </p:cNvPr>
          <p:cNvPicPr>
            <a:picLocks noChangeAspect="1"/>
          </p:cNvPicPr>
          <p:nvPr/>
        </p:nvPicPr>
        <p:blipFill>
          <a:blip r:embed="rId2"/>
          <a:stretch>
            <a:fillRect/>
          </a:stretch>
        </p:blipFill>
        <p:spPr>
          <a:xfrm>
            <a:off x="1479550" y="1219200"/>
            <a:ext cx="9232900" cy="4419600"/>
          </a:xfrm>
          <a:prstGeom prst="rect">
            <a:avLst/>
          </a:prstGeom>
        </p:spPr>
      </p:pic>
    </p:spTree>
    <p:extLst>
      <p:ext uri="{BB962C8B-B14F-4D97-AF65-F5344CB8AC3E}">
        <p14:creationId xmlns:p14="http://schemas.microsoft.com/office/powerpoint/2010/main" val="406142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p:txBody>
          <a:bodyPr/>
          <a:lstStyle/>
          <a:p>
            <a:r>
              <a:rPr lang="en-US" dirty="0"/>
              <a:t>Non-invasive brain stimulation (NIBS) methods</a:t>
            </a:r>
          </a:p>
          <a:p>
            <a:pPr lvl="1"/>
            <a:r>
              <a:rPr lang="en-US" dirty="0"/>
              <a:t>“Virtual lesion” approach</a:t>
            </a:r>
          </a:p>
          <a:p>
            <a:endParaRPr lang="en-US" dirty="0"/>
          </a:p>
        </p:txBody>
      </p:sp>
      <p:pic>
        <p:nvPicPr>
          <p:cNvPr id="4" name="Picture 3">
            <a:extLst>
              <a:ext uri="{FF2B5EF4-FFF2-40B4-BE49-F238E27FC236}">
                <a16:creationId xmlns:a16="http://schemas.microsoft.com/office/drawing/2014/main" id="{CF9DB805-8459-7543-BA50-29709065A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200" y="4410334"/>
            <a:ext cx="7552017" cy="1694630"/>
          </a:xfrm>
          <a:prstGeom prst="rect">
            <a:avLst/>
          </a:prstGeom>
        </p:spPr>
      </p:pic>
      <p:pic>
        <p:nvPicPr>
          <p:cNvPr id="5" name="Picture 4">
            <a:extLst>
              <a:ext uri="{FF2B5EF4-FFF2-40B4-BE49-F238E27FC236}">
                <a16:creationId xmlns:a16="http://schemas.microsoft.com/office/drawing/2014/main" id="{E08532D9-B9C7-5A4C-9B2E-EE96AAEE24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805" y="2618276"/>
            <a:ext cx="1745929" cy="1792058"/>
          </a:xfrm>
          <a:prstGeom prst="rect">
            <a:avLst/>
          </a:prstGeom>
        </p:spPr>
      </p:pic>
      <p:pic>
        <p:nvPicPr>
          <p:cNvPr id="6" name="Picture 5">
            <a:extLst>
              <a:ext uri="{FF2B5EF4-FFF2-40B4-BE49-F238E27FC236}">
                <a16:creationId xmlns:a16="http://schemas.microsoft.com/office/drawing/2014/main" id="{862CF428-3D0C-3046-BF65-26038A5D9E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47403" y="2618276"/>
            <a:ext cx="2275350" cy="1803667"/>
          </a:xfrm>
          <a:prstGeom prst="rect">
            <a:avLst/>
          </a:prstGeom>
        </p:spPr>
      </p:pic>
      <p:sp>
        <p:nvSpPr>
          <p:cNvPr id="7" name="TextBox 6">
            <a:extLst>
              <a:ext uri="{FF2B5EF4-FFF2-40B4-BE49-F238E27FC236}">
                <a16:creationId xmlns:a16="http://schemas.microsoft.com/office/drawing/2014/main" id="{6A32F477-EF1B-404B-8F22-960AF1CF8041}"/>
              </a:ext>
            </a:extLst>
          </p:cNvPr>
          <p:cNvSpPr txBox="1"/>
          <p:nvPr/>
        </p:nvSpPr>
        <p:spPr>
          <a:xfrm>
            <a:off x="654283" y="2248944"/>
            <a:ext cx="2301784" cy="276999"/>
          </a:xfrm>
          <a:prstGeom prst="rect">
            <a:avLst/>
          </a:prstGeom>
          <a:noFill/>
        </p:spPr>
        <p:txBody>
          <a:bodyPr wrap="none" rtlCol="0">
            <a:spAutoFit/>
          </a:bodyPr>
          <a:lstStyle/>
          <a:p>
            <a:r>
              <a:rPr lang="en-US" sz="1200" dirty="0"/>
              <a:t>Transcranial Magnetic Stimulation</a:t>
            </a:r>
          </a:p>
        </p:txBody>
      </p:sp>
      <p:sp>
        <p:nvSpPr>
          <p:cNvPr id="8" name="TextBox 7">
            <a:extLst>
              <a:ext uri="{FF2B5EF4-FFF2-40B4-BE49-F238E27FC236}">
                <a16:creationId xmlns:a16="http://schemas.microsoft.com/office/drawing/2014/main" id="{779819E1-5FD3-AC44-BB90-A8EF2A32DF82}"/>
              </a:ext>
            </a:extLst>
          </p:cNvPr>
          <p:cNvSpPr txBox="1"/>
          <p:nvPr/>
        </p:nvSpPr>
        <p:spPr>
          <a:xfrm>
            <a:off x="3847403" y="2247570"/>
            <a:ext cx="2282100" cy="276999"/>
          </a:xfrm>
          <a:prstGeom prst="rect">
            <a:avLst/>
          </a:prstGeom>
          <a:noFill/>
        </p:spPr>
        <p:txBody>
          <a:bodyPr wrap="none" rtlCol="0">
            <a:spAutoFit/>
          </a:bodyPr>
          <a:lstStyle/>
          <a:p>
            <a:r>
              <a:rPr lang="en-US" sz="1200" dirty="0"/>
              <a:t>Transcranial Electrical Stimulation</a:t>
            </a:r>
          </a:p>
        </p:txBody>
      </p:sp>
      <p:pic>
        <p:nvPicPr>
          <p:cNvPr id="9" name="Picture 8">
            <a:extLst>
              <a:ext uri="{FF2B5EF4-FFF2-40B4-BE49-F238E27FC236}">
                <a16:creationId xmlns:a16="http://schemas.microsoft.com/office/drawing/2014/main" id="{89B81050-5011-0E4A-9092-8CE5E46FC8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57049" y="2618276"/>
            <a:ext cx="3354987" cy="3328147"/>
          </a:xfrm>
          <a:prstGeom prst="rect">
            <a:avLst/>
          </a:prstGeom>
        </p:spPr>
      </p:pic>
      <p:sp>
        <p:nvSpPr>
          <p:cNvPr id="10" name="TextBox 9">
            <a:extLst>
              <a:ext uri="{FF2B5EF4-FFF2-40B4-BE49-F238E27FC236}">
                <a16:creationId xmlns:a16="http://schemas.microsoft.com/office/drawing/2014/main" id="{5A6D7A80-53EB-144E-A706-C473E3728F95}"/>
              </a:ext>
            </a:extLst>
          </p:cNvPr>
          <p:cNvSpPr txBox="1"/>
          <p:nvPr/>
        </p:nvSpPr>
        <p:spPr>
          <a:xfrm>
            <a:off x="8457049" y="2266429"/>
            <a:ext cx="2957797" cy="276999"/>
          </a:xfrm>
          <a:prstGeom prst="rect">
            <a:avLst/>
          </a:prstGeom>
          <a:noFill/>
        </p:spPr>
        <p:txBody>
          <a:bodyPr wrap="none" rtlCol="0">
            <a:spAutoFit/>
          </a:bodyPr>
          <a:lstStyle/>
          <a:p>
            <a:r>
              <a:rPr lang="en-US" sz="1200" dirty="0"/>
              <a:t>Transcranial Focused Ultrasound Stimulation</a:t>
            </a:r>
          </a:p>
        </p:txBody>
      </p:sp>
      <p:sp>
        <p:nvSpPr>
          <p:cNvPr id="11" name="TextBox 10">
            <a:extLst>
              <a:ext uri="{FF2B5EF4-FFF2-40B4-BE49-F238E27FC236}">
                <a16:creationId xmlns:a16="http://schemas.microsoft.com/office/drawing/2014/main" id="{120FA944-E0F8-6E42-9028-65AE71FD70AA}"/>
              </a:ext>
            </a:extLst>
          </p:cNvPr>
          <p:cNvSpPr txBox="1"/>
          <p:nvPr/>
        </p:nvSpPr>
        <p:spPr>
          <a:xfrm>
            <a:off x="8418273" y="4099715"/>
            <a:ext cx="461986" cy="276999"/>
          </a:xfrm>
          <a:prstGeom prst="rect">
            <a:avLst/>
          </a:prstGeom>
          <a:noFill/>
        </p:spPr>
        <p:txBody>
          <a:bodyPr wrap="none" rtlCol="0">
            <a:spAutoFit/>
          </a:bodyPr>
          <a:lstStyle/>
          <a:p>
            <a:r>
              <a:rPr lang="en-US" sz="1200" dirty="0"/>
              <a:t>TMS</a:t>
            </a:r>
          </a:p>
        </p:txBody>
      </p:sp>
    </p:spTree>
    <p:extLst>
      <p:ext uri="{BB962C8B-B14F-4D97-AF65-F5344CB8AC3E}">
        <p14:creationId xmlns:p14="http://schemas.microsoft.com/office/powerpoint/2010/main" val="40135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a:xfrm>
            <a:off x="421200" y="1393200"/>
            <a:ext cx="4278216" cy="4351338"/>
          </a:xfrm>
        </p:spPr>
        <p:txBody>
          <a:bodyPr/>
          <a:lstStyle/>
          <a:p>
            <a:r>
              <a:rPr lang="en-US" dirty="0"/>
              <a:t>Non-invasive brain stimulation (NIBS) methods</a:t>
            </a:r>
          </a:p>
          <a:p>
            <a:pPr lvl="1"/>
            <a:r>
              <a:rPr lang="en-US" dirty="0"/>
              <a:t>Causality (Ole Bergmann &amp; </a:t>
            </a:r>
            <a:r>
              <a:rPr lang="en-US" dirty="0" err="1"/>
              <a:t>Hartwigsen</a:t>
            </a:r>
            <a:r>
              <a:rPr lang="en-US" dirty="0"/>
              <a:t>, 2020)</a:t>
            </a:r>
          </a:p>
        </p:txBody>
      </p:sp>
      <p:pic>
        <p:nvPicPr>
          <p:cNvPr id="12" name="Picture 11">
            <a:extLst>
              <a:ext uri="{FF2B5EF4-FFF2-40B4-BE49-F238E27FC236}">
                <a16:creationId xmlns:a16="http://schemas.microsoft.com/office/drawing/2014/main" id="{6101D456-936E-CE47-80B2-F7DDAEA502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8870" y="1608241"/>
            <a:ext cx="7433130" cy="4999223"/>
          </a:xfrm>
          <a:prstGeom prst="rect">
            <a:avLst/>
          </a:prstGeom>
        </p:spPr>
      </p:pic>
      <p:sp>
        <p:nvSpPr>
          <p:cNvPr id="13" name="Rectangle 12">
            <a:extLst>
              <a:ext uri="{FF2B5EF4-FFF2-40B4-BE49-F238E27FC236}">
                <a16:creationId xmlns:a16="http://schemas.microsoft.com/office/drawing/2014/main" id="{6177FAF5-D0F8-1045-B837-3F717AD78987}"/>
              </a:ext>
            </a:extLst>
          </p:cNvPr>
          <p:cNvSpPr/>
          <p:nvPr/>
        </p:nvSpPr>
        <p:spPr>
          <a:xfrm>
            <a:off x="4758870" y="2620412"/>
            <a:ext cx="7433130" cy="40677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53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a:xfrm>
            <a:off x="421200" y="365125"/>
            <a:ext cx="10515600" cy="722895"/>
          </a:xfrm>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a:xfrm>
            <a:off x="421200" y="1393200"/>
            <a:ext cx="4615495" cy="4351338"/>
          </a:xfrm>
        </p:spPr>
        <p:txBody>
          <a:bodyPr/>
          <a:lstStyle/>
          <a:p>
            <a:r>
              <a:rPr lang="en-US" dirty="0"/>
              <a:t>Non-invasive brain stimulation (NIBS) methods</a:t>
            </a:r>
          </a:p>
          <a:p>
            <a:pPr lvl="1"/>
            <a:r>
              <a:rPr lang="en-US" dirty="0"/>
              <a:t>Approaches (Ole Bergmann et al., 2016)</a:t>
            </a:r>
          </a:p>
        </p:txBody>
      </p:sp>
      <p:pic>
        <p:nvPicPr>
          <p:cNvPr id="6" name="Picture 5">
            <a:extLst>
              <a:ext uri="{FF2B5EF4-FFF2-40B4-BE49-F238E27FC236}">
                <a16:creationId xmlns:a16="http://schemas.microsoft.com/office/drawing/2014/main" id="{645C14FE-F188-F34A-816F-2D07F7B54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7667" y="1346682"/>
            <a:ext cx="7294333" cy="5427794"/>
          </a:xfrm>
          <a:prstGeom prst="rect">
            <a:avLst/>
          </a:prstGeom>
        </p:spPr>
      </p:pic>
      <p:sp>
        <p:nvSpPr>
          <p:cNvPr id="7" name="Rectangle 6">
            <a:extLst>
              <a:ext uri="{FF2B5EF4-FFF2-40B4-BE49-F238E27FC236}">
                <a16:creationId xmlns:a16="http://schemas.microsoft.com/office/drawing/2014/main" id="{98F57D75-B4AC-DD46-91B6-EC4DAF5754A5}"/>
              </a:ext>
            </a:extLst>
          </p:cNvPr>
          <p:cNvSpPr/>
          <p:nvPr/>
        </p:nvSpPr>
        <p:spPr>
          <a:xfrm>
            <a:off x="4796067" y="2846962"/>
            <a:ext cx="4555456" cy="39275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2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a:xfrm>
            <a:off x="421200" y="365125"/>
            <a:ext cx="10515600" cy="722895"/>
          </a:xfrm>
        </p:spPr>
        <p:txBody>
          <a:bodyPr/>
          <a:lstStyle/>
          <a:p>
            <a:r>
              <a:rPr lang="en-US" dirty="0"/>
              <a:t>Building an experiment</a:t>
            </a:r>
          </a:p>
        </p:txBody>
      </p:sp>
      <p:pic>
        <p:nvPicPr>
          <p:cNvPr id="24" name="Picture 23">
            <a:extLst>
              <a:ext uri="{FF2B5EF4-FFF2-40B4-BE49-F238E27FC236}">
                <a16:creationId xmlns:a16="http://schemas.microsoft.com/office/drawing/2014/main" id="{D87A568B-4266-DF4E-B98D-C545BA6406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5453" y="1088020"/>
            <a:ext cx="6485827" cy="5460556"/>
          </a:xfrm>
          <a:prstGeom prst="rect">
            <a:avLst/>
          </a:prstGeom>
        </p:spPr>
      </p:pic>
      <p:sp>
        <p:nvSpPr>
          <p:cNvPr id="25" name="Rectangle 24">
            <a:extLst>
              <a:ext uri="{FF2B5EF4-FFF2-40B4-BE49-F238E27FC236}">
                <a16:creationId xmlns:a16="http://schemas.microsoft.com/office/drawing/2014/main" id="{C77A6540-68D0-F34C-AA48-3570AB8B430C}"/>
              </a:ext>
            </a:extLst>
          </p:cNvPr>
          <p:cNvSpPr/>
          <p:nvPr/>
        </p:nvSpPr>
        <p:spPr>
          <a:xfrm>
            <a:off x="3055453" y="1977019"/>
            <a:ext cx="6485827" cy="45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5CD7F64-FEBC-7443-8CFC-7ACCF52E9DB3}"/>
              </a:ext>
            </a:extLst>
          </p:cNvPr>
          <p:cNvSpPr/>
          <p:nvPr/>
        </p:nvSpPr>
        <p:spPr>
          <a:xfrm>
            <a:off x="5290834" y="1977018"/>
            <a:ext cx="4250445" cy="45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6F9418-0B0F-604E-95EE-2C6EDA542EDD}"/>
              </a:ext>
            </a:extLst>
          </p:cNvPr>
          <p:cNvSpPr/>
          <p:nvPr/>
        </p:nvSpPr>
        <p:spPr>
          <a:xfrm>
            <a:off x="7678434" y="1977017"/>
            <a:ext cx="1862845" cy="45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a:extLst>
              <a:ext uri="{FF2B5EF4-FFF2-40B4-BE49-F238E27FC236}">
                <a16:creationId xmlns:a16="http://schemas.microsoft.com/office/drawing/2014/main" id="{B57F9579-34EB-5B46-AAF2-5E62EF26D63B}"/>
              </a:ext>
            </a:extLst>
          </p:cNvPr>
          <p:cNvSpPr>
            <a:spLocks noGrp="1"/>
          </p:cNvSpPr>
          <p:nvPr>
            <p:ph idx="1"/>
          </p:nvPr>
        </p:nvSpPr>
        <p:spPr>
          <a:xfrm>
            <a:off x="421200" y="1393200"/>
            <a:ext cx="2634253" cy="4351338"/>
          </a:xfrm>
        </p:spPr>
        <p:txBody>
          <a:bodyPr/>
          <a:lstStyle/>
          <a:p>
            <a:r>
              <a:rPr lang="en-US" dirty="0"/>
              <a:t>Ole Bergmann et al., 2016</a:t>
            </a:r>
          </a:p>
        </p:txBody>
      </p:sp>
    </p:spTree>
    <p:extLst>
      <p:ext uri="{BB962C8B-B14F-4D97-AF65-F5344CB8AC3E}">
        <p14:creationId xmlns:p14="http://schemas.microsoft.com/office/powerpoint/2010/main" val="317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6C66-3F0A-F944-8647-848E86D5B7EC}"/>
              </a:ext>
            </a:extLst>
          </p:cNvPr>
          <p:cNvSpPr>
            <a:spLocks noGrp="1"/>
          </p:cNvSpPr>
          <p:nvPr>
            <p:ph type="title"/>
          </p:nvPr>
        </p:nvSpPr>
        <p:spPr/>
        <p:txBody>
          <a:bodyPr/>
          <a:lstStyle/>
          <a:p>
            <a:r>
              <a:rPr lang="en-US" dirty="0"/>
              <a:t>Summary of brain stimulation</a:t>
            </a:r>
          </a:p>
        </p:txBody>
      </p:sp>
      <p:sp>
        <p:nvSpPr>
          <p:cNvPr id="3" name="Content Placeholder 2">
            <a:extLst>
              <a:ext uri="{FF2B5EF4-FFF2-40B4-BE49-F238E27FC236}">
                <a16:creationId xmlns:a16="http://schemas.microsoft.com/office/drawing/2014/main" id="{0965A2BB-D3F1-DC47-9757-9CC688608D1C}"/>
              </a:ext>
            </a:extLst>
          </p:cNvPr>
          <p:cNvSpPr>
            <a:spLocks noGrp="1"/>
          </p:cNvSpPr>
          <p:nvPr>
            <p:ph idx="1"/>
          </p:nvPr>
        </p:nvSpPr>
        <p:spPr/>
        <p:txBody>
          <a:bodyPr>
            <a:normAutofit lnSpcReduction="10000"/>
          </a:bodyPr>
          <a:lstStyle/>
          <a:p>
            <a:r>
              <a:rPr lang="en-GB" dirty="0"/>
              <a:t>Fundamentals of brain stimulation</a:t>
            </a:r>
          </a:p>
          <a:p>
            <a:pPr lvl="1"/>
            <a:r>
              <a:rPr lang="en-GB" sz="1400" u="sng" dirty="0">
                <a:hlinkClick r:id="rId2" tooltip="Persistent link using digital object identifier"/>
              </a:rPr>
              <a:t>https://doi.org/10.1016/j.brs.2011.10.001</a:t>
            </a:r>
            <a:endParaRPr lang="en-GB" sz="1400" dirty="0"/>
          </a:p>
          <a:p>
            <a:pPr marL="0" indent="0">
              <a:buNone/>
            </a:pPr>
            <a:endParaRPr lang="en-GB" dirty="0"/>
          </a:p>
          <a:p>
            <a:r>
              <a:rPr lang="en-GB" dirty="0"/>
              <a:t>Tutorials and videos</a:t>
            </a:r>
          </a:p>
          <a:p>
            <a:pPr marL="0" indent="0">
              <a:buNone/>
            </a:pPr>
            <a:r>
              <a:rPr lang="en-GB" dirty="0"/>
              <a:t>	</a:t>
            </a:r>
            <a:r>
              <a:rPr lang="en-GB" dirty="0" err="1"/>
              <a:t>Youtube</a:t>
            </a:r>
            <a:r>
              <a:rPr lang="en-GB" dirty="0"/>
              <a:t> channel: Brain Stimulation Science</a:t>
            </a:r>
          </a:p>
          <a:p>
            <a:pPr marL="0" indent="0">
              <a:buNone/>
            </a:pPr>
            <a:r>
              <a:rPr lang="en-GB" dirty="0"/>
              <a:t>	SIMNIBS tutorial	</a:t>
            </a:r>
            <a:r>
              <a:rPr lang="en-GB" u="sng" dirty="0">
                <a:hlinkClick r:id="rId3"/>
              </a:rPr>
              <a:t>https://www.youtube.com/watch?v=CzX7wDXeo6A&amp;list=PLDCjI20ZMvu0YSaxrjQgM3ClObtzuZV99&amp;index=9</a:t>
            </a:r>
            <a:endParaRPr lang="en-GB" dirty="0"/>
          </a:p>
          <a:p>
            <a:pPr marL="0" indent="0">
              <a:buNone/>
            </a:pPr>
            <a:endParaRPr lang="en-GB" dirty="0"/>
          </a:p>
          <a:p>
            <a:pPr marL="0" indent="0">
              <a:buNone/>
            </a:pPr>
            <a:r>
              <a:rPr lang="en-GB" dirty="0"/>
              <a:t>Papers</a:t>
            </a:r>
          </a:p>
          <a:p>
            <a:r>
              <a:rPr lang="en-GB" dirty="0"/>
              <a:t>Head modelling</a:t>
            </a:r>
          </a:p>
          <a:p>
            <a:pPr lvl="1"/>
            <a:r>
              <a:rPr lang="en-GB" sz="1400" u="sng" dirty="0">
                <a:hlinkClick r:id="rId4"/>
              </a:rPr>
              <a:t>https://onlinelibrary.wiley.com/doi/epdf/10.1002/hbm.21479</a:t>
            </a:r>
            <a:endParaRPr lang="en-GB" sz="1400" dirty="0"/>
          </a:p>
          <a:p>
            <a:r>
              <a:rPr lang="en-GB" dirty="0"/>
              <a:t>Importance of good segmentation</a:t>
            </a:r>
          </a:p>
          <a:p>
            <a:pPr lvl="1"/>
            <a:r>
              <a:rPr lang="en-GB" sz="1400" u="sng" dirty="0">
                <a:hlinkClick r:id="rId5"/>
              </a:rPr>
              <a:t>https://www.sciencedirect.com/science/article/pii/S1053811918301800?via%3Dihub</a:t>
            </a:r>
            <a:endParaRPr lang="en-GB" sz="1400" u="sng" dirty="0"/>
          </a:p>
          <a:p>
            <a:r>
              <a:rPr lang="en-GB" dirty="0"/>
              <a:t>Causality</a:t>
            </a:r>
          </a:p>
          <a:p>
            <a:pPr lvl="1"/>
            <a:r>
              <a:rPr lang="en-GB" sz="1400" dirty="0">
                <a:hlinkClick r:id="rId6"/>
              </a:rPr>
              <a:t>https://doi.org/10.1162/jocn_a_01591</a:t>
            </a:r>
            <a:endParaRPr lang="en-GB" sz="1400" dirty="0"/>
          </a:p>
          <a:p>
            <a:endParaRPr lang="en-US" dirty="0"/>
          </a:p>
        </p:txBody>
      </p:sp>
    </p:spTree>
    <p:extLst>
      <p:ext uri="{BB962C8B-B14F-4D97-AF65-F5344CB8AC3E}">
        <p14:creationId xmlns:p14="http://schemas.microsoft.com/office/powerpoint/2010/main" val="253892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C1B9-2286-4D4A-9876-3FB47179C9E7}"/>
              </a:ext>
            </a:extLst>
          </p:cNvPr>
          <p:cNvSpPr>
            <a:spLocks noGrp="1"/>
          </p:cNvSpPr>
          <p:nvPr>
            <p:ph type="title"/>
          </p:nvPr>
        </p:nvSpPr>
        <p:spPr/>
        <p:txBody>
          <a:bodyPr/>
          <a:lstStyle/>
          <a:p>
            <a:r>
              <a:rPr lang="en-US" dirty="0"/>
              <a:t>Electric field modelling (TMS, TCS)</a:t>
            </a:r>
          </a:p>
        </p:txBody>
      </p:sp>
      <p:sp>
        <p:nvSpPr>
          <p:cNvPr id="3" name="Content Placeholder 2">
            <a:extLst>
              <a:ext uri="{FF2B5EF4-FFF2-40B4-BE49-F238E27FC236}">
                <a16:creationId xmlns:a16="http://schemas.microsoft.com/office/drawing/2014/main" id="{941F3C59-E7D4-C641-B204-148EA780FAB6}"/>
              </a:ext>
            </a:extLst>
          </p:cNvPr>
          <p:cNvSpPr>
            <a:spLocks noGrp="1"/>
          </p:cNvSpPr>
          <p:nvPr>
            <p:ph idx="1"/>
          </p:nvPr>
        </p:nvSpPr>
        <p:spPr>
          <a:xfrm>
            <a:off x="421200" y="1393200"/>
            <a:ext cx="2392265" cy="4351338"/>
          </a:xfrm>
        </p:spPr>
        <p:txBody>
          <a:bodyPr/>
          <a:lstStyle/>
          <a:p>
            <a:r>
              <a:rPr lang="en-US" dirty="0"/>
              <a:t>Install </a:t>
            </a:r>
            <a:r>
              <a:rPr lang="en-US" dirty="0" err="1"/>
              <a:t>simNIBs</a:t>
            </a:r>
            <a:endParaRPr lang="en-US" dirty="0"/>
          </a:p>
          <a:p>
            <a:r>
              <a:rPr lang="en-GB" u="sng" dirty="0">
                <a:hlinkClick r:id="rId3"/>
              </a:rPr>
              <a:t>https://simnibs.github.io/simnibs/build/html/installation/simnibs_installer.html</a:t>
            </a:r>
            <a:endParaRPr lang="en-GB" dirty="0"/>
          </a:p>
          <a:p>
            <a:endParaRPr lang="en-US" dirty="0"/>
          </a:p>
          <a:p>
            <a:endParaRPr lang="en-US" dirty="0"/>
          </a:p>
        </p:txBody>
      </p:sp>
      <p:pic>
        <p:nvPicPr>
          <p:cNvPr id="4" name="Picture 3">
            <a:extLst>
              <a:ext uri="{FF2B5EF4-FFF2-40B4-BE49-F238E27FC236}">
                <a16:creationId xmlns:a16="http://schemas.microsoft.com/office/drawing/2014/main" id="{AA122294-2026-4D48-81F3-5AAE44282EF7}"/>
              </a:ext>
            </a:extLst>
          </p:cNvPr>
          <p:cNvPicPr/>
          <p:nvPr/>
        </p:nvPicPr>
        <p:blipFill rotWithShape="1">
          <a:blip r:embed="rId4">
            <a:extLst>
              <a:ext uri="{28A0092B-C50C-407E-A947-70E740481C1C}">
                <a14:useLocalDpi xmlns:a14="http://schemas.microsoft.com/office/drawing/2010/main" val="0"/>
              </a:ext>
            </a:extLst>
          </a:blip>
          <a:srcRect r="5032"/>
          <a:stretch/>
        </p:blipFill>
        <p:spPr>
          <a:xfrm>
            <a:off x="2813465" y="1393200"/>
            <a:ext cx="9355085" cy="4854415"/>
          </a:xfrm>
          <a:prstGeom prst="rect">
            <a:avLst/>
          </a:prstGeom>
        </p:spPr>
      </p:pic>
    </p:spTree>
    <p:extLst>
      <p:ext uri="{BB962C8B-B14F-4D97-AF65-F5344CB8AC3E}">
        <p14:creationId xmlns:p14="http://schemas.microsoft.com/office/powerpoint/2010/main" val="3740293088"/>
      </p:ext>
    </p:extLst>
  </p:cSld>
  <p:clrMapOvr>
    <a:masterClrMapping/>
  </p:clrMapOvr>
</p:sld>
</file>

<file path=ppt/theme/theme1.xml><?xml version="1.0" encoding="utf-8"?>
<a:theme xmlns:a="http://schemas.openxmlformats.org/drawingml/2006/main" name="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9FC59C9A-3533-2146-8A7D-543284739DCD}"/>
    </a:ext>
  </a:extLst>
</a:theme>
</file>

<file path=ppt/theme/theme2.xml><?xml version="1.0" encoding="utf-8"?>
<a:theme xmlns:a="http://schemas.openxmlformats.org/drawingml/2006/main" name="1_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0419A302-1761-EC48-A929-A70B7A2797F5}"/>
    </a:ext>
  </a:extLst>
</a:theme>
</file>

<file path=ppt/theme/theme3.xml><?xml version="1.0" encoding="utf-8"?>
<a:theme xmlns:a="http://schemas.openxmlformats.org/drawingml/2006/main" name="1_Font and logo master 2">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4A58CD46-5A4D-2A43-A084-03737C210640}"/>
    </a:ext>
  </a:extLst>
</a:theme>
</file>

<file path=ppt/theme/theme4.xml><?xml version="1.0" encoding="utf-8"?>
<a:theme xmlns:a="http://schemas.openxmlformats.org/drawingml/2006/main" name="Font master without logo">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nStimulation_AH" id="{5A7509F6-8853-6649-8939-5A5D58EF53C9}" vid="{1208C2A6-F42D-8743-9610-CEFC3024087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5ebcf68-ced2-4a98-b72f-28c94d1ed58b">4EJAZCREWY3J-1678542396-45654</_dlc_DocId>
    <_dlc_DocIdUrl xmlns="e5ebcf68-ced2-4a98-b72f-28c94d1ed58b">
      <Url>https://ukri.sharepoint.com/sites/UKRICommunicationsandPublicEngagementTeam/_layouts/15/DocIdRedir.aspx?ID=4EJAZCREWY3J-1678542396-45654</Url>
      <Description>4EJAZCREWY3J-1678542396-45654</Description>
    </_dlc_DocIdUrl>
    <_Flow_SignoffStatus xmlns="7e30df28-d906-45ca-99b3-b21bab123d7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F359D5BF6F5064C9F3BA03F2D189D3B" ma:contentTypeVersion="13" ma:contentTypeDescription="Create a new document." ma:contentTypeScope="" ma:versionID="284c0d270b93d58c491b10e1bd34b81f">
  <xsd:schema xmlns:xsd="http://www.w3.org/2001/XMLSchema" xmlns:xs="http://www.w3.org/2001/XMLSchema" xmlns:p="http://schemas.microsoft.com/office/2006/metadata/properties" xmlns:ns2="e5ebcf68-ced2-4a98-b72f-28c94d1ed58b" xmlns:ns3="7e30df28-d906-45ca-99b3-b21bab123d78" targetNamespace="http://schemas.microsoft.com/office/2006/metadata/properties" ma:root="true" ma:fieldsID="aa5c3b73515b1761f9db7945b5c726d3" ns2:_="" ns3:_="">
    <xsd:import namespace="e5ebcf68-ced2-4a98-b72f-28c94d1ed58b"/>
    <xsd:import namespace="7e30df28-d906-45ca-99b3-b21bab123d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_Flow_SignoffStatus" minOccurs="0"/>
                <xsd:element ref="ns3:MediaServiceAutoKeyPoints" minOccurs="0"/>
                <xsd:element ref="ns3:MediaServiceKeyPoint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bcf68-ced2-4a98-b72f-28c94d1ed5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30df28-d906-45ca-99b3-b21bab123d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3236D-EF1D-4898-9B83-A9048B113205}">
  <ds:schemaRefs>
    <ds:schemaRef ds:uri="http://schemas.microsoft.com/sharepoint/events"/>
  </ds:schemaRefs>
</ds:datastoreItem>
</file>

<file path=customXml/itemProps2.xml><?xml version="1.0" encoding="utf-8"?>
<ds:datastoreItem xmlns:ds="http://schemas.openxmlformats.org/officeDocument/2006/customXml" ds:itemID="{E302D9AF-FF6B-438E-A2CA-C55AC1F7511A}">
  <ds:schemaRefs>
    <ds:schemaRef ds:uri="http://schemas.microsoft.com/sharepoint/v3/contenttype/forms"/>
  </ds:schemaRefs>
</ds:datastoreItem>
</file>

<file path=customXml/itemProps3.xml><?xml version="1.0" encoding="utf-8"?>
<ds:datastoreItem xmlns:ds="http://schemas.openxmlformats.org/officeDocument/2006/customXml" ds:itemID="{154C2E9A-0F0E-449C-A451-79B18E10128F}">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e5ebcf68-ced2-4a98-b72f-28c94d1ed58b"/>
    <ds:schemaRef ds:uri="http://purl.org/dc/elements/1.1/"/>
    <ds:schemaRef ds:uri="http://schemas.openxmlformats.org/package/2006/metadata/core-properties"/>
    <ds:schemaRef ds:uri="7e30df28-d906-45ca-99b3-b21bab123d78"/>
    <ds:schemaRef ds:uri="http://purl.org/dc/dcmitype/"/>
  </ds:schemaRefs>
</ds:datastoreItem>
</file>

<file path=customXml/itemProps4.xml><?xml version="1.0" encoding="utf-8"?>
<ds:datastoreItem xmlns:ds="http://schemas.openxmlformats.org/officeDocument/2006/customXml" ds:itemID="{38254B21-FCB0-457D-8005-B76EAF4C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bcf68-ced2-4a98-b72f-28c94d1ed58b"/>
    <ds:schemaRef ds:uri="7e30df28-d906-45ca-99b3-b21bab123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Font and logo master</Template>
  <TotalTime>15367</TotalTime>
  <Words>1035</Words>
  <Application>Microsoft Macintosh PowerPoint</Application>
  <PresentationFormat>Widescreen</PresentationFormat>
  <Paragraphs>131</Paragraphs>
  <Slides>22</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Calibri</vt:lpstr>
      <vt:lpstr>Wingdings</vt:lpstr>
      <vt:lpstr>Font and logo master</vt:lpstr>
      <vt:lpstr>1_Font and logo master</vt:lpstr>
      <vt:lpstr>1_Font and logo master 2</vt:lpstr>
      <vt:lpstr>Font master without logo</vt:lpstr>
      <vt:lpstr>PowerPoint Presentation</vt:lpstr>
      <vt:lpstr>PowerPoint Presentation</vt:lpstr>
      <vt:lpstr>Summary of brain stimulation</vt:lpstr>
      <vt:lpstr>Summary of brain stimulation</vt:lpstr>
      <vt:lpstr>Summary of brain stimulation</vt:lpstr>
      <vt:lpstr>Summary of brain stimulation</vt:lpstr>
      <vt:lpstr>Building an experiment</vt:lpstr>
      <vt:lpstr>Summary of brain stimulation</vt:lpstr>
      <vt:lpstr>Electric field modelling (TMS, TCS)</vt:lpstr>
      <vt:lpstr>Electric field modelling (TMS, TCS)</vt:lpstr>
      <vt:lpstr>Electric field modelling (TMS, TCS)</vt:lpstr>
      <vt:lpstr>Electric field modelling (TMS, TCS)</vt:lpstr>
      <vt:lpstr>Electric field modelling (TMS, TCS)</vt:lpstr>
      <vt:lpstr>Electric field modelling (TMS, TCS)</vt:lpstr>
      <vt:lpstr>Electric field modelling (TMS, TCS)</vt:lpstr>
      <vt:lpstr>Electric field modelling (TMS, TCS)</vt:lpstr>
      <vt:lpstr>Acoustic field modelling (tFUS)</vt:lpstr>
      <vt:lpstr>Acoustic field modelling (tFUS)</vt:lpstr>
      <vt:lpstr>Acoustic field modelling (tFUS)</vt:lpstr>
      <vt:lpstr>Acoustic field modelling (tFUS)</vt:lpstr>
      <vt:lpstr>Questions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Ajay Halai</dc:creator>
  <cp:lastModifiedBy>Ajay Halai</cp:lastModifiedBy>
  <cp:revision>8</cp:revision>
  <dcterms:created xsi:type="dcterms:W3CDTF">2022-09-28T18:59:14Z</dcterms:created>
  <dcterms:modified xsi:type="dcterms:W3CDTF">2023-09-04T12:07:39Z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0x010100DF359D5BF6F5064C9F3BA03F2D189D3B</vt:lpwstr>
  </property>
  <property fmtid="{D5CDD505-2E9C-101B-9397-08002B2CF9AE}" pid="3" name="_dlc_DocIdItemGuid">
    <vt:lpwstr>f12cc001-62dd-440d-a9d0-b637c535cd37</vt:lpwstr>
  </property>
</Properties>
</file>