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  <p:sldMasterId id="2147483722" r:id="rId6"/>
    <p:sldMasterId id="2147483708" r:id="rId7"/>
    <p:sldMasterId id="2147483694" r:id="rId8"/>
  </p:sldMasterIdLst>
  <p:notesMasterIdLst>
    <p:notesMasterId r:id="rId26"/>
  </p:notesMasterIdLst>
  <p:handoutMasterIdLst>
    <p:handoutMasterId r:id="rId27"/>
  </p:handoutMasterIdLst>
  <p:sldIdLst>
    <p:sldId id="347" r:id="rId9"/>
    <p:sldId id="426" r:id="rId10"/>
    <p:sldId id="427" r:id="rId11"/>
    <p:sldId id="435" r:id="rId12"/>
    <p:sldId id="436" r:id="rId13"/>
    <p:sldId id="437" r:id="rId14"/>
    <p:sldId id="443" r:id="rId15"/>
    <p:sldId id="441" r:id="rId16"/>
    <p:sldId id="442" r:id="rId17"/>
    <p:sldId id="444" r:id="rId18"/>
    <p:sldId id="434" r:id="rId19"/>
    <p:sldId id="428" r:id="rId20"/>
    <p:sldId id="433" r:id="rId21"/>
    <p:sldId id="438" r:id="rId22"/>
    <p:sldId id="440" r:id="rId23"/>
    <p:sldId id="439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orient="horz" pos="3906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45" userDrawn="1">
          <p15:clr>
            <a:srgbClr val="A4A3A4"/>
          </p15:clr>
        </p15:guide>
        <p15:guide id="7" orient="horz" pos="3770" userDrawn="1">
          <p15:clr>
            <a:srgbClr val="A4A3A4"/>
          </p15:clr>
        </p15:guide>
        <p15:guide id="8" pos="846" userDrawn="1">
          <p15:clr>
            <a:srgbClr val="A4A3A4"/>
          </p15:clr>
        </p15:guide>
        <p15:guide id="9" orient="horz" pos="2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C04D"/>
    <a:srgbClr val="626262"/>
    <a:srgbClr val="00BED5"/>
    <a:srgbClr val="E94D36"/>
    <a:srgbClr val="008AAD"/>
    <a:srgbClr val="FFFFFF"/>
    <a:srgbClr val="BE2BBB"/>
    <a:srgbClr val="FF5A5A"/>
    <a:srgbClr val="00A788"/>
    <a:srgbClr val="FBB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558"/>
  </p:normalViewPr>
  <p:slideViewPr>
    <p:cSldViewPr snapToGrid="0" snapToObjects="1">
      <p:cViewPr varScale="1">
        <p:scale>
          <a:sx n="69" d="100"/>
          <a:sy n="69" d="100"/>
        </p:scale>
        <p:origin x="372" y="44"/>
      </p:cViewPr>
      <p:guideLst>
        <p:guide orient="horz" pos="278"/>
        <p:guide pos="279"/>
        <p:guide orient="horz" pos="3906"/>
        <p:guide pos="7355"/>
        <p:guide pos="3840"/>
        <p:guide orient="horz" pos="845"/>
        <p:guide orient="horz" pos="3770"/>
        <p:guide pos="846"/>
        <p:guide orient="horz" pos="2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25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F31178-119D-44E0-AA7C-44E487085F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915F8-D2C9-42C2-8B7C-B73C5E147C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5F376-9A97-4718-AB43-2131DF4A8483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E4A9F-6706-4D05-89D7-B49E68B077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3624E-AFAC-4FF4-90DB-DB0A8E1858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E8FF9-6937-4B73-8B22-9FC5C35FF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699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Almost</a:t>
            </a:r>
            <a:r>
              <a:rPr lang="en-GB" baseline="0" dirty="0" smtClean="0"/>
              <a:t> all images are methods-related – although none neuroimaging.</a:t>
            </a:r>
          </a:p>
          <a:p>
            <a:r>
              <a:rPr lang="en-GB" baseline="0" dirty="0" smtClean="0"/>
              <a:t>Title a bit of a trap – it’s not about HCN, but about methods!</a:t>
            </a:r>
          </a:p>
          <a:p>
            <a:r>
              <a:rPr lang="en-GB" baseline="0" dirty="0" smtClean="0"/>
              <a:t>Remind to put e-mails on sign-up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0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8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85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4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17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671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7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65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9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19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69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83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5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97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80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6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90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59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844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388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B48A6B-1904-F145-A12F-E4361726C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00" y="365125"/>
            <a:ext cx="10515600" cy="72289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E0D0A7-8DCB-5243-8DCE-891C2D85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00" y="1393200"/>
            <a:ext cx="10515600" cy="4351338"/>
          </a:xfrm>
        </p:spPr>
        <p:txBody>
          <a:bodyPr>
            <a:normAutofit/>
          </a:bodyPr>
          <a:lstStyle>
            <a:lvl1pPr>
              <a:defRPr sz="140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050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35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264A6F-A965-CC41-9C49-F952B2D9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200" y="365125"/>
            <a:ext cx="10515600" cy="72289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1B7D3C-BAF7-5B45-AF19-29BA3CEB53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200" y="1393200"/>
            <a:ext cx="10515600" cy="4351338"/>
          </a:xfrm>
        </p:spPr>
        <p:txBody>
          <a:bodyPr>
            <a:normAutofit/>
          </a:bodyPr>
          <a:lstStyle>
            <a:lvl1pPr>
              <a:defRPr sz="140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37355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2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75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88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15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10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11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39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5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48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18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378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34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35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28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46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8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88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317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87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09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46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2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03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0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1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2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1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0B7689-89DB-094E-B23F-24A22F71BAA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9200" y="6040800"/>
            <a:ext cx="4685095" cy="5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8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0A794-3B00-8B42-9CB9-40D45F34D09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32000" y="298800"/>
            <a:ext cx="8010000" cy="95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7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4C77C-4F11-F94A-BA67-509C85BF6E99}"/>
              </a:ext>
            </a:extLst>
          </p:cNvPr>
          <p:cNvSpPr/>
          <p:nvPr userDrawn="1"/>
        </p:nvSpPr>
        <p:spPr>
          <a:xfrm>
            <a:off x="441528" y="6263068"/>
            <a:ext cx="4361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MRC Cognition and Brain Sciences Unit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347F55-8FB0-2A45-8EF4-AA7CEF87D48A}"/>
              </a:ext>
            </a:extLst>
          </p:cNvPr>
          <p:cNvSpPr/>
          <p:nvPr userDrawn="1"/>
        </p:nvSpPr>
        <p:spPr>
          <a:xfrm>
            <a:off x="9688286" y="6263068"/>
            <a:ext cx="2334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mrc-cbu.cam.ac.uk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36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4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laf.hauk@mrc-cbu.cam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sagroup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6440122/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053811913010914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05381191301091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rxiv.org/content/10.1101/2023.07.20.549326v2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pubmed.ncbi.nlm.nih.gov/33334868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7779910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777991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s.org/doi/10.1073/pnas.1905544116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png"/><Relationship Id="rId5" Type="http://schemas.openxmlformats.org/officeDocument/2006/relationships/hyperlink" Target="https://www.frontiersin.org/articles/10.3389/fnins.2022.755988/full" TargetMode="External"/><Relationship Id="rId4" Type="http://schemas.openxmlformats.org/officeDocument/2006/relationships/hyperlink" Target="https://pubmed.ncbi.nlm.nih.gov/2680629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s.org/doi/10.1073/pnas.1905544116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36414" y="2666566"/>
            <a:ext cx="9079907" cy="260686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21677E"/>
                </a:solidFill>
              </a:rPr>
              <a:t>EEG/MEG </a:t>
            </a:r>
            <a:r>
              <a:rPr lang="en-GB" sz="4400" b="1" dirty="0" smtClean="0">
                <a:solidFill>
                  <a:srgbClr val="21677E"/>
                </a:solidFill>
              </a:rPr>
              <a:t>4:</a:t>
            </a:r>
            <a:endParaRPr lang="en-GB" sz="4400" b="1" dirty="0">
              <a:solidFill>
                <a:srgbClr val="21677E"/>
              </a:solidFill>
            </a:endParaRPr>
          </a:p>
          <a:p>
            <a:pPr algn="ctr"/>
            <a:r>
              <a:rPr lang="en-GB" sz="3200" b="1" dirty="0" smtClean="0">
                <a:solidFill>
                  <a:srgbClr val="21677E"/>
                </a:solidFill>
              </a:rPr>
              <a:t>MVPA and RSA with EEG/MEG</a:t>
            </a:r>
            <a:endParaRPr lang="en-GB" sz="3200" b="1" dirty="0">
              <a:solidFill>
                <a:srgbClr val="21677E"/>
              </a:solidFill>
            </a:endParaRPr>
          </a:p>
          <a:p>
            <a:pPr algn="ctr"/>
            <a:r>
              <a:rPr lang="en-US" sz="2800" dirty="0">
                <a:latin typeface="Arial"/>
                <a:cs typeface="Arial"/>
              </a:rPr>
              <a:t>Olaf Hauk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dirty="0">
                <a:latin typeface="Arial"/>
                <a:cs typeface="Arial"/>
                <a:hlinkClick r:id="rId3"/>
              </a:rPr>
              <a:t>olaf.hauk@mrc-cbu.cam.ac.uk</a:t>
            </a:r>
            <a:r>
              <a:rPr lang="en-US" sz="2000" dirty="0">
                <a:latin typeface="Arial"/>
                <a:cs typeface="Arial"/>
              </a:rPr>
              <a:t>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n-US" sz="1600" dirty="0">
              <a:latin typeface="Arial"/>
              <a:cs typeface="Arial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latin typeface="Arial"/>
                <a:cs typeface="Arial"/>
              </a:rPr>
              <a:t>COGNESTIC 2022</a:t>
            </a:r>
          </a:p>
        </p:txBody>
      </p:sp>
    </p:spTree>
    <p:extLst>
      <p:ext uri="{BB962C8B-B14F-4D97-AF65-F5344CB8AC3E}">
        <p14:creationId xmlns:p14="http://schemas.microsoft.com/office/powerpoint/2010/main" val="9405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76" y="1540041"/>
            <a:ext cx="11270179" cy="476086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47528" y="458789"/>
            <a:ext cx="8424936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RSA Toolbox(</a:t>
            </a:r>
            <a:r>
              <a:rPr lang="en-GB" altLang="en-US" b="1" dirty="0" err="1" smtClean="0"/>
              <a:t>es</a:t>
            </a:r>
            <a:r>
              <a:rPr lang="en-GB" altLang="en-US" b="1" dirty="0" smtClean="0"/>
              <a:t>)</a:t>
            </a:r>
            <a:endParaRPr lang="en-GB" alt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69844" y="6196331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github.com/rsagroup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60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69" y="1106900"/>
            <a:ext cx="5427903" cy="567749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47528" y="290341"/>
            <a:ext cx="8424936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sz="3600" b="1" dirty="0" smtClean="0"/>
              <a:t>Reality and Measurement</a:t>
            </a:r>
            <a:endParaRPr lang="en-GB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030557" y="6372270"/>
            <a:ext cx="316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Stokes et al., TICS 2015</a:t>
            </a:r>
          </a:p>
          <a:p>
            <a:r>
              <a:rPr lang="en-GB" sz="1200" dirty="0">
                <a:hlinkClick r:id="rId3"/>
              </a:rPr>
              <a:t>https://pubmed.ncbi.nlm.nih.gov/26440122</a:t>
            </a:r>
            <a:r>
              <a:rPr lang="en-GB" sz="1200" dirty="0" smtClean="0">
                <a:hlinkClick r:id="rId3"/>
              </a:rPr>
              <a:t>/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455947" y="1612233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fMRI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7170" y="4411579"/>
            <a:ext cx="3501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EEG/MEG:</a:t>
            </a:r>
          </a:p>
          <a:p>
            <a:pPr algn="ctr"/>
            <a:r>
              <a:rPr lang="en-GB" sz="2800" b="1" dirty="0" smtClean="0"/>
              <a:t>Orientation matters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902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47528" y="458789"/>
            <a:ext cx="8424936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Interpreting Weight Vectors</a:t>
            </a:r>
            <a:endParaRPr lang="en-GB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00" y="1584910"/>
            <a:ext cx="9462023" cy="4551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6513" y="6372270"/>
            <a:ext cx="4946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Haufe</a:t>
            </a:r>
            <a:r>
              <a:rPr lang="en-GB" sz="1200" dirty="0" smtClean="0"/>
              <a:t> et al., </a:t>
            </a:r>
            <a:r>
              <a:rPr lang="en-GB" sz="1200" dirty="0" err="1" smtClean="0"/>
              <a:t>Neuroimage</a:t>
            </a:r>
            <a:r>
              <a:rPr lang="en-GB" sz="1200" dirty="0" smtClean="0"/>
              <a:t> 2014</a:t>
            </a:r>
          </a:p>
          <a:p>
            <a:r>
              <a:rPr lang="en-GB" sz="1200" dirty="0">
                <a:hlinkClick r:id="rId3"/>
              </a:rPr>
              <a:t>https://</a:t>
            </a:r>
            <a:r>
              <a:rPr lang="en-GB" sz="1200" dirty="0" smtClean="0">
                <a:hlinkClick r:id="rId3"/>
              </a:rPr>
              <a:t>www.sciencedirect.com/science/article/pii/S1053811913010914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2874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159" y="1034717"/>
            <a:ext cx="5655954" cy="53683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17359" y="458789"/>
            <a:ext cx="11069052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Perform Source Estimation On Patterns, Not Filter Weights</a:t>
            </a:r>
            <a:endParaRPr lang="en-GB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56513" y="6372270"/>
            <a:ext cx="4946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Haufe</a:t>
            </a:r>
            <a:r>
              <a:rPr lang="en-GB" sz="1200" dirty="0" smtClean="0"/>
              <a:t> et al., </a:t>
            </a:r>
            <a:r>
              <a:rPr lang="en-GB" sz="1200" dirty="0" err="1" smtClean="0"/>
              <a:t>Neuroimage</a:t>
            </a:r>
            <a:r>
              <a:rPr lang="en-GB" sz="1200" dirty="0" smtClean="0"/>
              <a:t> 2014</a:t>
            </a:r>
          </a:p>
          <a:p>
            <a:r>
              <a:rPr lang="en-GB" sz="1200" dirty="0">
                <a:hlinkClick r:id="rId3"/>
              </a:rPr>
              <a:t>https://</a:t>
            </a:r>
            <a:r>
              <a:rPr lang="en-GB" sz="1200" dirty="0" smtClean="0">
                <a:hlinkClick r:id="rId3"/>
              </a:rPr>
              <a:t>www.sciencedirect.com/science/article/pii/S1053811913010914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5152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17359" y="458789"/>
            <a:ext cx="11069052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Back to Basics: Where/What to Decode From</a:t>
            </a:r>
            <a:endParaRPr lang="en-GB" altLang="en-US" b="1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58" y="1593983"/>
            <a:ext cx="4877518" cy="2375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613" y="4163293"/>
            <a:ext cx="6944358" cy="20999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89846" y="5402081"/>
            <a:ext cx="127000" cy="127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Oval 5"/>
          <p:cNvSpPr/>
          <p:nvPr/>
        </p:nvSpPr>
        <p:spPr>
          <a:xfrm>
            <a:off x="5811217" y="4621421"/>
            <a:ext cx="127000" cy="127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Oval 6"/>
          <p:cNvSpPr/>
          <p:nvPr/>
        </p:nvSpPr>
        <p:spPr>
          <a:xfrm>
            <a:off x="7936375" y="5318646"/>
            <a:ext cx="127000" cy="127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Box 7"/>
          <p:cNvSpPr txBox="1"/>
          <p:nvPr/>
        </p:nvSpPr>
        <p:spPr>
          <a:xfrm>
            <a:off x="3173594" y="423011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Great!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7261" y="423011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Good.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9302" y="423011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:-(</a:t>
            </a:r>
          </a:p>
        </p:txBody>
      </p:sp>
    </p:spTree>
    <p:extLst>
      <p:ext uri="{BB962C8B-B14F-4D97-AF65-F5344CB8AC3E}">
        <p14:creationId xmlns:p14="http://schemas.microsoft.com/office/powerpoint/2010/main" val="258127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03_loose02-dspm_signed_108ms_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96" y="4032970"/>
            <a:ext cx="26654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003_loose02-dspm_signed_108ms_l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59" y="4032970"/>
            <a:ext cx="26654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003_loose02_dspm_108ms_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72" y="1607269"/>
            <a:ext cx="25939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003_loose02_dspm_108ms_l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22" y="1607269"/>
            <a:ext cx="25939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29237" y="4171083"/>
            <a:ext cx="1260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imes New Roman" pitchFamily="18" charset="0"/>
              </a:rPr>
              <a:t>“signed”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2604122" y="4198070"/>
            <a:ext cx="1296987" cy="2098675"/>
            <a:chOff x="222" y="2496"/>
            <a:chExt cx="817" cy="1322"/>
          </a:xfrm>
        </p:grpSpPr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2496"/>
              <a:ext cx="817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 rot="10101982">
              <a:off x="579" y="2743"/>
              <a:ext cx="238" cy="68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pic>
          <p:nvPicPr>
            <p:cNvPr id="11" name="Picture 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3232"/>
              <a:ext cx="817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rot="-698018">
              <a:off x="597" y="3485"/>
              <a:ext cx="238" cy="68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503" y="2993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chemeClr val="tx1"/>
                  </a:solidFill>
                  <a:latin typeface="Times New Roman" pitchFamily="18" charset="0"/>
                </a:rPr>
                <a:t>or</a:t>
              </a:r>
            </a:p>
          </p:txBody>
        </p:sp>
      </p:grpSp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22" y="1748558"/>
            <a:ext cx="129698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3261346" y="2104157"/>
            <a:ext cx="215900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6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58" y="2959820"/>
            <a:ext cx="129698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3305797" y="3377333"/>
            <a:ext cx="71437" cy="714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3048621" y="2555007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Times New Roman" pitchFamily="18" charset="0"/>
              </a:rPr>
              <a:t>or</a:t>
            </a:r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2567608" y="4044082"/>
            <a:ext cx="150495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5923680" y="1967633"/>
            <a:ext cx="1260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Times New Roman" pitchFamily="18" charset="0"/>
              </a:rPr>
              <a:t>Intensity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04800" y="458789"/>
            <a:ext cx="11480800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Signed Source Estimates Contain More Information For Decoding</a:t>
            </a: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3906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17359" y="458789"/>
            <a:ext cx="11069052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Back to Basics: Where/What to Decode From</a:t>
            </a:r>
            <a:endParaRPr lang="en-GB" altLang="en-US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517359" y="1216865"/>
            <a:ext cx="11101987" cy="4353393"/>
            <a:chOff x="663811" y="17257938"/>
            <a:chExt cx="29244299" cy="14192244"/>
          </a:xfrm>
        </p:grpSpPr>
        <p:sp>
          <p:nvSpPr>
            <p:cNvPr id="38" name="Rectangle 37"/>
            <p:cNvSpPr/>
            <p:nvPr/>
          </p:nvSpPr>
          <p:spPr>
            <a:xfrm>
              <a:off x="14543662" y="30152653"/>
              <a:ext cx="540000" cy="540000"/>
            </a:xfrm>
            <a:prstGeom prst="rect">
              <a:avLst/>
            </a:prstGeom>
            <a:solidFill>
              <a:srgbClr val="FFBE0B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200297" y="30152539"/>
              <a:ext cx="540000" cy="540000"/>
            </a:xfrm>
            <a:prstGeom prst="rect">
              <a:avLst/>
            </a:prstGeom>
            <a:solidFill>
              <a:srgbClr val="FB5607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513567" y="30152539"/>
              <a:ext cx="540000" cy="540000"/>
            </a:xfrm>
            <a:prstGeom prst="rect">
              <a:avLst/>
            </a:prstGeom>
            <a:solidFill>
              <a:srgbClr val="8338EC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1170202" y="30146951"/>
              <a:ext cx="540000" cy="540000"/>
            </a:xfrm>
            <a:prstGeom prst="rect">
              <a:avLst/>
            </a:prstGeom>
            <a:solidFill>
              <a:srgbClr val="3A86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2826837" y="30143329"/>
              <a:ext cx="540000" cy="540000"/>
            </a:xfrm>
            <a:prstGeom prst="rect">
              <a:avLst/>
            </a:prstGeom>
            <a:solidFill>
              <a:srgbClr val="1D43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618652" y="29971993"/>
              <a:ext cx="1219996" cy="80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err="1">
                  <a:solidFill>
                    <a:srgbClr val="676767"/>
                  </a:solidFill>
                  <a:ea typeface="Verdana"/>
                  <a:cs typeface="Verdana"/>
                  <a:sym typeface="Verdana"/>
                </a:rPr>
                <a:t>r</a:t>
              </a:r>
              <a:r>
                <a:rPr lang="en-GB" sz="1000" dirty="0" err="1" smtClean="0">
                  <a:solidFill>
                    <a:srgbClr val="676767"/>
                  </a:solidFill>
                  <a:ea typeface="Verdana"/>
                  <a:cs typeface="Verdana"/>
                  <a:sym typeface="Verdana"/>
                </a:rPr>
                <a:t>ATL</a:t>
              </a:r>
              <a:endParaRPr lang="en-GB" sz="1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275282" y="30032093"/>
              <a:ext cx="1079999" cy="87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rgbClr val="676767"/>
                  </a:solidFill>
                  <a:ea typeface="Verdana"/>
                  <a:cs typeface="Verdana"/>
                  <a:sym typeface="Verdana"/>
                </a:rPr>
                <a:t>AG</a:t>
              </a:r>
              <a:endParaRPr lang="en-GB" sz="1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883260" y="30056615"/>
              <a:ext cx="1404632" cy="80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rgbClr val="676767"/>
                  </a:solidFill>
                  <a:ea typeface="Verdana"/>
                  <a:cs typeface="Verdana"/>
                  <a:sym typeface="Verdana"/>
                </a:rPr>
                <a:t>PTC</a:t>
              </a:r>
              <a:endParaRPr lang="en-GB" sz="1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1588556" y="30026929"/>
              <a:ext cx="1079999" cy="142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rgbClr val="676767"/>
                  </a:solidFill>
                  <a:ea typeface="Verdana"/>
                  <a:cs typeface="Verdana"/>
                  <a:sym typeface="Verdana"/>
                </a:rPr>
                <a:t>IFG</a:t>
              </a:r>
              <a:endParaRPr lang="en-GB" sz="1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206048" y="29999454"/>
              <a:ext cx="1379494" cy="80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rgbClr val="676767"/>
                  </a:solidFill>
                  <a:ea typeface="Verdana"/>
                  <a:cs typeface="Verdana"/>
                  <a:sym typeface="Verdana"/>
                </a:rPr>
                <a:t>PVA</a:t>
              </a:r>
              <a:endParaRPr lang="en-GB" sz="10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856932" y="30152539"/>
              <a:ext cx="540000" cy="540000"/>
            </a:xfrm>
            <a:prstGeom prst="rect">
              <a:avLst/>
            </a:prstGeom>
            <a:solidFill>
              <a:srgbClr val="FF006E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24640321" y="30406649"/>
              <a:ext cx="682639" cy="13359"/>
            </a:xfrm>
            <a:prstGeom prst="line">
              <a:avLst/>
            </a:prstGeom>
            <a:ln w="381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4954091" y="29981024"/>
              <a:ext cx="1583999" cy="142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rgbClr val="676767"/>
                  </a:solidFill>
                  <a:ea typeface="Verdana"/>
                  <a:sym typeface="Verdana"/>
                </a:rPr>
                <a:t>chance</a:t>
              </a:r>
              <a:endParaRPr lang="en-GB" sz="10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7034230" y="30150008"/>
              <a:ext cx="540000" cy="540000"/>
            </a:xfrm>
            <a:prstGeom prst="rect">
              <a:avLst/>
            </a:prstGeom>
            <a:solidFill>
              <a:srgbClr val="88CB2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7495953" y="30010626"/>
              <a:ext cx="2412157" cy="1304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rgbClr val="676767"/>
                  </a:solidFill>
                  <a:ea typeface="Verdana"/>
                  <a:cs typeface="Verdana"/>
                  <a:sym typeface="Verdana"/>
                </a:rPr>
                <a:t>p&lt;0.05</a:t>
              </a:r>
            </a:p>
            <a:p>
              <a:r>
                <a:rPr lang="en-GB" sz="1000" dirty="0" smtClean="0">
                  <a:solidFill>
                    <a:srgbClr val="676767"/>
                  </a:solidFill>
                  <a:ea typeface="Verdana"/>
                  <a:sym typeface="Verdana"/>
                </a:rPr>
                <a:t>(corrected)</a:t>
              </a:r>
              <a:endParaRPr lang="en-GB" sz="1000" dirty="0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811" y="17257938"/>
              <a:ext cx="29157544" cy="12552738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5938197" y="5135820"/>
            <a:ext cx="716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676767"/>
                </a:solidFill>
                <a:ea typeface="Verdana"/>
                <a:sym typeface="Verdana"/>
              </a:rPr>
              <a:t>lATL</a:t>
            </a:r>
            <a:endParaRPr lang="en-GB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271462" y="5700816"/>
            <a:ext cx="11440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Different results whether you decode for individual ROIs or across combined ROIs.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327201" y="6307120"/>
            <a:ext cx="6677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Magnabosco et al., </a:t>
            </a:r>
            <a:r>
              <a:rPr lang="en-GB" sz="1200" dirty="0" err="1" smtClean="0"/>
              <a:t>bioRxiv</a:t>
            </a:r>
            <a:r>
              <a:rPr lang="en-GB" sz="1200" dirty="0"/>
              <a:t> 2023, </a:t>
            </a:r>
            <a:r>
              <a:rPr lang="en-GB" sz="1200" dirty="0">
                <a:hlinkClick r:id="rId3"/>
              </a:rPr>
              <a:t>https://</a:t>
            </a:r>
            <a:r>
              <a:rPr lang="en-GB" sz="1200" dirty="0" smtClean="0">
                <a:hlinkClick r:id="rId3"/>
              </a:rPr>
              <a:t>www.biorxiv.org/content/10.1101/2023.07.20.549326v2</a:t>
            </a:r>
            <a:r>
              <a:rPr lang="en-GB" sz="1200" dirty="0" smtClean="0"/>
              <a:t> </a:t>
            </a:r>
            <a:endParaRPr lang="en-GB" sz="1200" dirty="0" smtClean="0"/>
          </a:p>
          <a:p>
            <a:r>
              <a:rPr lang="en-GB" sz="1200" dirty="0"/>
              <a:t>Also</a:t>
            </a:r>
            <a:r>
              <a:rPr lang="en-GB" sz="1200" dirty="0" smtClean="0"/>
              <a:t>: Cox &amp; Rogers, JN 2021,  </a:t>
            </a:r>
            <a:r>
              <a:rPr lang="en-GB" sz="1200" dirty="0">
                <a:hlinkClick r:id="rId4"/>
              </a:rPr>
              <a:t>https://pubmed.ncbi.nlm.nih.gov/33334868</a:t>
            </a:r>
            <a:r>
              <a:rPr lang="en-GB" sz="1200" dirty="0" smtClean="0">
                <a:hlinkClick r:id="rId4"/>
              </a:rPr>
              <a:t>/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968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x, tool, vector graphics, pinwheel&#10;&#10;Description automatically generated">
            <a:extLst>
              <a:ext uri="{FF2B5EF4-FFF2-40B4-BE49-F238E27FC236}">
                <a16:creationId xmlns:a16="http://schemas.microsoft.com/office/drawing/2014/main" id="{E92C6E09-979A-4545-A77B-B54DDF15C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681" y="5982140"/>
            <a:ext cx="262588" cy="2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378574-189E-3348-B164-DA4C60C9C5D6}"/>
              </a:ext>
            </a:extLst>
          </p:cNvPr>
          <p:cNvSpPr/>
          <p:nvPr/>
        </p:nvSpPr>
        <p:spPr>
          <a:xfrm>
            <a:off x="343941" y="5904000"/>
            <a:ext cx="3798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MRC Cognition and Brain Sciences Unit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F20D65-6124-BA41-A236-70D853595ED5}"/>
              </a:ext>
            </a:extLst>
          </p:cNvPr>
          <p:cNvSpPr/>
          <p:nvPr/>
        </p:nvSpPr>
        <p:spPr>
          <a:xfrm>
            <a:off x="5087270" y="5904000"/>
            <a:ext cx="1478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@MRCCBU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EB8A7-3705-214F-8679-8180930137CB}"/>
              </a:ext>
            </a:extLst>
          </p:cNvPr>
          <p:cNvSpPr/>
          <p:nvPr/>
        </p:nvSpPr>
        <p:spPr>
          <a:xfrm>
            <a:off x="7014263" y="5904000"/>
            <a:ext cx="49131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mrc-cbu.cam.ac.uk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D5E350-9C7F-8E43-A594-0BA66D6B073D}"/>
              </a:ext>
            </a:extLst>
          </p:cNvPr>
          <p:cNvSpPr txBox="1"/>
          <p:nvPr/>
        </p:nvSpPr>
        <p:spPr>
          <a:xfrm>
            <a:off x="1243475" y="309600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774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47528" y="458789"/>
            <a:ext cx="8424936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Decoding Information Over Time</a:t>
            </a:r>
            <a:endParaRPr lang="en-GB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87" y="1160980"/>
            <a:ext cx="4014385" cy="5689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43995" y="6396334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Tutorial: </a:t>
            </a:r>
            <a:r>
              <a:rPr lang="en-GB" sz="1200" dirty="0" err="1" smtClean="0"/>
              <a:t>Grootswagers</a:t>
            </a:r>
            <a:r>
              <a:rPr lang="en-GB" sz="1200" dirty="0" smtClean="0"/>
              <a:t> et al., </a:t>
            </a:r>
            <a:r>
              <a:rPr lang="en-GB" sz="1200" dirty="0" err="1" smtClean="0"/>
              <a:t>JoCN</a:t>
            </a:r>
            <a:r>
              <a:rPr lang="en-GB" sz="1200" dirty="0"/>
              <a:t> 2017, </a:t>
            </a:r>
            <a:endParaRPr lang="en-GB" sz="1200" dirty="0" smtClean="0"/>
          </a:p>
          <a:p>
            <a:r>
              <a:rPr lang="en-GB" sz="1200" dirty="0" smtClean="0">
                <a:hlinkClick r:id="rId3"/>
              </a:rPr>
              <a:t>https</a:t>
            </a:r>
            <a:r>
              <a:rPr lang="en-GB" sz="1200" dirty="0">
                <a:hlinkClick r:id="rId3"/>
              </a:rPr>
              <a:t>://pubmed.ncbi.nlm.nih.gov/27779910</a:t>
            </a:r>
            <a:r>
              <a:rPr lang="en-GB" sz="1200" dirty="0" smtClean="0">
                <a:hlinkClick r:id="rId3"/>
              </a:rPr>
              <a:t>/</a:t>
            </a:r>
            <a:r>
              <a:rPr lang="en-GB" sz="1200" dirty="0" smtClean="0"/>
              <a:t>   </a:t>
            </a:r>
            <a:endParaRPr lang="en-GB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618" y="1181529"/>
            <a:ext cx="3786008" cy="52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47528" y="458789"/>
            <a:ext cx="8424936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Decoding Information Over Time</a:t>
            </a:r>
            <a:endParaRPr lang="en-GB" alt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415" y="1908735"/>
            <a:ext cx="6467475" cy="361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7121" y="6396334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King &amp; </a:t>
            </a:r>
            <a:r>
              <a:rPr lang="en-GB" sz="1200" dirty="0" err="1" smtClean="0"/>
              <a:t>Dehaene</a:t>
            </a:r>
            <a:r>
              <a:rPr lang="en-GB" sz="1200" dirty="0" smtClean="0"/>
              <a:t>, TICS 2014</a:t>
            </a:r>
          </a:p>
          <a:p>
            <a:r>
              <a:rPr lang="en-GB" sz="1200" dirty="0" smtClean="0">
                <a:hlinkClick r:id="rId3"/>
              </a:rPr>
              <a:t>https</a:t>
            </a:r>
            <a:r>
              <a:rPr lang="en-GB" sz="1200" dirty="0">
                <a:hlinkClick r:id="rId3"/>
              </a:rPr>
              <a:t>://pubmed.ncbi.nlm.nih.gov/27779910</a:t>
            </a:r>
            <a:r>
              <a:rPr lang="en-GB" sz="1200" dirty="0" smtClean="0">
                <a:hlinkClick r:id="rId3"/>
              </a:rPr>
              <a:t>/</a:t>
            </a:r>
            <a:r>
              <a:rPr lang="en-GB" sz="1200" dirty="0" smtClean="0"/>
              <a:t>   </a:t>
            </a:r>
            <a:endParaRPr lang="en-GB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93" y="1109610"/>
            <a:ext cx="3761634" cy="5241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108" y="6381594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Tutorial: </a:t>
            </a:r>
            <a:r>
              <a:rPr lang="en-GB" sz="1200" dirty="0" err="1" smtClean="0"/>
              <a:t>Grootswagers</a:t>
            </a:r>
            <a:r>
              <a:rPr lang="en-GB" sz="1200" dirty="0" smtClean="0"/>
              <a:t> et al., </a:t>
            </a:r>
            <a:r>
              <a:rPr lang="en-GB" sz="1200" dirty="0" err="1" smtClean="0"/>
              <a:t>JoCN</a:t>
            </a:r>
            <a:r>
              <a:rPr lang="en-GB" sz="1200" dirty="0"/>
              <a:t> 2017, </a:t>
            </a:r>
            <a:endParaRPr lang="en-GB" sz="1200" dirty="0" smtClean="0"/>
          </a:p>
          <a:p>
            <a:r>
              <a:rPr lang="en-GB" sz="1200" dirty="0" smtClean="0">
                <a:hlinkClick r:id="rId3"/>
              </a:rPr>
              <a:t>https</a:t>
            </a:r>
            <a:r>
              <a:rPr lang="en-GB" sz="1200" dirty="0">
                <a:hlinkClick r:id="rId3"/>
              </a:rPr>
              <a:t>://pubmed.ncbi.nlm.nih.gov/27779910</a:t>
            </a:r>
            <a:r>
              <a:rPr lang="en-GB" sz="1200" dirty="0" smtClean="0">
                <a:hlinkClick r:id="rId3"/>
              </a:rPr>
              <a:t>/</a:t>
            </a:r>
            <a:r>
              <a:rPr lang="en-GB" sz="1200" dirty="0" smtClean="0"/>
              <a:t>  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452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47528" y="458789"/>
            <a:ext cx="8424936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/>
              <a:t>How Can We Combine Measurement Modalities?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3450" y="1030896"/>
            <a:ext cx="1030605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“Converging Evidence”: </a:t>
            </a:r>
          </a:p>
          <a:p>
            <a:pPr algn="ctr"/>
            <a:r>
              <a:rPr lang="en-GB" dirty="0"/>
              <a:t>Compare results from different modalities, determine commonalities and differences.</a:t>
            </a:r>
          </a:p>
          <a:p>
            <a:pPr algn="ctr"/>
            <a:endParaRPr lang="en-GB" dirty="0"/>
          </a:p>
          <a:p>
            <a:pPr algn="ctr"/>
            <a:r>
              <a:rPr lang="en-GB" b="1" dirty="0"/>
              <a:t>“(Asymmetric) Fusion”: </a:t>
            </a:r>
          </a:p>
          <a:p>
            <a:pPr algn="ctr"/>
            <a:r>
              <a:rPr lang="en-GB" dirty="0"/>
              <a:t>Use one modality as a constraint for another.</a:t>
            </a:r>
          </a:p>
          <a:p>
            <a:pPr algn="ctr"/>
            <a:r>
              <a:rPr lang="en-GB" sz="1200" dirty="0"/>
              <a:t>(e.g. EEG-&gt;fMRI, fMRI-&gt;EEG/MEG)</a:t>
            </a:r>
          </a:p>
          <a:p>
            <a:pPr algn="ctr"/>
            <a:endParaRPr lang="en-GB" dirty="0"/>
          </a:p>
          <a:p>
            <a:pPr algn="ctr"/>
            <a:r>
              <a:rPr lang="en-GB" b="1" dirty="0"/>
              <a:t>“Neural Modelling” (“Symmetric Fusion”):</a:t>
            </a:r>
            <a:r>
              <a:rPr lang="en-GB" dirty="0"/>
              <a:t> </a:t>
            </a:r>
          </a:p>
          <a:p>
            <a:pPr algn="ctr"/>
            <a:r>
              <a:rPr lang="en-GB" dirty="0"/>
              <a:t>Use of a common neural model that accounts for signals in all modalities.</a:t>
            </a:r>
          </a:p>
          <a:p>
            <a:pPr algn="ctr"/>
            <a:r>
              <a:rPr lang="en-GB" sz="1200" dirty="0"/>
              <a:t>(e.g. EEG&lt;-&gt;MEG)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Each of these options poses different challenges with respect to modelling assumptions and complexity.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4643" y="3437381"/>
            <a:ext cx="41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e.g. </a:t>
            </a:r>
            <a:r>
              <a:rPr lang="en-GB" sz="1200" dirty="0" err="1"/>
              <a:t>Horwitz&amp;Poeppel</a:t>
            </a:r>
            <a:r>
              <a:rPr lang="en-GB" sz="1200" dirty="0"/>
              <a:t>, HBM 2002; Henson et al., HBM 2010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03762" y="4615543"/>
            <a:ext cx="5522524" cy="2260526"/>
            <a:chOff x="2030049" y="4891005"/>
            <a:chExt cx="4860608" cy="19895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0049" y="4891005"/>
              <a:ext cx="4740357" cy="180371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65103" y="6636791"/>
              <a:ext cx="2725554" cy="243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Calhoun &amp; Sui, </a:t>
              </a:r>
              <a:r>
                <a:rPr lang="en-GB" sz="1200" dirty="0" err="1"/>
                <a:t>Biol</a:t>
              </a:r>
              <a:r>
                <a:rPr lang="en-GB" sz="1200" dirty="0"/>
                <a:t> Psych </a:t>
              </a:r>
              <a:r>
                <a:rPr lang="en-GB" sz="1200" dirty="0" err="1"/>
                <a:t>Cogn</a:t>
              </a:r>
              <a:r>
                <a:rPr lang="en-GB" sz="1200" dirty="0"/>
                <a:t> </a:t>
              </a:r>
              <a:r>
                <a:rPr lang="en-GB" sz="1200" dirty="0" err="1"/>
                <a:t>Nsc</a:t>
              </a:r>
              <a:r>
                <a:rPr lang="en-GB" sz="1200" dirty="0"/>
                <a:t>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5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64" y="3023586"/>
            <a:ext cx="2613133" cy="1887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77" y="1713390"/>
            <a:ext cx="5398087" cy="46446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290110"/>
            <a:ext cx="8153400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/>
              <a:t>Comparing Representational Dissimilarity </a:t>
            </a:r>
          </a:p>
          <a:p>
            <a:pPr algn="ctr" eaLnBrk="1" hangingPunct="1"/>
            <a:r>
              <a:rPr lang="en-GB" altLang="en-US" b="1" dirty="0"/>
              <a:t>Across Neuroimaging Methods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60683" y="6581002"/>
            <a:ext cx="2901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Kriegeskorte et al., Front </a:t>
            </a:r>
            <a:r>
              <a:rPr lang="en-GB" sz="1200" dirty="0" err="1"/>
              <a:t>Syst</a:t>
            </a:r>
            <a:r>
              <a:rPr lang="en-GB" sz="1200" dirty="0"/>
              <a:t> </a:t>
            </a:r>
            <a:r>
              <a:rPr lang="en-GB" sz="1200" dirty="0" err="1"/>
              <a:t>Nsc</a:t>
            </a:r>
            <a:r>
              <a:rPr lang="en-GB" sz="1200" dirty="0"/>
              <a:t> 2008</a:t>
            </a:r>
          </a:p>
        </p:txBody>
      </p:sp>
    </p:spTree>
    <p:extLst>
      <p:ext uri="{BB962C8B-B14F-4D97-AF65-F5344CB8AC3E}">
        <p14:creationId xmlns:p14="http://schemas.microsoft.com/office/powerpoint/2010/main" val="39755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9100" y="290110"/>
            <a:ext cx="11176000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/>
              <a:t>Comparing Representational Dissimilarity </a:t>
            </a:r>
          </a:p>
          <a:p>
            <a:pPr algn="ctr" eaLnBrk="1" hangingPunct="1"/>
            <a:r>
              <a:rPr lang="en-GB" altLang="en-US" b="1" dirty="0"/>
              <a:t>Across Neuroimaging Methods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8255" y="6573223"/>
            <a:ext cx="1960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Cichy et al., Nat </a:t>
            </a:r>
            <a:r>
              <a:rPr lang="en-GB" sz="1200" dirty="0" err="1"/>
              <a:t>Nsc</a:t>
            </a:r>
            <a:r>
              <a:rPr lang="en-GB" sz="1200" dirty="0"/>
              <a:t>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820862"/>
            <a:ext cx="9757282" cy="39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9100" y="290110"/>
            <a:ext cx="11176000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/>
              <a:t>Comparing Representational Dissimilarity </a:t>
            </a:r>
          </a:p>
          <a:p>
            <a:pPr algn="ctr" eaLnBrk="1" hangingPunct="1"/>
            <a:r>
              <a:rPr lang="en-GB" altLang="en-US" b="1" dirty="0"/>
              <a:t>Across Neuroimaging Methods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8255" y="6573223"/>
            <a:ext cx="1960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Cichy et al., Nat </a:t>
            </a:r>
            <a:r>
              <a:rPr lang="en-GB" sz="1200" dirty="0" err="1"/>
              <a:t>Nsc</a:t>
            </a:r>
            <a:r>
              <a:rPr lang="en-GB" sz="1200" dirty="0"/>
              <a:t>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274" y="1395118"/>
            <a:ext cx="6065651" cy="508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34" y="1148098"/>
            <a:ext cx="5050162" cy="54810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47528" y="458789"/>
            <a:ext cx="8424936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Decoding Information Over Time And Space</a:t>
            </a:r>
            <a:endParaRPr lang="en-GB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59996" y="6211669"/>
            <a:ext cx="6375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Kietzmann et al., PNAS 2019, </a:t>
            </a:r>
            <a:r>
              <a:rPr lang="en-GB" sz="1100" dirty="0" smtClean="0">
                <a:hlinkClick r:id="rId3"/>
              </a:rPr>
              <a:t>https</a:t>
            </a:r>
            <a:r>
              <a:rPr lang="en-GB" sz="1100" dirty="0">
                <a:hlinkClick r:id="rId3"/>
              </a:rPr>
              <a:t>://</a:t>
            </a:r>
            <a:r>
              <a:rPr lang="en-GB" sz="1100" dirty="0" smtClean="0">
                <a:hlinkClick r:id="rId3"/>
              </a:rPr>
              <a:t>www.pnas.org/doi/10.1073/pnas.1905544116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Also: Goddard et al. 2018: </a:t>
            </a:r>
            <a:r>
              <a:rPr lang="en-GB" sz="1100" dirty="0">
                <a:hlinkClick r:id="rId4"/>
              </a:rPr>
              <a:t>https://pubmed.ncbi.nlm.nih.gov/26806290</a:t>
            </a:r>
            <a:r>
              <a:rPr lang="en-GB" sz="1100" dirty="0" smtClean="0">
                <a:hlinkClick r:id="rId4"/>
              </a:rPr>
              <a:t>/</a:t>
            </a:r>
            <a:r>
              <a:rPr lang="en-GB" sz="1100" dirty="0"/>
              <a:t>, </a:t>
            </a:r>
            <a:endParaRPr lang="en-GB" sz="1100" dirty="0" smtClean="0"/>
          </a:p>
          <a:p>
            <a:r>
              <a:rPr lang="en-GB" sz="1100" dirty="0" smtClean="0"/>
              <a:t>Karimi-Rouzbahani et al. 2022: </a:t>
            </a:r>
            <a:r>
              <a:rPr lang="en-GB" sz="1100" dirty="0" smtClean="0">
                <a:hlinkClick r:id="rId5"/>
              </a:rPr>
              <a:t>https</a:t>
            </a:r>
            <a:r>
              <a:rPr lang="en-GB" sz="1100" dirty="0">
                <a:hlinkClick r:id="rId5"/>
              </a:rPr>
              <a:t>://</a:t>
            </a:r>
            <a:r>
              <a:rPr lang="en-GB" sz="1100" dirty="0" smtClean="0">
                <a:hlinkClick r:id="rId5"/>
              </a:rPr>
              <a:t>www.frontiersin.org/articles/10.3389/fnins.2022.755988/full</a:t>
            </a:r>
            <a:r>
              <a:rPr lang="en-GB" sz="1100" dirty="0" smtClean="0"/>
              <a:t> </a:t>
            </a:r>
            <a:endParaRPr lang="en-GB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021" y="1451816"/>
            <a:ext cx="3784684" cy="4788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8497" y="1055221"/>
            <a:ext cx="483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RSA Granger Analysis of Information Flow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699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339" y="1155032"/>
            <a:ext cx="4654509" cy="531369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47528" y="458789"/>
            <a:ext cx="8424936" cy="8096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-1" charset="0"/>
              </a:defRPr>
            </a:lvl9pPr>
          </a:lstStyle>
          <a:p>
            <a:pPr algn="ctr" eaLnBrk="1" hangingPunct="1"/>
            <a:r>
              <a:rPr lang="en-GB" altLang="en-US" b="1" dirty="0" smtClean="0"/>
              <a:t>Comparing Real With Artificial Neural Networks</a:t>
            </a:r>
            <a:endParaRPr lang="en-GB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95507" y="6372270"/>
            <a:ext cx="3753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Kietzmann et al., PNAS 2019</a:t>
            </a:r>
          </a:p>
          <a:p>
            <a:r>
              <a:rPr lang="en-GB" sz="1200" dirty="0">
                <a:hlinkClick r:id="rId3"/>
              </a:rPr>
              <a:t>https://</a:t>
            </a:r>
            <a:r>
              <a:rPr lang="en-GB" sz="1200" dirty="0" smtClean="0">
                <a:hlinkClick r:id="rId3"/>
              </a:rPr>
              <a:t>www.pnas.org/doi/10.1073/pnas.1905544116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780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Font and logo master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CBU_Cambridge_powerpoint_basic DRAFT v1" id="{651BFBB8-855F-4C44-9293-E78B4DC37D90}" vid="{CFAB39DC-A21C-E545-B81D-4C39E6D3DA40}"/>
    </a:ext>
  </a:extLst>
</a:theme>
</file>

<file path=ppt/theme/theme2.xml><?xml version="1.0" encoding="utf-8"?>
<a:theme xmlns:a="http://schemas.openxmlformats.org/drawingml/2006/main" name="1_Font and logo master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CBU_Cambridge_powerpoint_basic DRAFT v1" id="{651BFBB8-855F-4C44-9293-E78B4DC37D90}" vid="{2F6D9EDF-758F-8342-A91D-761F69A122D7}"/>
    </a:ext>
  </a:extLst>
</a:theme>
</file>

<file path=ppt/theme/theme3.xml><?xml version="1.0" encoding="utf-8"?>
<a:theme xmlns:a="http://schemas.openxmlformats.org/drawingml/2006/main" name="1_Font and logo master 2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CBU_Cambridge_powerpoint_basic DRAFT v1" id="{651BFBB8-855F-4C44-9293-E78B4DC37D90}" vid="{A6041FFC-B7A5-804E-866C-4DF812A526D4}"/>
    </a:ext>
  </a:extLst>
</a:theme>
</file>

<file path=ppt/theme/theme4.xml><?xml version="1.0" encoding="utf-8"?>
<a:theme xmlns:a="http://schemas.openxmlformats.org/drawingml/2006/main" name="Font master without logo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CBU_Cambridge_powerpoint_basic DRAFT v1" id="{651BFBB8-855F-4C44-9293-E78B4DC37D90}" vid="{7A8A97D1-A874-0743-B9E2-6BC61157B71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bcf68-ced2-4a98-b72f-28c94d1ed58b">4EJAZCREWY3J-1678542396-45654</_dlc_DocId>
    <_dlc_DocIdUrl xmlns="e5ebcf68-ced2-4a98-b72f-28c94d1ed58b">
      <Url>https://ukri.sharepoint.com/sites/UKRICommunicationsandPublicEngagementTeam/_layouts/15/DocIdRedir.aspx?ID=4EJAZCREWY3J-1678542396-45654</Url>
      <Description>4EJAZCREWY3J-1678542396-45654</Description>
    </_dlc_DocIdUrl>
    <_Flow_SignoffStatus xmlns="7e30df28-d906-45ca-99b3-b21bab123d78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359D5BF6F5064C9F3BA03F2D189D3B" ma:contentTypeVersion="13" ma:contentTypeDescription="Create a new document." ma:contentTypeScope="" ma:versionID="284c0d270b93d58c491b10e1bd34b81f">
  <xsd:schema xmlns:xsd="http://www.w3.org/2001/XMLSchema" xmlns:xs="http://www.w3.org/2001/XMLSchema" xmlns:p="http://schemas.microsoft.com/office/2006/metadata/properties" xmlns:ns2="e5ebcf68-ced2-4a98-b72f-28c94d1ed58b" xmlns:ns3="7e30df28-d906-45ca-99b3-b21bab123d78" targetNamespace="http://schemas.microsoft.com/office/2006/metadata/properties" ma:root="true" ma:fieldsID="aa5c3b73515b1761f9db7945b5c726d3" ns2:_="" ns3:_="">
    <xsd:import namespace="e5ebcf68-ced2-4a98-b72f-28c94d1ed58b"/>
    <xsd:import namespace="7e30df28-d906-45ca-99b3-b21bab123d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bcf68-ced2-4a98-b72f-28c94d1ed58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30df28-d906-45ca-99b3-b21bab123d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02D9AF-FF6B-438E-A2CA-C55AC1F751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4C2E9A-0F0E-449C-A451-79B18E10128F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e5ebcf68-ced2-4a98-b72f-28c94d1ed58b"/>
    <ds:schemaRef ds:uri="http://purl.org/dc/terms/"/>
    <ds:schemaRef ds:uri="http://schemas.openxmlformats.org/package/2006/metadata/core-properties"/>
    <ds:schemaRef ds:uri="http://purl.org/dc/dcmitype/"/>
    <ds:schemaRef ds:uri="7e30df28-d906-45ca-99b3-b21bab123d7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093236D-EF1D-4898-9B83-A9048B11320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8254B21-FCB0-457D-8005-B76EAF4CC0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bcf68-ced2-4a98-b72f-28c94d1ed58b"/>
    <ds:schemaRef ds:uri="7e30df28-d906-45ca-99b3-b21bab123d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MRC_CBU_Cambridge_powerpoint_basic</Template>
  <TotalTime>4577</TotalTime>
  <Words>452</Words>
  <Application>Microsoft Office PowerPoint</Application>
  <PresentationFormat>Widescreen</PresentationFormat>
  <Paragraphs>92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Times New Roman</vt:lpstr>
      <vt:lpstr>Verdana</vt:lpstr>
      <vt:lpstr>Wingdings</vt:lpstr>
      <vt:lpstr>Font and logo master</vt:lpstr>
      <vt:lpstr>1_Font and logo master</vt:lpstr>
      <vt:lpstr>1_Font and logo master 2</vt:lpstr>
      <vt:lpstr>Font master without 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Olaf Hauk</dc:creator>
  <cp:lastModifiedBy>Olaf Hauk</cp:lastModifiedBy>
  <cp:revision>51</cp:revision>
  <dcterms:created xsi:type="dcterms:W3CDTF">2022-07-28T13:39:08Z</dcterms:created>
  <dcterms:modified xsi:type="dcterms:W3CDTF">2023-09-27T13:52:46Z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0x010100DF359D5BF6F5064C9F3BA03F2D189D3B</vt:lpwstr>
  </property>
  <property fmtid="{D5CDD505-2E9C-101B-9397-08002B2CF9AE}" pid="3" name="_dlc_DocIdItemGuid">
    <vt:lpwstr>f12cc001-62dd-440d-a9d0-b637c535cd37</vt:lpwstr>
  </property>
</Properties>
</file>