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2" r:id="rId5"/>
    <p:sldMasterId id="2147483722" r:id="rId6"/>
    <p:sldMasterId id="2147483708" r:id="rId7"/>
    <p:sldMasterId id="2147483694" r:id="rId8"/>
  </p:sldMasterIdLst>
  <p:notesMasterIdLst>
    <p:notesMasterId r:id="rId23"/>
  </p:notesMasterIdLst>
  <p:handoutMasterIdLst>
    <p:handoutMasterId r:id="rId24"/>
  </p:handoutMasterIdLst>
  <p:sldIdLst>
    <p:sldId id="287" r:id="rId9"/>
    <p:sldId id="269" r:id="rId10"/>
    <p:sldId id="290" r:id="rId11"/>
    <p:sldId id="291" r:id="rId12"/>
    <p:sldId id="292" r:id="rId13"/>
    <p:sldId id="293" r:id="rId14"/>
    <p:sldId id="295" r:id="rId15"/>
    <p:sldId id="294" r:id="rId16"/>
    <p:sldId id="296" r:id="rId17"/>
    <p:sldId id="297" r:id="rId18"/>
    <p:sldId id="298" r:id="rId19"/>
    <p:sldId id="300" r:id="rId20"/>
    <p:sldId id="299" r:id="rId21"/>
    <p:sldId id="288"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78" userDrawn="1">
          <p15:clr>
            <a:srgbClr val="A4A3A4"/>
          </p15:clr>
        </p15:guide>
        <p15:guide id="2" pos="279" userDrawn="1">
          <p15:clr>
            <a:srgbClr val="A4A3A4"/>
          </p15:clr>
        </p15:guide>
        <p15:guide id="3" orient="horz" pos="3906" userDrawn="1">
          <p15:clr>
            <a:srgbClr val="A4A3A4"/>
          </p15:clr>
        </p15:guide>
        <p15:guide id="4" pos="7355" userDrawn="1">
          <p15:clr>
            <a:srgbClr val="A4A3A4"/>
          </p15:clr>
        </p15:guide>
        <p15:guide id="5" pos="3840" userDrawn="1">
          <p15:clr>
            <a:srgbClr val="A4A3A4"/>
          </p15:clr>
        </p15:guide>
        <p15:guide id="6" orient="horz" pos="845" userDrawn="1">
          <p15:clr>
            <a:srgbClr val="A4A3A4"/>
          </p15:clr>
        </p15:guide>
        <p15:guide id="7" orient="horz" pos="3770" userDrawn="1">
          <p15:clr>
            <a:srgbClr val="A4A3A4"/>
          </p15:clr>
        </p15:guide>
        <p15:guide id="8" pos="846" userDrawn="1">
          <p15:clr>
            <a:srgbClr val="A4A3A4"/>
          </p15:clr>
        </p15:guide>
        <p15:guide id="9" orient="horz" pos="21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7C04D"/>
    <a:srgbClr val="626262"/>
    <a:srgbClr val="00BED5"/>
    <a:srgbClr val="E94D36"/>
    <a:srgbClr val="008AAD"/>
    <a:srgbClr val="FFFFFF"/>
    <a:srgbClr val="BE2BBB"/>
    <a:srgbClr val="FF5A5A"/>
    <a:srgbClr val="00A788"/>
    <a:srgbClr val="FBBB1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030"/>
    <p:restoredTop sz="88762"/>
  </p:normalViewPr>
  <p:slideViewPr>
    <p:cSldViewPr snapToGrid="0" snapToObjects="1">
      <p:cViewPr varScale="1">
        <p:scale>
          <a:sx n="196" d="100"/>
          <a:sy n="196" d="100"/>
        </p:scale>
        <p:origin x="224" y="168"/>
      </p:cViewPr>
      <p:guideLst>
        <p:guide orient="horz" pos="278"/>
        <p:guide pos="279"/>
        <p:guide orient="horz" pos="3906"/>
        <p:guide pos="7355"/>
        <p:guide pos="3840"/>
        <p:guide orient="horz" pos="845"/>
        <p:guide orient="horz" pos="3770"/>
        <p:guide pos="846"/>
        <p:guide orient="horz" pos="210"/>
      </p:guideLst>
    </p:cSldViewPr>
  </p:slideViewPr>
  <p:notesTextViewPr>
    <p:cViewPr>
      <p:scale>
        <a:sx n="1" d="1"/>
        <a:sy n="1" d="1"/>
      </p:scale>
      <p:origin x="0" y="0"/>
    </p:cViewPr>
  </p:notesTextViewPr>
  <p:notesViewPr>
    <p:cSldViewPr snapToGrid="0" snapToObjects="1">
      <p:cViewPr varScale="1">
        <p:scale>
          <a:sx n="56" d="100"/>
          <a:sy n="56" d="100"/>
        </p:scale>
        <p:origin x="2588" y="6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4.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3.xml"/><Relationship Id="rId7"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3.xml"/><Relationship Id="rId24" Type="http://schemas.openxmlformats.org/officeDocument/2006/relationships/handoutMaster" Target="handoutMasters/handoutMaster1.xml"/><Relationship Id="rId5" Type="http://schemas.openxmlformats.org/officeDocument/2006/relationships/slideMaster" Target="slideMasters/slideMaster1.xml"/><Relationship Id="rId15" Type="http://schemas.openxmlformats.org/officeDocument/2006/relationships/slide" Target="slides/slide7.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2.xml"/><Relationship Id="rId19" Type="http://schemas.openxmlformats.org/officeDocument/2006/relationships/slide" Target="slides/slide11.xml"/><Relationship Id="rId4" Type="http://schemas.openxmlformats.org/officeDocument/2006/relationships/customXml" Target="../customXml/item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file:////D:\JeYoung%20data%20backup\MRS\MRS_TMS_fMRI_data_summary.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F:\JeYoung%20data%20backup\MRS\MRS_correlation_graph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600"/>
            </a:pPr>
            <a:r>
              <a:rPr lang="en-GB" sz="1600"/>
              <a:t>Semantic task</a:t>
            </a:r>
          </a:p>
        </c:rich>
      </c:tx>
      <c:layout>
        <c:manualLayout>
          <c:xMode val="edge"/>
          <c:yMode val="edge"/>
          <c:x val="0.30038759031931217"/>
          <c:y val="6.8445097932920002E-2"/>
        </c:manualLayout>
      </c:layout>
      <c:overlay val="0"/>
    </c:title>
    <c:autoTitleDeleted val="0"/>
    <c:plotArea>
      <c:layout/>
      <c:barChart>
        <c:barDir val="col"/>
        <c:grouping val="clustered"/>
        <c:varyColors val="0"/>
        <c:ser>
          <c:idx val="0"/>
          <c:order val="0"/>
          <c:tx>
            <c:strRef>
              <c:f>Graphs!$G$3</c:f>
              <c:strCache>
                <c:ptCount val="1"/>
                <c:pt idx="0">
                  <c:v>PRE</c:v>
                </c:pt>
              </c:strCache>
            </c:strRef>
          </c:tx>
          <c:spPr>
            <a:solidFill>
              <a:schemeClr val="bg1"/>
            </a:solidFill>
            <a:ln>
              <a:solidFill>
                <a:schemeClr val="tx1"/>
              </a:solidFill>
            </a:ln>
          </c:spPr>
          <c:invertIfNegative val="0"/>
          <c:errBars>
            <c:errBarType val="both"/>
            <c:errValType val="cust"/>
            <c:noEndCap val="0"/>
            <c:plus>
              <c:numRef>
                <c:f>Graphs!$I$4:$I$5</c:f>
                <c:numCache>
                  <c:formatCode>General</c:formatCode>
                  <c:ptCount val="2"/>
                  <c:pt idx="0">
                    <c:v>1.7354499606123694</c:v>
                  </c:pt>
                  <c:pt idx="1">
                    <c:v>1.8311873448954543</c:v>
                  </c:pt>
                </c:numCache>
              </c:numRef>
            </c:plus>
            <c:minus>
              <c:numRef>
                <c:f>Graphs!$I$4:$I$5</c:f>
                <c:numCache>
                  <c:formatCode>General</c:formatCode>
                  <c:ptCount val="2"/>
                  <c:pt idx="0">
                    <c:v>1.7354499606123694</c:v>
                  </c:pt>
                  <c:pt idx="1">
                    <c:v>1.8311873448954543</c:v>
                  </c:pt>
                </c:numCache>
              </c:numRef>
            </c:minus>
          </c:errBars>
          <c:cat>
            <c:strRef>
              <c:f>Graphs!$F$4:$F$5</c:f>
              <c:strCache>
                <c:ptCount val="2"/>
                <c:pt idx="0">
                  <c:v>ATL stimulation</c:v>
                </c:pt>
                <c:pt idx="1">
                  <c:v>Control stimulation</c:v>
                </c:pt>
              </c:strCache>
            </c:strRef>
          </c:cat>
          <c:val>
            <c:numRef>
              <c:f>Graphs!$G$4:$G$5</c:f>
              <c:numCache>
                <c:formatCode>###0.0000</c:formatCode>
                <c:ptCount val="2"/>
                <c:pt idx="0">
                  <c:v>79.840499999999992</c:v>
                </c:pt>
                <c:pt idx="1">
                  <c:v>78.1755</c:v>
                </c:pt>
              </c:numCache>
            </c:numRef>
          </c:val>
          <c:extLst>
            <c:ext xmlns:c16="http://schemas.microsoft.com/office/drawing/2014/chart" uri="{C3380CC4-5D6E-409C-BE32-E72D297353CC}">
              <c16:uniqueId val="{00000000-AD4D-1542-8AC5-8CA3EA175CD6}"/>
            </c:ext>
          </c:extLst>
        </c:ser>
        <c:ser>
          <c:idx val="1"/>
          <c:order val="1"/>
          <c:tx>
            <c:strRef>
              <c:f>Graphs!$H$3</c:f>
              <c:strCache>
                <c:ptCount val="1"/>
                <c:pt idx="0">
                  <c:v>POST</c:v>
                </c:pt>
              </c:strCache>
            </c:strRef>
          </c:tx>
          <c:spPr>
            <a:solidFill>
              <a:schemeClr val="bg1">
                <a:lumMod val="50000"/>
              </a:schemeClr>
            </a:solidFill>
            <a:ln>
              <a:solidFill>
                <a:sysClr val="windowText" lastClr="000000"/>
              </a:solidFill>
            </a:ln>
          </c:spPr>
          <c:invertIfNegative val="0"/>
          <c:errBars>
            <c:errBarType val="both"/>
            <c:errValType val="cust"/>
            <c:noEndCap val="0"/>
            <c:plus>
              <c:numRef>
                <c:f>Graphs!$J$4:$J$5</c:f>
                <c:numCache>
                  <c:formatCode>General</c:formatCode>
                  <c:ptCount val="2"/>
                  <c:pt idx="0">
                    <c:v>1.8937564173940253</c:v>
                  </c:pt>
                  <c:pt idx="1">
                    <c:v>1.9594520279915</c:v>
                  </c:pt>
                </c:numCache>
              </c:numRef>
            </c:plus>
            <c:minus>
              <c:numRef>
                <c:f>Graphs!$J$4:$J$5</c:f>
                <c:numCache>
                  <c:formatCode>General</c:formatCode>
                  <c:ptCount val="2"/>
                  <c:pt idx="0">
                    <c:v>1.8937564173940253</c:v>
                  </c:pt>
                  <c:pt idx="1">
                    <c:v>1.9594520279915</c:v>
                  </c:pt>
                </c:numCache>
              </c:numRef>
            </c:minus>
          </c:errBars>
          <c:cat>
            <c:strRef>
              <c:f>Graphs!$F$4:$F$5</c:f>
              <c:strCache>
                <c:ptCount val="2"/>
                <c:pt idx="0">
                  <c:v>ATL stimulation</c:v>
                </c:pt>
                <c:pt idx="1">
                  <c:v>Control stimulation</c:v>
                </c:pt>
              </c:strCache>
            </c:strRef>
          </c:cat>
          <c:val>
            <c:numRef>
              <c:f>Graphs!$H$4:$H$5</c:f>
              <c:numCache>
                <c:formatCode>###0.0000</c:formatCode>
                <c:ptCount val="2"/>
                <c:pt idx="0">
                  <c:v>75.555999999999997</c:v>
                </c:pt>
                <c:pt idx="1">
                  <c:v>80.238500000000002</c:v>
                </c:pt>
              </c:numCache>
            </c:numRef>
          </c:val>
          <c:extLst>
            <c:ext xmlns:c16="http://schemas.microsoft.com/office/drawing/2014/chart" uri="{C3380CC4-5D6E-409C-BE32-E72D297353CC}">
              <c16:uniqueId val="{00000001-AD4D-1542-8AC5-8CA3EA175CD6}"/>
            </c:ext>
          </c:extLst>
        </c:ser>
        <c:dLbls>
          <c:showLegendKey val="0"/>
          <c:showVal val="0"/>
          <c:showCatName val="0"/>
          <c:showSerName val="0"/>
          <c:showPercent val="0"/>
          <c:showBubbleSize val="0"/>
        </c:dLbls>
        <c:gapWidth val="150"/>
        <c:axId val="121102336"/>
        <c:axId val="121103872"/>
      </c:barChart>
      <c:catAx>
        <c:axId val="121102336"/>
        <c:scaling>
          <c:orientation val="minMax"/>
        </c:scaling>
        <c:delete val="0"/>
        <c:axPos val="b"/>
        <c:numFmt formatCode="General" sourceLinked="0"/>
        <c:majorTickMark val="none"/>
        <c:minorTickMark val="none"/>
        <c:tickLblPos val="nextTo"/>
        <c:txPr>
          <a:bodyPr/>
          <a:lstStyle/>
          <a:p>
            <a:pPr>
              <a:defRPr sz="1400"/>
            </a:pPr>
            <a:endParaRPr lang="en-US"/>
          </a:p>
        </c:txPr>
        <c:crossAx val="121103872"/>
        <c:crosses val="autoZero"/>
        <c:auto val="1"/>
        <c:lblAlgn val="ctr"/>
        <c:lblOffset val="100"/>
        <c:noMultiLvlLbl val="0"/>
      </c:catAx>
      <c:valAx>
        <c:axId val="121103872"/>
        <c:scaling>
          <c:orientation val="minMax"/>
          <c:max val="90"/>
          <c:min val="50"/>
        </c:scaling>
        <c:delete val="0"/>
        <c:axPos val="l"/>
        <c:title>
          <c:tx>
            <c:rich>
              <a:bodyPr/>
              <a:lstStyle/>
              <a:p>
                <a:pPr>
                  <a:defRPr/>
                </a:pPr>
                <a:r>
                  <a:rPr lang="en-GB"/>
                  <a:t>Accuracy (%)</a:t>
                </a:r>
              </a:p>
            </c:rich>
          </c:tx>
          <c:overlay val="0"/>
        </c:title>
        <c:numFmt formatCode="#,##0" sourceLinked="0"/>
        <c:majorTickMark val="out"/>
        <c:minorTickMark val="none"/>
        <c:tickLblPos val="nextTo"/>
        <c:crossAx val="121102336"/>
        <c:crosses val="autoZero"/>
        <c:crossBetween val="between"/>
        <c:majorUnit val="10"/>
      </c:valAx>
    </c:plotArea>
    <c:legend>
      <c:legendPos val="r"/>
      <c:overlay val="0"/>
    </c:legend>
    <c:plotVisOnly val="1"/>
    <c:dispBlanksAs val="gap"/>
    <c:showDLblsOverMax val="0"/>
  </c:chart>
  <c:txPr>
    <a:bodyPr/>
    <a:lstStyle/>
    <a:p>
      <a:pPr>
        <a:defRPr sz="1200">
          <a:latin typeface="+mj-lt"/>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tx>
            <c:strRef>
              <c:f>'sub-groups'!$D$57</c:f>
              <c:strCache>
                <c:ptCount val="1"/>
                <c:pt idx="0">
                  <c:v>POST</c:v>
                </c:pt>
              </c:strCache>
            </c:strRef>
          </c:tx>
          <c:spPr>
            <a:ln w="28575">
              <a:noFill/>
            </a:ln>
          </c:spPr>
          <c:marker>
            <c:symbol val="circle"/>
            <c:size val="9"/>
            <c:spPr>
              <a:solidFill>
                <a:srgbClr val="FF0000"/>
              </a:solidFill>
              <a:ln>
                <a:solidFill>
                  <a:schemeClr val="bg1"/>
                </a:solidFill>
              </a:ln>
            </c:spPr>
          </c:marker>
          <c:dPt>
            <c:idx val="0"/>
            <c:marker>
              <c:spPr>
                <a:solidFill>
                  <a:srgbClr val="0000FF"/>
                </a:solidFill>
                <a:ln>
                  <a:solidFill>
                    <a:schemeClr val="bg1"/>
                  </a:solidFill>
                </a:ln>
              </c:spPr>
            </c:marker>
            <c:bubble3D val="0"/>
            <c:spPr>
              <a:ln w="28575">
                <a:solidFill>
                  <a:srgbClr val="0000FF"/>
                </a:solidFill>
              </a:ln>
            </c:spPr>
            <c:extLst>
              <c:ext xmlns:c16="http://schemas.microsoft.com/office/drawing/2014/chart" uri="{C3380CC4-5D6E-409C-BE32-E72D297353CC}">
                <c16:uniqueId val="{00000001-294C-7E4E-8694-B08A77C39CEF}"/>
              </c:ext>
            </c:extLst>
          </c:dPt>
          <c:dPt>
            <c:idx val="1"/>
            <c:marker>
              <c:spPr>
                <a:solidFill>
                  <a:srgbClr val="0000FF"/>
                </a:solidFill>
                <a:ln>
                  <a:solidFill>
                    <a:schemeClr val="bg1"/>
                  </a:solidFill>
                </a:ln>
              </c:spPr>
            </c:marker>
            <c:bubble3D val="0"/>
            <c:extLst>
              <c:ext xmlns:c16="http://schemas.microsoft.com/office/drawing/2014/chart" uri="{C3380CC4-5D6E-409C-BE32-E72D297353CC}">
                <c16:uniqueId val="{00000002-294C-7E4E-8694-B08A77C39CEF}"/>
              </c:ext>
            </c:extLst>
          </c:dPt>
          <c:dPt>
            <c:idx val="2"/>
            <c:bubble3D val="0"/>
            <c:extLst>
              <c:ext xmlns:c16="http://schemas.microsoft.com/office/drawing/2014/chart" uri="{C3380CC4-5D6E-409C-BE32-E72D297353CC}">
                <c16:uniqueId val="{00000003-294C-7E4E-8694-B08A77C39CEF}"/>
              </c:ext>
            </c:extLst>
          </c:dPt>
          <c:dPt>
            <c:idx val="3"/>
            <c:bubble3D val="0"/>
            <c:extLst>
              <c:ext xmlns:c16="http://schemas.microsoft.com/office/drawing/2014/chart" uri="{C3380CC4-5D6E-409C-BE32-E72D297353CC}">
                <c16:uniqueId val="{00000004-294C-7E4E-8694-B08A77C39CEF}"/>
              </c:ext>
            </c:extLst>
          </c:dPt>
          <c:dPt>
            <c:idx val="4"/>
            <c:marker>
              <c:spPr>
                <a:solidFill>
                  <a:srgbClr val="0000FF"/>
                </a:solidFill>
                <a:ln>
                  <a:solidFill>
                    <a:schemeClr val="bg1"/>
                  </a:solidFill>
                </a:ln>
              </c:spPr>
            </c:marker>
            <c:bubble3D val="0"/>
            <c:extLst>
              <c:ext xmlns:c16="http://schemas.microsoft.com/office/drawing/2014/chart" uri="{C3380CC4-5D6E-409C-BE32-E72D297353CC}">
                <c16:uniqueId val="{00000005-294C-7E4E-8694-B08A77C39CEF}"/>
              </c:ext>
            </c:extLst>
          </c:dPt>
          <c:dPt>
            <c:idx val="5"/>
            <c:bubble3D val="0"/>
            <c:extLst>
              <c:ext xmlns:c16="http://schemas.microsoft.com/office/drawing/2014/chart" uri="{C3380CC4-5D6E-409C-BE32-E72D297353CC}">
                <c16:uniqueId val="{00000006-294C-7E4E-8694-B08A77C39CEF}"/>
              </c:ext>
            </c:extLst>
          </c:dPt>
          <c:dPt>
            <c:idx val="6"/>
            <c:bubble3D val="0"/>
            <c:extLst>
              <c:ext xmlns:c16="http://schemas.microsoft.com/office/drawing/2014/chart" uri="{C3380CC4-5D6E-409C-BE32-E72D297353CC}">
                <c16:uniqueId val="{00000007-294C-7E4E-8694-B08A77C39CEF}"/>
              </c:ext>
            </c:extLst>
          </c:dPt>
          <c:dPt>
            <c:idx val="7"/>
            <c:bubble3D val="0"/>
            <c:extLst>
              <c:ext xmlns:c16="http://schemas.microsoft.com/office/drawing/2014/chart" uri="{C3380CC4-5D6E-409C-BE32-E72D297353CC}">
                <c16:uniqueId val="{00000008-294C-7E4E-8694-B08A77C39CEF}"/>
              </c:ext>
            </c:extLst>
          </c:dPt>
          <c:dPt>
            <c:idx val="8"/>
            <c:bubble3D val="0"/>
            <c:extLst>
              <c:ext xmlns:c16="http://schemas.microsoft.com/office/drawing/2014/chart" uri="{C3380CC4-5D6E-409C-BE32-E72D297353CC}">
                <c16:uniqueId val="{00000009-294C-7E4E-8694-B08A77C39CEF}"/>
              </c:ext>
            </c:extLst>
          </c:dPt>
          <c:dPt>
            <c:idx val="9"/>
            <c:bubble3D val="0"/>
            <c:extLst>
              <c:ext xmlns:c16="http://schemas.microsoft.com/office/drawing/2014/chart" uri="{C3380CC4-5D6E-409C-BE32-E72D297353CC}">
                <c16:uniqueId val="{0000000A-294C-7E4E-8694-B08A77C39CEF}"/>
              </c:ext>
            </c:extLst>
          </c:dPt>
          <c:dPt>
            <c:idx val="10"/>
            <c:bubble3D val="0"/>
            <c:extLst>
              <c:ext xmlns:c16="http://schemas.microsoft.com/office/drawing/2014/chart" uri="{C3380CC4-5D6E-409C-BE32-E72D297353CC}">
                <c16:uniqueId val="{0000000B-294C-7E4E-8694-B08A77C39CEF}"/>
              </c:ext>
            </c:extLst>
          </c:dPt>
          <c:dPt>
            <c:idx val="11"/>
            <c:bubble3D val="0"/>
            <c:extLst>
              <c:ext xmlns:c16="http://schemas.microsoft.com/office/drawing/2014/chart" uri="{C3380CC4-5D6E-409C-BE32-E72D297353CC}">
                <c16:uniqueId val="{0000000C-294C-7E4E-8694-B08A77C39CEF}"/>
              </c:ext>
            </c:extLst>
          </c:dPt>
          <c:dPt>
            <c:idx val="12"/>
            <c:marker>
              <c:spPr>
                <a:solidFill>
                  <a:srgbClr val="0000FF"/>
                </a:solidFill>
                <a:ln>
                  <a:solidFill>
                    <a:schemeClr val="bg1"/>
                  </a:solidFill>
                </a:ln>
              </c:spPr>
            </c:marker>
            <c:bubble3D val="0"/>
            <c:extLst>
              <c:ext xmlns:c16="http://schemas.microsoft.com/office/drawing/2014/chart" uri="{C3380CC4-5D6E-409C-BE32-E72D297353CC}">
                <c16:uniqueId val="{0000000D-294C-7E4E-8694-B08A77C39CEF}"/>
              </c:ext>
            </c:extLst>
          </c:dPt>
          <c:dPt>
            <c:idx val="13"/>
            <c:marker>
              <c:spPr>
                <a:solidFill>
                  <a:srgbClr val="0000FF"/>
                </a:solidFill>
                <a:ln>
                  <a:solidFill>
                    <a:schemeClr val="bg1"/>
                  </a:solidFill>
                </a:ln>
              </c:spPr>
            </c:marker>
            <c:bubble3D val="0"/>
            <c:extLst>
              <c:ext xmlns:c16="http://schemas.microsoft.com/office/drawing/2014/chart" uri="{C3380CC4-5D6E-409C-BE32-E72D297353CC}">
                <c16:uniqueId val="{0000000E-294C-7E4E-8694-B08A77C39CEF}"/>
              </c:ext>
            </c:extLst>
          </c:dPt>
          <c:dPt>
            <c:idx val="14"/>
            <c:marker>
              <c:spPr>
                <a:solidFill>
                  <a:srgbClr val="0000FF"/>
                </a:solidFill>
                <a:ln>
                  <a:solidFill>
                    <a:schemeClr val="bg1"/>
                  </a:solidFill>
                </a:ln>
              </c:spPr>
            </c:marker>
            <c:bubble3D val="0"/>
            <c:extLst>
              <c:ext xmlns:c16="http://schemas.microsoft.com/office/drawing/2014/chart" uri="{C3380CC4-5D6E-409C-BE32-E72D297353CC}">
                <c16:uniqueId val="{0000000F-294C-7E4E-8694-B08A77C39CEF}"/>
              </c:ext>
            </c:extLst>
          </c:dPt>
          <c:dPt>
            <c:idx val="15"/>
            <c:bubble3D val="0"/>
            <c:extLst>
              <c:ext xmlns:c16="http://schemas.microsoft.com/office/drawing/2014/chart" uri="{C3380CC4-5D6E-409C-BE32-E72D297353CC}">
                <c16:uniqueId val="{00000010-294C-7E4E-8694-B08A77C39CEF}"/>
              </c:ext>
            </c:extLst>
          </c:dPt>
          <c:dPt>
            <c:idx val="16"/>
            <c:bubble3D val="0"/>
            <c:extLst>
              <c:ext xmlns:c16="http://schemas.microsoft.com/office/drawing/2014/chart" uri="{C3380CC4-5D6E-409C-BE32-E72D297353CC}">
                <c16:uniqueId val="{00000011-294C-7E4E-8694-B08A77C39CEF}"/>
              </c:ext>
            </c:extLst>
          </c:dPt>
          <c:dPt>
            <c:idx val="17"/>
            <c:marker>
              <c:spPr>
                <a:solidFill>
                  <a:srgbClr val="0000FF"/>
                </a:solidFill>
                <a:ln>
                  <a:solidFill>
                    <a:schemeClr val="bg1"/>
                  </a:solidFill>
                </a:ln>
              </c:spPr>
            </c:marker>
            <c:bubble3D val="0"/>
            <c:extLst>
              <c:ext xmlns:c16="http://schemas.microsoft.com/office/drawing/2014/chart" uri="{C3380CC4-5D6E-409C-BE32-E72D297353CC}">
                <c16:uniqueId val="{00000012-294C-7E4E-8694-B08A77C39CEF}"/>
              </c:ext>
            </c:extLst>
          </c:dPt>
          <c:dPt>
            <c:idx val="18"/>
            <c:bubble3D val="0"/>
            <c:extLst>
              <c:ext xmlns:c16="http://schemas.microsoft.com/office/drawing/2014/chart" uri="{C3380CC4-5D6E-409C-BE32-E72D297353CC}">
                <c16:uniqueId val="{00000013-294C-7E4E-8694-B08A77C39CEF}"/>
              </c:ext>
            </c:extLst>
          </c:dPt>
          <c:dPt>
            <c:idx val="19"/>
            <c:marker>
              <c:spPr>
                <a:solidFill>
                  <a:srgbClr val="0000FF"/>
                </a:solidFill>
                <a:ln>
                  <a:solidFill>
                    <a:schemeClr val="bg1"/>
                  </a:solidFill>
                </a:ln>
              </c:spPr>
            </c:marker>
            <c:bubble3D val="0"/>
            <c:extLst>
              <c:ext xmlns:c16="http://schemas.microsoft.com/office/drawing/2014/chart" uri="{C3380CC4-5D6E-409C-BE32-E72D297353CC}">
                <c16:uniqueId val="{00000014-294C-7E4E-8694-B08A77C39CEF}"/>
              </c:ext>
            </c:extLst>
          </c:dPt>
          <c:trendline>
            <c:trendlineType val="linear"/>
            <c:dispRSqr val="0"/>
            <c:dispEq val="0"/>
          </c:trendline>
          <c:xVal>
            <c:numRef>
              <c:f>'sub-groups'!$F$58:$F$77</c:f>
              <c:numCache>
                <c:formatCode>0.00</c:formatCode>
                <c:ptCount val="20"/>
                <c:pt idx="0">
                  <c:v>7.9365079365079083</c:v>
                </c:pt>
                <c:pt idx="1">
                  <c:v>19.047619047619094</c:v>
                </c:pt>
                <c:pt idx="2">
                  <c:v>-15.873015873015902</c:v>
                </c:pt>
                <c:pt idx="3">
                  <c:v>-12.69841269841271</c:v>
                </c:pt>
                <c:pt idx="4">
                  <c:v>6.3492063492064119</c:v>
                </c:pt>
                <c:pt idx="5">
                  <c:v>-12.698412698412696</c:v>
                </c:pt>
                <c:pt idx="6">
                  <c:v>-17.460317460317398</c:v>
                </c:pt>
                <c:pt idx="7">
                  <c:v>-9.5238095238096037</c:v>
                </c:pt>
                <c:pt idx="8">
                  <c:v>-14.285714285714306</c:v>
                </c:pt>
                <c:pt idx="9">
                  <c:v>-23.809523809523803</c:v>
                </c:pt>
                <c:pt idx="10">
                  <c:v>-14.285714285714306</c:v>
                </c:pt>
                <c:pt idx="11">
                  <c:v>-14.285714285714292</c:v>
                </c:pt>
                <c:pt idx="12">
                  <c:v>12.698412698412696</c:v>
                </c:pt>
                <c:pt idx="13">
                  <c:v>15.873015873015888</c:v>
                </c:pt>
                <c:pt idx="14">
                  <c:v>9.5238095238095895</c:v>
                </c:pt>
                <c:pt idx="15">
                  <c:v>-15.873015873015902</c:v>
                </c:pt>
                <c:pt idx="16">
                  <c:v>-11.1111111111111</c:v>
                </c:pt>
                <c:pt idx="17">
                  <c:v>15.873015873015902</c:v>
                </c:pt>
                <c:pt idx="18">
                  <c:v>-12.698412698412696</c:v>
                </c:pt>
                <c:pt idx="19">
                  <c:v>1.5873015873015959</c:v>
                </c:pt>
              </c:numCache>
            </c:numRef>
          </c:xVal>
          <c:yVal>
            <c:numRef>
              <c:f>'sub-groups'!$P$58:$P$77</c:f>
              <c:numCache>
                <c:formatCode>General</c:formatCode>
                <c:ptCount val="20"/>
                <c:pt idx="0">
                  <c:v>1.6265724491380649</c:v>
                </c:pt>
                <c:pt idx="1">
                  <c:v>1.0426841373833631</c:v>
                </c:pt>
                <c:pt idx="2">
                  <c:v>1.328390122775555</c:v>
                </c:pt>
                <c:pt idx="3">
                  <c:v>1.3714369031129254</c:v>
                </c:pt>
                <c:pt idx="4">
                  <c:v>2.0827109210337844</c:v>
                </c:pt>
                <c:pt idx="5">
                  <c:v>1.2021434460016487</c:v>
                </c:pt>
                <c:pt idx="6">
                  <c:v>1.6422744330233316</c:v>
                </c:pt>
                <c:pt idx="7">
                  <c:v>1.2453107502799552</c:v>
                </c:pt>
                <c:pt idx="8">
                  <c:v>1.0752401898367867</c:v>
                </c:pt>
                <c:pt idx="9">
                  <c:v>1.2810477657935284</c:v>
                </c:pt>
                <c:pt idx="10">
                  <c:v>1.4451563788618917</c:v>
                </c:pt>
                <c:pt idx="11">
                  <c:v>1.2598502116574406</c:v>
                </c:pt>
                <c:pt idx="12">
                  <c:v>0.97275630988914652</c:v>
                </c:pt>
                <c:pt idx="13">
                  <c:v>1.7353793691389596</c:v>
                </c:pt>
                <c:pt idx="14">
                  <c:v>1.6812863728206557</c:v>
                </c:pt>
                <c:pt idx="15">
                  <c:v>0.62196261682242993</c:v>
                </c:pt>
                <c:pt idx="16">
                  <c:v>1.2972242249459265</c:v>
                </c:pt>
                <c:pt idx="17">
                  <c:v>2.0239028944911297</c:v>
                </c:pt>
                <c:pt idx="18">
                  <c:v>1.0753998259455295</c:v>
                </c:pt>
                <c:pt idx="19">
                  <c:v>1.4218613584773876</c:v>
                </c:pt>
              </c:numCache>
            </c:numRef>
          </c:yVal>
          <c:smooth val="0"/>
          <c:extLst>
            <c:ext xmlns:c16="http://schemas.microsoft.com/office/drawing/2014/chart" uri="{C3380CC4-5D6E-409C-BE32-E72D297353CC}">
              <c16:uniqueId val="{00000016-294C-7E4E-8694-B08A77C39CEF}"/>
            </c:ext>
          </c:extLst>
        </c:ser>
        <c:dLbls>
          <c:showLegendKey val="0"/>
          <c:showVal val="0"/>
          <c:showCatName val="0"/>
          <c:showSerName val="0"/>
          <c:showPercent val="0"/>
          <c:showBubbleSize val="0"/>
        </c:dLbls>
        <c:axId val="93487104"/>
        <c:axId val="93489024"/>
      </c:scatterChart>
      <c:valAx>
        <c:axId val="93487104"/>
        <c:scaling>
          <c:orientation val="minMax"/>
        </c:scaling>
        <c:delete val="0"/>
        <c:axPos val="b"/>
        <c:title>
          <c:tx>
            <c:rich>
              <a:bodyPr/>
              <a:lstStyle/>
              <a:p>
                <a:pPr>
                  <a:defRPr sz="1400" b="0"/>
                </a:pPr>
                <a:r>
                  <a:rPr lang="en-GB" sz="1400" b="0"/>
                  <a:t>TMS effect (post  – pre)</a:t>
                </a:r>
              </a:p>
            </c:rich>
          </c:tx>
          <c:overlay val="0"/>
        </c:title>
        <c:numFmt formatCode="0" sourceLinked="0"/>
        <c:majorTickMark val="out"/>
        <c:minorTickMark val="none"/>
        <c:tickLblPos val="nextTo"/>
        <c:crossAx val="93489024"/>
        <c:crosses val="autoZero"/>
        <c:crossBetween val="midCat"/>
      </c:valAx>
      <c:valAx>
        <c:axId val="93489024"/>
        <c:scaling>
          <c:orientation val="minMax"/>
        </c:scaling>
        <c:delete val="0"/>
        <c:axPos val="l"/>
        <c:title>
          <c:tx>
            <c:rich>
              <a:bodyPr/>
              <a:lstStyle/>
              <a:p>
                <a:pPr>
                  <a:defRPr sz="1050"/>
                </a:pPr>
                <a:r>
                  <a:rPr lang="en-GB" sz="1050"/>
                  <a:t>Excitation-inhibition balance (Glx/GABA)</a:t>
                </a:r>
              </a:p>
            </c:rich>
          </c:tx>
          <c:overlay val="0"/>
        </c:title>
        <c:numFmt formatCode="General" sourceLinked="1"/>
        <c:majorTickMark val="out"/>
        <c:minorTickMark val="none"/>
        <c:tickLblPos val="nextTo"/>
        <c:crossAx val="93487104"/>
        <c:crosses val="autoZero"/>
        <c:crossBetween val="midCat"/>
      </c:valAx>
    </c:plotArea>
    <c:plotVisOnly val="1"/>
    <c:dispBlanksAs val="gap"/>
    <c:showDLblsOverMax val="0"/>
  </c:chart>
  <c:txPr>
    <a:bodyPr/>
    <a:lstStyle/>
    <a:p>
      <a:pPr>
        <a:defRPr sz="1200">
          <a:latin typeface="+mj-lt"/>
        </a:defRPr>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CF31178-119D-44E0-AA7C-44E487085FF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743915F8-D2C9-42C2-8B7C-B73C5E147C1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5F5F376-9A97-4718-AB43-2131DF4A8483}" type="datetimeFigureOut">
              <a:rPr lang="en-GB" smtClean="0"/>
              <a:t>19/08/2022</a:t>
            </a:fld>
            <a:endParaRPr lang="en-GB"/>
          </a:p>
        </p:txBody>
      </p:sp>
      <p:sp>
        <p:nvSpPr>
          <p:cNvPr id="4" name="Footer Placeholder 3">
            <a:extLst>
              <a:ext uri="{FF2B5EF4-FFF2-40B4-BE49-F238E27FC236}">
                <a16:creationId xmlns:a16="http://schemas.microsoft.com/office/drawing/2014/main" id="{CDCE4A9F-6706-4D05-89D7-B49E68B0778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CC83624E-AFAC-4FF4-90DB-DB0A8E1858A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EDE8FF9-6937-4B73-8B22-9FC5C35FFB1B}" type="slidenum">
              <a:rPr lang="en-GB" smtClean="0"/>
              <a:t>‹#›</a:t>
            </a:fld>
            <a:endParaRPr lang="en-GB"/>
          </a:p>
        </p:txBody>
      </p:sp>
    </p:spTree>
    <p:extLst>
      <p:ext uri="{BB962C8B-B14F-4D97-AF65-F5344CB8AC3E}">
        <p14:creationId xmlns:p14="http://schemas.microsoft.com/office/powerpoint/2010/main" val="35526992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FE9A4A-3203-D544-A0F2-9B4A7A1B021E}" type="datetimeFigureOut">
              <a:rPr lang="en-US" smtClean="0"/>
              <a:t>8/19/22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F3BA1D-A00F-DB41-84DA-BE26C4853B35}" type="slidenum">
              <a:rPr lang="en-US" smtClean="0"/>
              <a:t>‹#›</a:t>
            </a:fld>
            <a:endParaRPr lang="en-US"/>
          </a:p>
        </p:txBody>
      </p:sp>
    </p:spTree>
    <p:extLst>
      <p:ext uri="{BB962C8B-B14F-4D97-AF65-F5344CB8AC3E}">
        <p14:creationId xmlns:p14="http://schemas.microsoft.com/office/powerpoint/2010/main" val="6618686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Different forms of NIBS, designed to modulate neural activity. Note, each have act upon different mechanisms as the cellular mechanisms level. For example, the amplitude and speed of at TMS pulse is far larger than TEs and therefore TMS is typically used to initiate action potentials while TEs modulates the thresholds at which axons fire. </a:t>
            </a:r>
            <a:r>
              <a:rPr lang="en-US" dirty="0" err="1"/>
              <a:t>tFUS</a:t>
            </a:r>
            <a:r>
              <a:rPr lang="en-US" dirty="0"/>
              <a:t> is largely mechanical in nature as it is acoustic energy being delivered. We are still far for a a full </a:t>
            </a:r>
            <a:r>
              <a:rPr lang="en-US" dirty="0" err="1"/>
              <a:t>explaination</a:t>
            </a:r>
            <a:r>
              <a:rPr lang="en-US" dirty="0"/>
              <a:t> of a mechanistic account of how these tools modulate the brain and its different properties at the micro and macro level.</a:t>
            </a:r>
          </a:p>
          <a:p>
            <a:endParaRPr lang="en-US" dirty="0"/>
          </a:p>
        </p:txBody>
      </p:sp>
      <p:sp>
        <p:nvSpPr>
          <p:cNvPr id="4" name="Slide Number Placeholder 3"/>
          <p:cNvSpPr>
            <a:spLocks noGrp="1"/>
          </p:cNvSpPr>
          <p:nvPr>
            <p:ph type="sldNum" sz="quarter" idx="5"/>
          </p:nvPr>
        </p:nvSpPr>
        <p:spPr/>
        <p:txBody>
          <a:bodyPr/>
          <a:lstStyle/>
          <a:p>
            <a:fld id="{C0F3BA1D-A00F-DB41-84DA-BE26C4853B35}" type="slidenum">
              <a:rPr lang="en-US" smtClean="0"/>
              <a:t>3</a:t>
            </a:fld>
            <a:endParaRPr lang="en-US"/>
          </a:p>
        </p:txBody>
      </p:sp>
    </p:spTree>
    <p:extLst>
      <p:ext uri="{BB962C8B-B14F-4D97-AF65-F5344CB8AC3E}">
        <p14:creationId xmlns:p14="http://schemas.microsoft.com/office/powerpoint/2010/main" val="12759700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red chain is the core chain of causation. The yellow route indicate that task demands and brain states can drive changes at multiple levels. Blue and and green are potential confounds but may influence final outcome.</a:t>
            </a:r>
          </a:p>
          <a:p>
            <a:endParaRPr lang="en-US" dirty="0"/>
          </a:p>
          <a:p>
            <a:r>
              <a:rPr lang="en-US" dirty="0"/>
              <a:t>NIBS – creates E-field which interacts with neurons (evoke firing or change membrane threshold for firing). Possible plasticity in offline case. Activity drives changes to inter-cortical network. This combination of changes at the network level can facilitate or disrupt functions. Resulting in changes in behavior (reduced accuracy or RT). </a:t>
            </a:r>
          </a:p>
          <a:p>
            <a:endParaRPr lang="en-US" dirty="0"/>
          </a:p>
        </p:txBody>
      </p:sp>
      <p:sp>
        <p:nvSpPr>
          <p:cNvPr id="4" name="Slide Number Placeholder 3"/>
          <p:cNvSpPr>
            <a:spLocks noGrp="1"/>
          </p:cNvSpPr>
          <p:nvPr>
            <p:ph type="sldNum" sz="quarter" idx="5"/>
          </p:nvPr>
        </p:nvSpPr>
        <p:spPr/>
        <p:txBody>
          <a:bodyPr/>
          <a:lstStyle/>
          <a:p>
            <a:fld id="{C0F3BA1D-A00F-DB41-84DA-BE26C4853B35}" type="slidenum">
              <a:rPr lang="en-US" smtClean="0"/>
              <a:t>4</a:t>
            </a:fld>
            <a:endParaRPr lang="en-US"/>
          </a:p>
        </p:txBody>
      </p:sp>
    </p:spTree>
    <p:extLst>
      <p:ext uri="{BB962C8B-B14F-4D97-AF65-F5344CB8AC3E}">
        <p14:creationId xmlns:p14="http://schemas.microsoft.com/office/powerpoint/2010/main" val="8008140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difference approaches to NIBS.</a:t>
            </a:r>
          </a:p>
          <a:p>
            <a:r>
              <a:rPr lang="en-US" dirty="0"/>
              <a:t>Traditionally, many studies used the offline approach that was thought to lead to long-term potentiation or depression, to facilitate or inhibit a particular brain region. Task behavior or imaging are read out as a measure of induced plasticity.</a:t>
            </a:r>
          </a:p>
          <a:p>
            <a:endParaRPr lang="en-US" dirty="0"/>
          </a:p>
          <a:p>
            <a:r>
              <a:rPr lang="en-US" dirty="0"/>
              <a:t>The online approaches measure immediate impact, depending on the protocol set up, one can quantify with a large stimulation input, interfere with task or spontaneous activity or modulate the level or timing of task or spontaneous activity. </a:t>
            </a:r>
          </a:p>
          <a:p>
            <a:endParaRPr lang="en-US" dirty="0"/>
          </a:p>
        </p:txBody>
      </p:sp>
      <p:sp>
        <p:nvSpPr>
          <p:cNvPr id="4" name="Slide Number Placeholder 3"/>
          <p:cNvSpPr>
            <a:spLocks noGrp="1"/>
          </p:cNvSpPr>
          <p:nvPr>
            <p:ph type="sldNum" sz="quarter" idx="5"/>
          </p:nvPr>
        </p:nvSpPr>
        <p:spPr/>
        <p:txBody>
          <a:bodyPr/>
          <a:lstStyle/>
          <a:p>
            <a:fld id="{C0F3BA1D-A00F-DB41-84DA-BE26C4853B35}" type="slidenum">
              <a:rPr lang="en-US" smtClean="0"/>
              <a:t>5</a:t>
            </a:fld>
            <a:endParaRPr lang="en-US"/>
          </a:p>
        </p:txBody>
      </p:sp>
    </p:spTree>
    <p:extLst>
      <p:ext uri="{BB962C8B-B14F-4D97-AF65-F5344CB8AC3E}">
        <p14:creationId xmlns:p14="http://schemas.microsoft.com/office/powerpoint/2010/main" val="24766814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0F3BA1D-A00F-DB41-84DA-BE26C4853B35}" type="slidenum">
              <a:rPr lang="en-US" smtClean="0"/>
              <a:t>14</a:t>
            </a:fld>
            <a:endParaRPr lang="en-US"/>
          </a:p>
        </p:txBody>
      </p:sp>
    </p:spTree>
    <p:extLst>
      <p:ext uri="{BB962C8B-B14F-4D97-AF65-F5344CB8AC3E}">
        <p14:creationId xmlns:p14="http://schemas.microsoft.com/office/powerpoint/2010/main" val="22805872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46C3C-DDC9-4A4B-A6BB-18D5C6BD47F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F745177-E4A6-6847-B9A4-54832D672A4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412E712-E13F-6F4B-B3AC-3F073D437392}"/>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0C9A777E-15FA-7249-8F7D-ACD48508CA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93ABEE-43FB-4947-BA77-B6D089609FC7}"/>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1195853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FBAA7-71CF-0A4B-888B-EAAB8B61FC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6BDEB6A-5768-B54E-8C8A-8842028C2FA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979E66-8393-6C4F-A6F5-ADD0F7C7D8C8}"/>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F844911A-F50F-9643-BF68-AC5E7E955F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132CD92-1042-184F-893E-F87801FD13BE}"/>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3627975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70C03-FD22-CC47-BCA2-C982075CF9F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B58C265-62BB-2B41-BABC-2E245F4CE82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4A5DABD-4A21-9649-A2AE-0116373388EC}"/>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F21A2C7A-2542-A845-85A5-3B9DAC4EF8A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3CCF62-4AF2-7642-BD7E-C8D4C8DF776F}"/>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232275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6E5C6-AEDB-B54A-A0AE-D017F7E71BB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3AEC126-1AD8-8947-9D15-E96D0A2A8D4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9288C1C-0E34-644F-907B-860A7D67F0E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4D615AC-484C-434E-91DE-EB2DFC2CD0A2}"/>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6" name="Footer Placeholder 5">
            <a:extLst>
              <a:ext uri="{FF2B5EF4-FFF2-40B4-BE49-F238E27FC236}">
                <a16:creationId xmlns:a16="http://schemas.microsoft.com/office/drawing/2014/main" id="{8B04A790-B4B0-F342-A4F0-3CA4130BB5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83460EB-C18A-7747-8ACE-56CD62D3CA94}"/>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23331344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DC39C-9799-ED49-9336-C33A3DE224F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CF27545-9981-1B4C-AFBE-99523E6D4E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35CCF20-1F9A-BB41-8285-F6DFB72E719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6A90C94-85BE-6042-A8B2-ADBA61B3CF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A4B3636-3829-9D47-819D-684A895757F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CA3D827-C621-DE40-AF6A-5B6D8D22ECFB}"/>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8" name="Footer Placeholder 7">
            <a:extLst>
              <a:ext uri="{FF2B5EF4-FFF2-40B4-BE49-F238E27FC236}">
                <a16:creationId xmlns:a16="http://schemas.microsoft.com/office/drawing/2014/main" id="{D28D8CC2-BD94-564B-BC44-1A258FAC344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EA54A5-CF5D-564B-9EA9-3B02D5E5CB89}"/>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274580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5C60E-D9EC-3B40-B2D2-987CF9E6A77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A2E07F8-B56C-3645-8BDF-67B94309AD27}"/>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4" name="Footer Placeholder 3">
            <a:extLst>
              <a:ext uri="{FF2B5EF4-FFF2-40B4-BE49-F238E27FC236}">
                <a16:creationId xmlns:a16="http://schemas.microsoft.com/office/drawing/2014/main" id="{7C30A028-8E37-214C-A0A0-1C365F5F253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2C252-6B6D-3349-B87C-3B6F34691EE3}"/>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632214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8BE6966-90D6-6A43-ABFA-6424E42872EC}"/>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3" name="Footer Placeholder 2">
            <a:extLst>
              <a:ext uri="{FF2B5EF4-FFF2-40B4-BE49-F238E27FC236}">
                <a16:creationId xmlns:a16="http://schemas.microsoft.com/office/drawing/2014/main" id="{3568E345-9948-D342-8ED6-1C82F89008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07CF44B-DE2A-B449-9687-26F17BCB93CF}"/>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4644241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6668F-DFC2-1A42-9DEF-4904ED2FB9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A8421E7-F6F8-D147-839C-3CD6CEEE827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93CD195-D8BB-4B4F-A309-91989CB290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4D22563-01E7-A14D-832B-6747D22DBAA6}"/>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6" name="Footer Placeholder 5">
            <a:extLst>
              <a:ext uri="{FF2B5EF4-FFF2-40B4-BE49-F238E27FC236}">
                <a16:creationId xmlns:a16="http://schemas.microsoft.com/office/drawing/2014/main" id="{08DB5BBC-CB9B-114B-A8FD-BBE6E96BAD3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20E0E48-FAB1-0E4D-9C00-18E68A6BCC49}"/>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298019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2E6F0-3C18-7B40-B729-99AD393630F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409D51F-EB34-CF46-88FB-595409295F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355849B8-4D56-5B40-9FC3-713CDF945F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26B854D-C3C4-494B-9B9A-0683846442AC}"/>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6" name="Footer Placeholder 5">
            <a:extLst>
              <a:ext uri="{FF2B5EF4-FFF2-40B4-BE49-F238E27FC236}">
                <a16:creationId xmlns:a16="http://schemas.microsoft.com/office/drawing/2014/main" id="{4A01E7D9-230B-F34D-924D-5923FD99A8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8C96AD-7989-6044-8953-C11DE023FBEA}"/>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315573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CC2EE-F821-4C43-AA2F-042957757A6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EC890E6-3242-504F-B5BF-8EFADD79BF3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A36C2F-02E3-004E-A61B-C112B4DD1FDF}"/>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63F945FA-5E02-C348-8B73-79D8FF1BE4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6F1CF8E-806F-684A-BA15-000958565F17}"/>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2363548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67FF98-93B9-614A-956D-616315C9299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A47278-13CF-044A-B803-ABF47169AE3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2E4B06C-A89B-6145-99D0-AF10A69C1ADE}"/>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76C64436-FE79-A64C-B05F-B9D9DCB00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A632B0-22AA-5E47-B0B8-4420B812D3A8}"/>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6370171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405480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86711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46C3C-DDC9-4A4B-A6BB-18D5C6BD47F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F745177-E4A6-6847-B9A4-54832D672A4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412E712-E13F-6F4B-B3AC-3F073D437392}"/>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0C9A777E-15FA-7249-8F7D-ACD48508CA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93ABEE-43FB-4947-BA77-B6D089609FC7}"/>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26898273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FBAA7-71CF-0A4B-888B-EAAB8B61FC9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6BDEB6A-5768-B54E-8C8A-8842028C2FA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8979E66-8393-6C4F-A6F5-ADD0F7C7D8C8}"/>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F844911A-F50F-9643-BF68-AC5E7E955F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132CD92-1042-184F-893E-F87801FD13BE}"/>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8003656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70C03-FD22-CC47-BCA2-C982075CF9F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EB58C265-62BB-2B41-BABC-2E245F4CE82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4A5DABD-4A21-9649-A2AE-0116373388EC}"/>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F21A2C7A-2542-A845-85A5-3B9DAC4EF8A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3CCF62-4AF2-7642-BD7E-C8D4C8DF776F}"/>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6442995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6E5C6-AEDB-B54A-A0AE-D017F7E71BB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3AEC126-1AD8-8947-9D15-E96D0A2A8D4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9288C1C-0E34-644F-907B-860A7D67F0E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4D615AC-484C-434E-91DE-EB2DFC2CD0A2}"/>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6" name="Footer Placeholder 5">
            <a:extLst>
              <a:ext uri="{FF2B5EF4-FFF2-40B4-BE49-F238E27FC236}">
                <a16:creationId xmlns:a16="http://schemas.microsoft.com/office/drawing/2014/main" id="{8B04A790-B4B0-F342-A4F0-3CA4130BB5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83460EB-C18A-7747-8ACE-56CD62D3CA94}"/>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9462194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DC39C-9799-ED49-9336-C33A3DE224FA}"/>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CF27545-9981-1B4C-AFBE-99523E6D4E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35CCF20-1F9A-BB41-8285-F6DFB72E719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6A90C94-85BE-6042-A8B2-ADBA61B3CF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A4B3636-3829-9D47-819D-684A895757F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1CA3D827-C621-DE40-AF6A-5B6D8D22ECFB}"/>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8" name="Footer Placeholder 7">
            <a:extLst>
              <a:ext uri="{FF2B5EF4-FFF2-40B4-BE49-F238E27FC236}">
                <a16:creationId xmlns:a16="http://schemas.microsoft.com/office/drawing/2014/main" id="{D28D8CC2-BD94-564B-BC44-1A258FAC344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EA54A5-CF5D-564B-9EA9-3B02D5E5CB89}"/>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26237695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5C60E-D9EC-3B40-B2D2-987CF9E6A77E}"/>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A2E07F8-B56C-3645-8BDF-67B94309AD27}"/>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4" name="Footer Placeholder 3">
            <a:extLst>
              <a:ext uri="{FF2B5EF4-FFF2-40B4-BE49-F238E27FC236}">
                <a16:creationId xmlns:a16="http://schemas.microsoft.com/office/drawing/2014/main" id="{7C30A028-8E37-214C-A0A0-1C365F5F253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2C252-6B6D-3349-B87C-3B6F34691EE3}"/>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2466834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8BE6966-90D6-6A43-ABFA-6424E42872EC}"/>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3" name="Footer Placeholder 2">
            <a:extLst>
              <a:ext uri="{FF2B5EF4-FFF2-40B4-BE49-F238E27FC236}">
                <a16:creationId xmlns:a16="http://schemas.microsoft.com/office/drawing/2014/main" id="{3568E345-9948-D342-8ED6-1C82F89008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07CF44B-DE2A-B449-9687-26F17BCB93CF}"/>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5456503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6668F-DFC2-1A42-9DEF-4904ED2FB99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A8421E7-F6F8-D147-839C-3CD6CEEE827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93CD195-D8BB-4B4F-A309-91989CB290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4D22563-01E7-A14D-832B-6747D22DBAA6}"/>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6" name="Footer Placeholder 5">
            <a:extLst>
              <a:ext uri="{FF2B5EF4-FFF2-40B4-BE49-F238E27FC236}">
                <a16:creationId xmlns:a16="http://schemas.microsoft.com/office/drawing/2014/main" id="{08DB5BBC-CB9B-114B-A8FD-BBE6E96BAD3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20E0E48-FAB1-0E4D-9C00-18E68A6BCC49}"/>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24208808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2E6F0-3C18-7B40-B729-99AD393630F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409D51F-EB34-CF46-88FB-595409295F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55849B8-4D56-5B40-9FC3-713CDF945F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26B854D-C3C4-494B-9B9A-0683846442AC}"/>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6" name="Footer Placeholder 5">
            <a:extLst>
              <a:ext uri="{FF2B5EF4-FFF2-40B4-BE49-F238E27FC236}">
                <a16:creationId xmlns:a16="http://schemas.microsoft.com/office/drawing/2014/main" id="{4A01E7D9-230B-F34D-924D-5923FD99A8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8C96AD-7989-6044-8953-C11DE023FBEA}"/>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5236768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CC2EE-F821-4C43-AA2F-042957757A6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EC890E6-3242-504F-B5BF-8EFADD79BF3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6A36C2F-02E3-004E-A61B-C112B4DD1FDF}"/>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63F945FA-5E02-C348-8B73-79D8FF1BE4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6F1CF8E-806F-684A-BA15-000958565F17}"/>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6217901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67FF98-93B9-614A-956D-616315C9299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FA47278-13CF-044A-B803-ABF47169AE3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2E4B06C-A89B-6145-99D0-AF10A69C1ADE}"/>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76C64436-FE79-A64C-B05F-B9D9DCB00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A632B0-22AA-5E47-B0B8-4420B812D3A8}"/>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28612596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Title and Content">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18445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93881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88979E66-8393-6C4F-A6F5-ADD0F7C7D8C8}"/>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F844911A-F50F-9643-BF68-AC5E7E955F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132CD92-1042-184F-893E-F87801FD13BE}"/>
              </a:ext>
            </a:extLst>
          </p:cNvPr>
          <p:cNvSpPr>
            <a:spLocks noGrp="1"/>
          </p:cNvSpPr>
          <p:nvPr>
            <p:ph type="sldNum" sz="quarter" idx="12"/>
          </p:nvPr>
        </p:nvSpPr>
        <p:spPr/>
        <p:txBody>
          <a:bodyPr/>
          <a:lstStyle/>
          <a:p>
            <a:fld id="{163B6C04-F5E1-3947-BDE4-85543675AD0D}" type="slidenum">
              <a:rPr lang="en-US" smtClean="0"/>
              <a:t>‹#›</a:t>
            </a:fld>
            <a:endParaRPr lang="en-US"/>
          </a:p>
        </p:txBody>
      </p:sp>
      <p:sp>
        <p:nvSpPr>
          <p:cNvPr id="7" name="Title 1">
            <a:extLst>
              <a:ext uri="{FF2B5EF4-FFF2-40B4-BE49-F238E27FC236}">
                <a16:creationId xmlns:a16="http://schemas.microsoft.com/office/drawing/2014/main" id="{C3B48A6B-1904-F145-A12F-E4361726C3B0}"/>
              </a:ext>
            </a:extLst>
          </p:cNvPr>
          <p:cNvSpPr>
            <a:spLocks noGrp="1"/>
          </p:cNvSpPr>
          <p:nvPr>
            <p:ph type="title"/>
          </p:nvPr>
        </p:nvSpPr>
        <p:spPr>
          <a:xfrm>
            <a:off x="421200" y="365125"/>
            <a:ext cx="10515600" cy="722895"/>
          </a:xfrm>
        </p:spPr>
        <p:txBody>
          <a:bodyPr>
            <a:normAutofit/>
          </a:bodyPr>
          <a:lstStyle>
            <a:lvl1pPr>
              <a:defRPr sz="3600" baseline="0"/>
            </a:lvl1pPr>
          </a:lstStyle>
          <a:p>
            <a:r>
              <a:rPr lang="en-GB" dirty="0"/>
              <a:t>Click to edit Master title style</a:t>
            </a:r>
            <a:endParaRPr lang="en-US" dirty="0"/>
          </a:p>
        </p:txBody>
      </p:sp>
      <p:sp>
        <p:nvSpPr>
          <p:cNvPr id="8" name="Content Placeholder 2">
            <a:extLst>
              <a:ext uri="{FF2B5EF4-FFF2-40B4-BE49-F238E27FC236}">
                <a16:creationId xmlns:a16="http://schemas.microsoft.com/office/drawing/2014/main" id="{D8E0D0A7-8DCB-5243-8DCE-891C2D857A0C}"/>
              </a:ext>
            </a:extLst>
          </p:cNvPr>
          <p:cNvSpPr>
            <a:spLocks noGrp="1"/>
          </p:cNvSpPr>
          <p:nvPr>
            <p:ph idx="1"/>
          </p:nvPr>
        </p:nvSpPr>
        <p:spPr>
          <a:xfrm>
            <a:off x="421200" y="1393200"/>
            <a:ext cx="10515600" cy="4351338"/>
          </a:xfrm>
        </p:spPr>
        <p:txBody>
          <a:bodyPr>
            <a:normAutofit/>
          </a:bodyPr>
          <a:lstStyle>
            <a:lvl1pPr>
              <a:defRPr sz="1400" baseline="0"/>
            </a:lvl1pPr>
            <a:lvl2pPr marL="457200" indent="0">
              <a:buNone/>
              <a:defRPr/>
            </a:lvl2pPr>
          </a:lstStyle>
          <a:p>
            <a:pPr lvl="0"/>
            <a:r>
              <a:rPr lang="en-GB" dirty="0"/>
              <a:t>Click to edit Master text styles</a:t>
            </a:r>
          </a:p>
        </p:txBody>
      </p:sp>
    </p:spTree>
    <p:extLst>
      <p:ext uri="{BB962C8B-B14F-4D97-AF65-F5344CB8AC3E}">
        <p14:creationId xmlns:p14="http://schemas.microsoft.com/office/powerpoint/2010/main" val="151005042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46C3C-DDC9-4A4B-A6BB-18D5C6BD47F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F745177-E4A6-6847-B9A4-54832D672A4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412E712-E13F-6F4B-B3AC-3F073D437392}"/>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0C9A777E-15FA-7249-8F7D-ACD48508CA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93ABEE-43FB-4947-BA77-B6D089609FC7}"/>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73673541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88979E66-8393-6C4F-A6F5-ADD0F7C7D8C8}"/>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F844911A-F50F-9643-BF68-AC5E7E955F7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132CD92-1042-184F-893E-F87801FD13BE}"/>
              </a:ext>
            </a:extLst>
          </p:cNvPr>
          <p:cNvSpPr>
            <a:spLocks noGrp="1"/>
          </p:cNvSpPr>
          <p:nvPr>
            <p:ph type="sldNum" sz="quarter" idx="12"/>
          </p:nvPr>
        </p:nvSpPr>
        <p:spPr/>
        <p:txBody>
          <a:bodyPr/>
          <a:lstStyle/>
          <a:p>
            <a:fld id="{163B6C04-F5E1-3947-BDE4-85543675AD0D}" type="slidenum">
              <a:rPr lang="en-US" smtClean="0"/>
              <a:t>‹#›</a:t>
            </a:fld>
            <a:endParaRPr lang="en-US"/>
          </a:p>
        </p:txBody>
      </p:sp>
      <p:sp>
        <p:nvSpPr>
          <p:cNvPr id="11" name="Title 1">
            <a:extLst>
              <a:ext uri="{FF2B5EF4-FFF2-40B4-BE49-F238E27FC236}">
                <a16:creationId xmlns:a16="http://schemas.microsoft.com/office/drawing/2014/main" id="{ED264A6F-A965-CC41-9C49-F952B2D963C1}"/>
              </a:ext>
            </a:extLst>
          </p:cNvPr>
          <p:cNvSpPr>
            <a:spLocks noGrp="1"/>
          </p:cNvSpPr>
          <p:nvPr>
            <p:ph type="title" hasCustomPrompt="1"/>
          </p:nvPr>
        </p:nvSpPr>
        <p:spPr>
          <a:xfrm>
            <a:off x="421200" y="365125"/>
            <a:ext cx="10515600" cy="722895"/>
          </a:xfrm>
        </p:spPr>
        <p:txBody>
          <a:bodyPr>
            <a:normAutofit/>
          </a:bodyPr>
          <a:lstStyle>
            <a:lvl1pPr>
              <a:defRPr sz="3600" baseline="0"/>
            </a:lvl1pPr>
          </a:lstStyle>
          <a:p>
            <a:r>
              <a:rPr lang="en-GB" dirty="0"/>
              <a:t>Click to add title</a:t>
            </a:r>
            <a:endParaRPr lang="en-US" dirty="0"/>
          </a:p>
        </p:txBody>
      </p:sp>
      <p:sp>
        <p:nvSpPr>
          <p:cNvPr id="12" name="Content Placeholder 2">
            <a:extLst>
              <a:ext uri="{FF2B5EF4-FFF2-40B4-BE49-F238E27FC236}">
                <a16:creationId xmlns:a16="http://schemas.microsoft.com/office/drawing/2014/main" id="{201B7D3C-BAF7-5B45-AF19-29BA3CEB5353}"/>
              </a:ext>
            </a:extLst>
          </p:cNvPr>
          <p:cNvSpPr>
            <a:spLocks noGrp="1"/>
          </p:cNvSpPr>
          <p:nvPr>
            <p:ph idx="1" hasCustomPrompt="1"/>
          </p:nvPr>
        </p:nvSpPr>
        <p:spPr>
          <a:xfrm>
            <a:off x="421200" y="1393200"/>
            <a:ext cx="10515600" cy="4351338"/>
          </a:xfrm>
        </p:spPr>
        <p:txBody>
          <a:bodyPr>
            <a:normAutofit/>
          </a:bodyPr>
          <a:lstStyle>
            <a:lvl1pPr>
              <a:defRPr sz="1400" baseline="0"/>
            </a:lvl1pPr>
            <a:lvl2pPr marL="457200" indent="0">
              <a:buNone/>
              <a:defRPr/>
            </a:lvl2pPr>
          </a:lstStyle>
          <a:p>
            <a:pPr lvl="0"/>
            <a:r>
              <a:rPr lang="en-GB" dirty="0"/>
              <a:t>Click to add text</a:t>
            </a:r>
          </a:p>
        </p:txBody>
      </p:sp>
    </p:spTree>
    <p:extLst>
      <p:ext uri="{BB962C8B-B14F-4D97-AF65-F5344CB8AC3E}">
        <p14:creationId xmlns:p14="http://schemas.microsoft.com/office/powerpoint/2010/main" val="263735565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70C03-FD22-CC47-BCA2-C982075CF9F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EB58C265-62BB-2B41-BABC-2E245F4CE82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4A5DABD-4A21-9649-A2AE-0116373388EC}"/>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F21A2C7A-2542-A845-85A5-3B9DAC4EF8A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3CCF62-4AF2-7642-BD7E-C8D4C8DF776F}"/>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72475279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6E5C6-AEDB-B54A-A0AE-D017F7E71BB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3AEC126-1AD8-8947-9D15-E96D0A2A8D4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9288C1C-0E34-644F-907B-860A7D67F0E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4D615AC-484C-434E-91DE-EB2DFC2CD0A2}"/>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6" name="Footer Placeholder 5">
            <a:extLst>
              <a:ext uri="{FF2B5EF4-FFF2-40B4-BE49-F238E27FC236}">
                <a16:creationId xmlns:a16="http://schemas.microsoft.com/office/drawing/2014/main" id="{8B04A790-B4B0-F342-A4F0-3CA4130BB5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83460EB-C18A-7747-8ACE-56CD62D3CA94}"/>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406728813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DC39C-9799-ED49-9336-C33A3DE224FA}"/>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CF27545-9981-1B4C-AFBE-99523E6D4E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35CCF20-1F9A-BB41-8285-F6DFB72E719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6A90C94-85BE-6042-A8B2-ADBA61B3CF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A4B3636-3829-9D47-819D-684A895757F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1CA3D827-C621-DE40-AF6A-5B6D8D22ECFB}"/>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8" name="Footer Placeholder 7">
            <a:extLst>
              <a:ext uri="{FF2B5EF4-FFF2-40B4-BE49-F238E27FC236}">
                <a16:creationId xmlns:a16="http://schemas.microsoft.com/office/drawing/2014/main" id="{D28D8CC2-BD94-564B-BC44-1A258FAC344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EA54A5-CF5D-564B-9EA9-3B02D5E5CB89}"/>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44091552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5C60E-D9EC-3B40-B2D2-987CF9E6A77E}"/>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A2E07F8-B56C-3645-8BDF-67B94309AD27}"/>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4" name="Footer Placeholder 3">
            <a:extLst>
              <a:ext uri="{FF2B5EF4-FFF2-40B4-BE49-F238E27FC236}">
                <a16:creationId xmlns:a16="http://schemas.microsoft.com/office/drawing/2014/main" id="{7C30A028-8E37-214C-A0A0-1C365F5F253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2C252-6B6D-3349-B87C-3B6F34691EE3}"/>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50691044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8BE6966-90D6-6A43-ABFA-6424E42872EC}"/>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3" name="Footer Placeholder 2">
            <a:extLst>
              <a:ext uri="{FF2B5EF4-FFF2-40B4-BE49-F238E27FC236}">
                <a16:creationId xmlns:a16="http://schemas.microsoft.com/office/drawing/2014/main" id="{3568E345-9948-D342-8ED6-1C82F89008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07CF44B-DE2A-B449-9687-26F17BCB93CF}"/>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78441181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6668F-DFC2-1A42-9DEF-4904ED2FB99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A8421E7-F6F8-D147-839C-3CD6CEEE827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93CD195-D8BB-4B4F-A309-91989CB290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4D22563-01E7-A14D-832B-6747D22DBAA6}"/>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6" name="Footer Placeholder 5">
            <a:extLst>
              <a:ext uri="{FF2B5EF4-FFF2-40B4-BE49-F238E27FC236}">
                <a16:creationId xmlns:a16="http://schemas.microsoft.com/office/drawing/2014/main" id="{08DB5BBC-CB9B-114B-A8FD-BBE6E96BAD3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20E0E48-FAB1-0E4D-9C00-18E68A6BCC49}"/>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428723905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2E6F0-3C18-7B40-B729-99AD393630F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409D51F-EB34-CF46-88FB-595409295F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55849B8-4D56-5B40-9FC3-713CDF945F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26B854D-C3C4-494B-9B9A-0683846442AC}"/>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6" name="Footer Placeholder 5">
            <a:extLst>
              <a:ext uri="{FF2B5EF4-FFF2-40B4-BE49-F238E27FC236}">
                <a16:creationId xmlns:a16="http://schemas.microsoft.com/office/drawing/2014/main" id="{4A01E7D9-230B-F34D-924D-5923FD99A8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8C96AD-7989-6044-8953-C11DE023FBEA}"/>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24483593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CC2EE-F821-4C43-AA2F-042957757A6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EC890E6-3242-504F-B5BF-8EFADD79BF3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6A36C2F-02E3-004E-A61B-C112B4DD1FDF}"/>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63F945FA-5E02-C348-8B73-79D8FF1BE4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6F1CF8E-806F-684A-BA15-000958565F17}"/>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1759484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67FF98-93B9-614A-956D-616315C9299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FA47278-13CF-044A-B803-ABF47169AE3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2E4B06C-A89B-6145-99D0-AF10A69C1ADE}"/>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76C64436-FE79-A64C-B05F-B9D9DCB00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A632B0-22AA-5E47-B0B8-4420B812D3A8}"/>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242911806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1_Title and Content">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737807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820627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46C3C-DDC9-4A4B-A6BB-18D5C6BD47F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F745177-E4A6-6847-B9A4-54832D672A4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412E712-E13F-6F4B-B3AC-3F073D437392}"/>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0C9A777E-15FA-7249-8F7D-ACD48508CA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93ABEE-43FB-4947-BA77-B6D089609FC7}"/>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91483588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FBAA7-71CF-0A4B-888B-EAAB8B61FC9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6BDEB6A-5768-B54E-8C8A-8842028C2FA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8979E66-8393-6C4F-A6F5-ADD0F7C7D8C8}"/>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F844911A-F50F-9643-BF68-AC5E7E955F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132CD92-1042-184F-893E-F87801FD13BE}"/>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49592824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70C03-FD22-CC47-BCA2-C982075CF9F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EB58C265-62BB-2B41-BABC-2E245F4CE82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4A5DABD-4A21-9649-A2AE-0116373388EC}"/>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F21A2C7A-2542-A845-85A5-3B9DAC4EF8A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3CCF62-4AF2-7642-BD7E-C8D4C8DF776F}"/>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62894622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6E5C6-AEDB-B54A-A0AE-D017F7E71BB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3AEC126-1AD8-8947-9D15-E96D0A2A8D4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9288C1C-0E34-644F-907B-860A7D67F0E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4D615AC-484C-434E-91DE-EB2DFC2CD0A2}"/>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6" name="Footer Placeholder 5">
            <a:extLst>
              <a:ext uri="{FF2B5EF4-FFF2-40B4-BE49-F238E27FC236}">
                <a16:creationId xmlns:a16="http://schemas.microsoft.com/office/drawing/2014/main" id="{8B04A790-B4B0-F342-A4F0-3CA4130BB5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83460EB-C18A-7747-8ACE-56CD62D3CA94}"/>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15394819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DC39C-9799-ED49-9336-C33A3DE224FA}"/>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CF27545-9981-1B4C-AFBE-99523E6D4E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35CCF20-1F9A-BB41-8285-F6DFB72E719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6A90C94-85BE-6042-A8B2-ADBA61B3CF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A4B3636-3829-9D47-819D-684A895757F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1CA3D827-C621-DE40-AF6A-5B6D8D22ECFB}"/>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8" name="Footer Placeholder 7">
            <a:extLst>
              <a:ext uri="{FF2B5EF4-FFF2-40B4-BE49-F238E27FC236}">
                <a16:creationId xmlns:a16="http://schemas.microsoft.com/office/drawing/2014/main" id="{D28D8CC2-BD94-564B-BC44-1A258FAC344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EA54A5-CF5D-564B-9EA9-3B02D5E5CB89}"/>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38768868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5C60E-D9EC-3B40-B2D2-987CF9E6A77E}"/>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A2E07F8-B56C-3645-8BDF-67B94309AD27}"/>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4" name="Footer Placeholder 3">
            <a:extLst>
              <a:ext uri="{FF2B5EF4-FFF2-40B4-BE49-F238E27FC236}">
                <a16:creationId xmlns:a16="http://schemas.microsoft.com/office/drawing/2014/main" id="{7C30A028-8E37-214C-A0A0-1C365F5F253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2C252-6B6D-3349-B87C-3B6F34691EE3}"/>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51083173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8BE6966-90D6-6A43-ABFA-6424E42872EC}"/>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3" name="Footer Placeholder 2">
            <a:extLst>
              <a:ext uri="{FF2B5EF4-FFF2-40B4-BE49-F238E27FC236}">
                <a16:creationId xmlns:a16="http://schemas.microsoft.com/office/drawing/2014/main" id="{3568E345-9948-D342-8ED6-1C82F89008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07CF44B-DE2A-B449-9687-26F17BCB93CF}"/>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127108759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6668F-DFC2-1A42-9DEF-4904ED2FB99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A8421E7-F6F8-D147-839C-3CD6CEEE827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93CD195-D8BB-4B4F-A309-91989CB290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4D22563-01E7-A14D-832B-6747D22DBAA6}"/>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6" name="Footer Placeholder 5">
            <a:extLst>
              <a:ext uri="{FF2B5EF4-FFF2-40B4-BE49-F238E27FC236}">
                <a16:creationId xmlns:a16="http://schemas.microsoft.com/office/drawing/2014/main" id="{08DB5BBC-CB9B-114B-A8FD-BBE6E96BAD3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20E0E48-FAB1-0E4D-9C00-18E68A6BCC49}"/>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19360970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2E6F0-3C18-7B40-B729-99AD393630F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409D51F-EB34-CF46-88FB-595409295F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55849B8-4D56-5B40-9FC3-713CDF945F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26B854D-C3C4-494B-9B9A-0683846442AC}"/>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6" name="Footer Placeholder 5">
            <a:extLst>
              <a:ext uri="{FF2B5EF4-FFF2-40B4-BE49-F238E27FC236}">
                <a16:creationId xmlns:a16="http://schemas.microsoft.com/office/drawing/2014/main" id="{4A01E7D9-230B-F34D-924D-5923FD99A8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8C96AD-7989-6044-8953-C11DE023FBEA}"/>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279014691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CC2EE-F821-4C43-AA2F-042957757A6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EC890E6-3242-504F-B5BF-8EFADD79BF3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6A36C2F-02E3-004E-A61B-C112B4DD1FDF}"/>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63F945FA-5E02-C348-8B73-79D8FF1BE4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6F1CF8E-806F-684A-BA15-000958565F17}"/>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350512738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67FF98-93B9-614A-956D-616315C9299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FA47278-13CF-044A-B803-ABF47169AE3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2E4B06C-A89B-6145-99D0-AF10A69C1ADE}"/>
              </a:ext>
            </a:extLst>
          </p:cNvPr>
          <p:cNvSpPr>
            <a:spLocks noGrp="1"/>
          </p:cNvSpPr>
          <p:nvPr>
            <p:ph type="dt" sz="half" idx="10"/>
          </p:nvPr>
        </p:nvSpPr>
        <p:spPr/>
        <p:txBody>
          <a:body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76C64436-FE79-A64C-B05F-B9D9DCB00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A632B0-22AA-5E47-B0B8-4420B812D3A8}"/>
              </a:ext>
            </a:extLst>
          </p:cNvPr>
          <p:cNvSpPr>
            <a:spLocks noGrp="1"/>
          </p:cNvSpPr>
          <p:nvPr>
            <p:ph type="sldNum" sz="quarter" idx="12"/>
          </p:nvPr>
        </p:nvSpPr>
        <p:spPr/>
        <p:txBody>
          <a:bodyPr/>
          <a:lstStyle/>
          <a:p>
            <a:fld id="{163B6C04-F5E1-3947-BDE4-85543675AD0D}" type="slidenum">
              <a:rPr lang="en-US" smtClean="0"/>
              <a:t>‹#›</a:t>
            </a:fld>
            <a:endParaRPr lang="en-US"/>
          </a:p>
        </p:txBody>
      </p:sp>
    </p:spTree>
    <p:extLst>
      <p:ext uri="{BB962C8B-B14F-4D97-AF65-F5344CB8AC3E}">
        <p14:creationId xmlns:p14="http://schemas.microsoft.com/office/powerpoint/2010/main" val="2616404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2.pn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theme" Target="../theme/theme3.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8.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theme" Target="../theme/theme4.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EA4FFC9-16DA-5E42-9B85-705D6D5132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699F4B1-CF42-9B4B-837B-C2676B4B4480}"/>
              </a:ext>
            </a:extLst>
          </p:cNvPr>
          <p:cNvSpPr>
            <a:spLocks noGrp="1"/>
          </p:cNvSpPr>
          <p:nvPr>
            <p:ph type="body" idx="1"/>
          </p:nvPr>
        </p:nvSpPr>
        <p:spPr>
          <a:xfrm>
            <a:off x="838200" y="1825625"/>
            <a:ext cx="10515600" cy="379793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22243E0-BA09-764B-8600-3C90107C17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690A2BF0-F387-BB44-9E05-DF9EA52032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AAE5DEC-72DD-4449-AB88-D903B1A365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3B6C04-F5E1-3947-BDE4-85543675AD0D}" type="slidenum">
              <a:rPr lang="en-US" smtClean="0"/>
              <a:t>‹#›</a:t>
            </a:fld>
            <a:endParaRPr lang="en-US"/>
          </a:p>
        </p:txBody>
      </p:sp>
      <p:pic>
        <p:nvPicPr>
          <p:cNvPr id="8" name="Picture 7">
            <a:extLst>
              <a:ext uri="{FF2B5EF4-FFF2-40B4-BE49-F238E27FC236}">
                <a16:creationId xmlns:a16="http://schemas.microsoft.com/office/drawing/2014/main" id="{660B7689-89DB-094E-B23F-24A22F71BAAB}"/>
              </a:ext>
            </a:extLst>
          </p:cNvPr>
          <p:cNvPicPr>
            <a:picLocks noChangeAspect="1"/>
          </p:cNvPicPr>
          <p:nvPr userDrawn="1"/>
        </p:nvPicPr>
        <p:blipFill>
          <a:blip r:embed="rId15" cstate="screen">
            <a:extLst>
              <a:ext uri="{28A0092B-C50C-407E-A947-70E740481C1C}">
                <a14:useLocalDpi xmlns:a14="http://schemas.microsoft.com/office/drawing/2010/main"/>
              </a:ext>
            </a:extLst>
          </a:blip>
          <a:stretch>
            <a:fillRect/>
          </a:stretch>
        </p:blipFill>
        <p:spPr>
          <a:xfrm>
            <a:off x="259200" y="6040800"/>
            <a:ext cx="4685095" cy="558000"/>
          </a:xfrm>
          <a:prstGeom prst="rect">
            <a:avLst/>
          </a:prstGeom>
        </p:spPr>
      </p:pic>
    </p:spTree>
    <p:extLst>
      <p:ext uri="{BB962C8B-B14F-4D97-AF65-F5344CB8AC3E}">
        <p14:creationId xmlns:p14="http://schemas.microsoft.com/office/powerpoint/2010/main" val="895483280"/>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707" r:id="rId12"/>
    <p:sldLayoutId id="2147483680" r:id="rId13"/>
  </p:sldLayoutIdLst>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chemeClr val="tx1"/>
        </a:buClr>
        <a:buFont typeface="Wingdings" pitchFamily="2" charset="2"/>
        <a:buChar char="§"/>
        <a:defRPr sz="2800" kern="1200">
          <a:solidFill>
            <a:schemeClr val="accent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tx1"/>
        </a:buClr>
        <a:buFont typeface="Wingdings" pitchFamily="2" charset="2"/>
        <a:buChar char="§"/>
        <a:defRPr sz="2400" kern="1200">
          <a:solidFill>
            <a:schemeClr val="accent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chemeClr val="tx1"/>
        </a:buClr>
        <a:buFont typeface="Wingdings" pitchFamily="2" charset="2"/>
        <a:buChar char="§"/>
        <a:defRPr sz="2000" kern="1200">
          <a:solidFill>
            <a:schemeClr val="accent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D80A794-3B00-8B42-9CB9-40D45F34D090}"/>
              </a:ext>
            </a:extLst>
          </p:cNvPr>
          <p:cNvPicPr>
            <a:picLocks noChangeAspect="1"/>
          </p:cNvPicPr>
          <p:nvPr userDrawn="1"/>
        </p:nvPicPr>
        <p:blipFill>
          <a:blip r:embed="rId15" cstate="screen">
            <a:extLst>
              <a:ext uri="{28A0092B-C50C-407E-A947-70E740481C1C}">
                <a14:useLocalDpi xmlns:a14="http://schemas.microsoft.com/office/drawing/2010/main"/>
              </a:ext>
            </a:extLst>
          </a:blip>
          <a:stretch>
            <a:fillRect/>
          </a:stretch>
        </p:blipFill>
        <p:spPr>
          <a:xfrm>
            <a:off x="432000" y="298800"/>
            <a:ext cx="8010000" cy="954000"/>
          </a:xfrm>
          <a:prstGeom prst="rect">
            <a:avLst/>
          </a:prstGeom>
        </p:spPr>
      </p:pic>
      <p:sp>
        <p:nvSpPr>
          <p:cNvPr id="2" name="Title Placeholder 1">
            <a:extLst>
              <a:ext uri="{FF2B5EF4-FFF2-40B4-BE49-F238E27FC236}">
                <a16:creationId xmlns:a16="http://schemas.microsoft.com/office/drawing/2014/main" id="{7EA4FFC9-16DA-5E42-9B85-705D6D5132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6699F4B1-CF42-9B4B-837B-C2676B4B4480}"/>
              </a:ext>
            </a:extLst>
          </p:cNvPr>
          <p:cNvSpPr>
            <a:spLocks noGrp="1"/>
          </p:cNvSpPr>
          <p:nvPr>
            <p:ph type="body" idx="1"/>
          </p:nvPr>
        </p:nvSpPr>
        <p:spPr>
          <a:xfrm>
            <a:off x="838200" y="1825625"/>
            <a:ext cx="10515600" cy="3797935"/>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922243E0-BA09-764B-8600-3C90107C17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690A2BF0-F387-BB44-9E05-DF9EA52032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AAE5DEC-72DD-4449-AB88-D903B1A365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3B6C04-F5E1-3947-BDE4-85543675AD0D}" type="slidenum">
              <a:rPr lang="en-US" smtClean="0"/>
              <a:t>‹#›</a:t>
            </a:fld>
            <a:endParaRPr lang="en-US"/>
          </a:p>
        </p:txBody>
      </p:sp>
    </p:spTree>
    <p:extLst>
      <p:ext uri="{BB962C8B-B14F-4D97-AF65-F5344CB8AC3E}">
        <p14:creationId xmlns:p14="http://schemas.microsoft.com/office/powerpoint/2010/main" val="3594479679"/>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Lst>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chemeClr val="tx1"/>
        </a:buClr>
        <a:buFont typeface="Wingdings" pitchFamily="2" charset="2"/>
        <a:buChar char="§"/>
        <a:defRPr sz="2800" kern="1200">
          <a:solidFill>
            <a:schemeClr val="accent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tx1"/>
        </a:buClr>
        <a:buFont typeface="Wingdings" pitchFamily="2" charset="2"/>
        <a:buChar char="§"/>
        <a:defRPr sz="2400" kern="1200">
          <a:solidFill>
            <a:schemeClr val="accent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chemeClr val="tx1"/>
        </a:buClr>
        <a:buFont typeface="Wingdings" pitchFamily="2" charset="2"/>
        <a:buChar char="§"/>
        <a:defRPr sz="2000" kern="1200">
          <a:solidFill>
            <a:schemeClr val="accent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5292"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EA4FFC9-16DA-5E42-9B85-705D6D5132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6699F4B1-CF42-9B4B-837B-C2676B4B4480}"/>
              </a:ext>
            </a:extLst>
          </p:cNvPr>
          <p:cNvSpPr>
            <a:spLocks noGrp="1"/>
          </p:cNvSpPr>
          <p:nvPr>
            <p:ph type="body" idx="1"/>
          </p:nvPr>
        </p:nvSpPr>
        <p:spPr>
          <a:xfrm>
            <a:off x="838200" y="1825625"/>
            <a:ext cx="10515600" cy="3797935"/>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922243E0-BA09-764B-8600-3C90107C17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690A2BF0-F387-BB44-9E05-DF9EA52032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AAE5DEC-72DD-4449-AB88-D903B1A365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3B6C04-F5E1-3947-BDE4-85543675AD0D}" type="slidenum">
              <a:rPr lang="en-US" smtClean="0"/>
              <a:t>‹#›</a:t>
            </a:fld>
            <a:endParaRPr lang="en-US"/>
          </a:p>
        </p:txBody>
      </p:sp>
      <p:sp>
        <p:nvSpPr>
          <p:cNvPr id="11" name="Rectangle 10">
            <a:extLst>
              <a:ext uri="{FF2B5EF4-FFF2-40B4-BE49-F238E27FC236}">
                <a16:creationId xmlns:a16="http://schemas.microsoft.com/office/drawing/2014/main" id="{79E4C77C-4F11-F94A-BA67-509C85BF6E99}"/>
              </a:ext>
            </a:extLst>
          </p:cNvPr>
          <p:cNvSpPr/>
          <p:nvPr userDrawn="1"/>
        </p:nvSpPr>
        <p:spPr>
          <a:xfrm>
            <a:off x="441528" y="6263068"/>
            <a:ext cx="4361959" cy="338554"/>
          </a:xfrm>
          <a:prstGeom prst="rect">
            <a:avLst/>
          </a:prstGeom>
        </p:spPr>
        <p:txBody>
          <a:bodyPr wrap="square">
            <a:spAutoFit/>
          </a:bodyPr>
          <a:lstStyle/>
          <a:p>
            <a:r>
              <a:rPr lang="en-GB" sz="1600" b="1" dirty="0">
                <a:latin typeface="Arial" panose="020B0604020202020204" pitchFamily="34" charset="0"/>
                <a:cs typeface="Arial" panose="020B0604020202020204" pitchFamily="34" charset="0"/>
              </a:rPr>
              <a:t>MRC Cognition and Brain Sciences Unit</a:t>
            </a:r>
            <a:endParaRPr lang="en-GB" sz="1600" dirty="0">
              <a:latin typeface="Arial" panose="020B0604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33347F55-8FB0-2A45-8EF4-AA7CEF87D48A}"/>
              </a:ext>
            </a:extLst>
          </p:cNvPr>
          <p:cNvSpPr/>
          <p:nvPr userDrawn="1"/>
        </p:nvSpPr>
        <p:spPr>
          <a:xfrm>
            <a:off x="9688286" y="6263068"/>
            <a:ext cx="2334462" cy="338554"/>
          </a:xfrm>
          <a:prstGeom prst="rect">
            <a:avLst/>
          </a:prstGeom>
        </p:spPr>
        <p:txBody>
          <a:bodyPr wrap="square">
            <a:spAutoFit/>
          </a:bodyPr>
          <a:lstStyle/>
          <a:p>
            <a:pPr algn="l"/>
            <a:r>
              <a:rPr lang="en-GB" sz="1600" b="1" dirty="0" err="1">
                <a:latin typeface="Arial" panose="020B0604020202020204" pitchFamily="34" charset="0"/>
                <a:cs typeface="Arial" panose="020B0604020202020204" pitchFamily="34" charset="0"/>
              </a:rPr>
              <a:t>mrc-cbu.cam.ac.uk</a:t>
            </a:r>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2371"/>
      </p:ext>
    </p:extLst>
  </p:cSld>
  <p:clrMap bg1="lt1" tx1="dk1" bg2="lt2" tx2="dk2" accent1="accent1" accent2="accent2" accent3="accent3" accent4="accent4" accent5="accent5" accent6="accent6" hlink="hlink" folHlink="folHlink"/>
  <p:sldLayoutIdLst>
    <p:sldLayoutId id="2147483710" r:id="rId1"/>
    <p:sldLayoutId id="2147483709" r:id="rId2"/>
    <p:sldLayoutId id="2147483736"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0" r:id="rId13"/>
    <p:sldLayoutId id="2147483721" r:id="rId14"/>
  </p:sldLayoutIdLst>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chemeClr val="tx1"/>
        </a:buClr>
        <a:buFont typeface="Wingdings" pitchFamily="2" charset="2"/>
        <a:buChar char="§"/>
        <a:defRPr sz="2800" kern="1200">
          <a:solidFill>
            <a:schemeClr val="accent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tx1"/>
        </a:buClr>
        <a:buFont typeface="Wingdings" pitchFamily="2" charset="2"/>
        <a:buChar char="§"/>
        <a:defRPr sz="2400" kern="1200">
          <a:solidFill>
            <a:schemeClr val="accent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chemeClr val="tx1"/>
        </a:buClr>
        <a:buFont typeface="Wingdings" pitchFamily="2" charset="2"/>
        <a:buChar char="§"/>
        <a:defRPr sz="2000" kern="1200">
          <a:solidFill>
            <a:schemeClr val="accent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EA4FFC9-16DA-5E42-9B85-705D6D5132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6699F4B1-CF42-9B4B-837B-C2676B4B448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922243E0-BA09-764B-8600-3C90107C17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59B04E-34F7-234A-A2F3-02AC3C60A4C6}" type="datetimeFigureOut">
              <a:rPr lang="en-US" smtClean="0"/>
              <a:t>8/19/22</a:t>
            </a:fld>
            <a:endParaRPr lang="en-US"/>
          </a:p>
        </p:txBody>
      </p:sp>
      <p:sp>
        <p:nvSpPr>
          <p:cNvPr id="5" name="Footer Placeholder 4">
            <a:extLst>
              <a:ext uri="{FF2B5EF4-FFF2-40B4-BE49-F238E27FC236}">
                <a16:creationId xmlns:a16="http://schemas.microsoft.com/office/drawing/2014/main" id="{690A2BF0-F387-BB44-9E05-DF9EA52032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AAE5DEC-72DD-4449-AB88-D903B1A365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3B6C04-F5E1-3947-BDE4-85543675AD0D}" type="slidenum">
              <a:rPr lang="en-US" smtClean="0"/>
              <a:t>‹#›</a:t>
            </a:fld>
            <a:endParaRPr lang="en-US"/>
          </a:p>
        </p:txBody>
      </p:sp>
    </p:spTree>
    <p:extLst>
      <p:ext uri="{BB962C8B-B14F-4D97-AF65-F5344CB8AC3E}">
        <p14:creationId xmlns:p14="http://schemas.microsoft.com/office/powerpoint/2010/main" val="3637445519"/>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chemeClr val="tx1"/>
        </a:buClr>
        <a:buFont typeface="Wingdings" pitchFamily="2" charset="2"/>
        <a:buChar char="§"/>
        <a:defRPr sz="2800" kern="1200">
          <a:solidFill>
            <a:schemeClr val="accent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tx1"/>
        </a:buClr>
        <a:buFont typeface="Wingdings" pitchFamily="2" charset="2"/>
        <a:buChar char="§"/>
        <a:defRPr sz="2400" kern="1200">
          <a:solidFill>
            <a:schemeClr val="accent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chemeClr val="tx1"/>
        </a:buClr>
        <a:buFont typeface="Wingdings" pitchFamily="2" charset="2"/>
        <a:buChar char="§"/>
        <a:defRPr sz="2000" kern="1200">
          <a:solidFill>
            <a:schemeClr val="accent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7.xml"/><Relationship Id="rId6" Type="http://schemas.openxmlformats.org/officeDocument/2006/relationships/image" Target="../media/image6.tiff"/><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8" Type="http://schemas.microsoft.com/office/2007/relationships/hdphoto" Target="../media/hdphoto1.wdp"/><Relationship Id="rId13" Type="http://schemas.openxmlformats.org/officeDocument/2006/relationships/image" Target="../media/image19.tiff"/><Relationship Id="rId3" Type="http://schemas.openxmlformats.org/officeDocument/2006/relationships/image" Target="../media/image10.jpeg"/><Relationship Id="rId7" Type="http://schemas.openxmlformats.org/officeDocument/2006/relationships/image" Target="../media/image14.png"/><Relationship Id="rId12" Type="http://schemas.openxmlformats.org/officeDocument/2006/relationships/image" Target="../media/image18.tiff"/><Relationship Id="rId2" Type="http://schemas.openxmlformats.org/officeDocument/2006/relationships/image" Target="../media/image9.jpeg"/><Relationship Id="rId1" Type="http://schemas.openxmlformats.org/officeDocument/2006/relationships/slideLayout" Target="../slideLayouts/slideLayout27.xml"/><Relationship Id="rId6" Type="http://schemas.openxmlformats.org/officeDocument/2006/relationships/image" Target="../media/image13.jpeg"/><Relationship Id="rId11" Type="http://schemas.openxmlformats.org/officeDocument/2006/relationships/image" Target="../media/image17.tiff"/><Relationship Id="rId5" Type="http://schemas.openxmlformats.org/officeDocument/2006/relationships/image" Target="../media/image12.tiff"/><Relationship Id="rId10" Type="http://schemas.openxmlformats.org/officeDocument/2006/relationships/image" Target="../media/image16.png"/><Relationship Id="rId4" Type="http://schemas.openxmlformats.org/officeDocument/2006/relationships/image" Target="../media/image11.jpeg"/><Relationship Id="rId9" Type="http://schemas.openxmlformats.org/officeDocument/2006/relationships/image" Target="../media/image15.png"/></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7.xml"/><Relationship Id="rId5" Type="http://schemas.openxmlformats.org/officeDocument/2006/relationships/image" Target="../media/image25.tiff"/><Relationship Id="rId4" Type="http://schemas.openxmlformats.org/officeDocument/2006/relationships/image" Target="../media/image24.tiff"/></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26.tiff"/><Relationship Id="rId1" Type="http://schemas.openxmlformats.org/officeDocument/2006/relationships/slideLayout" Target="../slideLayouts/slideLayout27.xml"/><Relationship Id="rId5" Type="http://schemas.openxmlformats.org/officeDocument/2006/relationships/image" Target="../media/image27.tiff"/><Relationship Id="rId4" Type="http://schemas.openxmlformats.org/officeDocument/2006/relationships/chart" Target="../charts/chart2.xml"/></Relationships>
</file>

<file path=ppt/slides/_rels/slide1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7.xml"/><Relationship Id="rId4" Type="http://schemas.openxmlformats.org/officeDocument/2006/relationships/image" Target="../media/image31.png"/></Relationships>
</file>

<file path=ppt/slides/_rels/slide1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tiff"/><Relationship Id="rId1" Type="http://schemas.openxmlformats.org/officeDocument/2006/relationships/slideLayout" Target="../slideLayouts/slideLayout27.xml"/><Relationship Id="rId5" Type="http://schemas.openxmlformats.org/officeDocument/2006/relationships/image" Target="../media/image35.tiff"/><Relationship Id="rId4" Type="http://schemas.openxmlformats.org/officeDocument/2006/relationships/image" Target="../media/image34.tiff"/></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6BF79A-8450-D64A-B6C0-0E3284DC5D44}"/>
              </a:ext>
            </a:extLst>
          </p:cNvPr>
          <p:cNvSpPr txBox="1"/>
          <p:nvPr/>
        </p:nvSpPr>
        <p:spPr>
          <a:xfrm>
            <a:off x="1257476" y="1810076"/>
            <a:ext cx="8316591" cy="2308324"/>
          </a:xfrm>
          <a:prstGeom prst="rect">
            <a:avLst/>
          </a:prstGeom>
          <a:noFill/>
        </p:spPr>
        <p:txBody>
          <a:bodyPr wrap="square" rtlCol="0" anchor="t">
            <a:spAutoFit/>
          </a:bodyPr>
          <a:lstStyle/>
          <a:p>
            <a:r>
              <a:rPr lang="en-US" sz="4800" dirty="0"/>
              <a:t>A “Perturb and Measure” approach to cognitive neuroscience</a:t>
            </a:r>
            <a:endParaRPr lang="en-US" sz="4800" b="1" spc="-150" dirty="0">
              <a:solidFill>
                <a:srgbClr val="2E2D62"/>
              </a:solidFill>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A412FD77-25B3-6B4C-9240-A98AFFB7F6FA}"/>
              </a:ext>
            </a:extLst>
          </p:cNvPr>
          <p:cNvSpPr/>
          <p:nvPr/>
        </p:nvSpPr>
        <p:spPr>
          <a:xfrm>
            <a:off x="1257476" y="4118400"/>
            <a:ext cx="5745669" cy="830997"/>
          </a:xfrm>
          <a:prstGeom prst="rect">
            <a:avLst/>
          </a:prstGeom>
        </p:spPr>
        <p:txBody>
          <a:bodyPr wrap="square">
            <a:spAutoFit/>
          </a:bodyPr>
          <a:lstStyle/>
          <a:p>
            <a:endParaRPr lang="en-GB" sz="2400" dirty="0">
              <a:solidFill>
                <a:srgbClr val="626262"/>
              </a:solidFill>
              <a:latin typeface="Arial" panose="020B0604020202020204" pitchFamily="34" charset="0"/>
              <a:cs typeface="Arial" panose="020B0604020202020204" pitchFamily="34" charset="0"/>
            </a:endParaRPr>
          </a:p>
          <a:p>
            <a:r>
              <a:rPr lang="en-GB" sz="2400" dirty="0">
                <a:solidFill>
                  <a:srgbClr val="626262"/>
                </a:solidFill>
                <a:latin typeface="Arial" panose="020B0604020202020204" pitchFamily="34" charset="0"/>
                <a:cs typeface="Arial" panose="020B0604020202020204" pitchFamily="34" charset="0"/>
              </a:rPr>
              <a:t>Ajay Halai</a:t>
            </a:r>
          </a:p>
        </p:txBody>
      </p:sp>
    </p:spTree>
    <p:extLst>
      <p:ext uri="{BB962C8B-B14F-4D97-AF65-F5344CB8AC3E}">
        <p14:creationId xmlns:p14="http://schemas.microsoft.com/office/powerpoint/2010/main" val="37545372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67B54F19-1212-9345-95FF-9D2815FD6E96}"/>
              </a:ext>
            </a:extLst>
          </p:cNvPr>
          <p:cNvSpPr txBox="1"/>
          <p:nvPr/>
        </p:nvSpPr>
        <p:spPr>
          <a:xfrm>
            <a:off x="403341" y="345182"/>
            <a:ext cx="6356456" cy="769441"/>
          </a:xfrm>
          <a:prstGeom prst="rect">
            <a:avLst/>
          </a:prstGeom>
          <a:noFill/>
        </p:spPr>
        <p:txBody>
          <a:bodyPr wrap="square" rtlCol="0" anchor="t">
            <a:spAutoFit/>
          </a:bodyPr>
          <a:lstStyle/>
          <a:p>
            <a:r>
              <a:rPr lang="en-US" sz="4400" b="1" spc="-150" dirty="0">
                <a:solidFill>
                  <a:srgbClr val="2E2D62"/>
                </a:solidFill>
                <a:latin typeface="Arial" panose="020B0604020202020204" pitchFamily="34" charset="0"/>
                <a:cs typeface="Arial" panose="020B0604020202020204" pitchFamily="34" charset="0"/>
              </a:rPr>
              <a:t>Overview</a:t>
            </a:r>
          </a:p>
        </p:txBody>
      </p:sp>
      <p:sp>
        <p:nvSpPr>
          <p:cNvPr id="4" name="Content Placeholder 2">
            <a:extLst>
              <a:ext uri="{FF2B5EF4-FFF2-40B4-BE49-F238E27FC236}">
                <a16:creationId xmlns:a16="http://schemas.microsoft.com/office/drawing/2014/main" id="{52BF35DA-7436-2843-8D8D-8D9A5D1D033B}"/>
              </a:ext>
            </a:extLst>
          </p:cNvPr>
          <p:cNvSpPr txBox="1">
            <a:spLocks/>
          </p:cNvSpPr>
          <p:nvPr/>
        </p:nvSpPr>
        <p:spPr>
          <a:xfrm>
            <a:off x="690283" y="1496172"/>
            <a:ext cx="10515600" cy="435133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Clr>
                <a:schemeClr val="tx1"/>
              </a:buClr>
              <a:buFont typeface="Wingdings" pitchFamily="2" charset="2"/>
              <a:buChar char="§"/>
              <a:defRPr sz="2800" kern="1200">
                <a:solidFill>
                  <a:schemeClr val="accent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tx1"/>
              </a:buClr>
              <a:buFont typeface="Wingdings" pitchFamily="2" charset="2"/>
              <a:buChar char="§"/>
              <a:defRPr sz="2400" kern="1200">
                <a:solidFill>
                  <a:schemeClr val="accent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chemeClr val="tx1"/>
              </a:buClr>
              <a:buFont typeface="Wingdings" pitchFamily="2" charset="2"/>
              <a:buChar char="§"/>
              <a:defRPr sz="2000" kern="1200">
                <a:solidFill>
                  <a:schemeClr val="accent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Perturb </a:t>
            </a:r>
          </a:p>
          <a:p>
            <a:pPr lvl="1"/>
            <a:endParaRPr lang="en-US"/>
          </a:p>
          <a:p>
            <a:r>
              <a:rPr lang="en-US"/>
              <a:t>Measure</a:t>
            </a:r>
          </a:p>
          <a:p>
            <a:endParaRPr lang="en-US"/>
          </a:p>
          <a:p>
            <a:r>
              <a:rPr lang="en-US"/>
              <a:t>Combining perturb and measure approaches</a:t>
            </a:r>
          </a:p>
          <a:p>
            <a:endParaRPr lang="en-US"/>
          </a:p>
          <a:p>
            <a:r>
              <a:rPr lang="en-US"/>
              <a:t>Novel developments</a:t>
            </a:r>
          </a:p>
          <a:p>
            <a:pPr lvl="1"/>
            <a:r>
              <a:rPr lang="en-US"/>
              <a:t>Targeting designed for each individual and trial</a:t>
            </a:r>
          </a:p>
          <a:p>
            <a:pPr lvl="1"/>
            <a:r>
              <a:rPr lang="en-US"/>
              <a:t>Relationship to neurotransmitters</a:t>
            </a:r>
          </a:p>
          <a:p>
            <a:pPr lvl="1"/>
            <a:r>
              <a:rPr lang="en-US"/>
              <a:t>Closed-loop brain stimulation</a:t>
            </a:r>
          </a:p>
          <a:p>
            <a:pPr lvl="1"/>
            <a:r>
              <a:rPr lang="en-US"/>
              <a:t>Functional anatomical networks</a:t>
            </a:r>
            <a:endParaRPr lang="en-US" dirty="0"/>
          </a:p>
        </p:txBody>
      </p:sp>
    </p:spTree>
    <p:extLst>
      <p:ext uri="{BB962C8B-B14F-4D97-AF65-F5344CB8AC3E}">
        <p14:creationId xmlns:p14="http://schemas.microsoft.com/office/powerpoint/2010/main" val="2826798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26C66-3F0A-F944-8647-848E86D5B7EC}"/>
              </a:ext>
            </a:extLst>
          </p:cNvPr>
          <p:cNvSpPr>
            <a:spLocks noGrp="1"/>
          </p:cNvSpPr>
          <p:nvPr>
            <p:ph type="title"/>
          </p:nvPr>
        </p:nvSpPr>
        <p:spPr/>
        <p:txBody>
          <a:bodyPr/>
          <a:lstStyle/>
          <a:p>
            <a:r>
              <a:rPr lang="en-US" dirty="0"/>
              <a:t>Perturbing the brain</a:t>
            </a:r>
          </a:p>
        </p:txBody>
      </p:sp>
      <p:sp>
        <p:nvSpPr>
          <p:cNvPr id="3" name="Content Placeholder 2">
            <a:extLst>
              <a:ext uri="{FF2B5EF4-FFF2-40B4-BE49-F238E27FC236}">
                <a16:creationId xmlns:a16="http://schemas.microsoft.com/office/drawing/2014/main" id="{0965A2BB-D3F1-DC47-9757-9CC688608D1C}"/>
              </a:ext>
            </a:extLst>
          </p:cNvPr>
          <p:cNvSpPr>
            <a:spLocks noGrp="1"/>
          </p:cNvSpPr>
          <p:nvPr>
            <p:ph idx="1"/>
          </p:nvPr>
        </p:nvSpPr>
        <p:spPr/>
        <p:txBody>
          <a:bodyPr/>
          <a:lstStyle/>
          <a:p>
            <a:r>
              <a:rPr lang="en-US" dirty="0"/>
              <a:t>Non-invasive brain stimulation (NIBS) methods</a:t>
            </a:r>
          </a:p>
          <a:p>
            <a:pPr lvl="1"/>
            <a:r>
              <a:rPr lang="en-US" dirty="0"/>
              <a:t>“Virtual lesion” approach</a:t>
            </a:r>
          </a:p>
          <a:p>
            <a:endParaRPr lang="en-US" dirty="0"/>
          </a:p>
        </p:txBody>
      </p:sp>
      <p:pic>
        <p:nvPicPr>
          <p:cNvPr id="4" name="Picture 3">
            <a:extLst>
              <a:ext uri="{FF2B5EF4-FFF2-40B4-BE49-F238E27FC236}">
                <a16:creationId xmlns:a16="http://schemas.microsoft.com/office/drawing/2014/main" id="{CF9DB805-8459-7543-BA50-29709065AD1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21200" y="4410334"/>
            <a:ext cx="7552017" cy="1694630"/>
          </a:xfrm>
          <a:prstGeom prst="rect">
            <a:avLst/>
          </a:prstGeom>
        </p:spPr>
      </p:pic>
      <p:pic>
        <p:nvPicPr>
          <p:cNvPr id="5" name="Picture 4">
            <a:extLst>
              <a:ext uri="{FF2B5EF4-FFF2-40B4-BE49-F238E27FC236}">
                <a16:creationId xmlns:a16="http://schemas.microsoft.com/office/drawing/2014/main" id="{E08532D9-B9C7-5A4C-9B2E-EE96AAEE242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55805" y="2618276"/>
            <a:ext cx="1745929" cy="1792058"/>
          </a:xfrm>
          <a:prstGeom prst="rect">
            <a:avLst/>
          </a:prstGeom>
        </p:spPr>
      </p:pic>
      <p:pic>
        <p:nvPicPr>
          <p:cNvPr id="6" name="Picture 5">
            <a:extLst>
              <a:ext uri="{FF2B5EF4-FFF2-40B4-BE49-F238E27FC236}">
                <a16:creationId xmlns:a16="http://schemas.microsoft.com/office/drawing/2014/main" id="{862CF428-3D0C-3046-BF65-26038A5D9E68}"/>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3847403" y="2618276"/>
            <a:ext cx="2275350" cy="1803667"/>
          </a:xfrm>
          <a:prstGeom prst="rect">
            <a:avLst/>
          </a:prstGeom>
        </p:spPr>
      </p:pic>
      <p:sp>
        <p:nvSpPr>
          <p:cNvPr id="7" name="TextBox 6">
            <a:extLst>
              <a:ext uri="{FF2B5EF4-FFF2-40B4-BE49-F238E27FC236}">
                <a16:creationId xmlns:a16="http://schemas.microsoft.com/office/drawing/2014/main" id="{6A32F477-EF1B-404B-8F22-960AF1CF8041}"/>
              </a:ext>
            </a:extLst>
          </p:cNvPr>
          <p:cNvSpPr txBox="1"/>
          <p:nvPr/>
        </p:nvSpPr>
        <p:spPr>
          <a:xfrm>
            <a:off x="654283" y="2248944"/>
            <a:ext cx="2301784" cy="276999"/>
          </a:xfrm>
          <a:prstGeom prst="rect">
            <a:avLst/>
          </a:prstGeom>
          <a:noFill/>
        </p:spPr>
        <p:txBody>
          <a:bodyPr wrap="none" rtlCol="0">
            <a:spAutoFit/>
          </a:bodyPr>
          <a:lstStyle/>
          <a:p>
            <a:r>
              <a:rPr lang="en-US" sz="1200" dirty="0"/>
              <a:t>Transcranial Magnetic Stimulation</a:t>
            </a:r>
          </a:p>
        </p:txBody>
      </p:sp>
      <p:sp>
        <p:nvSpPr>
          <p:cNvPr id="8" name="TextBox 7">
            <a:extLst>
              <a:ext uri="{FF2B5EF4-FFF2-40B4-BE49-F238E27FC236}">
                <a16:creationId xmlns:a16="http://schemas.microsoft.com/office/drawing/2014/main" id="{779819E1-5FD3-AC44-BB90-A8EF2A32DF82}"/>
              </a:ext>
            </a:extLst>
          </p:cNvPr>
          <p:cNvSpPr txBox="1"/>
          <p:nvPr/>
        </p:nvSpPr>
        <p:spPr>
          <a:xfrm>
            <a:off x="3847403" y="2247570"/>
            <a:ext cx="2282100" cy="276999"/>
          </a:xfrm>
          <a:prstGeom prst="rect">
            <a:avLst/>
          </a:prstGeom>
          <a:noFill/>
        </p:spPr>
        <p:txBody>
          <a:bodyPr wrap="none" rtlCol="0">
            <a:spAutoFit/>
          </a:bodyPr>
          <a:lstStyle/>
          <a:p>
            <a:r>
              <a:rPr lang="en-US" sz="1200" dirty="0"/>
              <a:t>Transcranial Electrical Stimulation</a:t>
            </a:r>
          </a:p>
        </p:txBody>
      </p:sp>
      <p:pic>
        <p:nvPicPr>
          <p:cNvPr id="9" name="Picture 8">
            <a:extLst>
              <a:ext uri="{FF2B5EF4-FFF2-40B4-BE49-F238E27FC236}">
                <a16:creationId xmlns:a16="http://schemas.microsoft.com/office/drawing/2014/main" id="{89B81050-5011-0E4A-9092-8CE5E46FC80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457049" y="2618276"/>
            <a:ext cx="3354987" cy="3328147"/>
          </a:xfrm>
          <a:prstGeom prst="rect">
            <a:avLst/>
          </a:prstGeom>
        </p:spPr>
      </p:pic>
      <p:sp>
        <p:nvSpPr>
          <p:cNvPr id="10" name="TextBox 9">
            <a:extLst>
              <a:ext uri="{FF2B5EF4-FFF2-40B4-BE49-F238E27FC236}">
                <a16:creationId xmlns:a16="http://schemas.microsoft.com/office/drawing/2014/main" id="{5A6D7A80-53EB-144E-A706-C473E3728F95}"/>
              </a:ext>
            </a:extLst>
          </p:cNvPr>
          <p:cNvSpPr txBox="1"/>
          <p:nvPr/>
        </p:nvSpPr>
        <p:spPr>
          <a:xfrm>
            <a:off x="8457049" y="2266429"/>
            <a:ext cx="2957797" cy="276999"/>
          </a:xfrm>
          <a:prstGeom prst="rect">
            <a:avLst/>
          </a:prstGeom>
          <a:noFill/>
        </p:spPr>
        <p:txBody>
          <a:bodyPr wrap="none" rtlCol="0">
            <a:spAutoFit/>
          </a:bodyPr>
          <a:lstStyle/>
          <a:p>
            <a:r>
              <a:rPr lang="en-US" sz="1200" dirty="0"/>
              <a:t>Transcranial Focused Ultrasound Stimulation</a:t>
            </a:r>
          </a:p>
        </p:txBody>
      </p:sp>
      <p:sp>
        <p:nvSpPr>
          <p:cNvPr id="11" name="TextBox 10">
            <a:extLst>
              <a:ext uri="{FF2B5EF4-FFF2-40B4-BE49-F238E27FC236}">
                <a16:creationId xmlns:a16="http://schemas.microsoft.com/office/drawing/2014/main" id="{120FA944-E0F8-6E42-9028-65AE71FD70AA}"/>
              </a:ext>
            </a:extLst>
          </p:cNvPr>
          <p:cNvSpPr txBox="1"/>
          <p:nvPr/>
        </p:nvSpPr>
        <p:spPr>
          <a:xfrm>
            <a:off x="8418273" y="4099715"/>
            <a:ext cx="461986" cy="276999"/>
          </a:xfrm>
          <a:prstGeom prst="rect">
            <a:avLst/>
          </a:prstGeom>
          <a:noFill/>
        </p:spPr>
        <p:txBody>
          <a:bodyPr wrap="none" rtlCol="0">
            <a:spAutoFit/>
          </a:bodyPr>
          <a:lstStyle/>
          <a:p>
            <a:r>
              <a:rPr lang="en-US" sz="1200" dirty="0"/>
              <a:t>TMS</a:t>
            </a:r>
          </a:p>
        </p:txBody>
      </p:sp>
    </p:spTree>
    <p:extLst>
      <p:ext uri="{BB962C8B-B14F-4D97-AF65-F5344CB8AC3E}">
        <p14:creationId xmlns:p14="http://schemas.microsoft.com/office/powerpoint/2010/main" val="4061426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26C66-3F0A-F944-8647-848E86D5B7EC}"/>
              </a:ext>
            </a:extLst>
          </p:cNvPr>
          <p:cNvSpPr>
            <a:spLocks noGrp="1"/>
          </p:cNvSpPr>
          <p:nvPr>
            <p:ph type="title"/>
          </p:nvPr>
        </p:nvSpPr>
        <p:spPr/>
        <p:txBody>
          <a:bodyPr/>
          <a:lstStyle/>
          <a:p>
            <a:r>
              <a:rPr lang="en-US" dirty="0"/>
              <a:t>Perturbing the brain</a:t>
            </a:r>
          </a:p>
        </p:txBody>
      </p:sp>
      <p:sp>
        <p:nvSpPr>
          <p:cNvPr id="3" name="Content Placeholder 2">
            <a:extLst>
              <a:ext uri="{FF2B5EF4-FFF2-40B4-BE49-F238E27FC236}">
                <a16:creationId xmlns:a16="http://schemas.microsoft.com/office/drawing/2014/main" id="{0965A2BB-D3F1-DC47-9757-9CC688608D1C}"/>
              </a:ext>
            </a:extLst>
          </p:cNvPr>
          <p:cNvSpPr>
            <a:spLocks noGrp="1"/>
          </p:cNvSpPr>
          <p:nvPr>
            <p:ph idx="1"/>
          </p:nvPr>
        </p:nvSpPr>
        <p:spPr>
          <a:xfrm>
            <a:off x="421200" y="1393200"/>
            <a:ext cx="4278216" cy="4351338"/>
          </a:xfrm>
        </p:spPr>
        <p:txBody>
          <a:bodyPr/>
          <a:lstStyle/>
          <a:p>
            <a:r>
              <a:rPr lang="en-US" dirty="0"/>
              <a:t>Non-invasive brain stimulation (NIBS) methods</a:t>
            </a:r>
          </a:p>
          <a:p>
            <a:pPr lvl="1"/>
            <a:r>
              <a:rPr lang="en-US" dirty="0"/>
              <a:t>Causality (Ole Bergmann &amp; </a:t>
            </a:r>
            <a:r>
              <a:rPr lang="en-US" dirty="0" err="1"/>
              <a:t>Hartwigsen</a:t>
            </a:r>
            <a:r>
              <a:rPr lang="en-US" dirty="0"/>
              <a:t>, 2020)</a:t>
            </a:r>
          </a:p>
        </p:txBody>
      </p:sp>
      <p:pic>
        <p:nvPicPr>
          <p:cNvPr id="12" name="Picture 11">
            <a:extLst>
              <a:ext uri="{FF2B5EF4-FFF2-40B4-BE49-F238E27FC236}">
                <a16:creationId xmlns:a16="http://schemas.microsoft.com/office/drawing/2014/main" id="{6101D456-936E-CE47-80B2-F7DDAEA5027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58870" y="1608241"/>
            <a:ext cx="7433130" cy="4999223"/>
          </a:xfrm>
          <a:prstGeom prst="rect">
            <a:avLst/>
          </a:prstGeom>
        </p:spPr>
      </p:pic>
      <p:sp>
        <p:nvSpPr>
          <p:cNvPr id="13" name="Rectangle 12">
            <a:extLst>
              <a:ext uri="{FF2B5EF4-FFF2-40B4-BE49-F238E27FC236}">
                <a16:creationId xmlns:a16="http://schemas.microsoft.com/office/drawing/2014/main" id="{6177FAF5-D0F8-1045-B837-3F717AD78987}"/>
              </a:ext>
            </a:extLst>
          </p:cNvPr>
          <p:cNvSpPr/>
          <p:nvPr/>
        </p:nvSpPr>
        <p:spPr>
          <a:xfrm>
            <a:off x="4758870" y="2620412"/>
            <a:ext cx="7433130" cy="406773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56364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13"/>
                                        </p:tgtEl>
                                      </p:cBhvr>
                                    </p:animEffect>
                                    <p:set>
                                      <p:cBhvr>
                                        <p:cTn id="15"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26C66-3F0A-F944-8647-848E86D5B7EC}"/>
              </a:ext>
            </a:extLst>
          </p:cNvPr>
          <p:cNvSpPr>
            <a:spLocks noGrp="1"/>
          </p:cNvSpPr>
          <p:nvPr>
            <p:ph type="title"/>
          </p:nvPr>
        </p:nvSpPr>
        <p:spPr>
          <a:xfrm>
            <a:off x="421200" y="365125"/>
            <a:ext cx="10515600" cy="722895"/>
          </a:xfrm>
        </p:spPr>
        <p:txBody>
          <a:bodyPr/>
          <a:lstStyle/>
          <a:p>
            <a:r>
              <a:rPr lang="en-US" dirty="0"/>
              <a:t>Perturb approaches</a:t>
            </a:r>
          </a:p>
        </p:txBody>
      </p:sp>
      <p:sp>
        <p:nvSpPr>
          <p:cNvPr id="3" name="Content Placeholder 2">
            <a:extLst>
              <a:ext uri="{FF2B5EF4-FFF2-40B4-BE49-F238E27FC236}">
                <a16:creationId xmlns:a16="http://schemas.microsoft.com/office/drawing/2014/main" id="{0965A2BB-D3F1-DC47-9757-9CC688608D1C}"/>
              </a:ext>
            </a:extLst>
          </p:cNvPr>
          <p:cNvSpPr>
            <a:spLocks noGrp="1"/>
          </p:cNvSpPr>
          <p:nvPr>
            <p:ph idx="1"/>
          </p:nvPr>
        </p:nvSpPr>
        <p:spPr>
          <a:xfrm>
            <a:off x="421200" y="1393200"/>
            <a:ext cx="4615495" cy="4351338"/>
          </a:xfrm>
        </p:spPr>
        <p:txBody>
          <a:bodyPr/>
          <a:lstStyle/>
          <a:p>
            <a:r>
              <a:rPr lang="en-US" dirty="0"/>
              <a:t>Non-invasive brain stimulation (NIBS) methods</a:t>
            </a:r>
          </a:p>
          <a:p>
            <a:pPr lvl="1"/>
            <a:r>
              <a:rPr lang="en-US" dirty="0"/>
              <a:t>Approaches (Ole Bergmann et al., 2016)</a:t>
            </a:r>
          </a:p>
        </p:txBody>
      </p:sp>
      <p:pic>
        <p:nvPicPr>
          <p:cNvPr id="6" name="Picture 5">
            <a:extLst>
              <a:ext uri="{FF2B5EF4-FFF2-40B4-BE49-F238E27FC236}">
                <a16:creationId xmlns:a16="http://schemas.microsoft.com/office/drawing/2014/main" id="{645C14FE-F188-F34A-816F-2D07F7B54DA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897667" y="1346682"/>
            <a:ext cx="7294333" cy="5427794"/>
          </a:xfrm>
          <a:prstGeom prst="rect">
            <a:avLst/>
          </a:prstGeom>
        </p:spPr>
      </p:pic>
      <p:sp>
        <p:nvSpPr>
          <p:cNvPr id="7" name="Rectangle 6">
            <a:extLst>
              <a:ext uri="{FF2B5EF4-FFF2-40B4-BE49-F238E27FC236}">
                <a16:creationId xmlns:a16="http://schemas.microsoft.com/office/drawing/2014/main" id="{98F57D75-B4AC-DD46-91B6-EC4DAF5754A5}"/>
              </a:ext>
            </a:extLst>
          </p:cNvPr>
          <p:cNvSpPr/>
          <p:nvPr/>
        </p:nvSpPr>
        <p:spPr>
          <a:xfrm>
            <a:off x="4796067" y="2846962"/>
            <a:ext cx="4555456" cy="392751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11726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26C66-3F0A-F944-8647-848E86D5B7EC}"/>
              </a:ext>
            </a:extLst>
          </p:cNvPr>
          <p:cNvSpPr>
            <a:spLocks noGrp="1"/>
          </p:cNvSpPr>
          <p:nvPr>
            <p:ph type="title"/>
          </p:nvPr>
        </p:nvSpPr>
        <p:spPr>
          <a:xfrm>
            <a:off x="421200" y="365125"/>
            <a:ext cx="10515600" cy="722895"/>
          </a:xfrm>
        </p:spPr>
        <p:txBody>
          <a:bodyPr/>
          <a:lstStyle/>
          <a:p>
            <a:r>
              <a:rPr lang="en-US" dirty="0"/>
              <a:t>Measuring neural responses</a:t>
            </a:r>
          </a:p>
        </p:txBody>
      </p:sp>
      <p:sp>
        <p:nvSpPr>
          <p:cNvPr id="5" name="Content Placeholder 4">
            <a:extLst>
              <a:ext uri="{FF2B5EF4-FFF2-40B4-BE49-F238E27FC236}">
                <a16:creationId xmlns:a16="http://schemas.microsoft.com/office/drawing/2014/main" id="{DF8A03DC-219A-4744-AA03-05E94B0BEFEF}"/>
              </a:ext>
            </a:extLst>
          </p:cNvPr>
          <p:cNvSpPr>
            <a:spLocks noGrp="1"/>
          </p:cNvSpPr>
          <p:nvPr>
            <p:ph idx="1"/>
          </p:nvPr>
        </p:nvSpPr>
        <p:spPr/>
        <p:txBody>
          <a:bodyPr/>
          <a:lstStyle/>
          <a:p>
            <a:r>
              <a:rPr lang="en-US" dirty="0"/>
              <a:t>Many neuroimaging tools available to researchers</a:t>
            </a:r>
          </a:p>
          <a:p>
            <a:endParaRPr lang="en-US" dirty="0"/>
          </a:p>
        </p:txBody>
      </p:sp>
      <p:pic>
        <p:nvPicPr>
          <p:cNvPr id="8" name="Picture 7">
            <a:extLst>
              <a:ext uri="{FF2B5EF4-FFF2-40B4-BE49-F238E27FC236}">
                <a16:creationId xmlns:a16="http://schemas.microsoft.com/office/drawing/2014/main" id="{5BEC01C7-49E1-FA41-A96D-1FD2EC1BCBD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79854" y="4413943"/>
            <a:ext cx="2857218" cy="1601605"/>
          </a:xfrm>
          <a:prstGeom prst="rect">
            <a:avLst/>
          </a:prstGeom>
        </p:spPr>
      </p:pic>
      <p:pic>
        <p:nvPicPr>
          <p:cNvPr id="9" name="Picture 8">
            <a:extLst>
              <a:ext uri="{FF2B5EF4-FFF2-40B4-BE49-F238E27FC236}">
                <a16:creationId xmlns:a16="http://schemas.microsoft.com/office/drawing/2014/main" id="{88E60C25-27D5-794C-9973-D4BA9E7BC34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79854" y="2812339"/>
            <a:ext cx="1076268" cy="1601605"/>
          </a:xfrm>
          <a:prstGeom prst="rect">
            <a:avLst/>
          </a:prstGeom>
        </p:spPr>
      </p:pic>
      <p:sp>
        <p:nvSpPr>
          <p:cNvPr id="10" name="TextBox 9">
            <a:extLst>
              <a:ext uri="{FF2B5EF4-FFF2-40B4-BE49-F238E27FC236}">
                <a16:creationId xmlns:a16="http://schemas.microsoft.com/office/drawing/2014/main" id="{71E3C6E9-44EB-314D-9F40-FF67FF96EC35}"/>
              </a:ext>
            </a:extLst>
          </p:cNvPr>
          <p:cNvSpPr txBox="1"/>
          <p:nvPr/>
        </p:nvSpPr>
        <p:spPr>
          <a:xfrm>
            <a:off x="185166" y="2554579"/>
            <a:ext cx="450782" cy="257760"/>
          </a:xfrm>
          <a:prstGeom prst="rect">
            <a:avLst/>
          </a:prstGeom>
          <a:noFill/>
        </p:spPr>
        <p:txBody>
          <a:bodyPr wrap="none" rtlCol="0">
            <a:spAutoFit/>
          </a:bodyPr>
          <a:lstStyle/>
          <a:p>
            <a:r>
              <a:rPr lang="en-US" sz="1200" dirty="0"/>
              <a:t>fMRI</a:t>
            </a:r>
          </a:p>
        </p:txBody>
      </p:sp>
      <p:pic>
        <p:nvPicPr>
          <p:cNvPr id="11" name="Picture 10">
            <a:extLst>
              <a:ext uri="{FF2B5EF4-FFF2-40B4-BE49-F238E27FC236}">
                <a16:creationId xmlns:a16="http://schemas.microsoft.com/office/drawing/2014/main" id="{17C8A12D-1B45-D245-914B-C135D212AAE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42603" y="2812339"/>
            <a:ext cx="1074778" cy="1601605"/>
          </a:xfrm>
          <a:prstGeom prst="rect">
            <a:avLst/>
          </a:prstGeom>
        </p:spPr>
      </p:pic>
      <p:pic>
        <p:nvPicPr>
          <p:cNvPr id="12" name="Picture 11">
            <a:extLst>
              <a:ext uri="{FF2B5EF4-FFF2-40B4-BE49-F238E27FC236}">
                <a16:creationId xmlns:a16="http://schemas.microsoft.com/office/drawing/2014/main" id="{F7341593-589F-2745-82F9-05D2B7FCD144}"/>
              </a:ext>
            </a:extLst>
          </p:cNvPr>
          <p:cNvPicPr>
            <a:picLocks noChangeAspect="1"/>
          </p:cNvPicPr>
          <p:nvPr/>
        </p:nvPicPr>
        <p:blipFill>
          <a:blip r:embed="rId5"/>
          <a:stretch>
            <a:fillRect/>
          </a:stretch>
        </p:blipFill>
        <p:spPr>
          <a:xfrm>
            <a:off x="3242603" y="4413943"/>
            <a:ext cx="3007976" cy="1601605"/>
          </a:xfrm>
          <a:prstGeom prst="rect">
            <a:avLst/>
          </a:prstGeom>
        </p:spPr>
      </p:pic>
      <p:sp>
        <p:nvSpPr>
          <p:cNvPr id="13" name="TextBox 12">
            <a:extLst>
              <a:ext uri="{FF2B5EF4-FFF2-40B4-BE49-F238E27FC236}">
                <a16:creationId xmlns:a16="http://schemas.microsoft.com/office/drawing/2014/main" id="{669D0F62-7BA7-FC4F-B516-DA1A4C60FC8D}"/>
              </a:ext>
            </a:extLst>
          </p:cNvPr>
          <p:cNvSpPr txBox="1"/>
          <p:nvPr/>
        </p:nvSpPr>
        <p:spPr>
          <a:xfrm>
            <a:off x="3242603" y="2554578"/>
            <a:ext cx="386640" cy="257760"/>
          </a:xfrm>
          <a:prstGeom prst="rect">
            <a:avLst/>
          </a:prstGeom>
          <a:noFill/>
        </p:spPr>
        <p:txBody>
          <a:bodyPr wrap="none" rtlCol="0">
            <a:spAutoFit/>
          </a:bodyPr>
          <a:lstStyle/>
          <a:p>
            <a:r>
              <a:rPr lang="en-US" sz="1200" dirty="0"/>
              <a:t>PET</a:t>
            </a:r>
          </a:p>
        </p:txBody>
      </p:sp>
      <p:pic>
        <p:nvPicPr>
          <p:cNvPr id="14" name="Picture 13">
            <a:extLst>
              <a:ext uri="{FF2B5EF4-FFF2-40B4-BE49-F238E27FC236}">
                <a16:creationId xmlns:a16="http://schemas.microsoft.com/office/drawing/2014/main" id="{CAFEA0BF-83CB-7D47-AEDB-BB38B542965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616222" y="2812338"/>
            <a:ext cx="783413" cy="1609240"/>
          </a:xfrm>
          <a:prstGeom prst="rect">
            <a:avLst/>
          </a:prstGeom>
        </p:spPr>
      </p:pic>
      <p:pic>
        <p:nvPicPr>
          <p:cNvPr id="15" name="Picture 14">
            <a:extLst>
              <a:ext uri="{FF2B5EF4-FFF2-40B4-BE49-F238E27FC236}">
                <a16:creationId xmlns:a16="http://schemas.microsoft.com/office/drawing/2014/main" id="{219EC231-8741-A042-9823-D204FA2B0E2B}"/>
              </a:ext>
            </a:extLst>
          </p:cNvPr>
          <p:cNvPicPr>
            <a:picLocks noChangeAspect="1"/>
          </p:cNvPicPr>
          <p:nvPr/>
        </p:nvPicPr>
        <p:blipFill>
          <a:blip r:embed="rId7" cstate="screen">
            <a:extLst>
              <a:ext uri="{BEBA8EAE-BF5A-486C-A8C5-ECC9F3942E4B}">
                <a14:imgProps xmlns:a14="http://schemas.microsoft.com/office/drawing/2010/main">
                  <a14:imgLayer r:embed="rId8">
                    <a14:imgEffect>
                      <a14:backgroundRemoval t="4889" b="98222" l="2667" r="98222">
                        <a14:foregroundMark x1="49778" y1="67111" x2="49778" y2="67111"/>
                        <a14:foregroundMark x1="38222" y1="65778" x2="38222" y2="65778"/>
                        <a14:foregroundMark x1="29333" y1="64000" x2="52889" y2="67556"/>
                      </a14:backgroundRemoval>
                    </a14:imgEffect>
                  </a14:imgLayer>
                </a14:imgProps>
              </a:ext>
              <a:ext uri="{28A0092B-C50C-407E-A947-70E740481C1C}">
                <a14:useLocalDpi xmlns:a14="http://schemas.microsoft.com/office/drawing/2010/main"/>
              </a:ext>
            </a:extLst>
          </a:blip>
          <a:stretch>
            <a:fillRect/>
          </a:stretch>
        </p:blipFill>
        <p:spPr>
          <a:xfrm>
            <a:off x="6932850" y="3437836"/>
            <a:ext cx="138602" cy="138602"/>
          </a:xfrm>
          <a:prstGeom prst="rect">
            <a:avLst/>
          </a:prstGeom>
        </p:spPr>
      </p:pic>
      <p:pic>
        <p:nvPicPr>
          <p:cNvPr id="16" name="Picture 15">
            <a:extLst>
              <a:ext uri="{FF2B5EF4-FFF2-40B4-BE49-F238E27FC236}">
                <a16:creationId xmlns:a16="http://schemas.microsoft.com/office/drawing/2014/main" id="{64664689-D9E2-1A46-8474-10C32DD443BD}"/>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6616223" y="4413943"/>
            <a:ext cx="783412" cy="1599102"/>
          </a:xfrm>
          <a:prstGeom prst="rect">
            <a:avLst/>
          </a:prstGeom>
        </p:spPr>
      </p:pic>
      <p:pic>
        <p:nvPicPr>
          <p:cNvPr id="17" name="Picture 16">
            <a:extLst>
              <a:ext uri="{FF2B5EF4-FFF2-40B4-BE49-F238E27FC236}">
                <a16:creationId xmlns:a16="http://schemas.microsoft.com/office/drawing/2014/main" id="{62D83BF2-8C9A-A740-A135-CDA9176D0557}"/>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7399635" y="4431715"/>
            <a:ext cx="2072406" cy="1581331"/>
          </a:xfrm>
          <a:prstGeom prst="rect">
            <a:avLst/>
          </a:prstGeom>
        </p:spPr>
      </p:pic>
      <p:sp>
        <p:nvSpPr>
          <p:cNvPr id="18" name="TextBox 17">
            <a:extLst>
              <a:ext uri="{FF2B5EF4-FFF2-40B4-BE49-F238E27FC236}">
                <a16:creationId xmlns:a16="http://schemas.microsoft.com/office/drawing/2014/main" id="{963F60F6-F13A-B643-AB69-CE55AE43D162}"/>
              </a:ext>
            </a:extLst>
          </p:cNvPr>
          <p:cNvSpPr txBox="1"/>
          <p:nvPr/>
        </p:nvSpPr>
        <p:spPr>
          <a:xfrm>
            <a:off x="6546211" y="2544441"/>
            <a:ext cx="453586" cy="257760"/>
          </a:xfrm>
          <a:prstGeom prst="rect">
            <a:avLst/>
          </a:prstGeom>
          <a:noFill/>
        </p:spPr>
        <p:txBody>
          <a:bodyPr wrap="none" rtlCol="0">
            <a:spAutoFit/>
          </a:bodyPr>
          <a:lstStyle/>
          <a:p>
            <a:r>
              <a:rPr lang="en-US" sz="1200" dirty="0"/>
              <a:t>MEG</a:t>
            </a:r>
          </a:p>
        </p:txBody>
      </p:sp>
      <p:pic>
        <p:nvPicPr>
          <p:cNvPr id="19" name="Picture 18">
            <a:extLst>
              <a:ext uri="{FF2B5EF4-FFF2-40B4-BE49-F238E27FC236}">
                <a16:creationId xmlns:a16="http://schemas.microsoft.com/office/drawing/2014/main" id="{3711D4CC-09C8-3545-B89E-C93D04FA6436}"/>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7613119" y="2802201"/>
            <a:ext cx="1662639" cy="1611742"/>
          </a:xfrm>
          <a:prstGeom prst="rect">
            <a:avLst/>
          </a:prstGeom>
        </p:spPr>
      </p:pic>
      <p:sp>
        <p:nvSpPr>
          <p:cNvPr id="20" name="TextBox 19">
            <a:extLst>
              <a:ext uri="{FF2B5EF4-FFF2-40B4-BE49-F238E27FC236}">
                <a16:creationId xmlns:a16="http://schemas.microsoft.com/office/drawing/2014/main" id="{D6285C0D-72AC-824E-A7A6-9F5BE0A0DB6D}"/>
              </a:ext>
            </a:extLst>
          </p:cNvPr>
          <p:cNvSpPr txBox="1"/>
          <p:nvPr/>
        </p:nvSpPr>
        <p:spPr>
          <a:xfrm>
            <a:off x="7615184" y="2529860"/>
            <a:ext cx="401378" cy="257760"/>
          </a:xfrm>
          <a:prstGeom prst="rect">
            <a:avLst/>
          </a:prstGeom>
          <a:noFill/>
        </p:spPr>
        <p:txBody>
          <a:bodyPr wrap="none" rtlCol="0">
            <a:spAutoFit/>
          </a:bodyPr>
          <a:lstStyle/>
          <a:p>
            <a:r>
              <a:rPr lang="en-US" sz="1200" dirty="0"/>
              <a:t>EEG</a:t>
            </a:r>
          </a:p>
        </p:txBody>
      </p:sp>
      <p:pic>
        <p:nvPicPr>
          <p:cNvPr id="21" name="Picture 20">
            <a:extLst>
              <a:ext uri="{FF2B5EF4-FFF2-40B4-BE49-F238E27FC236}">
                <a16:creationId xmlns:a16="http://schemas.microsoft.com/office/drawing/2014/main" id="{74716A35-40C1-364C-86EA-8C424C7561D4}"/>
              </a:ext>
            </a:extLst>
          </p:cNvPr>
          <p:cNvPicPr>
            <a:picLocks noChangeAspect="1"/>
          </p:cNvPicPr>
          <p:nvPr/>
        </p:nvPicPr>
        <p:blipFill>
          <a:blip r:embed="rId12"/>
          <a:stretch>
            <a:fillRect/>
          </a:stretch>
        </p:blipFill>
        <p:spPr>
          <a:xfrm>
            <a:off x="9968211" y="2845144"/>
            <a:ext cx="2063926" cy="1761217"/>
          </a:xfrm>
          <a:prstGeom prst="rect">
            <a:avLst/>
          </a:prstGeom>
        </p:spPr>
      </p:pic>
      <p:sp>
        <p:nvSpPr>
          <p:cNvPr id="22" name="TextBox 21">
            <a:extLst>
              <a:ext uri="{FF2B5EF4-FFF2-40B4-BE49-F238E27FC236}">
                <a16:creationId xmlns:a16="http://schemas.microsoft.com/office/drawing/2014/main" id="{37DBE836-7B34-5D4D-8627-14538F534B1C}"/>
              </a:ext>
            </a:extLst>
          </p:cNvPr>
          <p:cNvSpPr txBox="1"/>
          <p:nvPr/>
        </p:nvSpPr>
        <p:spPr>
          <a:xfrm>
            <a:off x="9968210" y="2554578"/>
            <a:ext cx="539493" cy="276999"/>
          </a:xfrm>
          <a:prstGeom prst="rect">
            <a:avLst/>
          </a:prstGeom>
          <a:noFill/>
        </p:spPr>
        <p:txBody>
          <a:bodyPr wrap="square" rtlCol="0">
            <a:spAutoFit/>
          </a:bodyPr>
          <a:lstStyle/>
          <a:p>
            <a:r>
              <a:rPr lang="en-US" sz="1200" dirty="0"/>
              <a:t>EMG</a:t>
            </a:r>
          </a:p>
        </p:txBody>
      </p:sp>
      <p:pic>
        <p:nvPicPr>
          <p:cNvPr id="23" name="Picture 22">
            <a:extLst>
              <a:ext uri="{FF2B5EF4-FFF2-40B4-BE49-F238E27FC236}">
                <a16:creationId xmlns:a16="http://schemas.microsoft.com/office/drawing/2014/main" id="{20AA944F-58BA-044C-9853-5B99B35D50AB}"/>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9968210" y="4605517"/>
            <a:ext cx="2223790" cy="1407528"/>
          </a:xfrm>
          <a:prstGeom prst="rect">
            <a:avLst/>
          </a:prstGeom>
        </p:spPr>
      </p:pic>
    </p:spTree>
    <p:extLst>
      <p:ext uri="{BB962C8B-B14F-4D97-AF65-F5344CB8AC3E}">
        <p14:creationId xmlns:p14="http://schemas.microsoft.com/office/powerpoint/2010/main" val="41367456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26C66-3F0A-F944-8647-848E86D5B7EC}"/>
              </a:ext>
            </a:extLst>
          </p:cNvPr>
          <p:cNvSpPr>
            <a:spLocks noGrp="1"/>
          </p:cNvSpPr>
          <p:nvPr>
            <p:ph type="title"/>
          </p:nvPr>
        </p:nvSpPr>
        <p:spPr>
          <a:xfrm>
            <a:off x="421200" y="365125"/>
            <a:ext cx="10515600" cy="722895"/>
          </a:xfrm>
        </p:spPr>
        <p:txBody>
          <a:bodyPr/>
          <a:lstStyle/>
          <a:p>
            <a:r>
              <a:rPr lang="en-US" dirty="0"/>
              <a:t>Spatial and temporal scales</a:t>
            </a:r>
          </a:p>
        </p:txBody>
      </p:sp>
      <p:sp>
        <p:nvSpPr>
          <p:cNvPr id="5" name="Content Placeholder 4">
            <a:extLst>
              <a:ext uri="{FF2B5EF4-FFF2-40B4-BE49-F238E27FC236}">
                <a16:creationId xmlns:a16="http://schemas.microsoft.com/office/drawing/2014/main" id="{DF8A03DC-219A-4744-AA03-05E94B0BEFEF}"/>
              </a:ext>
            </a:extLst>
          </p:cNvPr>
          <p:cNvSpPr>
            <a:spLocks noGrp="1"/>
          </p:cNvSpPr>
          <p:nvPr>
            <p:ph idx="1"/>
          </p:nvPr>
        </p:nvSpPr>
        <p:spPr/>
        <p:txBody>
          <a:bodyPr/>
          <a:lstStyle/>
          <a:p>
            <a:r>
              <a:rPr lang="en-US" dirty="0" err="1"/>
              <a:t>Christainsen</a:t>
            </a:r>
            <a:r>
              <a:rPr lang="en-US" dirty="0"/>
              <a:t> &amp; </a:t>
            </a:r>
            <a:r>
              <a:rPr lang="en-US" dirty="0" err="1"/>
              <a:t>Siebner</a:t>
            </a:r>
            <a:r>
              <a:rPr lang="en-US" dirty="0"/>
              <a:t>, 2022</a:t>
            </a:r>
          </a:p>
          <a:p>
            <a:endParaRPr lang="en-US" dirty="0"/>
          </a:p>
        </p:txBody>
      </p:sp>
      <p:pic>
        <p:nvPicPr>
          <p:cNvPr id="24" name="Picture 23">
            <a:extLst>
              <a:ext uri="{FF2B5EF4-FFF2-40B4-BE49-F238E27FC236}">
                <a16:creationId xmlns:a16="http://schemas.microsoft.com/office/drawing/2014/main" id="{E2067B40-0687-554F-9399-E64F59A04C0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975126" y="1699718"/>
            <a:ext cx="8286717" cy="4521200"/>
          </a:xfrm>
          <a:prstGeom prst="rect">
            <a:avLst/>
          </a:prstGeom>
        </p:spPr>
      </p:pic>
    </p:spTree>
    <p:extLst>
      <p:ext uri="{BB962C8B-B14F-4D97-AF65-F5344CB8AC3E}">
        <p14:creationId xmlns:p14="http://schemas.microsoft.com/office/powerpoint/2010/main" val="19259724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26C66-3F0A-F944-8647-848E86D5B7EC}"/>
              </a:ext>
            </a:extLst>
          </p:cNvPr>
          <p:cNvSpPr>
            <a:spLocks noGrp="1"/>
          </p:cNvSpPr>
          <p:nvPr>
            <p:ph type="title"/>
          </p:nvPr>
        </p:nvSpPr>
        <p:spPr>
          <a:xfrm>
            <a:off x="421200" y="365125"/>
            <a:ext cx="10515600" cy="722895"/>
          </a:xfrm>
        </p:spPr>
        <p:txBody>
          <a:bodyPr/>
          <a:lstStyle/>
          <a:p>
            <a:r>
              <a:rPr lang="en-US" dirty="0"/>
              <a:t>Combining perturb and measure methods</a:t>
            </a:r>
          </a:p>
        </p:txBody>
      </p:sp>
      <p:pic>
        <p:nvPicPr>
          <p:cNvPr id="24" name="Picture 23">
            <a:extLst>
              <a:ext uri="{FF2B5EF4-FFF2-40B4-BE49-F238E27FC236}">
                <a16:creationId xmlns:a16="http://schemas.microsoft.com/office/drawing/2014/main" id="{D87A568B-4266-DF4E-B98D-C545BA64064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055453" y="1088020"/>
            <a:ext cx="6485827" cy="5460556"/>
          </a:xfrm>
          <a:prstGeom prst="rect">
            <a:avLst/>
          </a:prstGeom>
        </p:spPr>
      </p:pic>
      <p:sp>
        <p:nvSpPr>
          <p:cNvPr id="25" name="Rectangle 24">
            <a:extLst>
              <a:ext uri="{FF2B5EF4-FFF2-40B4-BE49-F238E27FC236}">
                <a16:creationId xmlns:a16="http://schemas.microsoft.com/office/drawing/2014/main" id="{C77A6540-68D0-F34C-AA48-3570AB8B430C}"/>
              </a:ext>
            </a:extLst>
          </p:cNvPr>
          <p:cNvSpPr/>
          <p:nvPr/>
        </p:nvSpPr>
        <p:spPr>
          <a:xfrm>
            <a:off x="3055453" y="1977019"/>
            <a:ext cx="6485827" cy="457155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15CD7F64-FEBC-7443-8CFC-7ACCF52E9DB3}"/>
              </a:ext>
            </a:extLst>
          </p:cNvPr>
          <p:cNvSpPr/>
          <p:nvPr/>
        </p:nvSpPr>
        <p:spPr>
          <a:xfrm>
            <a:off x="5290834" y="1977018"/>
            <a:ext cx="4250445" cy="457155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A36F9418-0B0F-604E-95EE-2C6EDA542EDD}"/>
              </a:ext>
            </a:extLst>
          </p:cNvPr>
          <p:cNvSpPr/>
          <p:nvPr/>
        </p:nvSpPr>
        <p:spPr>
          <a:xfrm>
            <a:off x="7678434" y="1977017"/>
            <a:ext cx="1862845" cy="457155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Content Placeholder 2">
            <a:extLst>
              <a:ext uri="{FF2B5EF4-FFF2-40B4-BE49-F238E27FC236}">
                <a16:creationId xmlns:a16="http://schemas.microsoft.com/office/drawing/2014/main" id="{B57F9579-34EB-5B46-AAF2-5E62EF26D63B}"/>
              </a:ext>
            </a:extLst>
          </p:cNvPr>
          <p:cNvSpPr>
            <a:spLocks noGrp="1"/>
          </p:cNvSpPr>
          <p:nvPr>
            <p:ph idx="1"/>
          </p:nvPr>
        </p:nvSpPr>
        <p:spPr>
          <a:xfrm>
            <a:off x="421200" y="1393200"/>
            <a:ext cx="2634253" cy="4351338"/>
          </a:xfrm>
        </p:spPr>
        <p:txBody>
          <a:bodyPr/>
          <a:lstStyle/>
          <a:p>
            <a:r>
              <a:rPr lang="en-US" dirty="0"/>
              <a:t>Ole Bergmann et al., 2016</a:t>
            </a:r>
          </a:p>
        </p:txBody>
      </p:sp>
    </p:spTree>
    <p:extLst>
      <p:ext uri="{BB962C8B-B14F-4D97-AF65-F5344CB8AC3E}">
        <p14:creationId xmlns:p14="http://schemas.microsoft.com/office/powerpoint/2010/main" val="4192251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500"/>
                                        <p:tgtEl>
                                          <p:spTgt spid="25"/>
                                        </p:tgtEl>
                                      </p:cBhvr>
                                    </p:animEffect>
                                  </p:childTnLst>
                                </p:cTn>
                              </p:par>
                              <p:par>
                                <p:cTn id="14" presetID="10" presetClass="entr" presetSubtype="0" fill="hold"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500"/>
                                        <p:tgtEl>
                                          <p:spTgt spid="2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grpId="1" nodeType="clickEffect">
                                  <p:stCondLst>
                                    <p:cond delay="0"/>
                                  </p:stCondLst>
                                  <p:childTnLst>
                                    <p:animEffect transition="out" filter="fade">
                                      <p:cBhvr>
                                        <p:cTn id="20" dur="500"/>
                                        <p:tgtEl>
                                          <p:spTgt spid="25"/>
                                        </p:tgtEl>
                                      </p:cBhvr>
                                    </p:animEffect>
                                    <p:set>
                                      <p:cBhvr>
                                        <p:cTn id="21" dur="1" fill="hold">
                                          <p:stCondLst>
                                            <p:cond delay="499"/>
                                          </p:stCondLst>
                                        </p:cTn>
                                        <p:tgtEl>
                                          <p:spTgt spid="25"/>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0" presetClass="exit" presetSubtype="0" fill="hold" grpId="1" nodeType="clickEffect">
                                  <p:stCondLst>
                                    <p:cond delay="0"/>
                                  </p:stCondLst>
                                  <p:childTnLst>
                                    <p:animEffect transition="out" filter="fade">
                                      <p:cBhvr>
                                        <p:cTn id="25" dur="500"/>
                                        <p:tgtEl>
                                          <p:spTgt spid="26"/>
                                        </p:tgtEl>
                                      </p:cBhvr>
                                    </p:animEffect>
                                    <p:set>
                                      <p:cBhvr>
                                        <p:cTn id="26" dur="1" fill="hold">
                                          <p:stCondLst>
                                            <p:cond delay="499"/>
                                          </p:stCondLst>
                                        </p:cTn>
                                        <p:tgtEl>
                                          <p:spTgt spid="26"/>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grpId="1" nodeType="clickEffect">
                                  <p:stCondLst>
                                    <p:cond delay="0"/>
                                  </p:stCondLst>
                                  <p:childTnLst>
                                    <p:animEffect transition="out" filter="fade">
                                      <p:cBhvr>
                                        <p:cTn id="30" dur="500"/>
                                        <p:tgtEl>
                                          <p:spTgt spid="27"/>
                                        </p:tgtEl>
                                      </p:cBhvr>
                                    </p:animEffect>
                                    <p:set>
                                      <p:cBhvr>
                                        <p:cTn id="31" dur="1" fill="hold">
                                          <p:stCondLst>
                                            <p:cond delay="499"/>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6" grpId="0" animBg="1"/>
      <p:bldP spid="26" grpId="1" animBg="1"/>
      <p:bldP spid="27" grpId="0" animBg="1"/>
      <p:bldP spid="27"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26C66-3F0A-F944-8647-848E86D5B7EC}"/>
              </a:ext>
            </a:extLst>
          </p:cNvPr>
          <p:cNvSpPr>
            <a:spLocks noGrp="1"/>
          </p:cNvSpPr>
          <p:nvPr>
            <p:ph type="title"/>
          </p:nvPr>
        </p:nvSpPr>
        <p:spPr>
          <a:xfrm>
            <a:off x="421200" y="365125"/>
            <a:ext cx="10515600" cy="722895"/>
          </a:xfrm>
        </p:spPr>
        <p:txBody>
          <a:bodyPr/>
          <a:lstStyle/>
          <a:p>
            <a:r>
              <a:rPr lang="en-US" dirty="0"/>
              <a:t>Novel developments</a:t>
            </a:r>
          </a:p>
        </p:txBody>
      </p:sp>
      <p:sp>
        <p:nvSpPr>
          <p:cNvPr id="7" name="Content Placeholder 4">
            <a:extLst>
              <a:ext uri="{FF2B5EF4-FFF2-40B4-BE49-F238E27FC236}">
                <a16:creationId xmlns:a16="http://schemas.microsoft.com/office/drawing/2014/main" id="{ADF0D913-52A5-0D44-95C0-E628C3376648}"/>
              </a:ext>
            </a:extLst>
          </p:cNvPr>
          <p:cNvSpPr>
            <a:spLocks noGrp="1"/>
          </p:cNvSpPr>
          <p:nvPr>
            <p:ph idx="1"/>
          </p:nvPr>
        </p:nvSpPr>
        <p:spPr>
          <a:xfrm>
            <a:off x="421200" y="1393200"/>
            <a:ext cx="7342501" cy="4351338"/>
          </a:xfrm>
        </p:spPr>
        <p:txBody>
          <a:bodyPr/>
          <a:lstStyle/>
          <a:p>
            <a:r>
              <a:rPr lang="en-US" dirty="0" err="1"/>
              <a:t>Minimise</a:t>
            </a:r>
            <a:r>
              <a:rPr lang="en-US" dirty="0"/>
              <a:t> inter- and intra-subject variability</a:t>
            </a:r>
          </a:p>
          <a:p>
            <a:pPr lvl="1"/>
            <a:r>
              <a:rPr lang="en-US" dirty="0"/>
              <a:t>Better individual targeting</a:t>
            </a:r>
          </a:p>
          <a:p>
            <a:pPr lvl="2"/>
            <a:r>
              <a:rPr lang="en-US" dirty="0"/>
              <a:t>Spatial (</a:t>
            </a:r>
            <a:r>
              <a:rPr lang="en-US" dirty="0" err="1"/>
              <a:t>sMRI</a:t>
            </a:r>
            <a:r>
              <a:rPr lang="en-US" dirty="0"/>
              <a:t> and fMRI)</a:t>
            </a:r>
          </a:p>
          <a:p>
            <a:pPr lvl="3"/>
            <a:r>
              <a:rPr lang="en-US" dirty="0" err="1"/>
              <a:t>Personalised</a:t>
            </a:r>
            <a:r>
              <a:rPr lang="en-US" dirty="0"/>
              <a:t> functional connectivity (Cash et al., 2020)</a:t>
            </a:r>
          </a:p>
          <a:p>
            <a:pPr lvl="2"/>
            <a:endParaRPr lang="en-US" dirty="0"/>
          </a:p>
          <a:p>
            <a:pPr lvl="2"/>
            <a:r>
              <a:rPr lang="en-US" dirty="0"/>
              <a:t>Temporal (EEG and MEG)</a:t>
            </a:r>
          </a:p>
          <a:p>
            <a:pPr lvl="3"/>
            <a:r>
              <a:rPr lang="en-US" dirty="0"/>
              <a:t>Determine onset/latency of evoked potentials (</a:t>
            </a:r>
            <a:r>
              <a:rPr lang="en-US" dirty="0" err="1"/>
              <a:t>Thut</a:t>
            </a:r>
            <a:r>
              <a:rPr lang="en-US" dirty="0"/>
              <a:t> et al., 2003)</a:t>
            </a:r>
          </a:p>
          <a:p>
            <a:pPr lvl="3"/>
            <a:r>
              <a:rPr lang="en-US" dirty="0" err="1"/>
              <a:t>Individualised</a:t>
            </a:r>
            <a:r>
              <a:rPr lang="en-US" dirty="0"/>
              <a:t> alpha frequency (</a:t>
            </a:r>
            <a:r>
              <a:rPr lang="en-US" dirty="0" err="1"/>
              <a:t>Haegens</a:t>
            </a:r>
            <a:r>
              <a:rPr lang="en-US" dirty="0"/>
              <a:t> et al., 2014)</a:t>
            </a:r>
          </a:p>
          <a:p>
            <a:pPr lvl="3"/>
            <a:r>
              <a:rPr lang="en-US" dirty="0"/>
              <a:t>Phase dependent stimulation (</a:t>
            </a:r>
            <a:r>
              <a:rPr lang="en-US" dirty="0" err="1"/>
              <a:t>Hougaard</a:t>
            </a:r>
            <a:r>
              <a:rPr lang="en-US" dirty="0"/>
              <a:t> Madsen et al., 2019)</a:t>
            </a:r>
          </a:p>
          <a:p>
            <a:pPr lvl="2"/>
            <a:endParaRPr lang="en-US" dirty="0"/>
          </a:p>
          <a:p>
            <a:pPr lvl="2"/>
            <a:r>
              <a:rPr lang="en-US" dirty="0"/>
              <a:t>“Brain states” (Ole Bergmann, 2018)</a:t>
            </a:r>
          </a:p>
        </p:txBody>
      </p:sp>
      <p:grpSp>
        <p:nvGrpSpPr>
          <p:cNvPr id="8" name="Group 7">
            <a:extLst>
              <a:ext uri="{FF2B5EF4-FFF2-40B4-BE49-F238E27FC236}">
                <a16:creationId xmlns:a16="http://schemas.microsoft.com/office/drawing/2014/main" id="{FAA7C58C-91CC-2540-8A9E-174DC3CE4EEC}"/>
              </a:ext>
            </a:extLst>
          </p:cNvPr>
          <p:cNvGrpSpPr/>
          <p:nvPr/>
        </p:nvGrpSpPr>
        <p:grpSpPr>
          <a:xfrm>
            <a:off x="8255000" y="69409"/>
            <a:ext cx="3623733" cy="3963106"/>
            <a:chOff x="8089899" y="82021"/>
            <a:chExt cx="4102101" cy="4486275"/>
          </a:xfrm>
        </p:grpSpPr>
        <p:pic>
          <p:nvPicPr>
            <p:cNvPr id="9" name="Picture 8">
              <a:extLst>
                <a:ext uri="{FF2B5EF4-FFF2-40B4-BE49-F238E27FC236}">
                  <a16:creationId xmlns:a16="http://schemas.microsoft.com/office/drawing/2014/main" id="{92341B44-B62F-404F-ADA9-DCD97DDB29C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8089899" y="82021"/>
              <a:ext cx="3545946" cy="2408725"/>
            </a:xfrm>
            <a:prstGeom prst="rect">
              <a:avLst/>
            </a:prstGeom>
          </p:spPr>
        </p:pic>
        <p:pic>
          <p:nvPicPr>
            <p:cNvPr id="10" name="Picture 9">
              <a:extLst>
                <a:ext uri="{FF2B5EF4-FFF2-40B4-BE49-F238E27FC236}">
                  <a16:creationId xmlns:a16="http://schemas.microsoft.com/office/drawing/2014/main" id="{B4C93BA9-FC0D-5642-9FDB-C6D06559E4B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208433" y="2159571"/>
              <a:ext cx="3983567" cy="2408725"/>
            </a:xfrm>
            <a:prstGeom prst="rect">
              <a:avLst/>
            </a:prstGeom>
          </p:spPr>
        </p:pic>
      </p:grpSp>
      <p:grpSp>
        <p:nvGrpSpPr>
          <p:cNvPr id="11" name="Group 10">
            <a:extLst>
              <a:ext uri="{FF2B5EF4-FFF2-40B4-BE49-F238E27FC236}">
                <a16:creationId xmlns:a16="http://schemas.microsoft.com/office/drawing/2014/main" id="{3D279EA7-9602-6B4C-90E8-467294D406E1}"/>
              </a:ext>
            </a:extLst>
          </p:cNvPr>
          <p:cNvGrpSpPr/>
          <p:nvPr/>
        </p:nvGrpSpPr>
        <p:grpSpPr>
          <a:xfrm>
            <a:off x="7857881" y="4032515"/>
            <a:ext cx="4304485" cy="2825483"/>
            <a:chOff x="7917291" y="4190999"/>
            <a:chExt cx="4063042" cy="2666999"/>
          </a:xfrm>
        </p:grpSpPr>
        <p:pic>
          <p:nvPicPr>
            <p:cNvPr id="12" name="Picture 11">
              <a:extLst>
                <a:ext uri="{FF2B5EF4-FFF2-40B4-BE49-F238E27FC236}">
                  <a16:creationId xmlns:a16="http://schemas.microsoft.com/office/drawing/2014/main" id="{5B007F65-8069-F649-9C8F-9E7FF18B2F6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917291" y="4190999"/>
              <a:ext cx="1362176" cy="2666999"/>
            </a:xfrm>
            <a:prstGeom prst="rect">
              <a:avLst/>
            </a:prstGeom>
          </p:spPr>
        </p:pic>
        <p:pic>
          <p:nvPicPr>
            <p:cNvPr id="13" name="Picture 12">
              <a:extLst>
                <a:ext uri="{FF2B5EF4-FFF2-40B4-BE49-F238E27FC236}">
                  <a16:creationId xmlns:a16="http://schemas.microsoft.com/office/drawing/2014/main" id="{B125B95B-18B0-2E4C-B60B-ABBF1BA2436F}"/>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279467" y="4914900"/>
              <a:ext cx="2700866" cy="1075268"/>
            </a:xfrm>
            <a:prstGeom prst="rect">
              <a:avLst/>
            </a:prstGeom>
          </p:spPr>
        </p:pic>
      </p:grpSp>
    </p:spTree>
    <p:extLst>
      <p:ext uri="{BB962C8B-B14F-4D97-AF65-F5344CB8AC3E}">
        <p14:creationId xmlns:p14="http://schemas.microsoft.com/office/powerpoint/2010/main" val="1564756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3" end="3"/>
                                            </p:txEl>
                                          </p:spTgt>
                                        </p:tgtEl>
                                        <p:attrNameLst>
                                          <p:attrName>style.visibility</p:attrName>
                                        </p:attrNameLst>
                                      </p:cBhvr>
                                      <p:to>
                                        <p:strVal val="visible"/>
                                      </p:to>
                                    </p:set>
                                    <p:animEffect transition="in" filter="fade">
                                      <p:cBhvr>
                                        <p:cTn id="16" dur="500"/>
                                        <p:tgtEl>
                                          <p:spTgt spid="7">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7">
                                            <p:txEl>
                                              <p:pRg st="5" end="5"/>
                                            </p:txEl>
                                          </p:spTgt>
                                        </p:tgtEl>
                                        <p:attrNameLst>
                                          <p:attrName>style.visibility</p:attrName>
                                        </p:attrNameLst>
                                      </p:cBhvr>
                                      <p:to>
                                        <p:strVal val="visible"/>
                                      </p:to>
                                    </p:set>
                                    <p:animEffect transition="in" filter="fade">
                                      <p:cBhvr>
                                        <p:cTn id="24" dur="500"/>
                                        <p:tgtEl>
                                          <p:spTgt spid="7">
                                            <p:txEl>
                                              <p:pRg st="5" end="5"/>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7">
                                            <p:txEl>
                                              <p:pRg st="6" end="6"/>
                                            </p:txEl>
                                          </p:spTgt>
                                        </p:tgtEl>
                                        <p:attrNameLst>
                                          <p:attrName>style.visibility</p:attrName>
                                        </p:attrNameLst>
                                      </p:cBhvr>
                                      <p:to>
                                        <p:strVal val="visible"/>
                                      </p:to>
                                    </p:set>
                                    <p:animEffect transition="in" filter="fade">
                                      <p:cBhvr>
                                        <p:cTn id="27" dur="500"/>
                                        <p:tgtEl>
                                          <p:spTgt spid="7">
                                            <p:txEl>
                                              <p:pRg st="6" end="6"/>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7">
                                            <p:txEl>
                                              <p:pRg st="7" end="7"/>
                                            </p:txEl>
                                          </p:spTgt>
                                        </p:tgtEl>
                                        <p:attrNameLst>
                                          <p:attrName>style.visibility</p:attrName>
                                        </p:attrNameLst>
                                      </p:cBhvr>
                                      <p:to>
                                        <p:strVal val="visible"/>
                                      </p:to>
                                    </p:set>
                                    <p:animEffect transition="in" filter="fade">
                                      <p:cBhvr>
                                        <p:cTn id="30" dur="500"/>
                                        <p:tgtEl>
                                          <p:spTgt spid="7">
                                            <p:txEl>
                                              <p:pRg st="7" end="7"/>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7">
                                            <p:txEl>
                                              <p:pRg st="8" end="8"/>
                                            </p:txEl>
                                          </p:spTgt>
                                        </p:tgtEl>
                                        <p:attrNameLst>
                                          <p:attrName>style.visibility</p:attrName>
                                        </p:attrNameLst>
                                      </p:cBhvr>
                                      <p:to>
                                        <p:strVal val="visible"/>
                                      </p:to>
                                    </p:set>
                                    <p:animEffect transition="in" filter="fade">
                                      <p:cBhvr>
                                        <p:cTn id="33" dur="500"/>
                                        <p:tgtEl>
                                          <p:spTgt spid="7">
                                            <p:txEl>
                                              <p:pRg st="8" end="8"/>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7">
                                            <p:txEl>
                                              <p:pRg st="10" end="10"/>
                                            </p:txEl>
                                          </p:spTgt>
                                        </p:tgtEl>
                                        <p:attrNameLst>
                                          <p:attrName>style.visibility</p:attrName>
                                        </p:attrNameLst>
                                      </p:cBhvr>
                                      <p:to>
                                        <p:strVal val="visible"/>
                                      </p:to>
                                    </p:set>
                                    <p:animEffect transition="in" filter="fade">
                                      <p:cBhvr>
                                        <p:cTn id="41" dur="500"/>
                                        <p:tgtEl>
                                          <p:spTgt spid="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26C66-3F0A-F944-8647-848E86D5B7EC}"/>
              </a:ext>
            </a:extLst>
          </p:cNvPr>
          <p:cNvSpPr>
            <a:spLocks noGrp="1"/>
          </p:cNvSpPr>
          <p:nvPr>
            <p:ph type="title"/>
          </p:nvPr>
        </p:nvSpPr>
        <p:spPr>
          <a:xfrm>
            <a:off x="421200" y="365125"/>
            <a:ext cx="10515600" cy="722895"/>
          </a:xfrm>
        </p:spPr>
        <p:txBody>
          <a:bodyPr/>
          <a:lstStyle/>
          <a:p>
            <a:r>
              <a:rPr lang="en-US" dirty="0"/>
              <a:t>Novel developments</a:t>
            </a:r>
          </a:p>
        </p:txBody>
      </p:sp>
      <p:sp>
        <p:nvSpPr>
          <p:cNvPr id="7" name="Content Placeholder 4">
            <a:extLst>
              <a:ext uri="{FF2B5EF4-FFF2-40B4-BE49-F238E27FC236}">
                <a16:creationId xmlns:a16="http://schemas.microsoft.com/office/drawing/2014/main" id="{ADF0D913-52A5-0D44-95C0-E628C3376648}"/>
              </a:ext>
            </a:extLst>
          </p:cNvPr>
          <p:cNvSpPr>
            <a:spLocks noGrp="1"/>
          </p:cNvSpPr>
          <p:nvPr>
            <p:ph idx="1"/>
          </p:nvPr>
        </p:nvSpPr>
        <p:spPr>
          <a:xfrm>
            <a:off x="421200" y="1393200"/>
            <a:ext cx="7342501" cy="4351338"/>
          </a:xfrm>
        </p:spPr>
        <p:txBody>
          <a:bodyPr/>
          <a:lstStyle/>
          <a:p>
            <a:r>
              <a:rPr lang="en-US" dirty="0"/>
              <a:t>Combining NBIS with MRS</a:t>
            </a:r>
          </a:p>
          <a:p>
            <a:pPr lvl="1"/>
            <a:r>
              <a:rPr lang="en-US" dirty="0"/>
              <a:t>Jung et al., (2017; 2022)</a:t>
            </a:r>
          </a:p>
          <a:p>
            <a:pPr lvl="2"/>
            <a:r>
              <a:rPr lang="en-US" dirty="0"/>
              <a:t>TMS effect for subjects with lower </a:t>
            </a:r>
            <a:r>
              <a:rPr lang="en-US" dirty="0" err="1"/>
              <a:t>GLx</a:t>
            </a:r>
            <a:r>
              <a:rPr lang="en-US" dirty="0"/>
              <a:t>/GABA ratio</a:t>
            </a:r>
          </a:p>
          <a:p>
            <a:pPr lvl="2"/>
            <a:r>
              <a:rPr lang="en-US" dirty="0"/>
              <a:t>Regional ATL activity and connectivity lower for responders</a:t>
            </a:r>
          </a:p>
          <a:p>
            <a:pPr lvl="2"/>
            <a:endParaRPr lang="en-US" dirty="0"/>
          </a:p>
          <a:p>
            <a:pPr lvl="2"/>
            <a:r>
              <a:rPr lang="en-US" dirty="0"/>
              <a:t>Baseline neurotransmitter levels might provide intra-subject marker for responsiveness to NIBS</a:t>
            </a:r>
          </a:p>
        </p:txBody>
      </p:sp>
      <p:pic>
        <p:nvPicPr>
          <p:cNvPr id="14" name="Picture 13">
            <a:extLst>
              <a:ext uri="{FF2B5EF4-FFF2-40B4-BE49-F238E27FC236}">
                <a16:creationId xmlns:a16="http://schemas.microsoft.com/office/drawing/2014/main" id="{9FE1D585-8B67-0E48-A720-453A0EE0C7A2}"/>
              </a:ext>
            </a:extLst>
          </p:cNvPr>
          <p:cNvPicPr/>
          <p:nvPr/>
        </p:nvPicPr>
        <p:blipFill>
          <a:blip r:embed="rId2" cstate="screen">
            <a:extLst>
              <a:ext uri="{28A0092B-C50C-407E-A947-70E740481C1C}">
                <a14:useLocalDpi xmlns:a14="http://schemas.microsoft.com/office/drawing/2010/main"/>
              </a:ext>
            </a:extLst>
          </a:blip>
          <a:stretch>
            <a:fillRect/>
          </a:stretch>
        </p:blipFill>
        <p:spPr>
          <a:xfrm>
            <a:off x="7835342" y="4018198"/>
            <a:ext cx="4284065" cy="2769446"/>
          </a:xfrm>
          <a:prstGeom prst="rect">
            <a:avLst/>
          </a:prstGeom>
        </p:spPr>
      </p:pic>
      <p:grpSp>
        <p:nvGrpSpPr>
          <p:cNvPr id="15" name="Group 14">
            <a:extLst>
              <a:ext uri="{FF2B5EF4-FFF2-40B4-BE49-F238E27FC236}">
                <a16:creationId xmlns:a16="http://schemas.microsoft.com/office/drawing/2014/main" id="{EB3C6BA8-BCDF-4A47-9703-395E5EC55FDF}"/>
              </a:ext>
            </a:extLst>
          </p:cNvPr>
          <p:cNvGrpSpPr/>
          <p:nvPr/>
        </p:nvGrpSpPr>
        <p:grpSpPr>
          <a:xfrm>
            <a:off x="8310490" y="-77820"/>
            <a:ext cx="3823158" cy="4215019"/>
            <a:chOff x="8310490" y="-77820"/>
            <a:chExt cx="3823158" cy="4215019"/>
          </a:xfrm>
        </p:grpSpPr>
        <p:grpSp>
          <p:nvGrpSpPr>
            <p:cNvPr id="16" name="Group 15">
              <a:extLst>
                <a:ext uri="{FF2B5EF4-FFF2-40B4-BE49-F238E27FC236}">
                  <a16:creationId xmlns:a16="http://schemas.microsoft.com/office/drawing/2014/main" id="{5870B535-5AA7-6240-9038-316FBD5E1656}"/>
                </a:ext>
              </a:extLst>
            </p:cNvPr>
            <p:cNvGrpSpPr/>
            <p:nvPr/>
          </p:nvGrpSpPr>
          <p:grpSpPr>
            <a:xfrm>
              <a:off x="8310490" y="-77820"/>
              <a:ext cx="3823158" cy="4215019"/>
              <a:chOff x="300529" y="289102"/>
              <a:chExt cx="4775680" cy="6653708"/>
            </a:xfrm>
          </p:grpSpPr>
          <p:graphicFrame>
            <p:nvGraphicFramePr>
              <p:cNvPr id="18" name="Chart 17">
                <a:extLst>
                  <a:ext uri="{FF2B5EF4-FFF2-40B4-BE49-F238E27FC236}">
                    <a16:creationId xmlns:a16="http://schemas.microsoft.com/office/drawing/2014/main" id="{DCABAA1C-7228-4E42-9D07-5732563810A5}"/>
                  </a:ext>
                </a:extLst>
              </p:cNvPr>
              <p:cNvGraphicFramePr>
                <a:graphicFrameLocks/>
              </p:cNvGraphicFramePr>
              <p:nvPr>
                <p:extLst>
                  <p:ext uri="{D42A27DB-BD31-4B8C-83A1-F6EECF244321}">
                    <p14:modId xmlns:p14="http://schemas.microsoft.com/office/powerpoint/2010/main" val="3743228834"/>
                  </p:ext>
                </p:extLst>
              </p:nvPr>
            </p:nvGraphicFramePr>
            <p:xfrm>
              <a:off x="445155" y="289102"/>
              <a:ext cx="4123426" cy="3154353"/>
            </p:xfrm>
            <a:graphic>
              <a:graphicData uri="http://schemas.openxmlformats.org/drawingml/2006/chart">
                <c:chart xmlns:c="http://schemas.openxmlformats.org/drawingml/2006/chart" xmlns:r="http://schemas.openxmlformats.org/officeDocument/2006/relationships" r:id="rId3"/>
              </a:graphicData>
            </a:graphic>
          </p:graphicFrame>
          <p:grpSp>
            <p:nvGrpSpPr>
              <p:cNvPr id="19" name="Group 18">
                <a:extLst>
                  <a:ext uri="{FF2B5EF4-FFF2-40B4-BE49-F238E27FC236}">
                    <a16:creationId xmlns:a16="http://schemas.microsoft.com/office/drawing/2014/main" id="{B6E1E6E7-7344-FD41-BAFD-17BA4453F2B7}"/>
                  </a:ext>
                </a:extLst>
              </p:cNvPr>
              <p:cNvGrpSpPr/>
              <p:nvPr/>
            </p:nvGrpSpPr>
            <p:grpSpPr>
              <a:xfrm>
                <a:off x="300529" y="2504003"/>
                <a:ext cx="4443835" cy="4438807"/>
                <a:chOff x="6188690" y="-368365"/>
                <a:chExt cx="4758236" cy="5906523"/>
              </a:xfrm>
            </p:grpSpPr>
            <p:grpSp>
              <p:nvGrpSpPr>
                <p:cNvPr id="21" name="Group 20">
                  <a:extLst>
                    <a:ext uri="{FF2B5EF4-FFF2-40B4-BE49-F238E27FC236}">
                      <a16:creationId xmlns:a16="http://schemas.microsoft.com/office/drawing/2014/main" id="{6E11CA4F-3F8D-E44D-B720-3D12701845EF}"/>
                    </a:ext>
                  </a:extLst>
                </p:cNvPr>
                <p:cNvGrpSpPr/>
                <p:nvPr/>
              </p:nvGrpSpPr>
              <p:grpSpPr>
                <a:xfrm>
                  <a:off x="6343548" y="-368365"/>
                  <a:ext cx="4241403" cy="5906523"/>
                  <a:chOff x="5938736" y="1325510"/>
                  <a:chExt cx="4241403" cy="5348391"/>
                </a:xfrm>
              </p:grpSpPr>
              <p:grpSp>
                <p:nvGrpSpPr>
                  <p:cNvPr id="24" name="Group 23">
                    <a:extLst>
                      <a:ext uri="{FF2B5EF4-FFF2-40B4-BE49-F238E27FC236}">
                        <a16:creationId xmlns:a16="http://schemas.microsoft.com/office/drawing/2014/main" id="{7C868483-3E95-474A-BA48-FB688FEEC012}"/>
                      </a:ext>
                    </a:extLst>
                  </p:cNvPr>
                  <p:cNvGrpSpPr/>
                  <p:nvPr/>
                </p:nvGrpSpPr>
                <p:grpSpPr>
                  <a:xfrm>
                    <a:off x="5938736" y="2559230"/>
                    <a:ext cx="4241403" cy="4114671"/>
                    <a:chOff x="3009193" y="2559230"/>
                    <a:chExt cx="4241403" cy="4114671"/>
                  </a:xfrm>
                </p:grpSpPr>
                <p:sp>
                  <p:nvSpPr>
                    <p:cNvPr id="26" name="TextBox 25">
                      <a:extLst>
                        <a:ext uri="{FF2B5EF4-FFF2-40B4-BE49-F238E27FC236}">
                          <a16:creationId xmlns:a16="http://schemas.microsoft.com/office/drawing/2014/main" id="{9E50EBCA-CF12-A54F-862E-1F75E14BDD93}"/>
                        </a:ext>
                      </a:extLst>
                    </p:cNvPr>
                    <p:cNvSpPr txBox="1"/>
                    <p:nvPr/>
                  </p:nvSpPr>
                  <p:spPr>
                    <a:xfrm>
                      <a:off x="5586388" y="4674754"/>
                      <a:ext cx="1664208" cy="497594"/>
                    </a:xfrm>
                    <a:prstGeom prst="rect">
                      <a:avLst/>
                    </a:prstGeom>
                    <a:noFill/>
                  </p:spPr>
                  <p:txBody>
                    <a:bodyPr wrap="square" rtlCol="0">
                      <a:spAutoFit/>
                    </a:bodyPr>
                    <a:lstStyle/>
                    <a:p>
                      <a:r>
                        <a:rPr lang="en-GB" sz="1050" dirty="0">
                          <a:latin typeface="+mj-lt"/>
                        </a:rPr>
                        <a:t>r = 0.51, p &lt; 0.01</a:t>
                      </a:r>
                    </a:p>
                  </p:txBody>
                </p:sp>
                <p:graphicFrame>
                  <p:nvGraphicFramePr>
                    <p:cNvPr id="27" name="Chart 26">
                      <a:extLst>
                        <a:ext uri="{FF2B5EF4-FFF2-40B4-BE49-F238E27FC236}">
                          <a16:creationId xmlns:a16="http://schemas.microsoft.com/office/drawing/2014/main" id="{C9EDD79B-F7E3-A849-A91D-F50735F9B208}"/>
                        </a:ext>
                      </a:extLst>
                    </p:cNvPr>
                    <p:cNvGraphicFramePr>
                      <a:graphicFrameLocks/>
                    </p:cNvGraphicFramePr>
                    <p:nvPr>
                      <p:extLst>
                        <p:ext uri="{D42A27DB-BD31-4B8C-83A1-F6EECF244321}">
                          <p14:modId xmlns:p14="http://schemas.microsoft.com/office/powerpoint/2010/main" val="1562769690"/>
                        </p:ext>
                      </p:extLst>
                    </p:nvPr>
                  </p:nvGraphicFramePr>
                  <p:xfrm>
                    <a:off x="3009193" y="2559230"/>
                    <a:ext cx="4241403" cy="4114671"/>
                  </p:xfrm>
                  <a:graphic>
                    <a:graphicData uri="http://schemas.openxmlformats.org/drawingml/2006/chart">
                      <c:chart xmlns:c="http://schemas.openxmlformats.org/drawingml/2006/chart" xmlns:r="http://schemas.openxmlformats.org/officeDocument/2006/relationships" r:id="rId4"/>
                    </a:graphicData>
                  </a:graphic>
                </p:graphicFrame>
              </p:grpSp>
              <p:cxnSp>
                <p:nvCxnSpPr>
                  <p:cNvPr id="25" name="Straight Arrow Connector 24">
                    <a:extLst>
                      <a:ext uri="{FF2B5EF4-FFF2-40B4-BE49-F238E27FC236}">
                        <a16:creationId xmlns:a16="http://schemas.microsoft.com/office/drawing/2014/main" id="{E634D138-6AEB-4C4B-933D-47BACFEADEB3}"/>
                      </a:ext>
                    </a:extLst>
                  </p:cNvPr>
                  <p:cNvCxnSpPr>
                    <a:cxnSpLocks/>
                  </p:cNvCxnSpPr>
                  <p:nvPr/>
                </p:nvCxnSpPr>
                <p:spPr>
                  <a:xfrm>
                    <a:off x="7575283" y="1325510"/>
                    <a:ext cx="438091" cy="1671448"/>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sp>
              <p:nvSpPr>
                <p:cNvPr id="22" name="TextBox 21">
                  <a:extLst>
                    <a:ext uri="{FF2B5EF4-FFF2-40B4-BE49-F238E27FC236}">
                      <a16:creationId xmlns:a16="http://schemas.microsoft.com/office/drawing/2014/main" id="{3058F57D-5C50-6743-998D-2CD8DDD85958}"/>
                    </a:ext>
                  </a:extLst>
                </p:cNvPr>
                <p:cNvSpPr txBox="1"/>
                <p:nvPr/>
              </p:nvSpPr>
              <p:spPr>
                <a:xfrm>
                  <a:off x="6188690" y="890401"/>
                  <a:ext cx="2449902" cy="549521"/>
                </a:xfrm>
                <a:prstGeom prst="rect">
                  <a:avLst/>
                </a:prstGeom>
                <a:noFill/>
              </p:spPr>
              <p:txBody>
                <a:bodyPr wrap="square" rtlCol="0">
                  <a:spAutoFit/>
                </a:bodyPr>
                <a:lstStyle/>
                <a:p>
                  <a:pPr algn="ctr"/>
                  <a:r>
                    <a:rPr lang="en-US" sz="1100" b="1" dirty="0">
                      <a:latin typeface="+mj-lt"/>
                    </a:rPr>
                    <a:t>Inhibitory </a:t>
                  </a:r>
                  <a:endParaRPr lang="en-GB" sz="1100" b="1" dirty="0" err="1">
                    <a:latin typeface="+mj-lt"/>
                  </a:endParaRPr>
                </a:p>
              </p:txBody>
            </p:sp>
            <p:sp>
              <p:nvSpPr>
                <p:cNvPr id="23" name="TextBox 22">
                  <a:extLst>
                    <a:ext uri="{FF2B5EF4-FFF2-40B4-BE49-F238E27FC236}">
                      <a16:creationId xmlns:a16="http://schemas.microsoft.com/office/drawing/2014/main" id="{790CDCE2-402B-5940-8CF4-2A72AAB8BFB8}"/>
                    </a:ext>
                  </a:extLst>
                </p:cNvPr>
                <p:cNvSpPr txBox="1"/>
                <p:nvPr/>
              </p:nvSpPr>
              <p:spPr>
                <a:xfrm>
                  <a:off x="8497025" y="973276"/>
                  <a:ext cx="2449901" cy="549521"/>
                </a:xfrm>
                <a:prstGeom prst="rect">
                  <a:avLst/>
                </a:prstGeom>
                <a:noFill/>
              </p:spPr>
              <p:txBody>
                <a:bodyPr wrap="square" rtlCol="0">
                  <a:spAutoFit/>
                </a:bodyPr>
                <a:lstStyle/>
                <a:p>
                  <a:pPr algn="ctr"/>
                  <a:r>
                    <a:rPr lang="en-US" sz="1100" b="1" dirty="0" err="1">
                      <a:latin typeface="+mj-lt"/>
                    </a:rPr>
                    <a:t>Facilitatory</a:t>
                  </a:r>
                  <a:endParaRPr lang="en-GB" sz="1100" b="1" dirty="0" err="1">
                    <a:latin typeface="+mj-lt"/>
                  </a:endParaRPr>
                </a:p>
              </p:txBody>
            </p:sp>
          </p:grpSp>
          <p:pic>
            <p:nvPicPr>
              <p:cNvPr id="20" name="Picture 19">
                <a:extLst>
                  <a:ext uri="{FF2B5EF4-FFF2-40B4-BE49-F238E27FC236}">
                    <a16:creationId xmlns:a16="http://schemas.microsoft.com/office/drawing/2014/main" id="{A325A230-52E2-9046-A65E-8230FDD818C7}"/>
                  </a:ext>
                </a:extLst>
              </p:cNvPr>
              <p:cNvPicPr/>
              <p:nvPr/>
            </p:nvPicPr>
            <p:blipFill rotWithShape="1">
              <a:blip r:embed="rId5" cstate="screen">
                <a:extLst>
                  <a:ext uri="{28A0092B-C50C-407E-A947-70E740481C1C}">
                    <a14:useLocalDpi xmlns:a14="http://schemas.microsoft.com/office/drawing/2010/main"/>
                  </a:ext>
                </a:extLst>
              </a:blip>
              <a:srcRect/>
              <a:stretch/>
            </p:blipFill>
            <p:spPr>
              <a:xfrm>
                <a:off x="3465979" y="3968493"/>
                <a:ext cx="1610230" cy="793901"/>
              </a:xfrm>
              <a:prstGeom prst="rect">
                <a:avLst/>
              </a:prstGeom>
            </p:spPr>
          </p:pic>
        </p:grpSp>
        <p:sp>
          <p:nvSpPr>
            <p:cNvPr id="17" name="TextBox 16">
              <a:extLst>
                <a:ext uri="{FF2B5EF4-FFF2-40B4-BE49-F238E27FC236}">
                  <a16:creationId xmlns:a16="http://schemas.microsoft.com/office/drawing/2014/main" id="{F35B4F9E-76EE-EF4F-83EA-D032B555BF36}"/>
                </a:ext>
              </a:extLst>
            </p:cNvPr>
            <p:cNvSpPr txBox="1"/>
            <p:nvPr/>
          </p:nvSpPr>
          <p:spPr>
            <a:xfrm>
              <a:off x="9454246" y="424318"/>
              <a:ext cx="255198" cy="261610"/>
            </a:xfrm>
            <a:prstGeom prst="rect">
              <a:avLst/>
            </a:prstGeom>
            <a:noFill/>
          </p:spPr>
          <p:txBody>
            <a:bodyPr wrap="none" rtlCol="0">
              <a:spAutoFit/>
            </a:bodyPr>
            <a:lstStyle/>
            <a:p>
              <a:r>
                <a:rPr lang="en-US" sz="1050" dirty="0"/>
                <a:t>*</a:t>
              </a:r>
            </a:p>
          </p:txBody>
        </p:sp>
      </p:grpSp>
    </p:spTree>
    <p:extLst>
      <p:ext uri="{BB962C8B-B14F-4D97-AF65-F5344CB8AC3E}">
        <p14:creationId xmlns:p14="http://schemas.microsoft.com/office/powerpoint/2010/main" val="408007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xEl>
                                              <p:pRg st="3" end="3"/>
                                            </p:txEl>
                                          </p:spTgt>
                                        </p:tgtEl>
                                        <p:attrNameLst>
                                          <p:attrName>style.visibility</p:attrName>
                                        </p:attrNameLst>
                                      </p:cBhvr>
                                      <p:to>
                                        <p:strVal val="visible"/>
                                      </p:to>
                                    </p:set>
                                    <p:animEffect transition="in" filter="fade">
                                      <p:cBhvr>
                                        <p:cTn id="21" dur="500"/>
                                        <p:tgtEl>
                                          <p:spTgt spid="7">
                                            <p:txEl>
                                              <p:pRg st="3" end="3"/>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7">
                                            <p:txEl>
                                              <p:pRg st="5" end="5"/>
                                            </p:txEl>
                                          </p:spTgt>
                                        </p:tgtEl>
                                        <p:attrNameLst>
                                          <p:attrName>style.visibility</p:attrName>
                                        </p:attrNameLst>
                                      </p:cBhvr>
                                      <p:to>
                                        <p:strVal val="visible"/>
                                      </p:to>
                                    </p:set>
                                    <p:animEffect transition="in" filter="fade">
                                      <p:cBhvr>
                                        <p:cTn id="24" dur="500"/>
                                        <p:tgtEl>
                                          <p:spTgt spid="7">
                                            <p:txEl>
                                              <p:pRg st="5" end="5"/>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26C66-3F0A-F944-8647-848E86D5B7EC}"/>
              </a:ext>
            </a:extLst>
          </p:cNvPr>
          <p:cNvSpPr>
            <a:spLocks noGrp="1"/>
          </p:cNvSpPr>
          <p:nvPr>
            <p:ph type="title"/>
          </p:nvPr>
        </p:nvSpPr>
        <p:spPr>
          <a:xfrm>
            <a:off x="421200" y="365125"/>
            <a:ext cx="10515600" cy="722895"/>
          </a:xfrm>
        </p:spPr>
        <p:txBody>
          <a:bodyPr/>
          <a:lstStyle/>
          <a:p>
            <a:r>
              <a:rPr lang="en-US" dirty="0"/>
              <a:t>Novel developments</a:t>
            </a:r>
          </a:p>
        </p:txBody>
      </p:sp>
      <p:sp>
        <p:nvSpPr>
          <p:cNvPr id="7" name="Content Placeholder 4">
            <a:extLst>
              <a:ext uri="{FF2B5EF4-FFF2-40B4-BE49-F238E27FC236}">
                <a16:creationId xmlns:a16="http://schemas.microsoft.com/office/drawing/2014/main" id="{ADF0D913-52A5-0D44-95C0-E628C3376648}"/>
              </a:ext>
            </a:extLst>
          </p:cNvPr>
          <p:cNvSpPr>
            <a:spLocks noGrp="1"/>
          </p:cNvSpPr>
          <p:nvPr>
            <p:ph idx="1"/>
          </p:nvPr>
        </p:nvSpPr>
        <p:spPr>
          <a:xfrm>
            <a:off x="421200" y="1393200"/>
            <a:ext cx="6234433" cy="4351338"/>
          </a:xfrm>
        </p:spPr>
        <p:txBody>
          <a:bodyPr/>
          <a:lstStyle/>
          <a:p>
            <a:r>
              <a:rPr lang="en-US" dirty="0"/>
              <a:t>Open vs. Closed loop stimulation (Ole Bergmann et al., 2016)</a:t>
            </a:r>
          </a:p>
          <a:p>
            <a:pPr marL="800100" lvl="1" indent="-342900">
              <a:buFont typeface="Arial" panose="020B0604020202020204" pitchFamily="34" charset="0"/>
              <a:buChar char="•"/>
            </a:pPr>
            <a:r>
              <a:rPr lang="en-US" dirty="0"/>
              <a:t>Adaptive</a:t>
            </a:r>
          </a:p>
          <a:p>
            <a:pPr marL="800100" lvl="1" indent="-342900">
              <a:buFont typeface="Arial" panose="020B0604020202020204" pitchFamily="34" charset="0"/>
              <a:buChar char="•"/>
            </a:pPr>
            <a:r>
              <a:rPr lang="en-US"/>
              <a:t>Efficient </a:t>
            </a:r>
            <a:endParaRPr lang="en-US" dirty="0"/>
          </a:p>
          <a:p>
            <a:pPr marL="800100" lvl="1" indent="-342900">
              <a:buFont typeface="Arial" panose="020B0604020202020204" pitchFamily="34" charset="0"/>
              <a:buChar char="•"/>
            </a:pPr>
            <a:r>
              <a:rPr lang="en-US" dirty="0"/>
              <a:t>Clinically applicable (</a:t>
            </a:r>
            <a:r>
              <a:rPr lang="en-US" dirty="0" err="1"/>
              <a:t>Brittain</a:t>
            </a:r>
            <a:r>
              <a:rPr lang="en-US" dirty="0"/>
              <a:t> et al., 2013)</a:t>
            </a:r>
          </a:p>
          <a:p>
            <a:pPr lvl="2"/>
            <a:r>
              <a:rPr lang="en-US" dirty="0" err="1"/>
              <a:t>tACS</a:t>
            </a:r>
            <a:r>
              <a:rPr lang="en-US" dirty="0"/>
              <a:t> in Parkinson’s at tremor frequency</a:t>
            </a:r>
          </a:p>
          <a:p>
            <a:pPr marL="800100" lvl="1" indent="-342900">
              <a:buFont typeface="Arial" panose="020B0604020202020204" pitchFamily="34" charset="0"/>
              <a:buChar char="•"/>
            </a:pPr>
            <a:endParaRPr lang="en-US" dirty="0"/>
          </a:p>
          <a:p>
            <a:pPr marL="800100" lvl="1" indent="-342900">
              <a:buFont typeface="Arial" panose="020B0604020202020204" pitchFamily="34" charset="0"/>
              <a:buChar char="•"/>
            </a:pPr>
            <a:r>
              <a:rPr lang="en-US" dirty="0"/>
              <a:t>Technically challenging setup</a:t>
            </a:r>
          </a:p>
          <a:p>
            <a:pPr marL="800100" lvl="1" indent="-342900">
              <a:buFont typeface="Arial" panose="020B0604020202020204" pitchFamily="34" charset="0"/>
              <a:buChar char="•"/>
            </a:pPr>
            <a:r>
              <a:rPr lang="en-US" dirty="0"/>
              <a:t>Computationally challenging</a:t>
            </a:r>
          </a:p>
        </p:txBody>
      </p:sp>
      <p:pic>
        <p:nvPicPr>
          <p:cNvPr id="28" name="Picture 27">
            <a:extLst>
              <a:ext uri="{FF2B5EF4-FFF2-40B4-BE49-F238E27FC236}">
                <a16:creationId xmlns:a16="http://schemas.microsoft.com/office/drawing/2014/main" id="{0AFE1DD9-184E-9D4E-8274-045BC29C656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744426" y="0"/>
            <a:ext cx="5032612" cy="6858000"/>
          </a:xfrm>
          <a:prstGeom prst="rect">
            <a:avLst/>
          </a:prstGeom>
        </p:spPr>
      </p:pic>
    </p:spTree>
    <p:extLst>
      <p:ext uri="{BB962C8B-B14F-4D97-AF65-F5344CB8AC3E}">
        <p14:creationId xmlns:p14="http://schemas.microsoft.com/office/powerpoint/2010/main" val="1072860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500"/>
                                        <p:tgtEl>
                                          <p:spTgt spid="2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fade">
                                      <p:cBhvr>
                                        <p:cTn id="17" dur="500"/>
                                        <p:tgtEl>
                                          <p:spTgt spid="7">
                                            <p:txEl>
                                              <p:pRg st="1" end="1"/>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7">
                                            <p:txEl>
                                              <p:pRg st="2" end="2"/>
                                            </p:txEl>
                                          </p:spTgt>
                                        </p:tgtEl>
                                        <p:attrNameLst>
                                          <p:attrName>style.visibility</p:attrName>
                                        </p:attrNameLst>
                                      </p:cBhvr>
                                      <p:to>
                                        <p:strVal val="visible"/>
                                      </p:to>
                                    </p:set>
                                    <p:animEffect transition="in" filter="fade">
                                      <p:cBhvr>
                                        <p:cTn id="20" dur="500"/>
                                        <p:tgtEl>
                                          <p:spTgt spid="7">
                                            <p:txEl>
                                              <p:pRg st="2" end="2"/>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7">
                                            <p:txEl>
                                              <p:pRg st="3" end="3"/>
                                            </p:txEl>
                                          </p:spTgt>
                                        </p:tgtEl>
                                        <p:attrNameLst>
                                          <p:attrName>style.visibility</p:attrName>
                                        </p:attrNameLst>
                                      </p:cBhvr>
                                      <p:to>
                                        <p:strVal val="visible"/>
                                      </p:to>
                                    </p:set>
                                    <p:animEffect transition="in" filter="fade">
                                      <p:cBhvr>
                                        <p:cTn id="23" dur="500"/>
                                        <p:tgtEl>
                                          <p:spTgt spid="7">
                                            <p:txEl>
                                              <p:pRg st="3" end="3"/>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7">
                                            <p:txEl>
                                              <p:pRg st="4" end="4"/>
                                            </p:txEl>
                                          </p:spTgt>
                                        </p:tgtEl>
                                        <p:attrNameLst>
                                          <p:attrName>style.visibility</p:attrName>
                                        </p:attrNameLst>
                                      </p:cBhvr>
                                      <p:to>
                                        <p:strVal val="visible"/>
                                      </p:to>
                                    </p:set>
                                    <p:animEffect transition="in" filter="fade">
                                      <p:cBhvr>
                                        <p:cTn id="26" dur="500"/>
                                        <p:tgtEl>
                                          <p:spTgt spid="7">
                                            <p:txEl>
                                              <p:pRg st="4" end="4"/>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7">
                                            <p:txEl>
                                              <p:pRg st="7" end="7"/>
                                            </p:txEl>
                                          </p:spTgt>
                                        </p:tgtEl>
                                        <p:attrNameLst>
                                          <p:attrName>style.visibility</p:attrName>
                                        </p:attrNameLst>
                                      </p:cBhvr>
                                      <p:to>
                                        <p:strVal val="visible"/>
                                      </p:to>
                                    </p:set>
                                    <p:animEffect transition="in" filter="fade">
                                      <p:cBhvr>
                                        <p:cTn id="32" dur="500"/>
                                        <p:tgtEl>
                                          <p:spTgt spid="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26C66-3F0A-F944-8647-848E86D5B7EC}"/>
              </a:ext>
            </a:extLst>
          </p:cNvPr>
          <p:cNvSpPr>
            <a:spLocks noGrp="1"/>
          </p:cNvSpPr>
          <p:nvPr>
            <p:ph type="title"/>
          </p:nvPr>
        </p:nvSpPr>
        <p:spPr>
          <a:xfrm>
            <a:off x="421200" y="365125"/>
            <a:ext cx="10515600" cy="722895"/>
          </a:xfrm>
        </p:spPr>
        <p:txBody>
          <a:bodyPr/>
          <a:lstStyle/>
          <a:p>
            <a:r>
              <a:rPr lang="en-US" dirty="0"/>
              <a:t>Novel developments</a:t>
            </a:r>
          </a:p>
        </p:txBody>
      </p:sp>
      <p:sp>
        <p:nvSpPr>
          <p:cNvPr id="7" name="Content Placeholder 4">
            <a:extLst>
              <a:ext uri="{FF2B5EF4-FFF2-40B4-BE49-F238E27FC236}">
                <a16:creationId xmlns:a16="http://schemas.microsoft.com/office/drawing/2014/main" id="{ADF0D913-52A5-0D44-95C0-E628C3376648}"/>
              </a:ext>
            </a:extLst>
          </p:cNvPr>
          <p:cNvSpPr>
            <a:spLocks noGrp="1"/>
          </p:cNvSpPr>
          <p:nvPr>
            <p:ph idx="1"/>
          </p:nvPr>
        </p:nvSpPr>
        <p:spPr>
          <a:xfrm>
            <a:off x="421200" y="1393200"/>
            <a:ext cx="11106236" cy="4351338"/>
          </a:xfrm>
        </p:spPr>
        <p:txBody>
          <a:bodyPr>
            <a:normAutofit/>
          </a:bodyPr>
          <a:lstStyle/>
          <a:p>
            <a:r>
              <a:rPr lang="en-US" dirty="0"/>
              <a:t>Functional anatomical networks (see Pitcher et al., 2021 review)</a:t>
            </a:r>
          </a:p>
          <a:p>
            <a:pPr marL="800100" lvl="1" indent="-342900">
              <a:buFont typeface="Arial" panose="020B0604020202020204" pitchFamily="34" charset="0"/>
              <a:buChar char="•"/>
            </a:pPr>
            <a:r>
              <a:rPr lang="en-US" dirty="0"/>
              <a:t>Secondary effects of NBIS</a:t>
            </a:r>
          </a:p>
          <a:p>
            <a:pPr lvl="2"/>
            <a:r>
              <a:rPr lang="en-US" dirty="0"/>
              <a:t>TMS to frontal eye field has top down effect visual cortex (Ruff et al., 2006)</a:t>
            </a:r>
          </a:p>
          <a:p>
            <a:pPr marL="800100" lvl="1" indent="-342900">
              <a:buFont typeface="Arial" panose="020B0604020202020204" pitchFamily="34" charset="0"/>
              <a:buChar char="•"/>
            </a:pPr>
            <a:r>
              <a:rPr lang="en-US" dirty="0"/>
              <a:t>Higher functions are likely to distributed across the brain</a:t>
            </a:r>
          </a:p>
          <a:p>
            <a:pPr marL="1485900" lvl="2" indent="-342900">
              <a:buFont typeface="Arial" panose="020B0604020202020204" pitchFamily="34" charset="0"/>
              <a:buChar char="•"/>
            </a:pPr>
            <a:r>
              <a:rPr lang="en-US" dirty="0"/>
              <a:t>Multi-site stimulation</a:t>
            </a:r>
          </a:p>
          <a:p>
            <a:pPr marL="800100" lvl="1" indent="-342900">
              <a:buFont typeface="Arial" panose="020B0604020202020204" pitchFamily="34" charset="0"/>
              <a:buChar char="•"/>
            </a:pPr>
            <a:r>
              <a:rPr lang="en-US" dirty="0"/>
              <a:t>Cortical and subcortical areas that can not reached by most NBIS tools</a:t>
            </a:r>
          </a:p>
          <a:p>
            <a:pPr lvl="2"/>
            <a:r>
              <a:rPr lang="en-US" dirty="0"/>
              <a:t>Hippocampus modulation following posterior-medial network but not prefrontal cortex (Warren et al., 2019)</a:t>
            </a:r>
          </a:p>
          <a:p>
            <a:pPr lvl="2"/>
            <a:r>
              <a:rPr lang="en-US" dirty="0"/>
              <a:t>Offline TMS to right </a:t>
            </a:r>
            <a:r>
              <a:rPr lang="en-US" dirty="0" err="1"/>
              <a:t>pSTS</a:t>
            </a:r>
            <a:r>
              <a:rPr lang="en-US" dirty="0"/>
              <a:t> found reduced fMRI responses in amygdala (Pitcher et al., 2017)</a:t>
            </a:r>
          </a:p>
        </p:txBody>
      </p:sp>
      <p:pic>
        <p:nvPicPr>
          <p:cNvPr id="5" name="Picture 4">
            <a:extLst>
              <a:ext uri="{FF2B5EF4-FFF2-40B4-BE49-F238E27FC236}">
                <a16:creationId xmlns:a16="http://schemas.microsoft.com/office/drawing/2014/main" id="{2D7A92C8-BB13-8842-AC3E-ECE66D3B2E6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83931" y="4684266"/>
            <a:ext cx="3606873" cy="1425973"/>
          </a:xfrm>
          <a:prstGeom prst="rect">
            <a:avLst/>
          </a:prstGeom>
        </p:spPr>
      </p:pic>
      <p:pic>
        <p:nvPicPr>
          <p:cNvPr id="6" name="Picture 5">
            <a:extLst>
              <a:ext uri="{FF2B5EF4-FFF2-40B4-BE49-F238E27FC236}">
                <a16:creationId xmlns:a16="http://schemas.microsoft.com/office/drawing/2014/main" id="{67AC2EA9-8DFF-4F4B-92FA-452E235C77E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706030" y="4684265"/>
            <a:ext cx="2294783" cy="1682308"/>
          </a:xfrm>
          <a:prstGeom prst="rect">
            <a:avLst/>
          </a:prstGeom>
        </p:spPr>
      </p:pic>
      <p:pic>
        <p:nvPicPr>
          <p:cNvPr id="8" name="Picture 7">
            <a:extLst>
              <a:ext uri="{FF2B5EF4-FFF2-40B4-BE49-F238E27FC236}">
                <a16:creationId xmlns:a16="http://schemas.microsoft.com/office/drawing/2014/main" id="{F9D2488B-7B6D-D64F-884D-1D0C5A27ADC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814966" y="4684265"/>
            <a:ext cx="3766902" cy="1432235"/>
          </a:xfrm>
          <a:prstGeom prst="rect">
            <a:avLst/>
          </a:prstGeom>
        </p:spPr>
      </p:pic>
    </p:spTree>
    <p:extLst>
      <p:ext uri="{BB962C8B-B14F-4D97-AF65-F5344CB8AC3E}">
        <p14:creationId xmlns:p14="http://schemas.microsoft.com/office/powerpoint/2010/main" val="2538038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500"/>
                                        <p:tgtEl>
                                          <p:spTgt spid="5"/>
                                        </p:tgtEl>
                                      </p:cBhvr>
                                    </p:animEffect>
                                  </p:childTnLst>
                                </p:cTn>
                              </p:par>
                              <p:par>
                                <p:cTn id="35" presetID="10" presetClass="entr" presetSubtype="0"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par>
                                <p:cTn id="38" presetID="10" presetClass="entr" presetSubtype="0"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500"/>
                                        <p:tgtEl>
                                          <p:spTgt spid="6"/>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7">
                                            <p:txEl>
                                              <p:pRg st="7" end="7"/>
                                            </p:txEl>
                                          </p:spTgt>
                                        </p:tgtEl>
                                        <p:attrNameLst>
                                          <p:attrName>style.visibility</p:attrName>
                                        </p:attrNameLst>
                                      </p:cBhvr>
                                      <p:to>
                                        <p:strVal val="visible"/>
                                      </p:to>
                                    </p:set>
                                    <p:animEffect transition="in" filter="fade">
                                      <p:cBhvr>
                                        <p:cTn id="45" dur="500"/>
                                        <p:tgtEl>
                                          <p:spTgt spid="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26C66-3F0A-F944-8647-848E86D5B7EC}"/>
              </a:ext>
            </a:extLst>
          </p:cNvPr>
          <p:cNvSpPr>
            <a:spLocks noGrp="1"/>
          </p:cNvSpPr>
          <p:nvPr>
            <p:ph type="title"/>
          </p:nvPr>
        </p:nvSpPr>
        <p:spPr>
          <a:xfrm>
            <a:off x="421200" y="365125"/>
            <a:ext cx="10515600" cy="722895"/>
          </a:xfrm>
        </p:spPr>
        <p:txBody>
          <a:bodyPr/>
          <a:lstStyle/>
          <a:p>
            <a:r>
              <a:rPr lang="en-US" dirty="0"/>
              <a:t>Facilities at CBU</a:t>
            </a:r>
          </a:p>
        </p:txBody>
      </p:sp>
      <p:sp>
        <p:nvSpPr>
          <p:cNvPr id="7" name="Content Placeholder 4">
            <a:extLst>
              <a:ext uri="{FF2B5EF4-FFF2-40B4-BE49-F238E27FC236}">
                <a16:creationId xmlns:a16="http://schemas.microsoft.com/office/drawing/2014/main" id="{ADF0D913-52A5-0D44-95C0-E628C3376648}"/>
              </a:ext>
            </a:extLst>
          </p:cNvPr>
          <p:cNvSpPr>
            <a:spLocks noGrp="1"/>
          </p:cNvSpPr>
          <p:nvPr>
            <p:ph idx="1"/>
          </p:nvPr>
        </p:nvSpPr>
        <p:spPr>
          <a:xfrm>
            <a:off x="421200" y="1393200"/>
            <a:ext cx="6234433" cy="4351338"/>
          </a:xfrm>
        </p:spPr>
        <p:txBody>
          <a:bodyPr>
            <a:normAutofit fontScale="92500" lnSpcReduction="20000"/>
          </a:bodyPr>
          <a:lstStyle/>
          <a:p>
            <a:r>
              <a:rPr lang="en-US" dirty="0" err="1"/>
              <a:t>BrainSight</a:t>
            </a:r>
            <a:r>
              <a:rPr lang="en-US" dirty="0"/>
              <a:t> </a:t>
            </a:r>
            <a:r>
              <a:rPr lang="en-US" dirty="0" err="1"/>
              <a:t>neuronavigation</a:t>
            </a:r>
            <a:endParaRPr lang="en-US" dirty="0"/>
          </a:p>
          <a:p>
            <a:r>
              <a:rPr lang="en-US" dirty="0" err="1"/>
              <a:t>Localite</a:t>
            </a:r>
            <a:r>
              <a:rPr lang="en-US" dirty="0"/>
              <a:t> </a:t>
            </a:r>
            <a:r>
              <a:rPr lang="en-US" dirty="0" err="1"/>
              <a:t>neuronavigation</a:t>
            </a:r>
            <a:r>
              <a:rPr lang="en-US" dirty="0"/>
              <a:t> (fMRI)</a:t>
            </a:r>
          </a:p>
          <a:p>
            <a:endParaRPr lang="en-US" dirty="0"/>
          </a:p>
          <a:p>
            <a:r>
              <a:rPr lang="en-US" dirty="0"/>
              <a:t>TMS</a:t>
            </a:r>
          </a:p>
          <a:p>
            <a:pPr lvl="1"/>
            <a:r>
              <a:rPr lang="en-US" dirty="0"/>
              <a:t>Offline</a:t>
            </a:r>
          </a:p>
          <a:p>
            <a:pPr lvl="2"/>
            <a:r>
              <a:rPr lang="en-US" dirty="0" err="1"/>
              <a:t>DuoMag</a:t>
            </a:r>
            <a:r>
              <a:rPr lang="en-US" dirty="0"/>
              <a:t> XT-100Hz stimulator</a:t>
            </a:r>
          </a:p>
          <a:p>
            <a:pPr lvl="3"/>
            <a:r>
              <a:rPr lang="en-US" dirty="0"/>
              <a:t>Sham coil produces sound and muscle contraction</a:t>
            </a:r>
          </a:p>
          <a:p>
            <a:pPr lvl="1"/>
            <a:r>
              <a:rPr lang="en-US" dirty="0"/>
              <a:t>Online</a:t>
            </a:r>
          </a:p>
          <a:p>
            <a:pPr lvl="2"/>
            <a:r>
              <a:rPr lang="en-US" dirty="0" err="1"/>
              <a:t>Magpro</a:t>
            </a:r>
            <a:r>
              <a:rPr lang="en-US" dirty="0"/>
              <a:t> XP MRI-B91 butterfly coils</a:t>
            </a:r>
          </a:p>
          <a:p>
            <a:pPr lvl="3"/>
            <a:r>
              <a:rPr lang="en-US" dirty="0"/>
              <a:t>Two 7-channel receive-only surface coils </a:t>
            </a:r>
          </a:p>
          <a:p>
            <a:pPr marL="0" indent="0">
              <a:buNone/>
            </a:pPr>
            <a:endParaRPr lang="en-US" dirty="0"/>
          </a:p>
          <a:p>
            <a:r>
              <a:rPr lang="en-US" dirty="0"/>
              <a:t>Transcranial focused ultrasound </a:t>
            </a:r>
          </a:p>
          <a:p>
            <a:pPr lvl="1"/>
            <a:r>
              <a:rPr lang="en-US" dirty="0"/>
              <a:t>250kHz and 500kHz transducer</a:t>
            </a:r>
          </a:p>
          <a:p>
            <a:pPr lvl="1"/>
            <a:endParaRPr lang="en-US" dirty="0"/>
          </a:p>
          <a:p>
            <a:r>
              <a:rPr lang="en-US" dirty="0"/>
              <a:t>TEs systems available (see Matt Davis)</a:t>
            </a:r>
          </a:p>
        </p:txBody>
      </p:sp>
      <p:pic>
        <p:nvPicPr>
          <p:cNvPr id="5" name="Picture 4">
            <a:extLst>
              <a:ext uri="{FF2B5EF4-FFF2-40B4-BE49-F238E27FC236}">
                <a16:creationId xmlns:a16="http://schemas.microsoft.com/office/drawing/2014/main" id="{6979A459-9B22-D14E-9914-A9E446B51E4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932687" y="291931"/>
            <a:ext cx="2259313" cy="3067388"/>
          </a:xfrm>
          <a:prstGeom prst="rect">
            <a:avLst/>
          </a:prstGeom>
        </p:spPr>
      </p:pic>
      <p:pic>
        <p:nvPicPr>
          <p:cNvPr id="6" name="Picture 5">
            <a:extLst>
              <a:ext uri="{FF2B5EF4-FFF2-40B4-BE49-F238E27FC236}">
                <a16:creationId xmlns:a16="http://schemas.microsoft.com/office/drawing/2014/main" id="{EED8C1CB-1033-5E40-99CB-DA39C8E3B1F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23987" y="4469955"/>
            <a:ext cx="3247187" cy="2163978"/>
          </a:xfrm>
          <a:prstGeom prst="rect">
            <a:avLst/>
          </a:prstGeom>
        </p:spPr>
      </p:pic>
      <p:pic>
        <p:nvPicPr>
          <p:cNvPr id="8" name="Picture 7">
            <a:extLst>
              <a:ext uri="{FF2B5EF4-FFF2-40B4-BE49-F238E27FC236}">
                <a16:creationId xmlns:a16="http://schemas.microsoft.com/office/drawing/2014/main" id="{DB7FD89E-D4E9-434D-A7DF-115C5647197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899700" y="205969"/>
            <a:ext cx="2317933" cy="3239311"/>
          </a:xfrm>
          <a:prstGeom prst="rect">
            <a:avLst/>
          </a:prstGeom>
        </p:spPr>
      </p:pic>
      <p:pic>
        <p:nvPicPr>
          <p:cNvPr id="9" name="Picture 8">
            <a:extLst>
              <a:ext uri="{FF2B5EF4-FFF2-40B4-BE49-F238E27FC236}">
                <a16:creationId xmlns:a16="http://schemas.microsoft.com/office/drawing/2014/main" id="{0EF80AA4-07C2-B142-B162-E7C154DB8A4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217633" y="4469955"/>
            <a:ext cx="2857464" cy="2071919"/>
          </a:xfrm>
          <a:prstGeom prst="rect">
            <a:avLst/>
          </a:prstGeom>
        </p:spPr>
      </p:pic>
    </p:spTree>
    <p:extLst>
      <p:ext uri="{BB962C8B-B14F-4D97-AF65-F5344CB8AC3E}">
        <p14:creationId xmlns:p14="http://schemas.microsoft.com/office/powerpoint/2010/main" val="1459964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7">
                                            <p:txEl>
                                              <p:pRg st="5" end="5"/>
                                            </p:txEl>
                                          </p:spTgt>
                                        </p:tgtEl>
                                        <p:attrNameLst>
                                          <p:attrName>style.visibility</p:attrName>
                                        </p:attrNameLst>
                                      </p:cBhvr>
                                      <p:to>
                                        <p:strVal val="visible"/>
                                      </p:to>
                                    </p:set>
                                    <p:animEffect transition="in" filter="fade">
                                      <p:cBhvr>
                                        <p:cTn id="24" dur="500"/>
                                        <p:tgtEl>
                                          <p:spTgt spid="7">
                                            <p:txEl>
                                              <p:pRg st="5" end="5"/>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7">
                                            <p:txEl>
                                              <p:pRg st="6" end="6"/>
                                            </p:txEl>
                                          </p:spTgt>
                                        </p:tgtEl>
                                        <p:attrNameLst>
                                          <p:attrName>style.visibility</p:attrName>
                                        </p:attrNameLst>
                                      </p:cBhvr>
                                      <p:to>
                                        <p:strVal val="visible"/>
                                      </p:to>
                                    </p:set>
                                    <p:animEffect transition="in" filter="fade">
                                      <p:cBhvr>
                                        <p:cTn id="27" dur="500"/>
                                        <p:tgtEl>
                                          <p:spTgt spid="7">
                                            <p:txEl>
                                              <p:pRg st="6" end="6"/>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7">
                                            <p:txEl>
                                              <p:pRg st="7" end="7"/>
                                            </p:txEl>
                                          </p:spTgt>
                                        </p:tgtEl>
                                        <p:attrNameLst>
                                          <p:attrName>style.visibility</p:attrName>
                                        </p:attrNameLst>
                                      </p:cBhvr>
                                      <p:to>
                                        <p:strVal val="visible"/>
                                      </p:to>
                                    </p:set>
                                    <p:animEffect transition="in" filter="fade">
                                      <p:cBhvr>
                                        <p:cTn id="35" dur="500"/>
                                        <p:tgtEl>
                                          <p:spTgt spid="7">
                                            <p:txEl>
                                              <p:pRg st="7" end="7"/>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7">
                                            <p:txEl>
                                              <p:pRg st="8" end="8"/>
                                            </p:txEl>
                                          </p:spTgt>
                                        </p:tgtEl>
                                        <p:attrNameLst>
                                          <p:attrName>style.visibility</p:attrName>
                                        </p:attrNameLst>
                                      </p:cBhvr>
                                      <p:to>
                                        <p:strVal val="visible"/>
                                      </p:to>
                                    </p:set>
                                    <p:animEffect transition="in" filter="fade">
                                      <p:cBhvr>
                                        <p:cTn id="38" dur="500"/>
                                        <p:tgtEl>
                                          <p:spTgt spid="7">
                                            <p:txEl>
                                              <p:pRg st="8" end="8"/>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7">
                                            <p:txEl>
                                              <p:pRg st="9" end="9"/>
                                            </p:txEl>
                                          </p:spTgt>
                                        </p:tgtEl>
                                        <p:attrNameLst>
                                          <p:attrName>style.visibility</p:attrName>
                                        </p:attrNameLst>
                                      </p:cBhvr>
                                      <p:to>
                                        <p:strVal val="visible"/>
                                      </p:to>
                                    </p:set>
                                    <p:animEffect transition="in" filter="fade">
                                      <p:cBhvr>
                                        <p:cTn id="41" dur="500"/>
                                        <p:tgtEl>
                                          <p:spTgt spid="7">
                                            <p:txEl>
                                              <p:pRg st="9" end="9"/>
                                            </p:txEl>
                                          </p:spTgt>
                                        </p:tgtEl>
                                      </p:cBhvr>
                                    </p:animEffect>
                                  </p:childTnLst>
                                </p:cTn>
                              </p:par>
                              <p:par>
                                <p:cTn id="42" presetID="10" presetClass="entr" presetSubtype="0"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500"/>
                                        <p:tgtEl>
                                          <p:spTgt spid="6"/>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7">
                                            <p:txEl>
                                              <p:pRg st="11" end="11"/>
                                            </p:txEl>
                                          </p:spTgt>
                                        </p:tgtEl>
                                        <p:attrNameLst>
                                          <p:attrName>style.visibility</p:attrName>
                                        </p:attrNameLst>
                                      </p:cBhvr>
                                      <p:to>
                                        <p:strVal val="visible"/>
                                      </p:to>
                                    </p:set>
                                    <p:animEffect transition="in" filter="fade">
                                      <p:cBhvr>
                                        <p:cTn id="49" dur="500"/>
                                        <p:tgtEl>
                                          <p:spTgt spid="7">
                                            <p:txEl>
                                              <p:pRg st="11" end="11"/>
                                            </p:txEl>
                                          </p:spTgt>
                                        </p:tgtEl>
                                      </p:cBhvr>
                                    </p:animEffect>
                                  </p:childTnLst>
                                </p:cTn>
                              </p:par>
                              <p:par>
                                <p:cTn id="50" presetID="10" presetClass="entr" presetSubtype="0" fill="hold" nodeType="withEffect">
                                  <p:stCondLst>
                                    <p:cond delay="0"/>
                                  </p:stCondLst>
                                  <p:childTnLst>
                                    <p:set>
                                      <p:cBhvr>
                                        <p:cTn id="51" dur="1" fill="hold">
                                          <p:stCondLst>
                                            <p:cond delay="0"/>
                                          </p:stCondLst>
                                        </p:cTn>
                                        <p:tgtEl>
                                          <p:spTgt spid="7">
                                            <p:txEl>
                                              <p:pRg st="12" end="12"/>
                                            </p:txEl>
                                          </p:spTgt>
                                        </p:tgtEl>
                                        <p:attrNameLst>
                                          <p:attrName>style.visibility</p:attrName>
                                        </p:attrNameLst>
                                      </p:cBhvr>
                                      <p:to>
                                        <p:strVal val="visible"/>
                                      </p:to>
                                    </p:set>
                                    <p:animEffect transition="in" filter="fade">
                                      <p:cBhvr>
                                        <p:cTn id="52" dur="500"/>
                                        <p:tgtEl>
                                          <p:spTgt spid="7">
                                            <p:txEl>
                                              <p:pRg st="12" end="12"/>
                                            </p:txEl>
                                          </p:spTgt>
                                        </p:tgtEl>
                                      </p:cBhvr>
                                    </p:animEffect>
                                  </p:childTnLst>
                                </p:cTn>
                              </p:par>
                              <p:par>
                                <p:cTn id="53" presetID="10" presetClass="entr" presetSubtype="0" fill="hold" nodeType="with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fade">
                                      <p:cBhvr>
                                        <p:cTn id="55" dur="500"/>
                                        <p:tgtEl>
                                          <p:spTgt spid="9"/>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nodeType="clickEffect">
                                  <p:stCondLst>
                                    <p:cond delay="0"/>
                                  </p:stCondLst>
                                  <p:childTnLst>
                                    <p:set>
                                      <p:cBhvr>
                                        <p:cTn id="59" dur="1" fill="hold">
                                          <p:stCondLst>
                                            <p:cond delay="0"/>
                                          </p:stCondLst>
                                        </p:cTn>
                                        <p:tgtEl>
                                          <p:spTgt spid="7">
                                            <p:txEl>
                                              <p:pRg st="14" end="14"/>
                                            </p:txEl>
                                          </p:spTgt>
                                        </p:tgtEl>
                                        <p:attrNameLst>
                                          <p:attrName>style.visibility</p:attrName>
                                        </p:attrNameLst>
                                      </p:cBhvr>
                                      <p:to>
                                        <p:strVal val="visible"/>
                                      </p:to>
                                    </p:set>
                                    <p:animEffect transition="in" filter="fade">
                                      <p:cBhvr>
                                        <p:cTn id="60" dur="500"/>
                                        <p:tgtEl>
                                          <p:spTgt spid="7">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ax, tool, vector graphics, pinwheel&#10;&#10;Description automatically generated">
            <a:extLst>
              <a:ext uri="{FF2B5EF4-FFF2-40B4-BE49-F238E27FC236}">
                <a16:creationId xmlns:a16="http://schemas.microsoft.com/office/drawing/2014/main" id="{E92C6E09-979A-4545-A77B-B54DDF15C2C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69681" y="5982140"/>
            <a:ext cx="262588" cy="216000"/>
          </a:xfrm>
          <a:prstGeom prst="rect">
            <a:avLst/>
          </a:prstGeom>
        </p:spPr>
      </p:pic>
      <p:sp>
        <p:nvSpPr>
          <p:cNvPr id="3" name="Rectangle 2">
            <a:extLst>
              <a:ext uri="{FF2B5EF4-FFF2-40B4-BE49-F238E27FC236}">
                <a16:creationId xmlns:a16="http://schemas.microsoft.com/office/drawing/2014/main" id="{4C378574-189E-3348-B164-DA4C60C9C5D6}"/>
              </a:ext>
            </a:extLst>
          </p:cNvPr>
          <p:cNvSpPr/>
          <p:nvPr/>
        </p:nvSpPr>
        <p:spPr>
          <a:xfrm>
            <a:off x="343941" y="5904000"/>
            <a:ext cx="3798567" cy="338554"/>
          </a:xfrm>
          <a:prstGeom prst="rect">
            <a:avLst/>
          </a:prstGeom>
        </p:spPr>
        <p:txBody>
          <a:bodyPr wrap="square">
            <a:spAutoFit/>
          </a:bodyPr>
          <a:lstStyle/>
          <a:p>
            <a:r>
              <a:rPr lang="en-GB" sz="1600" dirty="0">
                <a:latin typeface="Arial" panose="020B0604020202020204" pitchFamily="34" charset="0"/>
                <a:cs typeface="Arial" panose="020B0604020202020204" pitchFamily="34" charset="0"/>
              </a:rPr>
              <a:t>MRC Cognition and Brain Sciences Unit</a:t>
            </a:r>
          </a:p>
        </p:txBody>
      </p:sp>
      <p:sp>
        <p:nvSpPr>
          <p:cNvPr id="4" name="Rectangle 3">
            <a:extLst>
              <a:ext uri="{FF2B5EF4-FFF2-40B4-BE49-F238E27FC236}">
                <a16:creationId xmlns:a16="http://schemas.microsoft.com/office/drawing/2014/main" id="{30F20D65-6124-BA41-A236-70D853595ED5}"/>
              </a:ext>
            </a:extLst>
          </p:cNvPr>
          <p:cNvSpPr/>
          <p:nvPr/>
        </p:nvSpPr>
        <p:spPr>
          <a:xfrm>
            <a:off x="5087270" y="5904000"/>
            <a:ext cx="1478939" cy="338554"/>
          </a:xfrm>
          <a:prstGeom prst="rect">
            <a:avLst/>
          </a:prstGeom>
        </p:spPr>
        <p:txBody>
          <a:bodyPr wrap="square">
            <a:spAutoFit/>
          </a:bodyPr>
          <a:lstStyle/>
          <a:p>
            <a:r>
              <a:rPr lang="en-GB" sz="1600" dirty="0">
                <a:latin typeface="Arial" panose="020B0604020202020204" pitchFamily="34" charset="0"/>
                <a:cs typeface="Arial" panose="020B0604020202020204" pitchFamily="34" charset="0"/>
              </a:rPr>
              <a:t>@MRCCBU</a:t>
            </a:r>
          </a:p>
        </p:txBody>
      </p:sp>
      <p:sp>
        <p:nvSpPr>
          <p:cNvPr id="5" name="Rectangle 4">
            <a:extLst>
              <a:ext uri="{FF2B5EF4-FFF2-40B4-BE49-F238E27FC236}">
                <a16:creationId xmlns:a16="http://schemas.microsoft.com/office/drawing/2014/main" id="{39FEB8A7-3705-214F-8679-8180930137CB}"/>
              </a:ext>
            </a:extLst>
          </p:cNvPr>
          <p:cNvSpPr/>
          <p:nvPr/>
        </p:nvSpPr>
        <p:spPr>
          <a:xfrm>
            <a:off x="7014263" y="5904000"/>
            <a:ext cx="4913124" cy="338554"/>
          </a:xfrm>
          <a:prstGeom prst="rect">
            <a:avLst/>
          </a:prstGeom>
        </p:spPr>
        <p:txBody>
          <a:bodyPr wrap="square">
            <a:spAutoFit/>
          </a:bodyPr>
          <a:lstStyle/>
          <a:p>
            <a:r>
              <a:rPr lang="en-GB" sz="1600" dirty="0" err="1">
                <a:latin typeface="Arial" panose="020B0604020202020204" pitchFamily="34" charset="0"/>
                <a:cs typeface="Arial" panose="020B0604020202020204" pitchFamily="34" charset="0"/>
              </a:rPr>
              <a:t>ajay.halai@mrc-cbu.cam.ac.uk</a:t>
            </a:r>
            <a:endParaRPr lang="en-GB" sz="16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C1D5E350-9C7F-8E43-A594-0BA66D6B073D}"/>
              </a:ext>
            </a:extLst>
          </p:cNvPr>
          <p:cNvSpPr txBox="1"/>
          <p:nvPr/>
        </p:nvSpPr>
        <p:spPr>
          <a:xfrm>
            <a:off x="1243475" y="3096000"/>
            <a:ext cx="8316591" cy="830997"/>
          </a:xfrm>
          <a:prstGeom prst="rect">
            <a:avLst/>
          </a:prstGeom>
          <a:noFill/>
        </p:spPr>
        <p:txBody>
          <a:bodyPr wrap="square" rtlCol="0" anchor="t">
            <a:spAutoFit/>
          </a:bodyPr>
          <a:lstStyle/>
          <a:p>
            <a:r>
              <a:rPr lang="en-US" sz="4800" b="1" spc="-150" dirty="0">
                <a:solidFill>
                  <a:srgbClr val="2E2D62"/>
                </a:solidFill>
                <a:latin typeface="Arial" panose="020B0604020202020204" pitchFamily="34" charset="0"/>
                <a:cs typeface="Arial" panose="020B0604020202020204" pitchFamily="34" charset="0"/>
              </a:rPr>
              <a:t>Thank you</a:t>
            </a:r>
          </a:p>
        </p:txBody>
      </p:sp>
    </p:spTree>
    <p:extLst>
      <p:ext uri="{BB962C8B-B14F-4D97-AF65-F5344CB8AC3E}">
        <p14:creationId xmlns:p14="http://schemas.microsoft.com/office/powerpoint/2010/main" val="2577486388"/>
      </p:ext>
    </p:extLst>
  </p:cSld>
  <p:clrMapOvr>
    <a:masterClrMapping/>
  </p:clrMapOvr>
</p:sld>
</file>

<file path=ppt/theme/theme1.xml><?xml version="1.0" encoding="utf-8"?>
<a:theme xmlns:a="http://schemas.openxmlformats.org/drawingml/2006/main" name="Font and logo master">
  <a:themeElements>
    <a:clrScheme name="MRC Theme">
      <a:dk1>
        <a:srgbClr val="2E2C61"/>
      </a:dk1>
      <a:lt1>
        <a:srgbClr val="FFFFFF"/>
      </a:lt1>
      <a:dk2>
        <a:srgbClr val="2E2C61"/>
      </a:dk2>
      <a:lt2>
        <a:srgbClr val="FFFFFF"/>
      </a:lt2>
      <a:accent1>
        <a:srgbClr val="00BED5"/>
      </a:accent1>
      <a:accent2>
        <a:srgbClr val="008AAD"/>
      </a:accent2>
      <a:accent3>
        <a:srgbClr val="E94D36"/>
      </a:accent3>
      <a:accent4>
        <a:srgbClr val="616161"/>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RC_CBU_Cambridge_powerpoint_basic DRAFT v1" id="{651BFBB8-855F-4C44-9293-E78B4DC37D90}" vid="{CFAB39DC-A21C-E545-B81D-4C39E6D3DA40}"/>
    </a:ext>
  </a:extLst>
</a:theme>
</file>

<file path=ppt/theme/theme2.xml><?xml version="1.0" encoding="utf-8"?>
<a:theme xmlns:a="http://schemas.openxmlformats.org/drawingml/2006/main" name="1_Font and logo master">
  <a:themeElements>
    <a:clrScheme name="MRC Theme">
      <a:dk1>
        <a:srgbClr val="2E2C61"/>
      </a:dk1>
      <a:lt1>
        <a:srgbClr val="FFFFFF"/>
      </a:lt1>
      <a:dk2>
        <a:srgbClr val="2E2C61"/>
      </a:dk2>
      <a:lt2>
        <a:srgbClr val="FFFFFF"/>
      </a:lt2>
      <a:accent1>
        <a:srgbClr val="00BED5"/>
      </a:accent1>
      <a:accent2>
        <a:srgbClr val="008AAD"/>
      </a:accent2>
      <a:accent3>
        <a:srgbClr val="E94D36"/>
      </a:accent3>
      <a:accent4>
        <a:srgbClr val="616161"/>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RC_CBU_Cambridge_powerpoint_basic DRAFT v1" id="{651BFBB8-855F-4C44-9293-E78B4DC37D90}" vid="{2F6D9EDF-758F-8342-A91D-761F69A122D7}"/>
    </a:ext>
  </a:extLst>
</a:theme>
</file>

<file path=ppt/theme/theme3.xml><?xml version="1.0" encoding="utf-8"?>
<a:theme xmlns:a="http://schemas.openxmlformats.org/drawingml/2006/main" name="1_Font and logo master 2">
  <a:themeElements>
    <a:clrScheme name="MRC Theme">
      <a:dk1>
        <a:srgbClr val="2E2C61"/>
      </a:dk1>
      <a:lt1>
        <a:srgbClr val="FFFFFF"/>
      </a:lt1>
      <a:dk2>
        <a:srgbClr val="2E2C61"/>
      </a:dk2>
      <a:lt2>
        <a:srgbClr val="FFFFFF"/>
      </a:lt2>
      <a:accent1>
        <a:srgbClr val="00BED5"/>
      </a:accent1>
      <a:accent2>
        <a:srgbClr val="008AAD"/>
      </a:accent2>
      <a:accent3>
        <a:srgbClr val="E94D36"/>
      </a:accent3>
      <a:accent4>
        <a:srgbClr val="616161"/>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RC_CBU_Cambridge_powerpoint_basic DRAFT v1" id="{651BFBB8-855F-4C44-9293-E78B4DC37D90}" vid="{A6041FFC-B7A5-804E-866C-4DF812A526D4}"/>
    </a:ext>
  </a:extLst>
</a:theme>
</file>

<file path=ppt/theme/theme4.xml><?xml version="1.0" encoding="utf-8"?>
<a:theme xmlns:a="http://schemas.openxmlformats.org/drawingml/2006/main" name="Font master without logo">
  <a:themeElements>
    <a:clrScheme name="MRC Theme">
      <a:dk1>
        <a:srgbClr val="2E2C61"/>
      </a:dk1>
      <a:lt1>
        <a:srgbClr val="FFFFFF"/>
      </a:lt1>
      <a:dk2>
        <a:srgbClr val="2E2C61"/>
      </a:dk2>
      <a:lt2>
        <a:srgbClr val="FFFFFF"/>
      </a:lt2>
      <a:accent1>
        <a:srgbClr val="00BED5"/>
      </a:accent1>
      <a:accent2>
        <a:srgbClr val="008AAD"/>
      </a:accent2>
      <a:accent3>
        <a:srgbClr val="E94D36"/>
      </a:accent3>
      <a:accent4>
        <a:srgbClr val="616161"/>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RC_CBU_Cambridge_powerpoint_basic DRAFT v1" id="{651BFBB8-855F-4C44-9293-E78B4DC37D90}" vid="{7A8A97D1-A874-0743-B9E2-6BC61157B71B}"/>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F359D5BF6F5064C9F3BA03F2D189D3B" ma:contentTypeVersion="13" ma:contentTypeDescription="Create a new document." ma:contentTypeScope="" ma:versionID="284c0d270b93d58c491b10e1bd34b81f">
  <xsd:schema xmlns:xsd="http://www.w3.org/2001/XMLSchema" xmlns:xs="http://www.w3.org/2001/XMLSchema" xmlns:p="http://schemas.microsoft.com/office/2006/metadata/properties" xmlns:ns2="e5ebcf68-ced2-4a98-b72f-28c94d1ed58b" xmlns:ns3="7e30df28-d906-45ca-99b3-b21bab123d78" targetNamespace="http://schemas.microsoft.com/office/2006/metadata/properties" ma:root="true" ma:fieldsID="aa5c3b73515b1761f9db7945b5c726d3" ns2:_="" ns3:_="">
    <xsd:import namespace="e5ebcf68-ced2-4a98-b72f-28c94d1ed58b"/>
    <xsd:import namespace="7e30df28-d906-45ca-99b3-b21bab123d78"/>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DateTaken" minOccurs="0"/>
                <xsd:element ref="ns3:MediaServiceLocation" minOccurs="0"/>
                <xsd:element ref="ns3:MediaServiceOCR" minOccurs="0"/>
                <xsd:element ref="ns3:_Flow_SignoffStatus" minOccurs="0"/>
                <xsd:element ref="ns3:MediaServiceAutoKeyPoints" minOccurs="0"/>
                <xsd:element ref="ns3:MediaServiceKeyPoints" minOccurs="0"/>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ebcf68-ced2-4a98-b72f-28c94d1ed58b"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_dlc_DocId" ma:index="21" nillable="true" ma:displayName="Document ID Value" ma:description="The value of the document ID assigned to this item." ma:internalName="_dlc_DocId" ma:readOnly="true">
      <xsd:simpleType>
        <xsd:restriction base="dms:Text"/>
      </xsd:simpleType>
    </xsd:element>
    <xsd:element name="_dlc_DocIdUrl" ma:index="22"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3"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7e30df28-d906-45ca-99b3-b21bab123d78"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_Flow_SignoffStatus" ma:index="18" nillable="true" ma:displayName="Sign-off status" ma:internalName="Sign_x002d_off_x0020_status">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dlc_DocId xmlns="e5ebcf68-ced2-4a98-b72f-28c94d1ed58b">4EJAZCREWY3J-1678542396-45654</_dlc_DocId>
    <_dlc_DocIdUrl xmlns="e5ebcf68-ced2-4a98-b72f-28c94d1ed58b">
      <Url>https://ukri.sharepoint.com/sites/UKRICommunicationsandPublicEngagementTeam/_layouts/15/DocIdRedir.aspx?ID=4EJAZCREWY3J-1678542396-45654</Url>
      <Description>4EJAZCREWY3J-1678542396-45654</Description>
    </_dlc_DocIdUrl>
    <_Flow_SignoffStatus xmlns="7e30df28-d906-45ca-99b3-b21bab123d7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38254B21-FCB0-457D-8005-B76EAF4CC0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5ebcf68-ced2-4a98-b72f-28c94d1ed58b"/>
    <ds:schemaRef ds:uri="7e30df28-d906-45ca-99b3-b21bab123d7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54C2E9A-0F0E-449C-A451-79B18E10128F}">
  <ds:schemaRefs>
    <ds:schemaRef ds:uri="http://www.w3.org/XML/1998/namespace"/>
    <ds:schemaRef ds:uri="http://schemas.microsoft.com/office/infopath/2007/PartnerControls"/>
    <ds:schemaRef ds:uri="http://purl.org/dc/terms/"/>
    <ds:schemaRef ds:uri="http://schemas.microsoft.com/office/2006/metadata/properties"/>
    <ds:schemaRef ds:uri="http://schemas.microsoft.com/office/2006/documentManagement/types"/>
    <ds:schemaRef ds:uri="e5ebcf68-ced2-4a98-b72f-28c94d1ed58b"/>
    <ds:schemaRef ds:uri="http://purl.org/dc/elements/1.1/"/>
    <ds:schemaRef ds:uri="http://schemas.openxmlformats.org/package/2006/metadata/core-properties"/>
    <ds:schemaRef ds:uri="7e30df28-d906-45ca-99b3-b21bab123d78"/>
    <ds:schemaRef ds:uri="http://purl.org/dc/dcmitype/"/>
  </ds:schemaRefs>
</ds:datastoreItem>
</file>

<file path=customXml/itemProps3.xml><?xml version="1.0" encoding="utf-8"?>
<ds:datastoreItem xmlns:ds="http://schemas.openxmlformats.org/officeDocument/2006/customXml" ds:itemID="{E302D9AF-FF6B-438E-A2CA-C55AC1F7511A}">
  <ds:schemaRefs>
    <ds:schemaRef ds:uri="http://schemas.microsoft.com/sharepoint/v3/contenttype/forms"/>
  </ds:schemaRefs>
</ds:datastoreItem>
</file>

<file path=customXml/itemProps4.xml><?xml version="1.0" encoding="utf-8"?>
<ds:datastoreItem xmlns:ds="http://schemas.openxmlformats.org/officeDocument/2006/customXml" ds:itemID="{0093236D-EF1D-4898-9B83-A9048B113205}">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Font and logo master</Template>
  <TotalTime>126</TotalTime>
  <Words>780</Words>
  <Application>Microsoft Macintosh PowerPoint</Application>
  <PresentationFormat>Widescreen</PresentationFormat>
  <Paragraphs>116</Paragraphs>
  <Slides>14</Slides>
  <Notes>4</Notes>
  <HiddenSlides>0</HiddenSlides>
  <MMClips>0</MMClips>
  <ScaleCrop>false</ScaleCrop>
  <HeadingPairs>
    <vt:vector size="6" baseType="variant">
      <vt:variant>
        <vt:lpstr>Fonts Used</vt:lpstr>
      </vt:variant>
      <vt:variant>
        <vt:i4>3</vt:i4>
      </vt:variant>
      <vt:variant>
        <vt:lpstr>Theme</vt:lpstr>
      </vt:variant>
      <vt:variant>
        <vt:i4>4</vt:i4>
      </vt:variant>
      <vt:variant>
        <vt:lpstr>Slide Titles</vt:lpstr>
      </vt:variant>
      <vt:variant>
        <vt:i4>14</vt:i4>
      </vt:variant>
    </vt:vector>
  </HeadingPairs>
  <TitlesOfParts>
    <vt:vector size="21" baseType="lpstr">
      <vt:lpstr>Arial</vt:lpstr>
      <vt:lpstr>Calibri</vt:lpstr>
      <vt:lpstr>Wingdings</vt:lpstr>
      <vt:lpstr>Font and logo master</vt:lpstr>
      <vt:lpstr>1_Font and logo master</vt:lpstr>
      <vt:lpstr>1_Font and logo master 2</vt:lpstr>
      <vt:lpstr>Font master without logo</vt:lpstr>
      <vt:lpstr>PowerPoint Presentation</vt:lpstr>
      <vt:lpstr>PowerPoint Presentation</vt:lpstr>
      <vt:lpstr>Perturbing the brain</vt:lpstr>
      <vt:lpstr>Perturbing the brain</vt:lpstr>
      <vt:lpstr>Perturb approaches</vt:lpstr>
      <vt:lpstr>Measuring neural responses</vt:lpstr>
      <vt:lpstr>Spatial and temporal scales</vt:lpstr>
      <vt:lpstr>Combining perturb and measure methods</vt:lpstr>
      <vt:lpstr>Novel developments</vt:lpstr>
      <vt:lpstr>Novel developments</vt:lpstr>
      <vt:lpstr>Novel developments</vt:lpstr>
      <vt:lpstr>Novel developments</vt:lpstr>
      <vt:lpstr>Facilities at CBU</vt:lpstr>
      <vt:lpstr>PowerPoint Presentation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Ajay Halai</cp:lastModifiedBy>
  <cp:revision>7</cp:revision>
  <dcterms:created xsi:type="dcterms:W3CDTF">2022-06-28T07:53:22Z</dcterms:created>
  <dcterms:modified xsi:type="dcterms:W3CDTF">2022-08-19T14:08:01Z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0x010100DF359D5BF6F5064C9F3BA03F2D189D3B</vt:lpwstr>
  </property>
  <property fmtid="{D5CDD505-2E9C-101B-9397-08002B2CF9AE}" pid="3" name="_dlc_DocIdItemGuid">
    <vt:lpwstr>f12cc001-62dd-440d-a9d0-b637c535cd37</vt:lpwstr>
  </property>
</Properties>
</file>