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6" r:id="rId2"/>
    <p:sldId id="439" r:id="rId3"/>
    <p:sldId id="549" r:id="rId4"/>
    <p:sldId id="510" r:id="rId5"/>
    <p:sldId id="511" r:id="rId6"/>
    <p:sldId id="422" r:id="rId7"/>
    <p:sldId id="514" r:id="rId8"/>
    <p:sldId id="528" r:id="rId9"/>
    <p:sldId id="429" r:id="rId10"/>
    <p:sldId id="529" r:id="rId11"/>
    <p:sldId id="531" r:id="rId12"/>
    <p:sldId id="512" r:id="rId13"/>
    <p:sldId id="513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525" r:id="rId22"/>
    <p:sldId id="532" r:id="rId23"/>
    <p:sldId id="533" r:id="rId24"/>
    <p:sldId id="522" r:id="rId25"/>
    <p:sldId id="523" r:id="rId26"/>
    <p:sldId id="563" r:id="rId27"/>
    <p:sldId id="322" r:id="rId28"/>
    <p:sldId id="345" r:id="rId29"/>
    <p:sldId id="346" r:id="rId30"/>
    <p:sldId id="347" r:id="rId31"/>
    <p:sldId id="349" r:id="rId32"/>
    <p:sldId id="430" r:id="rId33"/>
    <p:sldId id="326" r:id="rId34"/>
    <p:sldId id="526" r:id="rId35"/>
    <p:sldId id="530" r:id="rId36"/>
    <p:sldId id="527" r:id="rId37"/>
    <p:sldId id="305" r:id="rId38"/>
    <p:sldId id="363" r:id="rId39"/>
    <p:sldId id="364" r:id="rId40"/>
    <p:sldId id="327" r:id="rId41"/>
    <p:sldId id="368" r:id="rId42"/>
    <p:sldId id="369" r:id="rId43"/>
    <p:sldId id="370" r:id="rId44"/>
    <p:sldId id="565" r:id="rId45"/>
    <p:sldId id="564" r:id="rId46"/>
    <p:sldId id="290" r:id="rId47"/>
    <p:sldId id="328" r:id="rId48"/>
    <p:sldId id="311" r:id="rId49"/>
    <p:sldId id="312" r:id="rId50"/>
    <p:sldId id="424" r:id="rId51"/>
    <p:sldId id="313" r:id="rId52"/>
    <p:sldId id="314" r:id="rId53"/>
    <p:sldId id="315" r:id="rId54"/>
    <p:sldId id="323" r:id="rId55"/>
    <p:sldId id="324" r:id="rId56"/>
    <p:sldId id="317" r:id="rId57"/>
    <p:sldId id="318" r:id="rId58"/>
    <p:sldId id="372" r:id="rId59"/>
    <p:sldId id="427" r:id="rId60"/>
    <p:sldId id="567" r:id="rId61"/>
    <p:sldId id="566" r:id="rId62"/>
    <p:sldId id="432" r:id="rId63"/>
    <p:sldId id="435" r:id="rId64"/>
    <p:sldId id="433" r:id="rId65"/>
    <p:sldId id="434" r:id="rId66"/>
    <p:sldId id="414" r:id="rId67"/>
    <p:sldId id="437" r:id="rId68"/>
    <p:sldId id="431" r:id="rId69"/>
    <p:sldId id="436" r:id="rId70"/>
    <p:sldId id="438" r:id="rId71"/>
    <p:sldId id="389" r:id="rId72"/>
    <p:sldId id="412" r:id="rId73"/>
    <p:sldId id="373" r:id="rId74"/>
    <p:sldId id="375" r:id="rId75"/>
    <p:sldId id="428" r:id="rId76"/>
    <p:sldId id="568" r:id="rId77"/>
    <p:sldId id="569" r:id="rId78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0E2"/>
    <a:srgbClr val="0000FF"/>
    <a:srgbClr val="00FF00"/>
    <a:srgbClr val="FFFFFF"/>
    <a:srgbClr val="23CFCF"/>
    <a:srgbClr val="D39173"/>
    <a:srgbClr val="6464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92" autoAdjust="0"/>
    <p:restoredTop sz="84452" autoAdjust="0"/>
  </p:normalViewPr>
  <p:slideViewPr>
    <p:cSldViewPr>
      <p:cViewPr varScale="1">
        <p:scale>
          <a:sx n="138" d="100"/>
          <a:sy n="138" d="100"/>
        </p:scale>
        <p:origin x="237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T:\Younger\7000\ss_rois\summary_tables\2013\loc_extract_fina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T:\Younger\7000\ss_rois\summary_tables\2013\loc_extract_final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972007739880878"/>
          <c:y val="0.13146564589302803"/>
          <c:w val="0.57171429960143882"/>
          <c:h val="0.67558617672790722"/>
        </c:manualLayout>
      </c:layout>
      <c:barChart>
        <c:barDir val="col"/>
        <c:grouping val="clustered"/>
        <c:varyColors val="0"/>
        <c:ser>
          <c:idx val="0"/>
          <c:order val="0"/>
          <c:tx>
            <c:v>ffa</c:v>
          </c:tx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63A8-41D4-9295-F9C7D3FAD2F3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3-63A8-41D4-9295-F9C7D3FAD2F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63A8-41D4-9295-F9C7D3FAD2F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63A8-41D4-9295-F9C7D3FAD2F3}"/>
              </c:ext>
            </c:extLst>
          </c:dPt>
          <c:errBars>
            <c:errBarType val="both"/>
            <c:errValType val="cust"/>
            <c:noEndCap val="0"/>
            <c:plus>
              <c:numRef>
                <c:f>(sorted!$X$18,sorted!$W$18,sorted!$AB$18,sorted!$AA$18)</c:f>
                <c:numCache>
                  <c:formatCode>General</c:formatCode>
                  <c:ptCount val="4"/>
                  <c:pt idx="0">
                    <c:v>0.17492984036531795</c:v>
                  </c:pt>
                  <c:pt idx="1">
                    <c:v>0.15456859590762842</c:v>
                  </c:pt>
                  <c:pt idx="2">
                    <c:v>9.7981386903264384E-2</c:v>
                  </c:pt>
                  <c:pt idx="3">
                    <c:v>9.9808779575126266E-2</c:v>
                  </c:pt>
                </c:numCache>
              </c:numRef>
            </c:plus>
            <c:minus>
              <c:numRef>
                <c:f>(sorted!$X$18,sorted!$W$18,sorted!$AB$18,sorted!$AA$18)</c:f>
                <c:numCache>
                  <c:formatCode>General</c:formatCode>
                  <c:ptCount val="4"/>
                  <c:pt idx="0">
                    <c:v>0.17492984036531795</c:v>
                  </c:pt>
                  <c:pt idx="1">
                    <c:v>0.15456859590762842</c:v>
                  </c:pt>
                  <c:pt idx="2">
                    <c:v>9.7981386903264384E-2</c:v>
                  </c:pt>
                  <c:pt idx="3">
                    <c:v>9.9808779575126266E-2</c:v>
                  </c:pt>
                </c:numCache>
              </c:numRef>
            </c:minus>
          </c:errBars>
          <c:cat>
            <c:strRef>
              <c:f>sorted!$U$67:$X$67</c:f>
              <c:strCache>
                <c:ptCount val="4"/>
                <c:pt idx="0">
                  <c:v>F</c:v>
                </c:pt>
                <c:pt idx="1">
                  <c:v>P</c:v>
                </c:pt>
                <c:pt idx="2">
                  <c:v>F</c:v>
                </c:pt>
                <c:pt idx="3">
                  <c:v>P</c:v>
                </c:pt>
              </c:strCache>
            </c:strRef>
          </c:cat>
          <c:val>
            <c:numRef>
              <c:f>(sorted!$X$17,sorted!$W$17,sorted!$AB$17,sorted!$AA$17)</c:f>
              <c:numCache>
                <c:formatCode>General</c:formatCode>
                <c:ptCount val="4"/>
                <c:pt idx="0">
                  <c:v>1.2465142857142817</c:v>
                </c:pt>
                <c:pt idx="1">
                  <c:v>0.3396678571428593</c:v>
                </c:pt>
                <c:pt idx="2">
                  <c:v>0.78244999999999998</c:v>
                </c:pt>
                <c:pt idx="3">
                  <c:v>0.18108461538461532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A8-41D4-9295-F9C7D3FAD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65736928"/>
        <c:axId val="465729480"/>
      </c:barChart>
      <c:catAx>
        <c:axId val="46573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crossAx val="465729480"/>
        <c:crosses val="autoZero"/>
        <c:auto val="1"/>
        <c:lblAlgn val="ctr"/>
        <c:lblOffset val="100"/>
        <c:noMultiLvlLbl val="0"/>
      </c:catAx>
      <c:valAx>
        <c:axId val="465729480"/>
        <c:scaling>
          <c:orientation val="minMax"/>
          <c:max val="1.6"/>
          <c:min val="0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65736928"/>
        <c:crosses val="autoZero"/>
        <c:crossBetween val="between"/>
        <c:majorUnit val="0.4"/>
        <c:minorUnit val="4.0000000000000105E-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16622922134834"/>
          <c:y val="8.4876543209876767E-2"/>
          <c:w val="0.56733377077865088"/>
          <c:h val="0.67192633906872978"/>
        </c:manualLayout>
      </c:layout>
      <c:barChart>
        <c:barDir val="col"/>
        <c:grouping val="clustered"/>
        <c:varyColors val="0"/>
        <c:ser>
          <c:idx val="0"/>
          <c:order val="0"/>
          <c:tx>
            <c:v>PPA</c:v>
          </c:tx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5E49-426D-B2A0-E998A5A82073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3-5E49-426D-B2A0-E998A5A8207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5E49-426D-B2A0-E998A5A8207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5E49-426D-B2A0-E998A5A82073}"/>
              </c:ext>
            </c:extLst>
          </c:dPt>
          <c:errBars>
            <c:errBarType val="both"/>
            <c:errValType val="cust"/>
            <c:noEndCap val="0"/>
            <c:plus>
              <c:numRef>
                <c:f>(sorted!$V$18,sorted!$U$18,sorted!$Z$18,sorted!$Y$18)</c:f>
                <c:numCache>
                  <c:formatCode>General</c:formatCode>
                  <c:ptCount val="4"/>
                  <c:pt idx="0">
                    <c:v>0.13306920324860372</c:v>
                  </c:pt>
                  <c:pt idx="1">
                    <c:v>0.14291998755053301</c:v>
                  </c:pt>
                  <c:pt idx="2">
                    <c:v>0.10052581325055016</c:v>
                  </c:pt>
                  <c:pt idx="3">
                    <c:v>0.11696208460736389</c:v>
                  </c:pt>
                </c:numCache>
              </c:numRef>
            </c:plus>
            <c:minus>
              <c:numRef>
                <c:f>(sorted!$V$18,sorted!$U$18,sorted!$Z$18,sorted!$Y$18)</c:f>
                <c:numCache>
                  <c:formatCode>General</c:formatCode>
                  <c:ptCount val="4"/>
                  <c:pt idx="0">
                    <c:v>0.13306920324860372</c:v>
                  </c:pt>
                  <c:pt idx="1">
                    <c:v>0.14291998755053301</c:v>
                  </c:pt>
                  <c:pt idx="2">
                    <c:v>0.10052581325055016</c:v>
                  </c:pt>
                  <c:pt idx="3">
                    <c:v>0.11696208460736389</c:v>
                  </c:pt>
                </c:numCache>
              </c:numRef>
            </c:minus>
          </c:errBars>
          <c:cat>
            <c:strRef>
              <c:f>sorted!$U$67:$X$67</c:f>
              <c:strCache>
                <c:ptCount val="4"/>
                <c:pt idx="0">
                  <c:v>F</c:v>
                </c:pt>
                <c:pt idx="1">
                  <c:v>P</c:v>
                </c:pt>
                <c:pt idx="2">
                  <c:v>F</c:v>
                </c:pt>
                <c:pt idx="3">
                  <c:v>P</c:v>
                </c:pt>
              </c:strCache>
            </c:strRef>
          </c:cat>
          <c:val>
            <c:numRef>
              <c:f>(sorted!$V$17,sorted!$U$17,sorted!$Z$17,sorted!$Y$17)</c:f>
              <c:numCache>
                <c:formatCode>General</c:formatCode>
                <c:ptCount val="4"/>
                <c:pt idx="0">
                  <c:v>3.6307142857142892E-2</c:v>
                </c:pt>
                <c:pt idx="1">
                  <c:v>1.2985857142857187</c:v>
                </c:pt>
                <c:pt idx="2">
                  <c:v>-0.21539230769230852</c:v>
                </c:pt>
                <c:pt idx="3">
                  <c:v>0.51731153846153843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E49-426D-B2A0-E998A5A82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65730264"/>
        <c:axId val="465730656"/>
      </c:barChart>
      <c:catAx>
        <c:axId val="465730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crossAx val="465730656"/>
        <c:crosses val="autoZero"/>
        <c:auto val="1"/>
        <c:lblAlgn val="ctr"/>
        <c:lblOffset val="100"/>
        <c:noMultiLvlLbl val="0"/>
      </c:catAx>
      <c:valAx>
        <c:axId val="465730656"/>
        <c:scaling>
          <c:orientation val="minMax"/>
          <c:max val="1.6"/>
          <c:min val="-0.4"/>
        </c:scaling>
        <c:delete val="0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465730264"/>
        <c:crosses val="autoZero"/>
        <c:crossBetween val="between"/>
        <c:majorUnit val="0.4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1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92CC5-4110-48DB-B751-8CDA5E2EC0FB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09ED-185C-410C-9F21-3CFA0ABB5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976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80DEA8-C52D-4C82-A0F7-53C8005FA71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77B847-0E78-4FDE-8257-2FEBC06720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8580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Multivariate Bayes, see e.g. </a:t>
            </a:r>
            <a:r>
              <a:rPr lang="en-GB" dirty="0" err="1" smtClean="0"/>
              <a:t>Friston</a:t>
            </a:r>
            <a:r>
              <a:rPr lang="en-GB" dirty="0" smtClean="0"/>
              <a:t> et al., 2008: https://pubmed.ncbi.nlm.nih.gov/17919928/</a:t>
            </a:r>
          </a:p>
          <a:p>
            <a:r>
              <a:rPr lang="en-GB" dirty="0" smtClean="0"/>
              <a:t>For</a:t>
            </a:r>
            <a:r>
              <a:rPr lang="en-GB" baseline="0" dirty="0" smtClean="0"/>
              <a:t> Pattern Component Modelling see </a:t>
            </a:r>
            <a:r>
              <a:rPr lang="en-GB" baseline="0" dirty="0" err="1" smtClean="0"/>
              <a:t>Diedrichsen</a:t>
            </a:r>
            <a:r>
              <a:rPr lang="en-GB" baseline="0" dirty="0" smtClean="0"/>
              <a:t> et al. 2018: https://www.sciencedirect.com/science/article/pii/S1053811917306985 (this uses priors so is a hierarchical Bayesian model)</a:t>
            </a:r>
          </a:p>
          <a:p>
            <a:r>
              <a:rPr lang="en-GB" baseline="0" dirty="0" smtClean="0"/>
              <a:t>For cross-validated MANOVA see </a:t>
            </a:r>
            <a:r>
              <a:rPr lang="en-GB" baseline="0" dirty="0" err="1" smtClean="0"/>
              <a:t>Allefeld</a:t>
            </a:r>
            <a:r>
              <a:rPr lang="en-GB" baseline="0" dirty="0" smtClean="0"/>
              <a:t> &amp; Haynes, 2014: https://pubmed.ncbi.nlm.nih.gov/24296330/  (I think this is equivalent to, or a specific case of, PCM)</a:t>
            </a:r>
          </a:p>
          <a:p>
            <a:r>
              <a:rPr lang="en-GB" baseline="0" dirty="0" smtClean="0"/>
              <a:t>For Inverted Encoding Models, see e.g. Sprague…</a:t>
            </a:r>
            <a:r>
              <a:rPr lang="en-GB" baseline="0" dirty="0" err="1" smtClean="0"/>
              <a:t>Serences</a:t>
            </a:r>
            <a:r>
              <a:rPr lang="en-GB" baseline="0" dirty="0" smtClean="0"/>
              <a:t> 2015: https://www.ncbi.nlm.nih.gov/pmc/articles/PMC4532299/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4333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Safe (likely to be valid), but time-consuming, and fixed-effects inference.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B87C2B-F45B-4F2A-BD03-C46A9BEE3039}" type="slidenum">
              <a:rPr lang="en-GB" altLang="en-US" smtClean="0"/>
              <a:pPr/>
              <a:t>43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3415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Include assumptions.</a:t>
            </a:r>
            <a:endParaRPr lang="en-GB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7C55E-4138-4B2B-9351-4DFFE8F7452F}" type="slidenum">
              <a:rPr lang="en-GB" altLang="en-US" smtClean="0"/>
              <a:pPr>
                <a:spcBef>
                  <a:spcPct val="0"/>
                </a:spcBef>
              </a:pPr>
              <a:t>46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90019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Regularisation: use prior assumptions to constrain the ways in which the boundary is shaped and shifted so as to discriminate the categories in the training data.</a:t>
            </a:r>
            <a:endParaRPr lang="en-GB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810767-52C5-421F-BEEB-99016DEA7716}" type="slidenum">
              <a:rPr lang="en-GB" altLang="en-US" smtClean="0"/>
              <a:pPr>
                <a:spcBef>
                  <a:spcPct val="0"/>
                </a:spcBef>
              </a:pPr>
              <a:t>57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7448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Regularisation: use prior assumptions to constrain the ways in which the boundary is shaped and shifted so as to discriminate the categories in the training data.</a:t>
            </a:r>
            <a:endParaRPr lang="en-GB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41C083-DCA7-49EA-A24A-43ECA58244B8}" type="slidenum">
              <a:rPr lang="en-GB" altLang="en-US" smtClean="0"/>
              <a:pPr>
                <a:spcBef>
                  <a:spcPct val="0"/>
                </a:spcBef>
              </a:pPr>
              <a:t>58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35260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CF4F69-1589-4E74-BBF9-800CA29AD74A}" type="slidenum">
              <a:rPr lang="en-GB" altLang="en-US" smtClean="0"/>
              <a:pPr>
                <a:spcBef>
                  <a:spcPct val="0"/>
                </a:spcBef>
              </a:pPr>
              <a:t>59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678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7ADAC-7272-4853-A411-278294C77EEE}" type="slidenum">
              <a:rPr lang="en-GB" altLang="en-US" smtClean="0"/>
              <a:pPr>
                <a:spcBef>
                  <a:spcPct val="0"/>
                </a:spcBef>
              </a:pPr>
              <a:t>73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0386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CDC1B2-E4F5-4956-BA61-348CDBE4328C}" type="slidenum">
              <a:rPr lang="en-GB" altLang="en-US" smtClean="0"/>
              <a:pPr>
                <a:spcBef>
                  <a:spcPct val="0"/>
                </a:spcBef>
              </a:pPr>
              <a:t>74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2722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331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7B847-0E78-4FDE-8257-2FEBC06720F7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024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F34730-6A55-48C7-89D2-4C202CF40F51}" type="slidenum">
              <a:rPr lang="en-GB" altLang="en-US" smtClean="0"/>
              <a:pPr>
                <a:spcBef>
                  <a:spcPct val="0"/>
                </a:spcBef>
              </a:pPr>
              <a:t>23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16262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whole-brain searchlight (multivariate equivalent of conventional univariate mapping)</a:t>
            </a:r>
            <a:endParaRPr lang="en-GB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F20527-B02A-4FAC-87A3-B1EBBAEDDEB2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4941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875155-C60E-45A8-867F-A5E546AD3F46}" type="slidenum">
              <a:rPr lang="en-GB" altLang="en-US" smtClean="0"/>
              <a:pPr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8396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F143BD-6173-488B-8572-F65280D0995B}" type="slidenum">
              <a:rPr lang="en-GB" altLang="en-US" smtClean="0"/>
              <a:pPr>
                <a:spcBef>
                  <a:spcPct val="0"/>
                </a:spcBef>
              </a:pPr>
              <a:t>38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8040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3E5636-7227-42CB-A0E2-A184D8B366DF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6507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30CB51-0692-4B0F-B611-31BF8FD9E5F5}" type="slidenum">
              <a:rPr lang="en-GB" altLang="en-US" smtClean="0"/>
              <a:pPr>
                <a:spcBef>
                  <a:spcPct val="0"/>
                </a:spcBef>
              </a:pPr>
              <a:t>40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6838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218E-F352-46D1-982C-6A958C14BB32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9890-843E-4A4E-A949-F5C93750B9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951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38F9-3AD7-4937-804A-5E3B6AE7CE11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49CE-F4FB-41A5-9064-FF617E64F1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952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1350-4417-4D0D-B4D1-8A8117B953B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5D7B-135B-45E8-BCFD-C5376BF5BA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54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C8C-FC0E-4302-8FC3-258CE703ABB9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8675C-BF31-4376-A672-40E311BF14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254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EBA6C-2B77-4B16-B3D4-0E5667EECE55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6F08B-EA2D-4C4A-9480-0A3A1DB4FD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4A40-3AFE-48B6-9F63-C153C7019734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5E8B-059F-4553-AB96-620E0BC492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991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0D46-CCB8-4EFC-8D81-C45CA2CB17BA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FF07-4CCF-4958-A3C9-E89050C3B0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09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1F33-3F54-41FF-9E74-B81C5A428A76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8D20-DA66-491F-840D-4EC1E036F3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83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5174F-9F05-4FD8-BCB6-19C7E055052D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9B427-EF74-4520-9FF1-22994A13E8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51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2C3BE-6DA8-4974-8A1E-9BF36E5F49A7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9F87-2342-4EFF-B4F7-76AB30BBBC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514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8C8D-467B-44AF-93D5-2A327DD5288B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33AA-BB30-4B61-A6AC-2861F4F110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388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3C0DB2-ABB2-4597-92E0-50E42C3FDF8E}" type="datetimeFigureOut">
              <a:rPr lang="en-GB"/>
              <a:pPr>
                <a:defRPr/>
              </a:pPr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8D27A1-E359-4959-B171-49B632E5F5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ie.ntu.edu.tw/~cjlin/libsv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ites.google.com/site/tdtdecodingtoolbox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mlnl.cs.ucl.ac.uk/pronto/" TargetMode="External"/><Relationship Id="rId7" Type="http://schemas.openxmlformats.org/officeDocument/2006/relationships/hyperlink" Target="https://github.com/KamitaniLab/BrainDecoderToolbox2" TargetMode="External"/><Relationship Id="rId2" Type="http://schemas.openxmlformats.org/officeDocument/2006/relationships/hyperlink" Target="http://www.pymvp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princetonuniversity/princeton-mvpa-toolbox" TargetMode="External"/><Relationship Id="rId5" Type="http://schemas.openxmlformats.org/officeDocument/2006/relationships/hyperlink" Target="http://www.franciscopereira.org/searchmight/" TargetMode="External"/><Relationship Id="rId4" Type="http://schemas.openxmlformats.org/officeDocument/2006/relationships/hyperlink" Target="http://cosmomvpa.org/" TargetMode="Externa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neurostars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38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jpeg"/><Relationship Id="rId4" Type="http://schemas.openxmlformats.org/officeDocument/2006/relationships/image" Target="../media/image34.png"/><Relationship Id="rId9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ing.mrc-cbu.cam.ac.uk/methods/COGNESTIC2022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4392488"/>
          </a:xfrm>
        </p:spPr>
        <p:txBody>
          <a:bodyPr/>
          <a:lstStyle/>
          <a:p>
            <a:pPr eaLnBrk="1" hangingPunct="1"/>
            <a:r>
              <a:rPr lang="en-GB" altLang="en-US" sz="2800" b="1" dirty="0" smtClean="0"/>
              <a:t>An introduction to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Multi-Variate Pattern Analysis (MVPA)</a:t>
            </a:r>
            <a:br>
              <a:rPr lang="en-GB" altLang="en-US" sz="4000" b="1" dirty="0" smtClean="0"/>
            </a:br>
            <a:r>
              <a:rPr lang="en-GB" altLang="en-US" sz="2800" b="1" dirty="0" smtClean="0"/>
              <a:t>using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The </a:t>
            </a:r>
            <a:r>
              <a:rPr lang="en-GB" altLang="en-US" sz="4000" b="1" dirty="0"/>
              <a:t>D</a:t>
            </a:r>
            <a:r>
              <a:rPr lang="en-GB" altLang="en-US" sz="4000" b="1" dirty="0" smtClean="0"/>
              <a:t>ecoding Toolbox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2800" b="1" dirty="0" smtClean="0"/>
              <a:t>and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r>
              <a:rPr lang="en-GB" altLang="en-US" sz="4000" b="1" dirty="0" smtClean="0"/>
              <a:t>The RSA Toolbox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9144000" cy="1367507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COGNESTIC, 2022</a:t>
            </a:r>
            <a:endParaRPr lang="en-US" sz="3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Daniel </a:t>
            </a:r>
            <a:r>
              <a:rPr lang="en-US" sz="3600" dirty="0" smtClean="0"/>
              <a:t>Mitchell</a:t>
            </a:r>
            <a:endParaRPr lang="en-US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Daniel.Mitche</a:t>
            </a:r>
            <a:r>
              <a:rPr lang="en-US" sz="2800" dirty="0" smtClean="0"/>
              <a:t>ll@mrc-cbu.cam.ac.uk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6977EFE-A528-B64A-9FC1-E2D34F46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2" y="87784"/>
            <a:ext cx="8801100" cy="139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6241473" y="2985655"/>
            <a:ext cx="2050472" cy="1905000"/>
            <a:chOff x="6241473" y="2985655"/>
            <a:chExt cx="2050472" cy="1905000"/>
          </a:xfrm>
        </p:grpSpPr>
        <p:sp>
          <p:nvSpPr>
            <p:cNvPr id="85" name="Freeform 84"/>
            <p:cNvSpPr/>
            <p:nvPr/>
          </p:nvSpPr>
          <p:spPr>
            <a:xfrm>
              <a:off x="6255327" y="3176304"/>
              <a:ext cx="2036618" cy="1714351"/>
            </a:xfrm>
            <a:custGeom>
              <a:avLst/>
              <a:gdLst>
                <a:gd name="connsiteX0" fmla="*/ 2036618 w 2036618"/>
                <a:gd name="connsiteY0" fmla="*/ 0 h 1683328"/>
                <a:gd name="connsiteX1" fmla="*/ 6928 w 2036618"/>
                <a:gd name="connsiteY1" fmla="*/ 1572491 h 1683328"/>
                <a:gd name="connsiteX2" fmla="*/ 0 w 2036618"/>
                <a:gd name="connsiteY2" fmla="*/ 1683328 h 1683328"/>
                <a:gd name="connsiteX3" fmla="*/ 2029691 w 2036618"/>
                <a:gd name="connsiteY3" fmla="*/ 1683328 h 1683328"/>
                <a:gd name="connsiteX4" fmla="*/ 2036618 w 2036618"/>
                <a:gd name="connsiteY4" fmla="*/ 0 h 168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6618" h="1683328">
                  <a:moveTo>
                    <a:pt x="2036618" y="0"/>
                  </a:moveTo>
                  <a:lnTo>
                    <a:pt x="6928" y="1572491"/>
                  </a:lnTo>
                  <a:lnTo>
                    <a:pt x="0" y="1683328"/>
                  </a:lnTo>
                  <a:lnTo>
                    <a:pt x="2029691" y="1683328"/>
                  </a:lnTo>
                  <a:lnTo>
                    <a:pt x="2036618" y="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6241473" y="2985655"/>
              <a:ext cx="2050472" cy="1785689"/>
            </a:xfrm>
            <a:custGeom>
              <a:avLst/>
              <a:gdLst>
                <a:gd name="connsiteX0" fmla="*/ 2036618 w 2050472"/>
                <a:gd name="connsiteY0" fmla="*/ 166254 h 1738745"/>
                <a:gd name="connsiteX1" fmla="*/ 6927 w 2050472"/>
                <a:gd name="connsiteY1" fmla="*/ 1738745 h 1738745"/>
                <a:gd name="connsiteX2" fmla="*/ 0 w 2050472"/>
                <a:gd name="connsiteY2" fmla="*/ 0 h 1738745"/>
                <a:gd name="connsiteX3" fmla="*/ 2050472 w 2050472"/>
                <a:gd name="connsiteY3" fmla="*/ 0 h 1738745"/>
                <a:gd name="connsiteX4" fmla="*/ 2036618 w 2050472"/>
                <a:gd name="connsiteY4" fmla="*/ 166254 h 173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472" h="1738745">
                  <a:moveTo>
                    <a:pt x="2036618" y="166254"/>
                  </a:moveTo>
                  <a:lnTo>
                    <a:pt x="6927" y="1738745"/>
                  </a:lnTo>
                  <a:lnTo>
                    <a:pt x="0" y="0"/>
                  </a:lnTo>
                  <a:lnTo>
                    <a:pt x="2050472" y="0"/>
                  </a:lnTo>
                  <a:lnTo>
                    <a:pt x="2036618" y="166254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1" y="5099621"/>
            <a:ext cx="5306412" cy="748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80794"/>
            <a:ext cx="5328592" cy="80400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41793" y="3419356"/>
            <a:ext cx="2198158" cy="823675"/>
            <a:chOff x="3635896" y="2688130"/>
            <a:chExt cx="3083987" cy="1209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96" y="2871091"/>
              <a:ext cx="1011314" cy="1026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4128" y="2871091"/>
              <a:ext cx="995755" cy="10268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06604" y="2688130"/>
              <a:ext cx="5052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83567" y="6064199"/>
            <a:ext cx="4793128" cy="245121"/>
            <a:chOff x="683567" y="6064199"/>
            <a:chExt cx="4793128" cy="245121"/>
          </a:xfrm>
        </p:grpSpPr>
        <p:sp>
          <p:nvSpPr>
            <p:cNvPr id="8" name="Oval 7"/>
            <p:cNvSpPr/>
            <p:nvPr/>
          </p:nvSpPr>
          <p:spPr>
            <a:xfrm>
              <a:off x="683567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195735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951819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707903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4463987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220071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1439651" y="6064199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38281" y="1434197"/>
            <a:ext cx="4838414" cy="245121"/>
            <a:chOff x="638281" y="1434197"/>
            <a:chExt cx="4838414" cy="245121"/>
          </a:xfrm>
        </p:grpSpPr>
        <p:sp>
          <p:nvSpPr>
            <p:cNvPr id="9" name="Oval 8"/>
            <p:cNvSpPr/>
            <p:nvPr/>
          </p:nvSpPr>
          <p:spPr>
            <a:xfrm>
              <a:off x="63828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2165545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929177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3692809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445644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220071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1401913" y="1434197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36095" y="2144295"/>
            <a:ext cx="245904" cy="509810"/>
            <a:chOff x="5436095" y="2144295"/>
            <a:chExt cx="245904" cy="509810"/>
          </a:xfrm>
        </p:grpSpPr>
        <p:sp>
          <p:nvSpPr>
            <p:cNvPr id="26" name="Rectangle 25"/>
            <p:cNvSpPr/>
            <p:nvPr/>
          </p:nvSpPr>
          <p:spPr>
            <a:xfrm>
              <a:off x="5436095" y="2166600"/>
              <a:ext cx="245904" cy="470311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8" name="Text Box 1056"/>
            <p:cNvSpPr txBox="1">
              <a:spLocks noChangeArrowheads="1"/>
            </p:cNvSpPr>
            <p:nvPr/>
          </p:nvSpPr>
          <p:spPr bwMode="auto">
            <a:xfrm>
              <a:off x="5436095" y="2144295"/>
              <a:ext cx="245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00FF00"/>
                  </a:solidFill>
                  <a:latin typeface="Albertus Medium"/>
                </a:rPr>
                <a:t>1</a:t>
              </a:r>
              <a:endParaRPr lang="en-US" altLang="en-US" sz="1200" b="1" dirty="0">
                <a:solidFill>
                  <a:srgbClr val="00FF00"/>
                </a:solidFill>
                <a:latin typeface="Albertus Medium"/>
              </a:endParaRPr>
            </a:p>
          </p:txBody>
        </p:sp>
        <p:sp>
          <p:nvSpPr>
            <p:cNvPr id="39" name="Text Box 1056"/>
            <p:cNvSpPr txBox="1">
              <a:spLocks noChangeArrowheads="1"/>
            </p:cNvSpPr>
            <p:nvPr/>
          </p:nvSpPr>
          <p:spPr bwMode="auto">
            <a:xfrm>
              <a:off x="5436095" y="2377106"/>
              <a:ext cx="245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00FF00"/>
                  </a:solidFill>
                  <a:latin typeface="Albertus Medium"/>
                </a:rPr>
                <a:t>2</a:t>
              </a:r>
              <a:endParaRPr lang="en-US" altLang="en-US" sz="1200" b="1" dirty="0">
                <a:solidFill>
                  <a:srgbClr val="00FF00"/>
                </a:solidFill>
                <a:latin typeface="Albertus Medium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59047" y="2684796"/>
            <a:ext cx="2829376" cy="2587860"/>
            <a:chOff x="5559047" y="2684796"/>
            <a:chExt cx="2829376" cy="2587860"/>
          </a:xfrm>
        </p:grpSpPr>
        <p:grpSp>
          <p:nvGrpSpPr>
            <p:cNvPr id="3" name="Group 2"/>
            <p:cNvGrpSpPr/>
            <p:nvPr/>
          </p:nvGrpSpPr>
          <p:grpSpPr>
            <a:xfrm>
              <a:off x="5559047" y="2684796"/>
              <a:ext cx="2829376" cy="2587860"/>
              <a:chOff x="5559047" y="2684796"/>
              <a:chExt cx="2829376" cy="2587860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5559047" y="2684796"/>
                <a:ext cx="453112" cy="384164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6228183" y="2895847"/>
                <a:ext cx="0" cy="201622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6228183" y="4904787"/>
                <a:ext cx="2088232" cy="728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 Box 1056"/>
              <p:cNvSpPr txBox="1">
                <a:spLocks noChangeArrowheads="1"/>
              </p:cNvSpPr>
              <p:nvPr/>
            </p:nvSpPr>
            <p:spPr bwMode="auto">
              <a:xfrm>
                <a:off x="6228183" y="4995657"/>
                <a:ext cx="216024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 dirty="0" smtClean="0">
                    <a:latin typeface="Albertus Medium"/>
                  </a:rPr>
                  <a:t>Voxel 1 activation</a:t>
                </a:r>
                <a:endParaRPr lang="en-US" altLang="en-US" sz="1200" b="1" dirty="0">
                  <a:latin typeface="Albertus Medium"/>
                </a:endParaRPr>
              </a:p>
            </p:txBody>
          </p:sp>
          <p:sp>
            <p:nvSpPr>
              <p:cNvPr id="37" name="Text Box 1056"/>
              <p:cNvSpPr txBox="1">
                <a:spLocks noChangeArrowheads="1"/>
              </p:cNvSpPr>
              <p:nvPr/>
            </p:nvSpPr>
            <p:spPr bwMode="auto">
              <a:xfrm rot="16200000">
                <a:off x="5076057" y="3765459"/>
                <a:ext cx="201622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 dirty="0" smtClean="0">
                    <a:latin typeface="Albertus Medium"/>
                  </a:rPr>
                  <a:t>Voxel 2 activation</a:t>
                </a:r>
                <a:endParaRPr lang="en-US" altLang="en-US" sz="1200" b="1" dirty="0">
                  <a:latin typeface="Albertus Medium"/>
                </a:endParaRPr>
              </a:p>
            </p:txBody>
          </p:sp>
        </p:grpSp>
        <p:sp>
          <p:nvSpPr>
            <p:cNvPr id="40" name="Text Box 1056"/>
            <p:cNvSpPr txBox="1">
              <a:spLocks noChangeArrowheads="1"/>
            </p:cNvSpPr>
            <p:nvPr/>
          </p:nvSpPr>
          <p:spPr bwMode="auto">
            <a:xfrm rot="20421506">
              <a:off x="6205557" y="4510159"/>
              <a:ext cx="7911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chemeClr val="bg1">
                      <a:lumMod val="75000"/>
                    </a:schemeClr>
                  </a:solidFill>
                  <a:latin typeface="Albertus Medium"/>
                </a:rPr>
                <a:t>Voxel N</a:t>
              </a:r>
              <a:endParaRPr lang="en-US" altLang="en-US" sz="1200" b="1" dirty="0">
                <a:solidFill>
                  <a:schemeClr val="bg1">
                    <a:lumMod val="75000"/>
                  </a:schemeClr>
                </a:solidFill>
                <a:latin typeface="Albertus Medium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6233698" y="4703331"/>
              <a:ext cx="570549" cy="185906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051679" y="3543919"/>
            <a:ext cx="1016926" cy="1076478"/>
            <a:chOff x="7051679" y="3543919"/>
            <a:chExt cx="1016926" cy="1076478"/>
          </a:xfrm>
        </p:grpSpPr>
        <p:sp>
          <p:nvSpPr>
            <p:cNvPr id="45" name="Oval 44"/>
            <p:cNvSpPr/>
            <p:nvPr/>
          </p:nvSpPr>
          <p:spPr>
            <a:xfrm>
              <a:off x="7051679" y="4259176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7452319" y="441293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7505146" y="387931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988168" y="3543919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7163738" y="4543566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7875174" y="4295342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7867513" y="3950643"/>
              <a:ext cx="80437" cy="768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198" y="3399903"/>
            <a:ext cx="1019531" cy="767056"/>
            <a:chOff x="6594198" y="3399903"/>
            <a:chExt cx="1019531" cy="767056"/>
          </a:xfrm>
        </p:grpSpPr>
        <p:sp>
          <p:nvSpPr>
            <p:cNvPr id="44" name="Oval 43"/>
            <p:cNvSpPr/>
            <p:nvPr/>
          </p:nvSpPr>
          <p:spPr>
            <a:xfrm>
              <a:off x="7051679" y="3505504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6971241" y="3827127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594198" y="3738212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7454840" y="4090128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7533292" y="3399903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252126" y="3694241"/>
              <a:ext cx="80437" cy="7683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Oval 56"/>
          <p:cNvSpPr/>
          <p:nvPr/>
        </p:nvSpPr>
        <p:spPr>
          <a:xfrm>
            <a:off x="6723809" y="4099015"/>
            <a:ext cx="80437" cy="768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6554591" y="2703765"/>
            <a:ext cx="2589411" cy="1814453"/>
            <a:chOff x="6554591" y="2703765"/>
            <a:chExt cx="2589411" cy="1814453"/>
          </a:xfrm>
        </p:grpSpPr>
        <p:cxnSp>
          <p:nvCxnSpPr>
            <p:cNvPr id="61" name="Straight Connector 60"/>
            <p:cNvCxnSpPr>
              <a:stCxn id="40" idx="0"/>
            </p:cNvCxnSpPr>
            <p:nvPr/>
          </p:nvCxnSpPr>
          <p:spPr>
            <a:xfrm flipV="1">
              <a:off x="6554591" y="2703765"/>
              <a:ext cx="2337889" cy="1814453"/>
            </a:xfrm>
            <a:prstGeom prst="line">
              <a:avLst/>
            </a:prstGeom>
            <a:ln w="285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Box 1056"/>
            <p:cNvSpPr txBox="1">
              <a:spLocks noChangeArrowheads="1"/>
            </p:cNvSpPr>
            <p:nvPr/>
          </p:nvSpPr>
          <p:spPr bwMode="auto">
            <a:xfrm rot="19347691">
              <a:off x="7127778" y="3036199"/>
              <a:ext cx="20162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7030A0"/>
                  </a:solidFill>
                  <a:latin typeface="Albertus Medium"/>
                </a:rPr>
                <a:t>Classification boundary</a:t>
              </a:r>
              <a:endParaRPr lang="en-US" altLang="en-US" sz="1200" b="1" dirty="0">
                <a:solidFill>
                  <a:srgbClr val="7030A0"/>
                </a:solidFill>
                <a:latin typeface="Albertus Medium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00616" y="2185318"/>
            <a:ext cx="1078575" cy="1421578"/>
            <a:chOff x="7600616" y="2185318"/>
            <a:chExt cx="1078575" cy="1421578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7891454" y="2658658"/>
              <a:ext cx="787737" cy="948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1056"/>
            <p:cNvSpPr txBox="1">
              <a:spLocks noChangeArrowheads="1"/>
            </p:cNvSpPr>
            <p:nvPr/>
          </p:nvSpPr>
          <p:spPr bwMode="auto">
            <a:xfrm rot="3006948">
              <a:off x="7456547" y="2329387"/>
              <a:ext cx="7498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Weight </a:t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vector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19188293">
              <a:off x="8337155" y="3114085"/>
              <a:ext cx="121223" cy="1212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Title 1"/>
          <p:cNvSpPr txBox="1">
            <a:spLocks/>
          </p:cNvSpPr>
          <p:nvPr/>
        </p:nvSpPr>
        <p:spPr bwMode="auto">
          <a:xfrm>
            <a:off x="457200" y="495458"/>
            <a:ext cx="8229600" cy="12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MVPA work? </a:t>
            </a:r>
            <a:br>
              <a:rPr lang="en-GB" altLang="en-US" sz="3600" b="1" dirty="0" smtClean="0"/>
            </a:br>
            <a:r>
              <a:rPr lang="en-GB" altLang="en-US" sz="2400" b="1" dirty="0" smtClean="0"/>
              <a:t>classification example</a:t>
            </a:r>
            <a:endParaRPr lang="en-GB" altLang="en-US" sz="24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6761538" y="3426020"/>
            <a:ext cx="684882" cy="1107748"/>
            <a:chOff x="6761538" y="3426020"/>
            <a:chExt cx="684882" cy="1107748"/>
          </a:xfrm>
        </p:grpSpPr>
        <p:sp>
          <p:nvSpPr>
            <p:cNvPr id="60" name="Rectangle 59"/>
            <p:cNvSpPr/>
            <p:nvPr/>
          </p:nvSpPr>
          <p:spPr>
            <a:xfrm flipH="1">
              <a:off x="6761538" y="3426020"/>
              <a:ext cx="2333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7213083" y="4072103"/>
              <a:ext cx="23333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4893" y="4204636"/>
            <a:ext cx="3754644" cy="461665"/>
            <a:chOff x="194893" y="4204636"/>
            <a:chExt cx="3754644" cy="461665"/>
          </a:xfrm>
        </p:grpSpPr>
        <p:sp>
          <p:nvSpPr>
            <p:cNvPr id="64" name="Oval 63"/>
            <p:cNvSpPr/>
            <p:nvPr/>
          </p:nvSpPr>
          <p:spPr>
            <a:xfrm>
              <a:off x="3656769" y="4322153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2177872" y="4312074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/>
            <p:cNvSpPr/>
            <p:nvPr/>
          </p:nvSpPr>
          <p:spPr>
            <a:xfrm flipH="1">
              <a:off x="2148096" y="4204636"/>
              <a:ext cx="30822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flipH="1">
              <a:off x="3641315" y="4204636"/>
              <a:ext cx="30822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?</a:t>
              </a:r>
              <a:endPara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72" name="Text Box 1056"/>
            <p:cNvSpPr txBox="1">
              <a:spLocks noChangeArrowheads="1"/>
            </p:cNvSpPr>
            <p:nvPr/>
          </p:nvSpPr>
          <p:spPr bwMode="auto">
            <a:xfrm>
              <a:off x="194893" y="4310743"/>
              <a:ext cx="21602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Predictions: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94893" y="3215673"/>
            <a:ext cx="3718500" cy="276999"/>
            <a:chOff x="194893" y="3215673"/>
            <a:chExt cx="3718500" cy="276999"/>
          </a:xfrm>
        </p:grpSpPr>
        <p:sp>
          <p:nvSpPr>
            <p:cNvPr id="73" name="Oval 72"/>
            <p:cNvSpPr/>
            <p:nvPr/>
          </p:nvSpPr>
          <p:spPr>
            <a:xfrm>
              <a:off x="3656769" y="3231613"/>
              <a:ext cx="256624" cy="2451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2173895" y="3231613"/>
              <a:ext cx="256624" cy="24512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 Box 1056"/>
            <p:cNvSpPr txBox="1">
              <a:spLocks noChangeArrowheads="1"/>
            </p:cNvSpPr>
            <p:nvPr/>
          </p:nvSpPr>
          <p:spPr bwMode="auto">
            <a:xfrm>
              <a:off x="194893" y="3215673"/>
              <a:ext cx="21602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True labels: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0" y="3492672"/>
            <a:ext cx="1682726" cy="818071"/>
            <a:chOff x="0" y="3492672"/>
            <a:chExt cx="1682726" cy="818071"/>
          </a:xfrm>
        </p:grpSpPr>
        <p:sp>
          <p:nvSpPr>
            <p:cNvPr id="76" name="Text Box 1056"/>
            <p:cNvSpPr txBox="1">
              <a:spLocks noChangeArrowheads="1"/>
            </p:cNvSpPr>
            <p:nvPr/>
          </p:nvSpPr>
          <p:spPr bwMode="auto">
            <a:xfrm>
              <a:off x="0" y="3749185"/>
              <a:ext cx="16827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Compare</a:t>
              </a:r>
              <a:endParaRPr lang="en-US" altLang="en-US" sz="1200" b="1" dirty="0">
                <a:latin typeface="Albertus Medium"/>
              </a:endParaRPr>
            </a:p>
          </p:txBody>
        </p:sp>
        <p:cxnSp>
          <p:nvCxnSpPr>
            <p:cNvPr id="35" name="Straight Arrow Connector 34"/>
            <p:cNvCxnSpPr>
              <a:stCxn id="75" idx="2"/>
              <a:endCxn id="72" idx="0"/>
            </p:cNvCxnSpPr>
            <p:nvPr/>
          </p:nvCxnSpPr>
          <p:spPr>
            <a:xfrm>
              <a:off x="1275013" y="3492672"/>
              <a:ext cx="0" cy="8180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42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Play with SVMs…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749300"/>
          </a:xfrm>
        </p:spPr>
        <p:txBody>
          <a:bodyPr/>
          <a:lstStyle/>
          <a:p>
            <a:r>
              <a:rPr lang="en-GB" altLang="en-US" smtClean="0"/>
              <a:t>LIBSVM:</a:t>
            </a:r>
          </a:p>
          <a:p>
            <a:endParaRPr lang="en-GB" altLang="en-US" smtClean="0"/>
          </a:p>
          <a:p>
            <a:pPr lvl="2"/>
            <a:endParaRPr lang="en-GB" altLang="en-US" smtClean="0"/>
          </a:p>
        </p:txBody>
      </p:sp>
      <p:sp>
        <p:nvSpPr>
          <p:cNvPr id="69636" name="Content Placeholder 2"/>
          <p:cNvSpPr txBox="1">
            <a:spLocks/>
          </p:cNvSpPr>
          <p:nvPr/>
        </p:nvSpPr>
        <p:spPr bwMode="auto">
          <a:xfrm>
            <a:off x="457200" y="3068638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hlinkClick r:id="rId2"/>
              </a:rPr>
              <a:t>https://www.csie.ntu.edu.tw/~cjlin/libsvm/</a:t>
            </a:r>
            <a:r>
              <a:rPr lang="en-GB" altLang="en-US" dirty="0"/>
              <a:t> </a:t>
            </a:r>
          </a:p>
          <a:p>
            <a:pPr lvl="2" algn="ctr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51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31126" y="1340768"/>
            <a:ext cx="435689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Flexibly combines weak/noisy signal</a:t>
            </a:r>
            <a:br>
              <a:rPr lang="en-GB" altLang="en-US" sz="2400" dirty="0" smtClean="0"/>
            </a:br>
            <a:r>
              <a:rPr lang="en-GB" altLang="en-US" sz="2400" dirty="0" smtClean="0"/>
              <a:t>across features</a:t>
            </a:r>
            <a:br>
              <a:rPr lang="en-GB" altLang="en-US" sz="2400" dirty="0" smtClean="0"/>
            </a:br>
            <a:r>
              <a:rPr lang="en-GB" altLang="en-US" sz="2400" dirty="0" smtClean="0"/>
              <a:t>(including relative activation)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b="1" dirty="0" smtClean="0"/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Suppresses correlated noise </a:t>
            </a:r>
            <a:r>
              <a:rPr lang="en-GB" altLang="en-US" sz="1800" dirty="0" smtClean="0"/>
              <a:t>(interpreting weight vector is tricky: </a:t>
            </a:r>
            <a:r>
              <a:rPr lang="en-GB" altLang="en-US" sz="1800" dirty="0" err="1" smtClean="0"/>
              <a:t>Haufe</a:t>
            </a:r>
            <a:r>
              <a:rPr lang="en-GB" altLang="en-US" sz="1800" dirty="0" smtClean="0"/>
              <a:t> et al., 2014)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Abstracts from subjects’ idiosyncratic response patterns </a:t>
            </a:r>
            <a:br>
              <a:rPr lang="en-GB" altLang="en-US" sz="2400" dirty="0" smtClean="0"/>
            </a:br>
            <a:r>
              <a:rPr lang="en-GB" altLang="en-US" sz="1400" dirty="0" smtClean="0"/>
              <a:t>(information versus activation)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MVPA work?</a:t>
            </a:r>
            <a:endParaRPr lang="en-GB" altLang="en-US" sz="36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900969" y="2801944"/>
            <a:ext cx="3745528" cy="2125285"/>
            <a:chOff x="4900969" y="2801944"/>
            <a:chExt cx="3745528" cy="21252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8225" y="2801944"/>
              <a:ext cx="2058272" cy="2125285"/>
            </a:xfrm>
            <a:prstGeom prst="rect">
              <a:avLst/>
            </a:prstGeom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900969" y="3957927"/>
              <a:ext cx="17314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 smtClean="0">
                  <a:latin typeface="Times New Roman" panose="02020603050405020304" pitchFamily="18" charset="0"/>
                </a:rPr>
                <a:t>Kriegeskorte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 </a:t>
              </a:r>
              <a:br>
                <a:rPr lang="en-GB" altLang="en-US" sz="1400" i="1" dirty="0" smtClean="0">
                  <a:latin typeface="Times New Roman" panose="02020603050405020304" pitchFamily="18" charset="0"/>
                </a:rPr>
              </a:br>
              <a:r>
                <a:rPr lang="en-GB" altLang="en-US" sz="1400" i="1" dirty="0" smtClean="0">
                  <a:latin typeface="Times New Roman" panose="02020603050405020304" pitchFamily="18" charset="0"/>
                </a:rPr>
                <a:t>&amp; Douglas (2019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11025" y="5047727"/>
            <a:ext cx="2921669" cy="1549625"/>
            <a:chOff x="4511025" y="5047727"/>
            <a:chExt cx="2921669" cy="15496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4137" t="25926" r="26388" b="29629"/>
            <a:stretch/>
          </p:blipFill>
          <p:spPr>
            <a:xfrm flipH="1" flipV="1">
              <a:off x="6369653" y="5445224"/>
              <a:ext cx="792088" cy="8640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4137" t="25926" r="26388" b="29629"/>
            <a:stretch/>
          </p:blipFill>
          <p:spPr>
            <a:xfrm rot="10800000" flipH="1" flipV="1">
              <a:off x="4802065" y="5445224"/>
              <a:ext cx="792088" cy="864096"/>
            </a:xfrm>
            <a:prstGeom prst="rect">
              <a:avLst/>
            </a:prstGeom>
          </p:spPr>
        </p:pic>
        <p:sp>
          <p:nvSpPr>
            <p:cNvPr id="10" name="Text Box 1056"/>
            <p:cNvSpPr txBox="1">
              <a:spLocks noChangeArrowheads="1"/>
            </p:cNvSpPr>
            <p:nvPr/>
          </p:nvSpPr>
          <p:spPr bwMode="auto">
            <a:xfrm>
              <a:off x="4788024" y="6320353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1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1" name="Text Box 1056"/>
            <p:cNvSpPr txBox="1">
              <a:spLocks noChangeArrowheads="1"/>
            </p:cNvSpPr>
            <p:nvPr/>
          </p:nvSpPr>
          <p:spPr bwMode="auto">
            <a:xfrm>
              <a:off x="6386242" y="6320353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1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2" name="Text Box 1056"/>
            <p:cNvSpPr txBox="1">
              <a:spLocks noChangeArrowheads="1"/>
            </p:cNvSpPr>
            <p:nvPr/>
          </p:nvSpPr>
          <p:spPr bwMode="auto">
            <a:xfrm rot="16200000">
              <a:off x="4253481" y="5738772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2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3" name="Text Box 1056"/>
            <p:cNvSpPr txBox="1">
              <a:spLocks noChangeArrowheads="1"/>
            </p:cNvSpPr>
            <p:nvPr/>
          </p:nvSpPr>
          <p:spPr bwMode="auto">
            <a:xfrm rot="16200000">
              <a:off x="5835109" y="5738772"/>
              <a:ext cx="7920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Voxel 2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4" name="Text Box 1056"/>
            <p:cNvSpPr txBox="1">
              <a:spLocks noChangeArrowheads="1"/>
            </p:cNvSpPr>
            <p:nvPr/>
          </p:nvSpPr>
          <p:spPr bwMode="auto">
            <a:xfrm>
              <a:off x="4572000" y="5047727"/>
              <a:ext cx="122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SUBJECT A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5" name="Text Box 1056"/>
            <p:cNvSpPr txBox="1">
              <a:spLocks noChangeArrowheads="1"/>
            </p:cNvSpPr>
            <p:nvPr/>
          </p:nvSpPr>
          <p:spPr bwMode="auto">
            <a:xfrm>
              <a:off x="6208558" y="5047727"/>
              <a:ext cx="122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SUBJECT B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33884" y="950819"/>
            <a:ext cx="4102612" cy="1849790"/>
            <a:chOff x="4933884" y="950819"/>
            <a:chExt cx="4102612" cy="18497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3884" y="950819"/>
              <a:ext cx="1909113" cy="1849790"/>
            </a:xfrm>
            <a:prstGeom prst="rect">
              <a:avLst/>
            </a:prstGeom>
          </p:spPr>
        </p:pic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7092280" y="1604033"/>
              <a:ext cx="19442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Cox &amp; Savoy (2003)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6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1052736"/>
            <a:ext cx="82296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Original view: biased sampling of sub-voxel patterns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/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Later spatial filtering experiments</a:t>
            </a:r>
          </a:p>
          <a:p>
            <a:pPr marL="1314450" lvl="1" indent="-571500" eaLnBrk="1" hangingPunct="1">
              <a:spcBef>
                <a:spcPct val="0"/>
              </a:spcBef>
            </a:pPr>
            <a:r>
              <a:rPr lang="en-GB" altLang="en-US" sz="2000" dirty="0" smtClean="0"/>
              <a:t>Removing high spatial frequencies doesn’t always hurt</a:t>
            </a:r>
            <a:br>
              <a:rPr lang="en-GB" altLang="en-US" sz="2000" dirty="0" smtClean="0"/>
            </a:br>
            <a:r>
              <a:rPr lang="en-GB" altLang="en-US" sz="1400" dirty="0" smtClean="0"/>
              <a:t>(e.g. Op de </a:t>
            </a:r>
            <a:r>
              <a:rPr lang="en-GB" altLang="en-US" sz="1400" dirty="0" err="1" smtClean="0"/>
              <a:t>Beeck</a:t>
            </a:r>
            <a:r>
              <a:rPr lang="en-GB" altLang="en-US" sz="1400" dirty="0" smtClean="0"/>
              <a:t>, 2010)</a:t>
            </a:r>
          </a:p>
          <a:p>
            <a:pPr marL="1314450" lvl="1" indent="-571500" eaLnBrk="1" hangingPunct="1">
              <a:spcBef>
                <a:spcPct val="0"/>
              </a:spcBef>
            </a:pPr>
            <a:r>
              <a:rPr lang="en-GB" altLang="en-US" sz="2000" dirty="0" smtClean="0"/>
              <a:t>Therefore sampled patterns may be coarse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Multipronged sensors? </a:t>
            </a:r>
            <a:br>
              <a:rPr lang="en-GB" altLang="en-US" sz="2400" dirty="0" smtClean="0"/>
            </a:br>
            <a:r>
              <a:rPr lang="en-GB" altLang="en-US" sz="1800" dirty="0" smtClean="0"/>
              <a:t>(We sample from veins , which sample from neurons)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400" dirty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400" dirty="0" smtClean="0"/>
              <a:t>Often unimportant </a:t>
            </a:r>
            <a:br>
              <a:rPr lang="en-GB" altLang="en-US" sz="2400" dirty="0" smtClean="0"/>
            </a:br>
            <a:r>
              <a:rPr lang="en-GB" altLang="en-US" sz="2000" dirty="0" smtClean="0"/>
              <a:t>(we want to ask “is there information?” </a:t>
            </a:r>
            <a:br>
              <a:rPr lang="en-GB" altLang="en-US" sz="2000" dirty="0" smtClean="0"/>
            </a:br>
            <a:r>
              <a:rPr lang="en-GB" altLang="en-US" sz="2000" dirty="0" smtClean="0"/>
              <a:t>not “what scale is the information?”), </a:t>
            </a:r>
            <a:br>
              <a:rPr lang="en-GB" altLang="en-US" sz="2000" dirty="0" smtClean="0"/>
            </a:br>
            <a:r>
              <a:rPr lang="en-GB" altLang="en-US" sz="2400" dirty="0" smtClean="0"/>
              <a:t>but could have practical consequences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Physiology: fine or coarser scale patterns?</a:t>
            </a:r>
            <a:endParaRPr lang="en-GB" altLang="en-US" sz="3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6156176" y="4221088"/>
            <a:ext cx="2530624" cy="2376264"/>
            <a:chOff x="6156176" y="4221088"/>
            <a:chExt cx="2530624" cy="237626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6156176" y="6289377"/>
              <a:ext cx="2403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>
                  <a:latin typeface="Times New Roman" panose="02020603050405020304" pitchFamily="18" charset="0"/>
                </a:rPr>
                <a:t>Kriegeskorte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 et al. (2009)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613" y="4221088"/>
              <a:ext cx="2262187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763688" y="1389896"/>
            <a:ext cx="5862662" cy="1319024"/>
            <a:chOff x="1763688" y="1389896"/>
            <a:chExt cx="5862662" cy="13190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688" y="1412776"/>
              <a:ext cx="1320375" cy="1152128"/>
            </a:xfrm>
            <a:prstGeom prst="rect">
              <a:avLst/>
            </a:prstGeom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222875" y="1511786"/>
              <a:ext cx="24034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err="1" smtClean="0">
                  <a:latin typeface="Times New Roman" panose="02020603050405020304" pitchFamily="18" charset="0"/>
                </a:rPr>
                <a:t>Kamitani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 &amp; Tong (2005)</a:t>
              </a:r>
            </a:p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Haynes &amp; Rees (2005)</a:t>
              </a:r>
            </a:p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Boynton </a:t>
              </a:r>
              <a:r>
                <a:rPr lang="en-GB" altLang="en-US" sz="1400" i="1" dirty="0">
                  <a:latin typeface="Times New Roman" panose="02020603050405020304" pitchFamily="18" charset="0"/>
                </a:rPr>
                <a:t>(</a:t>
              </a:r>
              <a:r>
                <a:rPr lang="en-GB" altLang="en-US" sz="1400" i="1" dirty="0" smtClean="0">
                  <a:latin typeface="Times New Roman" panose="02020603050405020304" pitchFamily="18" charset="0"/>
                </a:rPr>
                <a:t>2005)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3381" y="1389896"/>
              <a:ext cx="1202528" cy="1319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8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MVPA using</a:t>
            </a:r>
            <a:br>
              <a:rPr lang="en-GB" altLang="en-US" smtClean="0"/>
            </a:br>
            <a:r>
              <a:rPr lang="en-GB" altLang="en-US" smtClean="0"/>
              <a:t>The Decoding Toolbox (TDT)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2160972" cy="175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1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53194" y="3140968"/>
            <a:ext cx="8229600" cy="3312368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altLang="en-US" sz="2400" dirty="0" smtClean="0">
                <a:hlinkClick r:id="rId2"/>
              </a:rPr>
              <a:t>https://sites.google.com/site/tdtdecodingtoolbox/</a:t>
            </a:r>
            <a:endParaRPr lang="en-GB" altLang="en-US" sz="2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sz="2400" b="1" i="1" dirty="0" smtClean="0"/>
              <a:t>Latest Version 3.999F (15/8/2022)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sz="2400" b="1" i="1" dirty="0" smtClean="0"/>
              <a:t>These demos will use 3.999E2 </a:t>
            </a:r>
            <a:r>
              <a:rPr lang="en-GB" altLang="en-US" sz="2400" b="1" i="1" dirty="0"/>
              <a:t>(</a:t>
            </a:r>
            <a:r>
              <a:rPr lang="en-GB" altLang="en-US" sz="2400" b="1" i="1" dirty="0" smtClean="0"/>
              <a:t>05/7/2022)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sz="2400" b="1" i="1" dirty="0"/>
          </a:p>
          <a:p>
            <a:r>
              <a:rPr lang="en-US" sz="2400" dirty="0"/>
              <a:t>Runs in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</a:p>
          <a:p>
            <a:r>
              <a:rPr lang="en-US" sz="2400" dirty="0" smtClean="0"/>
              <a:t>Minimal </a:t>
            </a:r>
            <a:r>
              <a:rPr lang="en-US" sz="2400" dirty="0"/>
              <a:t>GUI, but good documentation and </a:t>
            </a:r>
            <a:r>
              <a:rPr lang="en-US" sz="2400" dirty="0" smtClean="0"/>
              <a:t>demos </a:t>
            </a:r>
            <a:r>
              <a:rPr lang="en-US" sz="2400" dirty="0"/>
              <a:t>to </a:t>
            </a:r>
            <a:r>
              <a:rPr lang="en-US" sz="2400" dirty="0" err="1"/>
              <a:t>familiarise</a:t>
            </a:r>
            <a:r>
              <a:rPr lang="en-US" sz="2400" dirty="0"/>
              <a:t> you with the analyses</a:t>
            </a:r>
          </a:p>
          <a:p>
            <a:r>
              <a:rPr lang="en-US" sz="2400" dirty="0" smtClean="0"/>
              <a:t>Template </a:t>
            </a:r>
            <a:r>
              <a:rPr lang="en-US" sz="2400" dirty="0"/>
              <a:t>scripts </a:t>
            </a:r>
            <a:r>
              <a:rPr lang="en-US" sz="2400" dirty="0" smtClean="0"/>
              <a:t>provide </a:t>
            </a:r>
            <a:r>
              <a:rPr lang="en-US" sz="2400" dirty="0"/>
              <a:t>a starting point </a:t>
            </a:r>
            <a:r>
              <a:rPr lang="en-US" sz="2400" dirty="0" smtClean="0"/>
              <a:t>for own </a:t>
            </a:r>
            <a:r>
              <a:rPr lang="en-US" sz="2400" dirty="0"/>
              <a:t>analyses.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sz="2400" dirty="0" smtClean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2160972" cy="175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4" y="980728"/>
            <a:ext cx="84597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The Decoding Toolbox?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544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574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3000" b="1" dirty="0" smtClean="0"/>
              <a:t>Some alternatives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9250" y="873339"/>
            <a:ext cx="84455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 err="1" smtClean="0"/>
              <a:t>PyMVPA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(</a:t>
            </a:r>
            <a:r>
              <a:rPr lang="en-US" altLang="en-US" sz="1800" dirty="0" smtClean="0"/>
              <a:t>Python)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GB" altLang="en-US" sz="1600" dirty="0">
                <a:hlinkClick r:id="rId2"/>
              </a:rPr>
              <a:t>http://www.pymvpa.org/</a:t>
            </a:r>
            <a:endParaRPr lang="en-GB" altLang="en-US" sz="16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 err="1"/>
              <a:t>PRoNTo</a:t>
            </a:r>
            <a:r>
              <a:rPr lang="en-US" altLang="en-US" sz="1800" dirty="0"/>
              <a:t> (</a:t>
            </a:r>
            <a:r>
              <a:rPr lang="en-US" altLang="en-US" sz="1800" dirty="0" err="1"/>
              <a:t>Matlab</a:t>
            </a:r>
            <a:r>
              <a:rPr lang="en-US" altLang="en-US" sz="1800" dirty="0"/>
              <a:t>; SPM)</a:t>
            </a:r>
            <a:br>
              <a:rPr lang="en-US" altLang="en-US" sz="1800" dirty="0"/>
            </a:br>
            <a:r>
              <a:rPr lang="en-GB" altLang="en-US" sz="1600" dirty="0">
                <a:hlinkClick r:id="rId3"/>
              </a:rPr>
              <a:t>http://www.mlnl.cs.ucl.ac.uk/pronto/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 err="1"/>
              <a:t>CoSMo</a:t>
            </a:r>
            <a:r>
              <a:rPr lang="en-GB" altLang="en-US" sz="1800" dirty="0"/>
              <a:t> MVPA (</a:t>
            </a:r>
            <a:r>
              <a:rPr lang="en-GB" altLang="en-US" sz="1800" dirty="0" err="1"/>
              <a:t>Matlab</a:t>
            </a:r>
            <a:r>
              <a:rPr lang="en-GB" altLang="en-US" sz="1800" dirty="0"/>
              <a:t>; MRI and EMEG)</a:t>
            </a:r>
            <a:br>
              <a:rPr lang="en-GB" altLang="en-US" sz="1800" dirty="0"/>
            </a:br>
            <a:r>
              <a:rPr lang="en-GB" altLang="en-US" sz="1600" dirty="0">
                <a:hlinkClick r:id="rId4"/>
              </a:rPr>
              <a:t>http://cosmomvpa.org/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 err="1"/>
              <a:t>Searchmight</a:t>
            </a:r>
            <a:r>
              <a:rPr lang="en-GB" altLang="en-US" sz="1800" dirty="0"/>
              <a:t> (just searchlights, but several fast options, esp. GNB)</a:t>
            </a:r>
            <a:br>
              <a:rPr lang="en-GB" altLang="en-US" sz="1800" dirty="0"/>
            </a:br>
            <a:r>
              <a:rPr lang="en-GB" altLang="en-US" sz="1600" dirty="0">
                <a:hlinkClick r:id="rId5"/>
              </a:rPr>
              <a:t>http://www.franciscopereira.org/searchmight</a:t>
            </a:r>
            <a:r>
              <a:rPr lang="en-GB" altLang="en-US" sz="1600" dirty="0" smtClean="0">
                <a:hlinkClick r:id="rId5"/>
              </a:rPr>
              <a:t>/</a:t>
            </a:r>
            <a:r>
              <a:rPr lang="en-GB" altLang="en-US" sz="1600" dirty="0" smtClean="0"/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/>
              <a:t>Princeton Decoding Toolbox (</a:t>
            </a:r>
            <a:r>
              <a:rPr lang="en-GB" altLang="en-US" sz="1800" dirty="0" err="1"/>
              <a:t>Matlab</a:t>
            </a:r>
            <a:r>
              <a:rPr lang="en-GB" altLang="en-US" sz="1800" dirty="0"/>
              <a:t>; development stopped?)</a:t>
            </a:r>
            <a:br>
              <a:rPr lang="en-GB" altLang="en-US" sz="1800" dirty="0"/>
            </a:br>
            <a:r>
              <a:rPr lang="en-GB" altLang="en-US" sz="1600" dirty="0">
                <a:hlinkClick r:id="rId6"/>
              </a:rPr>
              <a:t>https://github.com/princetonuniversity/princeton-mvpa-toolbox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/>
              <a:t>Brain Decoder </a:t>
            </a:r>
            <a:r>
              <a:rPr lang="en-GB" altLang="en-US" sz="1800" dirty="0" smtClean="0"/>
              <a:t>Toolbox 2</a:t>
            </a:r>
            <a:r>
              <a:rPr lang="en-GB" altLang="en-US" sz="1800" dirty="0"/>
              <a:t/>
            </a:r>
            <a:br>
              <a:rPr lang="en-GB" altLang="en-US" sz="1800" dirty="0"/>
            </a:br>
            <a:r>
              <a:rPr lang="en-GB" altLang="en-US" sz="1600" dirty="0">
                <a:hlinkClick r:id="rId7"/>
              </a:rPr>
              <a:t>https://github.com/KamitaniLab/BrainDecoderToolbox2</a:t>
            </a:r>
            <a:r>
              <a:rPr lang="en-GB" altLang="en-US" sz="1600" dirty="0"/>
              <a:t> </a:t>
            </a:r>
            <a:endParaRPr lang="en-GB" altLang="en-US" sz="1600" dirty="0" smtClean="0"/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/>
              <a:t>RSA toolbox (</a:t>
            </a:r>
            <a:r>
              <a:rPr lang="en-GB" altLang="en-US" sz="1800" dirty="0" err="1"/>
              <a:t>Matlab</a:t>
            </a:r>
            <a:r>
              <a:rPr lang="en-GB" altLang="en-US" sz="1800" dirty="0"/>
              <a:t>; now Python; focus on RSA rather than classification; see later</a:t>
            </a:r>
            <a:r>
              <a:rPr lang="en-GB" altLang="en-US" sz="18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 smtClean="0"/>
              <a:t>Within larger packages (e.g. </a:t>
            </a:r>
            <a:r>
              <a:rPr lang="en-GB" altLang="en-US" sz="1800" dirty="0" err="1" smtClean="0"/>
              <a:t>BrainVoyager</a:t>
            </a:r>
            <a:r>
              <a:rPr lang="en-GB" altLang="en-US" sz="1800" dirty="0" smtClean="0"/>
              <a:t>; </a:t>
            </a:r>
            <a:r>
              <a:rPr lang="en-GB" altLang="en-US" sz="1800" dirty="0" smtClean="0"/>
              <a:t>MNE - </a:t>
            </a:r>
            <a:r>
              <a:rPr lang="en-GB" altLang="en-US" sz="1800" dirty="0" smtClean="0"/>
              <a:t>see later?)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 smtClean="0"/>
              <a:t>3dSVM in AFNI? </a:t>
            </a:r>
            <a:r>
              <a:rPr lang="en-GB" altLang="en-US" sz="1800" dirty="0" smtClean="0"/>
              <a:t>PROBID? MANIA? MVPANI? Others…?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1800" dirty="0" smtClean="0"/>
              <a:t>Built-in functions in </a:t>
            </a:r>
            <a:r>
              <a:rPr lang="en-GB" altLang="en-US" sz="1800" dirty="0" err="1" smtClean="0"/>
              <a:t>Matlab</a:t>
            </a:r>
            <a:r>
              <a:rPr lang="en-GB" altLang="en-US" sz="1800" dirty="0" smtClean="0"/>
              <a:t> or other languages</a:t>
            </a:r>
            <a:endParaRPr lang="en-GB" altLang="en-US" sz="1800" dirty="0"/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4" y="2132856"/>
            <a:ext cx="692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82" y="954987"/>
            <a:ext cx="16684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1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438150" y="1052736"/>
            <a:ext cx="8229600" cy="5648102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Benefits of The Decoding Toolbox:</a:t>
            </a:r>
          </a:p>
          <a:p>
            <a:pPr lvl="1" eaLnBrk="1" hangingPunct="1"/>
            <a:r>
              <a:rPr lang="en-GB" altLang="en-US" dirty="0" smtClean="0"/>
              <a:t>“Simplicity”</a:t>
            </a:r>
          </a:p>
          <a:p>
            <a:pPr lvl="1" eaLnBrk="1" hangingPunct="1"/>
            <a:r>
              <a:rPr lang="en-GB" altLang="en-US" dirty="0" smtClean="0"/>
              <a:t>Modularity, flexibility, extendibility</a:t>
            </a:r>
          </a:p>
          <a:p>
            <a:pPr lvl="1" eaLnBrk="1" hangingPunct="1"/>
            <a:r>
              <a:rPr lang="en-GB" altLang="en-US" dirty="0" smtClean="0"/>
              <a:t>Speed</a:t>
            </a:r>
          </a:p>
          <a:p>
            <a:pPr lvl="1" eaLnBrk="1" hangingPunct="1"/>
            <a:r>
              <a:rPr lang="en-GB" altLang="en-US" dirty="0" smtClean="0"/>
              <a:t>Error management</a:t>
            </a:r>
          </a:p>
          <a:p>
            <a:pPr lvl="1" eaLnBrk="1" hangingPunct="1"/>
            <a:r>
              <a:rPr lang="en-GB" altLang="en-US" dirty="0" smtClean="0"/>
              <a:t>Readability</a:t>
            </a:r>
          </a:p>
          <a:p>
            <a:pPr lvl="1" eaLnBrk="1" hangingPunct="1"/>
            <a:r>
              <a:rPr lang="en-GB" altLang="en-US" dirty="0" smtClean="0"/>
              <a:t>SPM interface (and AFNI)</a:t>
            </a:r>
          </a:p>
          <a:p>
            <a:pPr lvl="1" eaLnBrk="1" hangingPunct="1"/>
            <a:r>
              <a:rPr lang="en-GB" altLang="en-US" dirty="0" smtClean="0"/>
              <a:t>Active development</a:t>
            </a:r>
          </a:p>
          <a:p>
            <a:pPr lvl="1" eaLnBrk="1" hangingPunct="1"/>
            <a:r>
              <a:rPr lang="en-GB" altLang="en-US" dirty="0" smtClean="0"/>
              <a:t>Documentation and support</a:t>
            </a:r>
            <a:br>
              <a:rPr lang="en-GB" altLang="en-US" dirty="0" smtClean="0"/>
            </a:br>
            <a:r>
              <a:rPr lang="en-GB" altLang="en-US" sz="2400" dirty="0" smtClean="0"/>
              <a:t>(mailing list: </a:t>
            </a:r>
            <a:r>
              <a:rPr lang="en-GB" altLang="en-US" sz="2400" dirty="0">
                <a:hlinkClick r:id="rId2"/>
              </a:rPr>
              <a:t>https://neurostars.org</a:t>
            </a:r>
            <a:r>
              <a:rPr lang="en-GB" altLang="en-US" sz="2400" dirty="0" smtClean="0">
                <a:hlinkClick r:id="rId2"/>
              </a:rPr>
              <a:t>/</a:t>
            </a:r>
            <a:r>
              <a:rPr lang="en-GB" altLang="en-US" sz="2400" dirty="0" smtClean="0"/>
              <a:t>, tag “</a:t>
            </a:r>
            <a:r>
              <a:rPr lang="en-GB" altLang="en-US" sz="2400" dirty="0" err="1" smtClean="0"/>
              <a:t>tdt</a:t>
            </a:r>
            <a:r>
              <a:rPr lang="en-GB" altLang="en-US" sz="2400" dirty="0" smtClean="0"/>
              <a:t>”)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use The Decoding Toolbox?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190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6480175" cy="490537"/>
          </a:xfrm>
        </p:spPr>
        <p:txBody>
          <a:bodyPr/>
          <a:lstStyle/>
          <a:p>
            <a:pPr algn="l" eaLnBrk="1" hangingPunct="1"/>
            <a:r>
              <a:rPr lang="en-GB" altLang="en-US" sz="3200" smtClean="0"/>
              <a:t>Simplicity, modularity, and flexibility: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981075"/>
            <a:ext cx="5338763" cy="568801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sz="2400" dirty="0" smtClean="0"/>
              <a:t>Comprehensive reasonable defaults:</a:t>
            </a:r>
            <a:br>
              <a:rPr lang="en-GB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decoding_example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(’searchlight’,…</a:t>
            </a:r>
            <a:b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’left’,’right’,</a:t>
            </a: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beta_dir,output_dir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GB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GB" sz="2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400" dirty="0" smtClean="0"/>
              <a:t>Defaults can be changed</a:t>
            </a:r>
            <a:br>
              <a:rPr lang="en-GB" sz="2400" dirty="0" smtClean="0"/>
            </a:br>
            <a:r>
              <a:rPr lang="en-GB" sz="14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4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decoding_defaults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regressors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4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design_from_spm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GB" sz="14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beta_dir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decoding_describe_data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,…</a:t>
            </a:r>
            <a:b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{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GB" sz="14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left’,’right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’},[</a:t>
            </a: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2],</a:t>
            </a:r>
            <a:b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400" b="1" dirty="0" err="1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regressors,beta_dir</a:t>
            </a:r>
            <a:r>
              <a:rPr lang="en-GB" sz="14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cfg.design</a:t>
            </a:r>
            <a:r>
              <a:rPr lang="en-GB" sz="1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GB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make_design_cv</a:t>
            </a:r>
            <a:r>
              <a:rPr lang="en-GB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14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1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GB" sz="1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cfg.analysis</a:t>
            </a:r>
            <a:r>
              <a:rPr lang="en-GB" sz="1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’</a:t>
            </a:r>
            <a:r>
              <a:rPr lang="en-GB" sz="1400" b="1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wholebrain</a:t>
            </a:r>
            <a:r>
              <a:rPr lang="en-GB" sz="14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’;  </a:t>
            </a:r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cfg.decoding.software</a:t>
            </a:r>
            <a:r>
              <a:rPr lang="en-GB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14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GB" sz="14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</a:t>
            </a:r>
            <a:r>
              <a:rPr lang="en-GB" sz="14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’;</a:t>
            </a:r>
            <a:br>
              <a:rPr lang="en-GB" sz="14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err="1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cfg.results.output</a:t>
            </a:r>
            <a:r>
              <a:rPr lang="en-GB" sz="14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{’</a:t>
            </a:r>
            <a:r>
              <a:rPr lang="en-GB" sz="1400" b="1" dirty="0" err="1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dprime</a:t>
            </a:r>
            <a:r>
              <a:rPr lang="en-GB" sz="14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’}; </a:t>
            </a:r>
            <a:br>
              <a:rPr lang="en-GB" sz="14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results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decoding(</a:t>
            </a:r>
            <a:r>
              <a:rPr lang="en-GB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GB" sz="1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400" dirty="0" smtClean="0"/>
              <a:t>Optional steps can be added </a:t>
            </a:r>
            <a:br>
              <a:rPr lang="en-GB" sz="2400" dirty="0" smtClean="0"/>
            </a:br>
            <a:r>
              <a:rPr lang="en-GB" sz="2400" dirty="0" smtClean="0"/>
              <a:t>(many are offered)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400" dirty="0" smtClean="0"/>
              <a:t>Extensions can be added</a:t>
            </a:r>
            <a:endParaRPr lang="en-GB" sz="2400" dirty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908050"/>
            <a:ext cx="3446462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6911975" y="6381750"/>
            <a:ext cx="212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Hebart et al. (2015)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02338" y="3024188"/>
            <a:ext cx="692150" cy="3889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02338" y="3449638"/>
            <a:ext cx="692150" cy="39052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24750" y="3014663"/>
            <a:ext cx="692150" cy="81597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24750" y="3867150"/>
            <a:ext cx="692150" cy="40798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45138" y="1216025"/>
            <a:ext cx="865187" cy="1133475"/>
          </a:xfrm>
          <a:prstGeom prst="roundRect">
            <a:avLst>
              <a:gd name="adj" fmla="val 6849"/>
            </a:avLst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2725" y="2636838"/>
            <a:ext cx="3871913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292725" y="4470400"/>
            <a:ext cx="3871913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5545138" y="1216025"/>
            <a:ext cx="865187" cy="484188"/>
          </a:xfrm>
          <a:prstGeom prst="roundRect">
            <a:avLst>
              <a:gd name="adj" fmla="val 6849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en-GB" altLang="en-US" smtClean="0"/>
              <a:t>Currently available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4465638" cy="5545137"/>
          </a:xfrm>
        </p:spPr>
        <p:txBody>
          <a:bodyPr/>
          <a:lstStyle/>
          <a:p>
            <a:pPr eaLnBrk="1" hangingPunct="1"/>
            <a:r>
              <a:rPr lang="en-GB" altLang="en-US" sz="2000" dirty="0" smtClean="0">
                <a:solidFill>
                  <a:schemeClr val="accent6">
                    <a:lumMod val="75000"/>
                  </a:schemeClr>
                </a:solidFill>
              </a:rPr>
              <a:t>“Analysis type”</a:t>
            </a:r>
          </a:p>
          <a:p>
            <a:pPr lvl="1" eaLnBrk="1" hangingPunct="1"/>
            <a:r>
              <a:rPr lang="en-GB" altLang="en-US" sz="1800" dirty="0" smtClean="0">
                <a:solidFill>
                  <a:schemeClr val="accent6">
                    <a:lumMod val="75000"/>
                  </a:schemeClr>
                </a:solidFill>
              </a:rPr>
              <a:t>“Searchlight”</a:t>
            </a:r>
          </a:p>
          <a:p>
            <a:pPr lvl="1" eaLnBrk="1" hangingPunct="1"/>
            <a:r>
              <a:rPr lang="en-GB" altLang="en-US" sz="1800" dirty="0" smtClean="0">
                <a:solidFill>
                  <a:schemeClr val="accent6">
                    <a:lumMod val="75000"/>
                  </a:schemeClr>
                </a:solidFill>
              </a:rPr>
              <a:t>“ROI” (&amp; “</a:t>
            </a:r>
            <a:r>
              <a:rPr lang="en-GB" alt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wholebrain</a:t>
            </a:r>
            <a:r>
              <a:rPr lang="en-GB" altLang="en-US" sz="1800" dirty="0" smtClean="0">
                <a:solidFill>
                  <a:schemeClr val="accent6">
                    <a:lumMod val="75000"/>
                  </a:schemeClr>
                </a:solidFill>
              </a:rPr>
              <a:t>”) </a:t>
            </a:r>
          </a:p>
          <a:p>
            <a:pPr eaLnBrk="1" hangingPunct="1"/>
            <a:r>
              <a:rPr lang="en-GB" altLang="en-US" sz="2000" dirty="0" smtClean="0"/>
              <a:t>Feature transformation</a:t>
            </a:r>
          </a:p>
          <a:p>
            <a:pPr lvl="1" eaLnBrk="1" hangingPunct="1"/>
            <a:r>
              <a:rPr lang="en-GB" altLang="en-US" sz="1800" dirty="0" smtClean="0"/>
              <a:t>PCA (with dimension reduction)</a:t>
            </a:r>
          </a:p>
          <a:p>
            <a:pPr eaLnBrk="1" hangingPunct="1"/>
            <a:r>
              <a:rPr lang="en-GB" altLang="en-US" sz="2000" dirty="0" smtClean="0"/>
              <a:t>Feature scaling </a:t>
            </a:r>
            <a:br>
              <a:rPr lang="en-GB" altLang="en-US" sz="2000" dirty="0" smtClean="0"/>
            </a:br>
            <a:r>
              <a:rPr lang="en-GB" altLang="en-US" sz="2000" dirty="0" smtClean="0"/>
              <a:t>(only across samples per feature)</a:t>
            </a:r>
          </a:p>
          <a:p>
            <a:pPr lvl="1" eaLnBrk="1" hangingPunct="1"/>
            <a:r>
              <a:rPr lang="en-GB" altLang="en-US" sz="1800" dirty="0" smtClean="0"/>
              <a:t>Z-score</a:t>
            </a:r>
          </a:p>
          <a:p>
            <a:pPr lvl="1" eaLnBrk="1" hangingPunct="1"/>
            <a:r>
              <a:rPr lang="en-GB" altLang="en-US" sz="1800" dirty="0" smtClean="0"/>
              <a:t>Range [0 1]</a:t>
            </a:r>
          </a:p>
          <a:p>
            <a:pPr lvl="1" eaLnBrk="1" hangingPunct="1"/>
            <a:r>
              <a:rPr lang="en-GB" altLang="en-US" sz="1800" dirty="0" smtClean="0"/>
              <a:t>Cut-offs</a:t>
            </a:r>
          </a:p>
          <a:p>
            <a:pPr eaLnBrk="1" hangingPunct="1"/>
            <a:r>
              <a:rPr lang="en-GB" altLang="en-US" sz="2000" dirty="0" smtClean="0"/>
              <a:t> Transformation &amp; scaling “methods”</a:t>
            </a:r>
          </a:p>
          <a:p>
            <a:pPr lvl="1" eaLnBrk="1" hangingPunct="1"/>
            <a:r>
              <a:rPr lang="en-GB" altLang="en-US" sz="1800" dirty="0" smtClean="0"/>
              <a:t>“all”</a:t>
            </a:r>
          </a:p>
          <a:p>
            <a:pPr lvl="1" eaLnBrk="1" hangingPunct="1"/>
            <a:r>
              <a:rPr lang="en-GB" altLang="en-US" sz="1800" dirty="0" smtClean="0"/>
              <a:t>“across”</a:t>
            </a:r>
          </a:p>
          <a:p>
            <a:pPr lvl="1" eaLnBrk="1" hangingPunct="1"/>
            <a:r>
              <a:rPr lang="en-GB" altLang="en-US" sz="1800" dirty="0" smtClean="0"/>
              <a:t>“separate”</a:t>
            </a:r>
          </a:p>
          <a:p>
            <a:pPr eaLnBrk="1" hangingPunct="1"/>
            <a:r>
              <a:rPr lang="en-GB" altLang="en-US" sz="2200" dirty="0" smtClean="0"/>
              <a:t>Parameter selection (grid search)</a:t>
            </a:r>
          </a:p>
          <a:p>
            <a:pPr eaLnBrk="1" hangingPunct="1"/>
            <a:r>
              <a:rPr lang="en-GB" altLang="en-US" sz="2200" dirty="0" smtClean="0"/>
              <a:t>Various feature selection methods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716463" y="1052513"/>
            <a:ext cx="43307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rgbClr val="00B050"/>
                </a:solidFill>
              </a:rPr>
              <a:t>“classifiers”</a:t>
            </a: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LIBSVM (linear &amp; non-linear SVMs)</a:t>
            </a: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LIBLINEAR (SVM &amp; Logistic regression; L1 &amp; L2)</a:t>
            </a: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Correlation nearest neighbour</a:t>
            </a: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Linear </a:t>
            </a:r>
            <a:r>
              <a:rPr lang="en-GB" altLang="en-US" sz="1800" dirty="0" smtClean="0">
                <a:solidFill>
                  <a:srgbClr val="00B050"/>
                </a:solidFill>
              </a:rPr>
              <a:t>discriminant</a:t>
            </a:r>
            <a:endParaRPr lang="en-GB" altLang="en-US" sz="1800" dirty="0">
              <a:solidFill>
                <a:srgbClr val="00B050"/>
              </a:solidFill>
            </a:endParaRP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(similarity)</a:t>
            </a:r>
          </a:p>
          <a:p>
            <a:pPr lvl="1" eaLnBrk="1" hangingPunct="1"/>
            <a:r>
              <a:rPr lang="en-GB" altLang="en-US" sz="1800" dirty="0">
                <a:solidFill>
                  <a:srgbClr val="00B050"/>
                </a:solidFill>
              </a:rPr>
              <a:t>… and more…</a:t>
            </a:r>
          </a:p>
          <a:p>
            <a:pPr eaLnBrk="1" hangingPunct="1"/>
            <a:r>
              <a:rPr lang="en-GB" altLang="en-US" sz="2200" dirty="0">
                <a:solidFill>
                  <a:srgbClr val="00B0F0"/>
                </a:solidFill>
              </a:rPr>
              <a:t>Performance measures</a:t>
            </a:r>
          </a:p>
          <a:p>
            <a:pPr lvl="1" eaLnBrk="1" hangingPunct="1"/>
            <a:r>
              <a:rPr lang="en-GB" altLang="en-US" sz="1800" dirty="0">
                <a:solidFill>
                  <a:srgbClr val="00B0F0"/>
                </a:solidFill>
              </a:rPr>
              <a:t>Accuracy</a:t>
            </a:r>
          </a:p>
          <a:p>
            <a:pPr lvl="1" eaLnBrk="1" hangingPunct="1"/>
            <a:r>
              <a:rPr lang="en-GB" altLang="en-US" sz="1800" dirty="0">
                <a:solidFill>
                  <a:srgbClr val="00B0F0"/>
                </a:solidFill>
              </a:rPr>
              <a:t>Balanced accuracy</a:t>
            </a:r>
          </a:p>
          <a:p>
            <a:pPr lvl="1" eaLnBrk="1" hangingPunct="1"/>
            <a:r>
              <a:rPr lang="en-GB" altLang="en-US" sz="1800" dirty="0">
                <a:solidFill>
                  <a:srgbClr val="00B0F0"/>
                </a:solidFill>
              </a:rPr>
              <a:t>D-prime</a:t>
            </a:r>
          </a:p>
          <a:p>
            <a:pPr lvl="1" eaLnBrk="1" hangingPunct="1"/>
            <a:r>
              <a:rPr lang="en-GB" altLang="en-US" sz="1800" dirty="0" smtClean="0">
                <a:solidFill>
                  <a:srgbClr val="00B0F0"/>
                </a:solidFill>
              </a:rPr>
              <a:t>AUC (area under ROC curve)</a:t>
            </a:r>
            <a:endParaRPr lang="en-GB" altLang="en-US" sz="1800" dirty="0">
              <a:solidFill>
                <a:srgbClr val="00B0F0"/>
              </a:solidFill>
            </a:endParaRPr>
          </a:p>
          <a:p>
            <a:pPr lvl="1" eaLnBrk="1" hangingPunct="1"/>
            <a:r>
              <a:rPr lang="en-GB" altLang="en-US" sz="1800" dirty="0">
                <a:solidFill>
                  <a:srgbClr val="00B0F0"/>
                </a:solidFill>
              </a:rPr>
              <a:t>Decision values</a:t>
            </a:r>
          </a:p>
          <a:p>
            <a:pPr lvl="1" eaLnBrk="1" hangingPunct="1"/>
            <a:r>
              <a:rPr lang="en-GB" altLang="en-US" sz="1800" dirty="0">
                <a:solidFill>
                  <a:srgbClr val="00B0F0"/>
                </a:solidFill>
              </a:rPr>
              <a:t>…and more…</a:t>
            </a:r>
          </a:p>
        </p:txBody>
      </p:sp>
    </p:spTree>
    <p:extLst>
      <p:ext uri="{BB962C8B-B14F-4D97-AF65-F5344CB8AC3E}">
        <p14:creationId xmlns:p14="http://schemas.microsoft.com/office/powerpoint/2010/main" val="8128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Plan for the day</a:t>
            </a:r>
            <a:endParaRPr lang="en-GB" alt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593678"/>
              </p:ext>
            </p:extLst>
          </p:nvPr>
        </p:nvGraphicFramePr>
        <p:xfrm>
          <a:off x="683568" y="836711"/>
          <a:ext cx="7776864" cy="5770784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1660902">
                  <a:extLst>
                    <a:ext uri="{9D8B030D-6E8A-4147-A177-3AD203B41FA5}">
                      <a16:colId xmlns:a16="http://schemas.microsoft.com/office/drawing/2014/main" val="1722292224"/>
                    </a:ext>
                  </a:extLst>
                </a:gridCol>
                <a:gridCol w="6115962">
                  <a:extLst>
                    <a:ext uri="{9D8B030D-6E8A-4147-A177-3AD203B41FA5}">
                      <a16:colId xmlns:a16="http://schemas.microsoft.com/office/drawing/2014/main" val="1650833295"/>
                    </a:ext>
                  </a:extLst>
                </a:gridCol>
              </a:tblGrid>
              <a:tr h="850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9:05 – 9:45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MVPA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the Decoding 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Toolbox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lassification demos on toy 2-voxel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03334842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799809"/>
                  </a:ext>
                </a:extLst>
              </a:tr>
              <a:tr h="54462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– 10:45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many-voxel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case – which features to use?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Classification demos using searchlight, “whole-brain” and ROIs</a:t>
                      </a:r>
                      <a:endParaRPr lang="en-GB" sz="16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376462315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836358"/>
                  </a:ext>
                </a:extLst>
              </a:tr>
              <a:tr h="101144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11:00</a:t>
                      </a:r>
                      <a:r>
                        <a:rPr lang="en-GB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12:00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brain data, and pre-processing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Searchlight and ROI demos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Statistics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Comparing classifiers and</a:t>
                      </a:r>
                      <a:r>
                        <a:rPr lang="en-GB" sz="1600" baseline="0" dirty="0" smtClean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other options</a:t>
                      </a:r>
                      <a:endParaRPr lang="en-GB" sz="1600" dirty="0" smtClean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702048638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8302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1:30 – 2:15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RSA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to the RSA toolbox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8197736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5515"/>
                  </a:ext>
                </a:extLst>
              </a:tr>
              <a:tr h="47753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2:30 – 3:15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RSA Toolbox Demos: RDMs,</a:t>
                      </a:r>
                      <a:r>
                        <a:rPr lang="en-GB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MDS, </a:t>
                      </a:r>
                      <a:r>
                        <a:rPr lang="en-GB" sz="16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dendrograms</a:t>
                      </a:r>
                      <a:r>
                        <a:rPr lang="en-GB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statistics</a:t>
                      </a:r>
                      <a:endParaRPr lang="en-GB" sz="16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23948523"/>
                  </a:ext>
                </a:extLst>
              </a:tr>
              <a:tr h="340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</a:t>
                      </a:r>
                      <a:endParaRPr lang="en-GB" sz="1600" dirty="0" smtClean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615666"/>
                  </a:ext>
                </a:extLst>
              </a:tr>
              <a:tr h="34038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3:30 – 4:30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Time-resolved MVPA, with Olaf</a:t>
                      </a:r>
                      <a:r>
                        <a:rPr lang="en-GB" sz="16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Hauk</a:t>
                      </a:r>
                      <a:endParaRPr lang="en-GB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223637752"/>
                  </a:ext>
                </a:extLst>
              </a:tr>
              <a:tr h="356195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i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5pm: Special talk by Duncan </a:t>
                      </a:r>
                      <a:r>
                        <a:rPr lang="en-GB" sz="16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Astle</a:t>
                      </a:r>
                      <a:r>
                        <a:rPr lang="en-GB" sz="1600" i="1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600" i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“Development Disorders &amp; Data Science”</a:t>
                      </a:r>
                      <a:endParaRPr lang="en-GB" sz="16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510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2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691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Some key components: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15" y="198884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GB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endParaRPr lang="en-GB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/>
              <a:t>S</a:t>
            </a:r>
            <a:r>
              <a:rPr lang="en-GB" sz="2400" dirty="0" smtClean="0"/>
              <a:t>tructure containing all required information </a:t>
            </a:r>
            <a:r>
              <a:rPr lang="en-GB" sz="2400" dirty="0"/>
              <a:t>for </a:t>
            </a:r>
            <a:r>
              <a:rPr lang="en-GB" sz="2400" dirty="0" smtClean="0"/>
              <a:t>decoding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decoding_defaults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Function to initialise default settings</a:t>
            </a:r>
            <a:endParaRPr lang="en-GB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Results = decoding(</a:t>
            </a:r>
            <a:r>
              <a:rPr lang="en-GB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Function </a:t>
            </a:r>
            <a:r>
              <a:rPr lang="en-GB" sz="2400" dirty="0"/>
              <a:t>that does the </a:t>
            </a:r>
            <a:r>
              <a:rPr lang="en-GB" sz="2400" dirty="0" smtClean="0"/>
              <a:t>work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GB" sz="2400" dirty="0" smtClean="0"/>
              <a:t>Lots </a:t>
            </a:r>
            <a:r>
              <a:rPr lang="en-GB" sz="2400" dirty="0"/>
              <a:t>of </a:t>
            </a:r>
            <a:r>
              <a:rPr lang="en-GB" sz="2400" dirty="0" smtClean="0"/>
              <a:t>explanation </a:t>
            </a:r>
            <a:r>
              <a:rPr lang="en-GB" sz="2400" dirty="0"/>
              <a:t>about </a:t>
            </a:r>
            <a:r>
              <a:rPr lang="en-GB" sz="2400" dirty="0" err="1"/>
              <a:t>cfg</a:t>
            </a:r>
            <a:r>
              <a:rPr lang="en-GB" sz="2400" dirty="0"/>
              <a:t> settings at the </a:t>
            </a:r>
            <a:r>
              <a:rPr lang="en-GB" sz="2400" dirty="0" smtClean="0"/>
              <a:t>top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How does The Decoding Toolbox work?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586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799679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>2 voxel simulation demos</a:t>
            </a:r>
            <a:br>
              <a:rPr lang="en-GB" altLang="en-US" b="1" dirty="0" smtClean="0"/>
            </a:br>
            <a:r>
              <a:rPr lang="en-GB" altLang="en-US" sz="3200" b="1" dirty="0" smtClean="0"/>
              <a:t>(demos_simpletoydata_234_djm.m)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492375"/>
            <a:ext cx="82296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dirty="0" smtClean="0"/>
              <a:t>Simple simulations:</a:t>
            </a:r>
            <a:br>
              <a:rPr lang="en-GB" dirty="0" smtClean="0"/>
            </a:br>
            <a:endParaRPr lang="en-GB" dirty="0" smtClean="0"/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2-class example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3-class example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Unbalanced example</a:t>
            </a:r>
          </a:p>
        </p:txBody>
      </p:sp>
    </p:spTree>
    <p:extLst>
      <p:ext uri="{BB962C8B-B14F-4D97-AF65-F5344CB8AC3E}">
        <p14:creationId xmlns:p14="http://schemas.microsoft.com/office/powerpoint/2010/main" val="14355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en-GB" sz="4000" dirty="0" smtClean="0"/>
              <a:t>Data splitting</a:t>
            </a:r>
            <a:endParaRPr lang="en-GB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404664"/>
            <a:ext cx="842493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Holdout/validation set from single context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Safe but often not efficient/stable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Separate datasets from different </a:t>
            </a:r>
            <a:r>
              <a:rPr lang="en-GB" altLang="en-US" sz="2000" dirty="0"/>
              <a:t>contexts </a:t>
            </a:r>
            <a:r>
              <a:rPr lang="en-GB" altLang="en-US" sz="1400" dirty="0"/>
              <a:t>(“cross-classification”, “cross-generalization”)</a:t>
            </a:r>
            <a:endParaRPr lang="en-GB" altLang="en-US" sz="1400" dirty="0" smtClean="0"/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used to test </a:t>
            </a:r>
            <a:r>
              <a:rPr lang="en-GB" altLang="en-US" sz="1800" dirty="0" smtClean="0"/>
              <a:t>generalization &amp; demonstrate common format </a:t>
            </a:r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en-GB" altLang="en-US" sz="1800" dirty="0" smtClean="0"/>
              <a:t>(e.g. train on perception, test on imagery;</a:t>
            </a:r>
            <a:br>
              <a:rPr lang="en-GB" altLang="en-US" sz="1800" dirty="0" smtClean="0"/>
            </a:br>
            <a:r>
              <a:rPr lang="en-GB" altLang="en-US" sz="1800" dirty="0" smtClean="0"/>
              <a:t>train at </a:t>
            </a:r>
            <a:r>
              <a:rPr lang="en-GB" altLang="en-US" sz="1800" dirty="0" smtClean="0"/>
              <a:t>time-point </a:t>
            </a:r>
            <a:r>
              <a:rPr lang="en-GB" altLang="en-US" sz="1800" dirty="0" smtClean="0"/>
              <a:t>1, test at </a:t>
            </a:r>
            <a:r>
              <a:rPr lang="en-GB" altLang="en-US" sz="1800" dirty="0" smtClean="0"/>
              <a:t>time-point </a:t>
            </a:r>
            <a:r>
              <a:rPr lang="en-GB" altLang="en-US" sz="1800" dirty="0" smtClean="0"/>
              <a:t>2)</a:t>
            </a:r>
            <a:endParaRPr lang="en-GB" altLang="en-US" sz="1400" dirty="0" smtClean="0"/>
          </a:p>
          <a:p>
            <a:pPr marL="571500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2000" dirty="0" smtClean="0"/>
              <a:t>Cross-validation within full dataset</a:t>
            </a:r>
            <a:endParaRPr lang="en-GB" altLang="en-US" sz="2000" dirty="0" smtClean="0"/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Reuse data for both training and testing in different splits/folds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Average performance across 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“split half”…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…“k-fold”…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… “leave-one-out”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Training and testing data should be independent within a fold (“decoding step”), but will be dependent across folds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200"/>
              </a:spcAft>
            </a:pPr>
            <a:r>
              <a:rPr lang="en-GB" altLang="en-US" sz="1800" dirty="0" smtClean="0"/>
              <a:t>Ideally want conditions balanced within each partition (“chunk”)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12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899592" y="5811014"/>
            <a:ext cx="8221100" cy="1035045"/>
            <a:chOff x="1977407" y="5630410"/>
            <a:chExt cx="8221100" cy="1035045"/>
          </a:xfrm>
        </p:grpSpPr>
        <p:pic>
          <p:nvPicPr>
            <p:cNvPr id="78850" name="Picture 2" descr="https://upload.wikimedia.org/wikipedia/commons/c/c7/LOOCV.gif"/>
            <p:cNvPicPr>
              <a:picLocks noChangeAspect="1" noChangeArrowheads="1" noCrop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407" y="5652617"/>
              <a:ext cx="2249774" cy="67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52" name="Picture 4" descr="https://upload.wikimedia.org/wikipedia/commons/4/4b/KfoldCV.gif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898" y="5630410"/>
              <a:ext cx="3141134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795032" y="6357480"/>
              <a:ext cx="2403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i="1" dirty="0" smtClean="0">
                  <a:latin typeface="Times New Roman" panose="02020603050405020304" pitchFamily="18" charset="0"/>
                </a:rPr>
                <a:t>Gifs from Wikipedia</a:t>
              </a:r>
              <a:endParaRPr lang="en-US" altLang="en-US" sz="1400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9912" y="3573016"/>
            <a:ext cx="5013349" cy="853237"/>
            <a:chOff x="3899636" y="3573016"/>
            <a:chExt cx="4752528" cy="85323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99636" y="3634165"/>
              <a:ext cx="0" cy="7920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043652" y="3573016"/>
              <a:ext cx="4608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ways to split… more precise performance estimate?</a:t>
              </a:r>
              <a:endParaRPr lang="en-US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043652" y="4118476"/>
              <a:ext cx="46085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</a:t>
              </a: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training </a:t>
              </a:r>
              <a:r>
                <a:rPr lang="en-GB" altLang="en-US" sz="1400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per split… better classifier performance?</a:t>
              </a:r>
              <a:endParaRPr lang="en-US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8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Cross-validation: </a:t>
            </a:r>
            <a:r>
              <a:rPr lang="en-US" altLang="en-US" sz="3600" b="1" dirty="0" err="1" smtClean="0"/>
              <a:t>generalise</a:t>
            </a:r>
            <a:r>
              <a:rPr lang="en-US" altLang="en-US" sz="3600" b="1" dirty="0" smtClean="0"/>
              <a:t> to….?</a:t>
            </a:r>
            <a:endParaRPr lang="en-GB" alt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altLang="en-US" sz="1800" dirty="0" smtClean="0"/>
              <a:t>new trial/stimulus pair (leave-stimulus-pair-out)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new run (leave-run-out)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new subject (leave-subject-out)</a:t>
            </a:r>
          </a:p>
          <a:p>
            <a:pPr lvl="1">
              <a:spcAft>
                <a:spcPts val="600"/>
              </a:spcAft>
            </a:pPr>
            <a:endParaRPr lang="en-US" altLang="en-US" sz="1800" dirty="0" smtClean="0"/>
          </a:p>
          <a:p>
            <a:pPr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en-US" sz="2400" dirty="0" smtClean="0"/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Common procedure: use each run/subject as test data once.</a:t>
            </a:r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For example: 4 runs </a:t>
            </a:r>
            <a:r>
              <a:rPr lang="en-US" altLang="en-US" sz="2000" dirty="0" smtClean="0">
                <a:sym typeface="Wingdings" panose="05000000000000000000" pitchFamily="2" charset="2"/>
              </a:rPr>
              <a:t></a:t>
            </a:r>
            <a:r>
              <a:rPr lang="en-US" altLang="en-US" sz="2000" dirty="0" smtClean="0"/>
              <a:t> repeat </a:t>
            </a:r>
            <a:r>
              <a:rPr lang="en-US" altLang="en-US" sz="2000" dirty="0" smtClean="0"/>
              <a:t>cross-validation </a:t>
            </a:r>
            <a:r>
              <a:rPr lang="en-US" altLang="en-US" sz="2000" dirty="0" smtClean="0"/>
              <a:t>4 times (= 4-fold cross validation) </a:t>
            </a:r>
            <a:r>
              <a:rPr lang="en-US" altLang="en-US" sz="2000" dirty="0" smtClean="0">
                <a:sym typeface="Wingdings" panose="05000000000000000000" pitchFamily="2" charset="2"/>
              </a:rPr>
              <a:t> average accuracy across the 4 folds</a:t>
            </a:r>
            <a:r>
              <a:rPr lang="en-US" altLang="en-US" sz="2000" dirty="0" smtClean="0">
                <a:sym typeface="Wingdings" panose="05000000000000000000" pitchFamily="2" charset="2"/>
              </a:rPr>
              <a:t>.</a:t>
            </a:r>
            <a:r>
              <a:rPr lang="en-GB" altLang="en-US" sz="1800" dirty="0"/>
              <a:t/>
            </a:r>
            <a:br>
              <a:rPr lang="en-GB" altLang="en-US" sz="1800" dirty="0"/>
            </a:br>
            <a:endParaRPr lang="en-US" alt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156176" y="1772816"/>
            <a:ext cx="23034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FF0000"/>
                </a:solidFill>
              </a:rPr>
              <a:t>Fewer </a:t>
            </a:r>
            <a:r>
              <a:rPr lang="en-GB" sz="1600" dirty="0">
                <a:solidFill>
                  <a:srgbClr val="FF0000"/>
                </a:solidFill>
              </a:rPr>
              <a:t>samples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B050"/>
                </a:solidFill>
              </a:rPr>
              <a:t>Cleaner </a:t>
            </a:r>
            <a:r>
              <a:rPr lang="en-GB" sz="1600" dirty="0">
                <a:solidFill>
                  <a:srgbClr val="00B050"/>
                </a:solidFill>
              </a:rPr>
              <a:t>samples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B050"/>
                </a:solidFill>
              </a:rPr>
              <a:t>More </a:t>
            </a:r>
            <a:r>
              <a:rPr lang="en-GB" sz="1600" dirty="0">
                <a:solidFill>
                  <a:srgbClr val="00B050"/>
                </a:solidFill>
              </a:rPr>
              <a:t>independence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FF0000"/>
                </a:solidFill>
              </a:rPr>
              <a:t>More </a:t>
            </a:r>
            <a:r>
              <a:rPr lang="en-GB" sz="1600" dirty="0" smtClean="0">
                <a:solidFill>
                  <a:srgbClr val="FF0000"/>
                </a:solidFill>
              </a:rPr>
              <a:t>different distributions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156176" y="1696349"/>
            <a:ext cx="0" cy="1476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87624" y="2973119"/>
            <a:ext cx="46805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“</a:t>
            </a:r>
            <a:r>
              <a:rPr lang="en-GB" altLang="en-US" sz="2000" dirty="0" err="1"/>
              <a:t>hyperalignment</a:t>
            </a:r>
            <a:r>
              <a:rPr lang="en-GB" altLang="en-US" sz="2000" dirty="0"/>
              <a:t>” (</a:t>
            </a:r>
            <a:r>
              <a:rPr lang="en-GB" altLang="en-US" sz="2000" dirty="0" err="1"/>
              <a:t>Haxby</a:t>
            </a:r>
            <a:r>
              <a:rPr lang="en-GB" altLang="en-US" sz="2000" dirty="0"/>
              <a:t>, </a:t>
            </a:r>
            <a:r>
              <a:rPr lang="en-GB" altLang="en-US" sz="2000" dirty="0" smtClean="0"/>
              <a:t>2011; 2020)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56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1863" y="1055688"/>
            <a:ext cx="2544762" cy="2301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268413"/>
            <a:ext cx="40322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Specifying </a:t>
            </a:r>
            <a:r>
              <a:rPr lang="en-GB" altLang="en-US" dirty="0" smtClean="0">
                <a:solidFill>
                  <a:srgbClr val="FF0000"/>
                </a:solidFill>
              </a:rPr>
              <a:t>decoding ‘designs’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684213" y="6084888"/>
            <a:ext cx="212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Hebart et al. (2015)</a:t>
            </a:r>
          </a:p>
        </p:txBody>
      </p:sp>
      <p:sp>
        <p:nvSpPr>
          <p:cNvPr id="10246" name="Title 1"/>
          <p:cNvSpPr txBox="1">
            <a:spLocks/>
          </p:cNvSpPr>
          <p:nvPr/>
        </p:nvSpPr>
        <p:spPr bwMode="auto">
          <a:xfrm>
            <a:off x="971550" y="1773238"/>
            <a:ext cx="32194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/>
              <a:t>R</a:t>
            </a:r>
            <a:r>
              <a:rPr lang="en-GB" altLang="en-US" sz="2800"/>
              <a:t>esponse patterns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/>
              <a:t>R</a:t>
            </a:r>
            <a:r>
              <a:rPr lang="en-GB" altLang="en-US" sz="2800"/>
              <a:t>ows</a:t>
            </a:r>
          </a:p>
        </p:txBody>
      </p:sp>
      <p:sp>
        <p:nvSpPr>
          <p:cNvPr id="10247" name="Title 1"/>
          <p:cNvSpPr txBox="1">
            <a:spLocks/>
          </p:cNvSpPr>
          <p:nvPr/>
        </p:nvSpPr>
        <p:spPr bwMode="auto">
          <a:xfrm>
            <a:off x="5472113" y="5481638"/>
            <a:ext cx="2268537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/>
              <a:t>C</a:t>
            </a:r>
            <a:r>
              <a:rPr lang="en-GB" altLang="en-US" sz="2800"/>
              <a:t>lassifiers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/>
              <a:t>C</a:t>
            </a:r>
            <a:r>
              <a:rPr lang="en-GB" altLang="en-US" sz="2800"/>
              <a:t>olumns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05588" y="3573463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accent2"/>
                </a:solidFill>
              </a:rPr>
              <a:t>Train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738438"/>
            <a:ext cx="67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accent2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4853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Specifying </a:t>
            </a:r>
            <a:r>
              <a:rPr lang="en-GB" altLang="en-US" dirty="0" smtClean="0">
                <a:solidFill>
                  <a:srgbClr val="FF0000"/>
                </a:solidFill>
              </a:rPr>
              <a:t>decoding ‘designs’</a:t>
            </a:r>
          </a:p>
        </p:txBody>
      </p: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23813" y="836613"/>
            <a:ext cx="9085262" cy="5726112"/>
            <a:chOff x="251520" y="980728"/>
            <a:chExt cx="8708946" cy="5489227"/>
          </a:xfrm>
        </p:grpSpPr>
        <p:pic>
          <p:nvPicPr>
            <p:cNvPr id="112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80728"/>
              <a:ext cx="8708946" cy="548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1520" y="3771757"/>
              <a:ext cx="5977414" cy="196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980728"/>
              <a:ext cx="5472195" cy="197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323850" y="6432550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Hebart et al. (2015)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5600" y="939800"/>
            <a:ext cx="3708400" cy="26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68538" y="939800"/>
            <a:ext cx="3706812" cy="26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1275" y="3798888"/>
            <a:ext cx="2406650" cy="263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411413" y="3798888"/>
            <a:ext cx="3321050" cy="263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732463" y="3798888"/>
            <a:ext cx="3321050" cy="276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9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Back to 2-voxel demos…</a:t>
            </a:r>
            <a:endParaRPr lang="en-GB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With many features, we need to choose which to use</a:t>
            </a:r>
            <a:endParaRPr lang="en-GB" alt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000" dirty="0" smtClean="0"/>
              <a:t>Voxel selection must be based on data independent from test data set</a:t>
            </a:r>
            <a:endParaRPr lang="en-US" altLang="en-US" sz="2000" dirty="0"/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Choice of which features to use determines: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inference that can be made; 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SNR/risk of overfitting</a:t>
            </a:r>
            <a:endParaRPr lang="en-US" altLang="en-US" sz="2000" dirty="0" smtClean="0"/>
          </a:p>
          <a:p>
            <a:pPr>
              <a:spcAft>
                <a:spcPts val="600"/>
              </a:spcAft>
            </a:pPr>
            <a:r>
              <a:rPr lang="en-US" altLang="en-US" sz="2000" dirty="0" smtClean="0"/>
              <a:t>Most common ways of voxel selection: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structural ROI (anatomy)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functional ROI (activity)</a:t>
            </a:r>
          </a:p>
          <a:p>
            <a:pPr lvl="2">
              <a:spcAft>
                <a:spcPts val="600"/>
              </a:spcAft>
            </a:pPr>
            <a:r>
              <a:rPr lang="en-US" altLang="en-US" sz="1400" dirty="0" smtClean="0"/>
              <a:t>univariate (activation differences)</a:t>
            </a:r>
          </a:p>
          <a:p>
            <a:pPr lvl="2">
              <a:spcAft>
                <a:spcPts val="600"/>
              </a:spcAft>
            </a:pPr>
            <a:r>
              <a:rPr lang="en-US" altLang="en-US" sz="1400" dirty="0" smtClean="0"/>
              <a:t>multivariate (pattern differences)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“Searchlight” </a:t>
            </a:r>
            <a:r>
              <a:rPr lang="en-US" altLang="en-US" sz="1400" dirty="0" smtClean="0"/>
              <a:t>(roving ROI)</a:t>
            </a:r>
          </a:p>
          <a:p>
            <a:pPr lvl="1">
              <a:spcAft>
                <a:spcPts val="600"/>
              </a:spcAft>
            </a:pPr>
            <a:r>
              <a:rPr lang="en-US" altLang="en-US" sz="1800" dirty="0" smtClean="0"/>
              <a:t>“whole brain” </a:t>
            </a:r>
            <a:r>
              <a:rPr lang="en-US" altLang="en-US" sz="1400" dirty="0" smtClean="0"/>
              <a:t>(global ROI)</a:t>
            </a:r>
          </a:p>
          <a:p>
            <a:pPr>
              <a:spcAft>
                <a:spcPts val="600"/>
              </a:spcAft>
            </a:pPr>
            <a:r>
              <a:rPr lang="en-US" altLang="en-US" sz="1800" dirty="0" smtClean="0"/>
              <a:t>Could do this at same time as training the model, but would need nested-</a:t>
            </a:r>
            <a:r>
              <a:rPr lang="en-US" altLang="en-US" sz="1800" dirty="0" err="1" smtClean="0"/>
              <a:t>crossvalidation</a:t>
            </a:r>
            <a:r>
              <a:rPr lang="en-US" altLang="en-US" sz="1800" dirty="0" smtClean="0"/>
              <a:t> </a:t>
            </a:r>
            <a:r>
              <a:rPr lang="en-US" altLang="en-US" sz="1600" dirty="0" smtClean="0"/>
              <a:t>(complicated, slow, and loss of training data may outweigh benefits)</a:t>
            </a:r>
            <a:endParaRPr lang="en-US" altLang="en-US" sz="1800" dirty="0" smtClean="0"/>
          </a:p>
          <a:p>
            <a:endParaRPr lang="en-US" altLang="en-US" sz="2400" dirty="0" smtClean="0"/>
          </a:p>
          <a:p>
            <a:pPr>
              <a:buFont typeface="Arial" panose="020B0604020202020204" pitchFamily="34" charset="0"/>
              <a:buNone/>
            </a:pPr>
            <a:endParaRPr lang="en-GB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Selecting voxels:</a:t>
            </a:r>
            <a:br>
              <a:rPr lang="en-US" altLang="en-US" sz="3600" b="1" dirty="0" smtClean="0"/>
            </a:br>
            <a:r>
              <a:rPr lang="en-US" altLang="en-US" sz="2400" b="1" dirty="0" smtClean="0"/>
              <a:t>anatomical ROI</a:t>
            </a:r>
            <a:endParaRPr lang="en-GB" altLang="en-US" sz="2400" b="1" dirty="0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5375" y="2133600"/>
            <a:ext cx="1441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subject 1</a:t>
            </a:r>
            <a:endParaRPr lang="en-GB" altLang="en-US" sz="22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60813" y="3113088"/>
            <a:ext cx="1441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subject 2</a:t>
            </a:r>
            <a:endParaRPr lang="en-GB" altLang="en-US" sz="22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76600" y="3429000"/>
            <a:ext cx="373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.</a:t>
            </a:r>
            <a:endParaRPr lang="en-GB" altLang="en-US" sz="4800" b="1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19475" y="3789363"/>
            <a:ext cx="373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.</a:t>
            </a:r>
            <a:endParaRPr lang="en-GB" altLang="en-US" sz="48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63938" y="4181475"/>
            <a:ext cx="373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/>
              <a:t>.</a:t>
            </a:r>
            <a:endParaRPr lang="en-GB" altLang="en-US" sz="4800" b="1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27538" y="4543425"/>
            <a:ext cx="14398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subject n</a:t>
            </a:r>
            <a:endParaRPr lang="en-GB" altLang="en-US" sz="22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24525" y="1563688"/>
            <a:ext cx="2808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For example: hippocampus</a:t>
            </a:r>
            <a:endParaRPr lang="en-GB" altLang="en-US" sz="2800"/>
          </a:p>
        </p:txBody>
      </p:sp>
      <p:cxnSp>
        <p:nvCxnSpPr>
          <p:cNvPr id="3" name="Straight Connector 2"/>
          <p:cNvCxnSpPr/>
          <p:nvPr/>
        </p:nvCxnSpPr>
        <p:spPr>
          <a:xfrm>
            <a:off x="1476375" y="1916113"/>
            <a:ext cx="0" cy="305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625" y="3046413"/>
            <a:ext cx="14398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Per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subject</a:t>
            </a:r>
            <a:endParaRPr lang="en-GB" altLang="en-US" sz="2200"/>
          </a:p>
        </p:txBody>
      </p:sp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5362575"/>
            <a:ext cx="125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925" y="5807075"/>
            <a:ext cx="1441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Template</a:t>
            </a:r>
            <a:endParaRPr lang="en-GB" altLang="en-US" sz="22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575" y="5821363"/>
            <a:ext cx="568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e.g. AAL, Brodmann areas, Anatomy Toolbox etc.</a:t>
            </a:r>
            <a:endParaRPr lang="en-GB" altLang="en-US" sz="2000"/>
          </a:p>
        </p:txBody>
      </p:sp>
      <p:pic>
        <p:nvPicPr>
          <p:cNvPr id="5" name="Picture 4" descr="s2_hipp_tr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916113"/>
            <a:ext cx="116681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1_hipp_tra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862263"/>
            <a:ext cx="11207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89"/>
          <p:cNvGraphicFramePr>
            <a:graphicFrameLocks noChangeAspect="1"/>
          </p:cNvGraphicFramePr>
          <p:nvPr/>
        </p:nvGraphicFramePr>
        <p:xfrm>
          <a:off x="4859338" y="2997200"/>
          <a:ext cx="1900237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9" name="Image" r:id="rId3" imgW="2146032" imgH="2628571" progId="">
                  <p:embed/>
                </p:oleObj>
              </mc:Choice>
              <mc:Fallback>
                <p:oleObj name="Image" r:id="rId3" imgW="2146032" imgH="2628571" progId="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997200"/>
                        <a:ext cx="1900237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8"/>
          <p:cNvGraphicFramePr>
            <a:graphicFrameLocks noChangeAspect="1"/>
          </p:cNvGraphicFramePr>
          <p:nvPr/>
        </p:nvGraphicFramePr>
        <p:xfrm>
          <a:off x="468313" y="2997200"/>
          <a:ext cx="1884362" cy="231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40" name="Image" r:id="rId5" imgW="2133333" imgH="2615873" progId="">
                  <p:embed/>
                </p:oleObj>
              </mc:Choice>
              <mc:Fallback>
                <p:oleObj name="Image" r:id="rId5" imgW="2133333" imgH="2615873" progId="">
                  <p:embed/>
                  <p:pic>
                    <p:nvPicPr>
                      <p:cNvPr id="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997200"/>
                        <a:ext cx="1884362" cy="231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Selecting voxels:</a:t>
            </a:r>
            <a:br>
              <a:rPr lang="en-US" altLang="en-US" sz="3600" b="1" dirty="0" smtClean="0"/>
            </a:br>
            <a:r>
              <a:rPr lang="en-US" altLang="en-US" sz="2400" b="1" dirty="0" smtClean="0"/>
              <a:t>functional ROI (activation differences)</a:t>
            </a:r>
            <a:endParaRPr lang="en-GB" altLang="en-US" sz="2400" dirty="0" smtClean="0"/>
          </a:p>
        </p:txBody>
      </p:sp>
      <p:pic>
        <p:nvPicPr>
          <p:cNvPr id="4" name="Picture 3" descr="f_0001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88" y="19891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/>
          <p:nvPr/>
        </p:nvGraphicFramePr>
        <p:xfrm>
          <a:off x="2411760" y="3024336"/>
          <a:ext cx="2664296" cy="220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660232" y="3068960"/>
          <a:ext cx="266429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8" name="Picture 7" descr="10A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3"/>
          <p:cNvSpPr txBox="1">
            <a:spLocks noChangeArrowheads="1"/>
          </p:cNvSpPr>
          <p:nvPr/>
        </p:nvSpPr>
        <p:spPr bwMode="auto">
          <a:xfrm>
            <a:off x="395288" y="1412875"/>
            <a:ext cx="108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FFA</a:t>
            </a:r>
          </a:p>
        </p:txBody>
      </p:sp>
      <p:sp>
        <p:nvSpPr>
          <p:cNvPr id="15" name="TextBox 103"/>
          <p:cNvSpPr txBox="1">
            <a:spLocks noChangeArrowheads="1"/>
          </p:cNvSpPr>
          <p:nvPr/>
        </p:nvSpPr>
        <p:spPr bwMode="auto">
          <a:xfrm>
            <a:off x="4787900" y="1412875"/>
            <a:ext cx="107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PPA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16013" y="1989138"/>
            <a:ext cx="388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&gt;</a:t>
            </a:r>
            <a:endParaRPr lang="en-GB" altLang="en-US" b="1"/>
          </a:p>
        </p:txBody>
      </p:sp>
      <p:sp>
        <p:nvSpPr>
          <p:cNvPr id="26" name="Rectangle 25"/>
          <p:cNvSpPr/>
          <p:nvPr/>
        </p:nvSpPr>
        <p:spPr>
          <a:xfrm>
            <a:off x="3910013" y="3600450"/>
            <a:ext cx="936625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482600" y="1989138"/>
            <a:ext cx="574675" cy="57626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547813" y="1989138"/>
            <a:ext cx="576262" cy="57626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8459788" y="3717925"/>
            <a:ext cx="936625" cy="1771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930525" y="4883150"/>
            <a:ext cx="1079500" cy="33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948488" y="4868863"/>
            <a:ext cx="17272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1823244" y="3885407"/>
            <a:ext cx="166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% signal change</a:t>
            </a:r>
            <a:endParaRPr lang="en-GB" altLang="en-US" sz="180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rot="-5400000">
            <a:off x="6308725" y="3859213"/>
            <a:ext cx="166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% signal change</a:t>
            </a:r>
            <a:endParaRPr lang="en-GB" altLang="en-US" sz="1800"/>
          </a:p>
        </p:txBody>
      </p:sp>
      <p:pic>
        <p:nvPicPr>
          <p:cNvPr id="38" name="Picture 37" descr="f_0001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663" y="19891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10A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1989138"/>
            <a:ext cx="574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37200" y="1989138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/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03788" y="1989138"/>
            <a:ext cx="576262" cy="57626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5970588" y="1989138"/>
            <a:ext cx="574675" cy="57626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5" name="TextBox 103"/>
          <p:cNvSpPr txBox="1">
            <a:spLocks noChangeArrowheads="1"/>
          </p:cNvSpPr>
          <p:nvPr/>
        </p:nvSpPr>
        <p:spPr bwMode="auto">
          <a:xfrm>
            <a:off x="395288" y="5541963"/>
            <a:ext cx="8532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Again, per subject “functional localiser” </a:t>
            </a: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(independent data)</a:t>
            </a:r>
          </a:p>
        </p:txBody>
      </p:sp>
      <p:sp>
        <p:nvSpPr>
          <p:cNvPr id="30" name="TextBox 103"/>
          <p:cNvSpPr txBox="1">
            <a:spLocks noChangeArrowheads="1"/>
          </p:cNvSpPr>
          <p:nvPr/>
        </p:nvSpPr>
        <p:spPr bwMode="auto">
          <a:xfrm>
            <a:off x="395288" y="6019800"/>
            <a:ext cx="8532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Or, from group average </a:t>
            </a: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(e.g. RFX cluster; published coordinates)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7" grpId="0" animBg="1"/>
      <p:bldP spid="28" grpId="0" animBg="1"/>
      <p:bldP spid="35" grpId="0"/>
      <p:bldP spid="36" grpId="0"/>
      <p:bldP spid="40" grpId="0"/>
      <p:bldP spid="41" grpId="0" animBg="1"/>
      <p:bldP spid="42" grpId="0" animBg="1"/>
      <p:bldP spid="2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Directory structure for demos</a:t>
            </a:r>
            <a:endParaRPr lang="en-GB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86762"/>
            <a:ext cx="763284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/>
              <a:t>AnyName</a:t>
            </a:r>
            <a:r>
              <a:rPr lang="en-GB" sz="2800" dirty="0" smtClean="0"/>
              <a:t>/</a:t>
            </a:r>
            <a:endParaRPr lang="en-GB" sz="2800" dirty="0" smtClean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smtClean="0">
                <a:solidFill>
                  <a:schemeClr val="accent6"/>
                </a:solidFill>
              </a:rPr>
              <a:t>tdt_3.999E2/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err="1" smtClean="0">
                <a:solidFill>
                  <a:schemeClr val="accent6"/>
                </a:solidFill>
              </a:rPr>
              <a:t>decoding_toolbox</a:t>
            </a:r>
            <a:endParaRPr lang="en-GB" sz="2400" dirty="0" smtClean="0">
              <a:solidFill>
                <a:schemeClr val="accent6"/>
              </a:solidFill>
            </a:endParaRPr>
          </a:p>
          <a:p>
            <a:pPr marL="1714500" lvl="3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6"/>
                </a:solidFill>
              </a:rPr>
              <a:t>demos/</a:t>
            </a:r>
          </a:p>
          <a:p>
            <a:pPr marL="2171700" lvl="4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err="1" smtClean="0">
                <a:solidFill>
                  <a:schemeClr val="accent2"/>
                </a:solidFill>
              </a:rPr>
              <a:t>djm</a:t>
            </a:r>
            <a:r>
              <a:rPr lang="en-GB" sz="2400" dirty="0" smtClean="0">
                <a:solidFill>
                  <a:schemeClr val="accent2"/>
                </a:solidFill>
              </a:rPr>
              <a:t>/</a:t>
            </a:r>
          </a:p>
          <a:p>
            <a:pPr marL="2171700" lvl="4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5"/>
                </a:solidFill>
              </a:rPr>
              <a:t>TDTdemo8data/</a:t>
            </a:r>
          </a:p>
          <a:p>
            <a:pPr marL="2628900" lvl="5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chemeClr val="accent5"/>
                </a:solidFill>
              </a:rPr>
              <a:t>Sub01_firstlevel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chemeClr val="accent3">
                    <a:lumMod val="75000"/>
                  </a:schemeClr>
                </a:solidFill>
              </a:rPr>
              <a:t>rsa</a:t>
            </a:r>
            <a:r>
              <a:rPr lang="en-GB" sz="2800" dirty="0" smtClean="0">
                <a:solidFill>
                  <a:schemeClr val="accent3">
                    <a:lumMod val="75000"/>
                  </a:schemeClr>
                </a:solidFill>
              </a:rPr>
              <a:t>-master/</a:t>
            </a:r>
          </a:p>
          <a:p>
            <a:pPr marL="1714500" lvl="3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Demos/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800" dirty="0" err="1" smtClean="0">
                <a:solidFill>
                  <a:schemeClr val="accent4"/>
                </a:solidFill>
              </a:rPr>
              <a:t>imageryexp</a:t>
            </a:r>
            <a:r>
              <a:rPr lang="en-GB" sz="2800" dirty="0" smtClean="0">
                <a:solidFill>
                  <a:schemeClr val="accent4"/>
                </a:solidFill>
              </a:rPr>
              <a:t>/</a:t>
            </a:r>
            <a:endParaRPr lang="en-GB" sz="2800" dirty="0">
              <a:solidFill>
                <a:schemeClr val="accent4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364088" y="764704"/>
            <a:ext cx="3456384" cy="2466274"/>
          </a:xfrm>
          <a:prstGeom prst="wedgeRectCallout">
            <a:avLst>
              <a:gd name="adj1" fmla="val -105145"/>
              <a:gd name="adj2" fmla="val -18200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/>
              <a:t>In the top level folder, 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6"/>
                </a:solidFill>
              </a:rPr>
              <a:t>The unzipped TDT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The unzipped RSA Toolbox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4"/>
                </a:solidFill>
              </a:rPr>
              <a:t>The unzipped folder “</a:t>
            </a:r>
            <a:r>
              <a:rPr lang="en-GB" sz="1600" dirty="0" err="1" smtClean="0">
                <a:solidFill>
                  <a:schemeClr val="accent4"/>
                </a:solidFill>
              </a:rPr>
              <a:t>imageryexp</a:t>
            </a:r>
            <a:r>
              <a:rPr lang="en-GB" sz="1600" dirty="0" smtClean="0">
                <a:solidFill>
                  <a:schemeClr val="accent4"/>
                </a:solidFill>
              </a:rPr>
              <a:t>” with extra example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“tutorial” &amp; helper 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tutorial_djm2.m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fitplots2.m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fdr_bh.m</a:t>
            </a:r>
            <a:endParaRPr lang="en-GB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plotSVM_djm.m</a:t>
            </a:r>
            <a:endParaRPr lang="en-GB" sz="1600" dirty="0" smtClean="0"/>
          </a:p>
        </p:txBody>
      </p:sp>
      <p:sp>
        <p:nvSpPr>
          <p:cNvPr id="7" name="Rectangular Callout 6"/>
          <p:cNvSpPr/>
          <p:nvPr/>
        </p:nvSpPr>
        <p:spPr>
          <a:xfrm>
            <a:off x="5364088" y="3399097"/>
            <a:ext cx="3456384" cy="1875108"/>
          </a:xfrm>
          <a:prstGeom prst="wedgeRectCallout">
            <a:avLst>
              <a:gd name="adj1" fmla="val -104544"/>
              <a:gd name="adj2" fmla="val -73403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r>
              <a:rPr lang="en-GB" sz="1600" dirty="0" smtClean="0"/>
              <a:t>In the “demos” folder of The </a:t>
            </a:r>
            <a:r>
              <a:rPr lang="en-GB" sz="1600" dirty="0"/>
              <a:t>D</a:t>
            </a:r>
            <a:r>
              <a:rPr lang="en-GB" sz="1600" dirty="0" smtClean="0"/>
              <a:t>ecoding </a:t>
            </a:r>
            <a:r>
              <a:rPr lang="en-GB" sz="1600" dirty="0"/>
              <a:t>T</a:t>
            </a:r>
            <a:r>
              <a:rPr lang="en-GB" sz="1600" dirty="0" smtClean="0"/>
              <a:t>oolbox, add: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A subfolder with the modified demos (“demos…_</a:t>
            </a:r>
            <a:r>
              <a:rPr lang="en-GB" sz="1600" dirty="0" err="1" smtClean="0">
                <a:solidFill>
                  <a:schemeClr val="accent2"/>
                </a:solidFill>
              </a:rPr>
              <a:t>djm.m</a:t>
            </a:r>
            <a:r>
              <a:rPr lang="en-GB" sz="1600" dirty="0" smtClean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5"/>
                </a:solidFill>
              </a:rPr>
              <a:t>A subfolder called “TDTdemo8data” containing the example data downloaded from the TDT website 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364088" y="5443990"/>
            <a:ext cx="3456384" cy="761030"/>
          </a:xfrm>
          <a:prstGeom prst="wedgeRectCallout">
            <a:avLst>
              <a:gd name="adj1" fmla="val -104944"/>
              <a:gd name="adj2" fmla="val -83248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In the “demos” folder of The RSA </a:t>
            </a:r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oolbox, add the modified demo files: </a:t>
            </a:r>
            <a:b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“DEMO#...</a:t>
            </a:r>
            <a:r>
              <a:rPr lang="en-GB" sz="1600" dirty="0" err="1" smtClean="0">
                <a:solidFill>
                  <a:schemeClr val="accent3">
                    <a:lumMod val="75000"/>
                  </a:schemeClr>
                </a:solidFill>
              </a:rPr>
              <a:t>djm.m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”</a:t>
            </a:r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6255314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smtClean="0"/>
              <a:t>Course materials linked from… </a:t>
            </a:r>
            <a:r>
              <a:rPr lang="en-GB" altLang="en-US" sz="1600" b="1" dirty="0" smtClean="0">
                <a:hlinkClick r:id="rId2"/>
              </a:rPr>
              <a:t>https</a:t>
            </a:r>
            <a:r>
              <a:rPr lang="en-GB" altLang="en-US" sz="1600" b="1" dirty="0">
                <a:hlinkClick r:id="rId2"/>
              </a:rPr>
              <a:t>://</a:t>
            </a:r>
            <a:r>
              <a:rPr lang="en-GB" altLang="en-US" sz="1600" b="1" dirty="0" smtClean="0">
                <a:hlinkClick r:id="rId2"/>
              </a:rPr>
              <a:t>imaging.mrc-cbu.cam.ac.uk/methods/COGNESTIC2022</a:t>
            </a:r>
            <a:r>
              <a:rPr lang="en-GB" altLang="en-US" sz="1600" b="1" dirty="0" smtClean="0"/>
              <a:t> </a:t>
            </a:r>
            <a:endParaRPr lang="en-GB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829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ada_multivariateSearchlight_1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8538" y="2219325"/>
            <a:ext cx="4967287" cy="3697288"/>
          </a:xfrm>
        </p:spPr>
      </p:pic>
      <p:sp>
        <p:nvSpPr>
          <p:cNvPr id="768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Selecting voxels:</a:t>
            </a:r>
            <a:br>
              <a:rPr lang="en-US" altLang="en-US" sz="3600" b="1" dirty="0" smtClean="0"/>
            </a:br>
            <a:r>
              <a:rPr lang="en-US" altLang="en-US" sz="2400" b="1" dirty="0" smtClean="0"/>
              <a:t>multivariate searchlight</a:t>
            </a:r>
            <a:endParaRPr lang="en-GB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Step 3: select voxels</a:t>
            </a:r>
            <a:r>
              <a:rPr lang="en-US" altLang="en-US" sz="9600" b="1" dirty="0" smtClean="0"/>
              <a:t/>
            </a:r>
            <a:br>
              <a:rPr lang="en-US" altLang="en-US" sz="9600" b="1" dirty="0" smtClean="0"/>
            </a:br>
            <a:r>
              <a:rPr lang="en-US" altLang="en-US" sz="2400" b="1" dirty="0" smtClean="0"/>
              <a:t>multivariate searchlight</a:t>
            </a:r>
            <a:endParaRPr lang="en-GB" altLang="en-US" sz="2400" dirty="0" smtClean="0"/>
          </a:p>
        </p:txBody>
      </p:sp>
      <p:pic>
        <p:nvPicPr>
          <p:cNvPr id="79875" name="Content Placeholder 3" descr="granada_multivariateSearchlight_3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950" y="2219325"/>
            <a:ext cx="4983163" cy="3730625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27763" y="6218238"/>
            <a:ext cx="259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Kriegeskorte et al. 2006</a:t>
            </a: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103688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4"/>
          <p:cNvSpPr txBox="1">
            <a:spLocks noChangeArrowheads="1"/>
          </p:cNvSpPr>
          <p:nvPr/>
        </p:nvSpPr>
        <p:spPr bwMode="auto">
          <a:xfrm>
            <a:off x="5867400" y="6345238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Kriegeskorte et al. 2006, 2007</a:t>
            </a:r>
            <a:endParaRPr lang="en-GB" altLang="en-US" sz="1800"/>
          </a:p>
        </p:txBody>
      </p:sp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5364163" y="3644900"/>
            <a:ext cx="35290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Example comparison of activation-based and information-based mapping</a:t>
            </a:r>
            <a:endParaRPr lang="en-GB" altLang="en-US" sz="2800"/>
          </a:p>
        </p:txBody>
      </p:sp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2159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/>
              <a:t>Selecting voxels</a:t>
            </a:r>
            <a:endParaRPr lang="en-GB" alt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800" dirty="0" smtClean="0"/>
              <a:t>How many voxels?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/>
              <a:t>Depends on the expected spatial extent of effects.</a:t>
            </a:r>
            <a:endParaRPr lang="en-US" altLang="en-US" sz="2800" dirty="0" smtClean="0"/>
          </a:p>
          <a:p>
            <a:pPr>
              <a:spcAft>
                <a:spcPts val="600"/>
              </a:spcAft>
            </a:pPr>
            <a:r>
              <a:rPr lang="en-US" altLang="en-US" sz="2800" dirty="0" smtClean="0"/>
              <a:t>Find the right balance: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/>
              <a:t>too few </a:t>
            </a:r>
            <a:r>
              <a:rPr lang="en-US" altLang="en-US" sz="2400" dirty="0" smtClean="0">
                <a:sym typeface="Wingdings" panose="05000000000000000000" pitchFamily="2" charset="2"/>
              </a:rPr>
              <a:t></a:t>
            </a:r>
            <a:r>
              <a:rPr lang="en-US" altLang="en-US" sz="2400" dirty="0" smtClean="0"/>
              <a:t> risk of missing signal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/>
              <a:t>too many </a:t>
            </a:r>
            <a:r>
              <a:rPr lang="en-US" altLang="en-US" sz="2400" dirty="0" smtClean="0">
                <a:sym typeface="Wingdings" panose="05000000000000000000" pitchFamily="2" charset="2"/>
              </a:rPr>
              <a:t> </a:t>
            </a:r>
            <a:r>
              <a:rPr lang="en-US" altLang="en-US" sz="2400" dirty="0" smtClean="0"/>
              <a:t>risk of overfitting (too noisy)</a:t>
            </a:r>
            <a:endParaRPr lang="en-US" altLang="en-US" sz="2800" dirty="0" smtClean="0"/>
          </a:p>
          <a:p>
            <a:pPr>
              <a:spcAft>
                <a:spcPts val="600"/>
              </a:spcAft>
            </a:pPr>
            <a:r>
              <a:rPr lang="en-US" altLang="en-US" sz="2800" dirty="0" smtClean="0"/>
              <a:t>Common practice: select the same number of voxels in each subject, and for each region of interest.</a:t>
            </a:r>
          </a:p>
          <a:p>
            <a:pPr>
              <a:spcAft>
                <a:spcPts val="600"/>
              </a:spcAft>
            </a:pPr>
            <a:r>
              <a:rPr lang="en-US" altLang="en-US" sz="2800" dirty="0" smtClean="0"/>
              <a:t>Beware direct comparisons between regions!</a:t>
            </a:r>
          </a:p>
          <a:p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4546600" cy="1582738"/>
          </a:xfrm>
        </p:spPr>
        <p:txBody>
          <a:bodyPr/>
          <a:lstStyle/>
          <a:p>
            <a:pPr algn="l" eaLnBrk="1" hangingPunct="1"/>
            <a:r>
              <a:rPr lang="en-GB" altLang="en-US" b="1" dirty="0" smtClean="0"/>
              <a:t>Many-voxel simulation demos</a:t>
            </a:r>
            <a:br>
              <a:rPr lang="en-GB" altLang="en-US" b="1" dirty="0" smtClean="0"/>
            </a:br>
            <a:r>
              <a:rPr lang="en-GB" altLang="en-US" sz="2400" b="1" dirty="0" smtClean="0"/>
              <a:t>(demos_toybrain_567_djm.m)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563" y="2780928"/>
            <a:ext cx="4567237" cy="38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sz="3200" dirty="0" smtClean="0"/>
              <a:t>Simulated brain data</a:t>
            </a:r>
          </a:p>
          <a:p>
            <a:pPr algn="l" eaLnBrk="1" hangingPunct="1">
              <a:defRPr/>
            </a:pPr>
            <a:endParaRPr lang="en-GB" sz="3200" dirty="0" smtClean="0"/>
          </a:p>
          <a:p>
            <a:pPr algn="l" eaLnBrk="1" hangingPunct="1">
              <a:defRPr/>
            </a:pPr>
            <a:r>
              <a:rPr lang="en-GB" sz="3200" dirty="0" smtClean="0"/>
              <a:t>Fig. 4 from paper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 smtClean="0"/>
              <a:t>Searchlight example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 smtClean="0"/>
              <a:t>‘</a:t>
            </a:r>
            <a:r>
              <a:rPr lang="en-GB" sz="3200" dirty="0" err="1" smtClean="0"/>
              <a:t>wholebrain</a:t>
            </a:r>
            <a:r>
              <a:rPr lang="en-GB" sz="3200" dirty="0" smtClean="0"/>
              <a:t>’ examples (RFE and SVM weights)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  <a:defRPr/>
            </a:pPr>
            <a:r>
              <a:rPr lang="en-GB" sz="3200" dirty="0" smtClean="0"/>
              <a:t>ROI examples</a:t>
            </a:r>
          </a:p>
          <a:p>
            <a:pPr marL="571500" indent="-571500" algn="l" eaLnBrk="1" hangingPunct="1">
              <a:buFont typeface="Arial" panose="020B0604020202020204" pitchFamily="34" charset="0"/>
              <a:buChar char="•"/>
              <a:defRPr/>
            </a:pPr>
            <a:endParaRPr lang="en-GB" sz="3200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1925"/>
            <a:ext cx="38830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6985000" y="6443663"/>
            <a:ext cx="212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Hebart et al. (2015)</a:t>
            </a:r>
          </a:p>
        </p:txBody>
      </p:sp>
    </p:spTree>
    <p:extLst>
      <p:ext uri="{BB962C8B-B14F-4D97-AF65-F5344CB8AC3E}">
        <p14:creationId xmlns:p14="http://schemas.microsoft.com/office/powerpoint/2010/main" val="13642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91513" cy="503337"/>
          </a:xfrm>
        </p:spPr>
        <p:txBody>
          <a:bodyPr/>
          <a:lstStyle/>
          <a:p>
            <a:pPr algn="l" eaLnBrk="1" hangingPunct="1"/>
            <a:r>
              <a:rPr lang="en-GB" altLang="en-US" sz="3600" b="1" dirty="0" smtClean="0"/>
              <a:t>Other considerations with real fMRI data</a:t>
            </a:r>
            <a:endParaRPr lang="en-GB" altLang="en-US" sz="2800" b="1" dirty="0" smtClean="0"/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07950" y="1616075"/>
            <a:ext cx="8784530" cy="49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defRPr/>
            </a:pPr>
            <a:r>
              <a:rPr lang="en-US" altLang="en-US" sz="2800" dirty="0" smtClean="0"/>
              <a:t>Temporal autocorrelation: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Dependencies between patterns within a run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Safest for test/train patterns to come from different runs</a:t>
            </a:r>
          </a:p>
          <a:p>
            <a:pPr marL="457200" indent="-457200">
              <a:defRPr/>
            </a:pPr>
            <a:r>
              <a:rPr lang="en-US" altLang="en-US" sz="2800" dirty="0" smtClean="0"/>
              <a:t>Pre-processing:</a:t>
            </a:r>
          </a:p>
          <a:p>
            <a:pPr marL="1200150" lvl="1" indent="-457200">
              <a:defRPr/>
            </a:pPr>
            <a:r>
              <a:rPr lang="en-US" altLang="en-US" sz="2400" dirty="0" smtClean="0"/>
              <a:t>Similar </a:t>
            </a:r>
            <a:r>
              <a:rPr lang="en-US" altLang="en-US" sz="2400" dirty="0"/>
              <a:t>to standard univariate </a:t>
            </a:r>
            <a:r>
              <a:rPr lang="en-US" altLang="en-US" sz="2400" dirty="0" smtClean="0"/>
              <a:t>analysis</a:t>
            </a:r>
            <a:endParaRPr lang="en-US" altLang="en-US" sz="2400" dirty="0"/>
          </a:p>
          <a:p>
            <a:pPr marL="1600200" lvl="2" indent="-457200">
              <a:defRPr/>
            </a:pPr>
            <a:r>
              <a:rPr lang="en-US" altLang="en-US" sz="2000" dirty="0"/>
              <a:t>Probably:</a:t>
            </a:r>
          </a:p>
          <a:p>
            <a:pPr lvl="3">
              <a:defRPr/>
            </a:pPr>
            <a:r>
              <a:rPr lang="en-US" altLang="en-US" sz="1600" dirty="0"/>
              <a:t>motion-correction</a:t>
            </a:r>
          </a:p>
          <a:p>
            <a:pPr lvl="3">
              <a:defRPr/>
            </a:pPr>
            <a:r>
              <a:rPr lang="en-US" altLang="en-US" sz="1600" dirty="0" smtClean="0"/>
              <a:t>Slice-scan-time correction</a:t>
            </a:r>
            <a:endParaRPr lang="en-US" altLang="en-US" dirty="0"/>
          </a:p>
          <a:p>
            <a:pPr marL="1600200" lvl="2" indent="-457200">
              <a:defRPr/>
            </a:pPr>
            <a:r>
              <a:rPr lang="en-US" altLang="en-US" sz="2000" dirty="0"/>
              <a:t>Possibly:</a:t>
            </a:r>
          </a:p>
          <a:p>
            <a:pPr lvl="3">
              <a:defRPr/>
            </a:pPr>
            <a:r>
              <a:rPr lang="en-US" altLang="en-US" sz="1600" dirty="0" err="1"/>
              <a:t>normalisation</a:t>
            </a:r>
            <a:r>
              <a:rPr lang="en-US" altLang="en-US" sz="1600" dirty="0"/>
              <a:t> to template (if random-effects searchlight analysis across subjects; could do this afterwards)</a:t>
            </a:r>
          </a:p>
          <a:p>
            <a:pPr lvl="3">
              <a:defRPr/>
            </a:pPr>
            <a:r>
              <a:rPr lang="en-US" altLang="en-US" sz="1600" dirty="0"/>
              <a:t>Slight spatial smoothing (could increase or decrease SNR, spatial depending on spatial scale of signal vs noise</a:t>
            </a:r>
            <a:r>
              <a:rPr lang="en-US" altLang="en-US" sz="1600" dirty="0" smtClean="0"/>
              <a:t>)</a:t>
            </a:r>
            <a:endParaRPr lang="en-US" altLang="en-US" sz="3600" dirty="0" smtClean="0"/>
          </a:p>
          <a:p>
            <a:pPr lvl="1"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402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 bldLvl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16075"/>
            <a:ext cx="6983412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91513" cy="1150938"/>
          </a:xfrm>
        </p:spPr>
        <p:txBody>
          <a:bodyPr/>
          <a:lstStyle/>
          <a:p>
            <a:pPr algn="l" eaLnBrk="1" hangingPunct="1"/>
            <a:r>
              <a:rPr lang="en-GB" altLang="en-US" sz="3600" b="1" dirty="0" smtClean="0"/>
              <a:t>Examples with real fMRI data</a:t>
            </a:r>
            <a:br>
              <a:rPr lang="en-GB" altLang="en-US" sz="3600" b="1" dirty="0" smtClean="0"/>
            </a:br>
            <a:r>
              <a:rPr lang="en-GB" altLang="en-US" sz="2800" b="1" dirty="0" smtClean="0"/>
              <a:t>(demos_realdata_motion_direction_89_djm.m)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07950" y="1616075"/>
            <a:ext cx="2160588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searchlight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statistics</a:t>
            </a: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388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Dominant in the literature: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	Random-effects analysis </a:t>
            </a:r>
            <a:r>
              <a:rPr lang="en-US" altLang="en-US" sz="2000" b="1" dirty="0" smtClean="0"/>
              <a:t>across subjects</a:t>
            </a:r>
            <a:r>
              <a:rPr lang="en-US" altLang="en-US" sz="2000" dirty="0" smtClean="0"/>
              <a:t>, using standard one-sample </a:t>
            </a:r>
            <a:br>
              <a:rPr lang="en-US" altLang="en-US" sz="2000" dirty="0" smtClean="0"/>
            </a:br>
            <a:r>
              <a:rPr lang="en-US" altLang="en-US" sz="2000" dirty="0" smtClean="0"/>
              <a:t>right-sided t test.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 smtClean="0"/>
              <a:t>	H</a:t>
            </a:r>
            <a:r>
              <a:rPr lang="en-US" altLang="en-US" sz="2000" baseline="-25000" dirty="0" smtClean="0"/>
              <a:t>0</a:t>
            </a:r>
            <a:r>
              <a:rPr lang="en-US" altLang="en-US" sz="2000" dirty="0" smtClean="0"/>
              <a:t>: </a:t>
            </a:r>
            <a:r>
              <a:rPr lang="el-GR" altLang="en-US" sz="2000" dirty="0" smtClean="0"/>
              <a:t>μ</a:t>
            </a:r>
            <a:r>
              <a:rPr lang="en-US" altLang="en-US" sz="2000" dirty="0" smtClean="0"/>
              <a:t> = 50% (for balanced 2-class);     H</a:t>
            </a:r>
            <a:r>
              <a:rPr lang="en-US" altLang="en-US" sz="2000" baseline="-25000" dirty="0" smtClean="0"/>
              <a:t>a</a:t>
            </a:r>
            <a:r>
              <a:rPr lang="en-US" altLang="en-US" sz="2000" dirty="0" smtClean="0"/>
              <a:t>: </a:t>
            </a:r>
            <a:r>
              <a:rPr lang="el-GR" altLang="en-US" sz="2000" dirty="0" smtClean="0"/>
              <a:t>μ</a:t>
            </a:r>
            <a:r>
              <a:rPr lang="en-US" altLang="en-US" sz="2000" dirty="0" smtClean="0"/>
              <a:t> &gt; 50%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 dirty="0" smtClean="0"/>
              <a:t>Is this valid?</a:t>
            </a:r>
          </a:p>
          <a:p>
            <a:r>
              <a:rPr lang="en-US" altLang="en-US" sz="1800" dirty="0" smtClean="0"/>
              <a:t>observations (i.e. subjects) are independent</a:t>
            </a:r>
          </a:p>
          <a:p>
            <a:r>
              <a:rPr lang="en-US" altLang="en-US" sz="1800" dirty="0" smtClean="0"/>
              <a:t>reasonable to assume probability distribution of classification accuracy is identical across subjects </a:t>
            </a:r>
          </a:p>
          <a:p>
            <a:r>
              <a:rPr lang="en-US" altLang="en-US" sz="1800" dirty="0" smtClean="0"/>
              <a:t>number of subjects is large enough for the central limit theorem to apply </a:t>
            </a:r>
            <a:br>
              <a:rPr lang="en-US" altLang="en-US" sz="1800" dirty="0" smtClean="0"/>
            </a:br>
            <a:r>
              <a:rPr lang="en-US" altLang="en-US" sz="1800" dirty="0" smtClean="0"/>
              <a:t>(can assume sampling distribution approaches a normal distribution) </a:t>
            </a:r>
          </a:p>
          <a:p>
            <a:r>
              <a:rPr lang="en-US" altLang="en-US" sz="1800" dirty="0" smtClean="0"/>
              <a:t>Take care over chance level (especially for unbalanced classes)</a:t>
            </a:r>
          </a:p>
          <a:p>
            <a:r>
              <a:rPr lang="en-US" altLang="en-US" sz="1800" dirty="0" smtClean="0"/>
              <a:t>If any doubt, can use permutation test instead; wise to include negative control</a:t>
            </a:r>
          </a:p>
          <a:p>
            <a:r>
              <a:rPr lang="en-US" altLang="en-US" sz="1800" dirty="0" smtClean="0"/>
              <a:t>If true value of dependent measure can not be negative, t-test only provides FFX inference (</a:t>
            </a:r>
            <a:r>
              <a:rPr lang="en-US" altLang="en-US" sz="1800" dirty="0" err="1" smtClean="0"/>
              <a:t>Allefeld</a:t>
            </a:r>
            <a:r>
              <a:rPr lang="en-US" altLang="en-US" sz="1800" dirty="0" smtClean="0"/>
              <a:t> </a:t>
            </a:r>
            <a:r>
              <a:rPr lang="en-US" altLang="en-US" sz="1800" dirty="0" smtClean="0"/>
              <a:t>et al.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86019" name="Content Placeholder 3" descr="granada_inference_RFX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025" y="2133600"/>
            <a:ext cx="7824788" cy="3167063"/>
          </a:xfrm>
        </p:spPr>
      </p:pic>
      <p:sp>
        <p:nvSpPr>
          <p:cNvPr id="4" name="Rectangle 3"/>
          <p:cNvSpPr/>
          <p:nvPr/>
        </p:nvSpPr>
        <p:spPr>
          <a:xfrm>
            <a:off x="1346200" y="2824163"/>
            <a:ext cx="3313113" cy="194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4213" y="2708275"/>
            <a:ext cx="4175125" cy="273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003800" y="3429000"/>
            <a:ext cx="1728788" cy="122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948488" y="2708275"/>
            <a:ext cx="1800225" cy="237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888" y="5516563"/>
            <a:ext cx="35291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error bars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= standard error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across </a:t>
            </a:r>
            <a:r>
              <a:rPr lang="en-US" altLang="en-US" sz="2000" i="1" dirty="0" smtClean="0"/>
              <a:t>folds (probably invalid)</a:t>
            </a:r>
            <a:endParaRPr lang="en-GB" altLang="en-US" sz="2000" i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24128" y="5546725"/>
            <a:ext cx="34198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error bar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= standard error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across </a:t>
            </a:r>
            <a:r>
              <a:rPr lang="en-US" altLang="en-US" sz="2000" i="1" dirty="0" smtClean="0"/>
              <a:t>subjects (probably valid)</a:t>
            </a:r>
            <a:endParaRPr lang="en-GB" alt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100355" name="Content Placeholder 3" descr="granada_inference_RFX.t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65750" y="2060575"/>
            <a:ext cx="7289800" cy="2952750"/>
          </a:xfrm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213100"/>
            <a:ext cx="151288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9" descr="granada_tDistribution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538" y="2205038"/>
            <a:ext cx="34655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73813" y="1628775"/>
            <a:ext cx="6769101" cy="439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0359" name="TextBox 6"/>
          <p:cNvSpPr txBox="1">
            <a:spLocks noChangeArrowheads="1"/>
          </p:cNvSpPr>
          <p:nvPr/>
        </p:nvSpPr>
        <p:spPr bwMode="auto">
          <a:xfrm>
            <a:off x="969963" y="1773238"/>
            <a:ext cx="2665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subject-average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classification accuracy</a:t>
            </a:r>
            <a:endParaRPr lang="en-GB" altLang="en-US" sz="2000" b="1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6825" y="5373688"/>
            <a:ext cx="40671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If the computed t value falls within the top 5% (blue) of the t distribution </a:t>
            </a:r>
            <a:r>
              <a:rPr lang="en-US" altLang="en-US" sz="2000">
                <a:sym typeface="Wingdings" panose="05000000000000000000" pitchFamily="2" charset="2"/>
              </a:rPr>
              <a:t> </a:t>
            </a:r>
            <a:r>
              <a:rPr lang="en-US" altLang="en-US" sz="2000"/>
              <a:t>reject H</a:t>
            </a:r>
            <a:r>
              <a:rPr lang="en-US" altLang="en-US" sz="2000" baseline="-25000"/>
              <a:t>0</a:t>
            </a:r>
            <a:r>
              <a:rPr lang="en-US" altLang="en-US" sz="2000"/>
              <a:t>.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11560" y="1772816"/>
            <a:ext cx="808558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MVPA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is MVPA?</a:t>
            </a:r>
          </a:p>
          <a:p>
            <a:pPr lvl="1"/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do it?</a:t>
            </a:r>
          </a:p>
          <a:p>
            <a:pPr lvl="1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does it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work?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(with simple 2-voxel examples)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Decoding Toolbox</a:t>
            </a:r>
          </a:p>
          <a:p>
            <a:pPr lvl="1"/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</a:p>
          <a:p>
            <a:pPr lvl="1"/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you might want to use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(plus alternatives) </a:t>
            </a:r>
          </a:p>
          <a:p>
            <a:pPr lvl="1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does it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</a:p>
          <a:p>
            <a:pPr lvl="2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More simple 2-voxel classification demos with toy data</a:t>
            </a:r>
          </a:p>
          <a:p>
            <a:pPr lvl="2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Many-voxel demos, with different approaches to feature selection</a:t>
            </a:r>
          </a:p>
          <a:p>
            <a:pPr lvl="2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Searchlight and ROI demos with real brain data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7544" y="606811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Session 1 overview</a:t>
            </a:r>
            <a:endParaRPr lang="en-GB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639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However:</a:t>
            </a:r>
          </a:p>
          <a:p>
            <a:r>
              <a:rPr lang="en-US" altLang="en-US" sz="2800" dirty="0" smtClean="0"/>
              <a:t>can we always assume a t distribution?</a:t>
            </a:r>
          </a:p>
          <a:p>
            <a:r>
              <a:rPr lang="en-US" altLang="en-US" sz="2800" dirty="0" smtClean="0"/>
              <a:t>are we sure that the accuracy is 50% under H0?</a:t>
            </a:r>
          </a:p>
          <a:p>
            <a:r>
              <a:rPr lang="en-US" altLang="en-US" sz="2800" dirty="0" smtClean="0"/>
              <a:t>What about stats </a:t>
            </a:r>
            <a:r>
              <a:rPr lang="en-US" altLang="en-US" sz="2800" b="1" dirty="0" smtClean="0"/>
              <a:t>within a subject</a:t>
            </a:r>
            <a:r>
              <a:rPr lang="en-US" altLang="en-US" sz="2800" dirty="0" smtClean="0"/>
              <a:t>?</a:t>
            </a:r>
          </a:p>
          <a:p>
            <a:r>
              <a:rPr lang="en-US" altLang="en-US" sz="2800" dirty="0" smtClean="0"/>
              <a:t>	</a:t>
            </a:r>
            <a:r>
              <a:rPr lang="en-US" altLang="en-US" sz="2800" dirty="0" smtClean="0">
                <a:sym typeface="Wingdings" panose="05000000000000000000" pitchFamily="2" charset="2"/>
              </a:rPr>
              <a:t> use a </a:t>
            </a:r>
            <a:r>
              <a:rPr lang="en-US" altLang="en-US" sz="2800" dirty="0" smtClean="0"/>
              <a:t>permutation test: </a:t>
            </a:r>
            <a:endParaRPr lang="en-US" altLang="en-US" sz="2800" dirty="0"/>
          </a:p>
          <a:p>
            <a:pPr lvl="1"/>
            <a:r>
              <a:rPr lang="en-US" altLang="en-US" sz="2400" dirty="0" smtClean="0"/>
              <a:t>create null distribution by randomly shuffling condition labels many times (1000-10,000) before training</a:t>
            </a:r>
            <a:endParaRPr lang="en-US" altLang="en-US" sz="2400" dirty="0"/>
          </a:p>
          <a:p>
            <a:pPr lvl="1"/>
            <a:r>
              <a:rPr lang="en-US" altLang="en-US" sz="2400" dirty="0" smtClean="0"/>
              <a:t>remove relationship between labels and patterns</a:t>
            </a:r>
          </a:p>
          <a:p>
            <a:pPr lvl="1"/>
            <a:r>
              <a:rPr lang="en-US" altLang="en-US" sz="2400" dirty="0" smtClean="0"/>
              <a:t>assumes data are exchangeable </a:t>
            </a:r>
            <a:r>
              <a:rPr lang="en-US" altLang="en-US" sz="1400" dirty="0" smtClean="0"/>
              <a:t>(H</a:t>
            </a:r>
            <a:r>
              <a:rPr lang="en-US" altLang="en-US" sz="1400" baseline="-25000" dirty="0" smtClean="0"/>
              <a:t>0</a:t>
            </a:r>
            <a:r>
              <a:rPr lang="en-US" altLang="en-US" sz="1400" dirty="0" smtClean="0"/>
              <a:t>: all classes come from same distribution)</a:t>
            </a:r>
          </a:p>
          <a:p>
            <a:pPr lvl="1"/>
            <a:r>
              <a:rPr lang="en-US" altLang="en-US" sz="2400" dirty="0" smtClean="0"/>
              <a:t>Slow; permutations limited by number of samples/classes</a:t>
            </a:r>
            <a:endParaRPr lang="en-US" altLang="en-US" sz="24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pic>
        <p:nvPicPr>
          <p:cNvPr id="107523" name="Content Placeholder 7" descr="granada_inference_FFX_permutation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669" y="1268760"/>
            <a:ext cx="8856662" cy="4451350"/>
          </a:xfrm>
        </p:spPr>
      </p:pic>
      <p:sp>
        <p:nvSpPr>
          <p:cNvPr id="9" name="Rectangle 8"/>
          <p:cNvSpPr/>
          <p:nvPr/>
        </p:nvSpPr>
        <p:spPr>
          <a:xfrm>
            <a:off x="0" y="3127723"/>
            <a:ext cx="4859338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42038" y="3248373"/>
            <a:ext cx="2808287" cy="180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4927948"/>
            <a:ext cx="755650" cy="93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716463" y="3630960"/>
            <a:ext cx="86360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59563" y="2335560"/>
            <a:ext cx="2016125" cy="79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87900" y="2406998"/>
            <a:ext cx="86360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740650" y="4997798"/>
            <a:ext cx="144463" cy="4445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316913" y="4999385"/>
            <a:ext cx="142875" cy="4603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08625" y="3270598"/>
            <a:ext cx="3635375" cy="237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3882" y="5260152"/>
            <a:ext cx="2205906" cy="1427930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25775" y="5518923"/>
            <a:ext cx="2581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Null distribution of </a:t>
            </a:r>
            <a:b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subject-n </a:t>
            </a:r>
            <a:b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 accuracy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39752" y="5048598"/>
            <a:ext cx="1008112" cy="832276"/>
            <a:chOff x="1516806" y="5048598"/>
            <a:chExt cx="1831058" cy="83227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516806" y="5048598"/>
              <a:ext cx="0" cy="8322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16806" y="5880874"/>
              <a:ext cx="1831058" cy="0"/>
            </a:xfrm>
            <a:prstGeom prst="line">
              <a:avLst/>
            </a:prstGeom>
            <a:ln w="19050"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sp>
        <p:nvSpPr>
          <p:cNvPr id="18" name="Rectangle 17"/>
          <p:cNvSpPr/>
          <p:nvPr/>
        </p:nvSpPr>
        <p:spPr>
          <a:xfrm>
            <a:off x="5508625" y="3500438"/>
            <a:ext cx="3635375" cy="237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08548" name="Content Placeholder 19" descr="granada_inference_FFX_permutation_1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5513" y="1614488"/>
            <a:ext cx="4468812" cy="3614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Statistical inference</a:t>
            </a:r>
            <a:endParaRPr lang="en-GB" altLang="en-US" sz="3600" b="1" smtClean="0"/>
          </a:p>
        </p:txBody>
      </p:sp>
      <p:sp>
        <p:nvSpPr>
          <p:cNvPr id="18" name="Rectangle 17"/>
          <p:cNvSpPr/>
          <p:nvPr/>
        </p:nvSpPr>
        <p:spPr>
          <a:xfrm>
            <a:off x="5508625" y="3500438"/>
            <a:ext cx="3635375" cy="237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09572" name="Content Placeholder 5" descr="granada_inference_FFX_permutation_2.ti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09"/>
          <a:stretch/>
        </p:blipFill>
        <p:spPr>
          <a:xfrm>
            <a:off x="2195513" y="1666826"/>
            <a:ext cx="4468812" cy="2808337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82193" y="5089526"/>
            <a:ext cx="5184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If the actual </a:t>
            </a:r>
            <a:r>
              <a:rPr lang="en-US" altLang="en-US" sz="2200" dirty="0" smtClean="0"/>
              <a:t>classification </a:t>
            </a:r>
            <a:r>
              <a:rPr lang="en-US" altLang="en-US" sz="2200" dirty="0"/>
              <a:t>accuracy falls within the top 5% (blue) of the null distribution </a:t>
            </a:r>
            <a:r>
              <a:rPr lang="en-US" altLang="en-US" sz="2200" dirty="0">
                <a:sym typeface="Wingdings" panose="05000000000000000000" pitchFamily="2" charset="2"/>
              </a:rPr>
              <a:t> </a:t>
            </a:r>
            <a:r>
              <a:rPr lang="en-US" altLang="en-US" sz="2200" dirty="0"/>
              <a:t>reject H</a:t>
            </a:r>
            <a:r>
              <a:rPr lang="en-US" altLang="en-US" sz="2200" baseline="-25000" dirty="0"/>
              <a:t>0</a:t>
            </a:r>
            <a:r>
              <a:rPr lang="en-US" altLang="en-US" sz="2200" dirty="0"/>
              <a:t>.</a:t>
            </a:r>
            <a:endParaRPr lang="en-GB" altLang="en-US" sz="2200" dirty="0"/>
          </a:p>
        </p:txBody>
      </p:sp>
      <p:sp>
        <p:nvSpPr>
          <p:cNvPr id="9" name="Oval 8"/>
          <p:cNvSpPr/>
          <p:nvPr/>
        </p:nvSpPr>
        <p:spPr>
          <a:xfrm>
            <a:off x="6443663" y="4114801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Back to demo…</a:t>
            </a:r>
            <a:endParaRPr lang="en-GB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16075"/>
            <a:ext cx="6983412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91513" cy="1150938"/>
          </a:xfrm>
        </p:spPr>
        <p:txBody>
          <a:bodyPr/>
          <a:lstStyle/>
          <a:p>
            <a:pPr algn="l" eaLnBrk="1" hangingPunct="1"/>
            <a:r>
              <a:rPr lang="en-GB" altLang="en-US" sz="3600" b="1" dirty="0" smtClean="0"/>
              <a:t>Examples with real fMRI data</a:t>
            </a:r>
            <a:br>
              <a:rPr lang="en-GB" altLang="en-US" sz="3600" b="1" dirty="0" smtClean="0"/>
            </a:br>
            <a:r>
              <a:rPr lang="en-GB" altLang="en-US" sz="2800" b="1" dirty="0" smtClean="0"/>
              <a:t>(demos_realdata_motion_direction_89_djm</a:t>
            </a:r>
            <a:r>
              <a:rPr lang="en-GB" altLang="en-US" sz="2800" b="1" dirty="0" smtClean="0">
                <a:solidFill>
                  <a:srgbClr val="C00000"/>
                </a:solidFill>
              </a:rPr>
              <a:t>_plus</a:t>
            </a:r>
            <a:r>
              <a:rPr lang="en-GB" altLang="en-US" sz="2800" b="1" dirty="0" smtClean="0"/>
              <a:t>.m)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07950" y="1616075"/>
            <a:ext cx="2160588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Same data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000" dirty="0" smtClean="0"/>
              <a:t>Now ROI examples comparing some different settings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654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b="1" dirty="0" smtClean="0"/>
              <a:t>Boundary placement:</a:t>
            </a:r>
            <a:br>
              <a:rPr lang="en-GB" altLang="en-US" sz="3600" b="1" dirty="0" smtClean="0"/>
            </a:br>
            <a:r>
              <a:rPr lang="en-GB" altLang="en-US" sz="3600" b="1" dirty="0" smtClean="0"/>
              <a:t>some linear classifiers</a:t>
            </a:r>
            <a:endParaRPr lang="en-GB" altLang="en-US" sz="3600" dirty="0" smtClean="0"/>
          </a:p>
        </p:txBody>
      </p:sp>
      <p:pic>
        <p:nvPicPr>
          <p:cNvPr id="53251" name="Content Placeholder 4" descr="fig2-differentLinearClassifiers5_ema_7.gi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25" y="2060029"/>
            <a:ext cx="9061450" cy="2952750"/>
          </a:xfrm>
        </p:spPr>
      </p:pic>
      <p:sp>
        <p:nvSpPr>
          <p:cNvPr id="6" name="Rectangle 5"/>
          <p:cNvSpPr/>
          <p:nvPr/>
        </p:nvSpPr>
        <p:spPr>
          <a:xfrm>
            <a:off x="34925" y="1556792"/>
            <a:ext cx="29876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56325" y="1844129"/>
            <a:ext cx="2987675" cy="3600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1138" y="5177879"/>
            <a:ext cx="2520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assumes  identical and isotropic distributions </a:t>
            </a:r>
            <a:endParaRPr lang="en-GB" altLang="en-US" sz="18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94063" y="5176292"/>
            <a:ext cx="237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assumes  identical and multivariate normal distributions (need to estimate </a:t>
            </a:r>
            <a:r>
              <a:rPr lang="en-US" altLang="en-US" sz="1800" dirty="0" smtClean="0"/>
              <a:t>covariance)</a:t>
            </a:r>
            <a:endParaRPr lang="en-GB" alt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83350" y="5157242"/>
            <a:ext cx="212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 assumptions about distributions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(need to choose C, or nu)</a:t>
            </a:r>
            <a:endParaRPr lang="en-GB" altLang="en-US" sz="18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88224" y="6433393"/>
            <a:ext cx="240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dirty="0" smtClean="0">
                <a:latin typeface="Times New Roman" panose="02020603050405020304" pitchFamily="18" charset="0"/>
              </a:rPr>
              <a:t>Mur </a:t>
            </a:r>
            <a:r>
              <a:rPr lang="en-GB" altLang="en-US" sz="1400" i="1" dirty="0">
                <a:latin typeface="Times New Roman" panose="02020603050405020304" pitchFamily="18" charset="0"/>
              </a:rPr>
              <a:t>et al. (2009)</a:t>
            </a:r>
            <a:endParaRPr lang="en-US" altLang="en-US" sz="14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Which classifier is best?</a:t>
            </a:r>
            <a:endParaRPr lang="en-GB" altLang="en-US" sz="3600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Will depend on: </a:t>
            </a:r>
          </a:p>
          <a:p>
            <a:r>
              <a:rPr lang="en-US" altLang="en-US" sz="2800" dirty="0" smtClean="0"/>
              <a:t>how well each classifier’s assumptions are met</a:t>
            </a:r>
          </a:p>
          <a:p>
            <a:r>
              <a:rPr lang="en-US" altLang="en-US" sz="2800" dirty="0" smtClean="0"/>
              <a:t>how much data are available</a:t>
            </a:r>
          </a:p>
          <a:p>
            <a:r>
              <a:rPr lang="en-US" altLang="en-US" sz="2800" dirty="0"/>
              <a:t>d</a:t>
            </a:r>
            <a:r>
              <a:rPr lang="en-US" altLang="en-US" sz="2800" dirty="0" smtClean="0"/>
              <a:t>esired inference/interpretation</a:t>
            </a:r>
          </a:p>
          <a:p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Linear SVM and Fisher linear discriminant (with optimal-shrinkage covariance estimator) often seem to perform best.</a:t>
            </a:r>
            <a:endParaRPr lang="en-GB" altLang="en-US" sz="2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04025" y="623728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Misaki et al. 2010</a:t>
            </a:r>
            <a:endParaRPr lang="en-GB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Can we do better?</a:t>
            </a:r>
            <a:endParaRPr lang="en-GB" altLang="en-US" sz="3600" b="1" smtClean="0"/>
          </a:p>
        </p:txBody>
      </p:sp>
      <p:pic>
        <p:nvPicPr>
          <p:cNvPr id="56323" name="Content Placeholder 3" descr="granada_nonlinear_decisionBoundary_1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4313" y="1943100"/>
            <a:ext cx="3689350" cy="3717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57347" name="Content Placeholder 3" descr="granada_nonlinear_decisionBoundary_3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43100"/>
            <a:ext cx="3690938" cy="3717925"/>
          </a:xfr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75463" y="3933825"/>
            <a:ext cx="16938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nonlinear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classifier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764704"/>
            <a:ext cx="82296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“</a:t>
            </a:r>
            <a:r>
              <a:rPr lang="en-GB" altLang="en-US" sz="2800" dirty="0" smtClean="0">
                <a:solidFill>
                  <a:srgbClr val="C00000"/>
                </a:solidFill>
              </a:rPr>
              <a:t>M</a:t>
            </a:r>
            <a:r>
              <a:rPr lang="en-GB" altLang="en-US" sz="2800" dirty="0" smtClean="0"/>
              <a:t>ulti-</a:t>
            </a:r>
            <a:r>
              <a:rPr lang="en-GB" altLang="en-US" sz="2800" dirty="0" smtClean="0">
                <a:solidFill>
                  <a:srgbClr val="C00000"/>
                </a:solidFill>
              </a:rPr>
              <a:t>V</a:t>
            </a:r>
            <a:r>
              <a:rPr lang="en-GB" altLang="en-US" sz="2800" dirty="0" smtClean="0"/>
              <a:t>ariate </a:t>
            </a:r>
            <a:r>
              <a:rPr lang="en-GB" altLang="en-US" sz="2800" dirty="0">
                <a:solidFill>
                  <a:srgbClr val="C00000"/>
                </a:solidFill>
              </a:rPr>
              <a:t>P</a:t>
            </a:r>
            <a:r>
              <a:rPr lang="en-GB" altLang="en-US" sz="2800" dirty="0" smtClean="0"/>
              <a:t>attern </a:t>
            </a:r>
            <a:r>
              <a:rPr lang="en-GB" altLang="en-US" sz="2800" dirty="0" smtClean="0">
                <a:solidFill>
                  <a:srgbClr val="C00000"/>
                </a:solidFill>
              </a:rPr>
              <a:t>A</a:t>
            </a:r>
            <a:r>
              <a:rPr lang="en-GB" altLang="en-US" sz="2800" dirty="0" smtClean="0"/>
              <a:t>nalysis” </a:t>
            </a:r>
            <a:r>
              <a:rPr lang="en-GB" altLang="en-US" sz="2800" dirty="0" smtClean="0"/>
              <a:t>(MVPA)</a:t>
            </a:r>
            <a:br>
              <a:rPr lang="en-GB" altLang="en-US" sz="2800" dirty="0" smtClean="0"/>
            </a:br>
            <a:r>
              <a:rPr lang="en-GB" altLang="en-US" sz="2800" b="1" dirty="0" smtClean="0"/>
              <a:t>relates response patterns </a:t>
            </a:r>
            <a:br>
              <a:rPr lang="en-GB" altLang="en-US" sz="2800" b="1" dirty="0" smtClean="0"/>
            </a:br>
            <a:r>
              <a:rPr lang="en-GB" altLang="en-US" sz="2800" b="1" dirty="0" smtClean="0"/>
              <a:t>to experimental conditions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Many (overlapping) flavours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Encoding vs decoding </a:t>
            </a:r>
            <a:br>
              <a:rPr lang="en-GB" altLang="en-US" sz="2800" dirty="0" smtClean="0"/>
            </a:br>
            <a:r>
              <a:rPr lang="en-GB" altLang="en-US" sz="2000" dirty="0" smtClean="0"/>
              <a:t>(MVPA can be either)</a:t>
            </a:r>
          </a:p>
          <a:p>
            <a:pPr marL="571500" indent="-571500" eaLnBrk="1" hangingPunct="1">
              <a:spcBef>
                <a:spcPct val="0"/>
              </a:spcBef>
            </a:pPr>
            <a:endParaRPr lang="en-GB" altLang="en-US" sz="2800" dirty="0" smtClean="0"/>
          </a:p>
          <a:p>
            <a:pPr marL="571500" indent="-571500" eaLnBrk="1" hangingPunct="1">
              <a:spcBef>
                <a:spcPct val="0"/>
              </a:spcBef>
            </a:pPr>
            <a:r>
              <a:rPr lang="en-GB" altLang="en-US" sz="2800" dirty="0" smtClean="0"/>
              <a:t>Activation vs information</a:t>
            </a:r>
            <a:r>
              <a:rPr lang="en-GB" altLang="en-US" sz="2800" dirty="0"/>
              <a:t>?</a:t>
            </a:r>
            <a:endParaRPr lang="en-GB" altLang="en-US" sz="28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3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What is MVPA?</a:t>
            </a:r>
            <a:endParaRPr lang="en-GB" altLang="en-US" sz="36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09318" y="1842075"/>
            <a:ext cx="3079641" cy="4755277"/>
            <a:chOff x="5909318" y="1842075"/>
            <a:chExt cx="3079641" cy="47552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842075"/>
              <a:ext cx="2952328" cy="4755277"/>
            </a:xfrm>
            <a:prstGeom prst="rect">
              <a:avLst/>
            </a:prstGeom>
          </p:spPr>
        </p:pic>
        <p:sp>
          <p:nvSpPr>
            <p:cNvPr id="6" name="Text Box 1056"/>
            <p:cNvSpPr txBox="1">
              <a:spLocks noChangeArrowheads="1"/>
            </p:cNvSpPr>
            <p:nvPr/>
          </p:nvSpPr>
          <p:spPr bwMode="auto">
            <a:xfrm>
              <a:off x="6760486" y="4409053"/>
              <a:ext cx="936105" cy="400110"/>
            </a:xfrm>
            <a:prstGeom prst="rect">
              <a:avLst/>
            </a:prstGeom>
            <a:solidFill>
              <a:srgbClr val="FFFFFF">
                <a:alpha val="43922"/>
              </a:srgb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 smtClean="0">
                  <a:latin typeface="Albertus Medium"/>
                </a:rPr>
                <a:t>MVPA</a:t>
              </a:r>
              <a:endParaRPr lang="en-US" altLang="en-US" sz="2000" b="1" dirty="0">
                <a:latin typeface="Albertus Medium"/>
              </a:endParaRPr>
            </a:p>
          </p:txBody>
        </p:sp>
        <p:sp>
          <p:nvSpPr>
            <p:cNvPr id="7" name="Text Box 1056"/>
            <p:cNvSpPr txBox="1">
              <a:spLocks noChangeArrowheads="1"/>
            </p:cNvSpPr>
            <p:nvPr/>
          </p:nvSpPr>
          <p:spPr bwMode="auto">
            <a:xfrm rot="3042717">
              <a:off x="7664229" y="3390604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Classification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8" name="Text Box 1056"/>
            <p:cNvSpPr txBox="1">
              <a:spLocks noChangeArrowheads="1"/>
            </p:cNvSpPr>
            <p:nvPr/>
          </p:nvSpPr>
          <p:spPr bwMode="auto">
            <a:xfrm>
              <a:off x="6732239" y="3416438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RSA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9" name="Text Box 1056"/>
            <p:cNvSpPr txBox="1">
              <a:spLocks noChangeArrowheads="1"/>
            </p:cNvSpPr>
            <p:nvPr/>
          </p:nvSpPr>
          <p:spPr bwMode="auto">
            <a:xfrm>
              <a:off x="5909318" y="3133922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PCM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0" name="Text Box 1056"/>
            <p:cNvSpPr txBox="1">
              <a:spLocks noChangeArrowheads="1"/>
            </p:cNvSpPr>
            <p:nvPr/>
          </p:nvSpPr>
          <p:spPr bwMode="auto">
            <a:xfrm>
              <a:off x="6444208" y="2360631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IEM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1" name="Text Box 1056"/>
            <p:cNvSpPr txBox="1">
              <a:spLocks noChangeArrowheads="1"/>
            </p:cNvSpPr>
            <p:nvPr/>
          </p:nvSpPr>
          <p:spPr bwMode="auto">
            <a:xfrm>
              <a:off x="7228539" y="2135658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MVB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12" name="Text Box 1056"/>
            <p:cNvSpPr txBox="1">
              <a:spLocks noChangeArrowheads="1"/>
            </p:cNvSpPr>
            <p:nvPr/>
          </p:nvSpPr>
          <p:spPr bwMode="auto">
            <a:xfrm>
              <a:off x="7697986" y="2743976"/>
              <a:ext cx="12909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err="1" smtClean="0">
                  <a:latin typeface="Albertus Medium"/>
                </a:rPr>
                <a:t>cvMANOVA</a:t>
              </a:r>
              <a:endParaRPr lang="en-US" altLang="en-US" sz="1200" b="1" dirty="0">
                <a:latin typeface="Albertus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 rot="2966359">
            <a:off x="7731064" y="3435127"/>
            <a:ext cx="1157301" cy="23961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092280" y="3435126"/>
            <a:ext cx="535606" cy="239619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uiExpand="1" build="p"/>
      <p:bldP spid="5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GB" altLang="en-US" smtClean="0"/>
              <a:t>Some non-linear classifiers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750" y="486886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Nonparametric </a:t>
            </a:r>
            <a:br>
              <a:rPr lang="en-US" altLang="en-US" sz="1800"/>
            </a:br>
            <a:r>
              <a:rPr lang="en-US" altLang="en-US" sz="1800"/>
              <a:t>(need to select k)</a:t>
            </a:r>
            <a:endParaRPr lang="en-GB" altLang="en-US" sz="18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2500" y="4881563"/>
            <a:ext cx="23764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assumes  multivariate, but non-identical, normal distributions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(ignores voxel correlation)</a:t>
            </a:r>
            <a:endParaRPr lang="en-GB" alt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56325" y="4870450"/>
            <a:ext cx="2376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 assumptions about distributions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(need parameter selection)</a:t>
            </a:r>
            <a:endParaRPr lang="en-GB" altLang="en-US" sz="1800" dirty="0"/>
          </a:p>
        </p:txBody>
      </p:sp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341438"/>
            <a:ext cx="82756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92950" y="6357938"/>
            <a:ext cx="187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Misaki et al. 2010</a:t>
            </a:r>
            <a:endParaRPr lang="en-GB" altLang="en-US" sz="1800"/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539750" y="3789363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K-nearest neighbour</a:t>
            </a:r>
            <a:endParaRPr lang="en-GB" altLang="en-US" sz="1800"/>
          </a:p>
        </p:txBody>
      </p:sp>
      <p:sp>
        <p:nvSpPr>
          <p:cNvPr id="58377" name="TextBox 10"/>
          <p:cNvSpPr txBox="1">
            <a:spLocks noChangeArrowheads="1"/>
          </p:cNvSpPr>
          <p:nvPr/>
        </p:nvSpPr>
        <p:spPr bwMode="auto">
          <a:xfrm>
            <a:off x="3338513" y="378936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(Quadratic)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Gaussian Naïve Bayes</a:t>
            </a:r>
            <a:endParaRPr lang="en-GB" altLang="en-US" sz="1800"/>
          </a:p>
        </p:txBody>
      </p:sp>
      <p:sp>
        <p:nvSpPr>
          <p:cNvPr id="58378" name="TextBox 11"/>
          <p:cNvSpPr txBox="1">
            <a:spLocks noChangeArrowheads="1"/>
          </p:cNvSpPr>
          <p:nvPr/>
        </p:nvSpPr>
        <p:spPr bwMode="auto">
          <a:xfrm>
            <a:off x="6011863" y="3789363"/>
            <a:ext cx="28813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SVM with r</a:t>
            </a:r>
            <a:r>
              <a:rPr lang="en-US" altLang="en-US" sz="1800" dirty="0" smtClean="0"/>
              <a:t>adial/polynomial/sigmoid </a:t>
            </a:r>
            <a:r>
              <a:rPr lang="en-US" altLang="en-US" sz="1800" dirty="0"/>
              <a:t>b</a:t>
            </a:r>
            <a:r>
              <a:rPr lang="en-US" altLang="en-US" sz="1800" dirty="0" smtClean="0"/>
              <a:t>asis function</a:t>
            </a:r>
            <a:endParaRPr lang="en-GB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59395" name="Content Placeholder 5" descr="granada_pattern_is_signal_plus_noise_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1988"/>
            <a:ext cx="3689350" cy="3729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0419" name="Content Placeholder 7" descr="granada_pattern_is_signal_plus_noise_2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74850"/>
            <a:ext cx="3690938" cy="3681413"/>
          </a:xfrm>
        </p:spPr>
      </p:pic>
      <p:sp>
        <p:nvSpPr>
          <p:cNvPr id="13" name="Oval 12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1443" name="Content Placeholder 16" descr="granada_pattern_is_signal_plus_noise_3a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5163"/>
            <a:ext cx="3686175" cy="3717925"/>
          </a:xfrm>
        </p:spPr>
      </p:pic>
      <p:sp>
        <p:nvSpPr>
          <p:cNvPr id="61444" name="TextBox 19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21" name="Oval 20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1447" name="TextBox 23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2467" name="Content Placeholder 3" descr="granada_pattern_is_signal_plus_noise_3b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0400"/>
            <a:ext cx="3698875" cy="3730625"/>
          </a:xfrm>
        </p:spPr>
      </p:pic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7" name="Oval 6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smtClean="0"/>
              <a:t>Pattern = signal + noise</a:t>
            </a:r>
            <a:endParaRPr lang="en-GB" altLang="en-US" sz="3600" smtClean="0"/>
          </a:p>
        </p:txBody>
      </p:sp>
      <p:pic>
        <p:nvPicPr>
          <p:cNvPr id="63491" name="Content Placeholder 3" descr="granada_pattern_is_signal_plus_noise_3c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30400"/>
            <a:ext cx="3698875" cy="3730625"/>
          </a:xfrm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7235825" y="3573463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true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(signal)</a:t>
            </a:r>
            <a:endParaRPr lang="en-GB" altLang="en-US" sz="2000"/>
          </a:p>
        </p:txBody>
      </p:sp>
      <p:sp>
        <p:nvSpPr>
          <p:cNvPr id="7" name="Oval 6"/>
          <p:cNvSpPr/>
          <p:nvPr/>
        </p:nvSpPr>
        <p:spPr>
          <a:xfrm>
            <a:off x="6935788" y="3663950"/>
            <a:ext cx="142875" cy="144463"/>
          </a:xfrm>
          <a:prstGeom prst="ellipse">
            <a:avLst/>
          </a:prstGeom>
          <a:solidFill>
            <a:srgbClr val="646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948488" y="2540000"/>
            <a:ext cx="144462" cy="1444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3495" name="TextBox 8"/>
          <p:cNvSpPr txBox="1">
            <a:spLocks noChangeArrowheads="1"/>
          </p:cNvSpPr>
          <p:nvPr/>
        </p:nvSpPr>
        <p:spPr bwMode="auto">
          <a:xfrm>
            <a:off x="7235825" y="2401888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measured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(signal + noise)</a:t>
            </a:r>
            <a:endParaRPr lang="en-GB" altLang="en-US" sz="20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75463" y="4652963"/>
            <a:ext cx="288925" cy="288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7" name="TextBox 11"/>
          <p:cNvSpPr txBox="1">
            <a:spLocks noChangeArrowheads="1"/>
          </p:cNvSpPr>
          <p:nvPr/>
        </p:nvSpPr>
        <p:spPr bwMode="auto">
          <a:xfrm>
            <a:off x="7235825" y="4416425"/>
            <a:ext cx="1657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noise displacement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pic>
        <p:nvPicPr>
          <p:cNvPr id="64515" name="Content Placeholder 3" descr="granada_pattern_is_signal_plus_noise_4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1916113"/>
            <a:ext cx="3703638" cy="37449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After determining the decision boundary, we need to test how well the boundary </a:t>
            </a:r>
            <a:r>
              <a:rPr lang="en-US" altLang="en-US" sz="2800" dirty="0" err="1" smtClean="0"/>
              <a:t>generalises</a:t>
            </a:r>
            <a:r>
              <a:rPr lang="en-US" altLang="en-US" sz="2800" dirty="0" smtClean="0"/>
              <a:t> to new data (e.g. cross validation).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 </a:t>
            </a:r>
            <a:endParaRPr lang="en-GB" altLang="en-US" sz="2800" dirty="0" smtClean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565400"/>
            <a:ext cx="4216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56100" y="3573463"/>
            <a:ext cx="360363" cy="719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092950" y="5186363"/>
            <a:ext cx="1150938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140200" y="5603875"/>
            <a:ext cx="4103688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946650" y="5186363"/>
            <a:ext cx="647700" cy="50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100" y="3344863"/>
            <a:ext cx="21605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performance</a:t>
            </a:r>
            <a:endParaRPr lang="en-GB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9925" y="5157788"/>
            <a:ext cx="25923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latin typeface="+mj-lt"/>
              </a:rPr>
              <a:t>boundary complexity</a:t>
            </a:r>
            <a:endParaRPr lang="en-GB" sz="16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425" y="5157788"/>
            <a:ext cx="503238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8" name="Content Placeholder 3" descr="granada_nonlinear_decisionBoundary_1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5610225"/>
            <a:ext cx="10810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88125" y="5157788"/>
            <a:ext cx="504825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9" name="Content Placeholder 3" descr="granada_pattern_is_signal_plus_noise_4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5605463"/>
            <a:ext cx="10810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40663" y="2874422"/>
            <a:ext cx="169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latin typeface="+mj-lt"/>
              </a:rPr>
              <a:t>(training data)</a:t>
            </a:r>
            <a:endParaRPr lang="en-GB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7759" y="4565368"/>
            <a:ext cx="169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latin typeface="+mj-lt"/>
              </a:rPr>
              <a:t>(hold-out data)</a:t>
            </a:r>
            <a:endParaRPr lang="en-GB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Overfitting</a:t>
            </a:r>
            <a:endParaRPr lang="en-GB" altLang="en-US" sz="3600" b="1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After determining the decision boundary, we need to test how well the boundary </a:t>
            </a:r>
            <a:r>
              <a:rPr lang="en-US" altLang="en-US" sz="2800" dirty="0" err="1" smtClean="0"/>
              <a:t>generalises</a:t>
            </a:r>
            <a:r>
              <a:rPr lang="en-US" altLang="en-US" sz="2800" dirty="0" smtClean="0"/>
              <a:t> to new data (e.g. cross validation).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Linear classifiers usually perform better on fMRI data than nonlinear classifiers.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Overfitting can be further reduced by:</a:t>
            </a:r>
          </a:p>
          <a:p>
            <a:r>
              <a:rPr lang="en-US" altLang="en-US" sz="2800" dirty="0" err="1" smtClean="0"/>
              <a:t>regularisation</a:t>
            </a:r>
            <a:r>
              <a:rPr lang="en-US" altLang="en-US" sz="2800" dirty="0" smtClean="0"/>
              <a:t> </a:t>
            </a:r>
          </a:p>
          <a:p>
            <a:r>
              <a:rPr lang="en-US" altLang="en-US" sz="2800" dirty="0" smtClean="0"/>
              <a:t>dimensionality reduction of the activity patterns (e.g. voxel selection) 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 dirty="0" smtClean="0"/>
              <a:t> </a:t>
            </a:r>
            <a:endParaRPr lang="en-GB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altLang="en-US" sz="3600" b="1" dirty="0" smtClean="0"/>
              <a:t>Performance measures</a:t>
            </a:r>
            <a:endParaRPr lang="en-GB" altLang="en-US" sz="36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8" y="1772816"/>
            <a:ext cx="5554603" cy="4133056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sz="2800" dirty="0" smtClean="0"/>
              <a:t>Several Options:</a:t>
            </a:r>
          </a:p>
          <a:p>
            <a:pPr>
              <a:defRPr/>
            </a:pPr>
            <a:r>
              <a:rPr lang="en-GB" altLang="en-US" sz="2800" dirty="0" smtClean="0"/>
              <a:t>Accuracy </a:t>
            </a:r>
            <a:r>
              <a:rPr lang="en-GB" altLang="en-US" sz="2000" dirty="0" smtClean="0"/>
              <a:t>(proportion correct classifications)</a:t>
            </a:r>
          </a:p>
          <a:p>
            <a:pPr>
              <a:defRPr/>
            </a:pPr>
            <a:r>
              <a:rPr lang="en-GB" altLang="en-US" sz="2800" dirty="0" smtClean="0"/>
              <a:t>Accuracy per class </a:t>
            </a:r>
            <a:r>
              <a:rPr lang="en-GB" altLang="en-US" sz="2000" dirty="0" smtClean="0"/>
              <a:t>(balanced accuracy)</a:t>
            </a:r>
          </a:p>
          <a:p>
            <a:pPr>
              <a:defRPr/>
            </a:pPr>
            <a:r>
              <a:rPr lang="en-GB" altLang="en-US" sz="2800" dirty="0" smtClean="0"/>
              <a:t>D-prime </a:t>
            </a:r>
            <a:r>
              <a:rPr lang="en-GB" altLang="en-US" sz="2000" dirty="0" smtClean="0"/>
              <a:t>(and other sensitivity measures)</a:t>
            </a:r>
          </a:p>
          <a:p>
            <a:pPr>
              <a:defRPr/>
            </a:pPr>
            <a:r>
              <a:rPr lang="en-GB" altLang="en-US" sz="2800" dirty="0" smtClean="0"/>
              <a:t>Area under ROC curve</a:t>
            </a:r>
          </a:p>
          <a:p>
            <a:pPr>
              <a:defRPr/>
            </a:pPr>
            <a:r>
              <a:rPr lang="en-GB" altLang="en-US" sz="2800" dirty="0" smtClean="0"/>
              <a:t>Decision variable </a:t>
            </a:r>
          </a:p>
          <a:p>
            <a:pPr lvl="1">
              <a:defRPr/>
            </a:pPr>
            <a:r>
              <a:rPr lang="en-GB" altLang="en-US" sz="2400" dirty="0" smtClean="0"/>
              <a:t>e.g. signed distance from margin</a:t>
            </a:r>
            <a:endParaRPr lang="en-GB" altLang="en-US" sz="2400" dirty="0"/>
          </a:p>
          <a:p>
            <a:pPr lvl="1">
              <a:defRPr/>
            </a:pPr>
            <a:r>
              <a:rPr lang="en-GB" altLang="en-US" sz="2400" dirty="0" smtClean="0"/>
              <a:t>Probability of correct classification</a:t>
            </a:r>
          </a:p>
          <a:p>
            <a:pPr>
              <a:defRPr/>
            </a:pPr>
            <a:endParaRPr lang="en-US" altLang="en-US" sz="2800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altLang="en-US" sz="28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413897"/>
              </p:ext>
            </p:extLst>
          </p:nvPr>
        </p:nvGraphicFramePr>
        <p:xfrm>
          <a:off x="9252520" y="1124744"/>
          <a:ext cx="2808312" cy="468052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396103351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441745409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99351943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736316627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17605282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3316610042"/>
                    </a:ext>
                  </a:extLst>
                </a:gridCol>
              </a:tblGrid>
              <a:tr h="11437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Simple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Continuous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Accounts for</a:t>
                      </a:r>
                      <a:r>
                        <a:rPr lang="en-GB" sz="1600" b="0" dirty="0" smtClean="0"/>
                        <a:t/>
                      </a:r>
                      <a:br>
                        <a:rPr lang="en-GB" sz="1600" b="0" dirty="0" smtClean="0"/>
                      </a:br>
                      <a:r>
                        <a:rPr lang="en-GB" sz="1600" b="0" dirty="0" smtClean="0"/>
                        <a:t>imbalance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Insensitive </a:t>
                      </a:r>
                      <a:r>
                        <a:rPr lang="en-GB" sz="1600" b="0" dirty="0" smtClean="0"/>
                        <a:t>to variance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Available per sample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GB" sz="1600" b="0" dirty="0" smtClean="0"/>
                        <a:t>Available for all </a:t>
                      </a:r>
                      <a:r>
                        <a:rPr lang="en-GB" sz="1600" b="0" dirty="0" smtClean="0"/>
                        <a:t>classifiers</a:t>
                      </a:r>
                      <a:endParaRPr lang="en-GB" sz="1600" b="0" dirty="0"/>
                    </a:p>
                  </a:txBody>
                  <a:tcPr vert="vert"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901474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13259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508841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62122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549578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351799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5518152"/>
                  </a:ext>
                </a:extLst>
              </a:tr>
              <a:tr h="5052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accent6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GB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GB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91844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41" y="1210606"/>
            <a:ext cx="2771787" cy="45884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32941" y="5799081"/>
            <a:ext cx="2771787" cy="62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GB" altLang="en-US" sz="2400" dirty="0" smtClean="0"/>
              <a:t>Possible pros/cons</a:t>
            </a:r>
            <a:endParaRPr lang="en-GB" altLang="en-US" sz="2000" dirty="0" smtClean="0"/>
          </a:p>
          <a:p>
            <a:pPr algn="ctr">
              <a:defRPr/>
            </a:pPr>
            <a:endParaRPr lang="en-US" altLang="en-US" sz="2800" dirty="0" smtClean="0"/>
          </a:p>
          <a:p>
            <a:pPr algn="ctr">
              <a:buFont typeface="Arial" panose="020B0604020202020204" pitchFamily="34" charset="0"/>
              <a:buNone/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640762" cy="719137"/>
          </a:xfrm>
        </p:spPr>
        <p:txBody>
          <a:bodyPr/>
          <a:lstStyle/>
          <a:p>
            <a:r>
              <a:rPr lang="en-GB" altLang="en-US" sz="2800" dirty="0" smtClean="0"/>
              <a:t>Per voxel (univariate) General Linear Model (GLM)…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438" y="2666742"/>
            <a:ext cx="8856662" cy="2681287"/>
            <a:chOff x="179388" y="3916363"/>
            <a:chExt cx="8856662" cy="2681287"/>
          </a:xfrm>
        </p:grpSpPr>
        <p:sp>
          <p:nvSpPr>
            <p:cNvPr id="4" name="TextBox 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751723" y="4737918"/>
              <a:ext cx="3176703" cy="523220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79388" y="3916363"/>
              <a:ext cx="4545012" cy="2681287"/>
              <a:chOff x="179388" y="3916363"/>
              <a:chExt cx="4545012" cy="2681287"/>
            </a:xfrm>
          </p:grpSpPr>
          <p:grpSp>
            <p:nvGrpSpPr>
              <p:cNvPr id="18481" name="Group 2"/>
              <p:cNvGrpSpPr>
                <a:grpSpLocks/>
              </p:cNvGrpSpPr>
              <p:nvPr/>
            </p:nvGrpSpPr>
            <p:grpSpPr bwMode="auto">
              <a:xfrm>
                <a:off x="1401763" y="3916363"/>
                <a:ext cx="3322637" cy="2681287"/>
                <a:chOff x="539552" y="1950245"/>
                <a:chExt cx="6120680" cy="5436581"/>
              </a:xfrm>
            </p:grpSpPr>
            <p:pic>
              <p:nvPicPr>
                <p:cNvPr id="14950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552" y="1988840"/>
                  <a:ext cx="1200150" cy="445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8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7704" y="1950245"/>
                  <a:ext cx="3019425" cy="450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950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5307" y="2007395"/>
                  <a:ext cx="1304925" cy="4448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9282" y="6723828"/>
                  <a:ext cx="3019426" cy="662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0" y="4802044"/>
                <a:ext cx="255317" cy="335346"/>
              </a:xfrm>
              <a:prstGeom prst="rect">
                <a:avLst/>
              </a:prstGeom>
              <a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635" y="4802044"/>
                <a:ext cx="255317" cy="335346"/>
              </a:xfrm>
              <a:prstGeom prst="rect">
                <a:avLst/>
              </a:prstGeom>
              <a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367" y="6008916"/>
                <a:ext cx="255317" cy="335346"/>
              </a:xfrm>
              <a:prstGeom prst="rect">
                <a:avLst/>
              </a:prstGeom>
              <a:blipFill rotWithShape="1"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949" y="6262006"/>
                <a:ext cx="1469673" cy="326434"/>
              </a:xfrm>
              <a:prstGeom prst="rect">
                <a:avLst/>
              </a:prstGeom>
              <a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n-GB">
                    <a:noFill/>
                  </a:rPr>
                  <a:t> 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835025" y="3944938"/>
                <a:ext cx="0" cy="2189162"/>
              </a:xfrm>
              <a:prstGeom prst="straightConnector1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79388" y="5229225"/>
                <a:ext cx="631825" cy="64611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i="1" dirty="0">
                    <a:solidFill>
                      <a:schemeClr val="bg1">
                        <a:lumMod val="6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time</a:t>
                </a:r>
              </a:p>
              <a:p>
                <a:pPr>
                  <a:defRPr/>
                </a:pPr>
                <a:r>
                  <a:rPr lang="en-GB" i="1" dirty="0">
                    <a:solidFill>
                      <a:schemeClr val="bg1">
                        <a:lumMod val="6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(t)</a:t>
                </a:r>
              </a:p>
            </p:txBody>
          </p:sp>
        </p:grpSp>
        <p:sp>
          <p:nvSpPr>
            <p:cNvPr id="18437" name="TextBox 69"/>
            <p:cNvSpPr txBox="1">
              <a:spLocks noChangeArrowheads="1"/>
            </p:cNvSpPr>
            <p:nvPr/>
          </p:nvSpPr>
          <p:spPr bwMode="auto">
            <a:xfrm>
              <a:off x="7318375" y="5241925"/>
              <a:ext cx="8540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Design</a:t>
              </a:r>
              <a:b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altLang="en-US" sz="180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Matrix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19700" y="5241925"/>
              <a:ext cx="1479550" cy="9239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Data</a:t>
              </a:r>
              <a:b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(measured </a:t>
              </a:r>
              <a:b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3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BOLD signal)</a:t>
              </a:r>
            </a:p>
          </p:txBody>
        </p:sp>
        <p:sp>
          <p:nvSpPr>
            <p:cNvPr id="18439" name="TextBox 71"/>
            <p:cNvSpPr txBox="1">
              <a:spLocks noChangeArrowheads="1"/>
            </p:cNvSpPr>
            <p:nvPr/>
          </p:nvSpPr>
          <p:spPr bwMode="auto">
            <a:xfrm>
              <a:off x="8312150" y="4416425"/>
              <a:ext cx="7239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Error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56363" y="4138613"/>
              <a:ext cx="1308100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Activation</a:t>
              </a:r>
              <a:b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</a:b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coefficients</a:t>
              </a:r>
            </a:p>
          </p:txBody>
        </p:sp>
      </p:grpSp>
      <p:sp>
        <p:nvSpPr>
          <p:cNvPr id="7" name="Curved Down Arrow 6"/>
          <p:cNvSpPr/>
          <p:nvPr/>
        </p:nvSpPr>
        <p:spPr>
          <a:xfrm flipH="1">
            <a:off x="5742025" y="2132856"/>
            <a:ext cx="1855589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2" name="Curved Down Arrow 61"/>
          <p:cNvSpPr/>
          <p:nvPr/>
        </p:nvSpPr>
        <p:spPr>
          <a:xfrm rot="10800000" flipH="1">
            <a:off x="5746931" y="5085184"/>
            <a:ext cx="1855589" cy="683096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2411760" y="1096155"/>
            <a:ext cx="6408390" cy="8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400" dirty="0" smtClean="0">
                <a:solidFill>
                  <a:schemeClr val="accent1"/>
                </a:solidFill>
              </a:rPr>
              <a:t>…is an encoding model: can we predict the amount of activity in a voxel from the experimental conditions in X?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2103999" y="5789882"/>
            <a:ext cx="6951721" cy="8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2400" dirty="0" smtClean="0">
                <a:solidFill>
                  <a:schemeClr val="accent4"/>
                </a:solidFill>
              </a:rPr>
              <a:t>In (multivariate) decoding we try to predict the experimental condition from the pattern of responses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2" grpId="0" animBg="1"/>
      <p:bldP spid="63" grpId="0"/>
      <p:bldP spid="6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OC Curve plotted when threshold β is varied. Source: Wikimedia Commons 201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275337" cy="496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372200" y="5157192"/>
            <a:ext cx="2160240" cy="1152128"/>
          </a:xfrm>
          <a:prstGeom prst="wedgeRoundRectCallout">
            <a:avLst>
              <a:gd name="adj1" fmla="val -129892"/>
              <a:gd name="adj2" fmla="val -55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AUC </a:t>
            </a:r>
            <a:br>
              <a:rPr lang="en-GB" dirty="0" smtClean="0"/>
            </a:br>
            <a:r>
              <a:rPr lang="en-GB" dirty="0" smtClean="0"/>
              <a:t>(area under curve)</a:t>
            </a:r>
            <a:br>
              <a:rPr lang="en-GB" dirty="0" smtClean="0"/>
            </a:br>
            <a:r>
              <a:rPr lang="en-GB" dirty="0" smtClean="0"/>
              <a:t>chance = 0.5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804248" y="4149080"/>
            <a:ext cx="864096" cy="665762"/>
          </a:xfrm>
          <a:prstGeom prst="wedgeRoundRectCallout">
            <a:avLst>
              <a:gd name="adj1" fmla="val -244502"/>
              <a:gd name="adj2" fmla="val -7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ROC curve</a:t>
            </a:r>
            <a:endParaRPr lang="en-GB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134369" y="5409220"/>
            <a:ext cx="1781447" cy="504056"/>
          </a:xfrm>
          <a:prstGeom prst="wedgeRoundRectCallout">
            <a:avLst>
              <a:gd name="adj1" fmla="val 42213"/>
              <a:gd name="adj2" fmla="val -2906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Criterion</a:t>
            </a:r>
            <a:endParaRPr lang="en-GB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339752" y="476672"/>
            <a:ext cx="1800200" cy="576064"/>
          </a:xfrm>
          <a:prstGeom prst="wedgeRoundRectCallout">
            <a:avLst>
              <a:gd name="adj1" fmla="val -13746"/>
              <a:gd name="adj2" fmla="val 1940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d’ (sensitivity)</a:t>
            </a:r>
          </a:p>
          <a:p>
            <a:pPr algn="ctr"/>
            <a:r>
              <a:rPr lang="en-GB" dirty="0" smtClean="0"/>
              <a:t>Chance = 0</a:t>
            </a:r>
            <a:endParaRPr lang="en-GB" dirty="0"/>
          </a:p>
        </p:txBody>
      </p:sp>
      <p:sp>
        <p:nvSpPr>
          <p:cNvPr id="5" name="Left Brace 4"/>
          <p:cNvSpPr/>
          <p:nvPr/>
        </p:nvSpPr>
        <p:spPr>
          <a:xfrm rot="5400000">
            <a:off x="2789802" y="1790818"/>
            <a:ext cx="396044" cy="720080"/>
          </a:xfrm>
          <a:prstGeom prst="leftBrace">
            <a:avLst>
              <a:gd name="adj1" fmla="val 4545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10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Back to demo…</a:t>
            </a:r>
            <a:endParaRPr lang="en-GB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561975"/>
          </a:xfrm>
        </p:spPr>
        <p:txBody>
          <a:bodyPr/>
          <a:lstStyle/>
          <a:p>
            <a:pPr eaLnBrk="1" hangingPunct="1"/>
            <a:r>
              <a:rPr lang="en-GB" altLang="en-US" sz="3600" b="1" dirty="0" smtClean="0"/>
              <a:t>Some example applications…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9575"/>
            <a:ext cx="41052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4600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115888"/>
            <a:ext cx="2940050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213" y="166688"/>
            <a:ext cx="43053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8" y="188913"/>
            <a:ext cx="49164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068763"/>
            <a:ext cx="27368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3213100"/>
            <a:ext cx="53990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3" y="3859213"/>
            <a:ext cx="2724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8" y="2565400"/>
            <a:ext cx="30956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800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42449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196975"/>
            <a:ext cx="58086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Content Placeholder 3" descr="ScreenShot321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750"/>
            <a:ext cx="9145588" cy="1584325"/>
          </a:xfrm>
        </p:spPr>
      </p:pic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0449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4076700"/>
            <a:ext cx="26828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9930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017713"/>
            <a:ext cx="351948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2017713"/>
            <a:ext cx="53721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3511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079875"/>
            <a:ext cx="4905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775" y="1916113"/>
            <a:ext cx="59674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84175"/>
            <a:ext cx="84963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psyg-04-00493-g001.jpg (454×49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0" y="1052513"/>
            <a:ext cx="514032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527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56176" y="6289377"/>
            <a:ext cx="2403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dirty="0" smtClean="0">
                <a:latin typeface="Times New Roman" panose="02020603050405020304" pitchFamily="18" charset="0"/>
              </a:rPr>
              <a:t>Mur </a:t>
            </a:r>
            <a:r>
              <a:rPr lang="en-GB" altLang="en-US" sz="1400" i="1" dirty="0">
                <a:latin typeface="Times New Roman" panose="02020603050405020304" pitchFamily="18" charset="0"/>
              </a:rPr>
              <a:t>et al. (2009)</a:t>
            </a:r>
            <a:endParaRPr lang="en-US" altLang="en-US" sz="1400" i="1" dirty="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6" y="980728"/>
            <a:ext cx="7687760" cy="28803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652120" cy="436910"/>
          </a:xfrm>
        </p:spPr>
        <p:txBody>
          <a:bodyPr/>
          <a:lstStyle/>
          <a:p>
            <a:pPr algn="l" eaLnBrk="1" hangingPunct="1"/>
            <a:r>
              <a:rPr lang="en-GB" altLang="en-US" sz="2800" dirty="0" smtClean="0"/>
              <a:t>Activation-based (univariate) analysis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491880" y="4293096"/>
            <a:ext cx="56521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altLang="en-US" sz="2800" dirty="0" smtClean="0"/>
              <a:t>Pattern-information 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9712" y="5011185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/>
              <a:t>If we </a:t>
            </a:r>
            <a:r>
              <a:rPr lang="en-GB" dirty="0"/>
              <a:t>can </a:t>
            </a:r>
            <a:r>
              <a:rPr lang="en-GB" dirty="0" smtClean="0"/>
              <a:t>classify experimental conditions based on activity </a:t>
            </a:r>
            <a:r>
              <a:rPr lang="en-GB" dirty="0"/>
              <a:t>patterns </a:t>
            </a:r>
            <a:r>
              <a:rPr lang="en-GB" dirty="0" smtClean="0"/>
              <a:t>(better </a:t>
            </a:r>
            <a:r>
              <a:rPr lang="en-GB" dirty="0"/>
              <a:t>than </a:t>
            </a:r>
            <a:r>
              <a:rPr lang="en-GB" dirty="0" smtClean="0"/>
              <a:t>chance)…</a:t>
            </a:r>
            <a:endParaRPr lang="en-GB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 smtClean="0"/>
              <a:t>Then the </a:t>
            </a:r>
            <a:r>
              <a:rPr lang="en-GB" dirty="0"/>
              <a:t>activity pattern carries information about the experimental conditions.</a:t>
            </a:r>
          </a:p>
        </p:txBody>
      </p:sp>
      <p:sp>
        <p:nvSpPr>
          <p:cNvPr id="9" name="Oval 8"/>
          <p:cNvSpPr/>
          <p:nvPr/>
        </p:nvSpPr>
        <p:spPr>
          <a:xfrm>
            <a:off x="5148064" y="400020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84168" y="4000202"/>
            <a:ext cx="360040" cy="3600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707904" y="2780928"/>
            <a:ext cx="453650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480226" y="4438104"/>
            <a:ext cx="4332134" cy="426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030538"/>
            <a:ext cx="46291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3198813"/>
            <a:ext cx="35147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57610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379413"/>
            <a:ext cx="26384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31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4073595" cy="259228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0" y="764704"/>
            <a:ext cx="76517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3276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7400" y="6019800"/>
            <a:ext cx="1873250" cy="53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References (a selective list)</a:t>
            </a:r>
            <a:endParaRPr lang="en-GB" altLang="en-US" sz="3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836613"/>
            <a:ext cx="8507413" cy="5472112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 tutorials</a:t>
            </a: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Mur M et al. (2009) </a:t>
            </a:r>
            <a:r>
              <a:rPr lang="fr-FR" sz="1900" i="1" dirty="0" smtClean="0"/>
              <a:t>Soc </a:t>
            </a:r>
            <a:r>
              <a:rPr lang="fr-FR" sz="1900" i="1" dirty="0" err="1" smtClean="0"/>
              <a:t>Cogn</a:t>
            </a:r>
            <a:r>
              <a:rPr lang="fr-FR" sz="1900" i="1" dirty="0" smtClean="0"/>
              <a:t> Affect </a:t>
            </a:r>
            <a:r>
              <a:rPr lang="fr-FR" sz="1900" i="1" dirty="0" err="1" smtClean="0"/>
              <a:t>Neurosci</a:t>
            </a:r>
            <a:r>
              <a:rPr lang="fr-FR" sz="1900" dirty="0" smtClean="0"/>
              <a:t> </a:t>
            </a:r>
            <a:r>
              <a:rPr lang="fr-FR" sz="1900" i="1" dirty="0" smtClean="0"/>
              <a:t>4</a:t>
            </a:r>
            <a:r>
              <a:rPr lang="fr-FR" sz="1900" dirty="0" smtClean="0"/>
              <a:t>: 101-109.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[conceptual introduction]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Pereira F et al. (2009)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45</a:t>
            </a:r>
            <a:r>
              <a:rPr lang="en-US" sz="1900" dirty="0" smtClean="0"/>
              <a:t>(1 </a:t>
            </a:r>
            <a:r>
              <a:rPr lang="en-US" sz="1900" dirty="0" err="1" smtClean="0"/>
              <a:t>Suppl</a:t>
            </a:r>
            <a:r>
              <a:rPr lang="en-US" sz="1900" dirty="0" smtClean="0"/>
              <a:t>): S199-S209.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[introduction]</a:t>
            </a: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Schreiber K, </a:t>
            </a:r>
            <a:r>
              <a:rPr lang="en-US" sz="1900" dirty="0" err="1" smtClean="0"/>
              <a:t>Krekelberg</a:t>
            </a:r>
            <a:r>
              <a:rPr lang="en-US" sz="1900" dirty="0" smtClean="0"/>
              <a:t> B (2013) </a:t>
            </a:r>
            <a:r>
              <a:rPr lang="en-US" sz="1900" i="1" dirty="0" err="1" smtClean="0"/>
              <a:t>PLoS</a:t>
            </a:r>
            <a:r>
              <a:rPr lang="en-US" sz="1900" i="1" dirty="0" smtClean="0"/>
              <a:t> ONE 8</a:t>
            </a:r>
            <a:r>
              <a:rPr lang="en-US" sz="1900" dirty="0" smtClean="0"/>
              <a:t>(7): e69328.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[cautionary comments on statistical inference]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Kriegeskorte</a:t>
            </a:r>
            <a:r>
              <a:rPr lang="en-US" sz="1900" dirty="0" smtClean="0"/>
              <a:t> N et al. (2006) PNAS 103(10): 3863-3868.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[multivariate searchlight]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 reviews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Norman KA et al. (2006) </a:t>
            </a:r>
            <a:r>
              <a:rPr lang="en-US" sz="1900" i="1" dirty="0" smtClean="0"/>
              <a:t>Trends </a:t>
            </a:r>
            <a:r>
              <a:rPr lang="en-US" sz="1900" i="1" dirty="0" err="1" smtClean="0"/>
              <a:t>Cogn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Sci</a:t>
            </a:r>
            <a:r>
              <a:rPr lang="en-US" sz="1900" i="1" dirty="0" smtClean="0"/>
              <a:t> 10</a:t>
            </a:r>
            <a:r>
              <a:rPr lang="en-US" sz="1900" dirty="0" smtClean="0"/>
              <a:t>(9): 424-430.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Haynes JD, Rees G (2006) </a:t>
            </a:r>
            <a:r>
              <a:rPr lang="en-US" sz="1900" i="1" dirty="0" smtClean="0"/>
              <a:t>Nat Rev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7</a:t>
            </a:r>
            <a:r>
              <a:rPr lang="en-US" sz="1900" dirty="0" smtClean="0"/>
              <a:t>: 523-534.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Linear classification: a few example applications in neuroscience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Kamitani</a:t>
            </a:r>
            <a:r>
              <a:rPr lang="en-US" sz="1900" dirty="0" smtClean="0"/>
              <a:t> Y, Tong F (2005) </a:t>
            </a:r>
            <a:r>
              <a:rPr lang="en-US" sz="1900" i="1" dirty="0" smtClean="0"/>
              <a:t>Nat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8</a:t>
            </a:r>
            <a:r>
              <a:rPr lang="en-US" sz="1900" dirty="0" smtClean="0"/>
              <a:t>(5): 679-685.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[vision: classify orientations]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Formisano</a:t>
            </a:r>
            <a:r>
              <a:rPr lang="en-US" sz="1900" dirty="0" smtClean="0"/>
              <a:t> E et al. (2008</a:t>
            </a:r>
            <a:r>
              <a:rPr lang="en-US" sz="1900" i="1" dirty="0" smtClean="0"/>
              <a:t>) Science 322</a:t>
            </a:r>
            <a:r>
              <a:rPr lang="en-US" sz="1900" dirty="0" smtClean="0"/>
              <a:t>: 970-973.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[voices: classify speakers &amp; vowels]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Haynes JD et al. (2007) </a:t>
            </a:r>
            <a:r>
              <a:rPr lang="en-US" sz="1900" i="1" dirty="0" err="1" smtClean="0"/>
              <a:t>Curr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Biol</a:t>
            </a:r>
            <a:r>
              <a:rPr lang="en-US" sz="1900" i="1" dirty="0" smtClean="0"/>
              <a:t> 17</a:t>
            </a:r>
            <a:r>
              <a:rPr lang="en-US" sz="1900" dirty="0" smtClean="0"/>
              <a:t>(4): 323-328.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[cognitive control: task preparation]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Emrich</a:t>
            </a:r>
            <a:r>
              <a:rPr lang="en-US" sz="1900" dirty="0" smtClean="0"/>
              <a:t> et al. </a:t>
            </a:r>
            <a:r>
              <a:rPr lang="en-US" sz="1900" dirty="0"/>
              <a:t>(2013) </a:t>
            </a:r>
            <a:r>
              <a:rPr lang="en-US" sz="1900" i="1" dirty="0" err="1"/>
              <a:t>J.Neurosci</a:t>
            </a:r>
            <a:r>
              <a:rPr lang="en-US" sz="1900" i="1" dirty="0" smtClean="0"/>
              <a:t>.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900" dirty="0" smtClean="0"/>
              <a:t>33(15</a:t>
            </a:r>
            <a:r>
              <a:rPr lang="en-US" sz="1900" dirty="0"/>
              <a:t>):</a:t>
            </a:r>
            <a:r>
              <a:rPr lang="en-US" sz="1900" dirty="0" smtClean="0"/>
              <a:t>6516–6523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[visual working memory]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GB" sz="1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References (a selective list)</a:t>
            </a:r>
            <a:endParaRPr lang="en-GB" altLang="en-US" sz="360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738" y="809625"/>
            <a:ext cx="8686800" cy="60483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900" b="1" dirty="0" smtClean="0"/>
              <a:t>Recursive feature elimination (RFE)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De Martino F et al. (2008)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43</a:t>
            </a:r>
            <a:r>
              <a:rPr lang="en-US" sz="1900" dirty="0" smtClean="0"/>
              <a:t>: 44-58.  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Thoughts on choice of classifier &amp; preprocessing options</a:t>
            </a:r>
            <a:r>
              <a:rPr lang="en-US" sz="1900" dirty="0" smtClean="0"/>
              <a:t> 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Mourao</a:t>
            </a:r>
            <a:r>
              <a:rPr lang="en-US" sz="1900" dirty="0" smtClean="0"/>
              <a:t>-Miranda J et al. (2005)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28</a:t>
            </a:r>
            <a:r>
              <a:rPr lang="en-US" sz="1900" dirty="0" smtClean="0"/>
              <a:t>:  980-995.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[SVM </a:t>
            </a:r>
            <a:r>
              <a:rPr lang="en-US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vs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FLDA] 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Kriegeskorte</a:t>
            </a:r>
            <a:r>
              <a:rPr lang="en-US" sz="1900" dirty="0" smtClean="0"/>
              <a:t> et al. (2009) </a:t>
            </a:r>
            <a:r>
              <a:rPr lang="en-US" sz="1900" i="1" dirty="0" smtClean="0"/>
              <a:t>Nat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12</a:t>
            </a:r>
            <a:r>
              <a:rPr lang="en-US" sz="1900" dirty="0" smtClean="0"/>
              <a:t>(5):  535-540.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[how to prevent selection bias]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Misaki</a:t>
            </a:r>
            <a:r>
              <a:rPr lang="en-US" sz="1900" dirty="0" smtClean="0"/>
              <a:t> M et al. (2010)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53</a:t>
            </a:r>
            <a:r>
              <a:rPr lang="en-US" sz="1900" dirty="0" smtClean="0"/>
              <a:t>: 103-118.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[compares 6 different classifiers]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Garrido</a:t>
            </a:r>
            <a:r>
              <a:rPr lang="en-US" sz="1900" dirty="0" smtClean="0"/>
              <a:t> L et al. (2013) </a:t>
            </a:r>
            <a:r>
              <a:rPr lang="en-US" sz="1900" i="1" dirty="0" smtClean="0"/>
              <a:t>Front </a:t>
            </a:r>
            <a:r>
              <a:rPr lang="en-US" sz="1900" i="1" dirty="0" err="1" smtClean="0"/>
              <a:t>Neurosci</a:t>
            </a:r>
            <a:r>
              <a:rPr lang="en-US" sz="1900" i="1" dirty="0" smtClean="0"/>
              <a:t> 7</a:t>
            </a:r>
            <a:r>
              <a:rPr lang="en-US" sz="1900" dirty="0" smtClean="0"/>
              <a:t>(174):  1-4.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[subtract the mean pattern?]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r>
              <a:rPr lang="en-US" sz="1900" b="1" dirty="0" smtClean="0"/>
              <a:t>Relationships between classification (decoding), encoding, and RSA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Naselaris</a:t>
            </a:r>
            <a:r>
              <a:rPr lang="en-US" sz="1900" dirty="0" smtClean="0"/>
              <a:t> T et al. (2011)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56</a:t>
            </a:r>
            <a:r>
              <a:rPr lang="en-US" sz="1900" dirty="0" smtClean="0"/>
              <a:t>: 400-410.</a:t>
            </a:r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Kriegeskorte N (2011) </a:t>
            </a:r>
            <a:r>
              <a:rPr lang="en-US" sz="1900" i="1" dirty="0" err="1" smtClean="0"/>
              <a:t>Neuroimage</a:t>
            </a:r>
            <a:r>
              <a:rPr lang="en-US" sz="1900" i="1" dirty="0" smtClean="0"/>
              <a:t> 56</a:t>
            </a:r>
            <a:r>
              <a:rPr lang="en-US" sz="1900" dirty="0" smtClean="0"/>
              <a:t>: 411-421.</a:t>
            </a:r>
          </a:p>
          <a:p>
            <a:pPr>
              <a:buFont typeface="Arial" charset="0"/>
              <a:buNone/>
              <a:defRPr/>
            </a:pPr>
            <a:r>
              <a:rPr lang="en-US" sz="1900" dirty="0" err="1" smtClean="0"/>
              <a:t>Kriegeskorte</a:t>
            </a:r>
            <a:r>
              <a:rPr lang="en-US" sz="1900" dirty="0" smtClean="0"/>
              <a:t> &amp; Douglas (2019) </a:t>
            </a:r>
            <a:r>
              <a:rPr lang="en-US" sz="1900" i="1" dirty="0" err="1"/>
              <a:t>C</a:t>
            </a:r>
            <a:r>
              <a:rPr lang="en-US" sz="1900" i="1" dirty="0" err="1" smtClean="0"/>
              <a:t>urr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Opin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Neurobiol</a:t>
            </a:r>
            <a:r>
              <a:rPr lang="en-US" sz="1900" i="1" dirty="0" smtClean="0"/>
              <a:t> </a:t>
            </a:r>
            <a:r>
              <a:rPr lang="en-US" sz="1900" dirty="0" smtClean="0"/>
              <a:t>55:167-79</a:t>
            </a:r>
          </a:p>
          <a:p>
            <a:pPr>
              <a:buFont typeface="Arial" charset="0"/>
              <a:buNone/>
              <a:defRPr/>
            </a:pPr>
            <a:endParaRPr lang="en-US" sz="1900" dirty="0"/>
          </a:p>
          <a:p>
            <a:pPr>
              <a:buFont typeface="Arial" charset="0"/>
              <a:buNone/>
              <a:defRPr/>
            </a:pPr>
            <a:r>
              <a:rPr lang="en-US" sz="1900" b="1" dirty="0"/>
              <a:t>Source of data for </a:t>
            </a:r>
            <a:r>
              <a:rPr lang="en-US" sz="1900" b="1" dirty="0" smtClean="0"/>
              <a:t>extra ‘hands </a:t>
            </a:r>
            <a:r>
              <a:rPr lang="en-US" sz="1900" b="1" dirty="0"/>
              <a:t>on’ </a:t>
            </a:r>
            <a:r>
              <a:rPr lang="en-US" sz="1900" b="1" dirty="0" smtClean="0"/>
              <a:t>example</a:t>
            </a:r>
            <a:endParaRPr lang="en-US" sz="1900" b="1" dirty="0"/>
          </a:p>
          <a:p>
            <a:pPr>
              <a:buFont typeface="Arial" charset="0"/>
              <a:buNone/>
              <a:defRPr/>
            </a:pPr>
            <a:r>
              <a:rPr lang="en-US" sz="1900" dirty="0" smtClean="0"/>
              <a:t>Mitchell &amp; Cusack (2016</a:t>
            </a:r>
            <a:r>
              <a:rPr lang="en-US" sz="1900" dirty="0"/>
              <a:t>) </a:t>
            </a:r>
            <a:r>
              <a:rPr lang="en-US" sz="1900" i="1" dirty="0"/>
              <a:t>Scientific Reports  </a:t>
            </a:r>
            <a:r>
              <a:rPr lang="en-US" sz="1900" dirty="0" smtClean="0"/>
              <a:t>6:20232; </a:t>
            </a:r>
            <a:r>
              <a:rPr lang="en-US" sz="1900" dirty="0"/>
              <a:t>DOI: 10.1038/srep20232</a:t>
            </a:r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US" sz="1900" dirty="0" smtClean="0"/>
          </a:p>
          <a:p>
            <a:pPr>
              <a:buFont typeface="Arial" charset="0"/>
              <a:buNone/>
              <a:defRPr/>
            </a:pPr>
            <a:endParaRPr lang="en-GB" sz="1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44" y="1041348"/>
            <a:ext cx="6512074" cy="165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8" r="67398"/>
          <a:stretch>
            <a:fillRect/>
          </a:stretch>
        </p:blipFill>
        <p:spPr bwMode="auto">
          <a:xfrm>
            <a:off x="6426200" y="5373688"/>
            <a:ext cx="237331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922" y="2880802"/>
            <a:ext cx="2604338" cy="23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165" y="2882389"/>
            <a:ext cx="2620108" cy="230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7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062" y="4688761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59" name="Picture 17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571" y="4676909"/>
            <a:ext cx="435422" cy="325682"/>
          </a:xfrm>
          <a:prstGeom prst="cloudCallou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30056" name="Rectangle 167"/>
          <p:cNvSpPr>
            <a:spLocks noChangeArrowheads="1"/>
          </p:cNvSpPr>
          <p:nvPr/>
        </p:nvSpPr>
        <p:spPr bwMode="auto">
          <a:xfrm>
            <a:off x="493713" y="5373688"/>
            <a:ext cx="58070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objects, presented one each per condition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conditions (occasional cues to imagine knives or dolphin)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Tutorial data </a:t>
            </a:r>
            <a:r>
              <a:rPr lang="en-US" alt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over subjects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7" name="Rectangle 1"/>
          <p:cNvSpPr>
            <a:spLocks noChangeArrowheads="1"/>
          </p:cNvSpPr>
          <p:nvPr/>
        </p:nvSpPr>
        <p:spPr bwMode="auto">
          <a:xfrm>
            <a:off x="1400244" y="2393620"/>
            <a:ext cx="4537075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600" dirty="0"/>
              <a:t>Mitchell &amp; Cusack (2016) </a:t>
            </a:r>
            <a:r>
              <a:rPr lang="en-US" altLang="en-US" sz="1600" i="1" dirty="0"/>
              <a:t>Scientific Reports  </a:t>
            </a:r>
            <a:r>
              <a:rPr lang="en-US" altLang="en-US" sz="1600" dirty="0"/>
              <a:t>6:20232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50482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Extra demo data if time? (</a:t>
            </a:r>
            <a:r>
              <a:rPr lang="en-GB" sz="3600" b="1" dirty="0" smtClean="0"/>
              <a:t>tutorial_djm2.m)</a:t>
            </a:r>
            <a:endParaRPr lang="en-GB" altLang="en-US" sz="36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8569325" cy="1079500"/>
          </a:xfrm>
        </p:spPr>
        <p:txBody>
          <a:bodyPr/>
          <a:lstStyle/>
          <a:p>
            <a:pPr eaLnBrk="1" hangingPunct="1"/>
            <a:r>
              <a:rPr lang="en-GB" altLang="en-US" smtClean="0"/>
              <a:t>A puzzle: what might be wrong?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550" y="2300288"/>
            <a:ext cx="647700" cy="647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87563" y="2300288"/>
            <a:ext cx="647700" cy="647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167063" y="2300288"/>
            <a:ext cx="649287" cy="6477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48150" y="2300288"/>
            <a:ext cx="647700" cy="6477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35038" y="3381375"/>
            <a:ext cx="720725" cy="7191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051050" y="3381375"/>
            <a:ext cx="720725" cy="71913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132138" y="3381375"/>
            <a:ext cx="719137" cy="7191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211638" y="3381375"/>
            <a:ext cx="720725" cy="7191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5" name="Rectangle 10"/>
          <p:cNvSpPr>
            <a:spLocks noChangeArrowheads="1"/>
          </p:cNvSpPr>
          <p:nvPr/>
        </p:nvSpPr>
        <p:spPr bwMode="auto">
          <a:xfrm>
            <a:off x="936625" y="164147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1</a:t>
            </a:r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2012950" y="1641475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2</a:t>
            </a:r>
          </a:p>
        </p:txBody>
      </p:sp>
      <p:sp>
        <p:nvSpPr>
          <p:cNvPr id="11277" name="Rectangle 12"/>
          <p:cNvSpPr>
            <a:spLocks noChangeArrowheads="1"/>
          </p:cNvSpPr>
          <p:nvPr/>
        </p:nvSpPr>
        <p:spPr bwMode="auto">
          <a:xfrm>
            <a:off x="3132138" y="1641475"/>
            <a:ext cx="72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3</a:t>
            </a:r>
          </a:p>
        </p:txBody>
      </p:sp>
      <p:sp>
        <p:nvSpPr>
          <p:cNvPr id="11278" name="Rectangle 13"/>
          <p:cNvSpPr>
            <a:spLocks noChangeArrowheads="1"/>
          </p:cNvSpPr>
          <p:nvPr/>
        </p:nvSpPr>
        <p:spPr bwMode="auto">
          <a:xfrm>
            <a:off x="4208463" y="164147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Run 4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0188" y="1827213"/>
            <a:ext cx="0" cy="22733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0" name="Content Placeholder 3" descr="granada_inference_RF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41475"/>
            <a:ext cx="9525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5867400" y="2867025"/>
            <a:ext cx="1443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50% (chance)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710363" y="3813175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0%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6594475" y="2011363"/>
            <a:ext cx="70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100%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820738" y="4821238"/>
            <a:ext cx="6991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4 runs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2 patterns estimated per run, in response to coloured shape stimuli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Shape and colour are counterbalanced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Leave-one-run-out cross validation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FF0000"/>
                </a:solidFill>
              </a:rPr>
              <a:t>Significantly below-chance decoding of shape (circle vs square)</a:t>
            </a:r>
          </a:p>
        </p:txBody>
      </p:sp>
    </p:spTree>
    <p:extLst>
      <p:ext uri="{BB962C8B-B14F-4D97-AF65-F5344CB8AC3E}">
        <p14:creationId xmlns:p14="http://schemas.microsoft.com/office/powerpoint/2010/main" val="20766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490537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Lunch time!</a:t>
            </a:r>
            <a:endParaRPr lang="en-GB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321" y="3068960"/>
            <a:ext cx="5306412" cy="7485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23727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376738"/>
            <a:ext cx="5328592" cy="80400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78441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635895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605705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391979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369337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148063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132969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904147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896601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660231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660231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879811" y="4033538"/>
            <a:ext cx="256624" cy="2451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842073" y="930141"/>
            <a:ext cx="256624" cy="245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/>
          <p:cNvGrpSpPr/>
          <p:nvPr/>
        </p:nvGrpSpPr>
        <p:grpSpPr>
          <a:xfrm>
            <a:off x="7020272" y="1988840"/>
            <a:ext cx="1655051" cy="1609181"/>
            <a:chOff x="7020272" y="1988840"/>
            <a:chExt cx="1655051" cy="1609181"/>
          </a:xfrm>
        </p:grpSpPr>
        <p:cxnSp>
          <p:nvCxnSpPr>
            <p:cNvPr id="74" name="Straight Arrow Connector 73"/>
            <p:cNvCxnSpPr/>
            <p:nvPr/>
          </p:nvCxnSpPr>
          <p:spPr>
            <a:xfrm flipH="1" flipV="1">
              <a:off x="7020272" y="1988840"/>
              <a:ext cx="648072" cy="720080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Text Box 1056"/>
            <p:cNvSpPr txBox="1">
              <a:spLocks noChangeArrowheads="1"/>
            </p:cNvSpPr>
            <p:nvPr/>
          </p:nvSpPr>
          <p:spPr bwMode="auto">
            <a:xfrm>
              <a:off x="7236296" y="2490025"/>
              <a:ext cx="1439027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/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variable,</a:t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feature,</a:t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dimension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(e.g. voxel)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07504" y="930142"/>
            <a:ext cx="1108581" cy="3434962"/>
            <a:chOff x="107504" y="930142"/>
            <a:chExt cx="1108581" cy="3434962"/>
          </a:xfrm>
        </p:grpSpPr>
        <p:sp>
          <p:nvSpPr>
            <p:cNvPr id="76" name="Left Brace 75"/>
            <p:cNvSpPr/>
            <p:nvPr/>
          </p:nvSpPr>
          <p:spPr>
            <a:xfrm>
              <a:off x="1024211" y="930142"/>
              <a:ext cx="191874" cy="3434962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 Box 1056"/>
            <p:cNvSpPr txBox="1">
              <a:spLocks noChangeArrowheads="1"/>
            </p:cNvSpPr>
            <p:nvPr/>
          </p:nvSpPr>
          <p:spPr bwMode="auto">
            <a:xfrm>
              <a:off x="107504" y="2436218"/>
              <a:ext cx="10380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Training set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381953" y="5157192"/>
            <a:ext cx="2198158" cy="1181225"/>
            <a:chOff x="3381953" y="5157192"/>
            <a:chExt cx="2198158" cy="1181225"/>
          </a:xfrm>
        </p:grpSpPr>
        <p:grpSp>
          <p:nvGrpSpPr>
            <p:cNvPr id="13" name="Group 12"/>
            <p:cNvGrpSpPr/>
            <p:nvPr/>
          </p:nvGrpSpPr>
          <p:grpSpPr>
            <a:xfrm>
              <a:off x="3381953" y="5157192"/>
              <a:ext cx="2198158" cy="823675"/>
              <a:chOff x="3635896" y="2688130"/>
              <a:chExt cx="3083987" cy="12098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5896" y="2871091"/>
                <a:ext cx="1011314" cy="102687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128" y="2871091"/>
                <a:ext cx="995755" cy="102687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906604" y="2688130"/>
                <a:ext cx="5052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 smtClean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  <a:effectLst/>
                  </a:rPr>
                  <a:t>?</a:t>
                </a:r>
                <a:endPara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3635895" y="6093296"/>
              <a:ext cx="256624" cy="24512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5096929" y="6093296"/>
              <a:ext cx="256624" cy="24512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21407" y="5157191"/>
            <a:ext cx="1094678" cy="1183293"/>
            <a:chOff x="121407" y="5157191"/>
            <a:chExt cx="1094678" cy="1183293"/>
          </a:xfrm>
        </p:grpSpPr>
        <p:sp>
          <p:nvSpPr>
            <p:cNvPr id="81" name="Text Box 1056"/>
            <p:cNvSpPr txBox="1">
              <a:spLocks noChangeArrowheads="1"/>
            </p:cNvSpPr>
            <p:nvPr/>
          </p:nvSpPr>
          <p:spPr bwMode="auto">
            <a:xfrm>
              <a:off x="121407" y="5473035"/>
              <a:ext cx="10380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Testing</a:t>
              </a:r>
              <a:br>
                <a:rPr lang="en-GB" altLang="en-US" sz="1200" b="1" dirty="0" smtClean="0">
                  <a:latin typeface="Albertus Medium"/>
                </a:rPr>
              </a:br>
              <a:r>
                <a:rPr lang="en-GB" altLang="en-US" sz="1200" b="1" dirty="0" smtClean="0">
                  <a:latin typeface="Albertus Medium"/>
                </a:rPr>
                <a:t>set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85" name="Left Brace 84"/>
            <p:cNvSpPr/>
            <p:nvPr/>
          </p:nvSpPr>
          <p:spPr>
            <a:xfrm>
              <a:off x="1024211" y="5157191"/>
              <a:ext cx="191874" cy="1183293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311160" y="1526710"/>
            <a:ext cx="1198974" cy="504056"/>
            <a:chOff x="7311160" y="1526710"/>
            <a:chExt cx="1198974" cy="504056"/>
          </a:xfrm>
        </p:grpSpPr>
        <p:sp>
          <p:nvSpPr>
            <p:cNvPr id="77" name="Text Box 1056"/>
            <p:cNvSpPr txBox="1">
              <a:spLocks noChangeArrowheads="1"/>
            </p:cNvSpPr>
            <p:nvPr/>
          </p:nvSpPr>
          <p:spPr bwMode="auto">
            <a:xfrm>
              <a:off x="7618710" y="1659045"/>
              <a:ext cx="8914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Patterns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86" name="Left Brace 85"/>
            <p:cNvSpPr/>
            <p:nvPr/>
          </p:nvSpPr>
          <p:spPr>
            <a:xfrm flipH="1">
              <a:off x="7311160" y="1526710"/>
              <a:ext cx="185977" cy="504056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847028" y="350018"/>
            <a:ext cx="828506" cy="1811291"/>
            <a:chOff x="4847028" y="350018"/>
            <a:chExt cx="828506" cy="1811291"/>
          </a:xfrm>
        </p:grpSpPr>
        <p:sp>
          <p:nvSpPr>
            <p:cNvPr id="78" name="Text Box 1056"/>
            <p:cNvSpPr txBox="1">
              <a:spLocks noChangeArrowheads="1"/>
            </p:cNvSpPr>
            <p:nvPr/>
          </p:nvSpPr>
          <p:spPr bwMode="auto">
            <a:xfrm>
              <a:off x="4847028" y="350018"/>
              <a:ext cx="8285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Sample</a:t>
              </a:r>
              <a:endParaRPr lang="en-US" altLang="en-US" sz="1200" b="1" dirty="0">
                <a:latin typeface="Albertus Medium"/>
              </a:endParaRPr>
            </a:p>
          </p:txBody>
        </p:sp>
        <p:sp>
          <p:nvSpPr>
            <p:cNvPr id="88" name="Rectangular Callout 87"/>
            <p:cNvSpPr/>
            <p:nvPr/>
          </p:nvSpPr>
          <p:spPr>
            <a:xfrm flipV="1">
              <a:off x="4876800" y="815389"/>
              <a:ext cx="762000" cy="1345920"/>
            </a:xfrm>
            <a:prstGeom prst="wedgeRectCallout">
              <a:avLst>
                <a:gd name="adj1" fmla="val -5986"/>
                <a:gd name="adj2" fmla="val 63713"/>
              </a:avLst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311160" y="815390"/>
            <a:ext cx="975516" cy="504056"/>
            <a:chOff x="7311160" y="815390"/>
            <a:chExt cx="975516" cy="504056"/>
          </a:xfrm>
        </p:grpSpPr>
        <p:sp>
          <p:nvSpPr>
            <p:cNvPr id="84" name="Left Brace 83"/>
            <p:cNvSpPr/>
            <p:nvPr/>
          </p:nvSpPr>
          <p:spPr>
            <a:xfrm flipH="1">
              <a:off x="7311160" y="815390"/>
              <a:ext cx="185977" cy="504056"/>
            </a:xfrm>
            <a:prstGeom prst="leftBrac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 Box 1056"/>
            <p:cNvSpPr txBox="1">
              <a:spLocks noChangeArrowheads="1"/>
            </p:cNvSpPr>
            <p:nvPr/>
          </p:nvSpPr>
          <p:spPr bwMode="auto">
            <a:xfrm>
              <a:off x="7618710" y="937496"/>
              <a:ext cx="6679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 Class</a:t>
              </a:r>
              <a:endParaRPr lang="en-US" altLang="en-US" sz="1200" b="1" dirty="0">
                <a:latin typeface="Albertus Medium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796735" y="355383"/>
            <a:ext cx="1053442" cy="697352"/>
            <a:chOff x="6796735" y="355383"/>
            <a:chExt cx="1053442" cy="697352"/>
          </a:xfrm>
        </p:grpSpPr>
        <p:cxnSp>
          <p:nvCxnSpPr>
            <p:cNvPr id="90" name="Straight Arrow Connector 89"/>
            <p:cNvCxnSpPr/>
            <p:nvPr/>
          </p:nvCxnSpPr>
          <p:spPr>
            <a:xfrm flipH="1">
              <a:off x="6796735" y="627017"/>
              <a:ext cx="367553" cy="425718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2" name="Text Box 1056"/>
            <p:cNvSpPr txBox="1">
              <a:spLocks noChangeArrowheads="1"/>
            </p:cNvSpPr>
            <p:nvPr/>
          </p:nvSpPr>
          <p:spPr bwMode="auto">
            <a:xfrm>
              <a:off x="6958753" y="355383"/>
              <a:ext cx="8914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200" b="1" dirty="0" smtClean="0">
                  <a:latin typeface="Albertus Medium"/>
                </a:rPr>
                <a:t>Label</a:t>
              </a:r>
              <a:endParaRPr lang="en-US" altLang="en-US" sz="1200" b="1" dirty="0">
                <a:latin typeface="Albertu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4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 txBox="1">
            <a:spLocks/>
          </p:cNvSpPr>
          <p:nvPr/>
        </p:nvSpPr>
        <p:spPr bwMode="auto">
          <a:xfrm>
            <a:off x="457200" y="274638"/>
            <a:ext cx="8229600" cy="55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/>
              <a:t>Why do MVPA?</a:t>
            </a:r>
            <a:endParaRPr lang="en-GB" altLang="en-US" sz="36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908720"/>
            <a:ext cx="82296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Popularity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Scientific questions </a:t>
            </a:r>
            <a:r>
              <a:rPr lang="en-GB" altLang="en-US" sz="2400" dirty="0"/>
              <a:t>	</a:t>
            </a:r>
            <a:endParaRPr lang="en-GB" altLang="en-US" sz="2400" dirty="0" smtClean="0"/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What information does a brain region represent? </a:t>
            </a:r>
            <a:br>
              <a:rPr lang="en-GB" altLang="en-US" sz="2400" dirty="0" smtClean="0"/>
            </a:br>
            <a:r>
              <a:rPr lang="en-GB" altLang="en-US" sz="2400" dirty="0" smtClean="0"/>
              <a:t>(classification: are patterns reliably different?)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In what format </a:t>
            </a:r>
            <a:r>
              <a:rPr lang="en-GB" altLang="en-US" sz="2400" dirty="0" smtClean="0"/>
              <a:t>does it represent the information?</a:t>
            </a:r>
            <a:br>
              <a:rPr lang="en-GB" altLang="en-US" sz="2400" dirty="0" smtClean="0"/>
            </a:br>
            <a:r>
              <a:rPr lang="en-GB" altLang="en-US" sz="2400" dirty="0" smtClean="0"/>
              <a:t>(RSA: what are distance relations between patterns?)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dirty="0" smtClean="0"/>
              <a:t>To make predictions based on brain data</a:t>
            </a:r>
          </a:p>
          <a:p>
            <a:pPr marL="1314450" lvl="1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 smtClean="0"/>
              <a:t>Disease status? Covert thoughts?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</a:pPr>
            <a:r>
              <a:rPr lang="en-GB" altLang="en-US" sz="2800" b="1" dirty="0" smtClean="0"/>
              <a:t>Typically more sensitive than univariate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3449</Words>
  <Application>Microsoft Office PowerPoint</Application>
  <PresentationFormat>On-screen Show (4:3)</PresentationFormat>
  <Paragraphs>613</Paragraphs>
  <Slides>77</Slides>
  <Notes>16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Albertus Medium</vt:lpstr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Image</vt:lpstr>
      <vt:lpstr>An introduction to Multi-Variate Pattern Analysis (MVPA) using  The Decoding Toolbox and The RSA Toolbox</vt:lpstr>
      <vt:lpstr>PowerPoint Presentation</vt:lpstr>
      <vt:lpstr>PowerPoint Presentation</vt:lpstr>
      <vt:lpstr>PowerPoint Presentation</vt:lpstr>
      <vt:lpstr>PowerPoint Presentation</vt:lpstr>
      <vt:lpstr>Per voxel (univariate) General Linear Model (GLM)…</vt:lpstr>
      <vt:lpstr>Activation-based (univariate) analysis</vt:lpstr>
      <vt:lpstr>PowerPoint Presentation</vt:lpstr>
      <vt:lpstr>PowerPoint Presentation</vt:lpstr>
      <vt:lpstr>PowerPoint Presentation</vt:lpstr>
      <vt:lpstr>Play with SVMs…</vt:lpstr>
      <vt:lpstr>PowerPoint Presentation</vt:lpstr>
      <vt:lpstr>PowerPoint Presentation</vt:lpstr>
      <vt:lpstr>MVPA using The Decoding Toolbox (TDT)</vt:lpstr>
      <vt:lpstr>PowerPoint Presentation</vt:lpstr>
      <vt:lpstr>Some alternatives</vt:lpstr>
      <vt:lpstr>PowerPoint Presentation</vt:lpstr>
      <vt:lpstr>Simplicity, modularity, and flexibility:</vt:lpstr>
      <vt:lpstr>Currently available options</vt:lpstr>
      <vt:lpstr>Some key components:</vt:lpstr>
      <vt:lpstr>2 voxel simulation demos (demos_simpletoydata_234_djm.m)</vt:lpstr>
      <vt:lpstr>Data splitting</vt:lpstr>
      <vt:lpstr>Cross-validation: generalise to….?</vt:lpstr>
      <vt:lpstr>Specifying decoding ‘designs’</vt:lpstr>
      <vt:lpstr>Specifying decoding ‘designs’</vt:lpstr>
      <vt:lpstr>Back to 2-voxel demos…</vt:lpstr>
      <vt:lpstr>With many features, we need to choose which to use</vt:lpstr>
      <vt:lpstr>Selecting voxels: anatomical ROI</vt:lpstr>
      <vt:lpstr>Selecting voxels: functional ROI (activation differences)</vt:lpstr>
      <vt:lpstr>Selecting voxels: multivariate searchlight</vt:lpstr>
      <vt:lpstr>Step 3: select voxels multivariate searchlight</vt:lpstr>
      <vt:lpstr>PowerPoint Presentation</vt:lpstr>
      <vt:lpstr>Selecting voxels</vt:lpstr>
      <vt:lpstr>Many-voxel simulation demos (demos_toybrain_567_djm.m)</vt:lpstr>
      <vt:lpstr>Other considerations with real fMRI data</vt:lpstr>
      <vt:lpstr>Examples with real fMRI data (demos_realdata_motion_direction_89_djm.m)</vt:lpstr>
      <vt:lpstr>Statistical inference</vt:lpstr>
      <vt:lpstr>Statistical inference</vt:lpstr>
      <vt:lpstr>Statistical inference</vt:lpstr>
      <vt:lpstr>Statistical inference</vt:lpstr>
      <vt:lpstr>Statistical inference</vt:lpstr>
      <vt:lpstr>Statistical inference</vt:lpstr>
      <vt:lpstr>Statistical inference</vt:lpstr>
      <vt:lpstr>Back to demo…</vt:lpstr>
      <vt:lpstr>Examples with real fMRI data (demos_realdata_motion_direction_89_djm_plus.m)</vt:lpstr>
      <vt:lpstr>Boundary placement: some linear classifiers</vt:lpstr>
      <vt:lpstr>Which classifier is best?</vt:lpstr>
      <vt:lpstr>Can we do better?</vt:lpstr>
      <vt:lpstr>PowerPoint Presentation</vt:lpstr>
      <vt:lpstr>Some non-linear classifiers</vt:lpstr>
      <vt:lpstr>Pattern = signal + noise</vt:lpstr>
      <vt:lpstr>Pattern = signal + noise</vt:lpstr>
      <vt:lpstr>Pattern = signal + noise</vt:lpstr>
      <vt:lpstr>Pattern = signal + noise</vt:lpstr>
      <vt:lpstr>Pattern = signal + noise</vt:lpstr>
      <vt:lpstr>Overfitting</vt:lpstr>
      <vt:lpstr>Overfitting</vt:lpstr>
      <vt:lpstr>Overfitting</vt:lpstr>
      <vt:lpstr>Performance measures</vt:lpstr>
      <vt:lpstr>PowerPoint Presentation</vt:lpstr>
      <vt:lpstr>Back to demo…</vt:lpstr>
      <vt:lpstr>Some example applications…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(a selective list)</vt:lpstr>
      <vt:lpstr>References (a selective list)</vt:lpstr>
      <vt:lpstr>Extra demo data if time? (tutorial_djm2.m)</vt:lpstr>
      <vt:lpstr>A puzzle: what might be wrong?</vt:lpstr>
      <vt:lpstr>Lunch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2017-05-22T11:52:36Z</dcterms:created>
  <dcterms:modified xsi:type="dcterms:W3CDTF">2022-09-27T14:11:39Z</dcterms:modified>
</cp:coreProperties>
</file>