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64" r:id="rId3"/>
    <p:sldId id="271" r:id="rId4"/>
    <p:sldId id="265" r:id="rId5"/>
    <p:sldId id="266" r:id="rId6"/>
    <p:sldId id="270" r:id="rId7"/>
    <p:sldId id="273" r:id="rId8"/>
    <p:sldId id="274" r:id="rId9"/>
    <p:sldId id="267" r:id="rId10"/>
    <p:sldId id="257" r:id="rId11"/>
    <p:sldId id="280" r:id="rId12"/>
    <p:sldId id="275" r:id="rId13"/>
    <p:sldId id="259" r:id="rId14"/>
    <p:sldId id="277" r:id="rId15"/>
    <p:sldId id="262" r:id="rId16"/>
    <p:sldId id="279" r:id="rId17"/>
    <p:sldId id="260" r:id="rId18"/>
    <p:sldId id="276" r:id="rId19"/>
    <p:sldId id="258" r:id="rId20"/>
    <p:sldId id="261" r:id="rId21"/>
    <p:sldId id="278" r:id="rId22"/>
    <p:sldId id="268" r:id="rId23"/>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D5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48" autoAdjust="0"/>
  </p:normalViewPr>
  <p:slideViewPr>
    <p:cSldViewPr>
      <p:cViewPr>
        <p:scale>
          <a:sx n="75" d="100"/>
          <a:sy n="75" d="100"/>
        </p:scale>
        <p:origin x="-1236" y="390"/>
      </p:cViewPr>
      <p:guideLst>
        <p:guide orient="horz" pos="2160"/>
        <p:guide pos="2880"/>
      </p:guideLst>
    </p:cSldViewPr>
  </p:slideViewPr>
  <p:notesTextViewPr>
    <p:cViewPr>
      <p:scale>
        <a:sx n="1" d="1"/>
        <a:sy n="1" d="1"/>
      </p:scale>
      <p:origin x="0" y="0"/>
    </p:cViewPr>
  </p:notesTextViewPr>
  <p:sorterViewPr>
    <p:cViewPr>
      <p:scale>
        <a:sx n="100" d="100"/>
        <a:sy n="100" d="100"/>
      </p:scale>
      <p:origin x="0" y="1884"/>
    </p:cViewPr>
  </p:sorterViewPr>
  <p:notesViewPr>
    <p:cSldViewPr>
      <p:cViewPr>
        <p:scale>
          <a:sx n="100" d="100"/>
          <a:sy n="100" d="100"/>
        </p:scale>
        <p:origin x="-1890" y="241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33CA46-BCB7-46AD-A4C2-B8EF6ED4A0C2}" type="doc">
      <dgm:prSet loTypeId="urn:microsoft.com/office/officeart/2008/layout/AlternatingHexagons" loCatId="list" qsTypeId="urn:microsoft.com/office/officeart/2005/8/quickstyle/simple5" qsCatId="simple" csTypeId="urn:microsoft.com/office/officeart/2005/8/colors/accent1_3" csCatId="accent1" phldr="1"/>
      <dgm:spPr/>
      <dgm:t>
        <a:bodyPr/>
        <a:lstStyle/>
        <a:p>
          <a:endParaRPr lang="en-GB"/>
        </a:p>
      </dgm:t>
    </dgm:pt>
    <dgm:pt modelId="{A1125025-2696-47F3-9D94-C55F0D08D0A3}">
      <dgm:prSet phldrT="[Text]"/>
      <dgm:spPr/>
      <dgm:t>
        <a:bodyPr/>
        <a:lstStyle/>
        <a:p>
          <a:r>
            <a:rPr lang="en-GB" dirty="0" smtClean="0"/>
            <a:t>Define your ROI</a:t>
          </a:r>
          <a:endParaRPr lang="en-GB" dirty="0"/>
        </a:p>
      </dgm:t>
    </dgm:pt>
    <dgm:pt modelId="{BDCC492B-5546-4986-B7BE-F9C74C6CD20E}" type="parTrans" cxnId="{12F69CD1-19E3-486A-A5B9-451D4124BA69}">
      <dgm:prSet/>
      <dgm:spPr/>
      <dgm:t>
        <a:bodyPr/>
        <a:lstStyle/>
        <a:p>
          <a:endParaRPr lang="en-GB"/>
        </a:p>
      </dgm:t>
    </dgm:pt>
    <dgm:pt modelId="{B035B1FE-50A6-4283-A4F2-3D3E040CCBE3}" type="sibTrans" cxnId="{12F69CD1-19E3-486A-A5B9-451D4124BA69}">
      <dgm:prSet/>
      <dgm:spPr/>
      <dgm:t>
        <a:bodyPr/>
        <a:lstStyle/>
        <a:p>
          <a:r>
            <a:rPr lang="en-GB" dirty="0" smtClean="0"/>
            <a:t>1</a:t>
          </a:r>
          <a:endParaRPr lang="en-GB" dirty="0"/>
        </a:p>
      </dgm:t>
    </dgm:pt>
    <dgm:pt modelId="{81BD14D8-99BA-4BB7-82EB-1903E17E8B15}">
      <dgm:prSet phldrT="[Text]"/>
      <dgm:spPr/>
      <dgm:t>
        <a:bodyPr/>
        <a:lstStyle/>
        <a:p>
          <a:r>
            <a:rPr lang="en-GB" dirty="0" smtClean="0"/>
            <a:t>Where? Size? Shape?</a:t>
          </a:r>
          <a:endParaRPr lang="en-GB" dirty="0"/>
        </a:p>
      </dgm:t>
    </dgm:pt>
    <dgm:pt modelId="{19FFD777-4A9C-4FE5-BF28-B4311E4FB1A6}" type="parTrans" cxnId="{A96DF554-0619-4F6F-BE1B-511917D8BAEE}">
      <dgm:prSet/>
      <dgm:spPr/>
      <dgm:t>
        <a:bodyPr/>
        <a:lstStyle/>
        <a:p>
          <a:endParaRPr lang="en-GB"/>
        </a:p>
      </dgm:t>
    </dgm:pt>
    <dgm:pt modelId="{AD91AC5F-9E0F-42A0-9949-9352489A64D8}" type="sibTrans" cxnId="{A96DF554-0619-4F6F-BE1B-511917D8BAEE}">
      <dgm:prSet/>
      <dgm:spPr/>
      <dgm:t>
        <a:bodyPr/>
        <a:lstStyle/>
        <a:p>
          <a:endParaRPr lang="en-GB"/>
        </a:p>
      </dgm:t>
    </dgm:pt>
    <dgm:pt modelId="{CF8EE07D-75FD-4522-BAA6-6509E45A1A21}">
      <dgm:prSet phldrT="[Text]"/>
      <dgm:spPr/>
      <dgm:t>
        <a:bodyPr/>
        <a:lstStyle/>
        <a:p>
          <a:r>
            <a:rPr lang="en-GB" dirty="0" smtClean="0"/>
            <a:t>Run your analysis</a:t>
          </a:r>
          <a:endParaRPr lang="en-GB" dirty="0"/>
        </a:p>
      </dgm:t>
    </dgm:pt>
    <dgm:pt modelId="{6012B2ED-B49B-428E-9AA0-1E2E5D29AA71}" type="parTrans" cxnId="{AE39B168-43CF-46C7-AC09-00618F35B313}">
      <dgm:prSet/>
      <dgm:spPr/>
      <dgm:t>
        <a:bodyPr/>
        <a:lstStyle/>
        <a:p>
          <a:endParaRPr lang="en-GB"/>
        </a:p>
      </dgm:t>
    </dgm:pt>
    <dgm:pt modelId="{435BF638-869D-42F6-AF94-05E958AAA817}" type="sibTrans" cxnId="{AE39B168-43CF-46C7-AC09-00618F35B313}">
      <dgm:prSet/>
      <dgm:spPr/>
      <dgm:t>
        <a:bodyPr/>
        <a:lstStyle/>
        <a:p>
          <a:r>
            <a:rPr lang="en-GB" dirty="0" smtClean="0"/>
            <a:t>2</a:t>
          </a:r>
          <a:endParaRPr lang="en-GB" dirty="0"/>
        </a:p>
      </dgm:t>
    </dgm:pt>
    <dgm:pt modelId="{A75C2F6A-5D3C-45DC-9EDB-DE8A977E5BC3}">
      <dgm:prSet phldrT="[Text]"/>
      <dgm:spPr/>
      <dgm:t>
        <a:bodyPr/>
        <a:lstStyle/>
        <a:p>
          <a:r>
            <a:rPr lang="en-GB" dirty="0" smtClean="0"/>
            <a:t>Choose your design, extract the data, estimate the model.</a:t>
          </a:r>
          <a:endParaRPr lang="en-GB" dirty="0"/>
        </a:p>
      </dgm:t>
    </dgm:pt>
    <dgm:pt modelId="{1605D38A-904E-43A0-93BD-46AF546E9E3A}" type="parTrans" cxnId="{824E0940-3AEB-4E53-B596-C7D2A694EC67}">
      <dgm:prSet/>
      <dgm:spPr/>
      <dgm:t>
        <a:bodyPr/>
        <a:lstStyle/>
        <a:p>
          <a:endParaRPr lang="en-GB"/>
        </a:p>
      </dgm:t>
    </dgm:pt>
    <dgm:pt modelId="{941BAB0F-C594-4303-8F09-3997E5223890}" type="sibTrans" cxnId="{824E0940-3AEB-4E53-B596-C7D2A694EC67}">
      <dgm:prSet/>
      <dgm:spPr/>
      <dgm:t>
        <a:bodyPr/>
        <a:lstStyle/>
        <a:p>
          <a:endParaRPr lang="en-GB"/>
        </a:p>
      </dgm:t>
    </dgm:pt>
    <dgm:pt modelId="{0526F73B-84E3-490D-963F-9676C5AC42A3}">
      <dgm:prSet phldrT="[Text]"/>
      <dgm:spPr/>
      <dgm:t>
        <a:bodyPr/>
        <a:lstStyle/>
        <a:p>
          <a:r>
            <a:rPr lang="en-GB" dirty="0" smtClean="0"/>
            <a:t>Do the stats</a:t>
          </a:r>
          <a:endParaRPr lang="en-GB" dirty="0"/>
        </a:p>
      </dgm:t>
    </dgm:pt>
    <dgm:pt modelId="{57C1CE0C-05EB-40E2-8AA8-FC649E33FB35}" type="parTrans" cxnId="{BAF4ADC8-884A-4C2F-BB2A-A2C7160B519F}">
      <dgm:prSet/>
      <dgm:spPr/>
      <dgm:t>
        <a:bodyPr/>
        <a:lstStyle/>
        <a:p>
          <a:endParaRPr lang="en-GB"/>
        </a:p>
      </dgm:t>
    </dgm:pt>
    <dgm:pt modelId="{97C17DD5-C6D0-4EE5-A76D-69E70B74BD0A}" type="sibTrans" cxnId="{BAF4ADC8-884A-4C2F-BB2A-A2C7160B519F}">
      <dgm:prSet/>
      <dgm:spPr/>
      <dgm:t>
        <a:bodyPr/>
        <a:lstStyle/>
        <a:p>
          <a:r>
            <a:rPr lang="en-GB" dirty="0" smtClean="0"/>
            <a:t>3</a:t>
          </a:r>
          <a:endParaRPr lang="en-GB" dirty="0"/>
        </a:p>
      </dgm:t>
    </dgm:pt>
    <dgm:pt modelId="{18769532-2A66-4130-8EB8-C37758C0A7B0}">
      <dgm:prSet phldrT="[Text]"/>
      <dgm:spPr/>
      <dgm:t>
        <a:bodyPr/>
        <a:lstStyle/>
        <a:p>
          <a:r>
            <a:rPr lang="en-GB" dirty="0" smtClean="0"/>
            <a:t>Do t-tests and F-tests on the results.</a:t>
          </a:r>
          <a:endParaRPr lang="en-GB" dirty="0"/>
        </a:p>
      </dgm:t>
    </dgm:pt>
    <dgm:pt modelId="{C98948E5-0191-4BCA-8E9A-880DC6E8B55F}" type="parTrans" cxnId="{9F4657E0-C34C-46AB-B572-BDB54E780379}">
      <dgm:prSet/>
      <dgm:spPr/>
      <dgm:t>
        <a:bodyPr/>
        <a:lstStyle/>
        <a:p>
          <a:endParaRPr lang="en-GB"/>
        </a:p>
      </dgm:t>
    </dgm:pt>
    <dgm:pt modelId="{02FB06A4-FDF6-436F-BB2D-7B11DE5EECA3}" type="sibTrans" cxnId="{9F4657E0-C34C-46AB-B572-BDB54E780379}">
      <dgm:prSet/>
      <dgm:spPr/>
      <dgm:t>
        <a:bodyPr/>
        <a:lstStyle/>
        <a:p>
          <a:endParaRPr lang="en-GB"/>
        </a:p>
      </dgm:t>
    </dgm:pt>
    <dgm:pt modelId="{29D9A2FC-8795-4548-AB12-45BDB4452843}" type="pres">
      <dgm:prSet presAssocID="{5F33CA46-BCB7-46AD-A4C2-B8EF6ED4A0C2}" presName="Name0" presStyleCnt="0">
        <dgm:presLayoutVars>
          <dgm:chMax/>
          <dgm:chPref/>
          <dgm:dir/>
          <dgm:animLvl val="lvl"/>
        </dgm:presLayoutVars>
      </dgm:prSet>
      <dgm:spPr/>
      <dgm:t>
        <a:bodyPr/>
        <a:lstStyle/>
        <a:p>
          <a:endParaRPr lang="en-GB"/>
        </a:p>
      </dgm:t>
    </dgm:pt>
    <dgm:pt modelId="{A19299A8-01FA-46AC-A217-C3370A156B68}" type="pres">
      <dgm:prSet presAssocID="{A1125025-2696-47F3-9D94-C55F0D08D0A3}" presName="composite" presStyleCnt="0"/>
      <dgm:spPr/>
    </dgm:pt>
    <dgm:pt modelId="{78614D8D-80D4-4A9C-A509-7ACDB5BE7BEB}" type="pres">
      <dgm:prSet presAssocID="{A1125025-2696-47F3-9D94-C55F0D08D0A3}" presName="Parent1" presStyleLbl="node1" presStyleIdx="0" presStyleCnt="6" custLinFactNeighborX="146" custLinFactNeighborY="-647">
        <dgm:presLayoutVars>
          <dgm:chMax val="1"/>
          <dgm:chPref val="1"/>
          <dgm:bulletEnabled val="1"/>
        </dgm:presLayoutVars>
      </dgm:prSet>
      <dgm:spPr/>
      <dgm:t>
        <a:bodyPr/>
        <a:lstStyle/>
        <a:p>
          <a:endParaRPr lang="en-GB"/>
        </a:p>
      </dgm:t>
    </dgm:pt>
    <dgm:pt modelId="{983358F8-A7AC-4DD3-90AE-3408D2054B8E}" type="pres">
      <dgm:prSet presAssocID="{A1125025-2696-47F3-9D94-C55F0D08D0A3}" presName="Childtext1" presStyleLbl="revTx" presStyleIdx="0" presStyleCnt="3">
        <dgm:presLayoutVars>
          <dgm:chMax val="0"/>
          <dgm:chPref val="0"/>
          <dgm:bulletEnabled val="1"/>
        </dgm:presLayoutVars>
      </dgm:prSet>
      <dgm:spPr/>
      <dgm:t>
        <a:bodyPr/>
        <a:lstStyle/>
        <a:p>
          <a:endParaRPr lang="en-GB"/>
        </a:p>
      </dgm:t>
    </dgm:pt>
    <dgm:pt modelId="{72EE83CD-6EFF-4234-8EFA-2E6418C8194D}" type="pres">
      <dgm:prSet presAssocID="{A1125025-2696-47F3-9D94-C55F0D08D0A3}" presName="BalanceSpacing" presStyleCnt="0"/>
      <dgm:spPr/>
    </dgm:pt>
    <dgm:pt modelId="{653F5A9A-820C-4B63-95E3-2B143E6CE918}" type="pres">
      <dgm:prSet presAssocID="{A1125025-2696-47F3-9D94-C55F0D08D0A3}" presName="BalanceSpacing1" presStyleCnt="0"/>
      <dgm:spPr/>
    </dgm:pt>
    <dgm:pt modelId="{DF64CEC7-24C3-44C4-B610-4C913D323294}" type="pres">
      <dgm:prSet presAssocID="{B035B1FE-50A6-4283-A4F2-3D3E040CCBE3}" presName="Accent1Text" presStyleLbl="node1" presStyleIdx="1" presStyleCnt="6" custLinFactNeighborX="554" custLinFactNeighborY="2369"/>
      <dgm:spPr/>
      <dgm:t>
        <a:bodyPr/>
        <a:lstStyle/>
        <a:p>
          <a:endParaRPr lang="en-GB"/>
        </a:p>
      </dgm:t>
    </dgm:pt>
    <dgm:pt modelId="{6CBC67F5-6177-4CAB-AD05-D2320FBEF09E}" type="pres">
      <dgm:prSet presAssocID="{B035B1FE-50A6-4283-A4F2-3D3E040CCBE3}" presName="spaceBetweenRectangles" presStyleCnt="0"/>
      <dgm:spPr/>
    </dgm:pt>
    <dgm:pt modelId="{2D86832E-E3D7-4533-9CFB-F2F6ABFBDBC7}" type="pres">
      <dgm:prSet presAssocID="{CF8EE07D-75FD-4522-BAA6-6509E45A1A21}" presName="composite" presStyleCnt="0"/>
      <dgm:spPr/>
    </dgm:pt>
    <dgm:pt modelId="{39B80091-9631-4213-91A7-407D778BF02D}" type="pres">
      <dgm:prSet presAssocID="{CF8EE07D-75FD-4522-BAA6-6509E45A1A21}" presName="Parent1" presStyleLbl="node1" presStyleIdx="2" presStyleCnt="6">
        <dgm:presLayoutVars>
          <dgm:chMax val="1"/>
          <dgm:chPref val="1"/>
          <dgm:bulletEnabled val="1"/>
        </dgm:presLayoutVars>
      </dgm:prSet>
      <dgm:spPr/>
      <dgm:t>
        <a:bodyPr/>
        <a:lstStyle/>
        <a:p>
          <a:endParaRPr lang="en-GB"/>
        </a:p>
      </dgm:t>
    </dgm:pt>
    <dgm:pt modelId="{DC3301D6-B044-427B-9045-4FB7A643EF4B}" type="pres">
      <dgm:prSet presAssocID="{CF8EE07D-75FD-4522-BAA6-6509E45A1A21}" presName="Childtext1" presStyleLbl="revTx" presStyleIdx="1" presStyleCnt="3">
        <dgm:presLayoutVars>
          <dgm:chMax val="0"/>
          <dgm:chPref val="0"/>
          <dgm:bulletEnabled val="1"/>
        </dgm:presLayoutVars>
      </dgm:prSet>
      <dgm:spPr/>
      <dgm:t>
        <a:bodyPr/>
        <a:lstStyle/>
        <a:p>
          <a:endParaRPr lang="en-GB"/>
        </a:p>
      </dgm:t>
    </dgm:pt>
    <dgm:pt modelId="{AA3E39E9-8F99-4A78-A5A9-59A62126DFC2}" type="pres">
      <dgm:prSet presAssocID="{CF8EE07D-75FD-4522-BAA6-6509E45A1A21}" presName="BalanceSpacing" presStyleCnt="0"/>
      <dgm:spPr/>
    </dgm:pt>
    <dgm:pt modelId="{774B6864-4A91-4543-92DA-D2E01A7A5B4B}" type="pres">
      <dgm:prSet presAssocID="{CF8EE07D-75FD-4522-BAA6-6509E45A1A21}" presName="BalanceSpacing1" presStyleCnt="0"/>
      <dgm:spPr/>
    </dgm:pt>
    <dgm:pt modelId="{FE14EAB9-086E-425D-B535-1352FD5F8C5C}" type="pres">
      <dgm:prSet presAssocID="{435BF638-869D-42F6-AF94-05E958AAA817}" presName="Accent1Text" presStyleLbl="node1" presStyleIdx="3" presStyleCnt="6"/>
      <dgm:spPr/>
      <dgm:t>
        <a:bodyPr/>
        <a:lstStyle/>
        <a:p>
          <a:endParaRPr lang="en-GB"/>
        </a:p>
      </dgm:t>
    </dgm:pt>
    <dgm:pt modelId="{313F6E20-530B-48B1-89EA-978C84CAEAB1}" type="pres">
      <dgm:prSet presAssocID="{435BF638-869D-42F6-AF94-05E958AAA817}" presName="spaceBetweenRectangles" presStyleCnt="0"/>
      <dgm:spPr/>
    </dgm:pt>
    <dgm:pt modelId="{5687B2B4-164E-498C-BE51-58947C4CDEEB}" type="pres">
      <dgm:prSet presAssocID="{0526F73B-84E3-490D-963F-9676C5AC42A3}" presName="composite" presStyleCnt="0"/>
      <dgm:spPr/>
    </dgm:pt>
    <dgm:pt modelId="{F5C31754-CCBC-4158-B84C-1CDE6C764CF3}" type="pres">
      <dgm:prSet presAssocID="{0526F73B-84E3-490D-963F-9676C5AC42A3}" presName="Parent1" presStyleLbl="node1" presStyleIdx="4" presStyleCnt="6">
        <dgm:presLayoutVars>
          <dgm:chMax val="1"/>
          <dgm:chPref val="1"/>
          <dgm:bulletEnabled val="1"/>
        </dgm:presLayoutVars>
      </dgm:prSet>
      <dgm:spPr/>
      <dgm:t>
        <a:bodyPr/>
        <a:lstStyle/>
        <a:p>
          <a:endParaRPr lang="en-GB"/>
        </a:p>
      </dgm:t>
    </dgm:pt>
    <dgm:pt modelId="{756547BB-320B-44D4-832B-E259537D5864}" type="pres">
      <dgm:prSet presAssocID="{0526F73B-84E3-490D-963F-9676C5AC42A3}" presName="Childtext1" presStyleLbl="revTx" presStyleIdx="2" presStyleCnt="3">
        <dgm:presLayoutVars>
          <dgm:chMax val="0"/>
          <dgm:chPref val="0"/>
          <dgm:bulletEnabled val="1"/>
        </dgm:presLayoutVars>
      </dgm:prSet>
      <dgm:spPr/>
      <dgm:t>
        <a:bodyPr/>
        <a:lstStyle/>
        <a:p>
          <a:endParaRPr lang="en-GB"/>
        </a:p>
      </dgm:t>
    </dgm:pt>
    <dgm:pt modelId="{4AE1AA3C-BC5B-47D2-B839-045D07D7C6A4}" type="pres">
      <dgm:prSet presAssocID="{0526F73B-84E3-490D-963F-9676C5AC42A3}" presName="BalanceSpacing" presStyleCnt="0"/>
      <dgm:spPr/>
    </dgm:pt>
    <dgm:pt modelId="{BDA77F14-A85F-4DD5-B985-48AA3C128E8C}" type="pres">
      <dgm:prSet presAssocID="{0526F73B-84E3-490D-963F-9676C5AC42A3}" presName="BalanceSpacing1" presStyleCnt="0"/>
      <dgm:spPr/>
    </dgm:pt>
    <dgm:pt modelId="{89B60AFE-7C35-494B-8D94-9100B2C86DD9}" type="pres">
      <dgm:prSet presAssocID="{97C17DD5-C6D0-4EE5-A76D-69E70B74BD0A}" presName="Accent1Text" presStyleLbl="node1" presStyleIdx="5" presStyleCnt="6"/>
      <dgm:spPr/>
      <dgm:t>
        <a:bodyPr/>
        <a:lstStyle/>
        <a:p>
          <a:endParaRPr lang="en-GB"/>
        </a:p>
      </dgm:t>
    </dgm:pt>
  </dgm:ptLst>
  <dgm:cxnLst>
    <dgm:cxn modelId="{A96DF554-0619-4F6F-BE1B-511917D8BAEE}" srcId="{A1125025-2696-47F3-9D94-C55F0D08D0A3}" destId="{81BD14D8-99BA-4BB7-82EB-1903E17E8B15}" srcOrd="0" destOrd="0" parTransId="{19FFD777-4A9C-4FE5-BF28-B4311E4FB1A6}" sibTransId="{AD91AC5F-9E0F-42A0-9949-9352489A64D8}"/>
    <dgm:cxn modelId="{058F32FB-5464-4563-BE8B-3497CC0DD5B2}" type="presOf" srcId="{18769532-2A66-4130-8EB8-C37758C0A7B0}" destId="{756547BB-320B-44D4-832B-E259537D5864}" srcOrd="0" destOrd="0" presId="urn:microsoft.com/office/officeart/2008/layout/AlternatingHexagons"/>
    <dgm:cxn modelId="{50017BC8-AF60-4372-8EEC-AC38823F3B67}" type="presOf" srcId="{435BF638-869D-42F6-AF94-05E958AAA817}" destId="{FE14EAB9-086E-425D-B535-1352FD5F8C5C}" srcOrd="0" destOrd="0" presId="urn:microsoft.com/office/officeart/2008/layout/AlternatingHexagons"/>
    <dgm:cxn modelId="{B01672F6-981A-4A28-AC26-3561C431E886}" type="presOf" srcId="{A1125025-2696-47F3-9D94-C55F0D08D0A3}" destId="{78614D8D-80D4-4A9C-A509-7ACDB5BE7BEB}" srcOrd="0" destOrd="0" presId="urn:microsoft.com/office/officeart/2008/layout/AlternatingHexagons"/>
    <dgm:cxn modelId="{9F4657E0-C34C-46AB-B572-BDB54E780379}" srcId="{0526F73B-84E3-490D-963F-9676C5AC42A3}" destId="{18769532-2A66-4130-8EB8-C37758C0A7B0}" srcOrd="0" destOrd="0" parTransId="{C98948E5-0191-4BCA-8E9A-880DC6E8B55F}" sibTransId="{02FB06A4-FDF6-436F-BB2D-7B11DE5EECA3}"/>
    <dgm:cxn modelId="{BBFFD1B8-6280-49BE-9A64-437CC24A4C66}" type="presOf" srcId="{5F33CA46-BCB7-46AD-A4C2-B8EF6ED4A0C2}" destId="{29D9A2FC-8795-4548-AB12-45BDB4452843}" srcOrd="0" destOrd="0" presId="urn:microsoft.com/office/officeart/2008/layout/AlternatingHexagons"/>
    <dgm:cxn modelId="{2F8CFE0E-293F-43E5-B605-F1155929CDFA}" type="presOf" srcId="{0526F73B-84E3-490D-963F-9676C5AC42A3}" destId="{F5C31754-CCBC-4158-B84C-1CDE6C764CF3}" srcOrd="0" destOrd="0" presId="urn:microsoft.com/office/officeart/2008/layout/AlternatingHexagons"/>
    <dgm:cxn modelId="{AE39B168-43CF-46C7-AC09-00618F35B313}" srcId="{5F33CA46-BCB7-46AD-A4C2-B8EF6ED4A0C2}" destId="{CF8EE07D-75FD-4522-BAA6-6509E45A1A21}" srcOrd="1" destOrd="0" parTransId="{6012B2ED-B49B-428E-9AA0-1E2E5D29AA71}" sibTransId="{435BF638-869D-42F6-AF94-05E958AAA817}"/>
    <dgm:cxn modelId="{A3093113-EA6F-4676-9401-2853C9F25E25}" type="presOf" srcId="{CF8EE07D-75FD-4522-BAA6-6509E45A1A21}" destId="{39B80091-9631-4213-91A7-407D778BF02D}" srcOrd="0" destOrd="0" presId="urn:microsoft.com/office/officeart/2008/layout/AlternatingHexagons"/>
    <dgm:cxn modelId="{824E0940-3AEB-4E53-B596-C7D2A694EC67}" srcId="{CF8EE07D-75FD-4522-BAA6-6509E45A1A21}" destId="{A75C2F6A-5D3C-45DC-9EDB-DE8A977E5BC3}" srcOrd="0" destOrd="0" parTransId="{1605D38A-904E-43A0-93BD-46AF546E9E3A}" sibTransId="{941BAB0F-C594-4303-8F09-3997E5223890}"/>
    <dgm:cxn modelId="{D45732B0-7388-40A7-A89A-9752970B2F74}" type="presOf" srcId="{81BD14D8-99BA-4BB7-82EB-1903E17E8B15}" destId="{983358F8-A7AC-4DD3-90AE-3408D2054B8E}" srcOrd="0" destOrd="0" presId="urn:microsoft.com/office/officeart/2008/layout/AlternatingHexagons"/>
    <dgm:cxn modelId="{12F69CD1-19E3-486A-A5B9-451D4124BA69}" srcId="{5F33CA46-BCB7-46AD-A4C2-B8EF6ED4A0C2}" destId="{A1125025-2696-47F3-9D94-C55F0D08D0A3}" srcOrd="0" destOrd="0" parTransId="{BDCC492B-5546-4986-B7BE-F9C74C6CD20E}" sibTransId="{B035B1FE-50A6-4283-A4F2-3D3E040CCBE3}"/>
    <dgm:cxn modelId="{E0618189-A7EC-4711-9576-6EF80F970F3E}" type="presOf" srcId="{B035B1FE-50A6-4283-A4F2-3D3E040CCBE3}" destId="{DF64CEC7-24C3-44C4-B610-4C913D323294}" srcOrd="0" destOrd="0" presId="urn:microsoft.com/office/officeart/2008/layout/AlternatingHexagons"/>
    <dgm:cxn modelId="{8A66989E-3699-4FF2-90AD-3095F11CA0EC}" type="presOf" srcId="{A75C2F6A-5D3C-45DC-9EDB-DE8A977E5BC3}" destId="{DC3301D6-B044-427B-9045-4FB7A643EF4B}" srcOrd="0" destOrd="0" presId="urn:microsoft.com/office/officeart/2008/layout/AlternatingHexagons"/>
    <dgm:cxn modelId="{BAF4ADC8-884A-4C2F-BB2A-A2C7160B519F}" srcId="{5F33CA46-BCB7-46AD-A4C2-B8EF6ED4A0C2}" destId="{0526F73B-84E3-490D-963F-9676C5AC42A3}" srcOrd="2" destOrd="0" parTransId="{57C1CE0C-05EB-40E2-8AA8-FC649E33FB35}" sibTransId="{97C17DD5-C6D0-4EE5-A76D-69E70B74BD0A}"/>
    <dgm:cxn modelId="{613052C7-479E-4E09-8C60-BEF69589ADFA}" type="presOf" srcId="{97C17DD5-C6D0-4EE5-A76D-69E70B74BD0A}" destId="{89B60AFE-7C35-494B-8D94-9100B2C86DD9}" srcOrd="0" destOrd="0" presId="urn:microsoft.com/office/officeart/2008/layout/AlternatingHexagons"/>
    <dgm:cxn modelId="{E3D38501-C2B2-4436-AE69-64FFDD7ACCF9}" type="presParOf" srcId="{29D9A2FC-8795-4548-AB12-45BDB4452843}" destId="{A19299A8-01FA-46AC-A217-C3370A156B68}" srcOrd="0" destOrd="0" presId="urn:microsoft.com/office/officeart/2008/layout/AlternatingHexagons"/>
    <dgm:cxn modelId="{0DBF53F7-4A47-4137-A9A1-DEF52903486A}" type="presParOf" srcId="{A19299A8-01FA-46AC-A217-C3370A156B68}" destId="{78614D8D-80D4-4A9C-A509-7ACDB5BE7BEB}" srcOrd="0" destOrd="0" presId="urn:microsoft.com/office/officeart/2008/layout/AlternatingHexagons"/>
    <dgm:cxn modelId="{D626E7E9-3E94-4F81-8C81-2B2DB1681239}" type="presParOf" srcId="{A19299A8-01FA-46AC-A217-C3370A156B68}" destId="{983358F8-A7AC-4DD3-90AE-3408D2054B8E}" srcOrd="1" destOrd="0" presId="urn:microsoft.com/office/officeart/2008/layout/AlternatingHexagons"/>
    <dgm:cxn modelId="{DA130B7A-34E8-4FE0-A75A-CF5BEEC23C40}" type="presParOf" srcId="{A19299A8-01FA-46AC-A217-C3370A156B68}" destId="{72EE83CD-6EFF-4234-8EFA-2E6418C8194D}" srcOrd="2" destOrd="0" presId="urn:microsoft.com/office/officeart/2008/layout/AlternatingHexagons"/>
    <dgm:cxn modelId="{DEE3144E-1B49-4A27-B82E-0EE8015E5861}" type="presParOf" srcId="{A19299A8-01FA-46AC-A217-C3370A156B68}" destId="{653F5A9A-820C-4B63-95E3-2B143E6CE918}" srcOrd="3" destOrd="0" presId="urn:microsoft.com/office/officeart/2008/layout/AlternatingHexagons"/>
    <dgm:cxn modelId="{168AAAF6-F3FF-4E92-94AF-902AAE6DB02E}" type="presParOf" srcId="{A19299A8-01FA-46AC-A217-C3370A156B68}" destId="{DF64CEC7-24C3-44C4-B610-4C913D323294}" srcOrd="4" destOrd="0" presId="urn:microsoft.com/office/officeart/2008/layout/AlternatingHexagons"/>
    <dgm:cxn modelId="{E7D97304-193B-4FF2-9C68-4DCE7DF80871}" type="presParOf" srcId="{29D9A2FC-8795-4548-AB12-45BDB4452843}" destId="{6CBC67F5-6177-4CAB-AD05-D2320FBEF09E}" srcOrd="1" destOrd="0" presId="urn:microsoft.com/office/officeart/2008/layout/AlternatingHexagons"/>
    <dgm:cxn modelId="{ADF387D6-2865-4128-8813-BD78366DB5AD}" type="presParOf" srcId="{29D9A2FC-8795-4548-AB12-45BDB4452843}" destId="{2D86832E-E3D7-4533-9CFB-F2F6ABFBDBC7}" srcOrd="2" destOrd="0" presId="urn:microsoft.com/office/officeart/2008/layout/AlternatingHexagons"/>
    <dgm:cxn modelId="{0A818457-F9DE-4603-B71D-7C79F9A7F2C7}" type="presParOf" srcId="{2D86832E-E3D7-4533-9CFB-F2F6ABFBDBC7}" destId="{39B80091-9631-4213-91A7-407D778BF02D}" srcOrd="0" destOrd="0" presId="urn:microsoft.com/office/officeart/2008/layout/AlternatingHexagons"/>
    <dgm:cxn modelId="{20B184B1-85C6-4F96-BF6A-F25FE1ACF2B6}" type="presParOf" srcId="{2D86832E-E3D7-4533-9CFB-F2F6ABFBDBC7}" destId="{DC3301D6-B044-427B-9045-4FB7A643EF4B}" srcOrd="1" destOrd="0" presId="urn:microsoft.com/office/officeart/2008/layout/AlternatingHexagons"/>
    <dgm:cxn modelId="{30BA9577-099E-435D-8E74-FE5E4C214D70}" type="presParOf" srcId="{2D86832E-E3D7-4533-9CFB-F2F6ABFBDBC7}" destId="{AA3E39E9-8F99-4A78-A5A9-59A62126DFC2}" srcOrd="2" destOrd="0" presId="urn:microsoft.com/office/officeart/2008/layout/AlternatingHexagons"/>
    <dgm:cxn modelId="{9413193E-9058-4F37-A87D-07CF4D75E7F8}" type="presParOf" srcId="{2D86832E-E3D7-4533-9CFB-F2F6ABFBDBC7}" destId="{774B6864-4A91-4543-92DA-D2E01A7A5B4B}" srcOrd="3" destOrd="0" presId="urn:microsoft.com/office/officeart/2008/layout/AlternatingHexagons"/>
    <dgm:cxn modelId="{FA24F705-3D53-4015-8BA0-B800118E379E}" type="presParOf" srcId="{2D86832E-E3D7-4533-9CFB-F2F6ABFBDBC7}" destId="{FE14EAB9-086E-425D-B535-1352FD5F8C5C}" srcOrd="4" destOrd="0" presId="urn:microsoft.com/office/officeart/2008/layout/AlternatingHexagons"/>
    <dgm:cxn modelId="{B94FF740-AC0C-4E12-9B94-937EFBEFC62C}" type="presParOf" srcId="{29D9A2FC-8795-4548-AB12-45BDB4452843}" destId="{313F6E20-530B-48B1-89EA-978C84CAEAB1}" srcOrd="3" destOrd="0" presId="urn:microsoft.com/office/officeart/2008/layout/AlternatingHexagons"/>
    <dgm:cxn modelId="{20C6C270-EC0D-4B1F-8946-EF2543EF82D4}" type="presParOf" srcId="{29D9A2FC-8795-4548-AB12-45BDB4452843}" destId="{5687B2B4-164E-498C-BE51-58947C4CDEEB}" srcOrd="4" destOrd="0" presId="urn:microsoft.com/office/officeart/2008/layout/AlternatingHexagons"/>
    <dgm:cxn modelId="{A7EFFCD6-5AE6-46FE-AF50-A1F6D34B8FE6}" type="presParOf" srcId="{5687B2B4-164E-498C-BE51-58947C4CDEEB}" destId="{F5C31754-CCBC-4158-B84C-1CDE6C764CF3}" srcOrd="0" destOrd="0" presId="urn:microsoft.com/office/officeart/2008/layout/AlternatingHexagons"/>
    <dgm:cxn modelId="{BE1DEF1D-AF64-4648-A1F7-10F00C4E1BC5}" type="presParOf" srcId="{5687B2B4-164E-498C-BE51-58947C4CDEEB}" destId="{756547BB-320B-44D4-832B-E259537D5864}" srcOrd="1" destOrd="0" presId="urn:microsoft.com/office/officeart/2008/layout/AlternatingHexagons"/>
    <dgm:cxn modelId="{FFDC39F0-4E49-4058-AF7A-D5C65254E0BD}" type="presParOf" srcId="{5687B2B4-164E-498C-BE51-58947C4CDEEB}" destId="{4AE1AA3C-BC5B-47D2-B839-045D07D7C6A4}" srcOrd="2" destOrd="0" presId="urn:microsoft.com/office/officeart/2008/layout/AlternatingHexagons"/>
    <dgm:cxn modelId="{E49B367C-A8AC-49DF-9F78-B0D7FC2A44A6}" type="presParOf" srcId="{5687B2B4-164E-498C-BE51-58947C4CDEEB}" destId="{BDA77F14-A85F-4DD5-B985-48AA3C128E8C}" srcOrd="3" destOrd="0" presId="urn:microsoft.com/office/officeart/2008/layout/AlternatingHexagons"/>
    <dgm:cxn modelId="{C3A86B0E-1125-40C6-B31A-157F44CFAD9D}" type="presParOf" srcId="{5687B2B4-164E-498C-BE51-58947C4CDEEB}" destId="{89B60AFE-7C35-494B-8D94-9100B2C86DD9}"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14D8D-80D4-4A9C-A509-7ACDB5BE7BEB}">
      <dsp:nvSpPr>
        <dsp:cNvPr id="0" name=""/>
        <dsp:cNvSpPr/>
      </dsp:nvSpPr>
      <dsp:spPr>
        <a:xfrm rot="5400000">
          <a:off x="3323381" y="133010"/>
          <a:ext cx="2046321" cy="1780299"/>
        </a:xfrm>
        <a:prstGeom prst="hexagon">
          <a:avLst>
            <a:gd name="adj" fmla="val 25000"/>
            <a:gd name="vf" fmla="val 11547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t>Define your ROI</a:t>
          </a:r>
          <a:endParaRPr lang="en-GB" sz="2500" kern="1200" dirty="0"/>
        </a:p>
      </dsp:txBody>
      <dsp:txXfrm rot="-5400000">
        <a:off x="3733822" y="318884"/>
        <a:ext cx="1225439" cy="1408551"/>
      </dsp:txXfrm>
    </dsp:sp>
    <dsp:sp modelId="{983358F8-A7AC-4DD3-90AE-3408D2054B8E}">
      <dsp:nvSpPr>
        <dsp:cNvPr id="0" name=""/>
        <dsp:cNvSpPr/>
      </dsp:nvSpPr>
      <dsp:spPr>
        <a:xfrm>
          <a:off x="5288115" y="410707"/>
          <a:ext cx="2283694" cy="1227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kern="1200" dirty="0" smtClean="0"/>
            <a:t>Where? Size? Shape?</a:t>
          </a:r>
          <a:endParaRPr lang="en-GB" sz="1900" kern="1200" dirty="0"/>
        </a:p>
      </dsp:txBody>
      <dsp:txXfrm>
        <a:off x="5288115" y="410707"/>
        <a:ext cx="2283694" cy="1227792"/>
      </dsp:txXfrm>
    </dsp:sp>
    <dsp:sp modelId="{DF64CEC7-24C3-44C4-B610-4C913D323294}">
      <dsp:nvSpPr>
        <dsp:cNvPr id="0" name=""/>
        <dsp:cNvSpPr/>
      </dsp:nvSpPr>
      <dsp:spPr>
        <a:xfrm rot="5400000">
          <a:off x="1407922" y="182931"/>
          <a:ext cx="2046321" cy="1780299"/>
        </a:xfrm>
        <a:prstGeom prst="hexagon">
          <a:avLst>
            <a:gd name="adj" fmla="val 25000"/>
            <a:gd name="vf" fmla="val 115470"/>
          </a:avLst>
        </a:prstGeom>
        <a:gradFill rotWithShape="0">
          <a:gsLst>
            <a:gs pos="0">
              <a:schemeClr val="accent1">
                <a:shade val="80000"/>
                <a:hueOff val="61249"/>
                <a:satOff val="-878"/>
                <a:lumOff val="5123"/>
                <a:alphaOff val="0"/>
                <a:shade val="51000"/>
                <a:satMod val="130000"/>
              </a:schemeClr>
            </a:gs>
            <a:gs pos="80000">
              <a:schemeClr val="accent1">
                <a:shade val="80000"/>
                <a:hueOff val="61249"/>
                <a:satOff val="-878"/>
                <a:lumOff val="5123"/>
                <a:alphaOff val="0"/>
                <a:shade val="93000"/>
                <a:satMod val="130000"/>
              </a:schemeClr>
            </a:gs>
            <a:gs pos="100000">
              <a:schemeClr val="accent1">
                <a:shade val="80000"/>
                <a:hueOff val="61249"/>
                <a:satOff val="-878"/>
                <a:lumOff val="512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GB" sz="3600" kern="1200" dirty="0" smtClean="0"/>
            <a:t>1</a:t>
          </a:r>
          <a:endParaRPr lang="en-GB" sz="3600" kern="1200" dirty="0"/>
        </a:p>
      </dsp:txBody>
      <dsp:txXfrm rot="-5400000">
        <a:off x="1818363" y="368805"/>
        <a:ext cx="1225439" cy="1408551"/>
      </dsp:txXfrm>
    </dsp:sp>
    <dsp:sp modelId="{39B80091-9631-4213-91A7-407D778BF02D}">
      <dsp:nvSpPr>
        <dsp:cNvPr id="0" name=""/>
        <dsp:cNvSpPr/>
      </dsp:nvSpPr>
      <dsp:spPr>
        <a:xfrm rot="5400000">
          <a:off x="2355737" y="1871371"/>
          <a:ext cx="2046321" cy="1780299"/>
        </a:xfrm>
        <a:prstGeom prst="hexagon">
          <a:avLst>
            <a:gd name="adj" fmla="val 25000"/>
            <a:gd name="vf" fmla="val 115470"/>
          </a:avLst>
        </a:prstGeom>
        <a:gradFill rotWithShape="0">
          <a:gsLst>
            <a:gs pos="0">
              <a:schemeClr val="accent1">
                <a:shade val="80000"/>
                <a:hueOff val="122498"/>
                <a:satOff val="-1757"/>
                <a:lumOff val="10246"/>
                <a:alphaOff val="0"/>
                <a:shade val="51000"/>
                <a:satMod val="130000"/>
              </a:schemeClr>
            </a:gs>
            <a:gs pos="80000">
              <a:schemeClr val="accent1">
                <a:shade val="80000"/>
                <a:hueOff val="122498"/>
                <a:satOff val="-1757"/>
                <a:lumOff val="10246"/>
                <a:alphaOff val="0"/>
                <a:shade val="93000"/>
                <a:satMod val="130000"/>
              </a:schemeClr>
            </a:gs>
            <a:gs pos="100000">
              <a:schemeClr val="accent1">
                <a:shade val="80000"/>
                <a:hueOff val="122498"/>
                <a:satOff val="-1757"/>
                <a:lumOff val="1024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t>Run your analysis</a:t>
          </a:r>
          <a:endParaRPr lang="en-GB" sz="2500" kern="1200" dirty="0"/>
        </a:p>
      </dsp:txBody>
      <dsp:txXfrm rot="-5400000">
        <a:off x="2766178" y="2057245"/>
        <a:ext cx="1225439" cy="1408551"/>
      </dsp:txXfrm>
    </dsp:sp>
    <dsp:sp modelId="{DC3301D6-B044-427B-9045-4FB7A643EF4B}">
      <dsp:nvSpPr>
        <dsp:cNvPr id="0" name=""/>
        <dsp:cNvSpPr/>
      </dsp:nvSpPr>
      <dsp:spPr>
        <a:xfrm>
          <a:off x="205054" y="2147624"/>
          <a:ext cx="2210026" cy="1227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r" defTabSz="844550">
            <a:lnSpc>
              <a:spcPct val="90000"/>
            </a:lnSpc>
            <a:spcBef>
              <a:spcPct val="0"/>
            </a:spcBef>
            <a:spcAft>
              <a:spcPct val="35000"/>
            </a:spcAft>
          </a:pPr>
          <a:r>
            <a:rPr lang="en-GB" sz="1900" kern="1200" dirty="0" smtClean="0"/>
            <a:t>Choose your design, extract the data, estimate the model.</a:t>
          </a:r>
          <a:endParaRPr lang="en-GB" sz="1900" kern="1200" dirty="0"/>
        </a:p>
      </dsp:txBody>
      <dsp:txXfrm>
        <a:off x="205054" y="2147624"/>
        <a:ext cx="2210026" cy="1227792"/>
      </dsp:txXfrm>
    </dsp:sp>
    <dsp:sp modelId="{FE14EAB9-086E-425D-B535-1352FD5F8C5C}">
      <dsp:nvSpPr>
        <dsp:cNvPr id="0" name=""/>
        <dsp:cNvSpPr/>
      </dsp:nvSpPr>
      <dsp:spPr>
        <a:xfrm rot="5400000">
          <a:off x="4278460" y="1871371"/>
          <a:ext cx="2046321" cy="1780299"/>
        </a:xfrm>
        <a:prstGeom prst="hexagon">
          <a:avLst>
            <a:gd name="adj" fmla="val 25000"/>
            <a:gd name="vf" fmla="val 115470"/>
          </a:avLst>
        </a:prstGeom>
        <a:gradFill rotWithShape="0">
          <a:gsLst>
            <a:gs pos="0">
              <a:schemeClr val="accent1">
                <a:shade val="80000"/>
                <a:hueOff val="183747"/>
                <a:satOff val="-2635"/>
                <a:lumOff val="15369"/>
                <a:alphaOff val="0"/>
                <a:shade val="51000"/>
                <a:satMod val="130000"/>
              </a:schemeClr>
            </a:gs>
            <a:gs pos="80000">
              <a:schemeClr val="accent1">
                <a:shade val="80000"/>
                <a:hueOff val="183747"/>
                <a:satOff val="-2635"/>
                <a:lumOff val="15369"/>
                <a:alphaOff val="0"/>
                <a:shade val="93000"/>
                <a:satMod val="130000"/>
              </a:schemeClr>
            </a:gs>
            <a:gs pos="100000">
              <a:schemeClr val="accent1">
                <a:shade val="80000"/>
                <a:hueOff val="183747"/>
                <a:satOff val="-2635"/>
                <a:lumOff val="153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GB" sz="3600" kern="1200" dirty="0" smtClean="0"/>
            <a:t>2</a:t>
          </a:r>
          <a:endParaRPr lang="en-GB" sz="3600" kern="1200" dirty="0"/>
        </a:p>
      </dsp:txBody>
      <dsp:txXfrm rot="-5400000">
        <a:off x="4688901" y="2057245"/>
        <a:ext cx="1225439" cy="1408551"/>
      </dsp:txXfrm>
    </dsp:sp>
    <dsp:sp modelId="{F5C31754-CCBC-4158-B84C-1CDE6C764CF3}">
      <dsp:nvSpPr>
        <dsp:cNvPr id="0" name=""/>
        <dsp:cNvSpPr/>
      </dsp:nvSpPr>
      <dsp:spPr>
        <a:xfrm rot="5400000">
          <a:off x="3320782" y="3608288"/>
          <a:ext cx="2046321" cy="1780299"/>
        </a:xfrm>
        <a:prstGeom prst="hexagon">
          <a:avLst>
            <a:gd name="adj" fmla="val 25000"/>
            <a:gd name="vf" fmla="val 115470"/>
          </a:avLst>
        </a:prstGeom>
        <a:gradFill rotWithShape="0">
          <a:gsLst>
            <a:gs pos="0">
              <a:schemeClr val="accent1">
                <a:shade val="80000"/>
                <a:hueOff val="244997"/>
                <a:satOff val="-3514"/>
                <a:lumOff val="20492"/>
                <a:alphaOff val="0"/>
                <a:shade val="51000"/>
                <a:satMod val="130000"/>
              </a:schemeClr>
            </a:gs>
            <a:gs pos="80000">
              <a:schemeClr val="accent1">
                <a:shade val="80000"/>
                <a:hueOff val="244997"/>
                <a:satOff val="-3514"/>
                <a:lumOff val="20492"/>
                <a:alphaOff val="0"/>
                <a:shade val="93000"/>
                <a:satMod val="130000"/>
              </a:schemeClr>
            </a:gs>
            <a:gs pos="100000">
              <a:schemeClr val="accent1">
                <a:shade val="80000"/>
                <a:hueOff val="244997"/>
                <a:satOff val="-3514"/>
                <a:lumOff val="204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t>Do the stats</a:t>
          </a:r>
          <a:endParaRPr lang="en-GB" sz="2500" kern="1200" dirty="0"/>
        </a:p>
      </dsp:txBody>
      <dsp:txXfrm rot="-5400000">
        <a:off x="3731223" y="3794162"/>
        <a:ext cx="1225439" cy="1408551"/>
      </dsp:txXfrm>
    </dsp:sp>
    <dsp:sp modelId="{756547BB-320B-44D4-832B-E259537D5864}">
      <dsp:nvSpPr>
        <dsp:cNvPr id="0" name=""/>
        <dsp:cNvSpPr/>
      </dsp:nvSpPr>
      <dsp:spPr>
        <a:xfrm>
          <a:off x="5288115" y="3884542"/>
          <a:ext cx="2283694" cy="1227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kern="1200" dirty="0" smtClean="0"/>
            <a:t>Do t-tests and F-tests on the results.</a:t>
          </a:r>
          <a:endParaRPr lang="en-GB" sz="1900" kern="1200" dirty="0"/>
        </a:p>
      </dsp:txBody>
      <dsp:txXfrm>
        <a:off x="5288115" y="3884542"/>
        <a:ext cx="2283694" cy="1227792"/>
      </dsp:txXfrm>
    </dsp:sp>
    <dsp:sp modelId="{89B60AFE-7C35-494B-8D94-9100B2C86DD9}">
      <dsp:nvSpPr>
        <dsp:cNvPr id="0" name=""/>
        <dsp:cNvSpPr/>
      </dsp:nvSpPr>
      <dsp:spPr>
        <a:xfrm rot="5400000">
          <a:off x="1398059" y="3608288"/>
          <a:ext cx="2046321" cy="1780299"/>
        </a:xfrm>
        <a:prstGeom prst="hexagon">
          <a:avLst>
            <a:gd name="adj" fmla="val 25000"/>
            <a:gd name="vf" fmla="val 115470"/>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GB" sz="3600" kern="1200" dirty="0" smtClean="0"/>
            <a:t>3</a:t>
          </a:r>
          <a:endParaRPr lang="en-GB" sz="3600" kern="1200" dirty="0"/>
        </a:p>
      </dsp:txBody>
      <dsp:txXfrm rot="-5400000">
        <a:off x="1808500" y="3794162"/>
        <a:ext cx="1225439" cy="140855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sz="quarter" idx="1"/>
          </p:nvPr>
        </p:nvSpPr>
        <p:spPr>
          <a:xfrm>
            <a:off x="4021295" y="1"/>
            <a:ext cx="3076363" cy="511731"/>
          </a:xfrm>
          <a:prstGeom prst="rect">
            <a:avLst/>
          </a:prstGeom>
        </p:spPr>
        <p:txBody>
          <a:bodyPr vert="horz" lIns="99048" tIns="49524" rIns="99048" bIns="49524" rtlCol="0"/>
          <a:lstStyle>
            <a:lvl1pPr algn="r">
              <a:defRPr sz="1300"/>
            </a:lvl1pPr>
          </a:lstStyle>
          <a:p>
            <a:fld id="{2CEA64B5-1D62-4435-8A0F-1C9CB8D08053}" type="datetimeFigureOut">
              <a:rPr lang="en-GB" smtClean="0"/>
              <a:t>30/08/2011</a:t>
            </a:fld>
            <a:endParaRPr lang="en-GB"/>
          </a:p>
        </p:txBody>
      </p:sp>
      <p:sp>
        <p:nvSpPr>
          <p:cNvPr id="4" name="Footer Placeholder 3"/>
          <p:cNvSpPr>
            <a:spLocks noGrp="1"/>
          </p:cNvSpPr>
          <p:nvPr>
            <p:ph type="ftr" sz="quarter" idx="2"/>
          </p:nvPr>
        </p:nvSpPr>
        <p:spPr>
          <a:xfrm>
            <a:off x="1" y="9721107"/>
            <a:ext cx="3076363" cy="511731"/>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p:cNvSpPr>
            <a:spLocks noGrp="1"/>
          </p:cNvSpPr>
          <p:nvPr>
            <p:ph type="sldNum" sz="quarter" idx="3"/>
          </p:nvPr>
        </p:nvSpPr>
        <p:spPr>
          <a:xfrm>
            <a:off x="4021295" y="9721107"/>
            <a:ext cx="3076363" cy="511731"/>
          </a:xfrm>
          <a:prstGeom prst="rect">
            <a:avLst/>
          </a:prstGeom>
        </p:spPr>
        <p:txBody>
          <a:bodyPr vert="horz" lIns="99048" tIns="49524" rIns="99048" bIns="49524" rtlCol="0" anchor="b"/>
          <a:lstStyle>
            <a:lvl1pPr algn="r">
              <a:defRPr sz="1300"/>
            </a:lvl1pPr>
          </a:lstStyle>
          <a:p>
            <a:fld id="{0397C34D-7294-45F5-8E74-D135C6654BBB}" type="slidenum">
              <a:rPr lang="en-GB" smtClean="0"/>
              <a:t>‹#›</a:t>
            </a:fld>
            <a:endParaRPr lang="en-GB"/>
          </a:p>
        </p:txBody>
      </p:sp>
    </p:spTree>
    <p:extLst>
      <p:ext uri="{BB962C8B-B14F-4D97-AF65-F5344CB8AC3E}">
        <p14:creationId xmlns:p14="http://schemas.microsoft.com/office/powerpoint/2010/main" val="2969869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5" y="1"/>
            <a:ext cx="3076363" cy="511731"/>
          </a:xfrm>
          <a:prstGeom prst="rect">
            <a:avLst/>
          </a:prstGeom>
        </p:spPr>
        <p:txBody>
          <a:bodyPr vert="horz" lIns="99048" tIns="49524" rIns="99048" bIns="49524" rtlCol="0"/>
          <a:lstStyle>
            <a:lvl1pPr algn="r">
              <a:defRPr sz="1300"/>
            </a:lvl1pPr>
          </a:lstStyle>
          <a:p>
            <a:fld id="{3E703C25-BCB0-49F0-B394-BE49C3309EC9}" type="datetimeFigureOut">
              <a:rPr lang="en-GB" smtClean="0"/>
              <a:t>30/08/2011</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721107"/>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5" y="9721107"/>
            <a:ext cx="3076363" cy="511731"/>
          </a:xfrm>
          <a:prstGeom prst="rect">
            <a:avLst/>
          </a:prstGeom>
        </p:spPr>
        <p:txBody>
          <a:bodyPr vert="horz" lIns="99048" tIns="49524" rIns="99048" bIns="49524" rtlCol="0" anchor="b"/>
          <a:lstStyle>
            <a:lvl1pPr algn="r">
              <a:defRPr sz="1300"/>
            </a:lvl1pPr>
          </a:lstStyle>
          <a:p>
            <a:fld id="{D358ABE1-9956-4793-A4EF-A79E5CF0AC97}" type="slidenum">
              <a:rPr lang="en-GB" smtClean="0"/>
              <a:t>‹#›</a:t>
            </a:fld>
            <a:endParaRPr lang="en-GB"/>
          </a:p>
        </p:txBody>
      </p:sp>
    </p:spTree>
    <p:extLst>
      <p:ext uri="{BB962C8B-B14F-4D97-AF65-F5344CB8AC3E}">
        <p14:creationId xmlns:p14="http://schemas.microsoft.com/office/powerpoint/2010/main" val="2906194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358ABE1-9956-4793-A4EF-A79E5CF0AC97}" type="slidenum">
              <a:rPr lang="en-GB" smtClean="0"/>
              <a:t>1</a:t>
            </a:fld>
            <a:endParaRPr lang="en-GB"/>
          </a:p>
        </p:txBody>
      </p:sp>
    </p:spTree>
    <p:extLst>
      <p:ext uri="{BB962C8B-B14F-4D97-AF65-F5344CB8AC3E}">
        <p14:creationId xmlns:p14="http://schemas.microsoft.com/office/powerpoint/2010/main" val="1872594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a region of interest? The clue is in the name – it’s a region that you’re particularly interested in because you think you’ll find an effect there.</a:t>
            </a:r>
          </a:p>
          <a:p>
            <a:endParaRPr lang="en-GB" dirty="0"/>
          </a:p>
          <a:p>
            <a:r>
              <a:rPr lang="en-GB" dirty="0"/>
              <a:t>Why would you want to do it? </a:t>
            </a:r>
          </a:p>
          <a:p>
            <a:r>
              <a:rPr lang="en-GB" dirty="0"/>
              <a:t>Well it helps you to overcome the multiple comparisons problem by restricting the number of voxels that you’re considering.</a:t>
            </a:r>
            <a:endParaRPr lang="en-GB" dirty="0"/>
          </a:p>
          <a:p>
            <a:endParaRPr lang="en-GB" dirty="0"/>
          </a:p>
          <a:p>
            <a:r>
              <a:rPr lang="en-GB" dirty="0"/>
              <a:t>But at least in my opinion its more important because unless you’re doing an exploratory study looking for the neural correlates of something, i.e. completely exploratory, you probably had some hypotheses of where you were expecting to find an activation. These are your regions of interest.</a:t>
            </a:r>
          </a:p>
          <a:p>
            <a:endParaRPr lang="en-GB" sz="1100" dirty="0"/>
          </a:p>
          <a:p>
            <a:endParaRPr lang="en-GB" sz="1100" dirty="0"/>
          </a:p>
        </p:txBody>
      </p:sp>
      <p:sp>
        <p:nvSpPr>
          <p:cNvPr id="4" name="Slide Number Placeholder 3"/>
          <p:cNvSpPr>
            <a:spLocks noGrp="1"/>
          </p:cNvSpPr>
          <p:nvPr>
            <p:ph type="sldNum" sz="quarter" idx="10"/>
          </p:nvPr>
        </p:nvSpPr>
        <p:spPr/>
        <p:txBody>
          <a:bodyPr/>
          <a:lstStyle/>
          <a:p>
            <a:fld id="{D358ABE1-9956-4793-A4EF-A79E5CF0AC97}" type="slidenum">
              <a:rPr lang="en-GB" smtClean="0"/>
              <a:t>10</a:t>
            </a:fld>
            <a:endParaRPr lang="en-GB" dirty="0"/>
          </a:p>
        </p:txBody>
      </p:sp>
    </p:spTree>
    <p:extLst>
      <p:ext uri="{BB962C8B-B14F-4D97-AF65-F5344CB8AC3E}">
        <p14:creationId xmlns:p14="http://schemas.microsoft.com/office/powerpoint/2010/main" val="798429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your standard fMRI investigation you’ll do your whole-brain </a:t>
            </a:r>
            <a:r>
              <a:rPr lang="en-GB" dirty="0" err="1"/>
              <a:t>univariate</a:t>
            </a:r>
            <a:r>
              <a:rPr lang="en-GB" dirty="0"/>
              <a:t> analysis and get an activation map – pretty blobs on the brain. The basic element of theses </a:t>
            </a:r>
            <a:r>
              <a:rPr lang="en-GB" dirty="0" err="1"/>
              <a:t>anlayses</a:t>
            </a:r>
            <a:r>
              <a:rPr lang="en-GB" dirty="0"/>
              <a:t> are the voxels. So here’s a question, are you really interested in the voxel at -54,14,22 and whether it gets activated or not – no</a:t>
            </a:r>
          </a:p>
          <a:p>
            <a:r>
              <a:rPr lang="en-GB" dirty="0"/>
              <a:t>– a voxel has no neurological meaning, it’s a random bit of cortex which is 3mm cubed – a voxel has no functional properties.</a:t>
            </a:r>
          </a:p>
          <a:p>
            <a:r>
              <a:rPr lang="en-GB" dirty="0"/>
              <a:t>However, that voxel happens to be in the </a:t>
            </a:r>
            <a:r>
              <a:rPr lang="en-GB" dirty="0" err="1"/>
              <a:t>Brocas</a:t>
            </a:r>
            <a:r>
              <a:rPr lang="en-GB" dirty="0"/>
              <a:t> Area, which is of interest and you may be very interested to see whether the </a:t>
            </a:r>
            <a:r>
              <a:rPr lang="en-GB" dirty="0" err="1"/>
              <a:t>Broca’s</a:t>
            </a:r>
            <a:r>
              <a:rPr lang="en-GB" dirty="0"/>
              <a:t> Area was activated.</a:t>
            </a:r>
          </a:p>
          <a:p>
            <a:endParaRPr lang="en-GB" dirty="0"/>
          </a:p>
          <a:p>
            <a:r>
              <a:rPr lang="en-GB" dirty="0"/>
              <a:t>I’m not suggesting that the typical whole-brain </a:t>
            </a:r>
            <a:r>
              <a:rPr lang="en-GB" dirty="0" err="1"/>
              <a:t>univariate</a:t>
            </a:r>
            <a:r>
              <a:rPr lang="en-GB" dirty="0"/>
              <a:t> analysis isn’t interesting, but I am suggesting that what your ROIs are doing is more interesting and is also much more closely linked to your hypotheses.</a:t>
            </a:r>
          </a:p>
          <a:p>
            <a:endParaRPr lang="en-GB" dirty="0"/>
          </a:p>
          <a:p>
            <a:r>
              <a:rPr lang="en-GB" dirty="0"/>
              <a:t>ROI analysis can be used to complement whole-brain analysis, it doesn’t have to be either or</a:t>
            </a:r>
            <a:r>
              <a:rPr lang="en-GB" dirty="0" smtClean="0"/>
              <a:t>.</a:t>
            </a:r>
          </a:p>
          <a:p>
            <a:endParaRPr lang="en-GB" dirty="0"/>
          </a:p>
          <a:p>
            <a:r>
              <a:rPr lang="en-GB" dirty="0" smtClean="0"/>
              <a:t>Finally, ROI </a:t>
            </a:r>
            <a:r>
              <a:rPr lang="en-GB" dirty="0"/>
              <a:t>analysis are better at </a:t>
            </a:r>
            <a:r>
              <a:rPr lang="en-GB" dirty="0" smtClean="0"/>
              <a:t>determining </a:t>
            </a:r>
            <a:r>
              <a:rPr lang="en-GB" dirty="0"/>
              <a:t>the absence of an effect – which </a:t>
            </a:r>
            <a:r>
              <a:rPr lang="en-GB" dirty="0" smtClean="0"/>
              <a:t>isn’t so easy to do </a:t>
            </a:r>
            <a:r>
              <a:rPr lang="en-GB" dirty="0"/>
              <a:t>with authority using whole-brain analysis.</a:t>
            </a:r>
          </a:p>
          <a:p>
            <a:endParaRPr lang="en-GB" dirty="0"/>
          </a:p>
        </p:txBody>
      </p:sp>
      <p:sp>
        <p:nvSpPr>
          <p:cNvPr id="4" name="Slide Number Placeholder 3"/>
          <p:cNvSpPr>
            <a:spLocks noGrp="1"/>
          </p:cNvSpPr>
          <p:nvPr>
            <p:ph type="sldNum" sz="quarter" idx="10"/>
          </p:nvPr>
        </p:nvSpPr>
        <p:spPr/>
        <p:txBody>
          <a:bodyPr/>
          <a:lstStyle/>
          <a:p>
            <a:fld id="{D358ABE1-9956-4793-A4EF-A79E5CF0AC97}" type="slidenum">
              <a:rPr lang="en-GB" smtClean="0"/>
              <a:t>11</a:t>
            </a:fld>
            <a:endParaRPr lang="en-GB"/>
          </a:p>
        </p:txBody>
      </p:sp>
    </p:spTree>
    <p:extLst>
      <p:ext uri="{BB962C8B-B14F-4D97-AF65-F5344CB8AC3E}">
        <p14:creationId xmlns:p14="http://schemas.microsoft.com/office/powerpoint/2010/main" val="958790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that I’ve persuaded you that ROI analyses really are the best thing since sliced brains, or even if I haven’t that you can have your cake and eat it, what actually goes on in an ROI analysis?</a:t>
            </a:r>
          </a:p>
          <a:p>
            <a:endParaRPr lang="en-GB" dirty="0"/>
          </a:p>
          <a:p>
            <a:r>
              <a:rPr lang="en-GB" dirty="0" smtClean="0"/>
              <a:t>The first and very </a:t>
            </a:r>
            <a:r>
              <a:rPr lang="en-GB" dirty="0" err="1" smtClean="0"/>
              <a:t>very</a:t>
            </a:r>
            <a:r>
              <a:rPr lang="en-GB" dirty="0" smtClean="0"/>
              <a:t> important step is how you go about defining your region of interest. Where is it in the brain, how big is it going to be and what form will it take?</a:t>
            </a:r>
          </a:p>
          <a:p>
            <a:endParaRPr lang="en-GB" dirty="0"/>
          </a:p>
          <a:p>
            <a:r>
              <a:rPr lang="en-GB" dirty="0" smtClean="0"/>
              <a:t>Once you’ve carefully done this, you can run the analysis – which is easy as it’s mostly automated.</a:t>
            </a:r>
          </a:p>
          <a:p>
            <a:endParaRPr lang="en-GB" dirty="0"/>
          </a:p>
          <a:p>
            <a:r>
              <a:rPr lang="en-GB" dirty="0" smtClean="0"/>
              <a:t>Then you’ve got a few options on what you do with the beta-estimates that you get out as well as the percentage signal change data that you also retrieve.</a:t>
            </a:r>
            <a:endParaRPr lang="en-GB" dirty="0"/>
          </a:p>
        </p:txBody>
      </p:sp>
      <p:sp>
        <p:nvSpPr>
          <p:cNvPr id="4" name="Slide Number Placeholder 3"/>
          <p:cNvSpPr>
            <a:spLocks noGrp="1"/>
          </p:cNvSpPr>
          <p:nvPr>
            <p:ph type="sldNum" sz="quarter" idx="10"/>
          </p:nvPr>
        </p:nvSpPr>
        <p:spPr/>
        <p:txBody>
          <a:bodyPr/>
          <a:lstStyle/>
          <a:p>
            <a:fld id="{D358ABE1-9956-4793-A4EF-A79E5CF0AC97}" type="slidenum">
              <a:rPr lang="en-GB" smtClean="0"/>
              <a:t>12</a:t>
            </a:fld>
            <a:endParaRPr lang="en-GB"/>
          </a:p>
        </p:txBody>
      </p:sp>
    </p:spTree>
    <p:extLst>
      <p:ext uri="{BB962C8B-B14F-4D97-AF65-F5344CB8AC3E}">
        <p14:creationId xmlns:p14="http://schemas.microsoft.com/office/powerpoint/2010/main" val="1912733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region are you interested in and what is the best way to define</a:t>
            </a:r>
            <a:r>
              <a:rPr lang="en-GB" baseline="0" dirty="0" smtClean="0"/>
              <a:t> that region?</a:t>
            </a:r>
          </a:p>
          <a:p>
            <a:endParaRPr lang="en-GB" baseline="0" dirty="0" smtClean="0"/>
          </a:p>
          <a:p>
            <a:r>
              <a:rPr lang="en-GB" baseline="0" dirty="0" smtClean="0"/>
              <a:t>Well first of all you want to do your ROI analysis using the data from single subjects – it is possible to perform an ROI analysis on the group’s data, but I don’t know how to interpret those results or if they’re actually meaningful at all.</a:t>
            </a:r>
          </a:p>
          <a:p>
            <a:endParaRPr lang="en-GB" baseline="0" dirty="0" smtClean="0"/>
          </a:p>
          <a:p>
            <a:r>
              <a:rPr lang="en-GB" baseline="0" dirty="0" smtClean="0"/>
              <a:t>So, that means that you’ve got to define your region of interest within each subject. But how? Well there are three major approaches that you could take, all of which are valid, some of which may be more or less appropriate depending on context.</a:t>
            </a:r>
          </a:p>
          <a:p>
            <a:endParaRPr lang="en-GB" baseline="0" dirty="0" smtClean="0"/>
          </a:p>
          <a:p>
            <a:r>
              <a:rPr lang="en-GB" baseline="0" dirty="0" smtClean="0"/>
              <a:t>The first I’ll describe is the anatomical or structural method.</a:t>
            </a:r>
          </a:p>
          <a:p>
            <a:r>
              <a:rPr lang="en-GB" baseline="0" dirty="0" smtClean="0"/>
              <a:t>Let’s say you’re interested in a region that is well defined by anatomical boundaries such as the putamen or hippocampus. It makes a lot of sense to do an ROI analysis based around those anatomical boundaries.</a:t>
            </a:r>
          </a:p>
          <a:p>
            <a:r>
              <a:rPr lang="en-GB" baseline="0" dirty="0" smtClean="0"/>
              <a:t>You could do this two ways – if you decide to spatially smooth and normalized your data in the </a:t>
            </a:r>
            <a:r>
              <a:rPr lang="en-GB" baseline="0" dirty="0" err="1" smtClean="0"/>
              <a:t>preprocessing</a:t>
            </a:r>
            <a:r>
              <a:rPr lang="en-GB" baseline="0" dirty="0" smtClean="0"/>
              <a:t>, you may just want to use a ready-made ROI from a library.</a:t>
            </a:r>
          </a:p>
          <a:p>
            <a:r>
              <a:rPr lang="en-GB" baseline="0" dirty="0" smtClean="0"/>
              <a:t>However, if you want a greater resolution you could skip the smoothing and normalization step and go about drawing your region onto each individual. This will get you closer to the real activations, but by golly it’ll take a long time – remember, ROI’s are volumes not areas!</a:t>
            </a:r>
          </a:p>
          <a:p>
            <a:endParaRPr lang="en-GB" baseline="0" dirty="0" smtClean="0"/>
          </a:p>
          <a:p>
            <a:r>
              <a:rPr lang="en-GB" baseline="0" dirty="0" smtClean="0"/>
              <a:t>Perhaps you’re interested in a region that is less well defined anatomically, say the fusiform face area – you know it’s on the fusiform </a:t>
            </a:r>
            <a:r>
              <a:rPr lang="en-GB" baseline="0" dirty="0" err="1" smtClean="0"/>
              <a:t>gyrus</a:t>
            </a:r>
            <a:r>
              <a:rPr lang="en-GB" baseline="0" dirty="0" smtClean="0"/>
              <a:t>, but it’s exact location may vary and may be tricky to define anatomically.</a:t>
            </a:r>
          </a:p>
          <a:p>
            <a:r>
              <a:rPr lang="en-GB" baseline="0" dirty="0" smtClean="0"/>
              <a:t>What you want to then do is define it functionally – get people to look at a load of faces, map the activity, perhaps refine it a bit by eye and then bam! You’ve got your ROI ready for that individual. This method you’ll definitely want to do on the non-normalized and non-smoothed pre-processed data, as then you’ll be able to incorporate a lot of the anatomical variability that is normally lost.</a:t>
            </a:r>
          </a:p>
          <a:p>
            <a:r>
              <a:rPr lang="en-GB" baseline="0" dirty="0" smtClean="0"/>
              <a:t>This method is great – but there are easy errors to make which can really bias your results and make your conclusions invalid. Double dipping is a particular concern, but more on this in a bit.</a:t>
            </a:r>
          </a:p>
          <a:p>
            <a:endParaRPr lang="en-GB" baseline="0" dirty="0" smtClean="0"/>
          </a:p>
          <a:p>
            <a:r>
              <a:rPr lang="en-GB" baseline="0" dirty="0" smtClean="0"/>
              <a:t>The third method I mention here is pretty darn easy.</a:t>
            </a:r>
          </a:p>
          <a:p>
            <a:r>
              <a:rPr lang="en-GB" baseline="0" dirty="0" smtClean="0"/>
              <a:t>You take a paper that reports activity in your interesting region. Look for the peak voxel reported, and then draw a shape centred around that voxel – usually a sphere or a cube – and call that your ROI. As you’ll be using standard coordinates to define your ROI you’ll need to normalize and smooth prior to this analysis.</a:t>
            </a:r>
          </a:p>
          <a:p>
            <a:r>
              <a:rPr lang="en-GB" baseline="0" dirty="0" smtClean="0"/>
              <a:t>These ROIs will, by their nature, include neighbouring cortex that you’re not interested in, and/or miss some of the cortex that you are interested in – but the idea is that this all averages out as long as it’s a reasonable size.</a:t>
            </a:r>
          </a:p>
          <a:p>
            <a:r>
              <a:rPr lang="en-GB" baseline="0" dirty="0" smtClean="0"/>
              <a:t>What size for the ROI? Often papers will have performed an ROI analysis on their data and if so they should report the shape/size of their ROI so you could just do that. If not, it’s up to you but just think about the size of the region you’re interested in. The ROIs that I’ve used have all been spherical with a radius ranging from 5mm to 12mm. </a:t>
            </a:r>
          </a:p>
          <a:p>
            <a:endParaRPr lang="en-GB" baseline="0" dirty="0" smtClean="0"/>
          </a:p>
          <a:p>
            <a:r>
              <a:rPr lang="en-GB" baseline="0" dirty="0" smtClean="0"/>
              <a:t>You could also combine the functional and coordinate methods: find a peak voxel from an independent contrast from your study and then draw a shape around that. However, I personally feel that if you’re going to do functional localizing, you may as well do it properly and thoroughly.</a:t>
            </a:r>
            <a:endParaRPr lang="en-GB" dirty="0"/>
          </a:p>
        </p:txBody>
      </p:sp>
      <p:sp>
        <p:nvSpPr>
          <p:cNvPr id="4" name="Slide Number Placeholder 3"/>
          <p:cNvSpPr>
            <a:spLocks noGrp="1"/>
          </p:cNvSpPr>
          <p:nvPr>
            <p:ph type="sldNum" sz="quarter" idx="10"/>
          </p:nvPr>
        </p:nvSpPr>
        <p:spPr/>
        <p:txBody>
          <a:bodyPr/>
          <a:lstStyle/>
          <a:p>
            <a:fld id="{D358ABE1-9956-4793-A4EF-A79E5CF0AC97}" type="slidenum">
              <a:rPr lang="en-GB" smtClean="0"/>
              <a:t>13</a:t>
            </a:fld>
            <a:endParaRPr lang="en-GB" dirty="0"/>
          </a:p>
        </p:txBody>
      </p:sp>
    </p:spTree>
    <p:extLst>
      <p:ext uri="{BB962C8B-B14F-4D97-AF65-F5344CB8AC3E}">
        <p14:creationId xmlns:p14="http://schemas.microsoft.com/office/powerpoint/2010/main" val="3042535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this first scenario, you  are checking significance in a region that you had chosen specifically because of its significance – therefore it’ll be of no surprise that your ROI analysis tells you that that region was significantly activated.</a:t>
            </a:r>
          </a:p>
          <a:p>
            <a:endParaRPr lang="en-GB" baseline="0" dirty="0" smtClean="0"/>
          </a:p>
          <a:p>
            <a:r>
              <a:rPr lang="en-GB" baseline="0" dirty="0" smtClean="0"/>
              <a:t>This is double dipping because you using the same data to both determine and test your hypothesis.</a:t>
            </a:r>
          </a:p>
          <a:p>
            <a:endParaRPr lang="en-GB" baseline="0" dirty="0" smtClean="0"/>
          </a:p>
          <a:p>
            <a:r>
              <a:rPr lang="en-GB" baseline="0" dirty="0" smtClean="0"/>
              <a:t>This may not be completely useless practice though – you could use this method for exploration of your data, just not for inference of an effect: e.g. you could do it using multiple small ROIs within a cluster to see whether the region is homogeneous. You wouldn’t be able to publish that inference though because it’s still double dipping – it could just motivate you test that hypothesis in a legitimate way if possible. </a:t>
            </a:r>
          </a:p>
          <a:p>
            <a:endParaRPr lang="en-GB" baseline="0" dirty="0" smtClean="0"/>
          </a:p>
          <a:p>
            <a:r>
              <a:rPr lang="en-GB" baseline="0" dirty="0" smtClean="0"/>
              <a:t>Also, if you have a lack of activation where you would expect it, ROI analysis using the first method may be informative. </a:t>
            </a:r>
            <a:r>
              <a:rPr lang="en-GB" baseline="0" dirty="0" err="1" smtClean="0"/>
              <a:t>Poldrack</a:t>
            </a:r>
            <a:r>
              <a:rPr lang="en-GB" baseline="0" dirty="0" smtClean="0"/>
              <a:t> tell a story where they had no activation at the group level, so selected the peak voxels from the regions they expected and ran an ROI. Because ROI is based on individuals it showed them that all but one subject showed an effect – the other was a massive outlier which was suppressing the significance at the group level.</a:t>
            </a:r>
          </a:p>
          <a:p>
            <a:endParaRPr lang="en-GB" dirty="0"/>
          </a:p>
          <a:p>
            <a:r>
              <a:rPr lang="en-GB" dirty="0" smtClean="0"/>
              <a:t>In the second scenario you’re also using the same data to both define and test your hypothesis.</a:t>
            </a:r>
          </a:p>
          <a:p>
            <a:endParaRPr lang="en-GB" dirty="0"/>
          </a:p>
        </p:txBody>
      </p:sp>
      <p:sp>
        <p:nvSpPr>
          <p:cNvPr id="4" name="Slide Number Placeholder 3"/>
          <p:cNvSpPr>
            <a:spLocks noGrp="1"/>
          </p:cNvSpPr>
          <p:nvPr>
            <p:ph type="sldNum" sz="quarter" idx="10"/>
          </p:nvPr>
        </p:nvSpPr>
        <p:spPr/>
        <p:txBody>
          <a:bodyPr/>
          <a:lstStyle/>
          <a:p>
            <a:fld id="{D358ABE1-9956-4793-A4EF-A79E5CF0AC97}" type="slidenum">
              <a:rPr lang="en-GB" smtClean="0"/>
              <a:t>14</a:t>
            </a:fld>
            <a:endParaRPr lang="en-GB"/>
          </a:p>
        </p:txBody>
      </p:sp>
    </p:spTree>
    <p:extLst>
      <p:ext uri="{BB962C8B-B14F-4D97-AF65-F5344CB8AC3E}">
        <p14:creationId xmlns:p14="http://schemas.microsoft.com/office/powerpoint/2010/main" val="2228288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There’s another scenario about which I’m not too sure of the </a:t>
            </a:r>
            <a:r>
              <a:rPr lang="en-GB" dirty="0"/>
              <a:t>legitimacy </a:t>
            </a:r>
            <a:r>
              <a:rPr lang="en-GB" dirty="0" smtClean="0"/>
              <a:t>however</a:t>
            </a:r>
            <a:r>
              <a:rPr lang="en-GB" dirty="0"/>
              <a:t>: </a:t>
            </a:r>
            <a:r>
              <a:rPr lang="en-GB" dirty="0" smtClean="0"/>
              <a:t>Imagine </a:t>
            </a:r>
            <a:r>
              <a:rPr lang="en-GB" dirty="0"/>
              <a:t>you go back to the second scenario, but actually only use the latter two runs to test the hypothesis. Here, your data is independent, however your ROI has been defined by performance on the same task. This isn’t double dipping, but your result must have a different interpretation – you’re now testing for the reliability of that region to be activated by that particular task, rather than a more general cognitive performance. It could be interesting in terms of looking for a learning effect though, perhaps.</a:t>
            </a:r>
          </a:p>
          <a:p>
            <a:endParaRPr lang="en-GB" dirty="0"/>
          </a:p>
        </p:txBody>
      </p:sp>
      <p:sp>
        <p:nvSpPr>
          <p:cNvPr id="4" name="Slide Number Placeholder 3"/>
          <p:cNvSpPr>
            <a:spLocks noGrp="1"/>
          </p:cNvSpPr>
          <p:nvPr>
            <p:ph type="sldNum" sz="quarter" idx="10"/>
          </p:nvPr>
        </p:nvSpPr>
        <p:spPr/>
        <p:txBody>
          <a:bodyPr/>
          <a:lstStyle/>
          <a:p>
            <a:fld id="{D358ABE1-9956-4793-A4EF-A79E5CF0AC97}" type="slidenum">
              <a:rPr lang="en-GB" smtClean="0"/>
              <a:t>15</a:t>
            </a:fld>
            <a:endParaRPr lang="en-GB"/>
          </a:p>
        </p:txBody>
      </p:sp>
    </p:spTree>
    <p:extLst>
      <p:ext uri="{BB962C8B-B14F-4D97-AF65-F5344CB8AC3E}">
        <p14:creationId xmlns:p14="http://schemas.microsoft.com/office/powerpoint/2010/main" val="1196388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That’s the what not to do, here’s what</a:t>
            </a:r>
            <a:r>
              <a:rPr lang="en-GB" baseline="0" dirty="0" smtClean="0"/>
              <a:t> they should have done.</a:t>
            </a:r>
          </a:p>
          <a:p>
            <a:endParaRPr lang="en-GB" baseline="0" dirty="0" smtClean="0"/>
          </a:p>
          <a:p>
            <a:r>
              <a:rPr lang="en-GB" baseline="0" dirty="0" err="1" smtClean="0"/>
              <a:t>Perphaps</a:t>
            </a:r>
            <a:r>
              <a:rPr lang="en-GB" baseline="0" dirty="0" smtClean="0"/>
              <a:t> the cleanest method is to perform a completely different task that you believe should activate the same region as the task that you’re interested in.</a:t>
            </a:r>
          </a:p>
          <a:p>
            <a:endParaRPr lang="en-GB" baseline="0" dirty="0" smtClean="0"/>
          </a:p>
          <a:p>
            <a:r>
              <a:rPr lang="en-GB" baseline="0" dirty="0" smtClean="0"/>
              <a:t>If this isn’t really feasible, you could perform a contrast on your data which is orthogonal to your test of interest. For example, if you’re interested in the regions that were activated for happy faces &gt; sad faces, you could do a conjunction of happy faces + sad faces. Although you’d be using the same data, the criteria for choosing your region is different to your hypothesis, so this is legitimate.</a:t>
            </a:r>
            <a:endParaRPr lang="en-GB" dirty="0"/>
          </a:p>
        </p:txBody>
      </p:sp>
      <p:sp>
        <p:nvSpPr>
          <p:cNvPr id="4" name="Slide Number Placeholder 3"/>
          <p:cNvSpPr>
            <a:spLocks noGrp="1"/>
          </p:cNvSpPr>
          <p:nvPr>
            <p:ph type="sldNum" sz="quarter" idx="10"/>
          </p:nvPr>
        </p:nvSpPr>
        <p:spPr/>
        <p:txBody>
          <a:bodyPr/>
          <a:lstStyle/>
          <a:p>
            <a:fld id="{D358ABE1-9956-4793-A4EF-A79E5CF0AC97}" type="slidenum">
              <a:rPr lang="en-GB" smtClean="0"/>
              <a:t>16</a:t>
            </a:fld>
            <a:endParaRPr lang="en-GB"/>
          </a:p>
        </p:txBody>
      </p:sp>
    </p:spTree>
    <p:extLst>
      <p:ext uri="{BB962C8B-B14F-4D97-AF65-F5344CB8AC3E}">
        <p14:creationId xmlns:p14="http://schemas.microsoft.com/office/powerpoint/2010/main" val="2228288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was a prominent</a:t>
            </a:r>
            <a:r>
              <a:rPr lang="en-GB" baseline="0" dirty="0" smtClean="0"/>
              <a:t> debate in </a:t>
            </a:r>
            <a:r>
              <a:rPr lang="en-GB" baseline="0" dirty="0" err="1" smtClean="0"/>
              <a:t>NeuroImage</a:t>
            </a:r>
            <a:r>
              <a:rPr lang="en-GB" baseline="0" dirty="0" smtClean="0"/>
              <a:t> in 2006 regarding the use of functional localizers – a localizer being a completely different task, performed independently of your experiment – to define a functional region of interest.</a:t>
            </a:r>
          </a:p>
          <a:p>
            <a:endParaRPr lang="en-GB" baseline="0" dirty="0" smtClean="0"/>
          </a:p>
          <a:p>
            <a:r>
              <a:rPr lang="en-GB" baseline="0" dirty="0" err="1" smtClean="0"/>
              <a:t>Friston</a:t>
            </a:r>
            <a:r>
              <a:rPr lang="en-GB" baseline="0" dirty="0" smtClean="0"/>
              <a:t> et al., expressed concern that they thought that they were a waste of time that could be used getting more power in your actual experiment and that if you properly designed your experiment into a factorial design, you</a:t>
            </a:r>
            <a:r>
              <a:rPr lang="en-GB" dirty="0" smtClean="0"/>
              <a:t> could use contrasts within the design as a localizer. Also, by doing this your participants are in the same context, which they may not be for a localizer.</a:t>
            </a:r>
          </a:p>
          <a:p>
            <a:endParaRPr lang="en-GB" dirty="0"/>
          </a:p>
          <a:p>
            <a:r>
              <a:rPr lang="en-GB" dirty="0" smtClean="0"/>
              <a:t>Saxe et al, counter that localizers really eliminate the chance of double-dipping, can bring consistency across experiments and labs because it standardizes the way in which an area is defined. Furthermore, they say many experiments don’t really fit that well into a factorial design and if you try to squeeze yours into one you may end up with lots of contrasts that are of no interest to you and basically end up wasting more EPI time and perhaps power than you would have done with a nice and simple localizer.</a:t>
            </a:r>
          </a:p>
          <a:p>
            <a:endParaRPr lang="en-GB" dirty="0"/>
          </a:p>
          <a:p>
            <a:r>
              <a:rPr lang="en-GB" dirty="0" smtClean="0"/>
              <a:t>My own personal opinion is that localizers are a good thing, but if it just so happens that your design is a factorial one, then a localizer probably isn’t necessary.</a:t>
            </a:r>
            <a:endParaRPr lang="en-GB" dirty="0"/>
          </a:p>
        </p:txBody>
      </p:sp>
      <p:sp>
        <p:nvSpPr>
          <p:cNvPr id="4" name="Slide Number Placeholder 3"/>
          <p:cNvSpPr>
            <a:spLocks noGrp="1"/>
          </p:cNvSpPr>
          <p:nvPr>
            <p:ph type="sldNum" sz="quarter" idx="10"/>
          </p:nvPr>
        </p:nvSpPr>
        <p:spPr/>
        <p:txBody>
          <a:bodyPr/>
          <a:lstStyle/>
          <a:p>
            <a:fld id="{D358ABE1-9956-4793-A4EF-A79E5CF0AC97}" type="slidenum">
              <a:rPr lang="en-GB" smtClean="0"/>
              <a:t>17</a:t>
            </a:fld>
            <a:endParaRPr lang="en-GB"/>
          </a:p>
        </p:txBody>
      </p:sp>
    </p:spTree>
    <p:extLst>
      <p:ext uri="{BB962C8B-B14F-4D97-AF65-F5344CB8AC3E}">
        <p14:creationId xmlns:p14="http://schemas.microsoft.com/office/powerpoint/2010/main" val="2228288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on to step two of the ROI method. Running the analysis.</a:t>
            </a:r>
          </a:p>
          <a:p>
            <a:endParaRPr lang="en-GB" dirty="0"/>
          </a:p>
          <a:p>
            <a:r>
              <a:rPr lang="en-GB" dirty="0" smtClean="0"/>
              <a:t>You’ve got your ROI and you’ve got your SPM file that you’ve ran through your first-level analysis, therefore it will include your conditions. However, your contrasts are independent of this, so it doesn’t include any of the family-wise error or false discovery rate tests of significance that you may or may not have performed.</a:t>
            </a:r>
          </a:p>
          <a:p>
            <a:endParaRPr lang="en-GB" dirty="0"/>
          </a:p>
          <a:p>
            <a:r>
              <a:rPr lang="en-GB" dirty="0" smtClean="0"/>
              <a:t>You start the analysis and  </a:t>
            </a:r>
            <a:r>
              <a:rPr lang="en-GB" dirty="0" err="1" smtClean="0"/>
              <a:t>MarsBaR</a:t>
            </a:r>
            <a:r>
              <a:rPr lang="en-GB" dirty="0" smtClean="0"/>
              <a:t>, the ROI toolbox in SPM will take the beta’s from the voxels across your ROI for each relevant EPI image for that </a:t>
            </a:r>
            <a:r>
              <a:rPr lang="en-GB" dirty="0" smtClean="0"/>
              <a:t>condition </a:t>
            </a:r>
            <a:r>
              <a:rPr lang="en-GB" dirty="0" smtClean="0"/>
              <a:t>and find the mean response compared to the implicit baseline, when your participants weren’t doing anything – this mean response is then treated as the signal from that ROI.</a:t>
            </a:r>
          </a:p>
          <a:p>
            <a:endParaRPr lang="en-GB" dirty="0" smtClean="0"/>
          </a:p>
          <a:p>
            <a:r>
              <a:rPr lang="en-GB" dirty="0" smtClean="0"/>
              <a:t>The trouble</a:t>
            </a:r>
            <a:r>
              <a:rPr lang="en-GB" baseline="0" dirty="0" smtClean="0"/>
              <a:t> with using mean time course is that outliers can skew the data in either direction, but it does make the result more straight forward to interpret. In practice it tends to be a little conservative according to Karl </a:t>
            </a:r>
            <a:r>
              <a:rPr lang="en-GB" baseline="0" dirty="0" err="1" smtClean="0"/>
              <a:t>Friston</a:t>
            </a:r>
            <a:r>
              <a:rPr lang="en-GB" baseline="0" dirty="0" smtClean="0"/>
              <a:t>. Also, if you have heterogeneity within the ROI, you’ll miss this: e.g. if half of it activates, but half deactivates you won’t know. Therefore really think about your size of ROI.</a:t>
            </a:r>
          </a:p>
          <a:p>
            <a:endParaRPr lang="en-GB" baseline="0" dirty="0" smtClean="0"/>
          </a:p>
          <a:p>
            <a:r>
              <a:rPr lang="en-GB" baseline="0" dirty="0" smtClean="0"/>
              <a:t>Other methods consider just counting the number of activated voxels in the image. This method is clearly sensitive to the threshold that you apply though and have also been shown not to be a particularly good measure of signal change (Cohen and </a:t>
            </a:r>
            <a:r>
              <a:rPr lang="en-GB" baseline="0" dirty="0" err="1" smtClean="0"/>
              <a:t>DuBois</a:t>
            </a:r>
            <a:r>
              <a:rPr lang="en-GB" baseline="0" dirty="0" smtClean="0"/>
              <a:t>, 1999)</a:t>
            </a:r>
            <a:endParaRPr lang="en-GB" dirty="0"/>
          </a:p>
        </p:txBody>
      </p:sp>
      <p:sp>
        <p:nvSpPr>
          <p:cNvPr id="4" name="Slide Number Placeholder 3"/>
          <p:cNvSpPr>
            <a:spLocks noGrp="1"/>
          </p:cNvSpPr>
          <p:nvPr>
            <p:ph type="sldNum" sz="quarter" idx="10"/>
          </p:nvPr>
        </p:nvSpPr>
        <p:spPr/>
        <p:txBody>
          <a:bodyPr/>
          <a:lstStyle/>
          <a:p>
            <a:fld id="{D358ABE1-9956-4793-A4EF-A79E5CF0AC97}" type="slidenum">
              <a:rPr lang="en-GB" smtClean="0"/>
              <a:t>18</a:t>
            </a:fld>
            <a:endParaRPr lang="en-GB"/>
          </a:p>
        </p:txBody>
      </p:sp>
    </p:spTree>
    <p:extLst>
      <p:ext uri="{BB962C8B-B14F-4D97-AF65-F5344CB8AC3E}">
        <p14:creationId xmlns:p14="http://schemas.microsoft.com/office/powerpoint/2010/main" val="1912733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 all of this, you finally get your results. And fingers crossed they’ll be beautiful.</a:t>
            </a:r>
          </a:p>
          <a:p>
            <a:endParaRPr lang="en-GB" dirty="0"/>
          </a:p>
          <a:p>
            <a:r>
              <a:rPr lang="en-GB" dirty="0" smtClean="0"/>
              <a:t>The analysis provides two measures of activity – the beta estimates at each ROI for each condition and the % signal change for each ROI when that condition was on.</a:t>
            </a:r>
          </a:p>
          <a:p>
            <a:endParaRPr lang="en-GB" dirty="0"/>
          </a:p>
          <a:p>
            <a:r>
              <a:rPr lang="en-GB" dirty="0" smtClean="0"/>
              <a:t>With the beta estimates you can plot the time course – how these values varied across the experiment, or at least a certain period within the experiment. </a:t>
            </a:r>
          </a:p>
          <a:p>
            <a:r>
              <a:rPr lang="en-GB" dirty="0" smtClean="0"/>
              <a:t>You can also perform t-tests and f-tests on the beta values between conditions to test for differential effects.</a:t>
            </a:r>
          </a:p>
          <a:p>
            <a:endParaRPr lang="en-GB" dirty="0"/>
          </a:p>
          <a:p>
            <a:r>
              <a:rPr lang="en-GB" dirty="0" smtClean="0"/>
              <a:t>With the percentage signal change data, you can indicate how much the signal changed relative to the baseline in a fairly intuitive way.</a:t>
            </a:r>
          </a:p>
          <a:p>
            <a:endParaRPr lang="en-GB" dirty="0"/>
          </a:p>
          <a:p>
            <a:r>
              <a:rPr lang="en-GB" dirty="0" smtClean="0"/>
              <a:t>All of this is excellent data on its own, and certainly a great accompaniment to your whole-brain analysis.</a:t>
            </a:r>
            <a:endParaRPr lang="en-GB" dirty="0"/>
          </a:p>
        </p:txBody>
      </p:sp>
      <p:sp>
        <p:nvSpPr>
          <p:cNvPr id="4" name="Slide Number Placeholder 3"/>
          <p:cNvSpPr>
            <a:spLocks noGrp="1"/>
          </p:cNvSpPr>
          <p:nvPr>
            <p:ph type="sldNum" sz="quarter" idx="10"/>
          </p:nvPr>
        </p:nvSpPr>
        <p:spPr/>
        <p:txBody>
          <a:bodyPr/>
          <a:lstStyle/>
          <a:p>
            <a:fld id="{D358ABE1-9956-4793-A4EF-A79E5CF0AC97}" type="slidenum">
              <a:rPr lang="en-GB" smtClean="0"/>
              <a:t>19</a:t>
            </a:fld>
            <a:endParaRPr lang="en-GB"/>
          </a:p>
        </p:txBody>
      </p:sp>
    </p:spTree>
    <p:extLst>
      <p:ext uri="{BB962C8B-B14F-4D97-AF65-F5344CB8AC3E}">
        <p14:creationId xmlns:p14="http://schemas.microsoft.com/office/powerpoint/2010/main" val="3875736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 regards to the people that we scan, there are three possible levels of interest.</a:t>
            </a:r>
          </a:p>
          <a:p>
            <a:r>
              <a:rPr lang="en-GB" dirty="0" smtClean="0"/>
              <a:t>Firstly we may be interested in how an individual performs and what their responses are to a given task.</a:t>
            </a:r>
          </a:p>
          <a:p>
            <a:endParaRPr lang="en-GB" dirty="0" smtClean="0"/>
          </a:p>
          <a:p>
            <a:r>
              <a:rPr lang="en-GB" dirty="0" smtClean="0"/>
              <a:t>More often than not though, we want to get an understanding of what the neural responses of more than one person are because individuals are all different (some more different that others).</a:t>
            </a:r>
          </a:p>
          <a:p>
            <a:endParaRPr lang="en-GB" dirty="0" smtClean="0"/>
          </a:p>
          <a:p>
            <a:r>
              <a:rPr lang="en-GB" dirty="0" smtClean="0"/>
              <a:t>When looking at more than one person we may be interested in how a particular group of people perform. Say for example we want to know the difference in brain responses to post-docs and post-grads in the unit, it would be feasible to put everyone in each group into the scanner and test them. If we did this we could analyse the group data using what is called a fixed effects analysis. Fixed because the variation within the groups is fixed precisely because we’ve picked everyone we want.</a:t>
            </a:r>
          </a:p>
          <a:p>
            <a:endParaRPr lang="en-GB" dirty="0"/>
          </a:p>
          <a:p>
            <a:r>
              <a:rPr lang="en-GB" dirty="0" smtClean="0"/>
              <a:t>However, maybe we’re interested in the difference between post-docs and post-grads in general. If this is the case taking participants from the unit is only a sample of all the potential post-docs and post-grads we could have selected across the world. In this case we would want to perform a random effects analysis. Random because my sample would be a random selection of all the potential participants.</a:t>
            </a:r>
            <a:endParaRPr lang="en-GB" dirty="0"/>
          </a:p>
        </p:txBody>
      </p:sp>
      <p:sp>
        <p:nvSpPr>
          <p:cNvPr id="4" name="Slide Number Placeholder 3"/>
          <p:cNvSpPr>
            <a:spLocks noGrp="1"/>
          </p:cNvSpPr>
          <p:nvPr>
            <p:ph type="sldNum" sz="quarter" idx="10"/>
          </p:nvPr>
        </p:nvSpPr>
        <p:spPr/>
        <p:txBody>
          <a:bodyPr/>
          <a:lstStyle/>
          <a:p>
            <a:fld id="{D358ABE1-9956-4793-A4EF-A79E5CF0AC97}" type="slidenum">
              <a:rPr lang="en-GB" smtClean="0"/>
              <a:t>2</a:t>
            </a:fld>
            <a:endParaRPr lang="en-GB"/>
          </a:p>
        </p:txBody>
      </p:sp>
    </p:spTree>
    <p:extLst>
      <p:ext uri="{BB962C8B-B14F-4D97-AF65-F5344CB8AC3E}">
        <p14:creationId xmlns:p14="http://schemas.microsoft.com/office/powerpoint/2010/main" val="1872594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Well that’s all the theory that you’re going to get from me – if you want to know how to actually do it I suggest using </a:t>
            </a:r>
            <a:r>
              <a:rPr lang="en-GB" dirty="0" err="1" smtClean="0"/>
              <a:t>MarsBaR</a:t>
            </a:r>
            <a:r>
              <a:rPr lang="en-GB" dirty="0" smtClean="0"/>
              <a:t> if you use SPM.</a:t>
            </a:r>
          </a:p>
          <a:p>
            <a:endParaRPr lang="en-GB" dirty="0"/>
          </a:p>
          <a:p>
            <a:r>
              <a:rPr lang="en-GB" dirty="0" smtClean="0"/>
              <a:t>Open up the toolbox like shown and go to the </a:t>
            </a:r>
            <a:r>
              <a:rPr lang="en-GB" dirty="0" err="1" smtClean="0"/>
              <a:t>MarsBaR</a:t>
            </a:r>
            <a:r>
              <a:rPr lang="en-GB" dirty="0" smtClean="0"/>
              <a:t> home page where the creators have created a very readable and useful tutorial which should be fairly easily adaptable to your own needs.</a:t>
            </a:r>
          </a:p>
          <a:p>
            <a:endParaRPr lang="en-GB" dirty="0"/>
          </a:p>
          <a:p>
            <a:r>
              <a:rPr lang="en-GB" dirty="0" smtClean="0"/>
              <a:t>If you’re doing a big ROI analysis, then a batch-script is invaluable, like in most things.</a:t>
            </a:r>
            <a:endParaRPr lang="en-GB" dirty="0"/>
          </a:p>
        </p:txBody>
      </p:sp>
      <p:sp>
        <p:nvSpPr>
          <p:cNvPr id="4" name="Slide Number Placeholder 3"/>
          <p:cNvSpPr>
            <a:spLocks noGrp="1"/>
          </p:cNvSpPr>
          <p:nvPr>
            <p:ph type="sldNum" sz="quarter" idx="10"/>
          </p:nvPr>
        </p:nvSpPr>
        <p:spPr/>
        <p:txBody>
          <a:bodyPr/>
          <a:lstStyle/>
          <a:p>
            <a:fld id="{D358ABE1-9956-4793-A4EF-A79E5CF0AC97}" type="slidenum">
              <a:rPr lang="en-GB" smtClean="0"/>
              <a:t>20</a:t>
            </a:fld>
            <a:endParaRPr lang="en-GB"/>
          </a:p>
        </p:txBody>
      </p:sp>
    </p:spTree>
    <p:extLst>
      <p:ext uri="{BB962C8B-B14F-4D97-AF65-F5344CB8AC3E}">
        <p14:creationId xmlns:p14="http://schemas.microsoft.com/office/powerpoint/2010/main" val="1684791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important thing to remember when creating your ROIs from other papers is what coordinates they have recorded their activations in.</a:t>
            </a:r>
          </a:p>
          <a:p>
            <a:endParaRPr lang="en-GB" dirty="0"/>
          </a:p>
          <a:p>
            <a:r>
              <a:rPr lang="en-GB" dirty="0" smtClean="0"/>
              <a:t>Also, what coordinates do you want to report your coordinates in? When choosing coordinates, do you want one</a:t>
            </a:r>
            <a:r>
              <a:rPr lang="en-GB" baseline="0" dirty="0" smtClean="0"/>
              <a:t> based on 100+ healthy </a:t>
            </a:r>
            <a:r>
              <a:rPr lang="en-GB" dirty="0"/>
              <a:t>C</a:t>
            </a:r>
            <a:r>
              <a:rPr lang="en-GB" baseline="0" dirty="0" smtClean="0"/>
              <a:t>anadians or one drunk old French woman with a little brain.</a:t>
            </a:r>
          </a:p>
          <a:p>
            <a:endParaRPr lang="en-GB" dirty="0"/>
          </a:p>
          <a:p>
            <a:r>
              <a:rPr lang="en-GB" dirty="0" smtClean="0"/>
              <a:t>You can easily convert from MNI to </a:t>
            </a:r>
            <a:r>
              <a:rPr lang="en-GB" dirty="0" err="1" smtClean="0"/>
              <a:t>Talairach</a:t>
            </a:r>
            <a:r>
              <a:rPr lang="en-GB" dirty="0" smtClean="0"/>
              <a:t> space using the tal2mni or mni2tal functions that are downloadable from our wiki.</a:t>
            </a:r>
            <a:endParaRPr lang="en-GB" dirty="0"/>
          </a:p>
        </p:txBody>
      </p:sp>
      <p:sp>
        <p:nvSpPr>
          <p:cNvPr id="4" name="Slide Number Placeholder 3"/>
          <p:cNvSpPr>
            <a:spLocks noGrp="1"/>
          </p:cNvSpPr>
          <p:nvPr>
            <p:ph type="sldNum" sz="quarter" idx="10"/>
          </p:nvPr>
        </p:nvSpPr>
        <p:spPr/>
        <p:txBody>
          <a:bodyPr/>
          <a:lstStyle/>
          <a:p>
            <a:fld id="{D358ABE1-9956-4793-A4EF-A79E5CF0AC97}" type="slidenum">
              <a:rPr lang="en-GB" smtClean="0"/>
              <a:t>21</a:t>
            </a:fld>
            <a:endParaRPr lang="en-GB"/>
          </a:p>
        </p:txBody>
      </p:sp>
    </p:spTree>
    <p:extLst>
      <p:ext uri="{BB962C8B-B14F-4D97-AF65-F5344CB8AC3E}">
        <p14:creationId xmlns:p14="http://schemas.microsoft.com/office/powerpoint/2010/main" val="1684791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358ABE1-9956-4793-A4EF-A79E5CF0AC97}" type="slidenum">
              <a:rPr lang="en-GB" smtClean="0"/>
              <a:t>22</a:t>
            </a:fld>
            <a:endParaRPr lang="en-GB"/>
          </a:p>
        </p:txBody>
      </p:sp>
    </p:spTree>
    <p:extLst>
      <p:ext uri="{BB962C8B-B14F-4D97-AF65-F5344CB8AC3E}">
        <p14:creationId xmlns:p14="http://schemas.microsoft.com/office/powerpoint/2010/main" val="3287483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just to repeat, if you’re doing a fixed effects analysis you’re assuming that you’ve got all of the possible subjects that you could be interested in. In other words, you’re not interested in the differences or variance between individuals because this will ‘all come out in the wash’.</a:t>
            </a:r>
          </a:p>
          <a:p>
            <a:endParaRPr lang="en-GB" dirty="0"/>
          </a:p>
          <a:p>
            <a:r>
              <a:rPr lang="en-GB" dirty="0" smtClean="0"/>
              <a:t>If, following a fixed effects analysis you have significant activations, you can only conclude that it is likely that those regions were involved in that task for those people. You can’t make any judgements about anyone else.</a:t>
            </a:r>
          </a:p>
          <a:p>
            <a:endParaRPr lang="en-GB" dirty="0"/>
          </a:p>
          <a:p>
            <a:endParaRPr lang="en-GB" dirty="0" smtClean="0"/>
          </a:p>
          <a:p>
            <a:r>
              <a:rPr lang="en-GB" dirty="0" smtClean="0"/>
              <a:t>On the other hand, with a random effects analysis you’re assuming a lot less about your participants. This means that you are concerned about the differences or variance between individuals and so you’ll take this into account in your analysis.</a:t>
            </a:r>
          </a:p>
          <a:p>
            <a:endParaRPr lang="en-GB" dirty="0"/>
          </a:p>
          <a:p>
            <a:r>
              <a:rPr lang="en-GB" dirty="0" smtClean="0"/>
              <a:t>As  a result, with a random effects analysis you can make much broader conclusions. So if you find significant activations following a random effects analysis, you’re allowed to extrapolate to other people in the population.</a:t>
            </a:r>
          </a:p>
          <a:p>
            <a:endParaRPr lang="en-GB" dirty="0"/>
          </a:p>
          <a:p>
            <a:r>
              <a:rPr lang="en-GB" dirty="0" smtClean="0"/>
              <a:t>I should note that I’ve used the term population several times – a population isn’t necessarily the world. There’s been a recent debate about the fact that perhaps the majority of psychology experiments are done on white, educated, middle class students at university so aren’t necessarily representative, but I digress…</a:t>
            </a:r>
            <a:endParaRPr lang="en-GB" dirty="0"/>
          </a:p>
        </p:txBody>
      </p:sp>
      <p:sp>
        <p:nvSpPr>
          <p:cNvPr id="4" name="Slide Number Placeholder 3"/>
          <p:cNvSpPr>
            <a:spLocks noGrp="1"/>
          </p:cNvSpPr>
          <p:nvPr>
            <p:ph type="sldNum" sz="quarter" idx="10"/>
          </p:nvPr>
        </p:nvSpPr>
        <p:spPr/>
        <p:txBody>
          <a:bodyPr/>
          <a:lstStyle/>
          <a:p>
            <a:fld id="{D358ABE1-9956-4793-A4EF-A79E5CF0AC97}" type="slidenum">
              <a:rPr lang="en-GB" smtClean="0"/>
              <a:t>3</a:t>
            </a:fld>
            <a:endParaRPr lang="en-GB"/>
          </a:p>
        </p:txBody>
      </p:sp>
    </p:spTree>
    <p:extLst>
      <p:ext uri="{BB962C8B-B14F-4D97-AF65-F5344CB8AC3E}">
        <p14:creationId xmlns:p14="http://schemas.microsoft.com/office/powerpoint/2010/main" val="1872594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how does a fixed effects analysis actually work?</a:t>
            </a:r>
          </a:p>
          <a:p>
            <a:endParaRPr lang="en-GB" dirty="0"/>
          </a:p>
          <a:p>
            <a:r>
              <a:rPr lang="en-GB" dirty="0" smtClean="0"/>
              <a:t>Well you take your general linear model like you would with a single subject, but this time instead of a single value at Y, you’ve now got a column vector with the responses of all the participants.</a:t>
            </a:r>
          </a:p>
          <a:p>
            <a:endParaRPr lang="en-GB" dirty="0"/>
          </a:p>
          <a:p>
            <a:r>
              <a:rPr lang="en-GB" dirty="0" smtClean="0"/>
              <a:t>Through the analysis, these values literally get averaged for the mean and that’s what gets tested.</a:t>
            </a:r>
          </a:p>
          <a:p>
            <a:endParaRPr lang="en-GB" dirty="0"/>
          </a:p>
          <a:p>
            <a:r>
              <a:rPr lang="en-GB" dirty="0" smtClean="0"/>
              <a:t>Hopefully you can see how the response of any individual would get completely lost through the averaging.</a:t>
            </a:r>
          </a:p>
          <a:p>
            <a:endParaRPr lang="en-GB" dirty="0"/>
          </a:p>
          <a:p>
            <a:r>
              <a:rPr lang="en-GB" dirty="0" smtClean="0"/>
              <a:t>A fixed effects analysis has more power than a random effects analysis because here, each row in the GLM is an EPI, just like in the single subjects. Rows = degrees of freedom, therefore you’ve got 100s of degrees of freedom and more power.</a:t>
            </a:r>
            <a:endParaRPr lang="en-GB" dirty="0"/>
          </a:p>
        </p:txBody>
      </p:sp>
      <p:sp>
        <p:nvSpPr>
          <p:cNvPr id="4" name="Slide Number Placeholder 3"/>
          <p:cNvSpPr>
            <a:spLocks noGrp="1"/>
          </p:cNvSpPr>
          <p:nvPr>
            <p:ph type="sldNum" sz="quarter" idx="10"/>
          </p:nvPr>
        </p:nvSpPr>
        <p:spPr/>
        <p:txBody>
          <a:bodyPr/>
          <a:lstStyle/>
          <a:p>
            <a:fld id="{D358ABE1-9956-4793-A4EF-A79E5CF0AC97}" type="slidenum">
              <a:rPr lang="en-GB" smtClean="0"/>
              <a:t>4</a:t>
            </a:fld>
            <a:endParaRPr lang="en-GB"/>
          </a:p>
        </p:txBody>
      </p:sp>
    </p:spTree>
    <p:extLst>
      <p:ext uri="{BB962C8B-B14F-4D97-AF65-F5344CB8AC3E}">
        <p14:creationId xmlns:p14="http://schemas.microsoft.com/office/powerpoint/2010/main" val="1872594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you</a:t>
            </a:r>
            <a:r>
              <a:rPr lang="en-GB" baseline="0" dirty="0" smtClean="0"/>
              <a:t> may have heard the terms first and second level analysis – the random effects analysis refers to this. It’s a three step, two stage process</a:t>
            </a:r>
            <a:r>
              <a:rPr lang="en-GB" dirty="0"/>
              <a:t> </a:t>
            </a:r>
            <a:r>
              <a:rPr lang="en-GB" dirty="0" smtClean="0"/>
              <a:t>– called summary-statistics method.</a:t>
            </a:r>
            <a:endParaRPr lang="en-GB" baseline="0" dirty="0" smtClean="0"/>
          </a:p>
          <a:p>
            <a:endParaRPr lang="en-GB" dirty="0"/>
          </a:p>
          <a:p>
            <a:r>
              <a:rPr lang="en-GB" dirty="0" smtClean="0"/>
              <a:t>In the first level you analyse your single-subjects like normal and perform all of your contrasts on them.</a:t>
            </a:r>
          </a:p>
          <a:p>
            <a:endParaRPr lang="en-GB" dirty="0"/>
          </a:p>
          <a:p>
            <a:r>
              <a:rPr lang="en-GB" dirty="0" smtClean="0"/>
              <a:t>Now you move into the second level and here’s the difference: now you’re working on the significance of contrasts from each individual. You feed this into a GLM and perform the usual statistics tests on this data. In this method, it’s important how each individual did. </a:t>
            </a:r>
          </a:p>
          <a:p>
            <a:endParaRPr lang="en-GB" dirty="0"/>
          </a:p>
          <a:p>
            <a:r>
              <a:rPr lang="en-GB" dirty="0" smtClean="0"/>
              <a:t>In the second GLM each of your rows is now a participant. So your degrees of freedom are now only in the 10s. This means you’ve got less power to detect an effect.</a:t>
            </a:r>
            <a:endParaRPr lang="en-GB" dirty="0"/>
          </a:p>
        </p:txBody>
      </p:sp>
      <p:sp>
        <p:nvSpPr>
          <p:cNvPr id="4" name="Slide Number Placeholder 3"/>
          <p:cNvSpPr>
            <a:spLocks noGrp="1"/>
          </p:cNvSpPr>
          <p:nvPr>
            <p:ph type="sldNum" sz="quarter" idx="10"/>
          </p:nvPr>
        </p:nvSpPr>
        <p:spPr/>
        <p:txBody>
          <a:bodyPr/>
          <a:lstStyle/>
          <a:p>
            <a:fld id="{D358ABE1-9956-4793-A4EF-A79E5CF0AC97}" type="slidenum">
              <a:rPr lang="en-GB" smtClean="0"/>
              <a:t>5</a:t>
            </a:fld>
            <a:endParaRPr lang="en-GB"/>
          </a:p>
        </p:txBody>
      </p:sp>
    </p:spTree>
    <p:extLst>
      <p:ext uri="{BB962C8B-B14F-4D97-AF65-F5344CB8AC3E}">
        <p14:creationId xmlns:p14="http://schemas.microsoft.com/office/powerpoint/2010/main" val="1872594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illustrate the difference between random and fixed effects analysis take this stylized example.</a:t>
            </a:r>
          </a:p>
          <a:p>
            <a:endParaRPr lang="en-GB" dirty="0"/>
          </a:p>
          <a:p>
            <a:r>
              <a:rPr lang="en-GB" dirty="0" smtClean="0"/>
              <a:t>Here we have 3 brains that show a strong activation on left DLPFC. </a:t>
            </a:r>
          </a:p>
          <a:p>
            <a:endParaRPr lang="en-GB" dirty="0"/>
          </a:p>
          <a:p>
            <a:r>
              <a:rPr lang="en-GB" dirty="0" smtClean="0"/>
              <a:t>In a fixed effects analysis we take the mean of these responses and test for significance. Here, 3 x strong beats 2 times none and we conclude that there is an effect. There’s no one else to measure, so this is a fair conclusion.</a:t>
            </a:r>
          </a:p>
          <a:p>
            <a:endParaRPr lang="en-GB" dirty="0"/>
          </a:p>
          <a:p>
            <a:r>
              <a:rPr lang="en-GB" dirty="0" smtClean="0"/>
              <a:t>In a random effects analysis we analyse each brain for significance and then test those statistics for significance. If I asked you what you think would happen if I took average Joe off the street and put him into the scanner and bet you £1000 that he’d show an activation, you may not be so sure. That’s what the random effects analysis concludes too.</a:t>
            </a:r>
          </a:p>
          <a:p>
            <a:endParaRPr lang="en-GB" dirty="0"/>
          </a:p>
          <a:p>
            <a:r>
              <a:rPr lang="en-GB" dirty="0" smtClean="0"/>
              <a:t>Just to really emphasize the difference, it would be theoretically possible for only one person out of this group to show a positive effect, but as long as it was huge and tipped the mean activation in its favour just enough, a fixed effects analysis would come out positive, not so far fetched if the other 4 were close to threshold.</a:t>
            </a:r>
          </a:p>
          <a:p>
            <a:endParaRPr lang="en-GB" dirty="0"/>
          </a:p>
        </p:txBody>
      </p:sp>
      <p:sp>
        <p:nvSpPr>
          <p:cNvPr id="4" name="Slide Number Placeholder 3"/>
          <p:cNvSpPr>
            <a:spLocks noGrp="1"/>
          </p:cNvSpPr>
          <p:nvPr>
            <p:ph type="sldNum" sz="quarter" idx="10"/>
          </p:nvPr>
        </p:nvSpPr>
        <p:spPr/>
        <p:txBody>
          <a:bodyPr/>
          <a:lstStyle/>
          <a:p>
            <a:fld id="{D358ABE1-9956-4793-A4EF-A79E5CF0AC97}" type="slidenum">
              <a:rPr lang="en-GB" smtClean="0"/>
              <a:t>6</a:t>
            </a:fld>
            <a:endParaRPr lang="en-GB"/>
          </a:p>
        </p:txBody>
      </p:sp>
    </p:spTree>
    <p:extLst>
      <p:ext uri="{BB962C8B-B14F-4D97-AF65-F5344CB8AC3E}">
        <p14:creationId xmlns:p14="http://schemas.microsoft.com/office/powerpoint/2010/main" val="1872594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question that we’re always interested in is: the theory is all well and good, but what should I do?</a:t>
            </a:r>
          </a:p>
          <a:p>
            <a:endParaRPr lang="en-GB" dirty="0"/>
          </a:p>
          <a:p>
            <a:r>
              <a:rPr lang="en-GB" dirty="0" smtClean="0"/>
              <a:t>Here’s it’s obvious. If you want to make inferences about more than the people you scanned you have to do a random effects analysis. No ifs, buts or maybes.</a:t>
            </a:r>
          </a:p>
          <a:p>
            <a:endParaRPr lang="en-GB" dirty="0"/>
          </a:p>
          <a:p>
            <a:r>
              <a:rPr lang="en-GB" dirty="0" smtClean="0"/>
              <a:t>If you’re happy you’ve got a very specific study group though go for the random effects analysis as it’ll give you more power.</a:t>
            </a:r>
          </a:p>
          <a:p>
            <a:endParaRPr lang="en-GB" dirty="0"/>
          </a:p>
          <a:p>
            <a:r>
              <a:rPr lang="en-GB" dirty="0" smtClean="0"/>
              <a:t>It’s worth noting that because the power limitations</a:t>
            </a:r>
            <a:r>
              <a:rPr lang="en-GB" baseline="0" dirty="0" smtClean="0"/>
              <a:t> in RFX lie in the low degrees of freedom inherent in having 10s of subjects, it’s much better to scan more people for less time each than less people for more time. </a:t>
            </a:r>
          </a:p>
          <a:p>
            <a:endParaRPr lang="en-GB" baseline="0" dirty="0" smtClean="0"/>
          </a:p>
          <a:p>
            <a:r>
              <a:rPr lang="en-GB" baseline="0" dirty="0" smtClean="0"/>
              <a:t>However, you still need power at the single subject level, so the current time-slot allocation is a pretty good </a:t>
            </a:r>
            <a:r>
              <a:rPr lang="en-GB" baseline="0" dirty="0" err="1" smtClean="0"/>
              <a:t>compromize</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D358ABE1-9956-4793-A4EF-A79E5CF0AC97}" type="slidenum">
              <a:rPr lang="en-GB" smtClean="0"/>
              <a:t>7</a:t>
            </a:fld>
            <a:endParaRPr lang="en-GB"/>
          </a:p>
        </p:txBody>
      </p:sp>
    </p:spTree>
    <p:extLst>
      <p:ext uri="{BB962C8B-B14F-4D97-AF65-F5344CB8AC3E}">
        <p14:creationId xmlns:p14="http://schemas.microsoft.com/office/powerpoint/2010/main" val="1872594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OK, so that’s all I have to say on </a:t>
            </a:r>
            <a:r>
              <a:rPr lang="en-GB" dirty="0" err="1" smtClean="0"/>
              <a:t>multisubject</a:t>
            </a:r>
            <a:r>
              <a:rPr lang="en-GB" dirty="0" smtClean="0"/>
              <a:t> statistics, but here’s a summary of what are the valid conclusions for each type of analysis.</a:t>
            </a:r>
          </a:p>
          <a:p>
            <a:endParaRPr lang="en-GB" dirty="0"/>
          </a:p>
          <a:p>
            <a:r>
              <a:rPr lang="en-GB" dirty="0" smtClean="0"/>
              <a:t>In individuals, so test one person and can only make inferences about that one person. The individual level GLM is also a fixed effects analysis – it can’t be any other way.</a:t>
            </a:r>
          </a:p>
          <a:p>
            <a:endParaRPr lang="en-GB" dirty="0"/>
          </a:p>
          <a:p>
            <a:r>
              <a:rPr lang="en-GB" dirty="0" smtClean="0"/>
              <a:t>After fixed effects on a group, you can only say whether that group and only that group of people showed an effect.</a:t>
            </a:r>
          </a:p>
          <a:p>
            <a:endParaRPr lang="en-GB" dirty="0"/>
          </a:p>
          <a:p>
            <a:r>
              <a:rPr lang="en-GB" dirty="0" smtClean="0"/>
              <a:t>After a random effects analysis you’ve tested a group, but can make estimates of what you’d expect to find in people that have never been scanned. This is only the case with random effects analysis.</a:t>
            </a:r>
          </a:p>
        </p:txBody>
      </p:sp>
      <p:sp>
        <p:nvSpPr>
          <p:cNvPr id="4" name="Slide Number Placeholder 3"/>
          <p:cNvSpPr>
            <a:spLocks noGrp="1"/>
          </p:cNvSpPr>
          <p:nvPr>
            <p:ph type="sldNum" sz="quarter" idx="10"/>
          </p:nvPr>
        </p:nvSpPr>
        <p:spPr/>
        <p:txBody>
          <a:bodyPr/>
          <a:lstStyle/>
          <a:p>
            <a:fld id="{D358ABE1-9956-4793-A4EF-A79E5CF0AC97}" type="slidenum">
              <a:rPr lang="en-GB" smtClean="0"/>
              <a:t>8</a:t>
            </a:fld>
            <a:endParaRPr lang="en-GB"/>
          </a:p>
        </p:txBody>
      </p:sp>
    </p:spTree>
    <p:extLst>
      <p:ext uri="{BB962C8B-B14F-4D97-AF65-F5344CB8AC3E}">
        <p14:creationId xmlns:p14="http://schemas.microsoft.com/office/powerpoint/2010/main" val="1872594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on to Region of Interest Analysis, </a:t>
            </a:r>
            <a:r>
              <a:rPr lang="en-GB" dirty="0"/>
              <a:t>R</a:t>
            </a:r>
            <a:r>
              <a:rPr lang="en-GB" dirty="0" smtClean="0"/>
              <a:t>oy to it’s friends. I’m not that friendly with it, so I’ll just go for ROI.</a:t>
            </a:r>
            <a:endParaRPr lang="en-GB" dirty="0"/>
          </a:p>
        </p:txBody>
      </p:sp>
      <p:sp>
        <p:nvSpPr>
          <p:cNvPr id="4" name="Slide Number Placeholder 3"/>
          <p:cNvSpPr>
            <a:spLocks noGrp="1"/>
          </p:cNvSpPr>
          <p:nvPr>
            <p:ph type="sldNum" sz="quarter" idx="10"/>
          </p:nvPr>
        </p:nvSpPr>
        <p:spPr/>
        <p:txBody>
          <a:bodyPr/>
          <a:lstStyle/>
          <a:p>
            <a:fld id="{D358ABE1-9956-4793-A4EF-A79E5CF0AC97}" type="slidenum">
              <a:rPr lang="en-GB" smtClean="0"/>
              <a:t>9</a:t>
            </a:fld>
            <a:endParaRPr lang="en-GB"/>
          </a:p>
        </p:txBody>
      </p:sp>
    </p:spTree>
    <p:extLst>
      <p:ext uri="{BB962C8B-B14F-4D97-AF65-F5344CB8AC3E}">
        <p14:creationId xmlns:p14="http://schemas.microsoft.com/office/powerpoint/2010/main" val="1872594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2C3BAA9-E8B9-4640-8081-E0CDEC6A5EDB}" type="datetimeFigureOut">
              <a:rPr lang="en-GB" smtClean="0"/>
              <a:t>30/08/2011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215C29-D801-4EBE-B5A5-9E0D42F7F43F}" type="slidenum">
              <a:rPr lang="en-GB" smtClean="0"/>
              <a:t>‹#›</a:t>
            </a:fld>
            <a:endParaRPr lang="en-GB"/>
          </a:p>
        </p:txBody>
      </p:sp>
    </p:spTree>
    <p:extLst>
      <p:ext uri="{BB962C8B-B14F-4D97-AF65-F5344CB8AC3E}">
        <p14:creationId xmlns:p14="http://schemas.microsoft.com/office/powerpoint/2010/main" val="532171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C3BAA9-E8B9-4640-8081-E0CDEC6A5EDB}" type="datetimeFigureOut">
              <a:rPr lang="en-GB" smtClean="0"/>
              <a:t>30/08/2011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215C29-D801-4EBE-B5A5-9E0D42F7F43F}" type="slidenum">
              <a:rPr lang="en-GB" smtClean="0"/>
              <a:t>‹#›</a:t>
            </a:fld>
            <a:endParaRPr lang="en-GB"/>
          </a:p>
        </p:txBody>
      </p:sp>
    </p:spTree>
    <p:extLst>
      <p:ext uri="{BB962C8B-B14F-4D97-AF65-F5344CB8AC3E}">
        <p14:creationId xmlns:p14="http://schemas.microsoft.com/office/powerpoint/2010/main" val="2288478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C3BAA9-E8B9-4640-8081-E0CDEC6A5EDB}" type="datetimeFigureOut">
              <a:rPr lang="en-GB" smtClean="0"/>
              <a:t>30/08/2011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215C29-D801-4EBE-B5A5-9E0D42F7F43F}" type="slidenum">
              <a:rPr lang="en-GB" smtClean="0"/>
              <a:t>‹#›</a:t>
            </a:fld>
            <a:endParaRPr lang="en-GB"/>
          </a:p>
        </p:txBody>
      </p:sp>
    </p:spTree>
    <p:extLst>
      <p:ext uri="{BB962C8B-B14F-4D97-AF65-F5344CB8AC3E}">
        <p14:creationId xmlns:p14="http://schemas.microsoft.com/office/powerpoint/2010/main" val="477185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C3BAA9-E8B9-4640-8081-E0CDEC6A5EDB}" type="datetimeFigureOut">
              <a:rPr lang="en-GB" smtClean="0"/>
              <a:t>30/08/2011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215C29-D801-4EBE-B5A5-9E0D42F7F43F}" type="slidenum">
              <a:rPr lang="en-GB" smtClean="0"/>
              <a:t>‹#›</a:t>
            </a:fld>
            <a:endParaRPr lang="en-GB"/>
          </a:p>
        </p:txBody>
      </p:sp>
    </p:spTree>
    <p:extLst>
      <p:ext uri="{BB962C8B-B14F-4D97-AF65-F5344CB8AC3E}">
        <p14:creationId xmlns:p14="http://schemas.microsoft.com/office/powerpoint/2010/main" val="138032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C3BAA9-E8B9-4640-8081-E0CDEC6A5EDB}" type="datetimeFigureOut">
              <a:rPr lang="en-GB" smtClean="0"/>
              <a:t>30/08/2011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215C29-D801-4EBE-B5A5-9E0D42F7F43F}" type="slidenum">
              <a:rPr lang="en-GB" smtClean="0"/>
              <a:t>‹#›</a:t>
            </a:fld>
            <a:endParaRPr lang="en-GB"/>
          </a:p>
        </p:txBody>
      </p:sp>
    </p:spTree>
    <p:extLst>
      <p:ext uri="{BB962C8B-B14F-4D97-AF65-F5344CB8AC3E}">
        <p14:creationId xmlns:p14="http://schemas.microsoft.com/office/powerpoint/2010/main" val="2352255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2C3BAA9-E8B9-4640-8081-E0CDEC6A5EDB}" type="datetimeFigureOut">
              <a:rPr lang="en-GB" smtClean="0"/>
              <a:t>30/08/2011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215C29-D801-4EBE-B5A5-9E0D42F7F43F}" type="slidenum">
              <a:rPr lang="en-GB" smtClean="0"/>
              <a:t>‹#›</a:t>
            </a:fld>
            <a:endParaRPr lang="en-GB"/>
          </a:p>
        </p:txBody>
      </p:sp>
    </p:spTree>
    <p:extLst>
      <p:ext uri="{BB962C8B-B14F-4D97-AF65-F5344CB8AC3E}">
        <p14:creationId xmlns:p14="http://schemas.microsoft.com/office/powerpoint/2010/main" val="763378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2C3BAA9-E8B9-4640-8081-E0CDEC6A5EDB}" type="datetimeFigureOut">
              <a:rPr lang="en-GB" smtClean="0"/>
              <a:t>30/08/2011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215C29-D801-4EBE-B5A5-9E0D42F7F43F}" type="slidenum">
              <a:rPr lang="en-GB" smtClean="0"/>
              <a:t>‹#›</a:t>
            </a:fld>
            <a:endParaRPr lang="en-GB"/>
          </a:p>
        </p:txBody>
      </p:sp>
    </p:spTree>
    <p:extLst>
      <p:ext uri="{BB962C8B-B14F-4D97-AF65-F5344CB8AC3E}">
        <p14:creationId xmlns:p14="http://schemas.microsoft.com/office/powerpoint/2010/main" val="2276236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2C3BAA9-E8B9-4640-8081-E0CDEC6A5EDB}" type="datetimeFigureOut">
              <a:rPr lang="en-GB" smtClean="0"/>
              <a:t>30/08/2011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215C29-D801-4EBE-B5A5-9E0D42F7F43F}" type="slidenum">
              <a:rPr lang="en-GB" smtClean="0"/>
              <a:t>‹#›</a:t>
            </a:fld>
            <a:endParaRPr lang="en-GB"/>
          </a:p>
        </p:txBody>
      </p:sp>
    </p:spTree>
    <p:extLst>
      <p:ext uri="{BB962C8B-B14F-4D97-AF65-F5344CB8AC3E}">
        <p14:creationId xmlns:p14="http://schemas.microsoft.com/office/powerpoint/2010/main" val="3445122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3BAA9-E8B9-4640-8081-E0CDEC6A5EDB}" type="datetimeFigureOut">
              <a:rPr lang="en-GB" smtClean="0"/>
              <a:t>30/08/2011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215C29-D801-4EBE-B5A5-9E0D42F7F43F}" type="slidenum">
              <a:rPr lang="en-GB" smtClean="0"/>
              <a:t>‹#›</a:t>
            </a:fld>
            <a:endParaRPr lang="en-GB"/>
          </a:p>
        </p:txBody>
      </p:sp>
    </p:spTree>
    <p:extLst>
      <p:ext uri="{BB962C8B-B14F-4D97-AF65-F5344CB8AC3E}">
        <p14:creationId xmlns:p14="http://schemas.microsoft.com/office/powerpoint/2010/main" val="2581147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C3BAA9-E8B9-4640-8081-E0CDEC6A5EDB}" type="datetimeFigureOut">
              <a:rPr lang="en-GB" smtClean="0"/>
              <a:t>30/08/2011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215C29-D801-4EBE-B5A5-9E0D42F7F43F}" type="slidenum">
              <a:rPr lang="en-GB" smtClean="0"/>
              <a:t>‹#›</a:t>
            </a:fld>
            <a:endParaRPr lang="en-GB"/>
          </a:p>
        </p:txBody>
      </p:sp>
    </p:spTree>
    <p:extLst>
      <p:ext uri="{BB962C8B-B14F-4D97-AF65-F5344CB8AC3E}">
        <p14:creationId xmlns:p14="http://schemas.microsoft.com/office/powerpoint/2010/main" val="2436094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C3BAA9-E8B9-4640-8081-E0CDEC6A5EDB}" type="datetimeFigureOut">
              <a:rPr lang="en-GB" smtClean="0"/>
              <a:t>30/08/2011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215C29-D801-4EBE-B5A5-9E0D42F7F43F}" type="slidenum">
              <a:rPr lang="en-GB" smtClean="0"/>
              <a:t>‹#›</a:t>
            </a:fld>
            <a:endParaRPr lang="en-GB"/>
          </a:p>
        </p:txBody>
      </p:sp>
    </p:spTree>
    <p:extLst>
      <p:ext uri="{BB962C8B-B14F-4D97-AF65-F5344CB8AC3E}">
        <p14:creationId xmlns:p14="http://schemas.microsoft.com/office/powerpoint/2010/main" val="1001405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pattFill prst="smGrid">
          <a:fgClr>
            <a:schemeClr val="accent1">
              <a:lumMod val="20000"/>
              <a:lumOff val="80000"/>
            </a:schemeClr>
          </a:fgClr>
          <a:bgClr>
            <a:schemeClr val="bg1">
              <a:lumMod val="75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3BAA9-E8B9-4640-8081-E0CDEC6A5EDB}" type="datetimeFigureOut">
              <a:rPr lang="en-GB" smtClean="0"/>
              <a:t>30/08/2011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15C29-D801-4EBE-B5A5-9E0D42F7F43F}" type="slidenum">
              <a:rPr lang="en-GB" smtClean="0"/>
              <a:t>‹#›</a:t>
            </a:fld>
            <a:endParaRPr lang="en-GB"/>
          </a:p>
        </p:txBody>
      </p:sp>
    </p:spTree>
    <p:extLst>
      <p:ext uri="{BB962C8B-B14F-4D97-AF65-F5344CB8AC3E}">
        <p14:creationId xmlns:p14="http://schemas.microsoft.com/office/powerpoint/2010/main" val="123692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401629">
            <a:off x="-88200" y="236823"/>
            <a:ext cx="7576498"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Essentials of MRI Analysis</a:t>
            </a:r>
          </a:p>
        </p:txBody>
      </p:sp>
      <p:sp>
        <p:nvSpPr>
          <p:cNvPr id="6" name="Rectangle 5"/>
          <p:cNvSpPr/>
          <p:nvPr/>
        </p:nvSpPr>
        <p:spPr>
          <a:xfrm>
            <a:off x="755576" y="2204864"/>
            <a:ext cx="7848872" cy="2585323"/>
          </a:xfrm>
          <a:prstGeom prst="rect">
            <a:avLst/>
          </a:prstGeom>
        </p:spPr>
        <p:txBody>
          <a:bodyPr wrap="square">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Multiple Subject Stats and</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ROI Analysis</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21204596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306067">
            <a:off x="31281" y="252605"/>
            <a:ext cx="5955477"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ROI: what and why?</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TextBox 4"/>
          <p:cNvSpPr txBox="1"/>
          <p:nvPr/>
        </p:nvSpPr>
        <p:spPr>
          <a:xfrm>
            <a:off x="683568" y="1628800"/>
            <a:ext cx="8136904" cy="4801314"/>
          </a:xfrm>
          <a:prstGeom prst="rect">
            <a:avLst/>
          </a:prstGeom>
          <a:noFill/>
        </p:spPr>
        <p:txBody>
          <a:bodyPr wrap="square" rtlCol="0">
            <a:spAutoFit/>
          </a:bodyPr>
          <a:lstStyle/>
          <a:p>
            <a:r>
              <a:rPr lang="en-GB" b="1" u="sng" dirty="0" smtClean="0"/>
              <a:t>What</a:t>
            </a:r>
          </a:p>
          <a:p>
            <a:endParaRPr lang="en-GB" b="1" dirty="0" smtClean="0"/>
          </a:p>
          <a:p>
            <a:r>
              <a:rPr lang="en-GB" b="1" dirty="0" smtClean="0"/>
              <a:t>Region of Interest – before you did your experiment where were you expecting (hoping/wishing) to find activations?</a:t>
            </a:r>
          </a:p>
          <a:p>
            <a:endParaRPr lang="en-GB" b="1" dirty="0"/>
          </a:p>
          <a:p>
            <a:r>
              <a:rPr lang="en-GB" b="1" u="sng" dirty="0" smtClean="0"/>
              <a:t>Why</a:t>
            </a:r>
          </a:p>
          <a:p>
            <a:endParaRPr lang="en-GB" b="1" u="sng" dirty="0" smtClean="0"/>
          </a:p>
          <a:p>
            <a:r>
              <a:rPr lang="en-GB" b="1" dirty="0" smtClean="0"/>
              <a:t>Multiple comparisons problem:</a:t>
            </a:r>
          </a:p>
          <a:p>
            <a:r>
              <a:rPr lang="en-GB" b="1" dirty="0" smtClean="0"/>
              <a:t>	Reducing the number of voxels or </a:t>
            </a:r>
            <a:r>
              <a:rPr lang="en-GB" b="1" dirty="0" err="1" smtClean="0"/>
              <a:t>resels</a:t>
            </a:r>
            <a:r>
              <a:rPr lang="en-GB" b="1" dirty="0" smtClean="0"/>
              <a:t> that you are comparing decreases 	the corrections required by the family-wise error method.</a:t>
            </a:r>
            <a:endParaRPr lang="en-GB" b="1" dirty="0"/>
          </a:p>
          <a:p>
            <a:endParaRPr lang="en-GB" b="1" dirty="0" smtClean="0"/>
          </a:p>
          <a:p>
            <a:r>
              <a:rPr lang="en-GB" b="1" dirty="0" smtClean="0"/>
              <a:t>	More sensitive if you have an idea of where your activation will </a:t>
            </a:r>
            <a:r>
              <a:rPr lang="en-GB" b="1" dirty="0" smtClean="0"/>
              <a:t>be</a:t>
            </a:r>
            <a:endParaRPr lang="en-GB" b="1" dirty="0" smtClean="0"/>
          </a:p>
          <a:p>
            <a:endParaRPr lang="en-GB" b="1" dirty="0"/>
          </a:p>
          <a:p>
            <a:r>
              <a:rPr lang="en-GB" b="1" dirty="0" smtClean="0"/>
              <a:t>More fundamentally:</a:t>
            </a:r>
          </a:p>
          <a:p>
            <a:r>
              <a:rPr lang="en-GB" b="1" dirty="0" smtClean="0"/>
              <a:t>	Are you really interested that the voxel at </a:t>
            </a:r>
            <a:r>
              <a:rPr lang="en-GB" b="1" dirty="0"/>
              <a:t>-54,14,22 </a:t>
            </a:r>
            <a:r>
              <a:rPr lang="en-GB" b="1" dirty="0" smtClean="0"/>
              <a:t>was activated – no.</a:t>
            </a:r>
          </a:p>
          <a:p>
            <a:endParaRPr lang="en-GB" b="1" dirty="0"/>
          </a:p>
          <a:p>
            <a:r>
              <a:rPr lang="en-GB" b="1" dirty="0" smtClean="0"/>
              <a:t>	Are you interested in whether the </a:t>
            </a:r>
            <a:r>
              <a:rPr lang="en-GB" b="1" dirty="0" err="1" smtClean="0"/>
              <a:t>Broca’s</a:t>
            </a:r>
            <a:r>
              <a:rPr lang="en-GB" b="1" dirty="0" smtClean="0"/>
              <a:t> Area</a:t>
            </a:r>
            <a:r>
              <a:rPr lang="en-GB" b="1" dirty="0" smtClean="0"/>
              <a:t> </a:t>
            </a:r>
            <a:r>
              <a:rPr lang="en-GB" b="1" dirty="0" smtClean="0"/>
              <a:t>was activated – yes!</a:t>
            </a:r>
            <a:endParaRPr lang="en-GB" b="1" dirty="0"/>
          </a:p>
        </p:txBody>
      </p:sp>
    </p:spTree>
    <p:extLst>
      <p:ext uri="{BB962C8B-B14F-4D97-AF65-F5344CB8AC3E}">
        <p14:creationId xmlns:p14="http://schemas.microsoft.com/office/powerpoint/2010/main" val="18995506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1306067">
            <a:off x="31062" y="272449"/>
            <a:ext cx="4578177"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ROIs or Voxels?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1369731"/>
            <a:ext cx="3428465" cy="24927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112" y="3862511"/>
            <a:ext cx="3163364" cy="2225582"/>
          </a:xfrm>
          <a:prstGeom prst="rect">
            <a:avLst/>
          </a:prstGeom>
        </p:spPr>
      </p:pic>
      <p:cxnSp>
        <p:nvCxnSpPr>
          <p:cNvPr id="9" name="Straight Arrow Connector 8"/>
          <p:cNvCxnSpPr/>
          <p:nvPr/>
        </p:nvCxnSpPr>
        <p:spPr>
          <a:xfrm flipH="1">
            <a:off x="1835696" y="2616121"/>
            <a:ext cx="2664296" cy="2143157"/>
          </a:xfrm>
          <a:prstGeom prst="straightConnector1">
            <a:avLst/>
          </a:prstGeom>
          <a:ln w="76200">
            <a:solidFill>
              <a:srgbClr val="25D52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499992" y="2616121"/>
            <a:ext cx="2919908" cy="2143157"/>
          </a:xfrm>
          <a:prstGeom prst="straightConnector1">
            <a:avLst/>
          </a:prstGeom>
          <a:ln w="76200">
            <a:solidFill>
              <a:srgbClr val="25D52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162231" y="3613971"/>
            <a:ext cx="1367682" cy="3154710"/>
          </a:xfrm>
          <a:prstGeom prst="rect">
            <a:avLst/>
          </a:prstGeom>
          <a:noFill/>
        </p:spPr>
        <p:txBody>
          <a:bodyPr wrap="none" lIns="91440" tIns="45720" rIns="91440" bIns="45720">
            <a:spAutoFit/>
          </a:bodyPr>
          <a:lstStyle/>
          <a:p>
            <a:pPr algn="ctr"/>
            <a:r>
              <a:rPr lang="en-US" sz="199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199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045" y="4365104"/>
            <a:ext cx="2143424" cy="2133898"/>
          </a:xfrm>
          <a:prstGeom prst="rect">
            <a:avLst/>
          </a:prstGeom>
        </p:spPr>
      </p:pic>
    </p:spTree>
    <p:extLst>
      <p:ext uri="{BB962C8B-B14F-4D97-AF65-F5344CB8AC3E}">
        <p14:creationId xmlns:p14="http://schemas.microsoft.com/office/powerpoint/2010/main" val="17304144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1306067">
            <a:off x="-18119" y="252605"/>
            <a:ext cx="6054286"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Steps in ROI analysis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4" name="Diagram 3"/>
          <p:cNvGraphicFramePr/>
          <p:nvPr>
            <p:extLst>
              <p:ext uri="{D42A27DB-BD31-4B8C-83A1-F6EECF244321}">
                <p14:modId xmlns:p14="http://schemas.microsoft.com/office/powerpoint/2010/main" val="2134609705"/>
              </p:ext>
            </p:extLst>
          </p:nvPr>
        </p:nvGraphicFramePr>
        <p:xfrm>
          <a:off x="755576" y="1124744"/>
          <a:ext cx="7776864" cy="5523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328966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1306067">
            <a:off x="37165" y="199827"/>
            <a:ext cx="6315511"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How to define an ROI</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395536" y="1628799"/>
            <a:ext cx="8280920" cy="4247317"/>
          </a:xfrm>
          <a:prstGeom prst="rect">
            <a:avLst/>
          </a:prstGeom>
          <a:noFill/>
        </p:spPr>
        <p:txBody>
          <a:bodyPr wrap="square" rtlCol="0">
            <a:spAutoFit/>
          </a:bodyPr>
          <a:lstStyle/>
          <a:p>
            <a:r>
              <a:rPr lang="en-GB" b="1" dirty="0" smtClean="0"/>
              <a:t>There are three major types of ROI:</a:t>
            </a:r>
          </a:p>
          <a:p>
            <a:endParaRPr lang="en-GB" b="1" dirty="0"/>
          </a:p>
          <a:p>
            <a:r>
              <a:rPr lang="en-GB" b="1" dirty="0" smtClean="0"/>
              <a:t>Anatomical/Structural</a:t>
            </a:r>
          </a:p>
          <a:p>
            <a:r>
              <a:rPr lang="en-GB" b="1" dirty="0"/>
              <a:t>	</a:t>
            </a:r>
            <a:r>
              <a:rPr lang="en-GB" b="1" dirty="0" smtClean="0"/>
              <a:t>Interested in the putamen? No problem!</a:t>
            </a:r>
          </a:p>
          <a:p>
            <a:r>
              <a:rPr lang="en-GB" b="1" dirty="0"/>
              <a:t>	</a:t>
            </a:r>
            <a:r>
              <a:rPr lang="en-GB" b="1" dirty="0" err="1" smtClean="0"/>
              <a:t>MarsBaR</a:t>
            </a:r>
            <a:r>
              <a:rPr lang="en-GB" b="1" dirty="0" smtClean="0"/>
              <a:t> has a library of ROIs based on anatomically defined MNI regions.</a:t>
            </a:r>
          </a:p>
          <a:p>
            <a:r>
              <a:rPr lang="en-GB" b="1" dirty="0"/>
              <a:t>	</a:t>
            </a:r>
            <a:r>
              <a:rPr lang="en-GB" b="1" dirty="0" smtClean="0"/>
              <a:t>Or you could try drawing it yourself…</a:t>
            </a:r>
          </a:p>
          <a:p>
            <a:endParaRPr lang="en-GB" b="1" dirty="0"/>
          </a:p>
          <a:p>
            <a:r>
              <a:rPr lang="en-GB" b="1" dirty="0" smtClean="0"/>
              <a:t>Functional</a:t>
            </a:r>
          </a:p>
          <a:p>
            <a:r>
              <a:rPr lang="en-GB" b="1" dirty="0" smtClean="0"/>
              <a:t>	Got a pattern from another contrast you want to use? No problem!</a:t>
            </a:r>
            <a:endParaRPr lang="en-GB" b="1" dirty="0"/>
          </a:p>
          <a:p>
            <a:r>
              <a:rPr lang="en-GB" b="1" dirty="0" smtClean="0"/>
              <a:t>	…but they </a:t>
            </a:r>
            <a:r>
              <a:rPr lang="en-GB" b="1" dirty="0" err="1" smtClean="0"/>
              <a:t>gotta</a:t>
            </a:r>
            <a:r>
              <a:rPr lang="en-GB" b="1" dirty="0" smtClean="0"/>
              <a:t> be orthogonal. No double dipping allowed.</a:t>
            </a:r>
          </a:p>
          <a:p>
            <a:endParaRPr lang="en-GB" b="1" dirty="0" smtClean="0"/>
          </a:p>
          <a:p>
            <a:r>
              <a:rPr lang="en-GB" b="1" dirty="0" smtClean="0"/>
              <a:t>Coordinate Geometrical</a:t>
            </a:r>
          </a:p>
          <a:p>
            <a:r>
              <a:rPr lang="en-GB" b="1" dirty="0" smtClean="0"/>
              <a:t>	Want to use a peak activation from another paper? No problem!</a:t>
            </a:r>
          </a:p>
          <a:p>
            <a:r>
              <a:rPr lang="en-GB" b="1" dirty="0"/>
              <a:t>	D</a:t>
            </a:r>
            <a:r>
              <a:rPr lang="en-GB" b="1" dirty="0" smtClean="0"/>
              <a:t>raw a sphere or cube (or some other funky shape) around that bad boy.</a:t>
            </a:r>
          </a:p>
          <a:p>
            <a:endParaRPr lang="en-GB" b="1" dirty="0"/>
          </a:p>
        </p:txBody>
      </p:sp>
      <p:sp>
        <p:nvSpPr>
          <p:cNvPr id="4" name="Rectangle 3"/>
          <p:cNvSpPr/>
          <p:nvPr/>
        </p:nvSpPr>
        <p:spPr>
          <a:xfrm rot="468285">
            <a:off x="5478393" y="1400012"/>
            <a:ext cx="3050258" cy="830997"/>
          </a:xfrm>
          <a:prstGeom prst="rect">
            <a:avLst/>
          </a:prstGeom>
        </p:spPr>
        <p:style>
          <a:lnRef idx="3">
            <a:schemeClr val="lt1"/>
          </a:lnRef>
          <a:fillRef idx="1">
            <a:schemeClr val="accent5"/>
          </a:fillRef>
          <a:effectRef idx="1">
            <a:schemeClr val="accent5"/>
          </a:effectRef>
          <a:fontRef idx="minor">
            <a:schemeClr val="lt1"/>
          </a:fontRef>
        </p:style>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Use data from single </a:t>
            </a:r>
          </a:p>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t>
            </a: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ubjects not the group</a:t>
            </a:r>
            <a:endPar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nvGrpSpPr>
          <p:cNvPr id="5" name="Group 4"/>
          <p:cNvGrpSpPr/>
          <p:nvPr/>
        </p:nvGrpSpPr>
        <p:grpSpPr>
          <a:xfrm>
            <a:off x="7956376" y="196602"/>
            <a:ext cx="962158" cy="1105929"/>
            <a:chOff x="1540933" y="49920"/>
            <a:chExt cx="1780299" cy="2046321"/>
          </a:xfrm>
        </p:grpSpPr>
        <p:sp>
          <p:nvSpPr>
            <p:cNvPr id="6" name="Hexagon 5"/>
            <p:cNvSpPr/>
            <p:nvPr/>
          </p:nvSpPr>
          <p:spPr>
            <a:xfrm rot="5400000">
              <a:off x="1407922" y="182931"/>
              <a:ext cx="2046321" cy="1780299"/>
            </a:xfrm>
            <a:prstGeom prst="hexagon">
              <a:avLst>
                <a:gd name="adj" fmla="val 25000"/>
                <a:gd name="vf" fmla="val 115470"/>
              </a:avLst>
            </a:prstGeom>
          </p:spPr>
          <p:style>
            <a:lnRef idx="0">
              <a:schemeClr val="lt1">
                <a:hueOff val="0"/>
                <a:satOff val="0"/>
                <a:lumOff val="0"/>
                <a:alphaOff val="0"/>
              </a:schemeClr>
            </a:lnRef>
            <a:fillRef idx="3">
              <a:schemeClr val="accent1">
                <a:shade val="80000"/>
                <a:hueOff val="61249"/>
                <a:satOff val="-878"/>
                <a:lumOff val="5123"/>
                <a:alphaOff val="0"/>
              </a:schemeClr>
            </a:fillRef>
            <a:effectRef idx="3">
              <a:schemeClr val="accent1">
                <a:shade val="80000"/>
                <a:hueOff val="61249"/>
                <a:satOff val="-878"/>
                <a:lumOff val="5123"/>
                <a:alphaOff val="0"/>
              </a:schemeClr>
            </a:effectRef>
            <a:fontRef idx="minor">
              <a:schemeClr val="lt1"/>
            </a:fontRef>
          </p:style>
        </p:sp>
        <p:sp>
          <p:nvSpPr>
            <p:cNvPr id="7" name="Hexagon 4"/>
            <p:cNvSpPr/>
            <p:nvPr/>
          </p:nvSpPr>
          <p:spPr>
            <a:xfrm>
              <a:off x="1818363" y="368805"/>
              <a:ext cx="1225439" cy="14085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GB" sz="3600" kern="1200" dirty="0" smtClean="0"/>
                <a:t>1</a:t>
              </a:r>
              <a:endParaRPr lang="en-GB" sz="3600" kern="1200" dirty="0"/>
            </a:p>
          </p:txBody>
        </p:sp>
      </p:grpSp>
    </p:spTree>
    <p:extLst>
      <p:ext uri="{BB962C8B-B14F-4D97-AF65-F5344CB8AC3E}">
        <p14:creationId xmlns:p14="http://schemas.microsoft.com/office/powerpoint/2010/main" val="91505544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1449577">
            <a:off x="195557" y="189130"/>
            <a:ext cx="8667694"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 bit more on functional ROIs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3315" y="4221088"/>
            <a:ext cx="2278132" cy="2423051"/>
          </a:xfrm>
          <a:prstGeom prst="rect">
            <a:avLst/>
          </a:prstGeom>
        </p:spPr>
      </p:pic>
      <p:sp>
        <p:nvSpPr>
          <p:cNvPr id="5" name="TextBox 4"/>
          <p:cNvSpPr txBox="1"/>
          <p:nvPr/>
        </p:nvSpPr>
        <p:spPr>
          <a:xfrm>
            <a:off x="395536" y="1628799"/>
            <a:ext cx="8280920" cy="3139321"/>
          </a:xfrm>
          <a:prstGeom prst="rect">
            <a:avLst/>
          </a:prstGeom>
          <a:noFill/>
        </p:spPr>
        <p:txBody>
          <a:bodyPr wrap="square" rtlCol="0">
            <a:spAutoFit/>
          </a:bodyPr>
          <a:lstStyle/>
          <a:p>
            <a:r>
              <a:rPr lang="en-GB" b="1" dirty="0" smtClean="0"/>
              <a:t>The data that you use to select your functional ROI MUST be INDEPENDENT from and/or ORTHOGONAL to the data that you analyse for the effect of interest.</a:t>
            </a:r>
          </a:p>
          <a:p>
            <a:endParaRPr lang="en-GB" b="1" dirty="0"/>
          </a:p>
          <a:p>
            <a:r>
              <a:rPr lang="en-GB" b="1" u="sng" dirty="0" smtClean="0"/>
              <a:t>Voodoo fMRI</a:t>
            </a:r>
          </a:p>
          <a:p>
            <a:pPr marL="800100" lvl="1" indent="-342900">
              <a:buFont typeface="+mj-lt"/>
              <a:buAutoNum type="arabicPeriod"/>
            </a:pPr>
            <a:r>
              <a:rPr lang="en-GB" b="1" dirty="0" smtClean="0"/>
              <a:t>You do a whole brain analysis  on all of your data and find a peak activation voxel around IFG.</a:t>
            </a:r>
          </a:p>
          <a:p>
            <a:pPr marL="800100" lvl="1" indent="-342900">
              <a:buFont typeface="+mj-lt"/>
              <a:buAutoNum type="arabicPeriod"/>
            </a:pPr>
            <a:r>
              <a:rPr lang="en-GB" b="1" dirty="0" smtClean="0"/>
              <a:t>Take this coordinate and draw a sphere around it.</a:t>
            </a:r>
          </a:p>
          <a:p>
            <a:pPr marL="800100" lvl="1" indent="-342900">
              <a:buFont typeface="+mj-lt"/>
              <a:buAutoNum type="arabicPeriod"/>
            </a:pPr>
            <a:r>
              <a:rPr lang="en-GB" b="1" dirty="0" smtClean="0"/>
              <a:t>Do the ROI analysis on this sphere – surprise </a:t>
            </a:r>
            <a:r>
              <a:rPr lang="en-GB" b="1" dirty="0" err="1" smtClean="0"/>
              <a:t>surprise</a:t>
            </a:r>
            <a:r>
              <a:rPr lang="en-GB" b="1" dirty="0" smtClean="0"/>
              <a:t> your results are significant.</a:t>
            </a:r>
          </a:p>
          <a:p>
            <a:endParaRPr lang="en-GB" b="1" dirty="0"/>
          </a:p>
          <a:p>
            <a:endParaRPr lang="en-GB" b="1" dirty="0"/>
          </a:p>
        </p:txBody>
      </p:sp>
      <p:sp>
        <p:nvSpPr>
          <p:cNvPr id="6" name="TextBox 5"/>
          <p:cNvSpPr txBox="1"/>
          <p:nvPr/>
        </p:nvSpPr>
        <p:spPr>
          <a:xfrm>
            <a:off x="395536" y="4693949"/>
            <a:ext cx="6207779" cy="1477328"/>
          </a:xfrm>
          <a:prstGeom prst="rect">
            <a:avLst/>
          </a:prstGeom>
          <a:noFill/>
        </p:spPr>
        <p:txBody>
          <a:bodyPr wrap="square" rtlCol="0">
            <a:spAutoFit/>
          </a:bodyPr>
          <a:lstStyle/>
          <a:p>
            <a:pPr marL="800100" lvl="1" indent="-342900">
              <a:buFont typeface="+mj-lt"/>
              <a:buAutoNum type="arabicPeriod"/>
            </a:pPr>
            <a:r>
              <a:rPr lang="en-GB" b="1" dirty="0" smtClean="0"/>
              <a:t>Your experiment is split into three runs with same task, so take the activations from your contrast of interest from just the first run to define your ROI.</a:t>
            </a:r>
          </a:p>
          <a:p>
            <a:pPr marL="800100" lvl="1" indent="-342900">
              <a:buFont typeface="+mj-lt"/>
              <a:buAutoNum type="arabicPeriod"/>
            </a:pPr>
            <a:r>
              <a:rPr lang="en-GB" b="1" dirty="0" smtClean="0"/>
              <a:t>Use this ROI to test your data from all 3 tasks – surprise </a:t>
            </a:r>
            <a:r>
              <a:rPr lang="en-GB" b="1" dirty="0" err="1" smtClean="0"/>
              <a:t>surprise</a:t>
            </a:r>
            <a:r>
              <a:rPr lang="en-GB" b="1" dirty="0" smtClean="0"/>
              <a:t>, significance galore.</a:t>
            </a:r>
          </a:p>
        </p:txBody>
      </p:sp>
    </p:spTree>
    <p:extLst>
      <p:ext uri="{BB962C8B-B14F-4D97-AF65-F5344CB8AC3E}">
        <p14:creationId xmlns:p14="http://schemas.microsoft.com/office/powerpoint/2010/main" val="150267068"/>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620688"/>
            <a:ext cx="7307627" cy="5480720"/>
          </a:xfrm>
          <a:prstGeom prst="rect">
            <a:avLst/>
          </a:prstGeom>
          <a:solidFill>
            <a:srgbClr val="FFFFFF">
              <a:shade val="85000"/>
            </a:srgbClr>
          </a:solidFill>
          <a:ln w="76200">
            <a:solidFill>
              <a:schemeClr val="accent2"/>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41145856"/>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1449577">
            <a:off x="25257" y="189131"/>
            <a:ext cx="8667694"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 bit more on functional ROIs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4967500"/>
            <a:ext cx="1890500" cy="1890500"/>
          </a:xfrm>
          <a:prstGeom prst="rect">
            <a:avLst/>
          </a:prstGeom>
        </p:spPr>
      </p:pic>
      <p:sp>
        <p:nvSpPr>
          <p:cNvPr id="7" name="TextBox 6"/>
          <p:cNvSpPr txBox="1"/>
          <p:nvPr/>
        </p:nvSpPr>
        <p:spPr>
          <a:xfrm>
            <a:off x="395536" y="1412776"/>
            <a:ext cx="8280920" cy="4216539"/>
          </a:xfrm>
          <a:prstGeom prst="rect">
            <a:avLst/>
          </a:prstGeom>
          <a:noFill/>
        </p:spPr>
        <p:txBody>
          <a:bodyPr wrap="square" rtlCol="0">
            <a:spAutoFit/>
          </a:bodyPr>
          <a:lstStyle/>
          <a:p>
            <a:pPr algn="ctr"/>
            <a:r>
              <a:rPr lang="en-GB" sz="3200" b="1" dirty="0" smtClean="0"/>
              <a:t>Independent and/or Orthogonal</a:t>
            </a:r>
          </a:p>
          <a:p>
            <a:pPr algn="ctr"/>
            <a:endParaRPr lang="en-GB" sz="3200" b="1" dirty="0" smtClean="0"/>
          </a:p>
          <a:p>
            <a:r>
              <a:rPr lang="en-GB" sz="3200" dirty="0" smtClean="0"/>
              <a:t>Some Options:</a:t>
            </a:r>
          </a:p>
          <a:p>
            <a:r>
              <a:rPr lang="en-GB" sz="3200" dirty="0" smtClean="0"/>
              <a:t>I&amp;O	Do a completely different localiser task:</a:t>
            </a:r>
          </a:p>
          <a:p>
            <a:pPr lvl="1"/>
            <a:r>
              <a:rPr lang="en-GB" sz="3200" dirty="0" smtClean="0"/>
              <a:t>	</a:t>
            </a:r>
            <a:r>
              <a:rPr lang="en-GB" sz="2400" dirty="0" smtClean="0"/>
              <a:t>Something else that should activate the same region.</a:t>
            </a:r>
          </a:p>
          <a:p>
            <a:pPr lvl="1"/>
            <a:endParaRPr lang="en-GB" sz="2000" dirty="0" smtClean="0"/>
          </a:p>
          <a:p>
            <a:r>
              <a:rPr lang="en-GB" sz="3200" dirty="0" smtClean="0"/>
              <a:t>O	Do </a:t>
            </a:r>
            <a:r>
              <a:rPr lang="en-GB" sz="3200" dirty="0" smtClean="0"/>
              <a:t>a </a:t>
            </a:r>
            <a:r>
              <a:rPr lang="en-GB" sz="3200" dirty="0" smtClean="0"/>
              <a:t>different contrast: </a:t>
            </a:r>
          </a:p>
          <a:p>
            <a:r>
              <a:rPr lang="en-GB" sz="3200" dirty="0" smtClean="0"/>
              <a:t>	</a:t>
            </a:r>
            <a:r>
              <a:rPr lang="en-GB" sz="2400" dirty="0" smtClean="0"/>
              <a:t>A </a:t>
            </a:r>
            <a:r>
              <a:rPr lang="en-GB" sz="2400" u="sng" dirty="0" smtClean="0"/>
              <a:t>conjunction</a:t>
            </a:r>
            <a:r>
              <a:rPr lang="en-GB" sz="2400" dirty="0" smtClean="0"/>
              <a:t> of task A and B to localize, then</a:t>
            </a:r>
          </a:p>
          <a:p>
            <a:r>
              <a:rPr lang="en-GB" sz="2400" dirty="0"/>
              <a:t>	</a:t>
            </a:r>
            <a:r>
              <a:rPr lang="en-GB" sz="2400" dirty="0" smtClean="0"/>
              <a:t>test for </a:t>
            </a:r>
            <a:r>
              <a:rPr lang="en-GB" sz="2400" u="sng" dirty="0" smtClean="0"/>
              <a:t>differences</a:t>
            </a:r>
            <a:r>
              <a:rPr lang="en-GB" sz="2400" dirty="0" smtClean="0"/>
              <a:t> within that region.</a:t>
            </a:r>
            <a:endParaRPr lang="en-GB" b="1" dirty="0"/>
          </a:p>
        </p:txBody>
      </p:sp>
    </p:spTree>
    <p:extLst>
      <p:ext uri="{BB962C8B-B14F-4D97-AF65-F5344CB8AC3E}">
        <p14:creationId xmlns:p14="http://schemas.microsoft.com/office/powerpoint/2010/main" val="201209378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1306067">
            <a:off x="57469" y="213815"/>
            <a:ext cx="7374776"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Let’s talk about localizers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395536" y="1124744"/>
            <a:ext cx="8280920" cy="584775"/>
          </a:xfrm>
          <a:prstGeom prst="rect">
            <a:avLst/>
          </a:prstGeom>
          <a:noFill/>
        </p:spPr>
        <p:txBody>
          <a:bodyPr wrap="square" rtlCol="0">
            <a:spAutoFit/>
          </a:bodyPr>
          <a:lstStyle/>
          <a:p>
            <a:pPr algn="ctr"/>
            <a:r>
              <a:rPr lang="en-GB" sz="3200" b="1" dirty="0" smtClean="0"/>
              <a:t>Are they worth it? Is a factorial design better?</a:t>
            </a:r>
            <a:endParaRPr lang="en-GB" b="1" dirty="0"/>
          </a:p>
        </p:txBody>
      </p:sp>
      <p:grpSp>
        <p:nvGrpSpPr>
          <p:cNvPr id="21" name="Group 20"/>
          <p:cNvGrpSpPr/>
          <p:nvPr/>
        </p:nvGrpSpPr>
        <p:grpSpPr>
          <a:xfrm>
            <a:off x="992300" y="1709519"/>
            <a:ext cx="7087392" cy="4062118"/>
            <a:chOff x="1085008" y="1710459"/>
            <a:chExt cx="7087392" cy="4062118"/>
          </a:xfrm>
        </p:grpSpPr>
        <p:sp>
          <p:nvSpPr>
            <p:cNvPr id="22" name="Freeform 21"/>
            <p:cNvSpPr/>
            <p:nvPr/>
          </p:nvSpPr>
          <p:spPr>
            <a:xfrm>
              <a:off x="1085008" y="1710459"/>
              <a:ext cx="3133219" cy="855182"/>
            </a:xfrm>
            <a:custGeom>
              <a:avLst/>
              <a:gdLst>
                <a:gd name="connsiteX0" fmla="*/ 0 w 3133219"/>
                <a:gd name="connsiteY0" fmla="*/ 85518 h 855182"/>
                <a:gd name="connsiteX1" fmla="*/ 85518 w 3133219"/>
                <a:gd name="connsiteY1" fmla="*/ 0 h 855182"/>
                <a:gd name="connsiteX2" fmla="*/ 3047701 w 3133219"/>
                <a:gd name="connsiteY2" fmla="*/ 0 h 855182"/>
                <a:gd name="connsiteX3" fmla="*/ 3133219 w 3133219"/>
                <a:gd name="connsiteY3" fmla="*/ 85518 h 855182"/>
                <a:gd name="connsiteX4" fmla="*/ 3133219 w 3133219"/>
                <a:gd name="connsiteY4" fmla="*/ 769664 h 855182"/>
                <a:gd name="connsiteX5" fmla="*/ 3047701 w 3133219"/>
                <a:gd name="connsiteY5" fmla="*/ 855182 h 855182"/>
                <a:gd name="connsiteX6" fmla="*/ 85518 w 3133219"/>
                <a:gd name="connsiteY6" fmla="*/ 855182 h 855182"/>
                <a:gd name="connsiteX7" fmla="*/ 0 w 3133219"/>
                <a:gd name="connsiteY7" fmla="*/ 769664 h 855182"/>
                <a:gd name="connsiteX8" fmla="*/ 0 w 3133219"/>
                <a:gd name="connsiteY8" fmla="*/ 85518 h 85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3219" h="855182">
                  <a:moveTo>
                    <a:pt x="0" y="85518"/>
                  </a:moveTo>
                  <a:cubicBezTo>
                    <a:pt x="0" y="38288"/>
                    <a:pt x="38288" y="0"/>
                    <a:pt x="85518" y="0"/>
                  </a:cubicBezTo>
                  <a:lnTo>
                    <a:pt x="3047701" y="0"/>
                  </a:lnTo>
                  <a:cubicBezTo>
                    <a:pt x="3094931" y="0"/>
                    <a:pt x="3133219" y="38288"/>
                    <a:pt x="3133219" y="85518"/>
                  </a:cubicBezTo>
                  <a:lnTo>
                    <a:pt x="3133219" y="769664"/>
                  </a:lnTo>
                  <a:cubicBezTo>
                    <a:pt x="3133219" y="816894"/>
                    <a:pt x="3094931" y="855182"/>
                    <a:pt x="3047701" y="855182"/>
                  </a:cubicBezTo>
                  <a:lnTo>
                    <a:pt x="85518" y="855182"/>
                  </a:lnTo>
                  <a:cubicBezTo>
                    <a:pt x="38288" y="855182"/>
                    <a:pt x="0" y="816894"/>
                    <a:pt x="0" y="769664"/>
                  </a:cubicBezTo>
                  <a:lnTo>
                    <a:pt x="0" y="85518"/>
                  </a:lnTo>
                  <a:close/>
                </a:path>
              </a:pathLst>
            </a:custGeom>
          </p:spPr>
          <p:style>
            <a:lnRef idx="0">
              <a:schemeClr val="lt1">
                <a:hueOff val="0"/>
                <a:satOff val="0"/>
                <a:lumOff val="0"/>
                <a:alphaOff val="0"/>
              </a:schemeClr>
            </a:lnRef>
            <a:fillRef idx="3">
              <a:schemeClr val="accent1">
                <a:shade val="50000"/>
                <a:hueOff val="0"/>
                <a:satOff val="0"/>
                <a:lumOff val="0"/>
                <a:alphaOff val="0"/>
              </a:schemeClr>
            </a:fillRef>
            <a:effectRef idx="3">
              <a:schemeClr val="accent1">
                <a:shade val="50000"/>
                <a:hueOff val="0"/>
                <a:satOff val="0"/>
                <a:lumOff val="0"/>
                <a:alphaOff val="0"/>
              </a:schemeClr>
            </a:effectRef>
            <a:fontRef idx="minor">
              <a:schemeClr val="lt1"/>
            </a:fontRef>
          </p:style>
          <p:txBody>
            <a:bodyPr spcFirstLastPara="0" vert="horz" wrap="square" lIns="66957" tIns="52987" rIns="66957" bIns="52987" numCol="1" spcCol="1270" anchor="ctr" anchorCtr="0">
              <a:noAutofit/>
            </a:bodyPr>
            <a:lstStyle/>
            <a:p>
              <a:pPr lvl="0" algn="ctr" defTabSz="977900">
                <a:lnSpc>
                  <a:spcPct val="90000"/>
                </a:lnSpc>
                <a:spcBef>
                  <a:spcPct val="0"/>
                </a:spcBef>
                <a:spcAft>
                  <a:spcPct val="35000"/>
                </a:spcAft>
              </a:pPr>
              <a:r>
                <a:rPr lang="en-GB" sz="2200" kern="1200" dirty="0" smtClean="0"/>
                <a:t>Yes – go localizer</a:t>
              </a:r>
            </a:p>
            <a:p>
              <a:pPr lvl="0" algn="ctr" defTabSz="977900">
                <a:lnSpc>
                  <a:spcPct val="90000"/>
                </a:lnSpc>
                <a:spcBef>
                  <a:spcPct val="0"/>
                </a:spcBef>
                <a:spcAft>
                  <a:spcPct val="35000"/>
                </a:spcAft>
              </a:pPr>
              <a:r>
                <a:rPr lang="en-GB" sz="2200" kern="1200" dirty="0" smtClean="0"/>
                <a:t> (Saxe, Brett, </a:t>
              </a:r>
              <a:r>
                <a:rPr lang="en-GB" sz="2200" kern="1200" dirty="0" err="1" smtClean="0"/>
                <a:t>Kanwisher</a:t>
              </a:r>
              <a:r>
                <a:rPr lang="en-GB" sz="2200" kern="1200" dirty="0" smtClean="0"/>
                <a:t>)</a:t>
              </a:r>
              <a:endParaRPr lang="en-GB" sz="2200" kern="1200" dirty="0"/>
            </a:p>
          </p:txBody>
        </p:sp>
        <p:sp>
          <p:nvSpPr>
            <p:cNvPr id="23" name="Freeform 22"/>
            <p:cNvSpPr/>
            <p:nvPr/>
          </p:nvSpPr>
          <p:spPr>
            <a:xfrm>
              <a:off x="1398329" y="2565642"/>
              <a:ext cx="313321" cy="641387"/>
            </a:xfrm>
            <a:custGeom>
              <a:avLst/>
              <a:gdLst/>
              <a:ahLst/>
              <a:cxnLst/>
              <a:rect l="0" t="0" r="0" b="0"/>
              <a:pathLst>
                <a:path>
                  <a:moveTo>
                    <a:pt x="0" y="0"/>
                  </a:moveTo>
                  <a:lnTo>
                    <a:pt x="0" y="641387"/>
                  </a:lnTo>
                  <a:lnTo>
                    <a:pt x="313321" y="641387"/>
                  </a:lnTo>
                </a:path>
              </a:pathLst>
            </a:custGeom>
            <a:noFill/>
          </p:spPr>
          <p:style>
            <a:lnRef idx="2">
              <a:schemeClr val="accent1">
                <a:tint val="90000"/>
                <a:hueOff val="0"/>
                <a:satOff val="0"/>
                <a:lumOff val="0"/>
                <a:alphaOff val="0"/>
              </a:schemeClr>
            </a:lnRef>
            <a:fillRef idx="0">
              <a:scrgbClr r="0" g="0" b="0"/>
            </a:fillRef>
            <a:effectRef idx="0">
              <a:schemeClr val="accent1">
                <a:tint val="90000"/>
                <a:hueOff val="0"/>
                <a:satOff val="0"/>
                <a:lumOff val="0"/>
                <a:alphaOff val="0"/>
              </a:schemeClr>
            </a:effectRef>
            <a:fontRef idx="minor">
              <a:schemeClr val="tx1">
                <a:hueOff val="0"/>
                <a:satOff val="0"/>
                <a:lumOff val="0"/>
                <a:alphaOff val="0"/>
              </a:schemeClr>
            </a:fontRef>
          </p:style>
        </p:sp>
        <p:sp>
          <p:nvSpPr>
            <p:cNvPr id="24" name="Freeform 23"/>
            <p:cNvSpPr/>
            <p:nvPr/>
          </p:nvSpPr>
          <p:spPr>
            <a:xfrm>
              <a:off x="1711651" y="2779438"/>
              <a:ext cx="2873893" cy="855182"/>
            </a:xfrm>
            <a:custGeom>
              <a:avLst/>
              <a:gdLst>
                <a:gd name="connsiteX0" fmla="*/ 0 w 2873893"/>
                <a:gd name="connsiteY0" fmla="*/ 85518 h 855182"/>
                <a:gd name="connsiteX1" fmla="*/ 85518 w 2873893"/>
                <a:gd name="connsiteY1" fmla="*/ 0 h 855182"/>
                <a:gd name="connsiteX2" fmla="*/ 2788375 w 2873893"/>
                <a:gd name="connsiteY2" fmla="*/ 0 h 855182"/>
                <a:gd name="connsiteX3" fmla="*/ 2873893 w 2873893"/>
                <a:gd name="connsiteY3" fmla="*/ 85518 h 855182"/>
                <a:gd name="connsiteX4" fmla="*/ 2873893 w 2873893"/>
                <a:gd name="connsiteY4" fmla="*/ 769664 h 855182"/>
                <a:gd name="connsiteX5" fmla="*/ 2788375 w 2873893"/>
                <a:gd name="connsiteY5" fmla="*/ 855182 h 855182"/>
                <a:gd name="connsiteX6" fmla="*/ 85518 w 2873893"/>
                <a:gd name="connsiteY6" fmla="*/ 855182 h 855182"/>
                <a:gd name="connsiteX7" fmla="*/ 0 w 2873893"/>
                <a:gd name="connsiteY7" fmla="*/ 769664 h 855182"/>
                <a:gd name="connsiteX8" fmla="*/ 0 w 2873893"/>
                <a:gd name="connsiteY8" fmla="*/ 85518 h 85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3893" h="855182">
                  <a:moveTo>
                    <a:pt x="0" y="85518"/>
                  </a:moveTo>
                  <a:cubicBezTo>
                    <a:pt x="0" y="38288"/>
                    <a:pt x="38288" y="0"/>
                    <a:pt x="85518" y="0"/>
                  </a:cubicBezTo>
                  <a:lnTo>
                    <a:pt x="2788375" y="0"/>
                  </a:lnTo>
                  <a:cubicBezTo>
                    <a:pt x="2835605" y="0"/>
                    <a:pt x="2873893" y="38288"/>
                    <a:pt x="2873893" y="85518"/>
                  </a:cubicBezTo>
                  <a:lnTo>
                    <a:pt x="2873893" y="769664"/>
                  </a:lnTo>
                  <a:cubicBezTo>
                    <a:pt x="2873893" y="816894"/>
                    <a:pt x="2835605" y="855182"/>
                    <a:pt x="2788375" y="855182"/>
                  </a:cubicBezTo>
                  <a:lnTo>
                    <a:pt x="85518" y="855182"/>
                  </a:lnTo>
                  <a:cubicBezTo>
                    <a:pt x="38288" y="855182"/>
                    <a:pt x="0" y="816894"/>
                    <a:pt x="0" y="769664"/>
                  </a:cubicBezTo>
                  <a:lnTo>
                    <a:pt x="0" y="85518"/>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16487" tIns="86007" rIns="116487" bIns="86007" numCol="1" spcCol="1270" anchor="ctr" anchorCtr="0">
              <a:noAutofit/>
            </a:bodyPr>
            <a:lstStyle/>
            <a:p>
              <a:pPr lvl="0" algn="ctr" defTabSz="2133600">
                <a:lnSpc>
                  <a:spcPct val="90000"/>
                </a:lnSpc>
                <a:spcBef>
                  <a:spcPct val="0"/>
                </a:spcBef>
                <a:spcAft>
                  <a:spcPct val="35000"/>
                </a:spcAft>
              </a:pPr>
              <a:r>
                <a:rPr lang="en-GB" sz="1600" kern="1200" dirty="0" smtClean="0"/>
                <a:t>Definitely avoids the chance of double dipping</a:t>
              </a:r>
              <a:endParaRPr lang="en-GB" sz="1600" kern="1200" dirty="0"/>
            </a:p>
          </p:txBody>
        </p:sp>
        <p:sp>
          <p:nvSpPr>
            <p:cNvPr id="25" name="Freeform 24"/>
            <p:cNvSpPr/>
            <p:nvPr/>
          </p:nvSpPr>
          <p:spPr>
            <a:xfrm>
              <a:off x="1398329" y="2565642"/>
              <a:ext cx="313321" cy="1710365"/>
            </a:xfrm>
            <a:custGeom>
              <a:avLst/>
              <a:gdLst/>
              <a:ahLst/>
              <a:cxnLst/>
              <a:rect l="0" t="0" r="0" b="0"/>
              <a:pathLst>
                <a:path>
                  <a:moveTo>
                    <a:pt x="0" y="0"/>
                  </a:moveTo>
                  <a:lnTo>
                    <a:pt x="0" y="1710365"/>
                  </a:lnTo>
                  <a:lnTo>
                    <a:pt x="313321" y="1710365"/>
                  </a:lnTo>
                </a:path>
              </a:pathLst>
            </a:custGeom>
            <a:noFill/>
          </p:spPr>
          <p:style>
            <a:lnRef idx="2">
              <a:schemeClr val="accent1">
                <a:tint val="90000"/>
                <a:hueOff val="0"/>
                <a:satOff val="0"/>
                <a:lumOff val="0"/>
                <a:alphaOff val="0"/>
              </a:schemeClr>
            </a:lnRef>
            <a:fillRef idx="0">
              <a:scrgbClr r="0" g="0" b="0"/>
            </a:fillRef>
            <a:effectRef idx="0">
              <a:schemeClr val="accent1">
                <a:tint val="90000"/>
                <a:hueOff val="0"/>
                <a:satOff val="0"/>
                <a:lumOff val="0"/>
                <a:alphaOff val="0"/>
              </a:schemeClr>
            </a:effectRef>
            <a:fontRef idx="minor">
              <a:schemeClr val="tx1">
                <a:hueOff val="0"/>
                <a:satOff val="0"/>
                <a:lumOff val="0"/>
                <a:alphaOff val="0"/>
              </a:schemeClr>
            </a:fontRef>
          </p:style>
        </p:sp>
        <p:sp>
          <p:nvSpPr>
            <p:cNvPr id="26" name="Freeform 25"/>
            <p:cNvSpPr/>
            <p:nvPr/>
          </p:nvSpPr>
          <p:spPr>
            <a:xfrm>
              <a:off x="1711651" y="3848416"/>
              <a:ext cx="2865806" cy="855182"/>
            </a:xfrm>
            <a:custGeom>
              <a:avLst/>
              <a:gdLst>
                <a:gd name="connsiteX0" fmla="*/ 0 w 2865806"/>
                <a:gd name="connsiteY0" fmla="*/ 85518 h 855182"/>
                <a:gd name="connsiteX1" fmla="*/ 85518 w 2865806"/>
                <a:gd name="connsiteY1" fmla="*/ 0 h 855182"/>
                <a:gd name="connsiteX2" fmla="*/ 2780288 w 2865806"/>
                <a:gd name="connsiteY2" fmla="*/ 0 h 855182"/>
                <a:gd name="connsiteX3" fmla="*/ 2865806 w 2865806"/>
                <a:gd name="connsiteY3" fmla="*/ 85518 h 855182"/>
                <a:gd name="connsiteX4" fmla="*/ 2865806 w 2865806"/>
                <a:gd name="connsiteY4" fmla="*/ 769664 h 855182"/>
                <a:gd name="connsiteX5" fmla="*/ 2780288 w 2865806"/>
                <a:gd name="connsiteY5" fmla="*/ 855182 h 855182"/>
                <a:gd name="connsiteX6" fmla="*/ 85518 w 2865806"/>
                <a:gd name="connsiteY6" fmla="*/ 855182 h 855182"/>
                <a:gd name="connsiteX7" fmla="*/ 0 w 2865806"/>
                <a:gd name="connsiteY7" fmla="*/ 769664 h 855182"/>
                <a:gd name="connsiteX8" fmla="*/ 0 w 2865806"/>
                <a:gd name="connsiteY8" fmla="*/ 85518 h 85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806" h="855182">
                  <a:moveTo>
                    <a:pt x="0" y="85518"/>
                  </a:moveTo>
                  <a:cubicBezTo>
                    <a:pt x="0" y="38288"/>
                    <a:pt x="38288" y="0"/>
                    <a:pt x="85518" y="0"/>
                  </a:cubicBezTo>
                  <a:lnTo>
                    <a:pt x="2780288" y="0"/>
                  </a:lnTo>
                  <a:cubicBezTo>
                    <a:pt x="2827518" y="0"/>
                    <a:pt x="2865806" y="38288"/>
                    <a:pt x="2865806" y="85518"/>
                  </a:cubicBezTo>
                  <a:lnTo>
                    <a:pt x="2865806" y="769664"/>
                  </a:lnTo>
                  <a:cubicBezTo>
                    <a:pt x="2865806" y="816894"/>
                    <a:pt x="2827518" y="855182"/>
                    <a:pt x="2780288" y="855182"/>
                  </a:cubicBezTo>
                  <a:lnTo>
                    <a:pt x="85518" y="855182"/>
                  </a:lnTo>
                  <a:cubicBezTo>
                    <a:pt x="38288" y="855182"/>
                    <a:pt x="0" y="816894"/>
                    <a:pt x="0" y="769664"/>
                  </a:cubicBezTo>
                  <a:lnTo>
                    <a:pt x="0" y="85518"/>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16487" tIns="86007" rIns="116487" bIns="86007" numCol="1" spcCol="1270" anchor="ctr" anchorCtr="0">
              <a:noAutofit/>
            </a:bodyPr>
            <a:lstStyle/>
            <a:p>
              <a:pPr lvl="0" algn="ctr" defTabSz="2133600">
                <a:lnSpc>
                  <a:spcPct val="90000"/>
                </a:lnSpc>
                <a:spcBef>
                  <a:spcPct val="0"/>
                </a:spcBef>
                <a:spcAft>
                  <a:spcPct val="35000"/>
                </a:spcAft>
              </a:pPr>
              <a:r>
                <a:rPr lang="en-GB" sz="1600" kern="1200" dirty="0" smtClean="0"/>
                <a:t>You don’t end up with useless contrasts of no interest</a:t>
              </a:r>
              <a:endParaRPr lang="en-GB" sz="1600" kern="1200" dirty="0"/>
            </a:p>
          </p:txBody>
        </p:sp>
        <p:sp>
          <p:nvSpPr>
            <p:cNvPr id="27" name="Freeform 26"/>
            <p:cNvSpPr/>
            <p:nvPr/>
          </p:nvSpPr>
          <p:spPr>
            <a:xfrm>
              <a:off x="1398329" y="2565642"/>
              <a:ext cx="313321" cy="2779344"/>
            </a:xfrm>
            <a:custGeom>
              <a:avLst/>
              <a:gdLst/>
              <a:ahLst/>
              <a:cxnLst/>
              <a:rect l="0" t="0" r="0" b="0"/>
              <a:pathLst>
                <a:path>
                  <a:moveTo>
                    <a:pt x="0" y="0"/>
                  </a:moveTo>
                  <a:lnTo>
                    <a:pt x="0" y="2779344"/>
                  </a:lnTo>
                  <a:lnTo>
                    <a:pt x="313321" y="2779344"/>
                  </a:lnTo>
                </a:path>
              </a:pathLst>
            </a:custGeom>
            <a:noFill/>
          </p:spPr>
          <p:style>
            <a:lnRef idx="2">
              <a:schemeClr val="accent1">
                <a:tint val="90000"/>
                <a:hueOff val="0"/>
                <a:satOff val="0"/>
                <a:lumOff val="0"/>
                <a:alphaOff val="0"/>
              </a:schemeClr>
            </a:lnRef>
            <a:fillRef idx="0">
              <a:scrgbClr r="0" g="0" b="0"/>
            </a:fillRef>
            <a:effectRef idx="0">
              <a:schemeClr val="accent1">
                <a:tint val="90000"/>
                <a:hueOff val="0"/>
                <a:satOff val="0"/>
                <a:lumOff val="0"/>
                <a:alphaOff val="0"/>
              </a:schemeClr>
            </a:effectRef>
            <a:fontRef idx="minor">
              <a:schemeClr val="tx1">
                <a:hueOff val="0"/>
                <a:satOff val="0"/>
                <a:lumOff val="0"/>
                <a:alphaOff val="0"/>
              </a:schemeClr>
            </a:fontRef>
          </p:style>
        </p:sp>
        <p:sp>
          <p:nvSpPr>
            <p:cNvPr id="28" name="Freeform 27"/>
            <p:cNvSpPr/>
            <p:nvPr/>
          </p:nvSpPr>
          <p:spPr>
            <a:xfrm>
              <a:off x="1711652" y="4917395"/>
              <a:ext cx="2865806" cy="855182"/>
            </a:xfrm>
            <a:custGeom>
              <a:avLst/>
              <a:gdLst>
                <a:gd name="connsiteX0" fmla="*/ 0 w 2880447"/>
                <a:gd name="connsiteY0" fmla="*/ 85518 h 855182"/>
                <a:gd name="connsiteX1" fmla="*/ 85518 w 2880447"/>
                <a:gd name="connsiteY1" fmla="*/ 0 h 855182"/>
                <a:gd name="connsiteX2" fmla="*/ 2794929 w 2880447"/>
                <a:gd name="connsiteY2" fmla="*/ 0 h 855182"/>
                <a:gd name="connsiteX3" fmla="*/ 2880447 w 2880447"/>
                <a:gd name="connsiteY3" fmla="*/ 85518 h 855182"/>
                <a:gd name="connsiteX4" fmla="*/ 2880447 w 2880447"/>
                <a:gd name="connsiteY4" fmla="*/ 769664 h 855182"/>
                <a:gd name="connsiteX5" fmla="*/ 2794929 w 2880447"/>
                <a:gd name="connsiteY5" fmla="*/ 855182 h 855182"/>
                <a:gd name="connsiteX6" fmla="*/ 85518 w 2880447"/>
                <a:gd name="connsiteY6" fmla="*/ 855182 h 855182"/>
                <a:gd name="connsiteX7" fmla="*/ 0 w 2880447"/>
                <a:gd name="connsiteY7" fmla="*/ 769664 h 855182"/>
                <a:gd name="connsiteX8" fmla="*/ 0 w 2880447"/>
                <a:gd name="connsiteY8" fmla="*/ 85518 h 85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447" h="855182">
                  <a:moveTo>
                    <a:pt x="0" y="85518"/>
                  </a:moveTo>
                  <a:cubicBezTo>
                    <a:pt x="0" y="38288"/>
                    <a:pt x="38288" y="0"/>
                    <a:pt x="85518" y="0"/>
                  </a:cubicBezTo>
                  <a:lnTo>
                    <a:pt x="2794929" y="0"/>
                  </a:lnTo>
                  <a:cubicBezTo>
                    <a:pt x="2842159" y="0"/>
                    <a:pt x="2880447" y="38288"/>
                    <a:pt x="2880447" y="85518"/>
                  </a:cubicBezTo>
                  <a:lnTo>
                    <a:pt x="2880447" y="769664"/>
                  </a:lnTo>
                  <a:cubicBezTo>
                    <a:pt x="2880447" y="816894"/>
                    <a:pt x="2842159" y="855182"/>
                    <a:pt x="2794929" y="855182"/>
                  </a:cubicBezTo>
                  <a:lnTo>
                    <a:pt x="85518" y="855182"/>
                  </a:lnTo>
                  <a:cubicBezTo>
                    <a:pt x="38288" y="855182"/>
                    <a:pt x="0" y="816894"/>
                    <a:pt x="0" y="769664"/>
                  </a:cubicBezTo>
                  <a:lnTo>
                    <a:pt x="0" y="85518"/>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16487" tIns="86007" rIns="116487" bIns="86007" numCol="1" spcCol="1270" anchor="ctr" anchorCtr="0">
              <a:noAutofit/>
            </a:bodyPr>
            <a:lstStyle/>
            <a:p>
              <a:pPr lvl="0" algn="ctr" defTabSz="2133600">
                <a:lnSpc>
                  <a:spcPct val="90000"/>
                </a:lnSpc>
                <a:spcBef>
                  <a:spcPct val="0"/>
                </a:spcBef>
                <a:spcAft>
                  <a:spcPct val="35000"/>
                </a:spcAft>
              </a:pPr>
              <a:r>
                <a:rPr lang="en-GB" sz="1600" kern="1200" dirty="0" smtClean="0"/>
                <a:t>Bring consistency across experiments and labs</a:t>
              </a:r>
              <a:endParaRPr lang="en-GB" sz="1600" kern="1200" dirty="0"/>
            </a:p>
          </p:txBody>
        </p:sp>
        <p:sp>
          <p:nvSpPr>
            <p:cNvPr id="29" name="Freeform 28"/>
            <p:cNvSpPr/>
            <p:nvPr/>
          </p:nvSpPr>
          <p:spPr>
            <a:xfrm>
              <a:off x="4645818" y="1710459"/>
              <a:ext cx="3177312" cy="855182"/>
            </a:xfrm>
            <a:custGeom>
              <a:avLst/>
              <a:gdLst>
                <a:gd name="connsiteX0" fmla="*/ 0 w 3177312"/>
                <a:gd name="connsiteY0" fmla="*/ 85518 h 855182"/>
                <a:gd name="connsiteX1" fmla="*/ 85518 w 3177312"/>
                <a:gd name="connsiteY1" fmla="*/ 0 h 855182"/>
                <a:gd name="connsiteX2" fmla="*/ 3091794 w 3177312"/>
                <a:gd name="connsiteY2" fmla="*/ 0 h 855182"/>
                <a:gd name="connsiteX3" fmla="*/ 3177312 w 3177312"/>
                <a:gd name="connsiteY3" fmla="*/ 85518 h 855182"/>
                <a:gd name="connsiteX4" fmla="*/ 3177312 w 3177312"/>
                <a:gd name="connsiteY4" fmla="*/ 769664 h 855182"/>
                <a:gd name="connsiteX5" fmla="*/ 3091794 w 3177312"/>
                <a:gd name="connsiteY5" fmla="*/ 855182 h 855182"/>
                <a:gd name="connsiteX6" fmla="*/ 85518 w 3177312"/>
                <a:gd name="connsiteY6" fmla="*/ 855182 h 855182"/>
                <a:gd name="connsiteX7" fmla="*/ 0 w 3177312"/>
                <a:gd name="connsiteY7" fmla="*/ 769664 h 855182"/>
                <a:gd name="connsiteX8" fmla="*/ 0 w 3177312"/>
                <a:gd name="connsiteY8" fmla="*/ 85518 h 85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312" h="855182">
                  <a:moveTo>
                    <a:pt x="0" y="85518"/>
                  </a:moveTo>
                  <a:cubicBezTo>
                    <a:pt x="0" y="38288"/>
                    <a:pt x="38288" y="0"/>
                    <a:pt x="85518" y="0"/>
                  </a:cubicBezTo>
                  <a:lnTo>
                    <a:pt x="3091794" y="0"/>
                  </a:lnTo>
                  <a:cubicBezTo>
                    <a:pt x="3139024" y="0"/>
                    <a:pt x="3177312" y="38288"/>
                    <a:pt x="3177312" y="85518"/>
                  </a:cubicBezTo>
                  <a:lnTo>
                    <a:pt x="3177312" y="769664"/>
                  </a:lnTo>
                  <a:cubicBezTo>
                    <a:pt x="3177312" y="816894"/>
                    <a:pt x="3139024" y="855182"/>
                    <a:pt x="3091794" y="855182"/>
                  </a:cubicBezTo>
                  <a:lnTo>
                    <a:pt x="85518" y="855182"/>
                  </a:lnTo>
                  <a:cubicBezTo>
                    <a:pt x="38288" y="855182"/>
                    <a:pt x="0" y="816894"/>
                    <a:pt x="0" y="769664"/>
                  </a:cubicBezTo>
                  <a:lnTo>
                    <a:pt x="0" y="85518"/>
                  </a:lnTo>
                  <a:close/>
                </a:path>
              </a:pathLst>
            </a:custGeom>
          </p:spPr>
          <p:style>
            <a:lnRef idx="0">
              <a:schemeClr val="lt1">
                <a:hueOff val="0"/>
                <a:satOff val="0"/>
                <a:lumOff val="0"/>
                <a:alphaOff val="0"/>
              </a:schemeClr>
            </a:lnRef>
            <a:fillRef idx="3">
              <a:schemeClr val="accent1">
                <a:shade val="50000"/>
                <a:hueOff val="361437"/>
                <a:satOff val="-7560"/>
                <a:lumOff val="42063"/>
                <a:alphaOff val="0"/>
              </a:schemeClr>
            </a:fillRef>
            <a:effectRef idx="3">
              <a:schemeClr val="accent1">
                <a:shade val="50000"/>
                <a:hueOff val="361437"/>
                <a:satOff val="-7560"/>
                <a:lumOff val="42063"/>
                <a:alphaOff val="0"/>
              </a:schemeClr>
            </a:effectRef>
            <a:fontRef idx="minor">
              <a:schemeClr val="lt1"/>
            </a:fontRef>
          </p:style>
          <p:txBody>
            <a:bodyPr spcFirstLastPara="0" vert="horz" wrap="square" lIns="66957" tIns="52987" rIns="66957" bIns="52987" numCol="1" spcCol="1270" anchor="ctr" anchorCtr="0">
              <a:noAutofit/>
            </a:bodyPr>
            <a:lstStyle/>
            <a:p>
              <a:pPr lvl="0" algn="ctr" defTabSz="977900">
                <a:lnSpc>
                  <a:spcPct val="90000"/>
                </a:lnSpc>
                <a:spcBef>
                  <a:spcPct val="0"/>
                </a:spcBef>
                <a:spcAft>
                  <a:spcPct val="35000"/>
                </a:spcAft>
              </a:pPr>
              <a:r>
                <a:rPr lang="en-GB" sz="2200" kern="1200" dirty="0" smtClean="0"/>
                <a:t>No – love factorial</a:t>
              </a:r>
            </a:p>
            <a:p>
              <a:pPr lvl="0" algn="ctr" defTabSz="977900">
                <a:lnSpc>
                  <a:spcPct val="90000"/>
                </a:lnSpc>
                <a:spcBef>
                  <a:spcPct val="0"/>
                </a:spcBef>
                <a:spcAft>
                  <a:spcPct val="35000"/>
                </a:spcAft>
              </a:pPr>
              <a:r>
                <a:rPr lang="en-GB" sz="2200" kern="1200" dirty="0" smtClean="0"/>
                <a:t>(</a:t>
              </a:r>
              <a:r>
                <a:rPr lang="en-GB" sz="2200" kern="1200" dirty="0" err="1" smtClean="0"/>
                <a:t>Friston</a:t>
              </a:r>
              <a:r>
                <a:rPr lang="en-GB" sz="2200" kern="1200" dirty="0" smtClean="0"/>
                <a:t>, Henson, et al.)</a:t>
              </a:r>
              <a:endParaRPr lang="en-GB" sz="2200" kern="1200" dirty="0"/>
            </a:p>
          </p:txBody>
        </p:sp>
        <p:sp>
          <p:nvSpPr>
            <p:cNvPr id="30" name="Freeform 29"/>
            <p:cNvSpPr/>
            <p:nvPr/>
          </p:nvSpPr>
          <p:spPr>
            <a:xfrm>
              <a:off x="4963549" y="2565642"/>
              <a:ext cx="317731" cy="641387"/>
            </a:xfrm>
            <a:custGeom>
              <a:avLst/>
              <a:gdLst/>
              <a:ahLst/>
              <a:cxnLst/>
              <a:rect l="0" t="0" r="0" b="0"/>
              <a:pathLst>
                <a:path>
                  <a:moveTo>
                    <a:pt x="0" y="0"/>
                  </a:moveTo>
                  <a:lnTo>
                    <a:pt x="0" y="641387"/>
                  </a:lnTo>
                  <a:lnTo>
                    <a:pt x="317731" y="641387"/>
                  </a:lnTo>
                </a:path>
              </a:pathLst>
            </a:custGeom>
            <a:noFill/>
          </p:spPr>
          <p:style>
            <a:lnRef idx="2">
              <a:schemeClr val="accent1">
                <a:tint val="90000"/>
                <a:hueOff val="0"/>
                <a:satOff val="0"/>
                <a:lumOff val="0"/>
                <a:alphaOff val="0"/>
              </a:schemeClr>
            </a:lnRef>
            <a:fillRef idx="0">
              <a:scrgbClr r="0" g="0" b="0"/>
            </a:fillRef>
            <a:effectRef idx="0">
              <a:schemeClr val="accent1">
                <a:tint val="90000"/>
                <a:hueOff val="0"/>
                <a:satOff val="0"/>
                <a:lumOff val="0"/>
                <a:alphaOff val="0"/>
              </a:schemeClr>
            </a:effectRef>
            <a:fontRef idx="minor">
              <a:schemeClr val="tx1">
                <a:hueOff val="0"/>
                <a:satOff val="0"/>
                <a:lumOff val="0"/>
                <a:alphaOff val="0"/>
              </a:schemeClr>
            </a:fontRef>
          </p:style>
        </p:sp>
        <p:sp>
          <p:nvSpPr>
            <p:cNvPr id="31" name="Freeform 30"/>
            <p:cNvSpPr/>
            <p:nvPr/>
          </p:nvSpPr>
          <p:spPr>
            <a:xfrm>
              <a:off x="5281279" y="2779438"/>
              <a:ext cx="2891121" cy="855182"/>
            </a:xfrm>
            <a:custGeom>
              <a:avLst/>
              <a:gdLst>
                <a:gd name="connsiteX0" fmla="*/ 0 w 2688339"/>
                <a:gd name="connsiteY0" fmla="*/ 85518 h 855182"/>
                <a:gd name="connsiteX1" fmla="*/ 85518 w 2688339"/>
                <a:gd name="connsiteY1" fmla="*/ 0 h 855182"/>
                <a:gd name="connsiteX2" fmla="*/ 2602821 w 2688339"/>
                <a:gd name="connsiteY2" fmla="*/ 0 h 855182"/>
                <a:gd name="connsiteX3" fmla="*/ 2688339 w 2688339"/>
                <a:gd name="connsiteY3" fmla="*/ 85518 h 855182"/>
                <a:gd name="connsiteX4" fmla="*/ 2688339 w 2688339"/>
                <a:gd name="connsiteY4" fmla="*/ 769664 h 855182"/>
                <a:gd name="connsiteX5" fmla="*/ 2602821 w 2688339"/>
                <a:gd name="connsiteY5" fmla="*/ 855182 h 855182"/>
                <a:gd name="connsiteX6" fmla="*/ 85518 w 2688339"/>
                <a:gd name="connsiteY6" fmla="*/ 855182 h 855182"/>
                <a:gd name="connsiteX7" fmla="*/ 0 w 2688339"/>
                <a:gd name="connsiteY7" fmla="*/ 769664 h 855182"/>
                <a:gd name="connsiteX8" fmla="*/ 0 w 2688339"/>
                <a:gd name="connsiteY8" fmla="*/ 85518 h 85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339" h="855182">
                  <a:moveTo>
                    <a:pt x="0" y="85518"/>
                  </a:moveTo>
                  <a:cubicBezTo>
                    <a:pt x="0" y="38288"/>
                    <a:pt x="38288" y="0"/>
                    <a:pt x="85518" y="0"/>
                  </a:cubicBezTo>
                  <a:lnTo>
                    <a:pt x="2602821" y="0"/>
                  </a:lnTo>
                  <a:cubicBezTo>
                    <a:pt x="2650051" y="0"/>
                    <a:pt x="2688339" y="38288"/>
                    <a:pt x="2688339" y="85518"/>
                  </a:cubicBezTo>
                  <a:lnTo>
                    <a:pt x="2688339" y="769664"/>
                  </a:lnTo>
                  <a:cubicBezTo>
                    <a:pt x="2688339" y="816894"/>
                    <a:pt x="2650051" y="855182"/>
                    <a:pt x="2602821" y="855182"/>
                  </a:cubicBezTo>
                  <a:lnTo>
                    <a:pt x="85518" y="855182"/>
                  </a:lnTo>
                  <a:cubicBezTo>
                    <a:pt x="38288" y="855182"/>
                    <a:pt x="0" y="816894"/>
                    <a:pt x="0" y="769664"/>
                  </a:cubicBezTo>
                  <a:lnTo>
                    <a:pt x="0" y="85518"/>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16487" tIns="86007" rIns="116487" bIns="86007" numCol="1" spcCol="1270" anchor="ctr" anchorCtr="0">
              <a:noAutofit/>
            </a:bodyPr>
            <a:lstStyle/>
            <a:p>
              <a:pPr lvl="0" algn="ctr" defTabSz="2133600">
                <a:lnSpc>
                  <a:spcPct val="90000"/>
                </a:lnSpc>
                <a:spcBef>
                  <a:spcPct val="0"/>
                </a:spcBef>
                <a:spcAft>
                  <a:spcPct val="35000"/>
                </a:spcAft>
              </a:pPr>
              <a:r>
                <a:rPr lang="en-GB" sz="1600" kern="1200" dirty="0" smtClean="0"/>
                <a:t>Localizers may waste you precious EPI time.</a:t>
              </a:r>
              <a:endParaRPr lang="en-GB" sz="1600" kern="1200" dirty="0"/>
            </a:p>
          </p:txBody>
        </p:sp>
        <p:sp>
          <p:nvSpPr>
            <p:cNvPr id="32" name="Freeform 31"/>
            <p:cNvSpPr/>
            <p:nvPr/>
          </p:nvSpPr>
          <p:spPr>
            <a:xfrm>
              <a:off x="4963549" y="2565642"/>
              <a:ext cx="317731" cy="1710365"/>
            </a:xfrm>
            <a:custGeom>
              <a:avLst/>
              <a:gdLst/>
              <a:ahLst/>
              <a:cxnLst/>
              <a:rect l="0" t="0" r="0" b="0"/>
              <a:pathLst>
                <a:path>
                  <a:moveTo>
                    <a:pt x="0" y="0"/>
                  </a:moveTo>
                  <a:lnTo>
                    <a:pt x="0" y="1710365"/>
                  </a:lnTo>
                  <a:lnTo>
                    <a:pt x="317731" y="1710365"/>
                  </a:lnTo>
                </a:path>
              </a:pathLst>
            </a:custGeom>
            <a:noFill/>
          </p:spPr>
          <p:style>
            <a:lnRef idx="2">
              <a:schemeClr val="accent1">
                <a:tint val="90000"/>
                <a:hueOff val="0"/>
                <a:satOff val="0"/>
                <a:lumOff val="0"/>
                <a:alphaOff val="0"/>
              </a:schemeClr>
            </a:lnRef>
            <a:fillRef idx="0">
              <a:scrgbClr r="0" g="0" b="0"/>
            </a:fillRef>
            <a:effectRef idx="0">
              <a:schemeClr val="accent1">
                <a:tint val="90000"/>
                <a:hueOff val="0"/>
                <a:satOff val="0"/>
                <a:lumOff val="0"/>
                <a:alphaOff val="0"/>
              </a:schemeClr>
            </a:effectRef>
            <a:fontRef idx="minor">
              <a:schemeClr val="tx1">
                <a:hueOff val="0"/>
                <a:satOff val="0"/>
                <a:lumOff val="0"/>
                <a:alphaOff val="0"/>
              </a:schemeClr>
            </a:fontRef>
          </p:style>
        </p:sp>
        <p:sp>
          <p:nvSpPr>
            <p:cNvPr id="33" name="Freeform 32"/>
            <p:cNvSpPr/>
            <p:nvPr/>
          </p:nvSpPr>
          <p:spPr>
            <a:xfrm>
              <a:off x="5281280" y="3848416"/>
              <a:ext cx="2891120" cy="855182"/>
            </a:xfrm>
            <a:custGeom>
              <a:avLst/>
              <a:gdLst>
                <a:gd name="connsiteX0" fmla="*/ 0 w 2705702"/>
                <a:gd name="connsiteY0" fmla="*/ 85518 h 855182"/>
                <a:gd name="connsiteX1" fmla="*/ 85518 w 2705702"/>
                <a:gd name="connsiteY1" fmla="*/ 0 h 855182"/>
                <a:gd name="connsiteX2" fmla="*/ 2620184 w 2705702"/>
                <a:gd name="connsiteY2" fmla="*/ 0 h 855182"/>
                <a:gd name="connsiteX3" fmla="*/ 2705702 w 2705702"/>
                <a:gd name="connsiteY3" fmla="*/ 85518 h 855182"/>
                <a:gd name="connsiteX4" fmla="*/ 2705702 w 2705702"/>
                <a:gd name="connsiteY4" fmla="*/ 769664 h 855182"/>
                <a:gd name="connsiteX5" fmla="*/ 2620184 w 2705702"/>
                <a:gd name="connsiteY5" fmla="*/ 855182 h 855182"/>
                <a:gd name="connsiteX6" fmla="*/ 85518 w 2705702"/>
                <a:gd name="connsiteY6" fmla="*/ 855182 h 855182"/>
                <a:gd name="connsiteX7" fmla="*/ 0 w 2705702"/>
                <a:gd name="connsiteY7" fmla="*/ 769664 h 855182"/>
                <a:gd name="connsiteX8" fmla="*/ 0 w 2705702"/>
                <a:gd name="connsiteY8" fmla="*/ 85518 h 85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702" h="855182">
                  <a:moveTo>
                    <a:pt x="0" y="85518"/>
                  </a:moveTo>
                  <a:cubicBezTo>
                    <a:pt x="0" y="38288"/>
                    <a:pt x="38288" y="0"/>
                    <a:pt x="85518" y="0"/>
                  </a:cubicBezTo>
                  <a:lnTo>
                    <a:pt x="2620184" y="0"/>
                  </a:lnTo>
                  <a:cubicBezTo>
                    <a:pt x="2667414" y="0"/>
                    <a:pt x="2705702" y="38288"/>
                    <a:pt x="2705702" y="85518"/>
                  </a:cubicBezTo>
                  <a:lnTo>
                    <a:pt x="2705702" y="769664"/>
                  </a:lnTo>
                  <a:cubicBezTo>
                    <a:pt x="2705702" y="816894"/>
                    <a:pt x="2667414" y="855182"/>
                    <a:pt x="2620184" y="855182"/>
                  </a:cubicBezTo>
                  <a:lnTo>
                    <a:pt x="85518" y="855182"/>
                  </a:lnTo>
                  <a:cubicBezTo>
                    <a:pt x="38288" y="855182"/>
                    <a:pt x="0" y="816894"/>
                    <a:pt x="0" y="769664"/>
                  </a:cubicBezTo>
                  <a:lnTo>
                    <a:pt x="0" y="85518"/>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16487" tIns="86007" rIns="116487" bIns="86007" numCol="1" spcCol="1270" anchor="ctr" anchorCtr="0">
              <a:noAutofit/>
            </a:bodyPr>
            <a:lstStyle/>
            <a:p>
              <a:pPr lvl="0" algn="ctr" defTabSz="2133600">
                <a:lnSpc>
                  <a:spcPct val="90000"/>
                </a:lnSpc>
                <a:spcBef>
                  <a:spcPct val="0"/>
                </a:spcBef>
                <a:spcAft>
                  <a:spcPct val="35000"/>
                </a:spcAft>
              </a:pPr>
              <a:r>
                <a:rPr lang="en-GB" sz="1600" dirty="0" smtClean="0"/>
                <a:t>You can achieve the same thing with a full factorial design</a:t>
              </a:r>
              <a:endParaRPr lang="en-GB" kern="1200" dirty="0"/>
            </a:p>
          </p:txBody>
        </p:sp>
        <p:sp>
          <p:nvSpPr>
            <p:cNvPr id="34" name="Freeform 33"/>
            <p:cNvSpPr/>
            <p:nvPr/>
          </p:nvSpPr>
          <p:spPr>
            <a:xfrm>
              <a:off x="4963549" y="2565642"/>
              <a:ext cx="317731" cy="2779344"/>
            </a:xfrm>
            <a:custGeom>
              <a:avLst/>
              <a:gdLst/>
              <a:ahLst/>
              <a:cxnLst/>
              <a:rect l="0" t="0" r="0" b="0"/>
              <a:pathLst>
                <a:path>
                  <a:moveTo>
                    <a:pt x="0" y="0"/>
                  </a:moveTo>
                  <a:lnTo>
                    <a:pt x="0" y="2779344"/>
                  </a:lnTo>
                  <a:lnTo>
                    <a:pt x="317731" y="2779344"/>
                  </a:lnTo>
                </a:path>
              </a:pathLst>
            </a:custGeom>
            <a:noFill/>
          </p:spPr>
          <p:style>
            <a:lnRef idx="2">
              <a:schemeClr val="accent1">
                <a:tint val="90000"/>
                <a:hueOff val="0"/>
                <a:satOff val="0"/>
                <a:lumOff val="0"/>
                <a:alphaOff val="0"/>
              </a:schemeClr>
            </a:lnRef>
            <a:fillRef idx="0">
              <a:scrgbClr r="0" g="0" b="0"/>
            </a:fillRef>
            <a:effectRef idx="0">
              <a:schemeClr val="accent1">
                <a:tint val="90000"/>
                <a:hueOff val="0"/>
                <a:satOff val="0"/>
                <a:lumOff val="0"/>
                <a:alphaOff val="0"/>
              </a:schemeClr>
            </a:effectRef>
            <a:fontRef idx="minor">
              <a:schemeClr val="tx1">
                <a:hueOff val="0"/>
                <a:satOff val="0"/>
                <a:lumOff val="0"/>
                <a:alphaOff val="0"/>
              </a:schemeClr>
            </a:fontRef>
          </p:style>
        </p:sp>
        <p:sp>
          <p:nvSpPr>
            <p:cNvPr id="35" name="Freeform 34"/>
            <p:cNvSpPr/>
            <p:nvPr/>
          </p:nvSpPr>
          <p:spPr>
            <a:xfrm>
              <a:off x="5281280" y="4917395"/>
              <a:ext cx="2891119" cy="855182"/>
            </a:xfrm>
            <a:custGeom>
              <a:avLst/>
              <a:gdLst>
                <a:gd name="connsiteX0" fmla="*/ 0 w 2681812"/>
                <a:gd name="connsiteY0" fmla="*/ 85518 h 855182"/>
                <a:gd name="connsiteX1" fmla="*/ 85518 w 2681812"/>
                <a:gd name="connsiteY1" fmla="*/ 0 h 855182"/>
                <a:gd name="connsiteX2" fmla="*/ 2596294 w 2681812"/>
                <a:gd name="connsiteY2" fmla="*/ 0 h 855182"/>
                <a:gd name="connsiteX3" fmla="*/ 2681812 w 2681812"/>
                <a:gd name="connsiteY3" fmla="*/ 85518 h 855182"/>
                <a:gd name="connsiteX4" fmla="*/ 2681812 w 2681812"/>
                <a:gd name="connsiteY4" fmla="*/ 769664 h 855182"/>
                <a:gd name="connsiteX5" fmla="*/ 2596294 w 2681812"/>
                <a:gd name="connsiteY5" fmla="*/ 855182 h 855182"/>
                <a:gd name="connsiteX6" fmla="*/ 85518 w 2681812"/>
                <a:gd name="connsiteY6" fmla="*/ 855182 h 855182"/>
                <a:gd name="connsiteX7" fmla="*/ 0 w 2681812"/>
                <a:gd name="connsiteY7" fmla="*/ 769664 h 855182"/>
                <a:gd name="connsiteX8" fmla="*/ 0 w 2681812"/>
                <a:gd name="connsiteY8" fmla="*/ 85518 h 85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1812" h="855182">
                  <a:moveTo>
                    <a:pt x="0" y="85518"/>
                  </a:moveTo>
                  <a:cubicBezTo>
                    <a:pt x="0" y="38288"/>
                    <a:pt x="38288" y="0"/>
                    <a:pt x="85518" y="0"/>
                  </a:cubicBezTo>
                  <a:lnTo>
                    <a:pt x="2596294" y="0"/>
                  </a:lnTo>
                  <a:cubicBezTo>
                    <a:pt x="2643524" y="0"/>
                    <a:pt x="2681812" y="38288"/>
                    <a:pt x="2681812" y="85518"/>
                  </a:cubicBezTo>
                  <a:lnTo>
                    <a:pt x="2681812" y="769664"/>
                  </a:lnTo>
                  <a:cubicBezTo>
                    <a:pt x="2681812" y="816894"/>
                    <a:pt x="2643524" y="855182"/>
                    <a:pt x="2596294" y="855182"/>
                  </a:cubicBezTo>
                  <a:lnTo>
                    <a:pt x="85518" y="855182"/>
                  </a:lnTo>
                  <a:cubicBezTo>
                    <a:pt x="38288" y="855182"/>
                    <a:pt x="0" y="816894"/>
                    <a:pt x="0" y="769664"/>
                  </a:cubicBezTo>
                  <a:lnTo>
                    <a:pt x="0" y="85518"/>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16487" tIns="86007" rIns="116487" bIns="86007" numCol="1" spcCol="1270" anchor="ctr" anchorCtr="0">
              <a:noAutofit/>
            </a:bodyPr>
            <a:lstStyle/>
            <a:p>
              <a:pPr lvl="0" algn="ctr" defTabSz="2133600">
                <a:lnSpc>
                  <a:spcPct val="90000"/>
                </a:lnSpc>
                <a:spcBef>
                  <a:spcPct val="0"/>
                </a:spcBef>
                <a:spcAft>
                  <a:spcPct val="35000"/>
                </a:spcAft>
              </a:pPr>
              <a:r>
                <a:rPr lang="en-GB" sz="1600" dirty="0" smtClean="0"/>
                <a:t>Factorial Designs will be in the same context – not necessarily true for localisers</a:t>
              </a:r>
              <a:endParaRPr lang="en-GB" sz="1600" kern="1200" dirty="0"/>
            </a:p>
          </p:txBody>
        </p:sp>
      </p:grpSp>
      <p:sp>
        <p:nvSpPr>
          <p:cNvPr id="36" name="TextBox 35"/>
          <p:cNvSpPr txBox="1"/>
          <p:nvPr/>
        </p:nvSpPr>
        <p:spPr>
          <a:xfrm>
            <a:off x="992301" y="6059110"/>
            <a:ext cx="708739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dirty="0" smtClean="0">
                <a:solidFill>
                  <a:schemeClr val="tx2"/>
                </a:solidFill>
              </a:rPr>
              <a:t>Bottom line: if it doesn’t fit sensibly into a factorial design use a localizer</a:t>
            </a:r>
            <a:endParaRPr lang="en-GB" dirty="0">
              <a:solidFill>
                <a:schemeClr val="tx2"/>
              </a:solidFill>
            </a:endParaRPr>
          </a:p>
        </p:txBody>
      </p:sp>
    </p:spTree>
    <p:extLst>
      <p:ext uri="{BB962C8B-B14F-4D97-AF65-F5344CB8AC3E}">
        <p14:creationId xmlns:p14="http://schemas.microsoft.com/office/powerpoint/2010/main" val="4109125396"/>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797160" y="193537"/>
            <a:ext cx="998090" cy="1147231"/>
            <a:chOff x="4411471" y="1738360"/>
            <a:chExt cx="1780299" cy="2046321"/>
          </a:xfrm>
        </p:grpSpPr>
        <p:sp>
          <p:nvSpPr>
            <p:cNvPr id="3" name="Hexagon 2"/>
            <p:cNvSpPr/>
            <p:nvPr/>
          </p:nvSpPr>
          <p:spPr>
            <a:xfrm rot="5400000">
              <a:off x="4278460" y="1871371"/>
              <a:ext cx="2046321" cy="1780299"/>
            </a:xfrm>
            <a:prstGeom prst="hexagon">
              <a:avLst>
                <a:gd name="adj" fmla="val 25000"/>
                <a:gd name="vf" fmla="val 115470"/>
              </a:avLst>
            </a:prstGeom>
          </p:spPr>
          <p:style>
            <a:lnRef idx="0">
              <a:schemeClr val="lt1">
                <a:hueOff val="0"/>
                <a:satOff val="0"/>
                <a:lumOff val="0"/>
                <a:alphaOff val="0"/>
              </a:schemeClr>
            </a:lnRef>
            <a:fillRef idx="3">
              <a:schemeClr val="accent1">
                <a:shade val="80000"/>
                <a:hueOff val="183747"/>
                <a:satOff val="-2635"/>
                <a:lumOff val="15369"/>
                <a:alphaOff val="0"/>
              </a:schemeClr>
            </a:fillRef>
            <a:effectRef idx="3">
              <a:schemeClr val="accent1">
                <a:shade val="80000"/>
                <a:hueOff val="183747"/>
                <a:satOff val="-2635"/>
                <a:lumOff val="15369"/>
                <a:alphaOff val="0"/>
              </a:schemeClr>
            </a:effectRef>
            <a:fontRef idx="minor">
              <a:schemeClr val="lt1"/>
            </a:fontRef>
          </p:style>
        </p:sp>
        <p:sp>
          <p:nvSpPr>
            <p:cNvPr id="4" name="Hexagon 4"/>
            <p:cNvSpPr/>
            <p:nvPr/>
          </p:nvSpPr>
          <p:spPr>
            <a:xfrm>
              <a:off x="4688901" y="2057245"/>
              <a:ext cx="1225439" cy="14085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GB" sz="3600" kern="1200" dirty="0" smtClean="0"/>
                <a:t>2</a:t>
              </a:r>
              <a:endParaRPr lang="en-GB" sz="3600" kern="1200" dirty="0"/>
            </a:p>
          </p:txBody>
        </p:sp>
      </p:grpSp>
      <p:sp>
        <p:nvSpPr>
          <p:cNvPr id="5" name="Rectangle 4"/>
          <p:cNvSpPr/>
          <p:nvPr/>
        </p:nvSpPr>
        <p:spPr>
          <a:xfrm rot="21403425">
            <a:off x="20357" y="157814"/>
            <a:ext cx="7375802"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Running the ROI Analysis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TextBox 6"/>
          <p:cNvSpPr txBox="1"/>
          <p:nvPr/>
        </p:nvSpPr>
        <p:spPr>
          <a:xfrm>
            <a:off x="514331" y="1844824"/>
            <a:ext cx="8280920" cy="3600986"/>
          </a:xfrm>
          <a:prstGeom prst="rect">
            <a:avLst/>
          </a:prstGeom>
          <a:noFill/>
        </p:spPr>
        <p:txBody>
          <a:bodyPr wrap="square" rtlCol="0">
            <a:spAutoFit/>
          </a:bodyPr>
          <a:lstStyle/>
          <a:p>
            <a:pPr marL="457200" indent="-457200">
              <a:buFont typeface="Wingdings" pitchFamily="2" charset="2"/>
              <a:buChar char="ü"/>
            </a:pPr>
            <a:r>
              <a:rPr lang="en-GB" sz="3200" b="1" dirty="0" smtClean="0"/>
              <a:t>Choose your ROI and your SPM file </a:t>
            </a:r>
            <a:r>
              <a:rPr lang="en-GB" sz="1600" b="1" dirty="0" smtClean="0"/>
              <a:t>(which has already undergone 1</a:t>
            </a:r>
            <a:r>
              <a:rPr lang="en-GB" sz="1600" b="1" baseline="30000" dirty="0" smtClean="0"/>
              <a:t>st</a:t>
            </a:r>
            <a:r>
              <a:rPr lang="en-GB" sz="1600" b="1" dirty="0" smtClean="0"/>
              <a:t> level analysis)</a:t>
            </a:r>
          </a:p>
          <a:p>
            <a:pPr marL="457200" indent="-457200">
              <a:buFont typeface="Wingdings" pitchFamily="2" charset="2"/>
              <a:buChar char="ü"/>
            </a:pPr>
            <a:endParaRPr lang="en-GB" sz="1600" b="1" dirty="0"/>
          </a:p>
          <a:p>
            <a:pPr marL="457200" indent="-457200">
              <a:buFont typeface="Wingdings" pitchFamily="2" charset="2"/>
              <a:buChar char="ü"/>
            </a:pPr>
            <a:endParaRPr lang="en-GB" sz="1600" b="1" dirty="0" smtClean="0"/>
          </a:p>
          <a:p>
            <a:pPr marL="457200" indent="-457200">
              <a:buFont typeface="Wingdings" pitchFamily="2" charset="2"/>
              <a:buChar char="ü"/>
            </a:pPr>
            <a:endParaRPr lang="en-GB" sz="1600" b="1" dirty="0"/>
          </a:p>
          <a:p>
            <a:pPr marL="457200" indent="-457200">
              <a:buFont typeface="Wingdings" pitchFamily="2" charset="2"/>
              <a:buChar char="ü"/>
            </a:pPr>
            <a:r>
              <a:rPr lang="en-GB" sz="3200" b="1" dirty="0" smtClean="0"/>
              <a:t>Press Go</a:t>
            </a:r>
          </a:p>
          <a:p>
            <a:pPr marL="914400" lvl="1" indent="-457200">
              <a:buAutoNum type="arabicPeriod"/>
            </a:pPr>
            <a:r>
              <a:rPr lang="en-GB" sz="2000" b="1" dirty="0" smtClean="0"/>
              <a:t>The time-course data of each voxel in the ROI is extracted</a:t>
            </a:r>
          </a:p>
          <a:p>
            <a:pPr lvl="1"/>
            <a:r>
              <a:rPr lang="en-GB" sz="2000" b="1" dirty="0"/>
              <a:t>	</a:t>
            </a:r>
            <a:r>
              <a:rPr lang="en-GB" sz="2000" b="1" dirty="0" smtClean="0"/>
              <a:t>- this involves taking the activation of your conditions compared to 	the implicit baseline.</a:t>
            </a:r>
          </a:p>
          <a:p>
            <a:pPr lvl="1"/>
            <a:r>
              <a:rPr lang="en-GB" sz="2000" b="1" dirty="0" smtClean="0"/>
              <a:t>2. A mean time course is calculated for each voxel</a:t>
            </a:r>
          </a:p>
          <a:p>
            <a:pPr lvl="1"/>
            <a:r>
              <a:rPr lang="en-GB" sz="2000" b="1" dirty="0"/>
              <a:t>	</a:t>
            </a:r>
            <a:r>
              <a:rPr lang="en-GB" sz="2000" b="1" dirty="0" smtClean="0"/>
              <a:t>- this has it’s pitfalls</a:t>
            </a:r>
            <a:endParaRPr lang="en-GB" b="1"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571574">
            <a:off x="4051161" y="5241090"/>
            <a:ext cx="1121703" cy="1584629"/>
          </a:xfrm>
          <a:prstGeom prst="rect">
            <a:avLst/>
          </a:prstGeom>
        </p:spPr>
      </p:pic>
    </p:spTree>
    <p:extLst>
      <p:ext uri="{BB962C8B-B14F-4D97-AF65-F5344CB8AC3E}">
        <p14:creationId xmlns:p14="http://schemas.microsoft.com/office/powerpoint/2010/main" val="206836620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899932" y="196601"/>
            <a:ext cx="933796" cy="1073329"/>
            <a:chOff x="1531070" y="3475277"/>
            <a:chExt cx="1780299" cy="2046321"/>
          </a:xfrm>
        </p:grpSpPr>
        <p:sp>
          <p:nvSpPr>
            <p:cNvPr id="5" name="Hexagon 4"/>
            <p:cNvSpPr/>
            <p:nvPr/>
          </p:nvSpPr>
          <p:spPr>
            <a:xfrm rot="5400000">
              <a:off x="1398059" y="3608288"/>
              <a:ext cx="2046321" cy="1780299"/>
            </a:xfrm>
            <a:prstGeom prst="hexagon">
              <a:avLst>
                <a:gd name="adj" fmla="val 25000"/>
                <a:gd name="vf" fmla="val 115470"/>
              </a:avLst>
            </a:prstGeom>
          </p:spPr>
          <p:style>
            <a:lnRef idx="0">
              <a:schemeClr val="lt1">
                <a:hueOff val="0"/>
                <a:satOff val="0"/>
                <a:lumOff val="0"/>
                <a:alphaOff val="0"/>
              </a:schemeClr>
            </a:lnRef>
            <a:fillRef idx="3">
              <a:schemeClr val="accent1">
                <a:shade val="80000"/>
                <a:hueOff val="306246"/>
                <a:satOff val="-4392"/>
                <a:lumOff val="25615"/>
                <a:alphaOff val="0"/>
              </a:schemeClr>
            </a:fillRef>
            <a:effectRef idx="3">
              <a:schemeClr val="accent1">
                <a:shade val="80000"/>
                <a:hueOff val="306246"/>
                <a:satOff val="-4392"/>
                <a:lumOff val="25615"/>
                <a:alphaOff val="0"/>
              </a:schemeClr>
            </a:effectRef>
            <a:fontRef idx="minor">
              <a:schemeClr val="lt1"/>
            </a:fontRef>
          </p:style>
        </p:sp>
        <p:sp>
          <p:nvSpPr>
            <p:cNvPr id="6" name="Hexagon 4"/>
            <p:cNvSpPr/>
            <p:nvPr/>
          </p:nvSpPr>
          <p:spPr>
            <a:xfrm>
              <a:off x="1808500" y="3794162"/>
              <a:ext cx="1225439" cy="14085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GB" sz="3600" kern="1200" dirty="0" smtClean="0"/>
                <a:t>3</a:t>
              </a:r>
              <a:endParaRPr lang="en-GB" sz="3600" kern="1200" dirty="0"/>
            </a:p>
          </p:txBody>
        </p:sp>
      </p:grpSp>
      <p:sp>
        <p:nvSpPr>
          <p:cNvPr id="2" name="Rectangle 1"/>
          <p:cNvSpPr/>
          <p:nvPr/>
        </p:nvSpPr>
        <p:spPr>
          <a:xfrm>
            <a:off x="251520" y="1564184"/>
            <a:ext cx="8220668" cy="4708981"/>
          </a:xfrm>
          <a:prstGeom prst="rect">
            <a:avLst/>
          </a:prstGeom>
        </p:spPr>
        <p:txBody>
          <a:bodyPr wrap="square">
            <a:spAutoFit/>
          </a:bodyPr>
          <a:lstStyle/>
          <a:p>
            <a:r>
              <a:rPr lang="en-GB" sz="3200" b="1" dirty="0"/>
              <a:t>Put ‘</a:t>
            </a:r>
            <a:r>
              <a:rPr lang="en-GB" sz="3200" b="1" dirty="0" err="1"/>
              <a:t>em</a:t>
            </a:r>
            <a:r>
              <a:rPr lang="en-GB" sz="3200" b="1" dirty="0"/>
              <a:t> together and what have you got</a:t>
            </a:r>
            <a:r>
              <a:rPr lang="en-GB" sz="3200" b="1" dirty="0" smtClean="0"/>
              <a:t>?</a:t>
            </a:r>
          </a:p>
          <a:p>
            <a:endParaRPr lang="en-GB" sz="1600" b="1" dirty="0"/>
          </a:p>
          <a:p>
            <a:pPr marL="914400" lvl="1" indent="-457200">
              <a:buFont typeface="Arial" pitchFamily="34" charset="0"/>
              <a:buChar char="•"/>
            </a:pPr>
            <a:r>
              <a:rPr lang="en-GB" sz="2800" b="1" dirty="0"/>
              <a:t>Beta estimates </a:t>
            </a:r>
            <a:endParaRPr lang="en-GB" sz="2800" b="1" dirty="0" smtClean="0"/>
          </a:p>
          <a:p>
            <a:pPr lvl="1"/>
            <a:r>
              <a:rPr lang="en-GB" sz="2800" b="1" dirty="0"/>
              <a:t>	</a:t>
            </a:r>
            <a:r>
              <a:rPr lang="en-GB" sz="2800" b="1" dirty="0" smtClean="0">
                <a:sym typeface="Wingdings" pitchFamily="2" charset="2"/>
              </a:rPr>
              <a:t> plot time course</a:t>
            </a:r>
            <a:r>
              <a:rPr lang="en-GB" sz="2800" b="1" dirty="0" smtClean="0"/>
              <a:t> </a:t>
            </a:r>
          </a:p>
          <a:p>
            <a:pPr lvl="1"/>
            <a:r>
              <a:rPr lang="en-GB" sz="2800" b="1" dirty="0">
                <a:sym typeface="Wingdings" pitchFamily="2" charset="2"/>
              </a:rPr>
              <a:t>	</a:t>
            </a:r>
            <a:r>
              <a:rPr lang="en-GB" sz="2800" b="1" dirty="0" smtClean="0">
                <a:sym typeface="Wingdings" pitchFamily="2" charset="2"/>
              </a:rPr>
              <a:t> </a:t>
            </a:r>
            <a:r>
              <a:rPr lang="en-GB" sz="2800" b="1" dirty="0">
                <a:sym typeface="Wingdings" pitchFamily="2" charset="2"/>
              </a:rPr>
              <a:t>for your </a:t>
            </a:r>
            <a:r>
              <a:rPr lang="en-GB" sz="2800" b="1" dirty="0" smtClean="0">
                <a:sym typeface="Wingdings" pitchFamily="2" charset="2"/>
              </a:rPr>
              <a:t>t-tests/ANOVAs</a:t>
            </a:r>
          </a:p>
          <a:p>
            <a:pPr lvl="1"/>
            <a:endParaRPr lang="en-GB" sz="2800" b="1" dirty="0">
              <a:sym typeface="Wingdings" pitchFamily="2" charset="2"/>
            </a:endParaRPr>
          </a:p>
          <a:p>
            <a:pPr marL="914400" lvl="1" indent="-457200">
              <a:buFont typeface="Arial" pitchFamily="34" charset="0"/>
              <a:buChar char="•"/>
            </a:pPr>
            <a:endParaRPr lang="en-GB" sz="2800" b="1" dirty="0" smtClean="0">
              <a:sym typeface="Wingdings" pitchFamily="2" charset="2"/>
            </a:endParaRPr>
          </a:p>
          <a:p>
            <a:pPr marL="914400" lvl="1" indent="-457200">
              <a:buFont typeface="Arial" pitchFamily="34" charset="0"/>
              <a:buChar char="•"/>
            </a:pPr>
            <a:endParaRPr lang="en-GB" sz="2800" b="1" dirty="0" smtClean="0">
              <a:sym typeface="Wingdings" pitchFamily="2" charset="2"/>
            </a:endParaRPr>
          </a:p>
          <a:p>
            <a:pPr marL="914400" lvl="1" indent="-457200">
              <a:buFont typeface="Arial" pitchFamily="34" charset="0"/>
              <a:buChar char="•"/>
            </a:pPr>
            <a:r>
              <a:rPr lang="en-GB" sz="2800" b="1" dirty="0" smtClean="0">
                <a:sym typeface="Wingdings" pitchFamily="2" charset="2"/>
              </a:rPr>
              <a:t>% </a:t>
            </a:r>
            <a:r>
              <a:rPr lang="en-GB" sz="2800" b="1" dirty="0">
                <a:sym typeface="Wingdings" pitchFamily="2" charset="2"/>
              </a:rPr>
              <a:t>signal change </a:t>
            </a:r>
            <a:endParaRPr lang="en-GB" sz="2800" b="1" dirty="0" smtClean="0">
              <a:sym typeface="Wingdings" pitchFamily="2" charset="2"/>
            </a:endParaRPr>
          </a:p>
          <a:p>
            <a:pPr lvl="1"/>
            <a:r>
              <a:rPr lang="en-GB" sz="2800" b="1" dirty="0">
                <a:sym typeface="Wingdings" pitchFamily="2" charset="2"/>
              </a:rPr>
              <a:t>	</a:t>
            </a:r>
            <a:r>
              <a:rPr lang="en-GB" sz="2800" b="1" dirty="0" smtClean="0">
                <a:sym typeface="Wingdings" pitchFamily="2" charset="2"/>
              </a:rPr>
              <a:t> </a:t>
            </a:r>
            <a:r>
              <a:rPr lang="en-GB" sz="2800" b="1" dirty="0">
                <a:sym typeface="Wingdings" pitchFamily="2" charset="2"/>
              </a:rPr>
              <a:t>intuitive and unavailable at whole </a:t>
            </a:r>
            <a:endParaRPr lang="en-GB" sz="2800" b="1" dirty="0" smtClean="0">
              <a:sym typeface="Wingdings" pitchFamily="2" charset="2"/>
            </a:endParaRPr>
          </a:p>
          <a:p>
            <a:pPr lvl="1"/>
            <a:r>
              <a:rPr lang="en-GB" sz="2800" b="1" dirty="0">
                <a:sym typeface="Wingdings" pitchFamily="2" charset="2"/>
              </a:rPr>
              <a:t>	</a:t>
            </a:r>
            <a:r>
              <a:rPr lang="en-GB" sz="2800" b="1" dirty="0" smtClean="0">
                <a:sym typeface="Wingdings" pitchFamily="2" charset="2"/>
              </a:rPr>
              <a:t>brain level</a:t>
            </a:r>
            <a:r>
              <a:rPr lang="en-GB" sz="2800" b="1" dirty="0">
                <a:sym typeface="Wingdings" pitchFamily="2" charset="2"/>
              </a:rPr>
              <a:t>.</a:t>
            </a:r>
            <a:endParaRPr lang="en-GB" sz="2800" b="1" dirty="0"/>
          </a:p>
        </p:txBody>
      </p:sp>
      <p:sp>
        <p:nvSpPr>
          <p:cNvPr id="7" name="Rectangle 6"/>
          <p:cNvSpPr/>
          <p:nvPr/>
        </p:nvSpPr>
        <p:spPr>
          <a:xfrm rot="21403425">
            <a:off x="55538" y="174173"/>
            <a:ext cx="6121677"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Results – finally!</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26244" y="3762065"/>
            <a:ext cx="7993644" cy="969817"/>
          </a:xfrm>
          <a:prstGeom prst="rect">
            <a:avLst/>
          </a:prstGeom>
          <a:ln w="9525">
            <a:solidFill>
              <a:schemeClr val="tx1"/>
            </a:solidFill>
            <a:miter lim="800000"/>
            <a:headEnd/>
            <a:tailEnd/>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1802670"/>
            <a:ext cx="1704975" cy="32825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4881" y="3140968"/>
            <a:ext cx="1658463" cy="350511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5516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401629">
            <a:off x="-88200" y="236823"/>
            <a:ext cx="7576498"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Essentials of MRI Analysis</a:t>
            </a:r>
          </a:p>
        </p:txBody>
      </p:sp>
      <p:sp>
        <p:nvSpPr>
          <p:cNvPr id="6" name="Rectangle 5"/>
          <p:cNvSpPr/>
          <p:nvPr/>
        </p:nvSpPr>
        <p:spPr>
          <a:xfrm>
            <a:off x="5364088" y="770801"/>
            <a:ext cx="3947526" cy="707886"/>
          </a:xfrm>
          <a:prstGeom prst="rect">
            <a:avLst/>
          </a:prstGeom>
        </p:spPr>
        <p:txBody>
          <a:bodyPr wrap="square">
            <a:spAutoFit/>
          </a:bodyPr>
          <a:lstStyle/>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Multiple Subjects</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9469" y="4293096"/>
            <a:ext cx="3789237" cy="240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700808"/>
            <a:ext cx="3100630" cy="2213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1267198"/>
            <a:ext cx="1965780" cy="261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rot="21333230">
            <a:off x="7645313" y="3238450"/>
            <a:ext cx="1382879" cy="646331"/>
          </a:xfrm>
          <a:prstGeom prst="rect">
            <a:avLst/>
          </a:prstGeom>
        </p:spPr>
        <p:style>
          <a:lnRef idx="3">
            <a:schemeClr val="lt1"/>
          </a:lnRef>
          <a:fillRef idx="1">
            <a:schemeClr val="accent5"/>
          </a:fillRef>
          <a:effectRef idx="1">
            <a:schemeClr val="accent5"/>
          </a:effectRef>
          <a:fontRef idx="minor">
            <a:schemeClr val="lt1"/>
          </a:fontRef>
        </p:style>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Group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Rectangle 4"/>
          <p:cNvSpPr/>
          <p:nvPr/>
        </p:nvSpPr>
        <p:spPr>
          <a:xfrm rot="279972">
            <a:off x="6336102" y="5980991"/>
            <a:ext cx="2040175"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Population</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Bent Arrow 6"/>
          <p:cNvSpPr/>
          <p:nvPr/>
        </p:nvSpPr>
        <p:spPr>
          <a:xfrm flipV="1">
            <a:off x="2411760" y="3937410"/>
            <a:ext cx="864096" cy="201186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Right Arrow 7"/>
          <p:cNvSpPr/>
          <p:nvPr/>
        </p:nvSpPr>
        <p:spPr>
          <a:xfrm>
            <a:off x="3127157" y="2276872"/>
            <a:ext cx="2132455" cy="5308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5232" y="5780782"/>
            <a:ext cx="2912148" cy="1077218"/>
          </a:xfrm>
          <a:prstGeom prst="rect">
            <a:avLst/>
          </a:prstGeom>
          <a:noFill/>
        </p:spPr>
        <p:txBody>
          <a:bodyPr wrap="square" lIns="91440" tIns="45720" rIns="91440" bIns="45720">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Random Effects</a:t>
            </a:r>
          </a:p>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(RFX)</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a:off x="2737310" y="1300854"/>
            <a:ext cx="2912148" cy="1077218"/>
          </a:xfrm>
          <a:prstGeom prst="rect">
            <a:avLst/>
          </a:prstGeom>
          <a:noFill/>
        </p:spPr>
        <p:txBody>
          <a:bodyPr wrap="square" lIns="91440" tIns="45720" rIns="91440" bIns="45720">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Fixed Effects</a:t>
            </a:r>
          </a:p>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(FFX)</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Rectangle 1"/>
          <p:cNvSpPr/>
          <p:nvPr/>
        </p:nvSpPr>
        <p:spPr>
          <a:xfrm rot="256058">
            <a:off x="815673" y="3404054"/>
            <a:ext cx="2299027" cy="707886"/>
          </a:xfrm>
          <a:prstGeom prst="rect">
            <a:avLst/>
          </a:prstGeom>
        </p:spPr>
        <p:style>
          <a:lnRef idx="3">
            <a:schemeClr val="lt1"/>
          </a:lnRef>
          <a:fillRef idx="1">
            <a:schemeClr val="accent5"/>
          </a:fillRef>
          <a:effectRef idx="1">
            <a:schemeClr val="accent5"/>
          </a:effectRef>
          <a:fontRef idx="minor">
            <a:schemeClr val="lt1"/>
          </a:fontRef>
        </p:style>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Individual</a:t>
            </a:r>
          </a:p>
        </p:txBody>
      </p:sp>
    </p:spTree>
    <p:extLst>
      <p:ext uri="{BB962C8B-B14F-4D97-AF65-F5344CB8AC3E}">
        <p14:creationId xmlns:p14="http://schemas.microsoft.com/office/powerpoint/2010/main" val="4137769508"/>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1306067">
            <a:off x="-623" y="269936"/>
            <a:ext cx="6951198"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How do I </a:t>
            </a:r>
            <a:r>
              <a:rPr lang="en-US" sz="54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actually</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do it?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nvGrpSpPr>
          <p:cNvPr id="3" name="Group 2"/>
          <p:cNvGrpSpPr/>
          <p:nvPr/>
        </p:nvGrpSpPr>
        <p:grpSpPr>
          <a:xfrm>
            <a:off x="5580112" y="566754"/>
            <a:ext cx="3695936" cy="1108936"/>
            <a:chOff x="2673537" y="1675690"/>
            <a:chExt cx="3695936" cy="1108936"/>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3537" y="1908685"/>
              <a:ext cx="3695936" cy="81457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1675690"/>
              <a:ext cx="1771217" cy="1108936"/>
            </a:xfrm>
            <a:prstGeom prst="rect">
              <a:avLst/>
            </a:prstGeom>
          </p:spPr>
        </p:pic>
      </p:grpSp>
      <p:sp>
        <p:nvSpPr>
          <p:cNvPr id="6" name="Rectangle 5"/>
          <p:cNvSpPr/>
          <p:nvPr/>
        </p:nvSpPr>
        <p:spPr>
          <a:xfrm>
            <a:off x="467544" y="1717734"/>
            <a:ext cx="8220668" cy="4524315"/>
          </a:xfrm>
          <a:prstGeom prst="rect">
            <a:avLst/>
          </a:prstGeom>
        </p:spPr>
        <p:txBody>
          <a:bodyPr wrap="square">
            <a:spAutoFit/>
          </a:bodyPr>
          <a:lstStyle/>
          <a:p>
            <a:r>
              <a:rPr lang="en-GB" sz="3200" b="1" dirty="0" smtClean="0"/>
              <a:t>In SPM, the best/easiest way is through using </a:t>
            </a:r>
            <a:r>
              <a:rPr lang="en-GB" sz="3200" b="1" dirty="0" err="1" smtClean="0"/>
              <a:t>MarsBaR</a:t>
            </a:r>
            <a:r>
              <a:rPr lang="en-GB" sz="3200" b="1" dirty="0" smtClean="0"/>
              <a:t> toolbox.</a:t>
            </a:r>
          </a:p>
          <a:p>
            <a:endParaRPr lang="en-GB" sz="3200" b="1" dirty="0"/>
          </a:p>
          <a:p>
            <a:r>
              <a:rPr lang="en-GB" sz="3200" b="1" dirty="0" smtClean="0"/>
              <a:t>Open it thus:</a:t>
            </a:r>
          </a:p>
          <a:p>
            <a:endParaRPr lang="en-GB" sz="3200" b="1" dirty="0" smtClean="0"/>
          </a:p>
          <a:p>
            <a:endParaRPr lang="en-GB" sz="3200" b="1" dirty="0"/>
          </a:p>
          <a:p>
            <a:r>
              <a:rPr lang="en-GB" sz="3200" b="1" dirty="0" smtClean="0"/>
              <a:t>Open the tutorial by </a:t>
            </a:r>
            <a:r>
              <a:rPr lang="en-GB" sz="3200" b="1" dirty="0" err="1" smtClean="0"/>
              <a:t>googling</a:t>
            </a:r>
            <a:r>
              <a:rPr lang="en-GB" sz="3200" b="1" dirty="0" smtClean="0"/>
              <a:t> </a:t>
            </a:r>
          </a:p>
          <a:p>
            <a:r>
              <a:rPr lang="en-GB" sz="3200" b="1" dirty="0" err="1" smtClean="0"/>
              <a:t>MarsBaR</a:t>
            </a:r>
            <a:endParaRPr lang="en-GB" sz="3200" b="1" dirty="0" smtClean="0"/>
          </a:p>
          <a:p>
            <a:r>
              <a:rPr lang="en-GB" sz="1600" b="1" dirty="0" smtClean="0"/>
              <a:t>(it’s excellent and written by Matthew Brett, so is actually readable </a:t>
            </a:r>
          </a:p>
          <a:p>
            <a:r>
              <a:rPr lang="en-GB" sz="1600" b="1" dirty="0" smtClean="0"/>
              <a:t>and understandable).</a:t>
            </a:r>
            <a:endParaRPr lang="en-GB" sz="1400" b="1"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9994" y="2492896"/>
            <a:ext cx="2413456" cy="4020492"/>
          </a:xfrm>
          <a:prstGeom prst="rect">
            <a:avLst/>
          </a:prstGeom>
        </p:spPr>
      </p:pic>
    </p:spTree>
    <p:extLst>
      <p:ext uri="{BB962C8B-B14F-4D97-AF65-F5344CB8AC3E}">
        <p14:creationId xmlns:p14="http://schemas.microsoft.com/office/powerpoint/2010/main" val="1718327"/>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1306067">
            <a:off x="-623" y="269936"/>
            <a:ext cx="6951198"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How do I </a:t>
            </a:r>
            <a:r>
              <a:rPr lang="en-US" sz="54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actually</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do it?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TextBox 5"/>
          <p:cNvSpPr txBox="1"/>
          <p:nvPr/>
        </p:nvSpPr>
        <p:spPr>
          <a:xfrm>
            <a:off x="395536" y="1340768"/>
            <a:ext cx="8280920" cy="4278094"/>
          </a:xfrm>
          <a:prstGeom prst="rect">
            <a:avLst/>
          </a:prstGeom>
          <a:noFill/>
        </p:spPr>
        <p:txBody>
          <a:bodyPr wrap="square" rtlCol="0">
            <a:spAutoFit/>
          </a:bodyPr>
          <a:lstStyle/>
          <a:p>
            <a:r>
              <a:rPr lang="en-GB" sz="2800" b="1" dirty="0" smtClean="0"/>
              <a:t>Be careful about your coordinates</a:t>
            </a:r>
          </a:p>
          <a:p>
            <a:pPr lvl="1"/>
            <a:r>
              <a:rPr lang="en-GB" dirty="0" smtClean="0"/>
              <a:t>Some people report in MNI space, others in </a:t>
            </a:r>
            <a:r>
              <a:rPr lang="en-GB" dirty="0" err="1" smtClean="0"/>
              <a:t>Talairach</a:t>
            </a:r>
            <a:r>
              <a:rPr lang="en-GB" dirty="0" smtClean="0"/>
              <a:t> and </a:t>
            </a:r>
            <a:r>
              <a:rPr lang="en-GB" dirty="0" err="1" smtClean="0"/>
              <a:t>Tourneaux</a:t>
            </a:r>
            <a:r>
              <a:rPr lang="en-GB" dirty="0" smtClean="0"/>
              <a:t>. They’re similar but slightly different. </a:t>
            </a:r>
            <a:r>
              <a:rPr lang="en-GB" dirty="0" err="1"/>
              <a:t>Marsbar</a:t>
            </a:r>
            <a:r>
              <a:rPr lang="en-GB" dirty="0"/>
              <a:t> uses </a:t>
            </a:r>
            <a:r>
              <a:rPr lang="en-GB" dirty="0" smtClean="0"/>
              <a:t>MNI. </a:t>
            </a:r>
            <a:endParaRPr lang="en-GB" dirty="0"/>
          </a:p>
          <a:p>
            <a:pPr lvl="1"/>
            <a:r>
              <a:rPr lang="en-GB" dirty="0" smtClean="0"/>
              <a:t>Use tal2mni.m or mni2tal.m (on the wiki) to change into the coordinates you want. Add the scripts to your path then to change type:</a:t>
            </a:r>
          </a:p>
          <a:p>
            <a:pPr lvl="1"/>
            <a:r>
              <a:rPr lang="en-GB" dirty="0" smtClean="0"/>
              <a:t>tal2mni([</a:t>
            </a:r>
            <a:r>
              <a:rPr lang="en-GB" dirty="0" smtClean="0"/>
              <a:t>33 33 -10; 20 44 96]) 	this will convert these 2 </a:t>
            </a:r>
            <a:r>
              <a:rPr lang="en-GB" dirty="0" err="1" smtClean="0"/>
              <a:t>tal</a:t>
            </a:r>
            <a:r>
              <a:rPr lang="en-GB" dirty="0" smtClean="0"/>
              <a:t> points to MNI space </a:t>
            </a:r>
          </a:p>
          <a:p>
            <a:pPr lvl="1"/>
            <a:endParaRPr lang="en-GB" dirty="0" smtClean="0"/>
          </a:p>
          <a:p>
            <a:r>
              <a:rPr lang="en-GB" sz="2800" b="1" dirty="0" smtClean="0"/>
              <a:t>Localize for shorter with a liberal threshold</a:t>
            </a:r>
          </a:p>
          <a:p>
            <a:pPr lvl="1"/>
            <a:r>
              <a:rPr lang="en-GB" dirty="0" smtClean="0"/>
              <a:t>A recent study by Kawabata and Devlin suggests that using a relatively short localizer (~10mins) with a liberal threshold (Z &gt; 2.3) is just as effective as performing a longer localizer with a more conservative threshold (Z &gt; 5). </a:t>
            </a:r>
          </a:p>
          <a:p>
            <a:pPr lvl="1"/>
            <a:r>
              <a:rPr lang="en-GB" dirty="0" smtClean="0"/>
              <a:t>Therefore, go for the shorter localizer which is more cost-effective and will give you more scanner time.</a:t>
            </a:r>
            <a:endParaRPr lang="en-GB" dirty="0"/>
          </a:p>
          <a:p>
            <a:pPr lvl="1"/>
            <a:endParaRPr lang="en-GB" dirty="0"/>
          </a:p>
        </p:txBody>
      </p:sp>
    </p:spTree>
    <p:extLst>
      <p:ext uri="{BB962C8B-B14F-4D97-AF65-F5344CB8AC3E}">
        <p14:creationId xmlns:p14="http://schemas.microsoft.com/office/powerpoint/2010/main" val="193309371"/>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1306067">
            <a:off x="212846" y="213816"/>
            <a:ext cx="3334695"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References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539552" y="1412776"/>
            <a:ext cx="8136904" cy="5262979"/>
          </a:xfrm>
          <a:prstGeom prst="rect">
            <a:avLst/>
          </a:prstGeom>
          <a:noFill/>
        </p:spPr>
        <p:txBody>
          <a:bodyPr wrap="square" rtlCol="0">
            <a:spAutoFit/>
          </a:bodyPr>
          <a:lstStyle/>
          <a:p>
            <a:r>
              <a:rPr lang="en-GB" sz="1600" dirty="0" smtClean="0"/>
              <a:t>Multiple Subjects:</a:t>
            </a:r>
            <a:endParaRPr lang="en-GB" sz="1600" dirty="0" smtClean="0"/>
          </a:p>
          <a:p>
            <a:pPr marL="285750" indent="-285750">
              <a:buFont typeface="Arial" pitchFamily="34" charset="0"/>
              <a:buChar char="•"/>
            </a:pPr>
            <a:r>
              <a:rPr lang="en-GB" sz="1600" dirty="0" smtClean="0"/>
              <a:t>The MIT wiki: www.mindhive.edu/node/92</a:t>
            </a:r>
          </a:p>
          <a:p>
            <a:pPr marL="285750" indent="-285750">
              <a:buFont typeface="Arial" pitchFamily="34" charset="0"/>
              <a:buChar char="•"/>
            </a:pPr>
            <a:r>
              <a:rPr lang="en-GB" sz="1600" dirty="0" smtClean="0"/>
              <a:t>Random-Effects Analysis (2003) W.D Penny and A.J Holmes</a:t>
            </a:r>
          </a:p>
          <a:p>
            <a:endParaRPr lang="en-GB" sz="1600" dirty="0" smtClean="0"/>
          </a:p>
          <a:p>
            <a:r>
              <a:rPr lang="en-GB" sz="1600" dirty="0" smtClean="0"/>
              <a:t>ROI:</a:t>
            </a:r>
          </a:p>
          <a:p>
            <a:pPr marL="285750" indent="-285750">
              <a:buFont typeface="Arial" pitchFamily="34" charset="0"/>
              <a:buChar char="•"/>
            </a:pPr>
            <a:r>
              <a:rPr lang="en-GB" sz="1600" dirty="0"/>
              <a:t>The MIT wiki: </a:t>
            </a:r>
            <a:r>
              <a:rPr lang="en-GB" sz="1600" dirty="0" smtClean="0"/>
              <a:t>www.mindhive.edu/node/101</a:t>
            </a:r>
          </a:p>
          <a:p>
            <a:pPr marL="285750" indent="-285750">
              <a:buFont typeface="Arial" pitchFamily="34" charset="0"/>
              <a:buChar char="•"/>
            </a:pPr>
            <a:r>
              <a:rPr lang="en-GB" sz="1600" dirty="0" smtClean="0"/>
              <a:t>www.marsbar.sourceforge.net/index.html</a:t>
            </a:r>
          </a:p>
          <a:p>
            <a:pPr marL="285750" indent="-285750">
              <a:buFont typeface="Arial" pitchFamily="34" charset="0"/>
              <a:buChar char="•"/>
            </a:pPr>
            <a:r>
              <a:rPr lang="en-GB" sz="1600" dirty="0" smtClean="0"/>
              <a:t>tal2mni.m </a:t>
            </a:r>
            <a:r>
              <a:rPr lang="en-GB" sz="1600" dirty="0" smtClean="0"/>
              <a:t>/ mni2tal.m at: www.imaging.mrc-cbu.cam.ac.uk/imaging/MniTalairach</a:t>
            </a:r>
          </a:p>
          <a:p>
            <a:pPr marL="285750" indent="-285750">
              <a:buFont typeface="Arial" pitchFamily="34" charset="0"/>
              <a:buChar char="•"/>
            </a:pPr>
            <a:endParaRPr lang="en-GB" sz="1600" dirty="0"/>
          </a:p>
          <a:p>
            <a:pPr marL="285750" indent="-285750">
              <a:buFont typeface="Arial" pitchFamily="34" charset="0"/>
              <a:buChar char="•"/>
            </a:pPr>
            <a:r>
              <a:rPr lang="en-GB" sz="1600" dirty="0" err="1"/>
              <a:t>Friston</a:t>
            </a:r>
            <a:r>
              <a:rPr lang="en-GB" sz="1600" dirty="0"/>
              <a:t>, K. J., </a:t>
            </a:r>
            <a:r>
              <a:rPr lang="en-GB" sz="1600" dirty="0" err="1"/>
              <a:t>Rotshtein</a:t>
            </a:r>
            <a:r>
              <a:rPr lang="en-GB" sz="1600" dirty="0"/>
              <a:t>, P., </a:t>
            </a:r>
            <a:r>
              <a:rPr lang="en-GB" sz="1600" dirty="0" err="1"/>
              <a:t>Geng</a:t>
            </a:r>
            <a:r>
              <a:rPr lang="en-GB" sz="1600" dirty="0"/>
              <a:t>, J. J., </a:t>
            </a:r>
            <a:r>
              <a:rPr lang="en-GB" sz="1600" dirty="0" err="1"/>
              <a:t>Sterzer</a:t>
            </a:r>
            <a:r>
              <a:rPr lang="en-GB" sz="1600" dirty="0"/>
              <a:t>, P., &amp; Henson, R. N. (2006). A critique of functional localisers. </a:t>
            </a:r>
            <a:r>
              <a:rPr lang="en-GB" sz="1600" i="1" dirty="0" err="1"/>
              <a:t>NeuroImage</a:t>
            </a:r>
            <a:r>
              <a:rPr lang="en-GB" sz="1600" dirty="0"/>
              <a:t>, </a:t>
            </a:r>
            <a:r>
              <a:rPr lang="en-GB" sz="1600" i="1" dirty="0"/>
              <a:t>30</a:t>
            </a:r>
            <a:r>
              <a:rPr lang="en-GB" sz="1600" dirty="0"/>
              <a:t>(4), 1077-87. </a:t>
            </a:r>
            <a:endParaRPr lang="en-GB" sz="1600" dirty="0" smtClean="0"/>
          </a:p>
          <a:p>
            <a:pPr marL="285750" indent="-285750">
              <a:buFont typeface="Arial" pitchFamily="34" charset="0"/>
              <a:buChar char="•"/>
            </a:pPr>
            <a:r>
              <a:rPr lang="en-GB" sz="1600" dirty="0" smtClean="0"/>
              <a:t>Saxe</a:t>
            </a:r>
            <a:r>
              <a:rPr lang="en-GB" sz="1600" dirty="0"/>
              <a:t>, R., Brett, M., &amp; </a:t>
            </a:r>
            <a:r>
              <a:rPr lang="en-GB" sz="1600" dirty="0" err="1"/>
              <a:t>Kanwisher</a:t>
            </a:r>
            <a:r>
              <a:rPr lang="en-GB" sz="1600" dirty="0"/>
              <a:t>, N. (2006). Divide and conquer: a </a:t>
            </a:r>
            <a:r>
              <a:rPr lang="en-GB" sz="1600" dirty="0" err="1"/>
              <a:t>defense</a:t>
            </a:r>
            <a:r>
              <a:rPr lang="en-GB" sz="1600" dirty="0"/>
              <a:t> of functional localizers. </a:t>
            </a:r>
            <a:r>
              <a:rPr lang="en-GB" sz="1600" i="1" dirty="0" err="1"/>
              <a:t>NeuroImage</a:t>
            </a:r>
            <a:r>
              <a:rPr lang="en-GB" sz="1600" dirty="0"/>
              <a:t>, </a:t>
            </a:r>
            <a:r>
              <a:rPr lang="en-GB" sz="1600" i="1" dirty="0"/>
              <a:t>30</a:t>
            </a:r>
            <a:r>
              <a:rPr lang="en-GB" sz="1600" dirty="0"/>
              <a:t>(4), 1088-96; discussion 1097-9. </a:t>
            </a:r>
            <a:endParaRPr lang="en-GB" sz="1600" dirty="0" smtClean="0"/>
          </a:p>
          <a:p>
            <a:pPr marL="285750" indent="-285750">
              <a:buFont typeface="Arial" pitchFamily="34" charset="0"/>
              <a:buChar char="•"/>
            </a:pPr>
            <a:r>
              <a:rPr lang="en-GB" sz="1600" dirty="0" err="1"/>
              <a:t>Poldrack</a:t>
            </a:r>
            <a:r>
              <a:rPr lang="en-GB" sz="1600" dirty="0"/>
              <a:t>, R. a, &amp; Mumford, J. a. (2009). Independence in ROI analysis: where is the voodoo? </a:t>
            </a:r>
            <a:r>
              <a:rPr lang="en-GB" sz="1600" i="1" dirty="0"/>
              <a:t>Social cognitive and affective neuroscience</a:t>
            </a:r>
            <a:r>
              <a:rPr lang="en-GB" sz="1600" dirty="0"/>
              <a:t>, </a:t>
            </a:r>
            <a:r>
              <a:rPr lang="en-GB" sz="1600" i="1" dirty="0"/>
              <a:t>4</a:t>
            </a:r>
            <a:r>
              <a:rPr lang="en-GB" sz="1600" dirty="0"/>
              <a:t>(2), 208-13. </a:t>
            </a:r>
            <a:endParaRPr lang="en-GB" sz="1600" dirty="0" smtClean="0"/>
          </a:p>
          <a:p>
            <a:pPr marL="285750" indent="-285750">
              <a:buFont typeface="Arial" pitchFamily="34" charset="0"/>
              <a:buChar char="•"/>
            </a:pPr>
            <a:r>
              <a:rPr lang="en-GB" sz="1600" dirty="0"/>
              <a:t>Begging the Question: The Non-Independence Error in fMRI Data Analysis Edward </a:t>
            </a:r>
            <a:r>
              <a:rPr lang="en-GB" sz="1600" dirty="0" err="1"/>
              <a:t>Vul</a:t>
            </a:r>
            <a:r>
              <a:rPr lang="en-GB" sz="1600" dirty="0"/>
              <a:t>, Nancy </a:t>
            </a:r>
            <a:r>
              <a:rPr lang="en-GB" sz="1600" dirty="0" err="1" smtClean="0"/>
              <a:t>Kanwisher</a:t>
            </a:r>
            <a:endParaRPr lang="en-GB" sz="1600" dirty="0" smtClean="0"/>
          </a:p>
          <a:p>
            <a:pPr marL="285750" indent="-285750">
              <a:buFont typeface="Arial" pitchFamily="34" charset="0"/>
              <a:buChar char="•"/>
            </a:pPr>
            <a:r>
              <a:rPr lang="en-GB" sz="1600" dirty="0"/>
              <a:t>Nieto-</a:t>
            </a:r>
            <a:r>
              <a:rPr lang="en-GB" sz="1600" dirty="0" err="1"/>
              <a:t>Castanon</a:t>
            </a:r>
            <a:r>
              <a:rPr lang="en-GB" sz="1600" dirty="0"/>
              <a:t>, A., </a:t>
            </a:r>
            <a:r>
              <a:rPr lang="en-GB" sz="1600" dirty="0" err="1"/>
              <a:t>Ghosh</a:t>
            </a:r>
            <a:r>
              <a:rPr lang="en-GB" sz="1600" dirty="0"/>
              <a:t>, S. S., </a:t>
            </a:r>
            <a:r>
              <a:rPr lang="en-GB" sz="1600" dirty="0" err="1"/>
              <a:t>Tourville</a:t>
            </a:r>
            <a:r>
              <a:rPr lang="en-GB" sz="1600" dirty="0"/>
              <a:t>, J. a, &amp; Guenther, F. H. (2003). Region of interest based analysis of functional imaging data. </a:t>
            </a:r>
            <a:r>
              <a:rPr lang="en-GB" sz="1600" i="1" dirty="0" err="1"/>
              <a:t>NeuroImage</a:t>
            </a:r>
            <a:r>
              <a:rPr lang="en-GB" sz="1600" dirty="0"/>
              <a:t>, </a:t>
            </a:r>
            <a:r>
              <a:rPr lang="en-GB" sz="1600" i="1" dirty="0"/>
              <a:t>19</a:t>
            </a:r>
            <a:r>
              <a:rPr lang="en-GB" sz="1600" dirty="0"/>
              <a:t>(4), 1303-1316. </a:t>
            </a:r>
            <a:endParaRPr lang="en-GB" sz="1600" dirty="0" smtClean="0"/>
          </a:p>
          <a:p>
            <a:pPr marL="285750" indent="-285750">
              <a:buFont typeface="Arial" pitchFamily="34" charset="0"/>
              <a:buChar char="•"/>
            </a:pPr>
            <a:r>
              <a:rPr lang="en-GB" sz="1600" dirty="0" err="1" smtClean="0"/>
              <a:t>Poldrack</a:t>
            </a:r>
            <a:r>
              <a:rPr lang="en-GB" sz="1600" dirty="0" smtClean="0"/>
              <a:t>, R. A., (2007) Region of Interest Analysis for fMRI. </a:t>
            </a:r>
            <a:r>
              <a:rPr lang="en-GB" sz="1600" i="1" dirty="0" smtClean="0"/>
              <a:t>SCAN</a:t>
            </a:r>
            <a:r>
              <a:rPr lang="en-GB" sz="1600" dirty="0" smtClean="0"/>
              <a:t>, (2) </a:t>
            </a:r>
            <a:r>
              <a:rPr lang="en-GB" sz="1600" dirty="0" smtClean="0"/>
              <a:t>67-70</a:t>
            </a:r>
          </a:p>
          <a:p>
            <a:pPr marL="285750" indent="-285750">
              <a:buFont typeface="Arial" pitchFamily="34" charset="0"/>
              <a:buChar char="•"/>
            </a:pPr>
            <a:r>
              <a:rPr lang="en-GB" sz="1600" dirty="0" smtClean="0"/>
              <a:t>Kawabata, Devlin (2011) Improving the reliability of functional localizers. </a:t>
            </a:r>
            <a:r>
              <a:rPr lang="en-GB" sz="1600" i="1" dirty="0" err="1" smtClean="0"/>
              <a:t>NeuroImage</a:t>
            </a:r>
            <a:r>
              <a:rPr lang="en-GB" sz="1600" i="1" dirty="0" smtClean="0"/>
              <a:t> </a:t>
            </a:r>
            <a:endParaRPr lang="en-GB" sz="1600" i="1" dirty="0"/>
          </a:p>
        </p:txBody>
      </p:sp>
    </p:spTree>
    <p:extLst>
      <p:ext uri="{BB962C8B-B14F-4D97-AF65-F5344CB8AC3E}">
        <p14:creationId xmlns:p14="http://schemas.microsoft.com/office/powerpoint/2010/main" val="147300380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401629">
            <a:off x="131007" y="201344"/>
            <a:ext cx="3750515"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Fixed Effects</a:t>
            </a:r>
            <a:endPar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rot="21401629">
            <a:off x="136262" y="3320358"/>
            <a:ext cx="4651916"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Random Effects</a:t>
            </a:r>
            <a:endPar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TextBox 1"/>
          <p:cNvSpPr txBox="1"/>
          <p:nvPr/>
        </p:nvSpPr>
        <p:spPr>
          <a:xfrm>
            <a:off x="683568" y="1232056"/>
            <a:ext cx="8064896" cy="1938992"/>
          </a:xfrm>
          <a:prstGeom prst="rect">
            <a:avLst/>
          </a:prstGeom>
          <a:noFill/>
        </p:spPr>
        <p:txBody>
          <a:bodyPr wrap="square" rtlCol="0">
            <a:spAutoFit/>
          </a:bodyPr>
          <a:lstStyle/>
          <a:p>
            <a:pPr marL="285750" indent="-285750">
              <a:buFont typeface="Arial" pitchFamily="34" charset="0"/>
              <a:buChar char="•"/>
            </a:pPr>
            <a:r>
              <a:rPr lang="en-GB" sz="2400" dirty="0" smtClean="0"/>
              <a:t>You assume that you’ve got all of the possible subjects that you’re interested in.</a:t>
            </a:r>
          </a:p>
          <a:p>
            <a:pPr marL="285750" indent="-285750">
              <a:buFont typeface="Arial" pitchFamily="34" charset="0"/>
              <a:buChar char="•"/>
            </a:pPr>
            <a:r>
              <a:rPr lang="en-GB" sz="2400" dirty="0" smtClean="0"/>
              <a:t>If you have a significant activation, you can conclude that it is likely that brain region was involved in that task for those people.</a:t>
            </a:r>
          </a:p>
        </p:txBody>
      </p:sp>
      <p:sp>
        <p:nvSpPr>
          <p:cNvPr id="5" name="TextBox 4"/>
          <p:cNvSpPr txBox="1"/>
          <p:nvPr/>
        </p:nvSpPr>
        <p:spPr>
          <a:xfrm>
            <a:off x="835968" y="4377062"/>
            <a:ext cx="8064896" cy="1938992"/>
          </a:xfrm>
          <a:prstGeom prst="rect">
            <a:avLst/>
          </a:prstGeom>
          <a:noFill/>
        </p:spPr>
        <p:txBody>
          <a:bodyPr wrap="square" rtlCol="0">
            <a:spAutoFit/>
          </a:bodyPr>
          <a:lstStyle/>
          <a:p>
            <a:pPr marL="285750" indent="-285750">
              <a:buFont typeface="Arial" pitchFamily="34" charset="0"/>
              <a:buChar char="•"/>
            </a:pPr>
            <a:r>
              <a:rPr lang="en-GB" sz="2400" dirty="0" smtClean="0"/>
              <a:t>Assume that your group is actually just a random sample of the population.</a:t>
            </a:r>
          </a:p>
          <a:p>
            <a:pPr marL="285750" indent="-285750">
              <a:buFont typeface="Arial" pitchFamily="34" charset="0"/>
              <a:buChar char="•"/>
            </a:pPr>
            <a:r>
              <a:rPr lang="en-GB" sz="2400" dirty="0" smtClean="0"/>
              <a:t>If you have a significant activation, you can conclude that it is likely that this brain region is involved in that task for </a:t>
            </a:r>
            <a:r>
              <a:rPr lang="en-GB" sz="2400" b="1" dirty="0" smtClean="0"/>
              <a:t>everyone </a:t>
            </a:r>
            <a:r>
              <a:rPr lang="en-GB" sz="2400" dirty="0" smtClean="0"/>
              <a:t>from that population.</a:t>
            </a:r>
            <a:endParaRPr lang="en-GB" sz="2400" b="1" dirty="0" smtClean="0"/>
          </a:p>
        </p:txBody>
      </p:sp>
    </p:spTree>
    <p:extLst>
      <p:ext uri="{BB962C8B-B14F-4D97-AF65-F5344CB8AC3E}">
        <p14:creationId xmlns:p14="http://schemas.microsoft.com/office/powerpoint/2010/main" val="407751909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401629">
            <a:off x="131007" y="201344"/>
            <a:ext cx="3750515"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Fixed Effects</a:t>
            </a:r>
            <a:endPar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861636" y="1005492"/>
            <a:ext cx="390203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Y = (X ∙ B) + E</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TextBox 6"/>
          <p:cNvSpPr txBox="1"/>
          <p:nvPr/>
        </p:nvSpPr>
        <p:spPr>
          <a:xfrm>
            <a:off x="683568" y="1958522"/>
            <a:ext cx="8064896" cy="4524315"/>
          </a:xfrm>
          <a:prstGeom prst="rect">
            <a:avLst/>
          </a:prstGeom>
          <a:noFill/>
        </p:spPr>
        <p:txBody>
          <a:bodyPr wrap="square" rtlCol="0">
            <a:spAutoFit/>
          </a:bodyPr>
          <a:lstStyle/>
          <a:p>
            <a:pPr marL="285750" indent="-285750">
              <a:buFont typeface="Arial" pitchFamily="34" charset="0"/>
              <a:buChar char="•"/>
            </a:pPr>
            <a:r>
              <a:rPr lang="en-GB" sz="2400" dirty="0" smtClean="0"/>
              <a:t>Just like in the first level, you construct a GLM,</a:t>
            </a:r>
          </a:p>
          <a:p>
            <a:r>
              <a:rPr lang="en-GB" sz="2400" dirty="0" smtClean="0"/>
              <a:t>but now Y is a column vector with data from all </a:t>
            </a:r>
          </a:p>
          <a:p>
            <a:r>
              <a:rPr lang="en-GB" sz="2400" dirty="0" smtClean="0"/>
              <a:t>subjects</a:t>
            </a:r>
          </a:p>
          <a:p>
            <a:pPr marL="342900" indent="-342900">
              <a:buFont typeface="Arial" pitchFamily="34" charset="0"/>
              <a:buChar char="•"/>
            </a:pPr>
            <a:r>
              <a:rPr lang="en-GB" sz="2400" dirty="0" smtClean="0"/>
              <a:t>The result is an ‘average effect of the group’, i.e. </a:t>
            </a:r>
          </a:p>
          <a:p>
            <a:r>
              <a:rPr lang="en-GB" sz="2400" dirty="0" smtClean="0"/>
              <a:t>if you observe a significant activation, then the average magnitude of the response was significant.</a:t>
            </a:r>
          </a:p>
          <a:p>
            <a:endParaRPr lang="en-GB" sz="2400" dirty="0"/>
          </a:p>
          <a:p>
            <a:endParaRPr lang="en-GB" sz="2400" dirty="0" smtClean="0"/>
          </a:p>
          <a:p>
            <a:pPr marL="342900" indent="-342900">
              <a:buFont typeface="Arial" pitchFamily="34" charset="0"/>
              <a:buChar char="•"/>
            </a:pPr>
            <a:r>
              <a:rPr lang="en-GB" sz="2400" dirty="0" smtClean="0"/>
              <a:t>You have more power than RFX because you have more degrees of freedom (100s) – each functional image is a </a:t>
            </a:r>
            <a:r>
              <a:rPr lang="en-GB" sz="2400" dirty="0" err="1" smtClean="0"/>
              <a:t>DoF</a:t>
            </a:r>
            <a:r>
              <a:rPr lang="en-GB" sz="2400" dirty="0"/>
              <a:t> </a:t>
            </a:r>
            <a:r>
              <a:rPr lang="en-GB" sz="2400" dirty="0" smtClean="0"/>
              <a:t>– therefore you’re more likely to reliably detect an effect.</a:t>
            </a:r>
          </a:p>
          <a:p>
            <a:pPr marL="342900" indent="-342900">
              <a:buFont typeface="Arial" pitchFamily="34" charset="0"/>
              <a:buChar char="•"/>
            </a:pPr>
            <a:endParaRPr lang="en-GB" sz="2400" dirty="0" smtClean="0"/>
          </a:p>
        </p:txBody>
      </p:sp>
      <p:grpSp>
        <p:nvGrpSpPr>
          <p:cNvPr id="11" name="Group 10"/>
          <p:cNvGrpSpPr/>
          <p:nvPr/>
        </p:nvGrpSpPr>
        <p:grpSpPr>
          <a:xfrm>
            <a:off x="6202014" y="1005492"/>
            <a:ext cx="2733581" cy="3416320"/>
            <a:chOff x="1622395" y="3077538"/>
            <a:chExt cx="2733581" cy="3416320"/>
          </a:xfrm>
        </p:grpSpPr>
        <p:sp>
          <p:nvSpPr>
            <p:cNvPr id="10" name="Rectangle 9"/>
            <p:cNvSpPr/>
            <p:nvPr/>
          </p:nvSpPr>
          <p:spPr>
            <a:xfrm>
              <a:off x="1622395" y="3077538"/>
              <a:ext cx="2733581" cy="341632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Y =    s1</a:t>
              </a:r>
            </a:p>
            <a:p>
              <a:pPr algn="ct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 </a:t>
              </a: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        s2</a:t>
              </a:r>
            </a:p>
            <a:p>
              <a:pPr algn="ct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	</a:t>
              </a: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    s3</a:t>
              </a:r>
            </a:p>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	   …</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sp>
          <p:nvSpPr>
            <p:cNvPr id="3" name="Double Bracket 2"/>
            <p:cNvSpPr/>
            <p:nvPr/>
          </p:nvSpPr>
          <p:spPr>
            <a:xfrm>
              <a:off x="3131840" y="3077538"/>
              <a:ext cx="1152128" cy="3416320"/>
            </a:xfrm>
            <a:prstGeom prst="bracketPair">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4137769508"/>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401629">
            <a:off x="22754" y="138634"/>
            <a:ext cx="4651915"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Random Effects</a:t>
            </a:r>
          </a:p>
        </p:txBody>
      </p:sp>
      <p:sp>
        <p:nvSpPr>
          <p:cNvPr id="5" name="TextBox 4"/>
          <p:cNvSpPr txBox="1"/>
          <p:nvPr/>
        </p:nvSpPr>
        <p:spPr>
          <a:xfrm>
            <a:off x="666998" y="1052736"/>
            <a:ext cx="8064896" cy="6863417"/>
          </a:xfrm>
          <a:prstGeom prst="rect">
            <a:avLst/>
          </a:prstGeom>
          <a:noFill/>
        </p:spPr>
        <p:txBody>
          <a:bodyPr wrap="square" rtlCol="0">
            <a:spAutoFit/>
          </a:bodyPr>
          <a:lstStyle/>
          <a:p>
            <a:r>
              <a:rPr lang="en-GB" sz="2300" u="sng" dirty="0" smtClean="0"/>
              <a:t>1</a:t>
            </a:r>
            <a:r>
              <a:rPr lang="en-GB" sz="2300" u="sng" baseline="30000" dirty="0" smtClean="0"/>
              <a:t>st</a:t>
            </a:r>
            <a:r>
              <a:rPr lang="en-GB" sz="2300" u="sng" dirty="0" smtClean="0"/>
              <a:t> level</a:t>
            </a:r>
          </a:p>
          <a:p>
            <a:pPr marL="285750" indent="-285750">
              <a:buFont typeface="Arial" pitchFamily="34" charset="0"/>
              <a:buChar char="•"/>
            </a:pPr>
            <a:r>
              <a:rPr lang="en-GB" sz="2300" dirty="0" smtClean="0"/>
              <a:t>With each single subject you construct a GLM to estimate their betas.</a:t>
            </a:r>
          </a:p>
          <a:p>
            <a:pPr marL="285750" indent="-285750">
              <a:buFont typeface="Arial" pitchFamily="34" charset="0"/>
              <a:buChar char="•"/>
            </a:pPr>
            <a:r>
              <a:rPr lang="en-GB" sz="2300" dirty="0" smtClean="0"/>
              <a:t>With this data you perform your contrasts to look for an effect of interest.</a:t>
            </a:r>
          </a:p>
          <a:p>
            <a:pPr marL="285750" indent="-285750">
              <a:buFont typeface="Arial" pitchFamily="34" charset="0"/>
              <a:buChar char="•"/>
            </a:pPr>
            <a:endParaRPr lang="en-GB" sz="2300" dirty="0"/>
          </a:p>
          <a:p>
            <a:r>
              <a:rPr lang="en-GB" sz="2300" u="sng" dirty="0" smtClean="0"/>
              <a:t>2</a:t>
            </a:r>
            <a:r>
              <a:rPr lang="en-GB" sz="2300" u="sng" baseline="30000" dirty="0" smtClean="0"/>
              <a:t>nd</a:t>
            </a:r>
            <a:r>
              <a:rPr lang="en-GB" sz="2300" u="sng" dirty="0" smtClean="0"/>
              <a:t> level</a:t>
            </a:r>
          </a:p>
          <a:p>
            <a:pPr marL="285750" indent="-285750">
              <a:buFont typeface="Arial" pitchFamily="34" charset="0"/>
              <a:buChar char="•"/>
            </a:pPr>
            <a:r>
              <a:rPr lang="en-GB" sz="2300" dirty="0" smtClean="0"/>
              <a:t>You feed your contrast images from each subject into another GLM, which performs a 1 sample t-test* on the data.</a:t>
            </a:r>
          </a:p>
          <a:p>
            <a:pPr marL="285750" indent="-285750">
              <a:buFont typeface="Arial" pitchFamily="34" charset="0"/>
              <a:buChar char="•"/>
            </a:pPr>
            <a:endParaRPr lang="en-GB" sz="2300" dirty="0"/>
          </a:p>
          <a:p>
            <a:pPr marL="342900" indent="-342900">
              <a:buFont typeface="Arial" pitchFamily="34" charset="0"/>
              <a:buChar char="•"/>
            </a:pPr>
            <a:r>
              <a:rPr lang="en-GB" sz="2300" dirty="0" smtClean="0"/>
              <a:t>This method is called ‘Summary-Statistics’</a:t>
            </a:r>
          </a:p>
          <a:p>
            <a:pPr marL="342900" indent="-342900">
              <a:buFont typeface="Arial" pitchFamily="34" charset="0"/>
              <a:buChar char="•"/>
            </a:pPr>
            <a:r>
              <a:rPr lang="en-GB" sz="2300" dirty="0" smtClean="0"/>
              <a:t>Less power because </a:t>
            </a:r>
            <a:r>
              <a:rPr lang="en-GB" sz="2300" dirty="0" err="1" smtClean="0"/>
              <a:t>DoF</a:t>
            </a:r>
            <a:r>
              <a:rPr lang="en-GB" sz="2300" dirty="0" smtClean="0"/>
              <a:t> are determined by the number of subjects (10s)</a:t>
            </a:r>
          </a:p>
          <a:p>
            <a:pPr marL="342900" indent="-342900">
              <a:buFont typeface="Arial" pitchFamily="34" charset="0"/>
              <a:buChar char="•"/>
            </a:pPr>
            <a:r>
              <a:rPr lang="en-GB" sz="2300" dirty="0" smtClean="0"/>
              <a:t>An RFX analysis is less likely to produce a significant result, however it allows you greater inference regarding your data and this is normally of utmost importance.</a:t>
            </a:r>
          </a:p>
          <a:p>
            <a:endParaRPr lang="en-GB" sz="2400" dirty="0" smtClean="0"/>
          </a:p>
          <a:p>
            <a:pPr marL="285750" indent="-285750">
              <a:buFont typeface="Arial" pitchFamily="34" charset="0"/>
              <a:buChar char="•"/>
            </a:pPr>
            <a:endParaRPr lang="en-GB" sz="2400" dirty="0"/>
          </a:p>
          <a:p>
            <a:pPr marL="285750" indent="-285750">
              <a:buFont typeface="Arial" pitchFamily="34" charset="0"/>
              <a:buChar char="•"/>
            </a:pPr>
            <a:endParaRPr lang="en-GB" sz="2400" dirty="0" smtClean="0"/>
          </a:p>
        </p:txBody>
      </p:sp>
      <p:sp>
        <p:nvSpPr>
          <p:cNvPr id="7" name="TextBox 6"/>
          <p:cNvSpPr txBox="1"/>
          <p:nvPr/>
        </p:nvSpPr>
        <p:spPr>
          <a:xfrm>
            <a:off x="4699446" y="5260"/>
            <a:ext cx="4545537" cy="461665"/>
          </a:xfrm>
          <a:prstGeom prst="rect">
            <a:avLst/>
          </a:prstGeom>
          <a:noFill/>
        </p:spPr>
        <p:txBody>
          <a:bodyPr wrap="square" rtlCol="0">
            <a:spAutoFit/>
          </a:bodyPr>
          <a:lstStyle/>
          <a:p>
            <a:r>
              <a:rPr lang="en-GB" sz="1200" dirty="0" smtClean="0"/>
              <a:t>* If you have more than one group in your sample and you’re interested in the difference between them, you’d do a 2 sample t-test</a:t>
            </a:r>
          </a:p>
        </p:txBody>
      </p:sp>
    </p:spTree>
    <p:extLst>
      <p:ext uri="{BB962C8B-B14F-4D97-AF65-F5344CB8AC3E}">
        <p14:creationId xmlns:p14="http://schemas.microsoft.com/office/powerpoint/2010/main" val="413776950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9552" y="3756012"/>
            <a:ext cx="3158247" cy="2585323"/>
          </a:xfrm>
          <a:prstGeom prst="rect">
            <a:avLst/>
          </a:prstGeom>
          <a:noFill/>
        </p:spPr>
        <p:txBody>
          <a:bodyPr wrap="square" rtlCol="0">
            <a:spAutoFit/>
          </a:bodyPr>
          <a:lstStyle/>
          <a:p>
            <a:r>
              <a:rPr lang="en-GB" dirty="0" smtClean="0"/>
              <a:t>Is there an effect in the </a:t>
            </a:r>
            <a:r>
              <a:rPr lang="en-GB" b="1" dirty="0" smtClean="0"/>
              <a:t>group</a:t>
            </a:r>
            <a:r>
              <a:rPr lang="en-GB" dirty="0" smtClean="0"/>
              <a:t>?</a:t>
            </a:r>
          </a:p>
          <a:p>
            <a:endParaRPr lang="en-GB" dirty="0"/>
          </a:p>
          <a:p>
            <a:endParaRPr lang="en-GB" dirty="0" smtClean="0"/>
          </a:p>
          <a:p>
            <a:endParaRPr lang="en-GB" dirty="0"/>
          </a:p>
          <a:p>
            <a:endParaRPr lang="en-GB" dirty="0" smtClean="0"/>
          </a:p>
          <a:p>
            <a:endParaRPr lang="en-GB" dirty="0"/>
          </a:p>
          <a:p>
            <a:endParaRPr lang="en-GB" dirty="0" smtClean="0"/>
          </a:p>
          <a:p>
            <a:r>
              <a:rPr lang="en-GB" dirty="0" smtClean="0"/>
              <a:t>A: The group average suggests that there is an effect.</a:t>
            </a:r>
            <a:endParaRPr lang="en-GB" dirty="0"/>
          </a:p>
        </p:txBody>
      </p:sp>
      <p:sp>
        <p:nvSpPr>
          <p:cNvPr id="14" name="TextBox 13"/>
          <p:cNvSpPr txBox="1"/>
          <p:nvPr/>
        </p:nvSpPr>
        <p:spPr>
          <a:xfrm>
            <a:off x="5508104" y="3746528"/>
            <a:ext cx="3635895" cy="3139321"/>
          </a:xfrm>
          <a:prstGeom prst="rect">
            <a:avLst/>
          </a:prstGeom>
          <a:noFill/>
        </p:spPr>
        <p:txBody>
          <a:bodyPr wrap="square" rtlCol="0">
            <a:spAutoFit/>
          </a:bodyPr>
          <a:lstStyle/>
          <a:p>
            <a:r>
              <a:rPr lang="en-GB" dirty="0" smtClean="0"/>
              <a:t>Is there an effect in the </a:t>
            </a:r>
            <a:r>
              <a:rPr lang="en-GB" b="1" dirty="0" smtClean="0"/>
              <a:t>population</a:t>
            </a:r>
            <a:r>
              <a:rPr lang="en-GB" dirty="0" smtClean="0"/>
              <a:t>?</a:t>
            </a:r>
          </a:p>
          <a:p>
            <a:endParaRPr lang="en-GB" dirty="0"/>
          </a:p>
          <a:p>
            <a:endParaRPr lang="en-GB" dirty="0" smtClean="0"/>
          </a:p>
          <a:p>
            <a:endParaRPr lang="en-GB" dirty="0"/>
          </a:p>
          <a:p>
            <a:endParaRPr lang="en-GB" dirty="0" smtClean="0"/>
          </a:p>
          <a:p>
            <a:endParaRPr lang="en-GB" dirty="0"/>
          </a:p>
          <a:p>
            <a:endParaRPr lang="en-GB" dirty="0" smtClean="0"/>
          </a:p>
          <a:p>
            <a:r>
              <a:rPr lang="en-GB" dirty="0" smtClean="0"/>
              <a:t>A: If I was to take another random person from the population, I would be unsure whether they would show an effect or not.</a:t>
            </a:r>
            <a:endParaRPr lang="en-GB" dirty="0"/>
          </a:p>
        </p:txBody>
      </p:sp>
      <p:sp>
        <p:nvSpPr>
          <p:cNvPr id="4" name="Rectangle 3"/>
          <p:cNvSpPr/>
          <p:nvPr/>
        </p:nvSpPr>
        <p:spPr>
          <a:xfrm rot="21401629">
            <a:off x="31089" y="201344"/>
            <a:ext cx="5136919"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r>
              <a:rPr lang="en-US" sz="5400" b="1" baseline="300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nd</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level example</a:t>
            </a:r>
            <a:endPar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476" y="1704722"/>
            <a:ext cx="1306351" cy="114821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5881" y="1704722"/>
            <a:ext cx="1306351" cy="114821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4376" y="1686675"/>
            <a:ext cx="1306351" cy="114821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1038" y="1704722"/>
            <a:ext cx="1306351" cy="114821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0884" y="1686675"/>
            <a:ext cx="1306351" cy="1148214"/>
          </a:xfrm>
          <a:prstGeom prst="rect">
            <a:avLst/>
          </a:prstGeom>
        </p:spPr>
      </p:pic>
      <p:sp>
        <p:nvSpPr>
          <p:cNvPr id="8" name="Left-Up Arrow 7"/>
          <p:cNvSpPr/>
          <p:nvPr/>
        </p:nvSpPr>
        <p:spPr>
          <a:xfrm rot="13467869">
            <a:off x="4159973" y="3081171"/>
            <a:ext cx="1232584" cy="1246745"/>
          </a:xfrm>
          <a:prstGeom prst="leftUpArrow">
            <a:avLst>
              <a:gd name="adj1" fmla="val 8650"/>
              <a:gd name="adj2" fmla="val 12804"/>
              <a:gd name="adj3" fmla="val 158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912885" y="3161753"/>
            <a:ext cx="2912148" cy="584775"/>
          </a:xfrm>
          <a:prstGeom prst="rect">
            <a:avLst/>
          </a:prstGeom>
          <a:noFill/>
        </p:spPr>
        <p:txBody>
          <a:bodyPr wrap="square" lIns="91440" tIns="45720" rIns="91440" bIns="45720">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RFX</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9"/>
          <p:cNvSpPr/>
          <p:nvPr/>
        </p:nvSpPr>
        <p:spPr>
          <a:xfrm>
            <a:off x="771191" y="3119768"/>
            <a:ext cx="2912148" cy="584775"/>
          </a:xfrm>
          <a:prstGeom prst="rect">
            <a:avLst/>
          </a:prstGeom>
          <a:noFill/>
        </p:spPr>
        <p:txBody>
          <a:bodyPr wrap="square" lIns="91440" tIns="45720" rIns="91440" bIns="45720">
            <a:spAutoFit/>
          </a:bodyP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FX</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Multiply 10"/>
          <p:cNvSpPr/>
          <p:nvPr/>
        </p:nvSpPr>
        <p:spPr>
          <a:xfrm>
            <a:off x="6640922" y="4278248"/>
            <a:ext cx="1456074" cy="1440160"/>
          </a:xfrm>
          <a:prstGeom prst="mathMultiply">
            <a:avLst>
              <a:gd name="adj1" fmla="val 1486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Half Frame 11"/>
          <p:cNvSpPr/>
          <p:nvPr/>
        </p:nvSpPr>
        <p:spPr>
          <a:xfrm rot="13779728">
            <a:off x="1946656" y="4022273"/>
            <a:ext cx="581202" cy="1330861"/>
          </a:xfrm>
          <a:prstGeom prst="halfFrame">
            <a:avLst>
              <a:gd name="adj1" fmla="val 35009"/>
              <a:gd name="adj2" fmla="val 3010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1657" y="5017258"/>
            <a:ext cx="680200" cy="59786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3665" y="4974227"/>
            <a:ext cx="653175" cy="574107"/>
          </a:xfrm>
          <a:prstGeom prst="rect">
            <a:avLst/>
          </a:prstGeom>
        </p:spPr>
      </p:pic>
    </p:spTree>
    <p:extLst>
      <p:ext uri="{BB962C8B-B14F-4D97-AF65-F5344CB8AC3E}">
        <p14:creationId xmlns:p14="http://schemas.microsoft.com/office/powerpoint/2010/main" val="1287919391"/>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401629">
            <a:off x="21478" y="138634"/>
            <a:ext cx="6184835"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Which one to go for?</a:t>
            </a:r>
          </a:p>
        </p:txBody>
      </p:sp>
      <p:sp>
        <p:nvSpPr>
          <p:cNvPr id="3" name="TextBox 2"/>
          <p:cNvSpPr txBox="1"/>
          <p:nvPr/>
        </p:nvSpPr>
        <p:spPr>
          <a:xfrm>
            <a:off x="683568" y="1232056"/>
            <a:ext cx="8064896" cy="5139869"/>
          </a:xfrm>
          <a:prstGeom prst="rect">
            <a:avLst/>
          </a:prstGeom>
          <a:noFill/>
        </p:spPr>
        <p:txBody>
          <a:bodyPr wrap="square" rtlCol="0">
            <a:spAutoFit/>
          </a:bodyPr>
          <a:lstStyle/>
          <a:p>
            <a:pPr marL="285750" indent="-285750">
              <a:buFont typeface="Arial" pitchFamily="34" charset="0"/>
              <a:buChar char="•"/>
            </a:pPr>
            <a:r>
              <a:rPr lang="en-GB" sz="4000" dirty="0" smtClean="0"/>
              <a:t>Neither method is wrong</a:t>
            </a:r>
          </a:p>
          <a:p>
            <a:pPr marL="285750" indent="-285750">
              <a:buFont typeface="Arial" pitchFamily="34" charset="0"/>
              <a:buChar char="•"/>
            </a:pPr>
            <a:r>
              <a:rPr lang="en-GB" sz="4000" dirty="0" smtClean="0"/>
              <a:t>But… what conclusions do you want to make?</a:t>
            </a:r>
          </a:p>
          <a:p>
            <a:pPr marL="285750" indent="-285750">
              <a:buFont typeface="Arial" pitchFamily="34" charset="0"/>
              <a:buChar char="•"/>
            </a:pPr>
            <a:endParaRPr lang="en-GB" sz="2400" dirty="0"/>
          </a:p>
          <a:p>
            <a:pPr marL="285750" indent="-285750">
              <a:buFont typeface="Arial" pitchFamily="34" charset="0"/>
              <a:buChar char="•"/>
            </a:pPr>
            <a:r>
              <a:rPr lang="en-GB" sz="4000" dirty="0" smtClean="0"/>
              <a:t>If you wan to make any inferences about people other than those you studied, it HAS TO BE </a:t>
            </a:r>
            <a:r>
              <a:rPr lang="en-GB" sz="4000" u="sng" dirty="0" smtClean="0"/>
              <a:t>RFX</a:t>
            </a:r>
          </a:p>
          <a:p>
            <a:pPr marL="285750" indent="-285750">
              <a:buFont typeface="Arial" pitchFamily="34" charset="0"/>
              <a:buChar char="•"/>
            </a:pPr>
            <a:endParaRPr lang="en-GB" sz="2400" u="sng" dirty="0"/>
          </a:p>
          <a:p>
            <a:pPr marL="285750" indent="-285750">
              <a:buFont typeface="Arial" pitchFamily="34" charset="0"/>
              <a:buChar char="•"/>
            </a:pPr>
            <a:r>
              <a:rPr lang="en-GB" sz="4000" dirty="0" smtClean="0"/>
              <a:t>Scan more people for less time</a:t>
            </a:r>
          </a:p>
        </p:txBody>
      </p:sp>
    </p:spTree>
    <p:extLst>
      <p:ext uri="{BB962C8B-B14F-4D97-AF65-F5344CB8AC3E}">
        <p14:creationId xmlns:p14="http://schemas.microsoft.com/office/powerpoint/2010/main" val="4240492718"/>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401629">
            <a:off x="109105" y="223772"/>
            <a:ext cx="2972801"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To re-cap,</a:t>
            </a:r>
            <a:endPar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367252" y="1497336"/>
            <a:ext cx="2299027" cy="707886"/>
          </a:xfrm>
          <a:prstGeom prst="rect">
            <a:avLst/>
          </a:prstGeom>
        </p:spPr>
        <p:style>
          <a:lnRef idx="3">
            <a:schemeClr val="lt1"/>
          </a:lnRef>
          <a:fillRef idx="1">
            <a:schemeClr val="accent5"/>
          </a:fillRef>
          <a:effectRef idx="1">
            <a:schemeClr val="accent5"/>
          </a:effectRef>
          <a:fontRef idx="minor">
            <a:schemeClr val="lt1"/>
          </a:fontRef>
        </p:style>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Individual</a:t>
            </a:r>
          </a:p>
        </p:txBody>
      </p:sp>
      <p:sp>
        <p:nvSpPr>
          <p:cNvPr id="6" name="Rectangle 5"/>
          <p:cNvSpPr/>
          <p:nvPr/>
        </p:nvSpPr>
        <p:spPr>
          <a:xfrm>
            <a:off x="1050867" y="3140968"/>
            <a:ext cx="931795" cy="707886"/>
          </a:xfrm>
          <a:prstGeom prst="rect">
            <a:avLst/>
          </a:prstGeom>
        </p:spPr>
        <p:style>
          <a:lnRef idx="3">
            <a:schemeClr val="lt1"/>
          </a:lnRef>
          <a:fillRef idx="1">
            <a:schemeClr val="accent5"/>
          </a:fillRef>
          <a:effectRef idx="1">
            <a:schemeClr val="accent5"/>
          </a:effectRef>
          <a:fontRef idx="minor">
            <a:schemeClr val="lt1"/>
          </a:fontRef>
        </p:style>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FFX</a:t>
            </a: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Rectangle 6"/>
          <p:cNvSpPr/>
          <p:nvPr/>
        </p:nvSpPr>
        <p:spPr>
          <a:xfrm>
            <a:off x="1050867" y="4766374"/>
            <a:ext cx="984693" cy="707886"/>
          </a:xfrm>
          <a:prstGeom prst="rect">
            <a:avLst/>
          </a:prstGeom>
        </p:spPr>
        <p:style>
          <a:lnRef idx="3">
            <a:schemeClr val="lt1"/>
          </a:lnRef>
          <a:fillRef idx="1">
            <a:schemeClr val="accent5"/>
          </a:fillRef>
          <a:effectRef idx="1">
            <a:schemeClr val="accent5"/>
          </a:effectRef>
          <a:fontRef idx="minor">
            <a:schemeClr val="lt1"/>
          </a:fontRef>
        </p:style>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RFX</a:t>
            </a: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 name="TextBox 1"/>
          <p:cNvSpPr txBox="1"/>
          <p:nvPr/>
        </p:nvSpPr>
        <p:spPr>
          <a:xfrm>
            <a:off x="3138525" y="1666613"/>
            <a:ext cx="540060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dirty="0" smtClean="0">
                <a:solidFill>
                  <a:schemeClr val="accent5">
                    <a:lumMod val="75000"/>
                  </a:schemeClr>
                </a:solidFill>
              </a:rPr>
              <a:t>I tested Tina and these are her activations…</a:t>
            </a:r>
            <a:endParaRPr lang="en-GB" dirty="0">
              <a:solidFill>
                <a:schemeClr val="accent5">
                  <a:lumMod val="75000"/>
                </a:schemeClr>
              </a:solidFill>
            </a:endParaRPr>
          </a:p>
        </p:txBody>
      </p:sp>
      <p:sp>
        <p:nvSpPr>
          <p:cNvPr id="8" name="TextBox 7"/>
          <p:cNvSpPr txBox="1"/>
          <p:nvPr/>
        </p:nvSpPr>
        <p:spPr>
          <a:xfrm>
            <a:off x="3106058" y="2894746"/>
            <a:ext cx="5400600"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dirty="0" smtClean="0">
                <a:solidFill>
                  <a:schemeClr val="accent5">
                    <a:lumMod val="75000"/>
                  </a:schemeClr>
                </a:solidFill>
              </a:rPr>
              <a:t>I tested Tina, Oliver and Mary. I averaged across the three of them and didn’t really care what each one was doing. If I pretend that they’re one brain, here’s the average result…</a:t>
            </a:r>
            <a:endParaRPr lang="en-GB" dirty="0">
              <a:solidFill>
                <a:schemeClr val="accent5">
                  <a:lumMod val="75000"/>
                </a:schemeClr>
              </a:solidFill>
            </a:endParaRPr>
          </a:p>
        </p:txBody>
      </p:sp>
      <p:sp>
        <p:nvSpPr>
          <p:cNvPr id="9" name="TextBox 8"/>
          <p:cNvSpPr txBox="1"/>
          <p:nvPr/>
        </p:nvSpPr>
        <p:spPr>
          <a:xfrm>
            <a:off x="3106058" y="4827929"/>
            <a:ext cx="540060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dirty="0" smtClean="0">
                <a:solidFill>
                  <a:schemeClr val="accent5">
                    <a:lumMod val="75000"/>
                  </a:schemeClr>
                </a:solidFill>
              </a:rPr>
              <a:t>I tested Tina, Oliver and Mary. Here’s what we’d see in  Tom’s brain if he wasn’t too scared to be scanned…</a:t>
            </a:r>
            <a:endParaRPr lang="en-GB" dirty="0">
              <a:solidFill>
                <a:schemeClr val="accent5">
                  <a:lumMod val="75000"/>
                </a:schemeClr>
              </a:solidFill>
            </a:endParaRPr>
          </a:p>
        </p:txBody>
      </p:sp>
    </p:spTree>
    <p:extLst>
      <p:ext uri="{BB962C8B-B14F-4D97-AF65-F5344CB8AC3E}">
        <p14:creationId xmlns:p14="http://schemas.microsoft.com/office/powerpoint/2010/main" val="41995601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401629">
            <a:off x="-88200" y="236823"/>
            <a:ext cx="7576498"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Essentials of MRI Analysis</a:t>
            </a:r>
          </a:p>
        </p:txBody>
      </p:sp>
      <p:sp>
        <p:nvSpPr>
          <p:cNvPr id="6" name="Rectangle 5"/>
          <p:cNvSpPr/>
          <p:nvPr/>
        </p:nvSpPr>
        <p:spPr>
          <a:xfrm>
            <a:off x="2915816" y="5172763"/>
            <a:ext cx="3947526" cy="923330"/>
          </a:xfrm>
          <a:prstGeom prst="rect">
            <a:avLst/>
          </a:prstGeom>
        </p:spPr>
        <p:txBody>
          <a:bodyPr wrap="square">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ROI Analysis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tretch>
            <a:fillRect/>
          </a:stretch>
        </p:blipFill>
        <p:spPr>
          <a:xfrm>
            <a:off x="2710249" y="1777118"/>
            <a:ext cx="3863309" cy="3395645"/>
          </a:xfrm>
          <a:prstGeom prst="rect">
            <a:avLst/>
          </a:prstGeom>
          <a:ln>
            <a:noFill/>
          </a:ln>
          <a:effectLst>
            <a:outerShdw blurRad="292100" dist="139700" dir="2700000" algn="tl" rotWithShape="0">
              <a:srgbClr val="333333">
                <a:alpha val="65000"/>
              </a:srgbClr>
            </a:outerShdw>
            <a:softEdge rad="127000"/>
          </a:effectLst>
        </p:spPr>
      </p:pic>
    </p:spTree>
    <p:extLst>
      <p:ext uri="{BB962C8B-B14F-4D97-AF65-F5344CB8AC3E}">
        <p14:creationId xmlns:p14="http://schemas.microsoft.com/office/powerpoint/2010/main" val="4137769508"/>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5599</TotalTime>
  <Words>4963</Words>
  <Application>Microsoft Office PowerPoint</Application>
  <PresentationFormat>On-screen Show (4:3)</PresentationFormat>
  <Paragraphs>394</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dc:creator>
  <cp:lastModifiedBy>Ben</cp:lastModifiedBy>
  <cp:revision>107</cp:revision>
  <cp:lastPrinted>2011-08-30T10:52:19Z</cp:lastPrinted>
  <dcterms:created xsi:type="dcterms:W3CDTF">2011-07-22T17:17:17Z</dcterms:created>
  <dcterms:modified xsi:type="dcterms:W3CDTF">2011-08-31T08:17:44Z</dcterms:modified>
</cp:coreProperties>
</file>