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6" r:id="rId3"/>
    <p:sldId id="257" r:id="rId4"/>
    <p:sldId id="268" r:id="rId5"/>
    <p:sldId id="270" r:id="rId6"/>
    <p:sldId id="259" r:id="rId7"/>
    <p:sldId id="264" r:id="rId8"/>
    <p:sldId id="271" r:id="rId9"/>
    <p:sldId id="273" r:id="rId10"/>
    <p:sldId id="267" r:id="rId11"/>
    <p:sldId id="263" r:id="rId12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5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BAE8F-9C36-44F4-877D-34F8C50F45DB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DC23D-C846-4FA2-992F-EF42BB6BD32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311B0-C3FB-418F-B497-5C2B40623742}" type="datetimeFigureOut">
              <a:rPr lang="en-GB" smtClean="0"/>
              <a:t>19/07/2011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79E96-71A8-4FBA-A2EE-6BD34439EDA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Take</a:t>
            </a:r>
            <a:r>
              <a:rPr lang="en-GB" baseline="0" dirty="0" smtClean="0"/>
              <a:t> a brain shaped object like this.  Imagine small ovals represent fluid (e.g. CSF) and rest of oval = brain tissue </a:t>
            </a:r>
          </a:p>
          <a:p>
            <a:r>
              <a:rPr lang="en-GB" baseline="0" dirty="0" smtClean="0"/>
              <a:t>Red colour = distortion by CSF, turquoise/green = distortion by brain tissue (ignore other colours for now!)</a:t>
            </a:r>
          </a:p>
          <a:p>
            <a:r>
              <a:rPr lang="en-GB" baseline="0" dirty="0" smtClean="0"/>
              <a:t>See distortion when object in upright position (e.g. when first position person in scanner)</a:t>
            </a:r>
          </a:p>
          <a:p>
            <a:r>
              <a:rPr lang="en-GB" baseline="0" dirty="0" err="1" smtClean="0"/>
              <a:t>Seenwhat</a:t>
            </a:r>
            <a:r>
              <a:rPr lang="en-GB" baseline="0" dirty="0" smtClean="0"/>
              <a:t> happens when someone rotates their head – distortion field changes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79E96-71A8-4FBA-A2EE-6BD34439EDA5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Take</a:t>
            </a:r>
            <a:r>
              <a:rPr lang="en-GB" baseline="0" dirty="0" smtClean="0"/>
              <a:t> a brain shaped object like this.  Imagine small ovals represent fluid (e.g. CSF) and rest of oval = brain tissue </a:t>
            </a:r>
          </a:p>
          <a:p>
            <a:r>
              <a:rPr lang="en-GB" baseline="0" dirty="0" smtClean="0"/>
              <a:t>Red colour = distortion by CSF, turquoise/green = distortion by brain tissue (ignore other colours for now!)</a:t>
            </a:r>
          </a:p>
          <a:p>
            <a:r>
              <a:rPr lang="en-GB" baseline="0" dirty="0" smtClean="0"/>
              <a:t>See distortion when object in upright position (e.g. when first position person in scanner)</a:t>
            </a:r>
          </a:p>
          <a:p>
            <a:r>
              <a:rPr lang="en-GB" baseline="0" dirty="0" smtClean="0"/>
              <a:t>See what happens when someone rotates their head – distortion field changes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79E96-71A8-4FBA-A2EE-6BD34439EDA5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46985E-9735-47EA-86CD-FCD61C0C9120}" type="slidenum">
              <a:rPr lang="en-GB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EB58-8A27-4997-96C3-6ED02615D81F}" type="datetimeFigureOut">
              <a:rPr lang="en-GB" smtClean="0"/>
              <a:pPr/>
              <a:t>19/07/2011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7192-0F7C-4BA5-8993-7B5139E3EFD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l.ion.ucl.ac.uk/mfd/" TargetMode="External"/><Relationship Id="rId2" Type="http://schemas.openxmlformats.org/officeDocument/2006/relationships/hyperlink" Target="http://imaging.mrc-cbu.cam.ac.uk/imaging/FmBackgroun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l.ion.ucl.ac.uk/spm/doc/manual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0156" y="1651669"/>
            <a:ext cx="4103687" cy="386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392043" y="476672"/>
            <a:ext cx="4359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</a:bodyPr>
          <a:lstStyle/>
          <a:p>
            <a:pPr algn="ctr"/>
            <a:r>
              <a:rPr lang="en-US" sz="5400" b="0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Unwarping</a:t>
            </a:r>
            <a:endParaRPr lang="en-US" sz="5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92043" y="5661248"/>
            <a:ext cx="4359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</a:bodyPr>
          <a:lstStyle/>
          <a:p>
            <a:pPr algn="ctr"/>
            <a:r>
              <a:rPr lang="en-US" sz="5400" b="0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Undistortion</a:t>
            </a:r>
            <a:endParaRPr lang="en-US" sz="5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4048" y="1639341"/>
            <a:ext cx="3923928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Improved power in 2</a:t>
            </a:r>
            <a:r>
              <a:rPr lang="en-GB" baseline="30000" dirty="0" smtClean="0"/>
              <a:t>nd</a:t>
            </a:r>
            <a:r>
              <a:rPr lang="en-GB" dirty="0" smtClean="0"/>
              <a:t> level analysis</a:t>
            </a:r>
          </a:p>
          <a:p>
            <a:r>
              <a:rPr lang="en-GB" dirty="0" smtClean="0"/>
              <a:t>Better spatial registration</a:t>
            </a:r>
            <a:r>
              <a:rPr lang="en-GB" dirty="0" smtClean="0"/>
              <a:t> </a:t>
            </a:r>
            <a:r>
              <a:rPr lang="en-GB" dirty="0" smtClean="0"/>
              <a:t>to standard MNI template</a:t>
            </a:r>
          </a:p>
          <a:p>
            <a:r>
              <a:rPr lang="en-GB" dirty="0" smtClean="0"/>
              <a:t>Therefore better registration between subjects</a:t>
            </a:r>
            <a:endParaRPr lang="en-GB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96708"/>
            <a:ext cx="5040560" cy="428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does this help?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364088" y="6165304"/>
            <a:ext cx="3166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Cusack, Brett &amp; </a:t>
            </a:r>
            <a:r>
              <a:rPr lang="en-GB" dirty="0" err="1" smtClean="0"/>
              <a:t>Osswald</a:t>
            </a:r>
            <a:r>
              <a:rPr lang="en-GB" dirty="0" smtClean="0"/>
              <a:t> (2003)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we don’t do this at the CBU!!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Siemens 3T scanner produces very little distortion</a:t>
            </a:r>
            <a:r>
              <a:rPr lang="en-GB" dirty="0" smtClean="0"/>
              <a:t>!</a:t>
            </a:r>
          </a:p>
          <a:p>
            <a:r>
              <a:rPr lang="en-GB" dirty="0" smtClean="0"/>
              <a:t>Subject movements quite small</a:t>
            </a:r>
          </a:p>
          <a:p>
            <a:pPr>
              <a:buNone/>
            </a:pPr>
            <a:r>
              <a:rPr lang="en-GB" u="sng" dirty="0" smtClean="0"/>
              <a:t>References</a:t>
            </a:r>
          </a:p>
          <a:p>
            <a:pPr>
              <a:buNone/>
            </a:pPr>
            <a:r>
              <a:rPr lang="en-GB" sz="2400" dirty="0" smtClean="0">
                <a:hlinkClick r:id="rId2"/>
              </a:rPr>
              <a:t>http://</a:t>
            </a:r>
            <a:r>
              <a:rPr lang="en-GB" sz="2400" dirty="0" smtClean="0">
                <a:hlinkClick r:id="rId2"/>
              </a:rPr>
              <a:t>imaging.mrc-cbu.cam.ac.uk/imaging/FmBackground</a:t>
            </a:r>
            <a:endParaRPr lang="en-GB" sz="2400" dirty="0" smtClean="0"/>
          </a:p>
          <a:p>
            <a:pPr>
              <a:buNone/>
            </a:pPr>
            <a:r>
              <a:rPr lang="en-GB" sz="2400" dirty="0" smtClean="0">
                <a:hlinkClick r:id="rId3"/>
              </a:rPr>
              <a:t>http://www.fil.ion.ucl.ac.uk/mfd</a:t>
            </a:r>
            <a:r>
              <a:rPr lang="en-GB" sz="2400" dirty="0" smtClean="0">
                <a:hlinkClick r:id="rId3"/>
              </a:rPr>
              <a:t>/</a:t>
            </a:r>
            <a:endParaRPr lang="en-GB" sz="2400" dirty="0" smtClean="0"/>
          </a:p>
          <a:p>
            <a:pPr>
              <a:buNone/>
            </a:pPr>
            <a:r>
              <a:rPr lang="en-GB" sz="2400" dirty="0" smtClean="0">
                <a:hlinkClick r:id="rId4"/>
              </a:rPr>
              <a:t>http://</a:t>
            </a:r>
            <a:r>
              <a:rPr lang="en-GB" sz="2400" dirty="0" smtClean="0">
                <a:hlinkClick r:id="rId4"/>
              </a:rPr>
              <a:t>www.fil.ion.ucl.ac.uk/spm/doc/manual.pdf</a:t>
            </a: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Cusack, Brett &amp; </a:t>
            </a:r>
            <a:r>
              <a:rPr lang="en-GB" sz="2400" dirty="0" err="1" smtClean="0"/>
              <a:t>Osswald</a:t>
            </a:r>
            <a:r>
              <a:rPr lang="en-GB" sz="2400" dirty="0" smtClean="0"/>
              <a:t> (</a:t>
            </a:r>
            <a:r>
              <a:rPr lang="en-GB" sz="2400" dirty="0" smtClean="0"/>
              <a:t>2003). An </a:t>
            </a:r>
            <a:r>
              <a:rPr lang="en-GB" sz="2400" dirty="0" smtClean="0"/>
              <a:t>Evaluation of the Use of </a:t>
            </a:r>
            <a:r>
              <a:rPr lang="en-GB" sz="2400" i="1" dirty="0" smtClean="0"/>
              <a:t>Magnetic Field Maps to </a:t>
            </a:r>
            <a:r>
              <a:rPr lang="en-GB" sz="2400" i="1" dirty="0" err="1" smtClean="0"/>
              <a:t>Undistort</a:t>
            </a:r>
            <a:r>
              <a:rPr lang="en-GB" sz="2400" i="1" dirty="0" smtClean="0"/>
              <a:t> Echo-Planar </a:t>
            </a:r>
            <a:r>
              <a:rPr lang="en-GB" sz="2400" i="1" dirty="0" smtClean="0"/>
              <a:t>Images, </a:t>
            </a:r>
            <a:r>
              <a:rPr lang="en-GB" sz="2400" i="1" dirty="0" err="1" smtClean="0"/>
              <a:t>NeuroImage</a:t>
            </a:r>
            <a:r>
              <a:rPr lang="en-GB" sz="2400" i="1" dirty="0" smtClean="0"/>
              <a:t> </a:t>
            </a:r>
            <a:r>
              <a:rPr lang="en-GB" sz="2400" i="1" dirty="0" smtClean="0"/>
              <a:t>18</a:t>
            </a:r>
            <a:r>
              <a:rPr lang="en-GB" sz="2400" dirty="0" smtClean="0"/>
              <a:t>, 127-142</a:t>
            </a: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Effects of distortion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Causes signal loss &amp; disruption of spatial encoding in EPIs (T2* weighted images)</a:t>
            </a:r>
          </a:p>
          <a:p>
            <a:endParaRPr lang="en-GB" dirty="0"/>
          </a:p>
        </p:txBody>
      </p:sp>
      <p:pic>
        <p:nvPicPr>
          <p:cNvPr id="1028" name="Picture 4" descr="rawe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165656"/>
            <a:ext cx="3744416" cy="2567600"/>
          </a:xfrm>
          <a:prstGeom prst="rect">
            <a:avLst/>
          </a:prstGeom>
          <a:noFill/>
        </p:spPr>
      </p:pic>
      <p:pic>
        <p:nvPicPr>
          <p:cNvPr id="1030" name="Picture 6" descr="undistortedep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165656"/>
            <a:ext cx="3744416" cy="2567600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rot="16200000" flipV="1">
            <a:off x="2663788" y="4185084"/>
            <a:ext cx="1152128" cy="5040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1979712" y="3717032"/>
            <a:ext cx="1440160" cy="12241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491880" y="3789040"/>
            <a:ext cx="1944216" cy="122413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491880" y="3789040"/>
            <a:ext cx="3672408" cy="122413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47664" y="270892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Raw EPI (distorted)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364088" y="2708920"/>
            <a:ext cx="3491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EPI after distortion correction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distortion?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Different substances (e.g. bone, tissue, air) differ in magnetic </a:t>
            </a:r>
            <a:r>
              <a:rPr lang="en-GB" dirty="0" smtClean="0"/>
              <a:t>susceptibility.</a:t>
            </a:r>
            <a:endParaRPr lang="en-GB" dirty="0" smtClean="0"/>
          </a:p>
          <a:p>
            <a:r>
              <a:rPr lang="en-GB" dirty="0" smtClean="0"/>
              <a:t>Therefore </a:t>
            </a:r>
            <a:r>
              <a:rPr lang="en-GB" dirty="0" smtClean="0"/>
              <a:t>distort magnetic field in different ways &gt; </a:t>
            </a:r>
            <a:r>
              <a:rPr lang="en-GB" dirty="0" err="1" smtClean="0"/>
              <a:t>inhomogeneity</a:t>
            </a:r>
            <a:r>
              <a:rPr lang="en-GB" dirty="0" smtClean="0"/>
              <a:t> in magnetic field. 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 l="9011" r="8092" b="10218"/>
          <a:stretch>
            <a:fillRect/>
          </a:stretch>
        </p:blipFill>
        <p:spPr bwMode="auto">
          <a:xfrm>
            <a:off x="2771800" y="4077072"/>
            <a:ext cx="547260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1043608" y="4797152"/>
            <a:ext cx="1224136" cy="1656184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99592" y="43558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Actual shape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 rot="18900000">
            <a:off x="1792765" y="4790225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 rot="18900000">
            <a:off x="1288709" y="5884198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18900000">
            <a:off x="4241037" y="4732071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 rot="18900000">
            <a:off x="3736981" y="5740183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rot="20700000">
            <a:off x="7434672" y="4632061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 rot="20700000">
            <a:off x="6451161" y="5327441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724128" y="3789040"/>
            <a:ext cx="3024336" cy="306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Movement x Susceptibility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Across </a:t>
            </a:r>
            <a:r>
              <a:rPr lang="en-GB" dirty="0" smtClean="0"/>
              <a:t>scans (time series) </a:t>
            </a:r>
            <a:r>
              <a:rPr lang="en-GB" dirty="0" smtClean="0"/>
              <a:t>- head </a:t>
            </a:r>
            <a:r>
              <a:rPr lang="en-GB" dirty="0" smtClean="0"/>
              <a:t>moves in magnetic </a:t>
            </a:r>
            <a:r>
              <a:rPr lang="en-GB" dirty="0" smtClean="0"/>
              <a:t>field  &gt; distortion changes</a:t>
            </a:r>
          </a:p>
          <a:p>
            <a:r>
              <a:rPr lang="en-GB" dirty="0" smtClean="0"/>
              <a:t>Therefore MRI Signal doesn’t change linearly with subject position</a:t>
            </a:r>
          </a:p>
          <a:p>
            <a:r>
              <a:rPr lang="en-GB" dirty="0" err="1" smtClean="0"/>
              <a:t>Realigment</a:t>
            </a:r>
            <a:r>
              <a:rPr lang="en-GB" dirty="0" smtClean="0"/>
              <a:t> DOESN’T remove distortion</a:t>
            </a:r>
            <a:endParaRPr lang="en-GB" dirty="0" smtClean="0"/>
          </a:p>
          <a:p>
            <a:endParaRPr lang="en-GB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 l="9011" r="8092" b="10218"/>
          <a:stretch>
            <a:fillRect/>
          </a:stretch>
        </p:blipFill>
        <p:spPr bwMode="auto">
          <a:xfrm>
            <a:off x="2771800" y="4077072"/>
            <a:ext cx="547260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1043608" y="4797152"/>
            <a:ext cx="1224136" cy="1656184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99592" y="43558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Actual shape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 rot="18900000">
            <a:off x="1792765" y="4790225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 rot="18900000">
            <a:off x="1288709" y="5884198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18900000">
            <a:off x="4241037" y="4732071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 rot="18900000">
            <a:off x="3736981" y="5740183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rot="20700000">
            <a:off x="7434672" y="4920093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 rot="20700000">
            <a:off x="6451161" y="5615473"/>
            <a:ext cx="288032" cy="6480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might we account for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Movement parameters as covariates in design matrix </a:t>
            </a:r>
          </a:p>
          <a:p>
            <a:endParaRPr lang="en-GB" dirty="0" smtClean="0"/>
          </a:p>
          <a:p>
            <a:r>
              <a:rPr lang="en-GB" dirty="0" smtClean="0"/>
              <a:t>But, movements may be correlated with task, e.g., read word silently but mouth it too</a:t>
            </a:r>
          </a:p>
          <a:p>
            <a:endParaRPr lang="en-GB" dirty="0" smtClean="0"/>
          </a:p>
          <a:p>
            <a:r>
              <a:rPr lang="en-GB" dirty="0" smtClean="0"/>
              <a:t>So both good and bad variance will be discarded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better way to account </a:t>
            </a:r>
            <a:r>
              <a:rPr lang="en-GB" dirty="0" smtClean="0"/>
              <a:t>for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GB" dirty="0" smtClean="0"/>
              <a:t>Acquire a field </a:t>
            </a:r>
            <a:r>
              <a:rPr lang="en-GB" dirty="0" smtClean="0"/>
              <a:t>map – direction and magnitude of location deflections throughout magnetic field with respect to real object</a:t>
            </a:r>
          </a:p>
          <a:p>
            <a:r>
              <a:rPr lang="en-GB" dirty="0" smtClean="0"/>
              <a:t>Work out these vectors by 	        formulating inverse problem…</a:t>
            </a:r>
          </a:p>
          <a:p>
            <a:pPr marL="0" indent="0">
              <a:buNone/>
            </a:pPr>
            <a:r>
              <a:rPr lang="en-GB" dirty="0" smtClean="0"/>
              <a:t>Given observed variance (after          realignment) and known movements, estimate how deflections change in each scan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429000"/>
            <a:ext cx="23780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76256" y="2996952"/>
            <a:ext cx="2123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Deformation field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actually happens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dirty="0" smtClean="0"/>
              <a:t>Don’t generate field map for every EPI image</a:t>
            </a:r>
          </a:p>
          <a:p>
            <a:endParaRPr lang="en-GB" dirty="0" smtClean="0"/>
          </a:p>
          <a:p>
            <a:r>
              <a:rPr lang="en-GB" dirty="0" smtClean="0"/>
              <a:t>Instead compute how one map warped across subsequent scans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&gt; derivatives (change over time) of deformation field with movement of subject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Modelling magnetic field over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Apply this time varying field to image</a:t>
            </a:r>
          </a:p>
          <a:p>
            <a:r>
              <a:rPr lang="en-GB" dirty="0" smtClean="0"/>
              <a:t>Can then assume </a:t>
            </a:r>
            <a:r>
              <a:rPr lang="en-GB" dirty="0" err="1" smtClean="0"/>
              <a:t>voxels</a:t>
            </a:r>
            <a:r>
              <a:rPr lang="en-GB" dirty="0" smtClean="0"/>
              <a:t> over time correspond to same part of the brain</a:t>
            </a:r>
            <a:endParaRPr lang="en-GB" dirty="0" smtClean="0"/>
          </a:p>
        </p:txBody>
      </p:sp>
      <p:sp>
        <p:nvSpPr>
          <p:cNvPr id="4" name="AutoShape 4"/>
          <p:cNvSpPr>
            <a:spLocks/>
          </p:cNvSpPr>
          <p:nvPr/>
        </p:nvSpPr>
        <p:spPr bwMode="auto">
          <a:xfrm rot="-5400000">
            <a:off x="2911934" y="1930600"/>
            <a:ext cx="369317" cy="1369665"/>
          </a:xfrm>
          <a:prstGeom prst="leftBrace">
            <a:avLst>
              <a:gd name="adj1" fmla="val 20414"/>
              <a:gd name="adj2" fmla="val 5121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5"/>
          <p:cNvSpPr>
            <a:spLocks/>
          </p:cNvSpPr>
          <p:nvPr/>
        </p:nvSpPr>
        <p:spPr bwMode="auto">
          <a:xfrm rot="-5400000">
            <a:off x="6295566" y="491209"/>
            <a:ext cx="369317" cy="4104431"/>
          </a:xfrm>
          <a:prstGeom prst="leftBrace">
            <a:avLst>
              <a:gd name="adj1" fmla="val 53028"/>
              <a:gd name="adj2" fmla="val 5121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052439" y="2872100"/>
            <a:ext cx="3095625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/>
              <a:t>The ‘static’ deformation field, which is the same throughout the time series.</a:t>
            </a:r>
          </a:p>
          <a:p>
            <a:pPr>
              <a:spcBef>
                <a:spcPct val="50000"/>
              </a:spcBef>
            </a:pPr>
            <a:r>
              <a:rPr lang="en-GB" sz="1600" dirty="0"/>
              <a:t>Calculated using </a:t>
            </a:r>
            <a:r>
              <a:rPr lang="en-GB" sz="1600" u="sng" dirty="0"/>
              <a:t>‘</a:t>
            </a:r>
            <a:r>
              <a:rPr lang="en-GB" sz="1600" u="sng" dirty="0" err="1"/>
              <a:t>Fieldmap</a:t>
            </a:r>
            <a:r>
              <a:rPr lang="en-GB" sz="1600" u="sng" dirty="0"/>
              <a:t>’ </a:t>
            </a:r>
            <a:r>
              <a:rPr lang="en-GB" sz="1600" dirty="0"/>
              <a:t>in SPM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364608" y="2944108"/>
            <a:ext cx="36718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/>
              <a:t>Changes in the deformation field with subject movement. Estimated via iteration. Procedure in </a:t>
            </a:r>
            <a:r>
              <a:rPr lang="en-GB" sz="1600" u="sng" dirty="0"/>
              <a:t>UNWARP</a:t>
            </a:r>
            <a:r>
              <a:rPr lang="en-GB" sz="16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592" y="177281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GB" sz="28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GB" sz="2800" dirty="0" smtClean="0">
                <a:solidFill>
                  <a:srgbClr val="0000FF"/>
                </a:solidFill>
                <a:sym typeface="Symbol" pitchFamily="18" charset="2"/>
              </a:rPr>
              <a:t>, 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 = B</a:t>
            </a:r>
            <a:r>
              <a:rPr lang="en-GB" sz="28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GB" sz="2800" dirty="0" smtClean="0">
                <a:solidFill>
                  <a:srgbClr val="0000FF"/>
                </a:solidFill>
                <a:sym typeface="Symbol" pitchFamily="18" charset="2"/>
              </a:rPr>
              <a:t>, 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 + [(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δ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B</a:t>
            </a:r>
            <a:r>
              <a:rPr lang="en-GB" sz="28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0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/ 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δ</a:t>
            </a:r>
            <a:r>
              <a:rPr lang="en-GB" sz="2800" dirty="0" smtClean="0">
                <a:solidFill>
                  <a:srgbClr val="0000FF"/>
                </a:solidFill>
                <a:sym typeface="Symbol" pitchFamily="18" charset="2"/>
              </a:rPr>
              <a:t>)  +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(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δ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B</a:t>
            </a:r>
            <a:r>
              <a:rPr lang="en-GB" sz="2800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0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/ 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δ</a:t>
            </a:r>
            <a:r>
              <a:rPr lang="en-GB" sz="2800" dirty="0" smtClean="0">
                <a:solidFill>
                  <a:srgbClr val="0000FF"/>
                </a:solidFill>
                <a:sym typeface="Symbol" pitchFamily="18" charset="2"/>
              </a:rPr>
              <a:t></a:t>
            </a:r>
            <a:r>
              <a:rPr lang="el-GR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)</a:t>
            </a:r>
            <a:r>
              <a:rPr lang="en-GB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GB" sz="2800" dirty="0" smtClean="0">
                <a:solidFill>
                  <a:srgbClr val="0000FF"/>
                </a:solidFill>
                <a:sym typeface="Symbol" pitchFamily="18" charset="2"/>
              </a:rPr>
              <a:t></a:t>
            </a:r>
            <a:r>
              <a:rPr lang="en-GB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]</a:t>
            </a:r>
            <a:endParaRPr lang="en-GB" sz="2800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935596" y="2476056"/>
            <a:ext cx="432048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52239" y="2872100"/>
            <a:ext cx="17274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 dirty="0" smtClean="0"/>
              <a:t>Magnetic field</a:t>
            </a:r>
            <a:endParaRPr lang="en-GB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1127125" y="3625850"/>
            <a:ext cx="1738313" cy="1016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Estimate movement parameters</a:t>
            </a:r>
            <a:endParaRPr lang="en-US" sz="2000">
              <a:latin typeface="Comic Sans MS" pitchFamily="66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23963" y="1782763"/>
            <a:ext cx="1295400" cy="1524000"/>
            <a:chOff x="192" y="720"/>
            <a:chExt cx="2206" cy="2423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2" y="720"/>
              <a:ext cx="670" cy="887"/>
              <a:chOff x="192" y="720"/>
              <a:chExt cx="670" cy="887"/>
            </a:xfrm>
          </p:grpSpPr>
          <p:pic>
            <p:nvPicPr>
              <p:cNvPr id="2201" name="Picture 6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02" name="Line 7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03" name="Line 8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288" y="816"/>
              <a:ext cx="670" cy="887"/>
              <a:chOff x="192" y="720"/>
              <a:chExt cx="670" cy="887"/>
            </a:xfrm>
          </p:grpSpPr>
          <p:pic>
            <p:nvPicPr>
              <p:cNvPr id="2198" name="Picture 10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99" name="Line 11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00" name="Line 12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384" y="912"/>
              <a:ext cx="670" cy="887"/>
              <a:chOff x="192" y="720"/>
              <a:chExt cx="670" cy="887"/>
            </a:xfrm>
          </p:grpSpPr>
          <p:pic>
            <p:nvPicPr>
              <p:cNvPr id="2195" name="Picture 14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96" name="Line 15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97" name="Line 16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480" y="1008"/>
              <a:ext cx="670" cy="887"/>
              <a:chOff x="192" y="720"/>
              <a:chExt cx="670" cy="887"/>
            </a:xfrm>
          </p:grpSpPr>
          <p:pic>
            <p:nvPicPr>
              <p:cNvPr id="2192" name="Picture 18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93" name="Line 19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94" name="Line 20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576" y="1104"/>
              <a:ext cx="670" cy="887"/>
              <a:chOff x="192" y="720"/>
              <a:chExt cx="670" cy="887"/>
            </a:xfrm>
          </p:grpSpPr>
          <p:pic>
            <p:nvPicPr>
              <p:cNvPr id="2189" name="Picture 22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90" name="Line 23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91" name="Line 24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672" y="1200"/>
              <a:ext cx="670" cy="887"/>
              <a:chOff x="192" y="720"/>
              <a:chExt cx="670" cy="887"/>
            </a:xfrm>
          </p:grpSpPr>
          <p:pic>
            <p:nvPicPr>
              <p:cNvPr id="2186" name="Picture 26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87" name="Line 27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88" name="Line 28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768" y="1296"/>
              <a:ext cx="670" cy="887"/>
              <a:chOff x="192" y="720"/>
              <a:chExt cx="670" cy="887"/>
            </a:xfrm>
          </p:grpSpPr>
          <p:pic>
            <p:nvPicPr>
              <p:cNvPr id="2183" name="Picture 30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84" name="Line 31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85" name="Line 32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0" name="Group 33"/>
            <p:cNvGrpSpPr>
              <a:grpSpLocks/>
            </p:cNvGrpSpPr>
            <p:nvPr/>
          </p:nvGrpSpPr>
          <p:grpSpPr bwMode="auto">
            <a:xfrm>
              <a:off x="864" y="1392"/>
              <a:ext cx="670" cy="887"/>
              <a:chOff x="192" y="720"/>
              <a:chExt cx="670" cy="887"/>
            </a:xfrm>
          </p:grpSpPr>
          <p:pic>
            <p:nvPicPr>
              <p:cNvPr id="2180" name="Picture 34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81" name="Line 35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82" name="Line 36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1" name="Group 37"/>
            <p:cNvGrpSpPr>
              <a:grpSpLocks/>
            </p:cNvGrpSpPr>
            <p:nvPr/>
          </p:nvGrpSpPr>
          <p:grpSpPr bwMode="auto">
            <a:xfrm>
              <a:off x="960" y="1488"/>
              <a:ext cx="670" cy="887"/>
              <a:chOff x="192" y="720"/>
              <a:chExt cx="670" cy="887"/>
            </a:xfrm>
          </p:grpSpPr>
          <p:pic>
            <p:nvPicPr>
              <p:cNvPr id="2177" name="Picture 38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78" name="Line 39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79" name="Line 40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2" name="Group 41"/>
            <p:cNvGrpSpPr>
              <a:grpSpLocks/>
            </p:cNvGrpSpPr>
            <p:nvPr/>
          </p:nvGrpSpPr>
          <p:grpSpPr bwMode="auto">
            <a:xfrm>
              <a:off x="1056" y="1584"/>
              <a:ext cx="670" cy="887"/>
              <a:chOff x="192" y="720"/>
              <a:chExt cx="670" cy="887"/>
            </a:xfrm>
          </p:grpSpPr>
          <p:pic>
            <p:nvPicPr>
              <p:cNvPr id="2174" name="Picture 42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75" name="Line 43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76" name="Line 44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3" name="Group 45"/>
            <p:cNvGrpSpPr>
              <a:grpSpLocks/>
            </p:cNvGrpSpPr>
            <p:nvPr/>
          </p:nvGrpSpPr>
          <p:grpSpPr bwMode="auto">
            <a:xfrm>
              <a:off x="1152" y="1680"/>
              <a:ext cx="670" cy="887"/>
              <a:chOff x="192" y="720"/>
              <a:chExt cx="670" cy="887"/>
            </a:xfrm>
          </p:grpSpPr>
          <p:pic>
            <p:nvPicPr>
              <p:cNvPr id="2171" name="Picture 46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72" name="Line 47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73" name="Line 48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4" name="Group 49"/>
            <p:cNvGrpSpPr>
              <a:grpSpLocks/>
            </p:cNvGrpSpPr>
            <p:nvPr/>
          </p:nvGrpSpPr>
          <p:grpSpPr bwMode="auto">
            <a:xfrm>
              <a:off x="1248" y="1776"/>
              <a:ext cx="670" cy="887"/>
              <a:chOff x="192" y="720"/>
              <a:chExt cx="670" cy="887"/>
            </a:xfrm>
          </p:grpSpPr>
          <p:pic>
            <p:nvPicPr>
              <p:cNvPr id="2168" name="Picture 50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69" name="Line 51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70" name="Line 52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5" name="Group 53"/>
            <p:cNvGrpSpPr>
              <a:grpSpLocks/>
            </p:cNvGrpSpPr>
            <p:nvPr/>
          </p:nvGrpSpPr>
          <p:grpSpPr bwMode="auto">
            <a:xfrm>
              <a:off x="1344" y="1872"/>
              <a:ext cx="670" cy="887"/>
              <a:chOff x="192" y="720"/>
              <a:chExt cx="670" cy="887"/>
            </a:xfrm>
          </p:grpSpPr>
          <p:pic>
            <p:nvPicPr>
              <p:cNvPr id="2165" name="Picture 54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66" name="Line 55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67" name="Line 56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6" name="Group 57"/>
            <p:cNvGrpSpPr>
              <a:grpSpLocks/>
            </p:cNvGrpSpPr>
            <p:nvPr/>
          </p:nvGrpSpPr>
          <p:grpSpPr bwMode="auto">
            <a:xfrm>
              <a:off x="1440" y="1968"/>
              <a:ext cx="670" cy="887"/>
              <a:chOff x="192" y="720"/>
              <a:chExt cx="670" cy="887"/>
            </a:xfrm>
          </p:grpSpPr>
          <p:pic>
            <p:nvPicPr>
              <p:cNvPr id="2162" name="Picture 58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63" name="Line 59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64" name="Line 60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7" name="Group 61"/>
            <p:cNvGrpSpPr>
              <a:grpSpLocks/>
            </p:cNvGrpSpPr>
            <p:nvPr/>
          </p:nvGrpSpPr>
          <p:grpSpPr bwMode="auto">
            <a:xfrm>
              <a:off x="1536" y="2064"/>
              <a:ext cx="670" cy="887"/>
              <a:chOff x="192" y="720"/>
              <a:chExt cx="670" cy="887"/>
            </a:xfrm>
          </p:grpSpPr>
          <p:pic>
            <p:nvPicPr>
              <p:cNvPr id="2159" name="Picture 62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60" name="Line 63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61" name="Line 64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8" name="Group 65"/>
            <p:cNvGrpSpPr>
              <a:grpSpLocks/>
            </p:cNvGrpSpPr>
            <p:nvPr/>
          </p:nvGrpSpPr>
          <p:grpSpPr bwMode="auto">
            <a:xfrm>
              <a:off x="1632" y="2160"/>
              <a:ext cx="670" cy="887"/>
              <a:chOff x="192" y="720"/>
              <a:chExt cx="670" cy="887"/>
            </a:xfrm>
          </p:grpSpPr>
          <p:pic>
            <p:nvPicPr>
              <p:cNvPr id="2156" name="Picture 66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57" name="Line 67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58" name="Line 68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pic>
          <p:nvPicPr>
            <p:cNvPr id="2153" name="Picture 69" descr="slice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28" y="2256"/>
              <a:ext cx="670" cy="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4" name="Line 70"/>
            <p:cNvSpPr>
              <a:spLocks noChangeShapeType="1"/>
            </p:cNvSpPr>
            <p:nvPr/>
          </p:nvSpPr>
          <p:spPr bwMode="auto">
            <a:xfrm flipV="1">
              <a:off x="2322" y="2256"/>
              <a:ext cx="0" cy="887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5" name="Line 71"/>
            <p:cNvSpPr>
              <a:spLocks noChangeShapeType="1"/>
            </p:cNvSpPr>
            <p:nvPr/>
          </p:nvSpPr>
          <p:spPr bwMode="auto">
            <a:xfrm flipV="1">
              <a:off x="1728" y="2744"/>
              <a:ext cx="670" cy="0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27048" name="Text Box 72"/>
          <p:cNvSpPr txBox="1">
            <a:spLocks noChangeArrowheads="1"/>
          </p:cNvSpPr>
          <p:nvPr/>
        </p:nvSpPr>
        <p:spPr bwMode="auto">
          <a:xfrm>
            <a:off x="3143250" y="2000250"/>
            <a:ext cx="3500438" cy="20923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4950" indent="-234950" eaLnBrk="0" hangingPunct="0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Estimate new distortion fields for each image:</a:t>
            </a:r>
          </a:p>
          <a:p>
            <a:pPr marL="234950" indent="-234950" eaLnBrk="0" hangingPunct="0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	estimate rate of change of the distortion field with respect to the movement parameters.</a:t>
            </a:r>
            <a:endParaRPr lang="en-US" sz="2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7049" name="Text Box 73"/>
          <p:cNvSpPr txBox="1">
            <a:spLocks noChangeArrowheads="1"/>
          </p:cNvSpPr>
          <p:nvPr/>
        </p:nvSpPr>
        <p:spPr bwMode="auto">
          <a:xfrm>
            <a:off x="3214688" y="857250"/>
            <a:ext cx="3571875" cy="7080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Measure deformation field (FieldMap).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127050" name="Text Box 74"/>
          <p:cNvSpPr txBox="1">
            <a:spLocks noChangeArrowheads="1"/>
          </p:cNvSpPr>
          <p:nvPr/>
        </p:nvSpPr>
        <p:spPr bwMode="auto">
          <a:xfrm>
            <a:off x="6781800" y="2901950"/>
            <a:ext cx="1617663" cy="711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Unwarp time series</a:t>
            </a:r>
            <a:endParaRPr lang="en-US" sz="2000">
              <a:latin typeface="Comic Sans MS" pitchFamily="66" charset="0"/>
            </a:endParaRPr>
          </a:p>
        </p:txBody>
      </p:sp>
      <p:grpSp>
        <p:nvGrpSpPr>
          <p:cNvPr id="19" name="Group 75"/>
          <p:cNvGrpSpPr>
            <a:grpSpLocks/>
          </p:cNvGrpSpPr>
          <p:nvPr/>
        </p:nvGrpSpPr>
        <p:grpSpPr bwMode="auto">
          <a:xfrm>
            <a:off x="6959600" y="3865563"/>
            <a:ext cx="1295400" cy="1524000"/>
            <a:chOff x="192" y="720"/>
            <a:chExt cx="2206" cy="2423"/>
          </a:xfrm>
        </p:grpSpPr>
        <p:grpSp>
          <p:nvGrpSpPr>
            <p:cNvPr id="20" name="Group 76"/>
            <p:cNvGrpSpPr>
              <a:grpSpLocks/>
            </p:cNvGrpSpPr>
            <p:nvPr/>
          </p:nvGrpSpPr>
          <p:grpSpPr bwMode="auto">
            <a:xfrm>
              <a:off x="192" y="720"/>
              <a:ext cx="670" cy="887"/>
              <a:chOff x="192" y="720"/>
              <a:chExt cx="670" cy="887"/>
            </a:xfrm>
          </p:grpSpPr>
          <p:pic>
            <p:nvPicPr>
              <p:cNvPr id="2134" name="Picture 77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35" name="Line 78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36" name="Line 79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1" name="Group 80"/>
            <p:cNvGrpSpPr>
              <a:grpSpLocks/>
            </p:cNvGrpSpPr>
            <p:nvPr/>
          </p:nvGrpSpPr>
          <p:grpSpPr bwMode="auto">
            <a:xfrm>
              <a:off x="288" y="816"/>
              <a:ext cx="670" cy="887"/>
              <a:chOff x="192" y="720"/>
              <a:chExt cx="670" cy="887"/>
            </a:xfrm>
          </p:grpSpPr>
          <p:pic>
            <p:nvPicPr>
              <p:cNvPr id="2131" name="Picture 81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32" name="Line 82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33" name="Line 83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2" name="Group 84"/>
            <p:cNvGrpSpPr>
              <a:grpSpLocks/>
            </p:cNvGrpSpPr>
            <p:nvPr/>
          </p:nvGrpSpPr>
          <p:grpSpPr bwMode="auto">
            <a:xfrm>
              <a:off x="384" y="912"/>
              <a:ext cx="670" cy="887"/>
              <a:chOff x="192" y="720"/>
              <a:chExt cx="670" cy="887"/>
            </a:xfrm>
          </p:grpSpPr>
          <p:pic>
            <p:nvPicPr>
              <p:cNvPr id="2128" name="Picture 85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29" name="Line 86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30" name="Line 87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3" name="Group 88"/>
            <p:cNvGrpSpPr>
              <a:grpSpLocks/>
            </p:cNvGrpSpPr>
            <p:nvPr/>
          </p:nvGrpSpPr>
          <p:grpSpPr bwMode="auto">
            <a:xfrm>
              <a:off x="480" y="1008"/>
              <a:ext cx="670" cy="887"/>
              <a:chOff x="192" y="720"/>
              <a:chExt cx="670" cy="887"/>
            </a:xfrm>
          </p:grpSpPr>
          <p:pic>
            <p:nvPicPr>
              <p:cNvPr id="2125" name="Picture 89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26" name="Line 90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27" name="Line 91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4" name="Group 92"/>
            <p:cNvGrpSpPr>
              <a:grpSpLocks/>
            </p:cNvGrpSpPr>
            <p:nvPr/>
          </p:nvGrpSpPr>
          <p:grpSpPr bwMode="auto">
            <a:xfrm>
              <a:off x="576" y="1104"/>
              <a:ext cx="670" cy="887"/>
              <a:chOff x="192" y="720"/>
              <a:chExt cx="670" cy="887"/>
            </a:xfrm>
          </p:grpSpPr>
          <p:pic>
            <p:nvPicPr>
              <p:cNvPr id="2122" name="Picture 93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23" name="Line 94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24" name="Line 95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5" name="Group 96"/>
            <p:cNvGrpSpPr>
              <a:grpSpLocks/>
            </p:cNvGrpSpPr>
            <p:nvPr/>
          </p:nvGrpSpPr>
          <p:grpSpPr bwMode="auto">
            <a:xfrm>
              <a:off x="672" y="1200"/>
              <a:ext cx="670" cy="887"/>
              <a:chOff x="192" y="720"/>
              <a:chExt cx="670" cy="887"/>
            </a:xfrm>
          </p:grpSpPr>
          <p:pic>
            <p:nvPicPr>
              <p:cNvPr id="2119" name="Picture 97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20" name="Line 98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21" name="Line 99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6" name="Group 100"/>
            <p:cNvGrpSpPr>
              <a:grpSpLocks/>
            </p:cNvGrpSpPr>
            <p:nvPr/>
          </p:nvGrpSpPr>
          <p:grpSpPr bwMode="auto">
            <a:xfrm>
              <a:off x="768" y="1296"/>
              <a:ext cx="670" cy="887"/>
              <a:chOff x="192" y="720"/>
              <a:chExt cx="670" cy="887"/>
            </a:xfrm>
          </p:grpSpPr>
          <p:pic>
            <p:nvPicPr>
              <p:cNvPr id="2116" name="Picture 101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17" name="Line 102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18" name="Line 103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7" name="Group 104"/>
            <p:cNvGrpSpPr>
              <a:grpSpLocks/>
            </p:cNvGrpSpPr>
            <p:nvPr/>
          </p:nvGrpSpPr>
          <p:grpSpPr bwMode="auto">
            <a:xfrm>
              <a:off x="864" y="1392"/>
              <a:ext cx="670" cy="887"/>
              <a:chOff x="192" y="720"/>
              <a:chExt cx="670" cy="887"/>
            </a:xfrm>
          </p:grpSpPr>
          <p:pic>
            <p:nvPicPr>
              <p:cNvPr id="2113" name="Picture 105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14" name="Line 106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15" name="Line 107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8" name="Group 108"/>
            <p:cNvGrpSpPr>
              <a:grpSpLocks/>
            </p:cNvGrpSpPr>
            <p:nvPr/>
          </p:nvGrpSpPr>
          <p:grpSpPr bwMode="auto">
            <a:xfrm>
              <a:off x="960" y="1488"/>
              <a:ext cx="670" cy="887"/>
              <a:chOff x="192" y="720"/>
              <a:chExt cx="670" cy="887"/>
            </a:xfrm>
          </p:grpSpPr>
          <p:pic>
            <p:nvPicPr>
              <p:cNvPr id="2110" name="Picture 109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11" name="Line 110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12" name="Line 111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29" name="Group 112"/>
            <p:cNvGrpSpPr>
              <a:grpSpLocks/>
            </p:cNvGrpSpPr>
            <p:nvPr/>
          </p:nvGrpSpPr>
          <p:grpSpPr bwMode="auto">
            <a:xfrm>
              <a:off x="1056" y="1584"/>
              <a:ext cx="670" cy="887"/>
              <a:chOff x="192" y="720"/>
              <a:chExt cx="670" cy="887"/>
            </a:xfrm>
          </p:grpSpPr>
          <p:pic>
            <p:nvPicPr>
              <p:cNvPr id="2107" name="Picture 113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08" name="Line 114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09" name="Line 115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30" name="Group 116"/>
            <p:cNvGrpSpPr>
              <a:grpSpLocks/>
            </p:cNvGrpSpPr>
            <p:nvPr/>
          </p:nvGrpSpPr>
          <p:grpSpPr bwMode="auto">
            <a:xfrm>
              <a:off x="1152" y="1680"/>
              <a:ext cx="670" cy="887"/>
              <a:chOff x="192" y="720"/>
              <a:chExt cx="670" cy="887"/>
            </a:xfrm>
          </p:grpSpPr>
          <p:pic>
            <p:nvPicPr>
              <p:cNvPr id="2104" name="Picture 117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05" name="Line 118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06" name="Line 119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31" name="Group 120"/>
            <p:cNvGrpSpPr>
              <a:grpSpLocks/>
            </p:cNvGrpSpPr>
            <p:nvPr/>
          </p:nvGrpSpPr>
          <p:grpSpPr bwMode="auto">
            <a:xfrm>
              <a:off x="1248" y="1776"/>
              <a:ext cx="670" cy="887"/>
              <a:chOff x="192" y="720"/>
              <a:chExt cx="670" cy="887"/>
            </a:xfrm>
          </p:grpSpPr>
          <p:pic>
            <p:nvPicPr>
              <p:cNvPr id="2101" name="Picture 121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102" name="Line 122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03" name="Line 123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27040" name="Group 124"/>
            <p:cNvGrpSpPr>
              <a:grpSpLocks/>
            </p:cNvGrpSpPr>
            <p:nvPr/>
          </p:nvGrpSpPr>
          <p:grpSpPr bwMode="auto">
            <a:xfrm>
              <a:off x="1344" y="1872"/>
              <a:ext cx="670" cy="887"/>
              <a:chOff x="192" y="720"/>
              <a:chExt cx="670" cy="887"/>
            </a:xfrm>
          </p:grpSpPr>
          <p:pic>
            <p:nvPicPr>
              <p:cNvPr id="2098" name="Picture 125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99" name="Line 126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00" name="Line 127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27041" name="Group 128"/>
            <p:cNvGrpSpPr>
              <a:grpSpLocks/>
            </p:cNvGrpSpPr>
            <p:nvPr/>
          </p:nvGrpSpPr>
          <p:grpSpPr bwMode="auto">
            <a:xfrm>
              <a:off x="1440" y="1968"/>
              <a:ext cx="670" cy="887"/>
              <a:chOff x="192" y="720"/>
              <a:chExt cx="670" cy="887"/>
            </a:xfrm>
          </p:grpSpPr>
          <p:pic>
            <p:nvPicPr>
              <p:cNvPr id="2095" name="Picture 129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96" name="Line 130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97" name="Line 131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27042" name="Group 132"/>
            <p:cNvGrpSpPr>
              <a:grpSpLocks/>
            </p:cNvGrpSpPr>
            <p:nvPr/>
          </p:nvGrpSpPr>
          <p:grpSpPr bwMode="auto">
            <a:xfrm>
              <a:off x="1536" y="2064"/>
              <a:ext cx="670" cy="887"/>
              <a:chOff x="192" y="720"/>
              <a:chExt cx="670" cy="887"/>
            </a:xfrm>
          </p:grpSpPr>
          <p:pic>
            <p:nvPicPr>
              <p:cNvPr id="2092" name="Picture 133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93" name="Line 134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94" name="Line 135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27043" name="Group 136"/>
            <p:cNvGrpSpPr>
              <a:grpSpLocks/>
            </p:cNvGrpSpPr>
            <p:nvPr/>
          </p:nvGrpSpPr>
          <p:grpSpPr bwMode="auto">
            <a:xfrm>
              <a:off x="1632" y="2160"/>
              <a:ext cx="670" cy="887"/>
              <a:chOff x="192" y="720"/>
              <a:chExt cx="670" cy="887"/>
            </a:xfrm>
          </p:grpSpPr>
          <p:pic>
            <p:nvPicPr>
              <p:cNvPr id="2089" name="Picture 137" descr="slic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92" y="720"/>
                <a:ext cx="670" cy="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90" name="Line 138"/>
              <p:cNvSpPr>
                <a:spLocks noChangeShapeType="1"/>
              </p:cNvSpPr>
              <p:nvPr/>
            </p:nvSpPr>
            <p:spPr bwMode="auto">
              <a:xfrm flipV="1">
                <a:off x="786" y="720"/>
                <a:ext cx="0" cy="887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091" name="Line 139"/>
              <p:cNvSpPr>
                <a:spLocks noChangeShapeType="1"/>
              </p:cNvSpPr>
              <p:nvPr/>
            </p:nvSpPr>
            <p:spPr bwMode="auto">
              <a:xfrm flipV="1">
                <a:off x="192" y="1208"/>
                <a:ext cx="670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pic>
          <p:nvPicPr>
            <p:cNvPr id="2086" name="Picture 140" descr="slice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28" y="2256"/>
              <a:ext cx="670" cy="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87" name="Line 141"/>
            <p:cNvSpPr>
              <a:spLocks noChangeShapeType="1"/>
            </p:cNvSpPr>
            <p:nvPr/>
          </p:nvSpPr>
          <p:spPr bwMode="auto">
            <a:xfrm flipV="1">
              <a:off x="2322" y="2256"/>
              <a:ext cx="0" cy="887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8" name="Line 142"/>
            <p:cNvSpPr>
              <a:spLocks noChangeShapeType="1"/>
            </p:cNvSpPr>
            <p:nvPr/>
          </p:nvSpPr>
          <p:spPr bwMode="auto">
            <a:xfrm flipV="1">
              <a:off x="1728" y="2744"/>
              <a:ext cx="670" cy="0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27119" name="AutoShape 143"/>
          <p:cNvSpPr>
            <a:spLocks noChangeArrowheads="1"/>
          </p:cNvSpPr>
          <p:nvPr/>
        </p:nvSpPr>
        <p:spPr bwMode="auto">
          <a:xfrm>
            <a:off x="7596188" y="1828800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7120" name="AutoShape 144"/>
          <p:cNvSpPr>
            <a:spLocks noChangeArrowheads="1"/>
          </p:cNvSpPr>
          <p:nvPr/>
        </p:nvSpPr>
        <p:spPr bwMode="auto">
          <a:xfrm>
            <a:off x="2357438" y="1000125"/>
            <a:ext cx="815975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7121" name="AutoShape 145"/>
          <p:cNvSpPr>
            <a:spLocks noChangeArrowheads="1"/>
          </p:cNvSpPr>
          <p:nvPr/>
        </p:nvSpPr>
        <p:spPr bwMode="auto">
          <a:xfrm rot="16200000" flipV="1">
            <a:off x="6434138" y="5113338"/>
            <a:ext cx="814387" cy="8651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7122" name="AutoShape 146"/>
          <p:cNvSpPr>
            <a:spLocks noChangeArrowheads="1"/>
          </p:cNvSpPr>
          <p:nvPr/>
        </p:nvSpPr>
        <p:spPr bwMode="auto">
          <a:xfrm rot="16200000" flipV="1">
            <a:off x="1163638" y="4935537"/>
            <a:ext cx="814388" cy="8683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27044" name="Group 159"/>
          <p:cNvGrpSpPr>
            <a:grpSpLocks/>
          </p:cNvGrpSpPr>
          <p:nvPr/>
        </p:nvGrpSpPr>
        <p:grpSpPr bwMode="auto">
          <a:xfrm>
            <a:off x="3357563" y="4786313"/>
            <a:ext cx="2819400" cy="1447800"/>
            <a:chOff x="3467100" y="5053013"/>
            <a:chExt cx="2819400" cy="1447800"/>
          </a:xfrm>
        </p:grpSpPr>
        <p:sp>
          <p:nvSpPr>
            <p:cNvPr id="2065" name="Rectangle 147"/>
            <p:cNvSpPr>
              <a:spLocks noChangeArrowheads="1"/>
            </p:cNvSpPr>
            <p:nvPr/>
          </p:nvSpPr>
          <p:spPr bwMode="auto">
            <a:xfrm>
              <a:off x="3467100" y="5053013"/>
              <a:ext cx="2819400" cy="14478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66" name="Picture 148" descr="taylor_dxr"/>
            <p:cNvPicPr>
              <a:picLocks noChangeAspect="1" noChangeArrowheads="1"/>
            </p:cNvPicPr>
            <p:nvPr/>
          </p:nvPicPr>
          <p:blipFill>
            <a:blip r:embed="rId6" cstate="print"/>
            <a:srcRect l="1865" t="1532" r="6932" b="4785"/>
            <a:stretch>
              <a:fillRect/>
            </a:stretch>
          </p:blipFill>
          <p:spPr bwMode="auto">
            <a:xfrm>
              <a:off x="4079875" y="5129213"/>
              <a:ext cx="757238" cy="91440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050" name="Object 149"/>
            <p:cNvGraphicFramePr>
              <a:graphicFrameLocks noChangeAspect="1"/>
            </p:cNvGraphicFramePr>
            <p:nvPr/>
          </p:nvGraphicFramePr>
          <p:xfrm>
            <a:off x="4000500" y="6043613"/>
            <a:ext cx="1025525" cy="438150"/>
          </p:xfrm>
          <a:graphic>
            <a:graphicData uri="http://schemas.openxmlformats.org/presentationml/2006/ole">
              <p:oleObj spid="_x0000_s27650" name="Equation" r:id="rId7" imgW="520560" imgH="228600" progId="">
                <p:embed/>
              </p:oleObj>
            </a:graphicData>
          </a:graphic>
        </p:graphicFrame>
        <p:pic>
          <p:nvPicPr>
            <p:cNvPr id="2067" name="Picture 150" descr="taylor_dyr"/>
            <p:cNvPicPr>
              <a:picLocks noChangeAspect="1" noChangeArrowheads="1"/>
            </p:cNvPicPr>
            <p:nvPr/>
          </p:nvPicPr>
          <p:blipFill>
            <a:blip r:embed="rId8" cstate="print"/>
            <a:srcRect l="1865" t="1532" r="2972" b="4785"/>
            <a:stretch>
              <a:fillRect/>
            </a:stretch>
          </p:blipFill>
          <p:spPr bwMode="auto">
            <a:xfrm>
              <a:off x="5499100" y="5129213"/>
              <a:ext cx="723900" cy="91757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051" name="Object 151"/>
            <p:cNvGraphicFramePr>
              <a:graphicFrameLocks noChangeAspect="1"/>
            </p:cNvGraphicFramePr>
            <p:nvPr/>
          </p:nvGraphicFramePr>
          <p:xfrm>
            <a:off x="5338763" y="6086475"/>
            <a:ext cx="866775" cy="414338"/>
          </p:xfrm>
          <a:graphic>
            <a:graphicData uri="http://schemas.openxmlformats.org/presentationml/2006/ole">
              <p:oleObj spid="_x0000_s27651" name="Equation" r:id="rId9" imgW="507960" imgH="228600" progId="">
                <p:embed/>
              </p:oleObj>
            </a:graphicData>
          </a:graphic>
        </p:graphicFrame>
        <p:sp>
          <p:nvSpPr>
            <p:cNvPr id="2068" name="Text Box 152"/>
            <p:cNvSpPr txBox="1">
              <a:spLocks noChangeArrowheads="1"/>
            </p:cNvSpPr>
            <p:nvPr/>
          </p:nvSpPr>
          <p:spPr bwMode="auto">
            <a:xfrm>
              <a:off x="3514725" y="5357813"/>
              <a:ext cx="554038" cy="457200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2400">
                  <a:solidFill>
                    <a:schemeClr val="bg1"/>
                  </a:solidFill>
                  <a:latin typeface="Comic Sans MS" pitchFamily="66" charset="0"/>
                  <a:sym typeface="Symbol" pitchFamily="18" charset="2"/>
                </a:rPr>
                <a:t></a:t>
              </a:r>
              <a:endParaRPr lang="en-GB" sz="2400">
                <a:latin typeface="Comic Sans MS" pitchFamily="66" charset="0"/>
              </a:endParaRPr>
            </a:p>
          </p:txBody>
        </p:sp>
        <p:sp>
          <p:nvSpPr>
            <p:cNvPr id="2069" name="Text Box 153"/>
            <p:cNvSpPr txBox="1">
              <a:spLocks noChangeArrowheads="1"/>
            </p:cNvSpPr>
            <p:nvPr/>
          </p:nvSpPr>
          <p:spPr bwMode="auto">
            <a:xfrm>
              <a:off x="4859338" y="5357813"/>
              <a:ext cx="69373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2400">
                  <a:solidFill>
                    <a:schemeClr val="bg1"/>
                  </a:solidFill>
                  <a:latin typeface="Comic Sans MS" pitchFamily="66" charset="0"/>
                  <a:sym typeface="Symbol" pitchFamily="18" charset="2"/>
                </a:rPr>
                <a:t>+</a:t>
              </a:r>
              <a:endParaRPr lang="en-GB" sz="240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127130" name="AutoShape 154"/>
          <p:cNvSpPr>
            <a:spLocks noChangeArrowheads="1"/>
          </p:cNvSpPr>
          <p:nvPr/>
        </p:nvSpPr>
        <p:spPr bwMode="auto">
          <a:xfrm>
            <a:off x="4500563" y="428625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7131" name="AutoShape 155"/>
          <p:cNvSpPr>
            <a:spLocks noChangeArrowheads="1"/>
          </p:cNvSpPr>
          <p:nvPr/>
        </p:nvSpPr>
        <p:spPr bwMode="auto">
          <a:xfrm>
            <a:off x="4572000" y="1571625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1|1.4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553</Words>
  <Application>Microsoft Office PowerPoint</Application>
  <PresentationFormat>On-screen Show (4:3)</PresentationFormat>
  <Paragraphs>77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Effects of distortion</vt:lpstr>
      <vt:lpstr>Why distortion?</vt:lpstr>
      <vt:lpstr>Movement x Susceptibility</vt:lpstr>
      <vt:lpstr>How might we account for this?</vt:lpstr>
      <vt:lpstr>A better way to account for this?</vt:lpstr>
      <vt:lpstr>What actually happens</vt:lpstr>
      <vt:lpstr>Modelling magnetic field over time</vt:lpstr>
      <vt:lpstr>Slide 9</vt:lpstr>
      <vt:lpstr>What does this help?</vt:lpstr>
      <vt:lpstr>But we don’t do this at the CBU!!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Unwarping</dc:title>
  <dc:creator>Jo Taylor</dc:creator>
  <cp:lastModifiedBy>jt04</cp:lastModifiedBy>
  <cp:revision>52</cp:revision>
  <dcterms:created xsi:type="dcterms:W3CDTF">2011-07-18T14:27:03Z</dcterms:created>
  <dcterms:modified xsi:type="dcterms:W3CDTF">2011-07-19T17:09:32Z</dcterms:modified>
</cp:coreProperties>
</file>