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11" r:id="rId2"/>
    <p:sldId id="272" r:id="rId3"/>
    <p:sldId id="273" r:id="rId4"/>
    <p:sldId id="256" r:id="rId5"/>
    <p:sldId id="274" r:id="rId6"/>
    <p:sldId id="257" r:id="rId7"/>
    <p:sldId id="284" r:id="rId8"/>
    <p:sldId id="261" r:id="rId9"/>
    <p:sldId id="262" r:id="rId10"/>
    <p:sldId id="293" r:id="rId11"/>
    <p:sldId id="282" r:id="rId12"/>
    <p:sldId id="260" r:id="rId13"/>
    <p:sldId id="298" r:id="rId14"/>
    <p:sldId id="283" r:id="rId15"/>
    <p:sldId id="302" r:id="rId16"/>
    <p:sldId id="285" r:id="rId17"/>
    <p:sldId id="287" r:id="rId18"/>
    <p:sldId id="269" r:id="rId19"/>
    <p:sldId id="275" r:id="rId20"/>
    <p:sldId id="263" r:id="rId21"/>
    <p:sldId id="258" r:id="rId22"/>
    <p:sldId id="310" r:id="rId23"/>
    <p:sldId id="309" r:id="rId24"/>
    <p:sldId id="277" r:id="rId25"/>
    <p:sldId id="278" r:id="rId26"/>
    <p:sldId id="280" r:id="rId27"/>
    <p:sldId id="307" r:id="rId28"/>
    <p:sldId id="281" r:id="rId29"/>
    <p:sldId id="289" r:id="rId30"/>
    <p:sldId id="266" r:id="rId31"/>
    <p:sldId id="305" r:id="rId32"/>
    <p:sldId id="288" r:id="rId33"/>
    <p:sldId id="270" r:id="rId34"/>
    <p:sldId id="300" r:id="rId35"/>
    <p:sldId id="268" r:id="rId36"/>
    <p:sldId id="27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8" d="100"/>
          <a:sy n="118" d="100"/>
        </p:scale>
        <p:origin x="-112"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BBFF76-B8ED-6040-B945-877D296BF404}" type="datetimeFigureOut">
              <a:rPr lang="en-US" smtClean="0"/>
              <a:t>7/27/11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9E2D0F-8838-B749-8556-9A1D9D1FD78C}" type="slidenum">
              <a:rPr lang="en-US" smtClean="0"/>
              <a:t>‹#›</a:t>
            </a:fld>
            <a:endParaRPr lang="en-US"/>
          </a:p>
        </p:txBody>
      </p:sp>
    </p:spTree>
    <p:extLst>
      <p:ext uri="{BB962C8B-B14F-4D97-AF65-F5344CB8AC3E}">
        <p14:creationId xmlns:p14="http://schemas.microsoft.com/office/powerpoint/2010/main" val="1969937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33D725-B200-DB4C-9A46-8DAB97EE217C}" type="datetimeFigureOut">
              <a:rPr lang="en-US" smtClean="0"/>
              <a:t>7/27/11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3E9923-F0F9-424F-8A05-C8D121E566FC}" type="slidenum">
              <a:rPr lang="en-US" smtClean="0"/>
              <a:t>‹#›</a:t>
            </a:fld>
            <a:endParaRPr lang="en-US"/>
          </a:p>
        </p:txBody>
      </p:sp>
    </p:spTree>
    <p:extLst>
      <p:ext uri="{BB962C8B-B14F-4D97-AF65-F5344CB8AC3E}">
        <p14:creationId xmlns:p14="http://schemas.microsoft.com/office/powerpoint/2010/main" val="1122264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2</a:t>
            </a:fld>
            <a:endParaRPr lang="en-US"/>
          </a:p>
        </p:txBody>
      </p:sp>
    </p:spTree>
    <p:extLst>
      <p:ext uri="{BB962C8B-B14F-4D97-AF65-F5344CB8AC3E}">
        <p14:creationId xmlns:p14="http://schemas.microsoft.com/office/powerpoint/2010/main" val="2296265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-boundaries between </a:t>
            </a:r>
            <a:r>
              <a:rPr lang="en-US" dirty="0" err="1" smtClean="0"/>
              <a:t>cytoarchitectonic</a:t>
            </a:r>
            <a:r>
              <a:rPr lang="en-US" baseline="0" dirty="0" err="1" smtClean="0"/>
              <a:t>ally</a:t>
            </a:r>
            <a:r>
              <a:rPr lang="en-US" baseline="0" dirty="0" smtClean="0"/>
              <a:t> distinct regions are highly variable across individuals (just like sulci and </a:t>
            </a:r>
            <a:r>
              <a:rPr lang="en-US" baseline="0" dirty="0" err="1" smtClean="0"/>
              <a:t>gyri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18</a:t>
            </a:fld>
            <a:endParaRPr lang="en-US"/>
          </a:p>
        </p:txBody>
      </p:sp>
    </p:spTree>
    <p:extLst>
      <p:ext uri="{BB962C8B-B14F-4D97-AF65-F5344CB8AC3E}">
        <p14:creationId xmlns:p14="http://schemas.microsoft.com/office/powerpoint/2010/main" val="109867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-elderly =</a:t>
            </a:r>
            <a:r>
              <a:rPr lang="en-US" baseline="0" dirty="0" smtClean="0"/>
              <a:t> atrophy (</a:t>
            </a:r>
            <a:r>
              <a:rPr lang="en-US" baseline="0" dirty="0" err="1" smtClean="0"/>
              <a:t>sulcal</a:t>
            </a:r>
            <a:r>
              <a:rPr lang="en-US" baseline="0" dirty="0" smtClean="0"/>
              <a:t> widening and enlarged ventricles); by 80 we lose 15% of our brain mass!</a:t>
            </a:r>
          </a:p>
          <a:p>
            <a:r>
              <a:rPr lang="en-US" baseline="0" dirty="0" smtClean="0"/>
              <a:t>-kids = oddly shaped due to maturation (e.g. atypical frontal cortex) and reduced myelination</a:t>
            </a: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19</a:t>
            </a:fld>
            <a:endParaRPr lang="en-US"/>
          </a:p>
        </p:txBody>
      </p:sp>
    </p:spTree>
    <p:extLst>
      <p:ext uri="{BB962C8B-B14F-4D97-AF65-F5344CB8AC3E}">
        <p14:creationId xmlns:p14="http://schemas.microsoft.com/office/powerpoint/2010/main" val="183012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eaLnBrk="1" hangingPunct="1">
              <a:buFont typeface="Calibri" charset="0"/>
              <a:buNone/>
            </a:pPr>
            <a:r>
              <a:rPr lang="en-GB" sz="1100" b="1" dirty="0" smtClean="0">
                <a:solidFill>
                  <a:schemeClr val="tx2"/>
                </a:solidFill>
                <a:latin typeface="Calibri" charset="0"/>
              </a:rPr>
              <a:t>Registration</a:t>
            </a:r>
            <a:r>
              <a:rPr lang="en-GB" sz="1100" dirty="0" smtClean="0">
                <a:solidFill>
                  <a:schemeClr val="tx2"/>
                </a:solidFill>
                <a:latin typeface="Calibri" charset="0"/>
              </a:rPr>
              <a:t> </a:t>
            </a:r>
            <a:r>
              <a:rPr lang="en-GB" sz="1100" dirty="0" smtClean="0">
                <a:solidFill>
                  <a:srgbClr val="558ED5"/>
                </a:solidFill>
                <a:latin typeface="Calibri" charset="0"/>
              </a:rPr>
              <a:t>– determines the parameters describing a transformation</a:t>
            </a:r>
          </a:p>
          <a:p>
            <a:pPr marL="685800" lvl="1" indent="-228600" eaLnBrk="1" hangingPunct="1">
              <a:buFont typeface="Calibri" charset="0"/>
              <a:buNone/>
            </a:pPr>
            <a:r>
              <a:rPr lang="en-GB" sz="1100" b="1" dirty="0" smtClean="0">
                <a:solidFill>
                  <a:schemeClr val="tx2"/>
                </a:solidFill>
                <a:latin typeface="Calibri" charset="0"/>
              </a:rPr>
              <a:t>Transformation</a:t>
            </a:r>
            <a:r>
              <a:rPr lang="en-GB" sz="1100" dirty="0" smtClean="0">
                <a:solidFill>
                  <a:srgbClr val="558ED5"/>
                </a:solidFill>
                <a:latin typeface="Calibri" charset="0"/>
              </a:rPr>
              <a:t> – transforms one of the images according to the set of determined parameters</a:t>
            </a:r>
            <a:endParaRPr lang="en-US" dirty="0" smtClean="0"/>
          </a:p>
          <a:p>
            <a:r>
              <a:rPr lang="en-US" dirty="0" smtClean="0"/>
              <a:t>-</a:t>
            </a:r>
            <a:r>
              <a:rPr lang="en-US" dirty="0" err="1" smtClean="0"/>
              <a:t>Talairach</a:t>
            </a:r>
            <a:r>
              <a:rPr lang="en-US" baseline="0" dirty="0" smtClean="0"/>
              <a:t> space = one alcoholic old lady’s shriveled brain</a:t>
            </a:r>
          </a:p>
          <a:p>
            <a:pPr marL="171450" indent="-171450">
              <a:buFontTx/>
              <a:buChar char="-"/>
            </a:pPr>
            <a:r>
              <a:rPr lang="en-US" baseline="0" dirty="0" smtClean="0"/>
              <a:t>MNI = an average of 152 T1-weighted images created by the Montreal </a:t>
            </a:r>
            <a:r>
              <a:rPr lang="en-US" baseline="0" dirty="0" err="1" smtClean="0"/>
              <a:t>Neuorological</a:t>
            </a:r>
            <a:r>
              <a:rPr lang="en-US" baseline="0" dirty="0" smtClean="0"/>
              <a:t> Institute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3</a:t>
            </a:fld>
            <a:endParaRPr lang="en-US"/>
          </a:p>
        </p:txBody>
      </p:sp>
    </p:spTree>
    <p:extLst>
      <p:ext uri="{BB962C8B-B14F-4D97-AF65-F5344CB8AC3E}">
        <p14:creationId xmlns:p14="http://schemas.microsoft.com/office/powerpoint/2010/main" val="229626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approach is probably to do a hybrid</a:t>
            </a: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7</a:t>
            </a:fld>
            <a:endParaRPr lang="en-US"/>
          </a:p>
        </p:txBody>
      </p:sp>
    </p:spTree>
    <p:extLst>
      <p:ext uri="{BB962C8B-B14F-4D97-AF65-F5344CB8AC3E}">
        <p14:creationId xmlns:p14="http://schemas.microsoft.com/office/powerpoint/2010/main" val="327970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rigid body approach that we’ve been using for other preprocessing isn’t enough to handle this, because it assumes that there are no differences among the shapes of brains</a:t>
            </a:r>
          </a:p>
          <a:p>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8</a:t>
            </a:fld>
            <a:endParaRPr lang="en-US"/>
          </a:p>
        </p:txBody>
      </p:sp>
    </p:spTree>
    <p:extLst>
      <p:ext uri="{BB962C8B-B14F-4D97-AF65-F5344CB8AC3E}">
        <p14:creationId xmlns:p14="http://schemas.microsoft.com/office/powerpoint/2010/main" val="4008094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single image from each subject; typically T</a:t>
            </a:r>
            <a:r>
              <a:rPr lang="en-US" baseline="-25000" dirty="0" smtClean="0"/>
              <a:t>1</a:t>
            </a:r>
            <a:r>
              <a:rPr lang="en-US" dirty="0" smtClean="0"/>
              <a:t>-weighted and the MNI template (I think!)</a:t>
            </a:r>
          </a:p>
          <a:p>
            <a:r>
              <a:rPr lang="en-US" dirty="0" smtClean="0"/>
              <a:t>- </a:t>
            </a:r>
            <a:r>
              <a:rPr lang="en-US" sz="1200" dirty="0" smtClean="0">
                <a:solidFill>
                  <a:srgbClr val="FFFF66"/>
                </a:solidFill>
                <a:latin typeface="Arial" charset="0"/>
              </a:rPr>
              <a:t>When the error for a particular fitted parameter is known to be large, then that parameter will be based more upon the prior information. </a:t>
            </a:r>
          </a:p>
          <a:p>
            <a:endParaRPr lang="en-US" sz="1200" dirty="0" smtClean="0">
              <a:solidFill>
                <a:srgbClr val="FFFF66"/>
              </a:solidFill>
              <a:latin typeface="Arial" charset="0"/>
            </a:endParaRPr>
          </a:p>
          <a:p>
            <a:r>
              <a:rPr lang="en-US" sz="1200" dirty="0" smtClean="0">
                <a:solidFill>
                  <a:srgbClr val="FFFF66"/>
                </a:solidFill>
                <a:latin typeface="Arial" charset="0"/>
              </a:rPr>
              <a:t>In order to adopt this approach, the prior distribution of the parameters should be known. </a:t>
            </a:r>
          </a:p>
          <a:p>
            <a:endParaRPr lang="en-US" sz="1200" dirty="0" smtClean="0">
              <a:solidFill>
                <a:srgbClr val="FFFF66"/>
              </a:solidFill>
              <a:latin typeface="Arial" charset="0"/>
            </a:endParaRPr>
          </a:p>
          <a:p>
            <a:r>
              <a:rPr lang="en-US" sz="1200" dirty="0" smtClean="0">
                <a:solidFill>
                  <a:srgbClr val="FFFF66"/>
                </a:solidFill>
                <a:latin typeface="Arial" charset="0"/>
              </a:rPr>
              <a:t>This can be derived from the zooms and shears determined by registering a large number of brain images to the template.</a:t>
            </a:r>
          </a:p>
          <a:p>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9</a:t>
            </a:fld>
            <a:endParaRPr lang="en-US"/>
          </a:p>
        </p:txBody>
      </p:sp>
    </p:spTree>
    <p:extLst>
      <p:ext uri="{BB962C8B-B14F-4D97-AF65-F5344CB8AC3E}">
        <p14:creationId xmlns:p14="http://schemas.microsoft.com/office/powerpoint/2010/main" val="186688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11</a:t>
            </a:fld>
            <a:endParaRPr lang="en-US"/>
          </a:p>
        </p:txBody>
      </p:sp>
    </p:spTree>
    <p:extLst>
      <p:ext uri="{BB962C8B-B14F-4D97-AF65-F5344CB8AC3E}">
        <p14:creationId xmlns:p14="http://schemas.microsoft.com/office/powerpoint/2010/main" val="58271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Σ</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wifni</a:t>
            </a:r>
            <a:r>
              <a:rPr lang="en-US" sz="1200" b="0" i="0" u="none" strike="noStrike" kern="1200" baseline="0" dirty="0" smtClean="0">
                <a:solidFill>
                  <a:schemeClr val="tx1"/>
                </a:solidFill>
                <a:latin typeface="+mn-lt"/>
                <a:ea typeface="+mn-ea"/>
                <a:cs typeface="+mn-cs"/>
              </a:rPr>
              <a:t> w1fn1 w3fn3 w2fn2 w4fn4</a:t>
            </a: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15</a:t>
            </a:fld>
            <a:endParaRPr lang="en-US"/>
          </a:p>
        </p:txBody>
      </p:sp>
    </p:spTree>
    <p:extLst>
      <p:ext uri="{BB962C8B-B14F-4D97-AF65-F5344CB8AC3E}">
        <p14:creationId xmlns:p14="http://schemas.microsoft.com/office/powerpoint/2010/main" val="63198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deformations are </a:t>
            </a:r>
            <a:r>
              <a:rPr lang="en-US" dirty="0" err="1" smtClean="0"/>
              <a:t>modelled</a:t>
            </a:r>
            <a:r>
              <a:rPr lang="en-US" dirty="0" smtClean="0"/>
              <a:t> with a combination of non-linear basis</a:t>
            </a:r>
            <a:r>
              <a:rPr lang="en-US" baseline="0" dirty="0" smtClean="0"/>
              <a:t> functions</a:t>
            </a:r>
            <a:endParaRPr lang="en-US" dirty="0"/>
          </a:p>
        </p:txBody>
      </p:sp>
      <p:sp>
        <p:nvSpPr>
          <p:cNvPr id="4" name="Slide Number Placeholder 3"/>
          <p:cNvSpPr>
            <a:spLocks noGrp="1"/>
          </p:cNvSpPr>
          <p:nvPr>
            <p:ph type="sldNum" sz="quarter" idx="10"/>
          </p:nvPr>
        </p:nvSpPr>
        <p:spPr/>
        <p:txBody>
          <a:bodyPr/>
          <a:lstStyle/>
          <a:p>
            <a:fld id="{C73E9923-F0F9-424F-8A05-C8D121E566FC}" type="slidenum">
              <a:rPr lang="en-US" smtClean="0"/>
              <a:t>16</a:t>
            </a:fld>
            <a:endParaRPr lang="en-US"/>
          </a:p>
        </p:txBody>
      </p:sp>
    </p:spTree>
    <p:extLst>
      <p:ext uri="{BB962C8B-B14F-4D97-AF65-F5344CB8AC3E}">
        <p14:creationId xmlns:p14="http://schemas.microsoft.com/office/powerpoint/2010/main" val="306350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C4ED0-BA37-1749-9B6C-8D611B54CAAF}" type="slidenum">
              <a:rPr lang="en-GB"/>
              <a:pPr/>
              <a:t>17</a:t>
            </a:fld>
            <a:endParaRPr lang="en-GB"/>
          </a:p>
        </p:txBody>
      </p:sp>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32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Regularization: use prior information (Bayesian scheme) about what fit is most likely (unlike rigid-body transformations where constraints are explicit, when using many parameters, regularization is necessary to ensure voxels remain close to their neighbours)</a:t>
            </a: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FC0C3F-AF00-2F47-8C28-48AC059306C0}" type="datetimeFigureOut">
              <a:rPr lang="en-US" smtClean="0"/>
              <a:t>7/27/11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4018847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C0C3F-AF00-2F47-8C28-48AC059306C0}" type="datetimeFigureOut">
              <a:rPr lang="en-US" smtClean="0"/>
              <a:t>7/27/11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406889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C0C3F-AF00-2F47-8C28-48AC059306C0}" type="datetimeFigureOut">
              <a:rPr lang="en-US" smtClean="0"/>
              <a:t>7/27/11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303657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C0C3F-AF00-2F47-8C28-48AC059306C0}" type="datetimeFigureOut">
              <a:rPr lang="en-US" smtClean="0"/>
              <a:t>7/27/11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416821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FC0C3F-AF00-2F47-8C28-48AC059306C0}" type="datetimeFigureOut">
              <a:rPr lang="en-US" smtClean="0"/>
              <a:t>7/27/11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212357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FC0C3F-AF00-2F47-8C28-48AC059306C0}" type="datetimeFigureOut">
              <a:rPr lang="en-US" smtClean="0"/>
              <a:t>7/27/11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76501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FC0C3F-AF00-2F47-8C28-48AC059306C0}" type="datetimeFigureOut">
              <a:rPr lang="en-US" smtClean="0"/>
              <a:t>7/27/11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59891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FC0C3F-AF00-2F47-8C28-48AC059306C0}" type="datetimeFigureOut">
              <a:rPr lang="en-US" smtClean="0"/>
              <a:t>7/27/11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157130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C0C3F-AF00-2F47-8C28-48AC059306C0}" type="datetimeFigureOut">
              <a:rPr lang="en-US" smtClean="0"/>
              <a:t>7/27/11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264939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C0C3F-AF00-2F47-8C28-48AC059306C0}" type="datetimeFigureOut">
              <a:rPr lang="en-US" smtClean="0"/>
              <a:t>7/27/11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128304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C0C3F-AF00-2F47-8C28-48AC059306C0}" type="datetimeFigureOut">
              <a:rPr lang="en-US" smtClean="0"/>
              <a:t>7/27/11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55909-AF55-8843-BAE9-D7324055C842}" type="slidenum">
              <a:rPr lang="en-US" smtClean="0"/>
              <a:t>‹#›</a:t>
            </a:fld>
            <a:endParaRPr lang="en-US"/>
          </a:p>
        </p:txBody>
      </p:sp>
    </p:spTree>
    <p:extLst>
      <p:ext uri="{BB962C8B-B14F-4D97-AF65-F5344CB8AC3E}">
        <p14:creationId xmlns:p14="http://schemas.microsoft.com/office/powerpoint/2010/main" val="140924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C0C3F-AF00-2F47-8C28-48AC059306C0}" type="datetimeFigureOut">
              <a:rPr lang="en-US" smtClean="0"/>
              <a:t>7/27/11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55909-AF55-8843-BAE9-D7324055C842}" type="slidenum">
              <a:rPr lang="en-US" smtClean="0"/>
              <a:t>‹#›</a:t>
            </a:fld>
            <a:endParaRPr lang="en-US"/>
          </a:p>
        </p:txBody>
      </p:sp>
    </p:spTree>
    <p:extLst>
      <p:ext uri="{BB962C8B-B14F-4D97-AF65-F5344CB8AC3E}">
        <p14:creationId xmlns:p14="http://schemas.microsoft.com/office/powerpoint/2010/main" val="3322432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wm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oleObject" Target="../embeddings/oleObject1.bin"/><Relationship Id="rId7" Type="http://schemas.openxmlformats.org/officeDocument/2006/relationships/image" Target="../media/image38.png"/><Relationship Id="rId8" Type="http://schemas.openxmlformats.org/officeDocument/2006/relationships/hyperlink" Target="http://www.mrc-cbu.cam.ac.uk/Imaging/rnd_figures.pdf" TargetMode="External"/><Relationship Id="rId9" Type="http://schemas.openxmlformats.org/officeDocument/2006/relationships/image" Target="../media/image42.jpeg"/><Relationship Id="rId10"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4.emf"/><Relationship Id="rId5" Type="http://schemas.openxmlformats.org/officeDocument/2006/relationships/oleObject" Target="../embeddings/oleObject3.bin"/><Relationship Id="rId6"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3493" y="1094887"/>
            <a:ext cx="7772400" cy="1470025"/>
          </a:xfrm>
        </p:spPr>
        <p:txBody>
          <a:bodyPr/>
          <a:lstStyle/>
          <a:p>
            <a:r>
              <a:rPr lang="en-US" dirty="0" smtClean="0"/>
              <a:t>Normalization &amp; Smoothing</a:t>
            </a:r>
            <a:endParaRPr lang="en-US" dirty="0"/>
          </a:p>
        </p:txBody>
      </p:sp>
      <p:pic>
        <p:nvPicPr>
          <p:cNvPr id="7" name="Picture 6"/>
          <p:cNvPicPr>
            <a:picLocks noChangeAspect="1"/>
          </p:cNvPicPr>
          <p:nvPr/>
        </p:nvPicPr>
        <p:blipFill>
          <a:blip r:embed="rId2"/>
          <a:stretch>
            <a:fillRect/>
          </a:stretch>
        </p:blipFill>
        <p:spPr>
          <a:xfrm>
            <a:off x="2872154" y="3096846"/>
            <a:ext cx="3810000" cy="3048000"/>
          </a:xfrm>
          <a:prstGeom prst="rect">
            <a:avLst/>
          </a:prstGeom>
        </p:spPr>
      </p:pic>
    </p:spTree>
    <p:extLst>
      <p:ext uri="{BB962C8B-B14F-4D97-AF65-F5344CB8AC3E}">
        <p14:creationId xmlns:p14="http://schemas.microsoft.com/office/powerpoint/2010/main" val="29310056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625187" y="404407"/>
            <a:ext cx="5741988" cy="6084888"/>
          </a:xfrm>
          <a:prstGeom prst="rect">
            <a:avLst/>
          </a:prstGeom>
          <a:solidFill>
            <a:schemeClr val="bg2"/>
          </a:solidFill>
          <a:ln w="57150" cmpd="thickThin">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GB">
              <a:cs typeface="+mn-cs"/>
            </a:endParaRPr>
          </a:p>
        </p:txBody>
      </p:sp>
      <p:pic>
        <p:nvPicPr>
          <p:cNvPr id="5"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500" y="875895"/>
            <a:ext cx="1811337"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262" y="3731807"/>
            <a:ext cx="183197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625" y="834620"/>
            <a:ext cx="1839912"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10"/>
          <p:cNvSpPr>
            <a:spLocks noChangeArrowheads="1"/>
          </p:cNvSpPr>
          <p:nvPr/>
        </p:nvSpPr>
        <p:spPr bwMode="auto">
          <a:xfrm>
            <a:off x="3276187" y="3101570"/>
            <a:ext cx="2454275" cy="450850"/>
          </a:xfrm>
          <a:prstGeom prst="rect">
            <a:avLst/>
          </a:prstGeom>
          <a:solidFill>
            <a:schemeClr val="bg2"/>
          </a:solidFill>
          <a:ln w="57150" cmpd="thickThin">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defRPr/>
            </a:pPr>
            <a:r>
              <a:rPr lang="en-GB">
                <a:solidFill>
                  <a:schemeClr val="tx2"/>
                </a:solidFill>
                <a:cs typeface="+mn-cs"/>
              </a:rPr>
              <a:t>Spatial Normalisation</a:t>
            </a:r>
          </a:p>
        </p:txBody>
      </p:sp>
      <p:sp>
        <p:nvSpPr>
          <p:cNvPr id="9" name="Arc 11"/>
          <p:cNvSpPr>
            <a:spLocks/>
          </p:cNvSpPr>
          <p:nvPr/>
        </p:nvSpPr>
        <p:spPr bwMode="auto">
          <a:xfrm>
            <a:off x="2709450" y="2919007"/>
            <a:ext cx="420687" cy="31908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25400" cap="rnd">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Arc 12"/>
          <p:cNvSpPr>
            <a:spLocks/>
          </p:cNvSpPr>
          <p:nvPr/>
        </p:nvSpPr>
        <p:spPr bwMode="auto">
          <a:xfrm>
            <a:off x="2753900" y="3360332"/>
            <a:ext cx="376237" cy="333375"/>
          </a:xfrm>
          <a:custGeom>
            <a:avLst/>
            <a:gdLst>
              <a:gd name="G0" fmla="+- 21600 0 0"/>
              <a:gd name="G1" fmla="+- 21600 0 0"/>
              <a:gd name="G2" fmla="+- 21600 0 0"/>
              <a:gd name="T0" fmla="*/ 0 w 21600"/>
              <a:gd name="T1" fmla="*/ 21600 h 21600"/>
              <a:gd name="T2" fmla="*/ 2150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1" y="21599"/>
                </a:moveTo>
                <a:cubicBezTo>
                  <a:pt x="-1" y="9709"/>
                  <a:pt x="9610" y="54"/>
                  <a:pt x="21501" y="0"/>
                </a:cubicBezTo>
              </a:path>
              <a:path w="21600" h="21600" stroke="0" extrusionOk="0">
                <a:moveTo>
                  <a:pt x="-1" y="21599"/>
                </a:moveTo>
                <a:cubicBezTo>
                  <a:pt x="-1" y="9709"/>
                  <a:pt x="9610" y="54"/>
                  <a:pt x="21501" y="0"/>
                </a:cubicBezTo>
                <a:lnTo>
                  <a:pt x="21600" y="21600"/>
                </a:lnTo>
                <a:close/>
              </a:path>
            </a:pathLst>
          </a:custGeom>
          <a:noFill/>
          <a:ln w="254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Arc 13"/>
          <p:cNvSpPr>
            <a:spLocks/>
          </p:cNvSpPr>
          <p:nvPr/>
        </p:nvSpPr>
        <p:spPr bwMode="auto">
          <a:xfrm>
            <a:off x="5879687" y="2904720"/>
            <a:ext cx="269875" cy="42862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25400" cap="rnd">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Rectangle 15"/>
          <p:cNvSpPr>
            <a:spLocks noChangeArrowheads="1"/>
          </p:cNvSpPr>
          <p:nvPr/>
        </p:nvSpPr>
        <p:spPr bwMode="auto">
          <a:xfrm>
            <a:off x="1899825" y="437745"/>
            <a:ext cx="17081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defRPr/>
            </a:pPr>
            <a:r>
              <a:rPr lang="en-GB">
                <a:solidFill>
                  <a:schemeClr val="tx2"/>
                </a:solidFill>
                <a:cs typeface="+mn-cs"/>
              </a:rPr>
              <a:t>Original image</a:t>
            </a:r>
          </a:p>
        </p:txBody>
      </p:sp>
      <p:sp>
        <p:nvSpPr>
          <p:cNvPr id="13" name="Rectangle 16"/>
          <p:cNvSpPr>
            <a:spLocks noChangeArrowheads="1"/>
          </p:cNvSpPr>
          <p:nvPr/>
        </p:nvSpPr>
        <p:spPr bwMode="auto">
          <a:xfrm>
            <a:off x="2120487" y="5779682"/>
            <a:ext cx="11382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defRPr/>
            </a:pPr>
            <a:r>
              <a:rPr lang="en-GB">
                <a:solidFill>
                  <a:schemeClr val="tx2"/>
                </a:solidFill>
                <a:cs typeface="+mn-cs"/>
              </a:rPr>
              <a:t>Template</a:t>
            </a:r>
          </a:p>
          <a:p>
            <a:pPr algn="ctr">
              <a:defRPr/>
            </a:pPr>
            <a:r>
              <a:rPr lang="en-GB">
                <a:solidFill>
                  <a:schemeClr val="tx2"/>
                </a:solidFill>
                <a:cs typeface="+mn-cs"/>
              </a:rPr>
              <a:t>image</a:t>
            </a:r>
          </a:p>
        </p:txBody>
      </p:sp>
      <p:sp>
        <p:nvSpPr>
          <p:cNvPr id="14" name="Rectangle 17"/>
          <p:cNvSpPr>
            <a:spLocks noChangeArrowheads="1"/>
          </p:cNvSpPr>
          <p:nvPr/>
        </p:nvSpPr>
        <p:spPr bwMode="auto">
          <a:xfrm>
            <a:off x="4743037" y="394882"/>
            <a:ext cx="2270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defRPr/>
            </a:pPr>
            <a:r>
              <a:rPr lang="en-GB">
                <a:solidFill>
                  <a:schemeClr val="tx2"/>
                </a:solidFill>
                <a:cs typeface="+mn-cs"/>
              </a:rPr>
              <a:t>Spatially normalised</a:t>
            </a:r>
          </a:p>
        </p:txBody>
      </p:sp>
      <p:pic>
        <p:nvPicPr>
          <p:cNvPr id="15" name="Picture 22" descr="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587" y="4062007"/>
            <a:ext cx="24384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c 24"/>
          <p:cNvSpPr>
            <a:spLocks/>
          </p:cNvSpPr>
          <p:nvPr/>
        </p:nvSpPr>
        <p:spPr bwMode="auto">
          <a:xfrm>
            <a:off x="5739987" y="3452407"/>
            <a:ext cx="533400" cy="609600"/>
          </a:xfrm>
          <a:custGeom>
            <a:avLst/>
            <a:gdLst>
              <a:gd name="G0" fmla="+- 0 0 0"/>
              <a:gd name="G1" fmla="+- 21502 0 0"/>
              <a:gd name="G2" fmla="+- 21600 0 0"/>
              <a:gd name="T0" fmla="*/ 2056 w 21600"/>
              <a:gd name="T1" fmla="*/ 0 h 22598"/>
              <a:gd name="T2" fmla="*/ 21572 w 21600"/>
              <a:gd name="T3" fmla="*/ 22598 h 22598"/>
              <a:gd name="T4" fmla="*/ 0 w 21600"/>
              <a:gd name="T5" fmla="*/ 21502 h 22598"/>
            </a:gdLst>
            <a:ahLst/>
            <a:cxnLst>
              <a:cxn ang="0">
                <a:pos x="T0" y="T1"/>
              </a:cxn>
              <a:cxn ang="0">
                <a:pos x="T2" y="T3"/>
              </a:cxn>
              <a:cxn ang="0">
                <a:pos x="T4" y="T5"/>
              </a:cxn>
            </a:cxnLst>
            <a:rect l="0" t="0" r="r" b="b"/>
            <a:pathLst>
              <a:path w="21600" h="22598" fill="none" extrusionOk="0">
                <a:moveTo>
                  <a:pt x="2055" y="0"/>
                </a:moveTo>
                <a:cubicBezTo>
                  <a:pt x="13138" y="1059"/>
                  <a:pt x="21600" y="10369"/>
                  <a:pt x="21600" y="21502"/>
                </a:cubicBezTo>
                <a:cubicBezTo>
                  <a:pt x="21600" y="21867"/>
                  <a:pt x="21590" y="22232"/>
                  <a:pt x="21572" y="22598"/>
                </a:cubicBezTo>
              </a:path>
              <a:path w="21600" h="22598" stroke="0" extrusionOk="0">
                <a:moveTo>
                  <a:pt x="2055" y="0"/>
                </a:moveTo>
                <a:cubicBezTo>
                  <a:pt x="13138" y="1059"/>
                  <a:pt x="21600" y="10369"/>
                  <a:pt x="21600" y="21502"/>
                </a:cubicBezTo>
                <a:cubicBezTo>
                  <a:pt x="21600" y="21867"/>
                  <a:pt x="21590" y="22232"/>
                  <a:pt x="21572" y="22598"/>
                </a:cubicBezTo>
                <a:lnTo>
                  <a:pt x="0" y="21502"/>
                </a:lnTo>
                <a:close/>
              </a:path>
            </a:pathLst>
          </a:custGeom>
          <a:noFill/>
          <a:ln w="254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Text Box 26"/>
          <p:cNvSpPr txBox="1">
            <a:spLocks noChangeArrowheads="1"/>
          </p:cNvSpPr>
          <p:nvPr/>
        </p:nvSpPr>
        <p:spPr bwMode="auto">
          <a:xfrm>
            <a:off x="4977987" y="5967007"/>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1"/>
                </a:solidFill>
                <a:cs typeface="+mn-cs"/>
              </a:rPr>
              <a:t>Deformation field</a:t>
            </a:r>
          </a:p>
        </p:txBody>
      </p:sp>
    </p:spTree>
    <p:extLst>
      <p:ext uri="{BB962C8B-B14F-4D97-AF65-F5344CB8AC3E}">
        <p14:creationId xmlns:p14="http://schemas.microsoft.com/office/powerpoint/2010/main" val="29770316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affine transformation</a:t>
            </a:r>
            <a:endParaRPr lang="en-US" dirty="0"/>
          </a:p>
        </p:txBody>
      </p:sp>
      <p:sp>
        <p:nvSpPr>
          <p:cNvPr id="3" name="Content Placeholder 2"/>
          <p:cNvSpPr>
            <a:spLocks noGrp="1"/>
          </p:cNvSpPr>
          <p:nvPr>
            <p:ph idx="1"/>
          </p:nvPr>
        </p:nvSpPr>
        <p:spPr>
          <a:xfrm>
            <a:off x="457200" y="1600200"/>
            <a:ext cx="4642338" cy="5150338"/>
          </a:xfrm>
        </p:spPr>
        <p:txBody>
          <a:bodyPr>
            <a:normAutofit fontScale="77500" lnSpcReduction="20000"/>
          </a:bodyPr>
          <a:lstStyle/>
          <a:p>
            <a:r>
              <a:rPr lang="en-US" dirty="0" smtClean="0"/>
              <a:t>Determine optimal affine transformation that fits the source image (usually a single T1 image) to the template image</a:t>
            </a:r>
          </a:p>
          <a:p>
            <a:pPr lvl="1"/>
            <a:r>
              <a:rPr lang="en-US" dirty="0" smtClean="0"/>
              <a:t>Prior knowledge of the variability of head</a:t>
            </a:r>
            <a:r>
              <a:rPr lang="en-US" baseline="0" dirty="0" smtClean="0"/>
              <a:t> sizes and overall proportions is used to increase the robustness and accuracy of this method</a:t>
            </a:r>
            <a:endParaRPr lang="en-US" dirty="0" smtClean="0"/>
          </a:p>
          <a:p>
            <a:r>
              <a:rPr lang="en-US" dirty="0" smtClean="0"/>
              <a:t>Twelve (!) parameter affine transformation</a:t>
            </a:r>
          </a:p>
          <a:p>
            <a:pPr lvl="1"/>
            <a:r>
              <a:rPr lang="en-US" dirty="0" smtClean="0"/>
              <a:t>3 translations</a:t>
            </a:r>
          </a:p>
          <a:p>
            <a:pPr lvl="1"/>
            <a:r>
              <a:rPr lang="en-US" dirty="0" smtClean="0"/>
              <a:t>3 rotations</a:t>
            </a:r>
          </a:p>
          <a:p>
            <a:pPr lvl="1"/>
            <a:r>
              <a:rPr lang="en-US" dirty="0" smtClean="0"/>
              <a:t>3 zooms</a:t>
            </a:r>
          </a:p>
          <a:p>
            <a:pPr lvl="1"/>
            <a:r>
              <a:rPr lang="en-US" dirty="0" smtClean="0"/>
              <a:t>3 shears</a:t>
            </a:r>
          </a:p>
        </p:txBody>
      </p:sp>
      <p:pic>
        <p:nvPicPr>
          <p:cNvPr id="6" name="Picture 5"/>
          <p:cNvPicPr>
            <a:picLocks noChangeAspect="1"/>
          </p:cNvPicPr>
          <p:nvPr/>
        </p:nvPicPr>
        <p:blipFill rotWithShape="1">
          <a:blip r:embed="rId3"/>
          <a:srcRect l="9917" t="2080" r="10985" b="11204"/>
          <a:stretch/>
        </p:blipFill>
        <p:spPr>
          <a:xfrm>
            <a:off x="5321897" y="1417638"/>
            <a:ext cx="3498781" cy="5440362"/>
          </a:xfrm>
          <a:prstGeom prst="rect">
            <a:avLst/>
          </a:prstGeom>
        </p:spPr>
      </p:pic>
    </p:spTree>
    <p:extLst>
      <p:ext uri="{BB962C8B-B14F-4D97-AF65-F5344CB8AC3E}">
        <p14:creationId xmlns:p14="http://schemas.microsoft.com/office/powerpoint/2010/main" val="62765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7-26 at 10.57.44 PM.png"/>
          <p:cNvPicPr>
            <a:picLocks noChangeAspect="1"/>
          </p:cNvPicPr>
          <p:nvPr/>
        </p:nvPicPr>
        <p:blipFill rotWithShape="1">
          <a:blip r:embed="rId2">
            <a:extLst>
              <a:ext uri="{28A0092B-C50C-407E-A947-70E740481C1C}">
                <a14:useLocalDpi xmlns:a14="http://schemas.microsoft.com/office/drawing/2010/main" val="0"/>
              </a:ext>
            </a:extLst>
          </a:blip>
          <a:srcRect t="2112"/>
          <a:stretch/>
        </p:blipFill>
        <p:spPr>
          <a:xfrm>
            <a:off x="0" y="613564"/>
            <a:ext cx="9144000" cy="6030403"/>
          </a:xfrm>
          <a:prstGeom prst="rect">
            <a:avLst/>
          </a:prstGeom>
        </p:spPr>
      </p:pic>
      <p:sp>
        <p:nvSpPr>
          <p:cNvPr id="5" name="TextBox 4"/>
          <p:cNvSpPr txBox="1"/>
          <p:nvPr/>
        </p:nvSpPr>
        <p:spPr>
          <a:xfrm>
            <a:off x="214922" y="601897"/>
            <a:ext cx="7959731" cy="400110"/>
          </a:xfrm>
          <a:prstGeom prst="rect">
            <a:avLst/>
          </a:prstGeom>
          <a:solidFill>
            <a:schemeClr val="bg1"/>
          </a:solidFill>
        </p:spPr>
        <p:txBody>
          <a:bodyPr wrap="none" rtlCol="0">
            <a:spAutoFit/>
          </a:bodyPr>
          <a:lstStyle/>
          <a:p>
            <a:r>
              <a:rPr lang="en-US" sz="2000" b="1" dirty="0" smtClean="0">
                <a:solidFill>
                  <a:srgbClr val="FF0000"/>
                </a:solidFill>
              </a:rPr>
              <a:t>Start with rigid body transformation using the now familiar 6 parameters:</a:t>
            </a:r>
            <a:endParaRPr lang="en-US" sz="2000" b="1" dirty="0">
              <a:solidFill>
                <a:srgbClr val="FF0000"/>
              </a:solidFill>
            </a:endParaRPr>
          </a:p>
        </p:txBody>
      </p:sp>
      <p:sp>
        <p:nvSpPr>
          <p:cNvPr id="6" name="TextBox 5"/>
          <p:cNvSpPr txBox="1"/>
          <p:nvPr/>
        </p:nvSpPr>
        <p:spPr>
          <a:xfrm>
            <a:off x="4167554" y="6443912"/>
            <a:ext cx="4713775" cy="400110"/>
          </a:xfrm>
          <a:prstGeom prst="rect">
            <a:avLst/>
          </a:prstGeom>
          <a:solidFill>
            <a:schemeClr val="bg1"/>
          </a:solidFill>
        </p:spPr>
        <p:txBody>
          <a:bodyPr wrap="none" rtlCol="0">
            <a:spAutoFit/>
          </a:bodyPr>
          <a:lstStyle/>
          <a:p>
            <a:r>
              <a:rPr lang="en-US" sz="2000" b="1" dirty="0" smtClean="0">
                <a:solidFill>
                  <a:srgbClr val="FF0000"/>
                </a:solidFill>
              </a:rPr>
              <a:t>Then go crazy with 3 zooms and 3 shears… </a:t>
            </a:r>
            <a:endParaRPr lang="en-US" sz="2000" b="1" dirty="0">
              <a:solidFill>
                <a:srgbClr val="FF0000"/>
              </a:solidFill>
            </a:endParaRPr>
          </a:p>
        </p:txBody>
      </p:sp>
    </p:spTree>
    <p:extLst>
      <p:ext uri="{BB962C8B-B14F-4D97-AF65-F5344CB8AC3E}">
        <p14:creationId xmlns:p14="http://schemas.microsoft.com/office/powerpoint/2010/main" val="10941659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gistration_diagram-050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91" y="372331"/>
            <a:ext cx="4046200" cy="6096274"/>
          </a:xfrm>
          <a:prstGeom prst="rect">
            <a:avLst/>
          </a:prstGeom>
        </p:spPr>
      </p:pic>
    </p:spTree>
    <p:extLst>
      <p:ext uri="{BB962C8B-B14F-4D97-AF65-F5344CB8AC3E}">
        <p14:creationId xmlns:p14="http://schemas.microsoft.com/office/powerpoint/2010/main" val="9286558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2: non-linear image registration</a:t>
            </a:r>
            <a:endParaRPr lang="en-US" dirty="0"/>
          </a:p>
        </p:txBody>
      </p:sp>
      <p:sp>
        <p:nvSpPr>
          <p:cNvPr id="3" name="Content Placeholder 2"/>
          <p:cNvSpPr>
            <a:spLocks noGrp="1"/>
          </p:cNvSpPr>
          <p:nvPr>
            <p:ph idx="1"/>
          </p:nvPr>
        </p:nvSpPr>
        <p:spPr/>
        <p:txBody>
          <a:bodyPr>
            <a:normAutofit/>
          </a:bodyPr>
          <a:lstStyle/>
          <a:p>
            <a:r>
              <a:rPr lang="en-US" dirty="0" smtClean="0"/>
              <a:t>Deformation consist of a linear combination of smooth basis images</a:t>
            </a:r>
          </a:p>
          <a:p>
            <a:pPr lvl="1"/>
            <a:r>
              <a:rPr lang="en-US" dirty="0"/>
              <a:t>The deformations are parameterized by a linear combination of about 1000 low-frequency three-dimensional cosine transform </a:t>
            </a:r>
            <a:r>
              <a:rPr lang="en-US" dirty="0" smtClean="0"/>
              <a:t>bases</a:t>
            </a:r>
          </a:p>
          <a:p>
            <a:r>
              <a:rPr lang="en-US" dirty="0"/>
              <a:t>Parameters describing global shape differences determined in a small-deformation framework, and regularization is by the bending energy of the displacement field</a:t>
            </a:r>
          </a:p>
          <a:p>
            <a:pPr lvl="1"/>
            <a:endParaRPr lang="en-US" dirty="0"/>
          </a:p>
          <a:p>
            <a:pPr marL="0" indent="0">
              <a:buNone/>
            </a:pPr>
            <a:endParaRPr lang="en-US" dirty="0" smtClean="0"/>
          </a:p>
        </p:txBody>
      </p:sp>
    </p:spTree>
    <p:extLst>
      <p:ext uri="{BB962C8B-B14F-4D97-AF65-F5344CB8AC3E}">
        <p14:creationId xmlns:p14="http://schemas.microsoft.com/office/powerpoint/2010/main" val="1878172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are basis functions?</a:t>
            </a:r>
            <a:endParaRPr lang="en-US" dirty="0"/>
          </a:p>
        </p:txBody>
      </p:sp>
      <p:pic>
        <p:nvPicPr>
          <p:cNvPr id="4" name="Picture 3"/>
          <p:cNvPicPr>
            <a:picLocks noChangeAspect="1"/>
          </p:cNvPicPr>
          <p:nvPr/>
        </p:nvPicPr>
        <p:blipFill>
          <a:blip r:embed="rId3"/>
          <a:stretch>
            <a:fillRect/>
          </a:stretch>
        </p:blipFill>
        <p:spPr>
          <a:xfrm>
            <a:off x="3461155" y="1594131"/>
            <a:ext cx="3418463" cy="2560622"/>
          </a:xfrm>
          <a:prstGeom prst="rect">
            <a:avLst/>
          </a:prstGeom>
        </p:spPr>
      </p:pic>
      <p:pic>
        <p:nvPicPr>
          <p:cNvPr id="5" name="Picture 4"/>
          <p:cNvPicPr>
            <a:picLocks noChangeAspect="1"/>
          </p:cNvPicPr>
          <p:nvPr/>
        </p:nvPicPr>
        <p:blipFill>
          <a:blip r:embed="rId4"/>
          <a:stretch>
            <a:fillRect/>
          </a:stretch>
        </p:blipFill>
        <p:spPr>
          <a:xfrm>
            <a:off x="286618" y="4674272"/>
            <a:ext cx="2050745" cy="1536124"/>
          </a:xfrm>
          <a:prstGeom prst="rect">
            <a:avLst/>
          </a:prstGeom>
        </p:spPr>
      </p:pic>
      <p:pic>
        <p:nvPicPr>
          <p:cNvPr id="6" name="Picture 5"/>
          <p:cNvPicPr>
            <a:picLocks noChangeAspect="1"/>
          </p:cNvPicPr>
          <p:nvPr/>
        </p:nvPicPr>
        <p:blipFill>
          <a:blip r:embed="rId5"/>
          <a:stretch>
            <a:fillRect/>
          </a:stretch>
        </p:blipFill>
        <p:spPr>
          <a:xfrm>
            <a:off x="2435782" y="4699495"/>
            <a:ext cx="2050745" cy="1536124"/>
          </a:xfrm>
          <a:prstGeom prst="rect">
            <a:avLst/>
          </a:prstGeom>
        </p:spPr>
      </p:pic>
      <p:pic>
        <p:nvPicPr>
          <p:cNvPr id="7" name="Picture 6"/>
          <p:cNvPicPr>
            <a:picLocks noChangeAspect="1"/>
          </p:cNvPicPr>
          <p:nvPr/>
        </p:nvPicPr>
        <p:blipFill>
          <a:blip r:embed="rId6"/>
          <a:stretch>
            <a:fillRect/>
          </a:stretch>
        </p:blipFill>
        <p:spPr>
          <a:xfrm>
            <a:off x="4575759" y="4674272"/>
            <a:ext cx="2052108" cy="1537145"/>
          </a:xfrm>
          <a:prstGeom prst="rect">
            <a:avLst/>
          </a:prstGeom>
        </p:spPr>
      </p:pic>
      <p:pic>
        <p:nvPicPr>
          <p:cNvPr id="8" name="Picture 7"/>
          <p:cNvPicPr>
            <a:picLocks noChangeAspect="1"/>
          </p:cNvPicPr>
          <p:nvPr/>
        </p:nvPicPr>
        <p:blipFill>
          <a:blip r:embed="rId7"/>
          <a:stretch>
            <a:fillRect/>
          </a:stretch>
        </p:blipFill>
        <p:spPr>
          <a:xfrm>
            <a:off x="6879618" y="4699495"/>
            <a:ext cx="1908274" cy="1429406"/>
          </a:xfrm>
          <a:prstGeom prst="rect">
            <a:avLst/>
          </a:prstGeom>
        </p:spPr>
      </p:pic>
      <p:sp>
        <p:nvSpPr>
          <p:cNvPr id="9" name="TextBox 8"/>
          <p:cNvSpPr txBox="1"/>
          <p:nvPr/>
        </p:nvSpPr>
        <p:spPr>
          <a:xfrm>
            <a:off x="407849" y="2411356"/>
            <a:ext cx="3053306" cy="1200329"/>
          </a:xfrm>
          <a:prstGeom prst="rect">
            <a:avLst/>
          </a:prstGeom>
          <a:noFill/>
        </p:spPr>
        <p:txBody>
          <a:bodyPr wrap="square" rtlCol="0">
            <a:spAutoFit/>
          </a:bodyPr>
          <a:lstStyle/>
          <a:p>
            <a:r>
              <a:rPr lang="en-US" dirty="0" smtClean="0"/>
              <a:t>A complex function can be described as a linear combination of a set of simpler basis functions</a:t>
            </a:r>
            <a:endParaRPr lang="en-US" dirty="0"/>
          </a:p>
        </p:txBody>
      </p:sp>
      <p:sp>
        <p:nvSpPr>
          <p:cNvPr id="10" name="TextBox 9"/>
          <p:cNvSpPr txBox="1"/>
          <p:nvPr/>
        </p:nvSpPr>
        <p:spPr>
          <a:xfrm>
            <a:off x="6821170" y="2750925"/>
            <a:ext cx="1428976" cy="369332"/>
          </a:xfrm>
          <a:prstGeom prst="rect">
            <a:avLst/>
          </a:prstGeom>
          <a:noFill/>
        </p:spPr>
        <p:txBody>
          <a:bodyPr wrap="square" rtlCol="0">
            <a:spAutoFit/>
          </a:bodyPr>
          <a:lstStyle/>
          <a:p>
            <a:r>
              <a:rPr lang="en-US" b="1" dirty="0" smtClean="0"/>
              <a:t>= ∑ </a:t>
            </a:r>
            <a:r>
              <a:rPr lang="en-US" b="1" dirty="0" err="1" smtClean="0"/>
              <a:t>w</a:t>
            </a:r>
            <a:r>
              <a:rPr lang="en-US" b="1" baseline="-25000" dirty="0" err="1" smtClean="0"/>
              <a:t>i</a:t>
            </a:r>
            <a:r>
              <a:rPr lang="en-US" b="1" dirty="0" err="1" smtClean="0"/>
              <a:t>fn</a:t>
            </a:r>
            <a:r>
              <a:rPr lang="en-US" b="1" baseline="-25000" dirty="0" err="1" smtClean="0"/>
              <a:t>i</a:t>
            </a:r>
            <a:endParaRPr lang="en-US" b="1" baseline="-25000" dirty="0" smtClean="0"/>
          </a:p>
        </p:txBody>
      </p:sp>
      <p:sp>
        <p:nvSpPr>
          <p:cNvPr id="11" name="TextBox 10"/>
          <p:cNvSpPr txBox="1"/>
          <p:nvPr/>
        </p:nvSpPr>
        <p:spPr>
          <a:xfrm>
            <a:off x="559162" y="6228204"/>
            <a:ext cx="1607435" cy="369332"/>
          </a:xfrm>
          <a:prstGeom prst="rect">
            <a:avLst/>
          </a:prstGeom>
          <a:noFill/>
        </p:spPr>
        <p:txBody>
          <a:bodyPr wrap="square" rtlCol="0">
            <a:spAutoFit/>
          </a:bodyPr>
          <a:lstStyle/>
          <a:p>
            <a:pPr algn="ctr"/>
            <a:r>
              <a:rPr lang="en-US" b="1" dirty="0" smtClean="0"/>
              <a:t>w</a:t>
            </a:r>
            <a:r>
              <a:rPr lang="en-US" b="1" baseline="-25000" dirty="0" smtClean="0"/>
              <a:t>1</a:t>
            </a:r>
            <a:r>
              <a:rPr lang="en-US" b="1" dirty="0" smtClean="0"/>
              <a:t>fn</a:t>
            </a:r>
            <a:r>
              <a:rPr lang="en-US" b="1" baseline="-25000" dirty="0"/>
              <a:t>1</a:t>
            </a:r>
            <a:endParaRPr lang="en-US" b="1" baseline="-25000" dirty="0" smtClean="0"/>
          </a:p>
        </p:txBody>
      </p:sp>
      <p:sp>
        <p:nvSpPr>
          <p:cNvPr id="12" name="TextBox 11"/>
          <p:cNvSpPr txBox="1"/>
          <p:nvPr/>
        </p:nvSpPr>
        <p:spPr>
          <a:xfrm>
            <a:off x="2732147" y="6241619"/>
            <a:ext cx="1607435" cy="369332"/>
          </a:xfrm>
          <a:prstGeom prst="rect">
            <a:avLst/>
          </a:prstGeom>
          <a:noFill/>
        </p:spPr>
        <p:txBody>
          <a:bodyPr wrap="square" rtlCol="0">
            <a:spAutoFit/>
          </a:bodyPr>
          <a:lstStyle/>
          <a:p>
            <a:pPr algn="ctr"/>
            <a:r>
              <a:rPr lang="en-US" b="1" dirty="0" smtClean="0"/>
              <a:t>w</a:t>
            </a:r>
            <a:r>
              <a:rPr lang="en-US" b="1" baseline="-25000" dirty="0" smtClean="0"/>
              <a:t>2</a:t>
            </a:r>
            <a:r>
              <a:rPr lang="en-US" b="1" dirty="0" smtClean="0"/>
              <a:t>fn</a:t>
            </a:r>
            <a:r>
              <a:rPr lang="en-US" b="1" baseline="-25000" dirty="0"/>
              <a:t>2</a:t>
            </a:r>
            <a:endParaRPr lang="en-US" b="1" baseline="-25000" dirty="0" smtClean="0"/>
          </a:p>
        </p:txBody>
      </p:sp>
      <p:sp>
        <p:nvSpPr>
          <p:cNvPr id="13" name="TextBox 12"/>
          <p:cNvSpPr txBox="1"/>
          <p:nvPr/>
        </p:nvSpPr>
        <p:spPr>
          <a:xfrm>
            <a:off x="4884662" y="6241619"/>
            <a:ext cx="1607435" cy="369332"/>
          </a:xfrm>
          <a:prstGeom prst="rect">
            <a:avLst/>
          </a:prstGeom>
          <a:noFill/>
        </p:spPr>
        <p:txBody>
          <a:bodyPr wrap="square" rtlCol="0">
            <a:spAutoFit/>
          </a:bodyPr>
          <a:lstStyle/>
          <a:p>
            <a:pPr algn="ctr"/>
            <a:r>
              <a:rPr lang="en-US" b="1" dirty="0" smtClean="0"/>
              <a:t>w</a:t>
            </a:r>
            <a:r>
              <a:rPr lang="en-US" b="1" baseline="-25000" dirty="0" smtClean="0"/>
              <a:t>3</a:t>
            </a:r>
            <a:r>
              <a:rPr lang="en-US" b="1" dirty="0" smtClean="0"/>
              <a:t>fn</a:t>
            </a:r>
            <a:r>
              <a:rPr lang="en-US" b="1" baseline="-25000" dirty="0"/>
              <a:t>3</a:t>
            </a:r>
            <a:endParaRPr lang="en-US" b="1" baseline="-25000" dirty="0" smtClean="0"/>
          </a:p>
        </p:txBody>
      </p:sp>
      <p:sp>
        <p:nvSpPr>
          <p:cNvPr id="14" name="TextBox 13"/>
          <p:cNvSpPr txBox="1"/>
          <p:nvPr/>
        </p:nvSpPr>
        <p:spPr>
          <a:xfrm>
            <a:off x="7079365" y="6241619"/>
            <a:ext cx="1607435" cy="369332"/>
          </a:xfrm>
          <a:prstGeom prst="rect">
            <a:avLst/>
          </a:prstGeom>
          <a:noFill/>
        </p:spPr>
        <p:txBody>
          <a:bodyPr wrap="square" rtlCol="0">
            <a:spAutoFit/>
          </a:bodyPr>
          <a:lstStyle/>
          <a:p>
            <a:pPr algn="ctr"/>
            <a:r>
              <a:rPr lang="en-US" b="1" dirty="0" smtClean="0"/>
              <a:t>w</a:t>
            </a:r>
            <a:r>
              <a:rPr lang="en-US" b="1" baseline="-25000" dirty="0" smtClean="0"/>
              <a:t>4</a:t>
            </a:r>
            <a:r>
              <a:rPr lang="en-US" b="1" dirty="0" smtClean="0"/>
              <a:t>fn</a:t>
            </a:r>
            <a:r>
              <a:rPr lang="en-US" b="1" baseline="-25000" dirty="0"/>
              <a:t>4</a:t>
            </a:r>
            <a:endParaRPr lang="en-US" b="1" baseline="-25000" dirty="0" smtClean="0"/>
          </a:p>
        </p:txBody>
      </p:sp>
    </p:spTree>
    <p:extLst>
      <p:ext uri="{BB962C8B-B14F-4D97-AF65-F5344CB8AC3E}">
        <p14:creationId xmlns:p14="http://schemas.microsoft.com/office/powerpoint/2010/main" val="2483894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Non-linear basis functions used to warp image</a:t>
            </a:r>
            <a:endParaRPr lang="en-US" dirty="0"/>
          </a:p>
        </p:txBody>
      </p:sp>
      <p:pic>
        <p:nvPicPr>
          <p:cNvPr id="4" name="Picture 6" descr="appl_non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957" y="1879593"/>
            <a:ext cx="57594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pic>
      <p:pic>
        <p:nvPicPr>
          <p:cNvPr id="3" name="Picture 2" descr="Screen shot 2011-07-26 at 9.45.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08232"/>
            <a:ext cx="3240560" cy="2322462"/>
          </a:xfrm>
          <a:prstGeom prst="rect">
            <a:avLst/>
          </a:prstGeom>
        </p:spPr>
      </p:pic>
      <p:cxnSp>
        <p:nvCxnSpPr>
          <p:cNvPr id="24" name="Straight Connector 23"/>
          <p:cNvCxnSpPr/>
          <p:nvPr/>
        </p:nvCxnSpPr>
        <p:spPr>
          <a:xfrm>
            <a:off x="3240561" y="4119091"/>
            <a:ext cx="745861" cy="751416"/>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264277" y="2948122"/>
            <a:ext cx="798560" cy="655844"/>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1131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3"/>
          <p:cNvSpPr>
            <a:spLocks noChangeArrowheads="1"/>
          </p:cNvSpPr>
          <p:nvPr/>
        </p:nvSpPr>
        <p:spPr bwMode="auto">
          <a:xfrm>
            <a:off x="6948873" y="1840291"/>
            <a:ext cx="1663039" cy="64376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pPr algn="ctr"/>
            <a:r>
              <a:rPr lang="en-GB" dirty="0" smtClean="0"/>
              <a:t>After affine registration</a:t>
            </a:r>
            <a:endParaRPr lang="en-GB" dirty="0"/>
          </a:p>
        </p:txBody>
      </p:sp>
      <p:sp>
        <p:nvSpPr>
          <p:cNvPr id="311302" name="Rectangle 6"/>
          <p:cNvSpPr>
            <a:spLocks noChangeArrowheads="1"/>
          </p:cNvSpPr>
          <p:nvPr/>
        </p:nvSpPr>
        <p:spPr bwMode="auto">
          <a:xfrm>
            <a:off x="928688" y="1845882"/>
            <a:ext cx="1134026" cy="6381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ctr"/>
            <a:r>
              <a:rPr lang="en-GB" dirty="0"/>
              <a:t>Template</a:t>
            </a:r>
          </a:p>
          <a:p>
            <a:pPr algn="ctr"/>
            <a:r>
              <a:rPr lang="en-GB" dirty="0"/>
              <a:t>image</a:t>
            </a:r>
          </a:p>
        </p:txBody>
      </p:sp>
      <p:sp>
        <p:nvSpPr>
          <p:cNvPr id="311305" name="Rectangle 9"/>
          <p:cNvSpPr>
            <a:spLocks noChangeArrowheads="1"/>
          </p:cNvSpPr>
          <p:nvPr/>
        </p:nvSpPr>
        <p:spPr bwMode="auto">
          <a:xfrm>
            <a:off x="6597986" y="3498696"/>
            <a:ext cx="2295189" cy="230576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pPr algn="ctr"/>
            <a:r>
              <a:rPr lang="en-GB" dirty="0" smtClean="0"/>
              <a:t/>
            </a:r>
            <a:br>
              <a:rPr lang="en-GB" dirty="0" smtClean="0"/>
            </a:br>
            <a:r>
              <a:rPr lang="en-GB" dirty="0" smtClean="0"/>
              <a:t>Affine and non</a:t>
            </a:r>
            <a:r>
              <a:rPr lang="en-GB" dirty="0"/>
              <a:t>-linear</a:t>
            </a:r>
          </a:p>
          <a:p>
            <a:pPr algn="ctr"/>
            <a:r>
              <a:rPr lang="en-GB" dirty="0"/>
              <a:t>registration</a:t>
            </a:r>
          </a:p>
          <a:p>
            <a:pPr algn="ctr"/>
            <a:r>
              <a:rPr lang="en-GB" dirty="0"/>
              <a:t>without</a:t>
            </a:r>
          </a:p>
          <a:p>
            <a:pPr algn="ctr"/>
            <a:r>
              <a:rPr lang="en-GB" dirty="0" smtClean="0"/>
              <a:t>regularisation; can introduce </a:t>
            </a:r>
            <a:r>
              <a:rPr lang="en-GB" dirty="0" err="1" smtClean="0"/>
              <a:t>overfitting</a:t>
            </a:r>
            <a:r>
              <a:rPr lang="en-GB" dirty="0" smtClean="0"/>
              <a:t> and unnecessary warps</a:t>
            </a:r>
            <a:endParaRPr lang="en-GB" dirty="0"/>
          </a:p>
        </p:txBody>
      </p:sp>
      <p:sp>
        <p:nvSpPr>
          <p:cNvPr id="311308" name="Rectangle 12"/>
          <p:cNvSpPr>
            <a:spLocks noChangeArrowheads="1"/>
          </p:cNvSpPr>
          <p:nvPr/>
        </p:nvSpPr>
        <p:spPr bwMode="auto">
          <a:xfrm>
            <a:off x="250825" y="4027417"/>
            <a:ext cx="1986927" cy="14747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pPr algn="ctr"/>
            <a:r>
              <a:rPr lang="en-GB" dirty="0" smtClean="0"/>
              <a:t>After affine and non</a:t>
            </a:r>
            <a:r>
              <a:rPr lang="en-GB" dirty="0"/>
              <a:t>-</a:t>
            </a:r>
            <a:r>
              <a:rPr lang="en-GB" dirty="0">
                <a:solidFill>
                  <a:srgbClr val="000000"/>
                </a:solidFill>
              </a:rPr>
              <a:t>linear</a:t>
            </a:r>
          </a:p>
          <a:p>
            <a:pPr algn="ctr"/>
            <a:r>
              <a:rPr lang="en-GB" dirty="0">
                <a:solidFill>
                  <a:srgbClr val="000000"/>
                </a:solidFill>
              </a:rPr>
              <a:t>registration</a:t>
            </a:r>
          </a:p>
          <a:p>
            <a:pPr algn="ctr"/>
            <a:r>
              <a:rPr lang="en-GB" dirty="0">
                <a:solidFill>
                  <a:srgbClr val="000000"/>
                </a:solidFill>
              </a:rPr>
              <a:t>with</a:t>
            </a:r>
          </a:p>
          <a:p>
            <a:pPr algn="ctr"/>
            <a:r>
              <a:rPr lang="en-GB" dirty="0" smtClean="0"/>
              <a:t>regularisation</a:t>
            </a:r>
            <a:endParaRPr lang="en-GB" dirty="0"/>
          </a:p>
        </p:txBody>
      </p:sp>
      <p:pic>
        <p:nvPicPr>
          <p:cNvPr id="311310" name="Picture 14" descr="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50" y="990600"/>
            <a:ext cx="3817938" cy="4953000"/>
          </a:xfrm>
          <a:prstGeom prst="rect">
            <a:avLst/>
          </a:prstGeom>
          <a:noFill/>
          <a:extLst>
            <a:ext uri="{909E8E84-426E-40dd-AFC4-6F175D3DCCD1}">
              <a14:hiddenFill xmlns:a14="http://schemas.microsoft.com/office/drawing/2010/main">
                <a:solidFill>
                  <a:srgbClr val="FFFFFF"/>
                </a:solidFill>
              </a14:hiddenFill>
            </a:ext>
          </a:extLst>
        </p:spPr>
      </p:pic>
      <p:sp>
        <p:nvSpPr>
          <p:cNvPr id="311312" name="Oval 16"/>
          <p:cNvSpPr>
            <a:spLocks noChangeArrowheads="1"/>
          </p:cNvSpPr>
          <p:nvPr/>
        </p:nvSpPr>
        <p:spPr bwMode="auto">
          <a:xfrm>
            <a:off x="5627688" y="4191000"/>
            <a:ext cx="842962" cy="990600"/>
          </a:xfrm>
          <a:prstGeom prst="ellipse">
            <a:avLst/>
          </a:prstGeom>
          <a:noFill/>
          <a:ln w="190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itle 1"/>
          <p:cNvSpPr>
            <a:spLocks noGrp="1"/>
          </p:cNvSpPr>
          <p:nvPr>
            <p:ph type="title"/>
          </p:nvPr>
        </p:nvSpPr>
        <p:spPr>
          <a:xfrm>
            <a:off x="457200" y="118331"/>
            <a:ext cx="8229600" cy="1143000"/>
          </a:xfrm>
        </p:spPr>
        <p:txBody>
          <a:bodyPr/>
          <a:lstStyle/>
          <a:p>
            <a:r>
              <a:rPr lang="en-US" dirty="0" smtClean="0"/>
              <a:t>Step-by-step normalizing</a:t>
            </a:r>
            <a:endParaRPr lang="en-US" dirty="0"/>
          </a:p>
        </p:txBody>
      </p:sp>
    </p:spTree>
    <p:extLst>
      <p:ext uri="{BB962C8B-B14F-4D97-AF65-F5344CB8AC3E}">
        <p14:creationId xmlns:p14="http://schemas.microsoft.com/office/powerpoint/2010/main" val="1123925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
            </a:r>
            <a:r>
              <a:rPr lang="en-US" dirty="0" smtClean="0"/>
              <a:t>ormalized ≠ the same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Even if normalization algorithms were able to perfectly transform two brains into the same stereotaxic framework, such success would not mean that the brains would have activation in exactly the same voxels</a:t>
            </a:r>
          </a:p>
          <a:p>
            <a:pPr lvl="1"/>
            <a:r>
              <a:rPr lang="en-US" dirty="0" smtClean="0"/>
              <a:t>Normalization is based on gross morphological features</a:t>
            </a:r>
          </a:p>
          <a:p>
            <a:pPr lvl="1"/>
            <a:r>
              <a:rPr lang="en-US" dirty="0" smtClean="0"/>
              <a:t>These features do not necessarily indicate functional divisions between brain areas</a:t>
            </a:r>
          </a:p>
          <a:p>
            <a:pPr lvl="2"/>
            <a:r>
              <a:rPr lang="en-US" dirty="0" err="1"/>
              <a:t>C</a:t>
            </a:r>
            <a:r>
              <a:rPr lang="en-US" dirty="0" err="1" smtClean="0"/>
              <a:t>ytoarchitecture</a:t>
            </a:r>
            <a:r>
              <a:rPr lang="en-US" dirty="0" smtClean="0"/>
              <a:t> (regional cellular properties) is much more predictive of function but is not visible on MR images</a:t>
            </a:r>
            <a:endParaRPr lang="en-US" dirty="0"/>
          </a:p>
        </p:txBody>
      </p:sp>
    </p:spTree>
    <p:extLst>
      <p:ext uri="{BB962C8B-B14F-4D97-AF65-F5344CB8AC3E}">
        <p14:creationId xmlns:p14="http://schemas.microsoft.com/office/powerpoint/2010/main" val="173433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things to keep in mind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Normalization is really about correcting large differences, subsequent smoothing will mop up some residual variability</a:t>
            </a:r>
          </a:p>
          <a:p>
            <a:r>
              <a:rPr lang="en-US" dirty="0" smtClean="0"/>
              <a:t>Normalization approaches are based on subject samples drawn from the typical fMRI pool (i.e. young healthy college kids)</a:t>
            </a:r>
          </a:p>
          <a:p>
            <a:pPr lvl="1"/>
            <a:r>
              <a:rPr lang="en-US" dirty="0"/>
              <a:t>M</a:t>
            </a:r>
            <a:r>
              <a:rPr lang="en-US" dirty="0" smtClean="0"/>
              <a:t>any groups differ systematically from this population</a:t>
            </a:r>
            <a:r>
              <a:rPr lang="en-US" dirty="0"/>
              <a:t> </a:t>
            </a:r>
            <a:r>
              <a:rPr lang="en-US" dirty="0" smtClean="0"/>
              <a:t>(e.g., with maturation, aging, or gender)</a:t>
            </a:r>
          </a:p>
          <a:p>
            <a:pPr lvl="1"/>
            <a:r>
              <a:rPr lang="en-US" dirty="0"/>
              <a:t>N</a:t>
            </a:r>
            <a:r>
              <a:rPr lang="en-US" dirty="0" smtClean="0"/>
              <a:t>ormalizing functional results across different subject groups can mask important group differences</a:t>
            </a:r>
          </a:p>
          <a:p>
            <a:r>
              <a:rPr lang="en-US" dirty="0" smtClean="0"/>
              <a:t>Normalization can be challenging with non-typical brains</a:t>
            </a:r>
          </a:p>
          <a:p>
            <a:pPr lvl="1"/>
            <a:r>
              <a:rPr lang="en-US" dirty="0"/>
              <a:t>D</a:t>
            </a:r>
            <a:r>
              <a:rPr lang="en-US" dirty="0" smtClean="0"/>
              <a:t>iseases, strokes, tumors, etc.</a:t>
            </a:r>
          </a:p>
          <a:p>
            <a:r>
              <a:rPr lang="en-US" dirty="0" smtClean="0"/>
              <a:t>Normalization (necessarily) highlights commonalities between individuals and de-emphasizes uniqueness</a:t>
            </a:r>
          </a:p>
          <a:p>
            <a:pPr lvl="1"/>
            <a:r>
              <a:rPr lang="en-US" dirty="0"/>
              <a:t>Y</a:t>
            </a:r>
            <a:r>
              <a:rPr lang="en-US" dirty="0" smtClean="0"/>
              <a:t>ou can lose small but potentially meaningful variations in functional </a:t>
            </a:r>
            <a:r>
              <a:rPr lang="en-US" dirty="0" err="1" smtClean="0"/>
              <a:t>neuroanatomy</a:t>
            </a:r>
            <a:r>
              <a:rPr lang="en-US" dirty="0" smtClean="0"/>
              <a:t>, masking individual differences</a:t>
            </a:r>
          </a:p>
        </p:txBody>
      </p:sp>
      <p:pic>
        <p:nvPicPr>
          <p:cNvPr id="5" name="Picture 4"/>
          <p:cNvPicPr>
            <a:picLocks noChangeAspect="1"/>
          </p:cNvPicPr>
          <p:nvPr/>
        </p:nvPicPr>
        <p:blipFill>
          <a:blip r:embed="rId3"/>
          <a:stretch>
            <a:fillRect/>
          </a:stretch>
        </p:blipFill>
        <p:spPr>
          <a:xfrm>
            <a:off x="6653625" y="5443501"/>
            <a:ext cx="2133600" cy="1422400"/>
          </a:xfrm>
          <a:prstGeom prst="rect">
            <a:avLst/>
          </a:prstGeom>
        </p:spPr>
      </p:pic>
    </p:spTree>
    <p:extLst>
      <p:ext uri="{BB962C8B-B14F-4D97-AF65-F5344CB8AC3E}">
        <p14:creationId xmlns:p14="http://schemas.microsoft.com/office/powerpoint/2010/main" val="308061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Last week’s preprocessing extravaganza</a:t>
            </a:r>
            <a:endParaRPr lang="en-US" dirty="0"/>
          </a:p>
        </p:txBody>
      </p:sp>
      <p:sp>
        <p:nvSpPr>
          <p:cNvPr id="3" name="Content Placeholder 2"/>
          <p:cNvSpPr>
            <a:spLocks noGrp="1"/>
          </p:cNvSpPr>
          <p:nvPr>
            <p:ph idx="1"/>
          </p:nvPr>
        </p:nvSpPr>
        <p:spPr>
          <a:xfrm>
            <a:off x="252046" y="1736971"/>
            <a:ext cx="8686800" cy="2620108"/>
          </a:xfrm>
        </p:spPr>
        <p:txBody>
          <a:bodyPr>
            <a:normAutofit fontScale="92500" lnSpcReduction="20000"/>
          </a:bodyPr>
          <a:lstStyle/>
          <a:p>
            <a:r>
              <a:rPr lang="en-US" dirty="0" smtClean="0"/>
              <a:t>Temporal realignment (Justin!) and unwarping (Jo!) </a:t>
            </a:r>
            <a:r>
              <a:rPr lang="en-US" baseline="0" dirty="0" smtClean="0"/>
              <a:t>ensure that each voxel contains data from a single brain region, as sampled at regular intervals throughout the time series</a:t>
            </a:r>
          </a:p>
          <a:p>
            <a:r>
              <a:rPr lang="en-US" dirty="0"/>
              <a:t>T</a:t>
            </a:r>
            <a:r>
              <a:rPr lang="en-US" baseline="0" dirty="0" smtClean="0"/>
              <a:t>his will suffice</a:t>
            </a:r>
            <a:r>
              <a:rPr lang="en-US" dirty="0" smtClean="0"/>
              <a:t> </a:t>
            </a:r>
            <a:r>
              <a:rPr lang="en-US" baseline="0" dirty="0" smtClean="0"/>
              <a:t>for analysis of </a:t>
            </a:r>
            <a:r>
              <a:rPr lang="en-US" dirty="0" smtClean="0"/>
              <a:t>one person’s </a:t>
            </a:r>
            <a:r>
              <a:rPr lang="en-US" baseline="0" dirty="0" smtClean="0"/>
              <a:t>functional data, but we often want more than that…</a:t>
            </a:r>
            <a:endParaRPr lang="en-US" dirty="0" smtClean="0"/>
          </a:p>
        </p:txBody>
      </p:sp>
      <p:pic>
        <p:nvPicPr>
          <p:cNvPr id="6" name="Picture 5"/>
          <p:cNvPicPr>
            <a:picLocks noChangeAspect="1"/>
          </p:cNvPicPr>
          <p:nvPr/>
        </p:nvPicPr>
        <p:blipFill>
          <a:blip r:embed="rId3"/>
          <a:stretch>
            <a:fillRect/>
          </a:stretch>
        </p:blipFill>
        <p:spPr>
          <a:xfrm>
            <a:off x="2657135" y="4259384"/>
            <a:ext cx="3881218" cy="2482362"/>
          </a:xfrm>
          <a:prstGeom prst="rect">
            <a:avLst/>
          </a:prstGeom>
        </p:spPr>
      </p:pic>
    </p:spTree>
    <p:extLst>
      <p:ext uri="{BB962C8B-B14F-4D97-AF65-F5344CB8AC3E}">
        <p14:creationId xmlns:p14="http://schemas.microsoft.com/office/powerpoint/2010/main" val="3556262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803"/>
            <a:ext cx="8229600" cy="1143000"/>
          </a:xfrm>
        </p:spPr>
        <p:txBody>
          <a:bodyPr/>
          <a:lstStyle/>
          <a:p>
            <a:r>
              <a:rPr lang="en-US" dirty="0" smtClean="0"/>
              <a:t>SPM basics</a:t>
            </a:r>
            <a:endParaRPr lang="en-US" dirty="0"/>
          </a:p>
        </p:txBody>
      </p:sp>
      <p:pic>
        <p:nvPicPr>
          <p:cNvPr id="5" name="Picture 4" descr="Screen shot 2011-07-26 at 11.55.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7268"/>
            <a:ext cx="3908511" cy="4519519"/>
          </a:xfrm>
          <a:prstGeom prst="rect">
            <a:avLst/>
          </a:prstGeom>
        </p:spPr>
      </p:pic>
      <p:pic>
        <p:nvPicPr>
          <p:cNvPr id="6" name="Picture 5" descr="Screen shot 2011-07-26 at 11.55.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6" y="2250836"/>
            <a:ext cx="3924110" cy="4537556"/>
          </a:xfrm>
          <a:prstGeom prst="rect">
            <a:avLst/>
          </a:prstGeom>
        </p:spPr>
      </p:pic>
      <p:sp>
        <p:nvSpPr>
          <p:cNvPr id="7" name="Left Arrow 6"/>
          <p:cNvSpPr/>
          <p:nvPr/>
        </p:nvSpPr>
        <p:spPr>
          <a:xfrm rot="19750569">
            <a:off x="2334265" y="1431873"/>
            <a:ext cx="1049736" cy="591818"/>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991" y="4190784"/>
            <a:ext cx="4301177" cy="923330"/>
          </a:xfrm>
          <a:prstGeom prst="rect">
            <a:avLst/>
          </a:prstGeom>
          <a:solidFill>
            <a:schemeClr val="bg1"/>
          </a:solidFill>
        </p:spPr>
        <p:txBody>
          <a:bodyPr wrap="none" rtlCol="0">
            <a:spAutoFit/>
          </a:bodyPr>
          <a:lstStyle/>
          <a:p>
            <a:r>
              <a:rPr lang="en-US" b="1" dirty="0" smtClean="0">
                <a:solidFill>
                  <a:srgbClr val="FF0000"/>
                </a:solidFill>
              </a:rPr>
              <a:t>Estimate = determine optimal registrations</a:t>
            </a:r>
          </a:p>
          <a:p>
            <a:r>
              <a:rPr lang="en-US" b="1" dirty="0" smtClean="0">
                <a:solidFill>
                  <a:srgbClr val="FF0000"/>
                </a:solidFill>
              </a:rPr>
              <a:t>Write = apply the transformation</a:t>
            </a:r>
          </a:p>
          <a:p>
            <a:r>
              <a:rPr lang="en-US" b="1" dirty="0" smtClean="0">
                <a:solidFill>
                  <a:srgbClr val="FF0000"/>
                </a:solidFill>
              </a:rPr>
              <a:t>Estimate &amp; Write = both</a:t>
            </a:r>
            <a:endParaRPr lang="en-US" b="1" dirty="0">
              <a:solidFill>
                <a:srgbClr val="FF0000"/>
              </a:solidFill>
            </a:endParaRPr>
          </a:p>
        </p:txBody>
      </p:sp>
      <p:pic>
        <p:nvPicPr>
          <p:cNvPr id="4" name="Picture 3" descr="Screen shot 2011-07-26 at 11.56.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1" y="674312"/>
            <a:ext cx="5115774" cy="6185300"/>
          </a:xfrm>
          <a:prstGeom prst="rect">
            <a:avLst/>
          </a:prstGeom>
        </p:spPr>
      </p:pic>
      <p:sp>
        <p:nvSpPr>
          <p:cNvPr id="9" name="Donut 8"/>
          <p:cNvSpPr/>
          <p:nvPr/>
        </p:nvSpPr>
        <p:spPr>
          <a:xfrm>
            <a:off x="4390208" y="1591141"/>
            <a:ext cx="415636"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4358168" y="1838129"/>
            <a:ext cx="415636"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080163" y="1468797"/>
            <a:ext cx="4166212" cy="369332"/>
          </a:xfrm>
          <a:prstGeom prst="rect">
            <a:avLst/>
          </a:prstGeom>
          <a:solidFill>
            <a:schemeClr val="bg1"/>
          </a:solidFill>
        </p:spPr>
        <p:txBody>
          <a:bodyPr wrap="square" rtlCol="0">
            <a:spAutoFit/>
          </a:bodyPr>
          <a:lstStyle/>
          <a:p>
            <a:r>
              <a:rPr lang="en-US" b="1" dirty="0" smtClean="0">
                <a:solidFill>
                  <a:srgbClr val="FF0000"/>
                </a:solidFill>
              </a:rPr>
              <a:t>Data = the source image to be normalized</a:t>
            </a:r>
            <a:endParaRPr lang="en-US" b="1" dirty="0">
              <a:solidFill>
                <a:srgbClr val="FF0000"/>
              </a:solidFill>
            </a:endParaRPr>
          </a:p>
        </p:txBody>
      </p:sp>
      <p:sp>
        <p:nvSpPr>
          <p:cNvPr id="12" name="TextBox 11"/>
          <p:cNvSpPr txBox="1"/>
          <p:nvPr/>
        </p:nvSpPr>
        <p:spPr>
          <a:xfrm>
            <a:off x="5080162" y="1927670"/>
            <a:ext cx="4063837" cy="646331"/>
          </a:xfrm>
          <a:prstGeom prst="rect">
            <a:avLst/>
          </a:prstGeom>
          <a:solidFill>
            <a:schemeClr val="bg1"/>
          </a:solidFill>
        </p:spPr>
        <p:txBody>
          <a:bodyPr wrap="square" rtlCol="0">
            <a:spAutoFit/>
          </a:bodyPr>
          <a:lstStyle/>
          <a:p>
            <a:r>
              <a:rPr lang="en-US" b="1" dirty="0" smtClean="0">
                <a:solidFill>
                  <a:srgbClr val="FF0000"/>
                </a:solidFill>
              </a:rPr>
              <a:t>Template image = what you want your image to be warped to match</a:t>
            </a:r>
            <a:endParaRPr lang="en-US" b="1" dirty="0">
              <a:solidFill>
                <a:srgbClr val="FF0000"/>
              </a:solidFill>
            </a:endParaRPr>
          </a:p>
        </p:txBody>
      </p:sp>
      <p:sp>
        <p:nvSpPr>
          <p:cNvPr id="13" name="Donut 12"/>
          <p:cNvSpPr/>
          <p:nvPr/>
        </p:nvSpPr>
        <p:spPr>
          <a:xfrm>
            <a:off x="4250879" y="3335763"/>
            <a:ext cx="415636"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080162" y="2905477"/>
            <a:ext cx="4063837" cy="646331"/>
          </a:xfrm>
          <a:prstGeom prst="rect">
            <a:avLst/>
          </a:prstGeom>
          <a:solidFill>
            <a:schemeClr val="bg1"/>
          </a:solidFill>
        </p:spPr>
        <p:txBody>
          <a:bodyPr wrap="square" rtlCol="0">
            <a:spAutoFit/>
          </a:bodyPr>
          <a:lstStyle/>
          <a:p>
            <a:r>
              <a:rPr lang="en-US" b="1" dirty="0" smtClean="0">
                <a:solidFill>
                  <a:srgbClr val="FF0000"/>
                </a:solidFill>
              </a:rPr>
              <a:t>Voxel sizes= using standard CBU sequence: [3 3 3]</a:t>
            </a:r>
            <a:endParaRPr lang="en-US" b="1" dirty="0">
              <a:solidFill>
                <a:srgbClr val="FF0000"/>
              </a:solidFill>
            </a:endParaRPr>
          </a:p>
        </p:txBody>
      </p:sp>
      <p:sp>
        <p:nvSpPr>
          <p:cNvPr id="15" name="Donut 14"/>
          <p:cNvSpPr/>
          <p:nvPr/>
        </p:nvSpPr>
        <p:spPr>
          <a:xfrm>
            <a:off x="4123765" y="3488163"/>
            <a:ext cx="560681"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182538" y="3704208"/>
            <a:ext cx="4063837" cy="646331"/>
          </a:xfrm>
          <a:prstGeom prst="rect">
            <a:avLst/>
          </a:prstGeom>
          <a:solidFill>
            <a:schemeClr val="bg1"/>
          </a:solidFill>
        </p:spPr>
        <p:txBody>
          <a:bodyPr wrap="square" rtlCol="0">
            <a:spAutoFit/>
          </a:bodyPr>
          <a:lstStyle/>
          <a:p>
            <a:r>
              <a:rPr lang="en-US" b="1" dirty="0" smtClean="0">
                <a:solidFill>
                  <a:srgbClr val="FF0000"/>
                </a:solidFill>
              </a:rPr>
              <a:t>Interpolation =  I saw that mine was set to 4</a:t>
            </a:r>
            <a:r>
              <a:rPr lang="en-US" b="1" baseline="30000" dirty="0" smtClean="0">
                <a:solidFill>
                  <a:srgbClr val="FF0000"/>
                </a:solidFill>
              </a:rPr>
              <a:t>th</a:t>
            </a:r>
            <a:r>
              <a:rPr lang="en-US" b="1" dirty="0" smtClean="0">
                <a:solidFill>
                  <a:srgbClr val="FF0000"/>
                </a:solidFill>
              </a:rPr>
              <a:t> degree B-spline…</a:t>
            </a:r>
            <a:endParaRPr lang="en-US" b="1" dirty="0">
              <a:solidFill>
                <a:srgbClr val="FF0000"/>
              </a:solidFill>
            </a:endParaRPr>
          </a:p>
        </p:txBody>
      </p:sp>
    </p:spTree>
    <p:extLst>
      <p:ext uri="{BB962C8B-B14F-4D97-AF65-F5344CB8AC3E}">
        <p14:creationId xmlns:p14="http://schemas.microsoft.com/office/powerpoint/2010/main" val="3676319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4957" y="-14269"/>
            <a:ext cx="6866781" cy="6913734"/>
          </a:xfrm>
          <a:prstGeom prst="rect">
            <a:avLst/>
          </a:prstGeom>
        </p:spPr>
      </p:pic>
      <p:sp>
        <p:nvSpPr>
          <p:cNvPr id="8" name="Rectangle 7"/>
          <p:cNvSpPr/>
          <p:nvPr/>
        </p:nvSpPr>
        <p:spPr>
          <a:xfrm>
            <a:off x="353200" y="-15612"/>
            <a:ext cx="8790799" cy="691507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Smoothing</a:t>
            </a:r>
            <a:endParaRPr lang="en-US" dirty="0"/>
          </a:p>
        </p:txBody>
      </p:sp>
      <p:sp>
        <p:nvSpPr>
          <p:cNvPr id="3" name="Subtitle 2"/>
          <p:cNvSpPr>
            <a:spLocks noGrp="1"/>
          </p:cNvSpPr>
          <p:nvPr>
            <p:ph type="subTitle" idx="1"/>
          </p:nvPr>
        </p:nvSpPr>
        <p:spPr/>
        <p:txBody>
          <a:bodyPr>
            <a:normAutofit/>
          </a:bodyPr>
          <a:lstStyle/>
          <a:p>
            <a:r>
              <a:rPr lang="en-US" dirty="0" smtClean="0">
                <a:solidFill>
                  <a:srgbClr val="000000"/>
                </a:solidFill>
              </a:rPr>
              <a:t>a.k.a. </a:t>
            </a:r>
            <a:r>
              <a:rPr lang="en-US" dirty="0">
                <a:solidFill>
                  <a:srgbClr val="000000"/>
                </a:solidFill>
              </a:rPr>
              <a:t>S</a:t>
            </a:r>
            <a:r>
              <a:rPr lang="en-US" dirty="0" smtClean="0">
                <a:solidFill>
                  <a:srgbClr val="000000"/>
                </a:solidFill>
              </a:rPr>
              <a:t>patial Filtering</a:t>
            </a: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0649890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smooth?</a:t>
            </a:r>
            <a:endParaRPr lang="en-US" dirty="0"/>
          </a:p>
        </p:txBody>
      </p:sp>
      <p:sp>
        <p:nvSpPr>
          <p:cNvPr id="3" name="Content Placeholder 2"/>
          <p:cNvSpPr>
            <a:spLocks noGrp="1"/>
          </p:cNvSpPr>
          <p:nvPr>
            <p:ph idx="1"/>
          </p:nvPr>
        </p:nvSpPr>
        <p:spPr>
          <a:xfrm>
            <a:off x="457200" y="1600200"/>
            <a:ext cx="4065954" cy="4720492"/>
          </a:xfrm>
        </p:spPr>
        <p:txBody>
          <a:bodyPr>
            <a:normAutofit lnSpcReduction="10000"/>
          </a:bodyPr>
          <a:lstStyle/>
          <a:p>
            <a:r>
              <a:rPr lang="en-US" dirty="0" smtClean="0"/>
              <a:t>It increases functional signal to noise ratio</a:t>
            </a:r>
          </a:p>
          <a:p>
            <a:r>
              <a:rPr lang="en-US" dirty="0" smtClean="0"/>
              <a:t>It </a:t>
            </a:r>
            <a:r>
              <a:rPr lang="en-US" dirty="0"/>
              <a:t>improves the validity of subsequent statistical techniques </a:t>
            </a:r>
            <a:endParaRPr lang="en-US" dirty="0" smtClean="0"/>
          </a:p>
          <a:p>
            <a:r>
              <a:rPr lang="en-US" dirty="0" smtClean="0"/>
              <a:t>It facilitates averaging across subjects</a:t>
            </a:r>
          </a:p>
          <a:p>
            <a:endParaRPr lang="en-US" dirty="0"/>
          </a:p>
        </p:txBody>
      </p:sp>
      <p:pic>
        <p:nvPicPr>
          <p:cNvPr id="4" name="Picture 3"/>
          <p:cNvPicPr>
            <a:picLocks noChangeAspect="1"/>
          </p:cNvPicPr>
          <p:nvPr/>
        </p:nvPicPr>
        <p:blipFill>
          <a:blip r:embed="rId2"/>
          <a:stretch>
            <a:fillRect/>
          </a:stretch>
        </p:blipFill>
        <p:spPr>
          <a:xfrm>
            <a:off x="4635500" y="1253382"/>
            <a:ext cx="4303346" cy="4982318"/>
          </a:xfrm>
          <a:prstGeom prst="rect">
            <a:avLst/>
          </a:prstGeom>
        </p:spPr>
      </p:pic>
    </p:spTree>
    <p:extLst>
      <p:ext uri="{BB962C8B-B14F-4D97-AF65-F5344CB8AC3E}">
        <p14:creationId xmlns:p14="http://schemas.microsoft.com/office/powerpoint/2010/main" val="21597125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
            <a:ext cx="8229600" cy="1143000"/>
          </a:xfrm>
        </p:spPr>
        <p:txBody>
          <a:bodyPr/>
          <a:lstStyle/>
          <a:p>
            <a:r>
              <a:rPr lang="en-US" dirty="0" smtClean="0"/>
              <a:t>The logic of smoothing</a:t>
            </a:r>
            <a:endParaRPr lang="en-US" dirty="0"/>
          </a:p>
        </p:txBody>
      </p:sp>
      <p:pic>
        <p:nvPicPr>
          <p:cNvPr id="8" name="Picture 7"/>
          <p:cNvPicPr>
            <a:picLocks noChangeAspect="1"/>
          </p:cNvPicPr>
          <p:nvPr/>
        </p:nvPicPr>
        <p:blipFill>
          <a:blip r:embed="rId2"/>
          <a:stretch>
            <a:fillRect/>
          </a:stretch>
        </p:blipFill>
        <p:spPr>
          <a:xfrm>
            <a:off x="0" y="1445064"/>
            <a:ext cx="3469092" cy="2601819"/>
          </a:xfrm>
          <a:prstGeom prst="rect">
            <a:avLst/>
          </a:prstGeom>
        </p:spPr>
      </p:pic>
      <p:pic>
        <p:nvPicPr>
          <p:cNvPr id="10" name="Picture 9"/>
          <p:cNvPicPr>
            <a:picLocks noChangeAspect="1"/>
          </p:cNvPicPr>
          <p:nvPr/>
        </p:nvPicPr>
        <p:blipFill>
          <a:blip r:embed="rId3"/>
          <a:stretch>
            <a:fillRect/>
          </a:stretch>
        </p:blipFill>
        <p:spPr>
          <a:xfrm>
            <a:off x="5109308" y="1169104"/>
            <a:ext cx="3897926" cy="2598617"/>
          </a:xfrm>
          <a:prstGeom prst="rect">
            <a:avLst/>
          </a:prstGeom>
        </p:spPr>
      </p:pic>
      <p:pic>
        <p:nvPicPr>
          <p:cNvPr id="7" name="Picture 6"/>
          <p:cNvPicPr>
            <a:picLocks noChangeAspect="1"/>
          </p:cNvPicPr>
          <p:nvPr/>
        </p:nvPicPr>
        <p:blipFill>
          <a:blip r:embed="rId4"/>
          <a:stretch>
            <a:fillRect/>
          </a:stretch>
        </p:blipFill>
        <p:spPr>
          <a:xfrm>
            <a:off x="2038267" y="3456628"/>
            <a:ext cx="4530009" cy="3401372"/>
          </a:xfrm>
          <a:prstGeom prst="rect">
            <a:avLst/>
          </a:prstGeom>
        </p:spPr>
      </p:pic>
      <p:sp>
        <p:nvSpPr>
          <p:cNvPr id="11" name="TextBox 10"/>
          <p:cNvSpPr txBox="1"/>
          <p:nvPr/>
        </p:nvSpPr>
        <p:spPr>
          <a:xfrm>
            <a:off x="0" y="1075732"/>
            <a:ext cx="3319726" cy="369332"/>
          </a:xfrm>
          <a:prstGeom prst="rect">
            <a:avLst/>
          </a:prstGeom>
          <a:solidFill>
            <a:schemeClr val="bg1"/>
          </a:solidFill>
        </p:spPr>
        <p:txBody>
          <a:bodyPr wrap="none" rtlCol="0">
            <a:spAutoFit/>
          </a:bodyPr>
          <a:lstStyle/>
          <a:p>
            <a:r>
              <a:rPr lang="en-US" dirty="0" smtClean="0">
                <a:solidFill>
                  <a:srgbClr val="FF0000"/>
                </a:solidFill>
              </a:rPr>
              <a:t>How likely is it that he is a </a:t>
            </a:r>
            <a:r>
              <a:rPr lang="en-US" dirty="0" err="1" smtClean="0">
                <a:solidFill>
                  <a:srgbClr val="FF0000"/>
                </a:solidFill>
              </a:rPr>
              <a:t>smurf</a:t>
            </a:r>
            <a:r>
              <a:rPr lang="en-US" dirty="0" smtClean="0">
                <a:solidFill>
                  <a:srgbClr val="FF0000"/>
                </a:solidFill>
              </a:rPr>
              <a:t>?</a:t>
            </a:r>
            <a:endParaRPr lang="en-US" dirty="0">
              <a:solidFill>
                <a:srgbClr val="FF0000"/>
              </a:solidFill>
            </a:endParaRPr>
          </a:p>
        </p:txBody>
      </p:sp>
      <p:sp>
        <p:nvSpPr>
          <p:cNvPr id="12" name="Right Arrow 11"/>
          <p:cNvSpPr/>
          <p:nvPr/>
        </p:nvSpPr>
        <p:spPr>
          <a:xfrm rot="12855847" flipH="1">
            <a:off x="740066" y="1490166"/>
            <a:ext cx="888729" cy="45276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93330" y="791947"/>
            <a:ext cx="1078578" cy="369332"/>
          </a:xfrm>
          <a:prstGeom prst="rect">
            <a:avLst/>
          </a:prstGeom>
          <a:solidFill>
            <a:schemeClr val="bg1"/>
          </a:solidFill>
        </p:spPr>
        <p:txBody>
          <a:bodyPr wrap="none" rtlCol="0">
            <a:spAutoFit/>
          </a:bodyPr>
          <a:lstStyle/>
          <a:p>
            <a:r>
              <a:rPr lang="en-US" dirty="0" smtClean="0">
                <a:solidFill>
                  <a:srgbClr val="FF0000"/>
                </a:solidFill>
              </a:rPr>
              <a:t>And him?</a:t>
            </a:r>
            <a:endParaRPr lang="en-US" dirty="0">
              <a:solidFill>
                <a:srgbClr val="FF0000"/>
              </a:solidFill>
            </a:endParaRPr>
          </a:p>
        </p:txBody>
      </p:sp>
      <p:sp>
        <p:nvSpPr>
          <p:cNvPr id="14" name="Right Arrow 13"/>
          <p:cNvSpPr/>
          <p:nvPr/>
        </p:nvSpPr>
        <p:spPr>
          <a:xfrm rot="19120223" flipH="1">
            <a:off x="6627269" y="1104063"/>
            <a:ext cx="1076670" cy="584744"/>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109308" y="3695410"/>
            <a:ext cx="1779303" cy="369332"/>
          </a:xfrm>
          <a:prstGeom prst="rect">
            <a:avLst/>
          </a:prstGeom>
          <a:solidFill>
            <a:schemeClr val="bg1"/>
          </a:solidFill>
        </p:spPr>
        <p:txBody>
          <a:bodyPr wrap="none" rtlCol="0">
            <a:spAutoFit/>
          </a:bodyPr>
          <a:lstStyle/>
          <a:p>
            <a:r>
              <a:rPr lang="en-US" dirty="0" smtClean="0">
                <a:solidFill>
                  <a:srgbClr val="FF0000"/>
                </a:solidFill>
              </a:rPr>
              <a:t>What about her?</a:t>
            </a:r>
            <a:endParaRPr lang="en-US" dirty="0">
              <a:solidFill>
                <a:srgbClr val="FF0000"/>
              </a:solidFill>
            </a:endParaRPr>
          </a:p>
        </p:txBody>
      </p:sp>
      <p:sp>
        <p:nvSpPr>
          <p:cNvPr id="16" name="Right Arrow 15"/>
          <p:cNvSpPr/>
          <p:nvPr/>
        </p:nvSpPr>
        <p:spPr>
          <a:xfrm rot="17664341" flipH="1">
            <a:off x="4016281" y="4128922"/>
            <a:ext cx="1170088" cy="584744"/>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701693" y="4542693"/>
            <a:ext cx="2305541" cy="1754327"/>
          </a:xfrm>
          <a:prstGeom prst="rect">
            <a:avLst/>
          </a:prstGeom>
          <a:noFill/>
        </p:spPr>
        <p:txBody>
          <a:bodyPr wrap="square" rtlCol="0">
            <a:spAutoFit/>
          </a:bodyPr>
          <a:lstStyle/>
          <a:p>
            <a:r>
              <a:rPr lang="en-US" dirty="0" smtClean="0"/>
              <a:t>Using information about what is happening nearby can give you a better idea of what is going on right here!</a:t>
            </a:r>
            <a:endParaRPr lang="en-US" dirty="0"/>
          </a:p>
        </p:txBody>
      </p:sp>
    </p:spTree>
    <p:extLst>
      <p:ext uri="{BB962C8B-B14F-4D97-AF65-F5344CB8AC3E}">
        <p14:creationId xmlns:p14="http://schemas.microsoft.com/office/powerpoint/2010/main" val="3382368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Smoothing increases </a:t>
            </a:r>
            <a:r>
              <a:rPr lang="en-US" dirty="0" smtClean="0"/>
              <a:t>SNR within subjects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Can be understood in terms of the principle of matched filters</a:t>
            </a:r>
          </a:p>
          <a:p>
            <a:pPr lvl="1"/>
            <a:r>
              <a:rPr lang="en-US" dirty="0"/>
              <a:t>U</a:t>
            </a:r>
            <a:r>
              <a:rPr lang="en-US" dirty="0" smtClean="0"/>
              <a:t>sing a filter of the same frequency as the signal of interest maximizes SNR</a:t>
            </a:r>
          </a:p>
          <a:p>
            <a:pPr lvl="1"/>
            <a:r>
              <a:rPr lang="en-US" dirty="0"/>
              <a:t>T</a:t>
            </a:r>
            <a:r>
              <a:rPr lang="en-US" dirty="0" smtClean="0"/>
              <a:t>he width of the signal of interest can be understood in a literal sense: the typical spatial extent of regions of activity</a:t>
            </a:r>
          </a:p>
          <a:p>
            <a:pPr lvl="1"/>
            <a:r>
              <a:rPr lang="en-US" dirty="0"/>
              <a:t>I</a:t>
            </a:r>
            <a:r>
              <a:rPr lang="en-US" dirty="0" smtClean="0"/>
              <a:t>f there were no spatial correlation in fMRI data, so that one could not predict whether a voxel would be active by whether it’s neighbors were active, then spatial filtering would reduce SNR</a:t>
            </a:r>
          </a:p>
          <a:p>
            <a:pPr lvl="2"/>
            <a:r>
              <a:rPr lang="en-US" dirty="0"/>
              <a:t>H</a:t>
            </a:r>
            <a:r>
              <a:rPr lang="en-US" dirty="0" smtClean="0"/>
              <a:t>owever, all fMRI data have spatial correlation, due both to functional similarity of adjacent brain regions and to blurring introduced by the vascular system</a:t>
            </a:r>
          </a:p>
          <a:p>
            <a:pPr lvl="2"/>
            <a:r>
              <a:rPr lang="en-US" dirty="0"/>
              <a:t>C</a:t>
            </a:r>
            <a:r>
              <a:rPr lang="en-US" dirty="0" smtClean="0"/>
              <a:t>ortex is about 5 mm deep, so activation of one cortical column can result in two or three active voxels, depending on their size</a:t>
            </a:r>
            <a:endParaRPr lang="en-US" dirty="0"/>
          </a:p>
        </p:txBody>
      </p:sp>
    </p:spTree>
    <p:extLst>
      <p:ext uri="{BB962C8B-B14F-4D97-AF65-F5344CB8AC3E}">
        <p14:creationId xmlns:p14="http://schemas.microsoft.com/office/powerpoint/2010/main" val="3657696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Additional spatial correlation is introduced when comparing across subjects</a:t>
            </a:r>
          </a:p>
          <a:p>
            <a:pPr lvl="1"/>
            <a:r>
              <a:rPr lang="en-US" dirty="0"/>
              <a:t>B</a:t>
            </a:r>
            <a:r>
              <a:rPr lang="en-US" dirty="0" smtClean="0"/>
              <a:t>ecause all subjects’ brains differ from one another in shape and size and potentially even functional organization, areas of activity are rarely represented in exactly the same voxels</a:t>
            </a:r>
          </a:p>
          <a:p>
            <a:pPr lvl="1"/>
            <a:r>
              <a:rPr lang="en-US" dirty="0"/>
              <a:t>I</a:t>
            </a:r>
            <a:r>
              <a:rPr lang="en-US" dirty="0" smtClean="0"/>
              <a:t>nstead, combining data across many subjects distributes activity across a range of voxels</a:t>
            </a:r>
          </a:p>
          <a:p>
            <a:r>
              <a:rPr lang="en-US" dirty="0" smtClean="0"/>
              <a:t>By using a filter that matches the expected spatial correlation of the data, one can increase SNR considerably with minimal loss of spatial resolution</a:t>
            </a:r>
            <a:endParaRPr lang="en-US" dirty="0"/>
          </a:p>
        </p:txBody>
      </p:sp>
      <p:sp>
        <p:nvSpPr>
          <p:cNvPr id="4" name="Title 1"/>
          <p:cNvSpPr txBox="1">
            <a:spLocks/>
          </p:cNvSpPr>
          <p:nvPr/>
        </p:nvSpPr>
        <p:spPr>
          <a:xfrm>
            <a:off x="355600" y="282453"/>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Smoothing increases SNR across subjects</a:t>
            </a:r>
            <a:endParaRPr lang="en-US" dirty="0"/>
          </a:p>
        </p:txBody>
      </p:sp>
    </p:spTree>
    <p:extLst>
      <p:ext uri="{BB962C8B-B14F-4D97-AF65-F5344CB8AC3E}">
        <p14:creationId xmlns:p14="http://schemas.microsoft.com/office/powerpoint/2010/main" val="1618808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Smoothing </a:t>
            </a:r>
            <a:r>
              <a:rPr lang="en-US" dirty="0" smtClean="0"/>
              <a:t>can reduce false positives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the analysis of every fMRI data set there will be an enormous number of statistical tests</a:t>
            </a:r>
          </a:p>
          <a:p>
            <a:pPr lvl="1"/>
            <a:r>
              <a:rPr lang="en-US" dirty="0" smtClean="0"/>
              <a:t>In a typical functional imaging volume, there may be more than 100,000 voxels, each of which is evaluated for significance</a:t>
            </a:r>
          </a:p>
          <a:p>
            <a:pPr lvl="1"/>
            <a:r>
              <a:rPr lang="en-US" dirty="0" smtClean="0"/>
              <a:t>If the threshold for significance is set at α &lt; 0.05, there should be ≈ 5,000 voxels active due to chance</a:t>
            </a:r>
          </a:p>
          <a:p>
            <a:pPr lvl="1"/>
            <a:r>
              <a:rPr lang="en-US" dirty="0"/>
              <a:t>T</a:t>
            </a:r>
            <a:r>
              <a:rPr lang="en-US" dirty="0" smtClean="0"/>
              <a:t>his is the multiple comparisons problem</a:t>
            </a:r>
            <a:endParaRPr lang="en-US" dirty="0"/>
          </a:p>
          <a:p>
            <a:r>
              <a:rPr lang="en-US" dirty="0" smtClean="0"/>
              <a:t>However, if the data are spatially correlated, then there may be many fewer local maxima that exhibit significant activity</a:t>
            </a:r>
          </a:p>
        </p:txBody>
      </p:sp>
    </p:spTree>
    <p:extLst>
      <p:ext uri="{BB962C8B-B14F-4D97-AF65-F5344CB8AC3E}">
        <p14:creationId xmlns:p14="http://schemas.microsoft.com/office/powerpoint/2010/main" val="3022655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Smoothing can reduce number of local maxima, and subsequently reduce risk of false positives</a:t>
            </a:r>
            <a:endParaRPr lang="en-US" dirty="0"/>
          </a:p>
        </p:txBody>
      </p:sp>
      <p:pic>
        <p:nvPicPr>
          <p:cNvPr id="4" name="Picture 3" descr="IMG_08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 y="2671886"/>
            <a:ext cx="9144000" cy="3494439"/>
          </a:xfrm>
          <a:prstGeom prst="rect">
            <a:avLst/>
          </a:prstGeom>
        </p:spPr>
      </p:pic>
      <p:sp>
        <p:nvSpPr>
          <p:cNvPr id="5" name="TextBox 4"/>
          <p:cNvSpPr txBox="1"/>
          <p:nvPr/>
        </p:nvSpPr>
        <p:spPr>
          <a:xfrm>
            <a:off x="1389400" y="6224898"/>
            <a:ext cx="1903085" cy="369332"/>
          </a:xfrm>
          <a:prstGeom prst="rect">
            <a:avLst/>
          </a:prstGeom>
          <a:noFill/>
        </p:spPr>
        <p:txBody>
          <a:bodyPr wrap="none" rtlCol="0">
            <a:spAutoFit/>
          </a:bodyPr>
          <a:lstStyle/>
          <a:p>
            <a:r>
              <a:rPr lang="en-US" b="1" dirty="0" smtClean="0"/>
              <a:t>Before smoothing</a:t>
            </a:r>
            <a:endParaRPr lang="en-US" b="1" dirty="0"/>
          </a:p>
        </p:txBody>
      </p:sp>
      <p:sp>
        <p:nvSpPr>
          <p:cNvPr id="6" name="TextBox 5"/>
          <p:cNvSpPr txBox="1"/>
          <p:nvPr/>
        </p:nvSpPr>
        <p:spPr>
          <a:xfrm>
            <a:off x="6143107" y="6375288"/>
            <a:ext cx="1749197" cy="369332"/>
          </a:xfrm>
          <a:prstGeom prst="rect">
            <a:avLst/>
          </a:prstGeom>
          <a:noFill/>
        </p:spPr>
        <p:txBody>
          <a:bodyPr wrap="none" rtlCol="0">
            <a:spAutoFit/>
          </a:bodyPr>
          <a:lstStyle/>
          <a:p>
            <a:r>
              <a:rPr lang="en-US" b="1" dirty="0" smtClean="0"/>
              <a:t>After smoothing</a:t>
            </a:r>
            <a:endParaRPr lang="en-US" b="1" dirty="0"/>
          </a:p>
        </p:txBody>
      </p:sp>
    </p:spTree>
    <p:extLst>
      <p:ext uri="{BB962C8B-B14F-4D97-AF65-F5344CB8AC3E}">
        <p14:creationId xmlns:p14="http://schemas.microsoft.com/office/powerpoint/2010/main" val="28173291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
            <a:ext cx="8229600" cy="1143000"/>
          </a:xfrm>
        </p:spPr>
        <p:txBody>
          <a:bodyPr>
            <a:normAutofit/>
          </a:bodyPr>
          <a:lstStyle/>
          <a:p>
            <a:r>
              <a:rPr lang="en-US" dirty="0" smtClean="0"/>
              <a:t>Smoothing increases normality </a:t>
            </a:r>
            <a:endParaRPr lang="en-US" dirty="0"/>
          </a:p>
        </p:txBody>
      </p:sp>
      <p:sp>
        <p:nvSpPr>
          <p:cNvPr id="3" name="Content Placeholder 2"/>
          <p:cNvSpPr>
            <a:spLocks noGrp="1"/>
          </p:cNvSpPr>
          <p:nvPr>
            <p:ph idx="1"/>
          </p:nvPr>
        </p:nvSpPr>
        <p:spPr>
          <a:xfrm>
            <a:off x="0" y="1135430"/>
            <a:ext cx="5236308" cy="5722569"/>
          </a:xfrm>
        </p:spPr>
        <p:txBody>
          <a:bodyPr>
            <a:normAutofit fontScale="70000" lnSpcReduction="20000"/>
          </a:bodyPr>
          <a:lstStyle/>
          <a:p>
            <a:r>
              <a:rPr lang="en-US" dirty="0" smtClean="0"/>
              <a:t>In addition to its effects on false-positive rates, smoothing provides the additional benefit of improving the validity of experimental tests by making parameter errors more normal</a:t>
            </a:r>
          </a:p>
          <a:p>
            <a:pPr lvl="1"/>
            <a:r>
              <a:rPr lang="en-US" dirty="0"/>
              <a:t>A</a:t>
            </a:r>
            <a:r>
              <a:rPr lang="en-US" dirty="0" smtClean="0"/>
              <a:t>ny derived parameter, such as the significance value measured at a single voxel, can be considered to be a combination of its true value along with some error</a:t>
            </a:r>
          </a:p>
          <a:p>
            <a:pPr lvl="1"/>
            <a:r>
              <a:rPr lang="en-US" dirty="0"/>
              <a:t>M</a:t>
            </a:r>
            <a:r>
              <a:rPr lang="en-US" dirty="0" smtClean="0"/>
              <a:t>any common statistical tests assume that error in measurement is normally distributed</a:t>
            </a:r>
          </a:p>
          <a:p>
            <a:r>
              <a:rPr lang="en-US" dirty="0"/>
              <a:t>S</a:t>
            </a:r>
            <a:r>
              <a:rPr lang="en-US" dirty="0" smtClean="0"/>
              <a:t>moothing increases the normality of the data</a:t>
            </a:r>
            <a:r>
              <a:rPr lang="en-US" dirty="0"/>
              <a:t> </a:t>
            </a:r>
            <a:r>
              <a:rPr lang="en-US" dirty="0" smtClean="0"/>
              <a:t>because averaging of multiple observations tends toward the normal distribution regardless of the properties of the individual observations</a:t>
            </a:r>
            <a:endParaRPr lang="en-US" dirty="0"/>
          </a:p>
        </p:txBody>
      </p:sp>
      <p:pic>
        <p:nvPicPr>
          <p:cNvPr id="4" name="Picture 3"/>
          <p:cNvPicPr>
            <a:picLocks noChangeAspect="1"/>
          </p:cNvPicPr>
          <p:nvPr/>
        </p:nvPicPr>
        <p:blipFill>
          <a:blip r:embed="rId2"/>
          <a:stretch>
            <a:fillRect/>
          </a:stretch>
        </p:blipFill>
        <p:spPr>
          <a:xfrm>
            <a:off x="5236308" y="2227385"/>
            <a:ext cx="3801605" cy="3041284"/>
          </a:xfrm>
          <a:prstGeom prst="rect">
            <a:avLst/>
          </a:prstGeom>
        </p:spPr>
      </p:pic>
    </p:spTree>
    <p:extLst>
      <p:ext uri="{BB962C8B-B14F-4D97-AF65-F5344CB8AC3E}">
        <p14:creationId xmlns:p14="http://schemas.microsoft.com/office/powerpoint/2010/main" val="830440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Smoothing enables averaging across subjects</a:t>
            </a:r>
            <a:endParaRPr lang="en-US" dirty="0"/>
          </a:p>
        </p:txBody>
      </p:sp>
      <p:sp>
        <p:nvSpPr>
          <p:cNvPr id="3" name="Content Placeholder 2"/>
          <p:cNvSpPr>
            <a:spLocks noGrp="1"/>
          </p:cNvSpPr>
          <p:nvPr>
            <p:ph idx="1"/>
          </p:nvPr>
        </p:nvSpPr>
        <p:spPr/>
        <p:txBody>
          <a:bodyPr>
            <a:normAutofit lnSpcReduction="10000"/>
          </a:bodyPr>
          <a:lstStyle/>
          <a:p>
            <a:r>
              <a:rPr lang="en-US" dirty="0" smtClean="0"/>
              <a:t>R</a:t>
            </a:r>
            <a:r>
              <a:rPr lang="en-GB" dirty="0" smtClean="0"/>
              <a:t>educes </a:t>
            </a:r>
            <a:r>
              <a:rPr lang="en-GB" dirty="0"/>
              <a:t>influence of functional and/or anatomical differences between subjects</a:t>
            </a:r>
          </a:p>
          <a:p>
            <a:r>
              <a:rPr lang="en-US" dirty="0" smtClean="0"/>
              <a:t>Even </a:t>
            </a:r>
            <a:r>
              <a:rPr lang="en-GB" dirty="0"/>
              <a:t>after realignment and normalisation, residual between-subject variability may </a:t>
            </a:r>
            <a:r>
              <a:rPr lang="en-GB" dirty="0" smtClean="0"/>
              <a:t>remain</a:t>
            </a:r>
          </a:p>
          <a:p>
            <a:r>
              <a:rPr lang="en-GB" dirty="0" smtClean="0"/>
              <a:t>Smoothing data </a:t>
            </a:r>
            <a:r>
              <a:rPr lang="en-GB" dirty="0"/>
              <a:t>improves probability of identifying commonalities in activation between subjects, but trade-off with anatomical specificity</a:t>
            </a:r>
          </a:p>
          <a:p>
            <a:endParaRPr lang="en-GB" dirty="0"/>
          </a:p>
          <a:p>
            <a:endParaRPr lang="en-US" dirty="0"/>
          </a:p>
        </p:txBody>
      </p:sp>
    </p:spTree>
    <p:extLst>
      <p:ext uri="{BB962C8B-B14F-4D97-AF65-F5344CB8AC3E}">
        <p14:creationId xmlns:p14="http://schemas.microsoft.com/office/powerpoint/2010/main" val="40057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662"/>
            <a:ext cx="8229600" cy="1143000"/>
          </a:xfrm>
        </p:spPr>
        <p:txBody>
          <a:bodyPr>
            <a:normAutofit/>
          </a:bodyPr>
          <a:lstStyle/>
          <a:p>
            <a:r>
              <a:rPr lang="en-US" dirty="0" smtClean="0"/>
              <a:t>Today’s preprocessing fun</a:t>
            </a:r>
            <a:endParaRPr lang="en-US" dirty="0"/>
          </a:p>
        </p:txBody>
      </p:sp>
      <p:sp>
        <p:nvSpPr>
          <p:cNvPr id="3" name="Content Placeholder 2"/>
          <p:cNvSpPr>
            <a:spLocks noGrp="1"/>
          </p:cNvSpPr>
          <p:nvPr>
            <p:ph idx="1"/>
          </p:nvPr>
        </p:nvSpPr>
        <p:spPr>
          <a:xfrm>
            <a:off x="134815" y="1418739"/>
            <a:ext cx="6078415" cy="5440362"/>
          </a:xfrm>
        </p:spPr>
        <p:txBody>
          <a:bodyPr>
            <a:normAutofit fontScale="85000" lnSpcReduction="20000"/>
          </a:bodyPr>
          <a:lstStyle/>
          <a:p>
            <a:r>
              <a:rPr lang="en-US" dirty="0" smtClean="0"/>
              <a:t>How does activity map onto anatomy?</a:t>
            </a:r>
          </a:p>
          <a:p>
            <a:pPr lvl="1"/>
            <a:r>
              <a:rPr lang="en-US" dirty="0" err="1" smtClean="0"/>
              <a:t>Coregistration</a:t>
            </a:r>
            <a:r>
              <a:rPr lang="en-US" dirty="0" smtClean="0"/>
              <a:t> (Michele!) enables us to understand how our functional data correspond to the underlying </a:t>
            </a:r>
            <a:r>
              <a:rPr lang="en-US" dirty="0" err="1" smtClean="0"/>
              <a:t>neuroanatomy</a:t>
            </a:r>
            <a:endParaRPr lang="en-US" dirty="0" smtClean="0"/>
          </a:p>
          <a:p>
            <a:r>
              <a:rPr lang="en-US" dirty="0" smtClean="0"/>
              <a:t>How consistent is that mapping across subjects?</a:t>
            </a:r>
          </a:p>
          <a:p>
            <a:pPr lvl="1"/>
            <a:r>
              <a:rPr lang="en-US" dirty="0" smtClean="0"/>
              <a:t>Need to normalize to transform each subject’s brain so that it is the same size and shape as all the others to compare activity across individuals</a:t>
            </a:r>
          </a:p>
          <a:p>
            <a:pPr lvl="2"/>
            <a:r>
              <a:rPr lang="en-US" dirty="0"/>
              <a:t>C</a:t>
            </a:r>
            <a:r>
              <a:rPr lang="en-US" dirty="0" smtClean="0"/>
              <a:t>ombination of data across subjects within a study (increasing statistical power!)</a:t>
            </a:r>
          </a:p>
          <a:p>
            <a:pPr lvl="2"/>
            <a:r>
              <a:rPr lang="en-US" dirty="0"/>
              <a:t>A</a:t>
            </a:r>
            <a:r>
              <a:rPr lang="en-US" dirty="0" smtClean="0"/>
              <a:t>ctivation sites can be reported by their coordinates within a standard stereotactic space (e.g. </a:t>
            </a:r>
            <a:r>
              <a:rPr lang="en-US" dirty="0" err="1" smtClean="0"/>
              <a:t>Talairach</a:t>
            </a:r>
            <a:r>
              <a:rPr lang="en-US" dirty="0" smtClean="0"/>
              <a:t>, MNI)</a:t>
            </a:r>
          </a:p>
        </p:txBody>
      </p:sp>
      <p:pic>
        <p:nvPicPr>
          <p:cNvPr id="7" name="Picture 6"/>
          <p:cNvPicPr>
            <a:picLocks noChangeAspect="1"/>
          </p:cNvPicPr>
          <p:nvPr/>
        </p:nvPicPr>
        <p:blipFill>
          <a:blip r:embed="rId3"/>
          <a:stretch>
            <a:fillRect/>
          </a:stretch>
        </p:blipFill>
        <p:spPr>
          <a:xfrm>
            <a:off x="6213230" y="4112846"/>
            <a:ext cx="2796680" cy="2227556"/>
          </a:xfrm>
          <a:prstGeom prst="rect">
            <a:avLst/>
          </a:prstGeom>
        </p:spPr>
      </p:pic>
      <p:pic>
        <p:nvPicPr>
          <p:cNvPr id="8" name="Picture 7"/>
          <p:cNvPicPr>
            <a:picLocks noChangeAspect="1"/>
          </p:cNvPicPr>
          <p:nvPr/>
        </p:nvPicPr>
        <p:blipFill>
          <a:blip r:embed="rId4"/>
          <a:stretch>
            <a:fillRect/>
          </a:stretch>
        </p:blipFill>
        <p:spPr>
          <a:xfrm>
            <a:off x="6584461" y="1592385"/>
            <a:ext cx="2210525" cy="1657894"/>
          </a:xfrm>
          <a:prstGeom prst="rect">
            <a:avLst/>
          </a:prstGeom>
        </p:spPr>
      </p:pic>
    </p:spTree>
    <p:extLst>
      <p:ext uri="{BB962C8B-B14F-4D97-AF65-F5344CB8AC3E}">
        <p14:creationId xmlns:p14="http://schemas.microsoft.com/office/powerpoint/2010/main" val="3179034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smooth?</a:t>
            </a:r>
            <a:endParaRPr lang="en-US" dirty="0"/>
          </a:p>
        </p:txBody>
      </p:sp>
      <p:sp>
        <p:nvSpPr>
          <p:cNvPr id="3" name="Content Placeholder 2"/>
          <p:cNvSpPr>
            <a:spLocks noGrp="1"/>
          </p:cNvSpPr>
          <p:nvPr>
            <p:ph idx="1"/>
          </p:nvPr>
        </p:nvSpPr>
        <p:spPr>
          <a:xfrm>
            <a:off x="457200" y="1600200"/>
            <a:ext cx="5802603" cy="5127405"/>
          </a:xfrm>
        </p:spPr>
        <p:txBody>
          <a:bodyPr>
            <a:normAutofit fontScale="70000" lnSpcReduction="20000"/>
          </a:bodyPr>
          <a:lstStyle/>
          <a:p>
            <a:r>
              <a:rPr lang="en-US" dirty="0"/>
              <a:t>L</a:t>
            </a:r>
            <a:r>
              <a:rPr lang="en-US" dirty="0" smtClean="0"/>
              <a:t>ow-pass spatial filters are used to reduce the high-frequency spatial components and “blur” the images</a:t>
            </a:r>
          </a:p>
          <a:p>
            <a:r>
              <a:rPr lang="en-US" dirty="0"/>
              <a:t>M</a:t>
            </a:r>
            <a:r>
              <a:rPr lang="en-US" dirty="0" smtClean="0"/>
              <a:t>ost common blurring technique is the introduction of a Gaussian filter</a:t>
            </a:r>
          </a:p>
          <a:p>
            <a:pPr lvl="1"/>
            <a:r>
              <a:rPr lang="en-US" dirty="0"/>
              <a:t>H</a:t>
            </a:r>
            <a:r>
              <a:rPr lang="en-US" dirty="0" smtClean="0"/>
              <a:t>as the shape of a normal distribution</a:t>
            </a:r>
          </a:p>
          <a:p>
            <a:pPr lvl="1"/>
            <a:r>
              <a:rPr lang="en-US" dirty="0"/>
              <a:t>E</a:t>
            </a:r>
            <a:r>
              <a:rPr lang="en-US" dirty="0" smtClean="0"/>
              <a:t>ffectively spreads the intensity at each voxel in the image over nearby voxels</a:t>
            </a:r>
          </a:p>
          <a:p>
            <a:pPr lvl="1"/>
            <a:r>
              <a:rPr lang="en-US" dirty="0"/>
              <a:t>T</a:t>
            </a:r>
            <a:r>
              <a:rPr lang="en-US" dirty="0" smtClean="0"/>
              <a:t>he narrowness or wideness of the the filter refers to the distance of its effect</a:t>
            </a:r>
          </a:p>
          <a:p>
            <a:pPr lvl="2"/>
            <a:r>
              <a:rPr lang="en-US" dirty="0"/>
              <a:t>A</a:t>
            </a:r>
            <a:r>
              <a:rPr lang="en-US" dirty="0" smtClean="0"/>
              <a:t> narrow filter only spreads data over a few voxels, while a wide filter spreads data over many  voxels</a:t>
            </a:r>
          </a:p>
          <a:p>
            <a:pPr lvl="2"/>
            <a:r>
              <a:rPr lang="en-US" dirty="0"/>
              <a:t>S</a:t>
            </a:r>
            <a:r>
              <a:rPr lang="en-US" dirty="0" smtClean="0"/>
              <a:t>patial filter width for fMRI data is generally expressed in millimeters at half of the maximum value (full-width-half-maximum, or FWHM)</a:t>
            </a:r>
          </a:p>
          <a:p>
            <a:r>
              <a:rPr lang="en-US" dirty="0"/>
              <a:t>Replaces the values at each voxel with a weighted average of the values in surrounding </a:t>
            </a:r>
            <a:r>
              <a:rPr lang="en-US" dirty="0" smtClean="0"/>
              <a:t>voxels</a:t>
            </a:r>
            <a:endParaRPr lang="en-US" dirty="0"/>
          </a:p>
        </p:txBody>
      </p:sp>
      <p:grpSp>
        <p:nvGrpSpPr>
          <p:cNvPr id="5" name="Group 26"/>
          <p:cNvGrpSpPr>
            <a:grpSpLocks/>
          </p:cNvGrpSpPr>
          <p:nvPr/>
        </p:nvGrpSpPr>
        <p:grpSpPr bwMode="auto">
          <a:xfrm>
            <a:off x="6019800" y="2933701"/>
            <a:ext cx="3052763" cy="2592388"/>
            <a:chOff x="3792" y="2592"/>
            <a:chExt cx="1923" cy="1633"/>
          </a:xfrm>
        </p:grpSpPr>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 y="2592"/>
              <a:ext cx="1923"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23"/>
            <p:cNvSpPr txBox="1">
              <a:spLocks noChangeArrowheads="1"/>
            </p:cNvSpPr>
            <p:nvPr/>
          </p:nvSpPr>
          <p:spPr bwMode="auto">
            <a:xfrm>
              <a:off x="3984" y="4012"/>
              <a:ext cx="153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dirty="0">
                  <a:solidFill>
                    <a:srgbClr val="FF0000"/>
                  </a:solidFill>
                  <a:cs typeface="+mn-cs"/>
                </a:rPr>
                <a:t>Gaussian smoothing kernel</a:t>
              </a:r>
            </a:p>
          </p:txBody>
        </p:sp>
      </p:grpSp>
      <p:grpSp>
        <p:nvGrpSpPr>
          <p:cNvPr id="8" name="Group 30"/>
          <p:cNvGrpSpPr>
            <a:grpSpLocks/>
          </p:cNvGrpSpPr>
          <p:nvPr/>
        </p:nvGrpSpPr>
        <p:grpSpPr bwMode="auto">
          <a:xfrm>
            <a:off x="7289803" y="3131763"/>
            <a:ext cx="1309688" cy="1462087"/>
            <a:chOff x="4592" y="2687"/>
            <a:chExt cx="825" cy="921"/>
          </a:xfrm>
        </p:grpSpPr>
        <p:sp>
          <p:nvSpPr>
            <p:cNvPr id="9" name="Line 27"/>
            <p:cNvSpPr>
              <a:spLocks noChangeShapeType="1"/>
            </p:cNvSpPr>
            <p:nvPr/>
          </p:nvSpPr>
          <p:spPr bwMode="auto">
            <a:xfrm flipV="1">
              <a:off x="4592" y="3092"/>
              <a:ext cx="313" cy="128"/>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Line 28"/>
            <p:cNvSpPr>
              <a:spLocks noChangeShapeType="1"/>
            </p:cNvSpPr>
            <p:nvPr/>
          </p:nvSpPr>
          <p:spPr bwMode="auto">
            <a:xfrm flipH="1">
              <a:off x="4751" y="2687"/>
              <a:ext cx="0" cy="92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Text Box 29"/>
            <p:cNvSpPr txBox="1">
              <a:spLocks noChangeArrowheads="1"/>
            </p:cNvSpPr>
            <p:nvPr/>
          </p:nvSpPr>
          <p:spPr bwMode="auto">
            <a:xfrm>
              <a:off x="4890" y="2923"/>
              <a:ext cx="52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dirty="0">
                  <a:solidFill>
                    <a:srgbClr val="FF0000"/>
                  </a:solidFill>
                  <a:cs typeface="+mn-cs"/>
                </a:rPr>
                <a:t>FWHM</a:t>
              </a:r>
            </a:p>
          </p:txBody>
        </p:sp>
      </p:grpSp>
    </p:spTree>
    <p:extLst>
      <p:ext uri="{BB962C8B-B14F-4D97-AF65-F5344CB8AC3E}">
        <p14:creationId xmlns:p14="http://schemas.microsoft.com/office/powerpoint/2010/main" val="4291745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smoothing works</a:t>
            </a:r>
            <a:endParaRPr lang="en-US" dirty="0"/>
          </a:p>
        </p:txBody>
      </p:sp>
      <p:pic>
        <p:nvPicPr>
          <p:cNvPr id="4" name="Picture 12" descr="sm_eg_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59" y="4341424"/>
            <a:ext cx="2436989" cy="2057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3" descr="sm_eg_smooth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041" y="4341424"/>
            <a:ext cx="2436989" cy="2057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5" descr="sm_gauss_1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780" y="4341424"/>
            <a:ext cx="2436989" cy="2057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6"/>
          <p:cNvSpPr txBox="1">
            <a:spLocks noChangeArrowheads="1"/>
          </p:cNvSpPr>
          <p:nvPr/>
        </p:nvSpPr>
        <p:spPr bwMode="auto">
          <a:xfrm>
            <a:off x="1315155" y="3872500"/>
            <a:ext cx="1084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0000"/>
                </a:solidFill>
                <a:latin typeface="Calibri"/>
                <a:cs typeface="Calibri"/>
              </a:rPr>
              <a:t>Raw data</a:t>
            </a:r>
          </a:p>
        </p:txBody>
      </p:sp>
      <p:sp>
        <p:nvSpPr>
          <p:cNvPr id="8" name="Text Box 17"/>
          <p:cNvSpPr txBox="1">
            <a:spLocks noChangeArrowheads="1"/>
          </p:cNvSpPr>
          <p:nvPr/>
        </p:nvSpPr>
        <p:spPr bwMode="auto">
          <a:xfrm>
            <a:off x="3692877" y="3872500"/>
            <a:ext cx="19009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0000"/>
                </a:solidFill>
                <a:latin typeface="Calibri"/>
                <a:cs typeface="Calibri"/>
              </a:rPr>
              <a:t>Gaussian </a:t>
            </a:r>
            <a:r>
              <a:rPr lang="en-GB" b="1" dirty="0" err="1">
                <a:solidFill>
                  <a:srgbClr val="FF0000"/>
                </a:solidFill>
                <a:latin typeface="Calibri"/>
                <a:cs typeface="Calibri"/>
              </a:rPr>
              <a:t>fu</a:t>
            </a:r>
            <a:r>
              <a:rPr lang="en-US" b="1" dirty="0" err="1">
                <a:solidFill>
                  <a:srgbClr val="FF0000"/>
                </a:solidFill>
                <a:latin typeface="Calibri"/>
                <a:cs typeface="Calibri"/>
              </a:rPr>
              <a:t>nction</a:t>
            </a:r>
            <a:endParaRPr lang="en-GB" b="1" dirty="0">
              <a:solidFill>
                <a:srgbClr val="FF0000"/>
              </a:solidFill>
              <a:latin typeface="Calibri"/>
              <a:cs typeface="Calibri"/>
            </a:endParaRPr>
          </a:p>
        </p:txBody>
      </p:sp>
      <p:sp>
        <p:nvSpPr>
          <p:cNvPr id="9" name="Text Box 18"/>
          <p:cNvSpPr txBox="1">
            <a:spLocks noChangeArrowheads="1"/>
          </p:cNvSpPr>
          <p:nvPr/>
        </p:nvSpPr>
        <p:spPr bwMode="auto">
          <a:xfrm>
            <a:off x="6520744" y="3872500"/>
            <a:ext cx="1657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a:solidFill>
                  <a:srgbClr val="FF0000"/>
                </a:solidFill>
                <a:latin typeface="Calibri"/>
                <a:cs typeface="Calibri"/>
              </a:rPr>
              <a:t>S</a:t>
            </a:r>
            <a:r>
              <a:rPr lang="en-US" b="1">
                <a:solidFill>
                  <a:srgbClr val="FF0000"/>
                </a:solidFill>
                <a:latin typeface="Calibri"/>
                <a:cs typeface="Calibri"/>
              </a:rPr>
              <a:t>moothed</a:t>
            </a:r>
            <a:r>
              <a:rPr lang="en-GB" b="1">
                <a:solidFill>
                  <a:srgbClr val="FF0000"/>
                </a:solidFill>
                <a:latin typeface="Calibri"/>
                <a:cs typeface="Calibri"/>
              </a:rPr>
              <a:t> data</a:t>
            </a:r>
          </a:p>
        </p:txBody>
      </p:sp>
      <p:sp>
        <p:nvSpPr>
          <p:cNvPr id="10" name="Text Box 19"/>
          <p:cNvSpPr txBox="1">
            <a:spLocks noChangeArrowheads="1"/>
          </p:cNvSpPr>
          <p:nvPr/>
        </p:nvSpPr>
        <p:spPr bwMode="auto">
          <a:xfrm>
            <a:off x="3088711" y="38725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a:solidFill>
                  <a:srgbClr val="FF0000"/>
                </a:solidFill>
                <a:latin typeface="Calibri"/>
                <a:cs typeface="Calibri"/>
              </a:rPr>
              <a:t>x</a:t>
            </a:r>
          </a:p>
        </p:txBody>
      </p:sp>
      <p:sp>
        <p:nvSpPr>
          <p:cNvPr id="11" name="Text Box 20"/>
          <p:cNvSpPr txBox="1">
            <a:spLocks noChangeArrowheads="1"/>
          </p:cNvSpPr>
          <p:nvPr/>
        </p:nvSpPr>
        <p:spPr bwMode="auto">
          <a:xfrm>
            <a:off x="5900615" y="3872500"/>
            <a:ext cx="299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0000"/>
                </a:solidFill>
                <a:latin typeface="Calibri"/>
                <a:cs typeface="Calibri"/>
              </a:rPr>
              <a:t>=</a:t>
            </a:r>
          </a:p>
        </p:txBody>
      </p:sp>
      <p:graphicFrame>
        <p:nvGraphicFramePr>
          <p:cNvPr id="12" name="Object 19"/>
          <p:cNvGraphicFramePr>
            <a:graphicFrameLocks noChangeAspect="1"/>
          </p:cNvGraphicFramePr>
          <p:nvPr>
            <p:extLst>
              <p:ext uri="{D42A27DB-BD31-4B8C-83A1-F6EECF244321}">
                <p14:modId xmlns:p14="http://schemas.microsoft.com/office/powerpoint/2010/main" val="2814794304"/>
              </p:ext>
            </p:extLst>
          </p:nvPr>
        </p:nvGraphicFramePr>
        <p:xfrm>
          <a:off x="3663720" y="1856132"/>
          <a:ext cx="1792111" cy="1584325"/>
        </p:xfrm>
        <a:graphic>
          <a:graphicData uri="http://schemas.openxmlformats.org/presentationml/2006/ole">
            <mc:AlternateContent xmlns:mc="http://schemas.openxmlformats.org/markup-compatibility/2006">
              <mc:Choice xmlns:v="urn:schemas-microsoft-com:vml" Requires="v">
                <p:oleObj spid="_x0000_s1045" name="Image" r:id="rId6" imgW="3850335" imgH="3227674" progId="Photoshop.Image.5">
                  <p:embed/>
                </p:oleObj>
              </mc:Choice>
              <mc:Fallback>
                <p:oleObj name="Image" r:id="rId6" imgW="3850335" imgH="322767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720" y="1856132"/>
                        <a:ext cx="1792111"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 name="Picture 16" descr="Click here to view figures in pdf forma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1564" y="1606894"/>
            <a:ext cx="2420056"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lick here to view figures in pdf forma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319" y="1606894"/>
            <a:ext cx="2432756" cy="201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79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60" name="Rectangle 8"/>
          <p:cNvSpPr>
            <a:spLocks noChangeArrowheads="1"/>
          </p:cNvSpPr>
          <p:nvPr/>
        </p:nvSpPr>
        <p:spPr bwMode="auto">
          <a:xfrm>
            <a:off x="20084" y="246674"/>
            <a:ext cx="91309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4400" dirty="0" smtClean="0">
                <a:solidFill>
                  <a:srgbClr val="000000"/>
                </a:solidFill>
                <a:latin typeface="+mj-lt"/>
              </a:rPr>
              <a:t>What does a smoothed brain look like?</a:t>
            </a:r>
            <a:endParaRPr lang="en-GB" sz="4400" dirty="0">
              <a:solidFill>
                <a:srgbClr val="000000"/>
              </a:solidFill>
              <a:latin typeface="+mj-lt"/>
            </a:endParaRPr>
          </a:p>
        </p:txBody>
      </p:sp>
      <p:graphicFrame>
        <p:nvGraphicFramePr>
          <p:cNvPr id="253962" name="Object 10"/>
          <p:cNvGraphicFramePr>
            <a:graphicFrameLocks noChangeAspect="1"/>
          </p:cNvGraphicFramePr>
          <p:nvPr/>
        </p:nvGraphicFramePr>
        <p:xfrm>
          <a:off x="5020734" y="1700213"/>
          <a:ext cx="3458634" cy="4572000"/>
        </p:xfrm>
        <a:graphic>
          <a:graphicData uri="http://schemas.openxmlformats.org/presentationml/2006/ole">
            <mc:AlternateContent xmlns:mc="http://schemas.openxmlformats.org/markup-compatibility/2006">
              <mc:Choice xmlns:v="urn:schemas-microsoft-com:vml" Requires="v">
                <p:oleObj spid="_x0000_s6242" name="CorelDRAW" r:id="rId3" imgW="6746116" imgH="7928733" progId="CorelDRAW.Graphic.11">
                  <p:embed/>
                </p:oleObj>
              </mc:Choice>
              <mc:Fallback>
                <p:oleObj name="CorelDRAW" r:id="rId3" imgW="6746116" imgH="7928733"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734" y="1700213"/>
                        <a:ext cx="345863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3961" name="Object 9"/>
          <p:cNvGraphicFramePr>
            <a:graphicFrameLocks noChangeAspect="1"/>
          </p:cNvGraphicFramePr>
          <p:nvPr/>
        </p:nvGraphicFramePr>
        <p:xfrm>
          <a:off x="603956" y="1700213"/>
          <a:ext cx="3464278" cy="4572000"/>
        </p:xfrm>
        <a:graphic>
          <a:graphicData uri="http://schemas.openxmlformats.org/presentationml/2006/ole">
            <mc:AlternateContent xmlns:mc="http://schemas.openxmlformats.org/markup-compatibility/2006">
              <mc:Choice xmlns:v="urn:schemas-microsoft-com:vml" Requires="v">
                <p:oleObj spid="_x0000_s6243" name="CorelDRAW" r:id="rId5" imgW="6708574" imgH="7871214" progId="CorelDRAW.Graphic.11">
                  <p:embed/>
                </p:oleObj>
              </mc:Choice>
              <mc:Fallback>
                <p:oleObj name="CorelDRAW" r:id="rId5" imgW="6708574" imgH="7871214" progId="CorelDRAW.Graphic.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956" y="1700213"/>
                        <a:ext cx="346427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2129691" y="4103077"/>
            <a:ext cx="1938543" cy="216913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956" name="AutoShape 4"/>
          <p:cNvSpPr>
            <a:spLocks noChangeArrowheads="1"/>
          </p:cNvSpPr>
          <p:nvPr/>
        </p:nvSpPr>
        <p:spPr bwMode="auto">
          <a:xfrm>
            <a:off x="3804356" y="3789363"/>
            <a:ext cx="1406878" cy="914400"/>
          </a:xfrm>
          <a:prstGeom prst="rightArrow">
            <a:avLst>
              <a:gd name="adj1" fmla="val 55204"/>
              <a:gd name="adj2" fmla="val 85271"/>
            </a:avLst>
          </a:prstGeom>
          <a:solidFill>
            <a:srgbClr val="FF0000"/>
          </a:solidFill>
          <a:ln w="12700">
            <a:noFill/>
            <a:miter lim="800000"/>
            <a:headEnd/>
            <a:tailEnd/>
          </a:ln>
          <a:effectLst>
            <a:outerShdw blurRad="63500" dist="46662" dir="2115817" algn="ctr" rotWithShape="0">
              <a:srgbClr val="000000">
                <a:alpha val="50000"/>
              </a:srgbClr>
            </a:outerShdw>
          </a:effectLst>
        </p:spPr>
        <p:txBody>
          <a:bodyPr wrap="none" anchor="ctr"/>
          <a:lstStyle/>
          <a:p>
            <a:pPr algn="ctr"/>
            <a:endParaRPr lang="en-US"/>
          </a:p>
        </p:txBody>
      </p:sp>
      <p:sp>
        <p:nvSpPr>
          <p:cNvPr id="7" name="Rectangle 6"/>
          <p:cNvSpPr/>
          <p:nvPr/>
        </p:nvSpPr>
        <p:spPr>
          <a:xfrm>
            <a:off x="6540825" y="4103077"/>
            <a:ext cx="1938543" cy="216913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799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3956"/>
                                        </p:tgtEl>
                                        <p:attrNameLst>
                                          <p:attrName>style.visibility</p:attrName>
                                        </p:attrNameLst>
                                      </p:cBhvr>
                                      <p:to>
                                        <p:strVal val="visible"/>
                                      </p:to>
                                    </p:set>
                                    <p:animEffect transition="in" filter="wipe(left)">
                                      <p:cBhvr>
                                        <p:cTn id="13" dur="500"/>
                                        <p:tgtEl>
                                          <p:spTgt spid="2539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396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395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issues</a:t>
            </a:r>
            <a:endParaRPr lang="en-US" dirty="0"/>
          </a:p>
        </p:txBody>
      </p:sp>
      <p:sp>
        <p:nvSpPr>
          <p:cNvPr id="3" name="Content Placeholder 2"/>
          <p:cNvSpPr>
            <a:spLocks noGrp="1"/>
          </p:cNvSpPr>
          <p:nvPr>
            <p:ph idx="1"/>
          </p:nvPr>
        </p:nvSpPr>
        <p:spPr>
          <a:xfrm>
            <a:off x="457200" y="1600200"/>
            <a:ext cx="8229600" cy="5107209"/>
          </a:xfrm>
        </p:spPr>
        <p:txBody>
          <a:bodyPr>
            <a:normAutofit fontScale="62500" lnSpcReduction="20000"/>
          </a:bodyPr>
          <a:lstStyle/>
          <a:p>
            <a:r>
              <a:rPr lang="en-US" dirty="0" smtClean="0"/>
              <a:t>Primary disadvantages result from the necessarily imperfect match between filter width and activation extent</a:t>
            </a:r>
          </a:p>
          <a:p>
            <a:pPr lvl="1"/>
            <a:r>
              <a:rPr lang="en-US" dirty="0"/>
              <a:t>I</a:t>
            </a:r>
            <a:r>
              <a:rPr lang="en-US" dirty="0" smtClean="0"/>
              <a:t>f the filter used is too large, then meaningful activations could be attenuated below the threshold of significance (especially problematic for functional structures that are very small e.g., nuclei within the midbrain)</a:t>
            </a:r>
          </a:p>
          <a:p>
            <a:pPr lvl="1"/>
            <a:r>
              <a:rPr lang="en-US" dirty="0"/>
              <a:t>I</a:t>
            </a:r>
            <a:r>
              <a:rPr lang="en-US" dirty="0" smtClean="0"/>
              <a:t>f the filter used is too small then it will have little positive effect on SNR, while reducing spatial resolution</a:t>
            </a:r>
          </a:p>
          <a:p>
            <a:pPr lvl="1"/>
            <a:r>
              <a:rPr lang="en-US" dirty="0"/>
              <a:t>T</a:t>
            </a:r>
            <a:r>
              <a:rPr lang="en-US" dirty="0" smtClean="0"/>
              <a:t>ypical filter widths for fMRI are 6-10 mm FWHM (2-3 voxels), although more or less may be best depending on the noise level of the data</a:t>
            </a:r>
          </a:p>
          <a:p>
            <a:pPr lvl="1"/>
            <a:r>
              <a:rPr lang="en-US" dirty="0"/>
              <a:t>F</a:t>
            </a:r>
            <a:r>
              <a:rPr lang="en-US" dirty="0" smtClean="0"/>
              <a:t>inal smoothness is a product of applied smoothing and intrinsic smoothness</a:t>
            </a:r>
          </a:p>
          <a:p>
            <a:r>
              <a:rPr lang="en-US" dirty="0" smtClean="0"/>
              <a:t>Although smoothing is beneficial for </a:t>
            </a:r>
            <a:r>
              <a:rPr lang="en-US" dirty="0" err="1" smtClean="0"/>
              <a:t>voxelwise</a:t>
            </a:r>
            <a:r>
              <a:rPr lang="en-US" dirty="0" smtClean="0"/>
              <a:t> analyses, </a:t>
            </a:r>
            <a:r>
              <a:rPr lang="en-US" dirty="0" smtClean="0"/>
              <a:t>not as straightforward for</a:t>
            </a:r>
            <a:r>
              <a:rPr lang="en-US" dirty="0" smtClean="0"/>
              <a:t> </a:t>
            </a:r>
            <a:r>
              <a:rPr lang="en-US" dirty="0" smtClean="0"/>
              <a:t>ROI analyses:</a:t>
            </a:r>
          </a:p>
          <a:p>
            <a:pPr lvl="1"/>
            <a:r>
              <a:rPr lang="en-US" dirty="0"/>
              <a:t>E</a:t>
            </a:r>
            <a:r>
              <a:rPr lang="en-US" dirty="0" smtClean="0"/>
              <a:t>xperimenter constructs bounded functional regions for subsequent analysis</a:t>
            </a:r>
          </a:p>
          <a:p>
            <a:pPr lvl="1"/>
            <a:r>
              <a:rPr lang="en-US" dirty="0"/>
              <a:t>B</a:t>
            </a:r>
            <a:r>
              <a:rPr lang="en-US" dirty="0" smtClean="0"/>
              <a:t>ecause the edges of these regions are considered to be meaningful, their blurring may introduce unwanted variability</a:t>
            </a:r>
            <a:endParaRPr lang="en-US" dirty="0"/>
          </a:p>
        </p:txBody>
      </p:sp>
    </p:spTree>
    <p:extLst>
      <p:ext uri="{BB962C8B-B14F-4D97-AF65-F5344CB8AC3E}">
        <p14:creationId xmlns:p14="http://schemas.microsoft.com/office/powerpoint/2010/main" val="3338002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size matters</a:t>
            </a:r>
            <a:endParaRPr lang="en-US" dirty="0"/>
          </a:p>
        </p:txBody>
      </p:sp>
      <p:pic>
        <p:nvPicPr>
          <p:cNvPr id="4" name="Picture 3" descr="EffectOfSmooth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4148"/>
            <a:ext cx="9144000" cy="3150376"/>
          </a:xfrm>
          <a:prstGeom prst="rect">
            <a:avLst/>
          </a:prstGeom>
        </p:spPr>
      </p:pic>
    </p:spTree>
    <p:extLst>
      <p:ext uri="{BB962C8B-B14F-4D97-AF65-F5344CB8AC3E}">
        <p14:creationId xmlns:p14="http://schemas.microsoft.com/office/powerpoint/2010/main" val="29295815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SPM basics</a:t>
            </a:r>
            <a:endParaRPr lang="en-US" dirty="0"/>
          </a:p>
        </p:txBody>
      </p:sp>
      <p:pic>
        <p:nvPicPr>
          <p:cNvPr id="4" name="Picture 3" descr="Screen shot 2011-07-26 at 11.55.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 y="872091"/>
            <a:ext cx="3026833" cy="3500010"/>
          </a:xfrm>
          <a:prstGeom prst="rect">
            <a:avLst/>
          </a:prstGeom>
        </p:spPr>
      </p:pic>
      <p:pic>
        <p:nvPicPr>
          <p:cNvPr id="5" name="Picture 4" descr="Screen shot 2011-07-26 at 11.56.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918" y="872091"/>
            <a:ext cx="5675016" cy="6858000"/>
          </a:xfrm>
          <a:prstGeom prst="rect">
            <a:avLst/>
          </a:prstGeom>
        </p:spPr>
      </p:pic>
      <p:sp>
        <p:nvSpPr>
          <p:cNvPr id="6" name="Left Arrow 5"/>
          <p:cNvSpPr/>
          <p:nvPr/>
        </p:nvSpPr>
        <p:spPr>
          <a:xfrm rot="19479688">
            <a:off x="2418698" y="952696"/>
            <a:ext cx="668715" cy="380606"/>
          </a:xfrm>
          <a:prstGeom prst="leftArrow">
            <a:avLst>
              <a:gd name="adj1" fmla="val 63103"/>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nut 6"/>
          <p:cNvSpPr/>
          <p:nvPr/>
        </p:nvSpPr>
        <p:spPr>
          <a:xfrm>
            <a:off x="7722098" y="1890080"/>
            <a:ext cx="560681"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4886205" y="819834"/>
            <a:ext cx="4063837" cy="369332"/>
          </a:xfrm>
          <a:prstGeom prst="rect">
            <a:avLst/>
          </a:prstGeom>
          <a:solidFill>
            <a:schemeClr val="bg1"/>
          </a:solidFill>
        </p:spPr>
        <p:txBody>
          <a:bodyPr wrap="square" rtlCol="0">
            <a:spAutoFit/>
          </a:bodyPr>
          <a:lstStyle/>
          <a:p>
            <a:r>
              <a:rPr lang="en-US" b="1" dirty="0" smtClean="0">
                <a:solidFill>
                  <a:srgbClr val="FF0000"/>
                </a:solidFill>
              </a:rPr>
              <a:t>Images to Smooth = your input images</a:t>
            </a:r>
            <a:endParaRPr lang="en-US" b="1" dirty="0">
              <a:solidFill>
                <a:srgbClr val="FF0000"/>
              </a:solidFill>
            </a:endParaRPr>
          </a:p>
        </p:txBody>
      </p:sp>
      <p:sp>
        <p:nvSpPr>
          <p:cNvPr id="9" name="Donut 8"/>
          <p:cNvSpPr/>
          <p:nvPr/>
        </p:nvSpPr>
        <p:spPr>
          <a:xfrm>
            <a:off x="7722098" y="2042480"/>
            <a:ext cx="560681" cy="207819"/>
          </a:xfrm>
          <a:prstGeom prst="donut">
            <a:avLst>
              <a:gd name="adj" fmla="val 604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748621" y="2908984"/>
            <a:ext cx="4063837" cy="646331"/>
          </a:xfrm>
          <a:prstGeom prst="rect">
            <a:avLst/>
          </a:prstGeom>
          <a:solidFill>
            <a:schemeClr val="bg1"/>
          </a:solidFill>
        </p:spPr>
        <p:txBody>
          <a:bodyPr wrap="square" rtlCol="0">
            <a:spAutoFit/>
          </a:bodyPr>
          <a:lstStyle/>
          <a:p>
            <a:r>
              <a:rPr lang="en-US" b="1" dirty="0" smtClean="0">
                <a:solidFill>
                  <a:srgbClr val="FF0000"/>
                </a:solidFill>
              </a:rPr>
              <a:t>FWHM= kernel size; typically between [6 6 6] and [10 10 10]</a:t>
            </a:r>
            <a:endParaRPr lang="en-US" b="1" dirty="0">
              <a:solidFill>
                <a:srgbClr val="FF0000"/>
              </a:solidFill>
            </a:endParaRPr>
          </a:p>
        </p:txBody>
      </p:sp>
    </p:spTree>
    <p:extLst>
      <p:ext uri="{BB962C8B-B14F-4D97-AF65-F5344CB8AC3E}">
        <p14:creationId xmlns:p14="http://schemas.microsoft.com/office/powerpoint/2010/main" val="262611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Functional Magnetic Resonance Imaging. (2004)</a:t>
            </a:r>
            <a:r>
              <a:rPr lang="en-US" dirty="0"/>
              <a:t>. </a:t>
            </a:r>
            <a:r>
              <a:rPr lang="en-US" dirty="0" err="1"/>
              <a:t>Huettel</a:t>
            </a:r>
            <a:r>
              <a:rPr lang="en-US" dirty="0"/>
              <a:t>, S.A., Song, A.W., &amp; McCarthy, G. p </a:t>
            </a:r>
            <a:r>
              <a:rPr lang="en-US" dirty="0" smtClean="0"/>
              <a:t>269-279.</a:t>
            </a:r>
          </a:p>
          <a:p>
            <a:r>
              <a:rPr lang="en-US" dirty="0" smtClean="0"/>
              <a:t>Statistical </a:t>
            </a:r>
            <a:r>
              <a:rPr lang="en-US" dirty="0" err="1" smtClean="0"/>
              <a:t>Parameteric</a:t>
            </a:r>
            <a:r>
              <a:rPr lang="en-US" dirty="0" smtClean="0"/>
              <a:t> Mapping: The Analysis of Functional Brain Images. Edited by KJ </a:t>
            </a:r>
            <a:r>
              <a:rPr lang="en-US" dirty="0" err="1" smtClean="0"/>
              <a:t>Friston</a:t>
            </a:r>
            <a:r>
              <a:rPr lang="en-US" dirty="0" smtClean="0"/>
              <a:t>, JT </a:t>
            </a:r>
            <a:r>
              <a:rPr lang="en-US" dirty="0" err="1" smtClean="0"/>
              <a:t>Ashburner</a:t>
            </a:r>
            <a:r>
              <a:rPr lang="en-US" dirty="0" smtClean="0"/>
              <a:t>, SJ </a:t>
            </a:r>
            <a:r>
              <a:rPr lang="en-US" dirty="0" err="1" smtClean="0"/>
              <a:t>Kiebel</a:t>
            </a:r>
            <a:r>
              <a:rPr lang="en-US" dirty="0" smtClean="0"/>
              <a:t>, TE Nichols and WD Penny. p. 13-14, 63-78.</a:t>
            </a:r>
          </a:p>
          <a:p>
            <a:r>
              <a:rPr lang="en-US" dirty="0" smtClean="0"/>
              <a:t>Slides from the </a:t>
            </a:r>
            <a:r>
              <a:rPr lang="en-US" dirty="0" err="1" smtClean="0"/>
              <a:t>fil</a:t>
            </a:r>
            <a:r>
              <a:rPr lang="en-US" dirty="0" smtClean="0"/>
              <a:t> Methods for Dummies series, </a:t>
            </a:r>
            <a:r>
              <a:rPr lang="en-US" dirty="0" err="1" smtClean="0"/>
              <a:t>Rik</a:t>
            </a:r>
            <a:r>
              <a:rPr lang="en-US" dirty="0" smtClean="0"/>
              <a:t> Henson, and Russell Thompson</a:t>
            </a:r>
          </a:p>
          <a:p>
            <a:endParaRPr lang="en-US" dirty="0"/>
          </a:p>
        </p:txBody>
      </p:sp>
    </p:spTree>
    <p:extLst>
      <p:ext uri="{BB962C8B-B14F-4D97-AF65-F5344CB8AC3E}">
        <p14:creationId xmlns:p14="http://schemas.microsoft.com/office/powerpoint/2010/main" val="18241485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694"/>
            <a:ext cx="7772400" cy="1668462"/>
          </a:xfrm>
        </p:spPr>
        <p:txBody>
          <a:bodyPr/>
          <a:lstStyle/>
          <a:p>
            <a:r>
              <a:rPr lang="en-US" dirty="0" smtClean="0"/>
              <a:t>Normalization</a:t>
            </a:r>
            <a:endParaRPr lang="en-US" dirty="0"/>
          </a:p>
        </p:txBody>
      </p:sp>
      <p:sp>
        <p:nvSpPr>
          <p:cNvPr id="3" name="Subtitle 2"/>
          <p:cNvSpPr>
            <a:spLocks noGrp="1"/>
          </p:cNvSpPr>
          <p:nvPr>
            <p:ph type="subTitle" idx="1"/>
          </p:nvPr>
        </p:nvSpPr>
        <p:spPr>
          <a:xfrm>
            <a:off x="1371600" y="5425831"/>
            <a:ext cx="6400800" cy="1752600"/>
          </a:xfrm>
        </p:spPr>
        <p:txBody>
          <a:bodyPr/>
          <a:lstStyle/>
          <a:p>
            <a:r>
              <a:rPr lang="en-US" dirty="0"/>
              <a:t>T</a:t>
            </a:r>
            <a:r>
              <a:rPr lang="en-US" dirty="0" smtClean="0"/>
              <a:t>rying to make even the most bizarre brains look average. . .</a:t>
            </a:r>
            <a:endParaRPr lang="en-US" dirty="0"/>
          </a:p>
        </p:txBody>
      </p:sp>
      <p:pic>
        <p:nvPicPr>
          <p:cNvPr id="4" name="Picture 3"/>
          <p:cNvPicPr>
            <a:picLocks noChangeAspect="1"/>
          </p:cNvPicPr>
          <p:nvPr/>
        </p:nvPicPr>
        <p:blipFill>
          <a:blip r:embed="rId2"/>
          <a:stretch>
            <a:fillRect/>
          </a:stretch>
        </p:blipFill>
        <p:spPr>
          <a:xfrm>
            <a:off x="2845258" y="1881498"/>
            <a:ext cx="3445694" cy="3221948"/>
          </a:xfrm>
          <a:prstGeom prst="rect">
            <a:avLst/>
          </a:prstGeom>
        </p:spPr>
      </p:pic>
    </p:spTree>
    <p:extLst>
      <p:ext uri="{BB962C8B-B14F-4D97-AF65-F5344CB8AC3E}">
        <p14:creationId xmlns:p14="http://schemas.microsoft.com/office/powerpoint/2010/main" val="41104365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normalization?</a:t>
            </a:r>
            <a:endParaRPr lang="en-US" dirty="0"/>
          </a:p>
        </p:txBody>
      </p:sp>
      <p:sp>
        <p:nvSpPr>
          <p:cNvPr id="3" name="Content Placeholder 2"/>
          <p:cNvSpPr>
            <a:spLocks noGrp="1"/>
          </p:cNvSpPr>
          <p:nvPr>
            <p:ph idx="1"/>
          </p:nvPr>
        </p:nvSpPr>
        <p:spPr>
          <a:xfrm>
            <a:off x="457200" y="1600200"/>
            <a:ext cx="5883031" cy="5257800"/>
          </a:xfrm>
        </p:spPr>
        <p:txBody>
          <a:bodyPr>
            <a:normAutofit fontScale="77500" lnSpcReduction="20000"/>
          </a:bodyPr>
          <a:lstStyle/>
          <a:p>
            <a:r>
              <a:rPr lang="en-US" dirty="0" smtClean="0"/>
              <a:t>Actually, normalization is just a specific form</a:t>
            </a:r>
            <a:r>
              <a:rPr lang="en-US" baseline="0" dirty="0" smtClean="0"/>
              <a:t> of </a:t>
            </a:r>
            <a:r>
              <a:rPr lang="en-US" baseline="0" dirty="0" err="1" smtClean="0"/>
              <a:t>coregistration</a:t>
            </a:r>
            <a:endParaRPr lang="en-US" baseline="0" dirty="0" smtClean="0"/>
          </a:p>
          <a:p>
            <a:pPr lvl="1"/>
            <a:r>
              <a:rPr lang="en-US" dirty="0" err="1"/>
              <a:t>C</a:t>
            </a:r>
            <a:r>
              <a:rPr lang="en-US" dirty="0" err="1" smtClean="0"/>
              <a:t>oregistration</a:t>
            </a:r>
            <a:r>
              <a:rPr lang="en-US" dirty="0" smtClean="0"/>
              <a:t> (as a general term) = spatial alignment of two images or image volumes</a:t>
            </a:r>
          </a:p>
          <a:p>
            <a:pPr lvl="2"/>
            <a:r>
              <a:rPr lang="en-US" dirty="0" smtClean="0"/>
              <a:t>Remember that </a:t>
            </a:r>
            <a:r>
              <a:rPr lang="en-US" dirty="0" err="1" smtClean="0"/>
              <a:t>coregistration</a:t>
            </a:r>
            <a:r>
              <a:rPr lang="en-US" dirty="0" smtClean="0"/>
              <a:t> (as a preprocessing step) = align images of different modalities such as a T</a:t>
            </a:r>
            <a:r>
              <a:rPr lang="en-US" baseline="-25000" dirty="0" smtClean="0"/>
              <a:t>2</a:t>
            </a:r>
            <a:r>
              <a:rPr lang="en-US" dirty="0" smtClean="0"/>
              <a:t>*-weighted functional volume with a T</a:t>
            </a:r>
            <a:r>
              <a:rPr lang="en-US" baseline="-25000" dirty="0" smtClean="0"/>
              <a:t>1</a:t>
            </a:r>
            <a:r>
              <a:rPr lang="en-US" dirty="0" smtClean="0"/>
              <a:t>-weighted structural volume</a:t>
            </a:r>
            <a:endParaRPr lang="en-US" dirty="0"/>
          </a:p>
          <a:p>
            <a:pPr lvl="1"/>
            <a:r>
              <a:rPr lang="en-US" dirty="0" smtClean="0"/>
              <a:t>In normalization, </a:t>
            </a:r>
            <a:r>
              <a:rPr lang="en-US" baseline="0" dirty="0" smtClean="0"/>
              <a:t>the image volumes to be </a:t>
            </a:r>
            <a:r>
              <a:rPr lang="en-US" baseline="0" dirty="0" err="1" smtClean="0"/>
              <a:t>coregistered</a:t>
            </a:r>
            <a:r>
              <a:rPr lang="en-US" baseline="0" dirty="0" smtClean="0"/>
              <a:t> differ fundamentally in shape (not as a result of image distortion)</a:t>
            </a:r>
          </a:p>
          <a:p>
            <a:r>
              <a:rPr lang="en-US" dirty="0" smtClean="0"/>
              <a:t>The goal of normalization is to compensate for brain differences by mathematically stretching, squeezing, and warping each brain so that it is the same as every other brain</a:t>
            </a:r>
          </a:p>
        </p:txBody>
      </p:sp>
      <p:pic>
        <p:nvPicPr>
          <p:cNvPr id="4" name="Picture 3"/>
          <p:cNvPicPr>
            <a:picLocks noChangeAspect="1"/>
          </p:cNvPicPr>
          <p:nvPr/>
        </p:nvPicPr>
        <p:blipFill>
          <a:blip r:embed="rId2"/>
          <a:stretch>
            <a:fillRect/>
          </a:stretch>
        </p:blipFill>
        <p:spPr>
          <a:xfrm>
            <a:off x="6467231" y="2172677"/>
            <a:ext cx="2540000" cy="3098800"/>
          </a:xfrm>
          <a:prstGeom prst="rect">
            <a:avLst/>
          </a:prstGeom>
        </p:spPr>
      </p:pic>
    </p:spTree>
    <p:extLst>
      <p:ext uri="{BB962C8B-B14F-4D97-AF65-F5344CB8AC3E}">
        <p14:creationId xmlns:p14="http://schemas.microsoft.com/office/powerpoint/2010/main" val="1967233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People are different, and so are their brains</a:t>
            </a:r>
          </a:p>
        </p:txBody>
      </p:sp>
      <p:sp>
        <p:nvSpPr>
          <p:cNvPr id="3" name="Content Placeholder 2"/>
          <p:cNvSpPr>
            <a:spLocks noGrp="1"/>
          </p:cNvSpPr>
          <p:nvPr>
            <p:ph idx="1"/>
          </p:nvPr>
        </p:nvSpPr>
        <p:spPr>
          <a:xfrm>
            <a:off x="457200" y="1795584"/>
            <a:ext cx="8229600" cy="4525963"/>
          </a:xfrm>
        </p:spPr>
        <p:txBody>
          <a:bodyPr>
            <a:normAutofit fontScale="92500"/>
          </a:bodyPr>
          <a:lstStyle/>
          <a:p>
            <a:r>
              <a:rPr lang="en-US" dirty="0" smtClean="0"/>
              <a:t>Size</a:t>
            </a:r>
          </a:p>
          <a:p>
            <a:pPr lvl="1"/>
            <a:r>
              <a:rPr lang="en-US" dirty="0"/>
              <a:t>A</a:t>
            </a:r>
            <a:r>
              <a:rPr lang="en-US" dirty="0" smtClean="0"/>
              <a:t>verage brain is 1300 cc in volume</a:t>
            </a:r>
          </a:p>
          <a:p>
            <a:pPr lvl="1"/>
            <a:r>
              <a:rPr lang="en-US" dirty="0"/>
              <a:t>R</a:t>
            </a:r>
            <a:r>
              <a:rPr lang="en-US" dirty="0" smtClean="0"/>
              <a:t>ange is 1100 cc to 1500 cc</a:t>
            </a:r>
          </a:p>
          <a:p>
            <a:pPr lvl="2"/>
            <a:r>
              <a:rPr lang="en-US" dirty="0"/>
              <a:t>S</a:t>
            </a:r>
            <a:r>
              <a:rPr lang="en-US" dirty="0" smtClean="0"/>
              <a:t>o any two of your subjects may differ in brain size by 30%!</a:t>
            </a:r>
          </a:p>
          <a:p>
            <a:r>
              <a:rPr lang="en-US" dirty="0"/>
              <a:t>S</a:t>
            </a:r>
            <a:r>
              <a:rPr lang="en-US" dirty="0" smtClean="0"/>
              <a:t>hape and orientation</a:t>
            </a:r>
          </a:p>
          <a:p>
            <a:pPr lvl="1"/>
            <a:r>
              <a:rPr lang="en-US" dirty="0"/>
              <a:t>S</a:t>
            </a:r>
            <a:r>
              <a:rPr lang="en-US" dirty="0" smtClean="0"/>
              <a:t>ubstantial variation in overall length and width</a:t>
            </a:r>
          </a:p>
          <a:p>
            <a:pPr lvl="1"/>
            <a:r>
              <a:rPr lang="en-US" dirty="0" err="1"/>
              <a:t>G</a:t>
            </a:r>
            <a:r>
              <a:rPr lang="en-US" dirty="0" err="1" smtClean="0"/>
              <a:t>yri</a:t>
            </a:r>
            <a:r>
              <a:rPr lang="en-US" dirty="0" smtClean="0"/>
              <a:t> and sulci also unique</a:t>
            </a:r>
          </a:p>
          <a:p>
            <a:pPr lvl="2"/>
            <a:r>
              <a:rPr lang="en-US" dirty="0"/>
              <a:t>E</a:t>
            </a:r>
            <a:r>
              <a:rPr lang="en-US" dirty="0" smtClean="0"/>
              <a:t>ven major landmarks such as the </a:t>
            </a:r>
            <a:r>
              <a:rPr lang="en-US" dirty="0" err="1" smtClean="0"/>
              <a:t>calcarine</a:t>
            </a:r>
            <a:r>
              <a:rPr lang="en-US" dirty="0" smtClean="0"/>
              <a:t> sulcus can have different positions and orientations across individuals</a:t>
            </a:r>
          </a:p>
          <a:p>
            <a:pPr lvl="2"/>
            <a:endParaRPr lang="en-US" dirty="0" smtClean="0"/>
          </a:p>
        </p:txBody>
      </p:sp>
      <p:pic>
        <p:nvPicPr>
          <p:cNvPr id="4" name="Picture 3"/>
          <p:cNvPicPr>
            <a:picLocks noChangeAspect="1"/>
          </p:cNvPicPr>
          <p:nvPr/>
        </p:nvPicPr>
        <p:blipFill>
          <a:blip r:embed="rId2"/>
          <a:stretch>
            <a:fillRect/>
          </a:stretch>
        </p:blipFill>
        <p:spPr>
          <a:xfrm>
            <a:off x="1092846" y="2056668"/>
            <a:ext cx="3012387" cy="4009369"/>
          </a:xfrm>
          <a:prstGeom prst="rect">
            <a:avLst/>
          </a:prstGeom>
        </p:spPr>
      </p:pic>
      <p:pic>
        <p:nvPicPr>
          <p:cNvPr id="5" name="Picture 4"/>
          <p:cNvPicPr>
            <a:picLocks noChangeAspect="1"/>
          </p:cNvPicPr>
          <p:nvPr/>
        </p:nvPicPr>
        <p:blipFill>
          <a:blip r:embed="rId3"/>
          <a:stretch>
            <a:fillRect/>
          </a:stretch>
        </p:blipFill>
        <p:spPr>
          <a:xfrm>
            <a:off x="4290849" y="1938537"/>
            <a:ext cx="4318000" cy="4127500"/>
          </a:xfrm>
          <a:prstGeom prst="rect">
            <a:avLst/>
          </a:prstGeom>
        </p:spPr>
      </p:pic>
    </p:spTree>
    <p:extLst>
      <p:ext uri="{BB962C8B-B14F-4D97-AF65-F5344CB8AC3E}">
        <p14:creationId xmlns:p14="http://schemas.microsoft.com/office/powerpoint/2010/main" val="3095686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could we possibly whip these brains into shape?</a:t>
            </a:r>
            <a:endParaRPr lang="en-US" dirty="0"/>
          </a:p>
        </p:txBody>
      </p:sp>
      <p:sp>
        <p:nvSpPr>
          <p:cNvPr id="3" name="Content Placeholder 2"/>
          <p:cNvSpPr>
            <a:spLocks noGrp="1"/>
          </p:cNvSpPr>
          <p:nvPr>
            <p:ph idx="1"/>
          </p:nvPr>
        </p:nvSpPr>
        <p:spPr>
          <a:xfrm>
            <a:off x="359508" y="1533771"/>
            <a:ext cx="6049107" cy="5343768"/>
          </a:xfrm>
        </p:spPr>
        <p:txBody>
          <a:bodyPr>
            <a:normAutofit fontScale="77500" lnSpcReduction="20000"/>
          </a:bodyPr>
          <a:lstStyle/>
          <a:p>
            <a:r>
              <a:rPr lang="en-US" dirty="0" smtClean="0"/>
              <a:t>Label-based approaches (a la </a:t>
            </a:r>
            <a:r>
              <a:rPr lang="en-US" dirty="0" err="1" smtClean="0"/>
              <a:t>FreeSurfer</a:t>
            </a:r>
            <a:r>
              <a:rPr lang="en-US" dirty="0" smtClean="0"/>
              <a:t>)</a:t>
            </a:r>
          </a:p>
          <a:p>
            <a:pPr lvl="1"/>
            <a:r>
              <a:rPr lang="en-US" dirty="0" smtClean="0"/>
              <a:t>Identify homologous features in the source and reference images and warp to fit</a:t>
            </a:r>
          </a:p>
          <a:p>
            <a:pPr lvl="1"/>
            <a:r>
              <a:rPr lang="en-US" dirty="0"/>
              <a:t>B</a:t>
            </a:r>
            <a:r>
              <a:rPr lang="en-US" dirty="0" smtClean="0"/>
              <a:t>ut, this often has to be done by hand which takes a long time and is only as good as the person doing it (it’s hard, there aren’t that many discrete points in the brain!)</a:t>
            </a:r>
          </a:p>
          <a:p>
            <a:r>
              <a:rPr lang="en-US" dirty="0" smtClean="0"/>
              <a:t>Intensity-based approaches  (a la SPM)</a:t>
            </a:r>
          </a:p>
          <a:p>
            <a:pPr lvl="1"/>
            <a:r>
              <a:rPr lang="en-US" dirty="0"/>
              <a:t>W</a:t>
            </a:r>
            <a:r>
              <a:rPr lang="en-US" dirty="0" smtClean="0"/>
              <a:t>arp to optimize a voxel-similarity measure between a source and reference image</a:t>
            </a:r>
          </a:p>
          <a:p>
            <a:pPr lvl="1"/>
            <a:r>
              <a:rPr lang="en-US" dirty="0" smtClean="0"/>
              <a:t>But, vulnerable to poor starting estimates</a:t>
            </a:r>
          </a:p>
          <a:p>
            <a:r>
              <a:rPr lang="en-US" dirty="0" smtClean="0"/>
              <a:t>Hybrid approaches also emerging, in which users gently guide intensity-based processes by identifying a few landmarks</a:t>
            </a:r>
            <a:endParaRPr lang="en-US" dirty="0"/>
          </a:p>
        </p:txBody>
      </p:sp>
      <p:pic>
        <p:nvPicPr>
          <p:cNvPr id="4" name="Picture 3"/>
          <p:cNvPicPr>
            <a:picLocks noChangeAspect="1"/>
          </p:cNvPicPr>
          <p:nvPr/>
        </p:nvPicPr>
        <p:blipFill>
          <a:blip r:embed="rId3"/>
          <a:stretch>
            <a:fillRect/>
          </a:stretch>
        </p:blipFill>
        <p:spPr>
          <a:xfrm>
            <a:off x="6542284" y="2452076"/>
            <a:ext cx="2601716" cy="3134707"/>
          </a:xfrm>
          <a:prstGeom prst="rect">
            <a:avLst/>
          </a:prstGeom>
        </p:spPr>
      </p:pic>
    </p:spTree>
    <p:extLst>
      <p:ext uri="{BB962C8B-B14F-4D97-AF65-F5344CB8AC3E}">
        <p14:creationId xmlns:p14="http://schemas.microsoft.com/office/powerpoint/2010/main" val="1954023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method behind SPM’s normalization madness</a:t>
            </a:r>
            <a:endParaRPr lang="en-US" dirty="0"/>
          </a:p>
        </p:txBody>
      </p:sp>
      <p:sp>
        <p:nvSpPr>
          <p:cNvPr id="3" name="Content Placeholder 2"/>
          <p:cNvSpPr>
            <a:spLocks noGrp="1"/>
          </p:cNvSpPr>
          <p:nvPr>
            <p:ph idx="1"/>
          </p:nvPr>
        </p:nvSpPr>
        <p:spPr>
          <a:xfrm>
            <a:off x="457200" y="1600200"/>
            <a:ext cx="8139723" cy="4652108"/>
          </a:xfrm>
        </p:spPr>
        <p:txBody>
          <a:bodyPr>
            <a:normAutofit fontScale="85000" lnSpcReduction="10000"/>
          </a:bodyPr>
          <a:lstStyle/>
          <a:p>
            <a:r>
              <a:rPr lang="en-US" dirty="0" smtClean="0"/>
              <a:t>Goal is to determine transformation that minimizes the sum of squared difference between your subjects’ structural image and a template image</a:t>
            </a:r>
          </a:p>
          <a:p>
            <a:r>
              <a:rPr lang="en-US" dirty="0" smtClean="0"/>
              <a:t>Because it assumes that there are no differences among the shapes of brains, the rigid body approach (that we’ve been using for other preprocessing) won’t cut it for inter-subject registration</a:t>
            </a:r>
          </a:p>
          <a:p>
            <a:r>
              <a:rPr lang="en-US" dirty="0" smtClean="0"/>
              <a:t>So, in addition to beefing up the number of affine transformations, we’ll add some bonus non-linear image registration to account for gross differences in head shape</a:t>
            </a:r>
          </a:p>
        </p:txBody>
      </p:sp>
      <p:pic>
        <p:nvPicPr>
          <p:cNvPr id="4" name="Picture 3"/>
          <p:cNvPicPr>
            <a:picLocks noChangeAspect="1"/>
          </p:cNvPicPr>
          <p:nvPr/>
        </p:nvPicPr>
        <p:blipFill>
          <a:blip r:embed="rId3"/>
          <a:stretch>
            <a:fillRect/>
          </a:stretch>
        </p:blipFill>
        <p:spPr>
          <a:xfrm>
            <a:off x="457200" y="1652899"/>
            <a:ext cx="7950200" cy="4724400"/>
          </a:xfrm>
          <a:prstGeom prst="rect">
            <a:avLst/>
          </a:prstGeom>
        </p:spPr>
      </p:pic>
      <p:sp>
        <p:nvSpPr>
          <p:cNvPr id="5" name="TextBox 4"/>
          <p:cNvSpPr txBox="1"/>
          <p:nvPr/>
        </p:nvSpPr>
        <p:spPr>
          <a:xfrm>
            <a:off x="2033389" y="6368479"/>
            <a:ext cx="883475" cy="369332"/>
          </a:xfrm>
          <a:prstGeom prst="rect">
            <a:avLst/>
          </a:prstGeom>
          <a:noFill/>
        </p:spPr>
        <p:txBody>
          <a:bodyPr wrap="none" rtlCol="0">
            <a:spAutoFit/>
          </a:bodyPr>
          <a:lstStyle/>
          <a:p>
            <a:r>
              <a:rPr lang="en-US" b="1" dirty="0" smtClean="0"/>
              <a:t>MNI T1</a:t>
            </a:r>
            <a:endParaRPr lang="en-US" b="1" dirty="0"/>
          </a:p>
        </p:txBody>
      </p:sp>
      <p:sp>
        <p:nvSpPr>
          <p:cNvPr id="6" name="TextBox 5"/>
          <p:cNvSpPr txBox="1"/>
          <p:nvPr/>
        </p:nvSpPr>
        <p:spPr>
          <a:xfrm>
            <a:off x="6142327" y="6377299"/>
            <a:ext cx="883475" cy="369332"/>
          </a:xfrm>
          <a:prstGeom prst="rect">
            <a:avLst/>
          </a:prstGeom>
          <a:noFill/>
        </p:spPr>
        <p:txBody>
          <a:bodyPr wrap="none" rtlCol="0">
            <a:spAutoFit/>
          </a:bodyPr>
          <a:lstStyle/>
          <a:p>
            <a:r>
              <a:rPr lang="en-US" b="1" dirty="0" smtClean="0"/>
              <a:t>MNI T2</a:t>
            </a:r>
            <a:endParaRPr lang="en-US" b="1" dirty="0"/>
          </a:p>
        </p:txBody>
      </p:sp>
    </p:spTree>
    <p:extLst>
      <p:ext uri="{BB962C8B-B14F-4D97-AF65-F5344CB8AC3E}">
        <p14:creationId xmlns:p14="http://schemas.microsoft.com/office/powerpoint/2010/main" val="3509531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exactly does SPM do?</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First, linear (affine) transformation to match size and position of your subjects’ brains to a template brain</a:t>
            </a:r>
          </a:p>
          <a:p>
            <a:r>
              <a:rPr lang="en-US" dirty="0" smtClean="0"/>
              <a:t>Second, a non-linear transformation (warping) to match overall brain shape to template brain shape</a:t>
            </a:r>
          </a:p>
          <a:p>
            <a:r>
              <a:rPr lang="en-US" dirty="0" smtClean="0"/>
              <a:t>Utilizes a Bayesian framework to constrain affine and warps</a:t>
            </a:r>
          </a:p>
          <a:p>
            <a:pPr lvl="1"/>
            <a:r>
              <a:rPr lang="en-US" dirty="0"/>
              <a:t>P</a:t>
            </a:r>
            <a:r>
              <a:rPr lang="en-US" dirty="0" smtClean="0"/>
              <a:t>riors/constraints are calculated using estimators such as the maximum a posteriori (MAP)</a:t>
            </a:r>
          </a:p>
          <a:p>
            <a:pPr lvl="2"/>
            <a:r>
              <a:rPr lang="en-US" dirty="0" smtClean="0"/>
              <a:t>Algorithm concurrently minimizes:</a:t>
            </a:r>
          </a:p>
          <a:p>
            <a:pPr lvl="3"/>
            <a:r>
              <a:rPr lang="en-US" dirty="0"/>
              <a:t>M</a:t>
            </a:r>
            <a:r>
              <a:rPr lang="en-US" dirty="0" smtClean="0"/>
              <a:t>ean-squared difference between source and template images</a:t>
            </a:r>
          </a:p>
          <a:p>
            <a:pPr lvl="3"/>
            <a:r>
              <a:rPr lang="en-US" dirty="0"/>
              <a:t>S</a:t>
            </a:r>
            <a:r>
              <a:rPr lang="en-US" dirty="0" smtClean="0"/>
              <a:t>quared distance between parameters and their expected values (regularization)</a:t>
            </a:r>
          </a:p>
          <a:p>
            <a:pPr lvl="1"/>
            <a:r>
              <a:rPr lang="en-US" dirty="0" smtClean="0"/>
              <a:t>Regularization decreases unrealistic distortions</a:t>
            </a:r>
          </a:p>
        </p:txBody>
      </p:sp>
    </p:spTree>
    <p:extLst>
      <p:ext uri="{BB962C8B-B14F-4D97-AF65-F5344CB8AC3E}">
        <p14:creationId xmlns:p14="http://schemas.microsoft.com/office/powerpoint/2010/main" val="2174526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2347</TotalTime>
  <Words>2436</Words>
  <Application>Microsoft Macintosh PowerPoint</Application>
  <PresentationFormat>On-screen Show (4:3)</PresentationFormat>
  <Paragraphs>219</Paragraphs>
  <Slides>36</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Theme</vt:lpstr>
      <vt:lpstr>Image</vt:lpstr>
      <vt:lpstr>CorelDRAW</vt:lpstr>
      <vt:lpstr>Normalization &amp; Smoothing</vt:lpstr>
      <vt:lpstr>Last week’s preprocessing extravaganza</vt:lpstr>
      <vt:lpstr>Today’s preprocessing fun</vt:lpstr>
      <vt:lpstr>Normalization</vt:lpstr>
      <vt:lpstr>So what is normalization?</vt:lpstr>
      <vt:lpstr>People are different, and so are their brains</vt:lpstr>
      <vt:lpstr>How could we possibly whip these brains into shape?</vt:lpstr>
      <vt:lpstr>The method behind SPM’s normalization madness</vt:lpstr>
      <vt:lpstr>What exactly does SPM do?</vt:lpstr>
      <vt:lpstr>PowerPoint Presentation</vt:lpstr>
      <vt:lpstr>Step 1: affine transformation</vt:lpstr>
      <vt:lpstr>PowerPoint Presentation</vt:lpstr>
      <vt:lpstr>PowerPoint Presentation</vt:lpstr>
      <vt:lpstr>Step 2: non-linear image registration</vt:lpstr>
      <vt:lpstr>So what are basis functions?</vt:lpstr>
      <vt:lpstr>Non-linear basis functions used to warp image</vt:lpstr>
      <vt:lpstr>Step-by-step normalizing</vt:lpstr>
      <vt:lpstr>Normalized ≠ the same</vt:lpstr>
      <vt:lpstr>Other things to keep in mind</vt:lpstr>
      <vt:lpstr>SPM basics</vt:lpstr>
      <vt:lpstr>Smoothing</vt:lpstr>
      <vt:lpstr>Why smooth?</vt:lpstr>
      <vt:lpstr>The logic of smoothing</vt:lpstr>
      <vt:lpstr>Smoothing increases SNR within subjects</vt:lpstr>
      <vt:lpstr>PowerPoint Presentation</vt:lpstr>
      <vt:lpstr>Smoothing can reduce false positives</vt:lpstr>
      <vt:lpstr>Smoothing can reduce number of local maxima, and subsequently reduce risk of false positives</vt:lpstr>
      <vt:lpstr>Smoothing increases normality </vt:lpstr>
      <vt:lpstr>Smoothing enables averaging across subjects</vt:lpstr>
      <vt:lpstr>How do we smooth?</vt:lpstr>
      <vt:lpstr>How smoothing works</vt:lpstr>
      <vt:lpstr>PowerPoint Presentation</vt:lpstr>
      <vt:lpstr>Potential issues</vt:lpstr>
      <vt:lpstr>(Kernel) size matters</vt:lpstr>
      <vt:lpstr>SPM basics</vt:lpstr>
      <vt:lpstr>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Normalization</dc:title>
  <dc:creator>Chelan Weaver</dc:creator>
  <cp:lastModifiedBy>Chelan Weaver</cp:lastModifiedBy>
  <cp:revision>119</cp:revision>
  <cp:lastPrinted>2011-07-27T08:20:55Z</cp:lastPrinted>
  <dcterms:created xsi:type="dcterms:W3CDTF">2011-07-25T08:20:08Z</dcterms:created>
  <dcterms:modified xsi:type="dcterms:W3CDTF">2011-07-27T10:52:48Z</dcterms:modified>
</cp:coreProperties>
</file>