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344" r:id="rId3"/>
    <p:sldId id="346" r:id="rId4"/>
    <p:sldId id="347" r:id="rId5"/>
    <p:sldId id="348" r:id="rId6"/>
    <p:sldId id="345" r:id="rId7"/>
    <p:sldId id="349" r:id="rId8"/>
    <p:sldId id="351" r:id="rId9"/>
    <p:sldId id="360" r:id="rId10"/>
    <p:sldId id="369" r:id="rId11"/>
    <p:sldId id="370" r:id="rId12"/>
    <p:sldId id="363" r:id="rId13"/>
    <p:sldId id="371" r:id="rId14"/>
    <p:sldId id="372" r:id="rId15"/>
    <p:sldId id="364" r:id="rId16"/>
    <p:sldId id="359" r:id="rId17"/>
    <p:sldId id="354" r:id="rId18"/>
    <p:sldId id="378" r:id="rId19"/>
    <p:sldId id="376" r:id="rId20"/>
    <p:sldId id="350" r:id="rId21"/>
    <p:sldId id="373" r:id="rId22"/>
    <p:sldId id="377" r:id="rId23"/>
    <p:sldId id="380" r:id="rId24"/>
    <p:sldId id="357" r:id="rId25"/>
    <p:sldId id="362" r:id="rId26"/>
    <p:sldId id="381" r:id="rId27"/>
    <p:sldId id="358" r:id="rId28"/>
    <p:sldId id="382" r:id="rId29"/>
    <p:sldId id="352" r:id="rId30"/>
    <p:sldId id="353" r:id="rId31"/>
    <p:sldId id="356" r:id="rId3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88" autoAdjust="0"/>
    <p:restoredTop sz="94590" autoAdjust="0"/>
  </p:normalViewPr>
  <p:slideViewPr>
    <p:cSldViewPr snapToObjects="1" showGuides="1">
      <p:cViewPr>
        <p:scale>
          <a:sx n="80" d="100"/>
          <a:sy n="80" d="100"/>
        </p:scale>
        <p:origin x="-1086" y="-72"/>
      </p:cViewPr>
      <p:guideLst>
        <p:guide orient="horz" pos="2429"/>
        <p:guide pos="381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7" Type="http://schemas.openxmlformats.org/officeDocument/2006/relationships/image" Target="../media/image15.wmf"/><Relationship Id="rId2" Type="http://schemas.openxmlformats.org/officeDocument/2006/relationships/image" Target="../media/image10.wmf"/><Relationship Id="rId1" Type="http://schemas.openxmlformats.org/officeDocument/2006/relationships/image" Target="../media/image9.wmf"/><Relationship Id="rId6" Type="http://schemas.openxmlformats.org/officeDocument/2006/relationships/image" Target="../media/image14.wmf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Relationship Id="rId6" Type="http://schemas.openxmlformats.org/officeDocument/2006/relationships/image" Target="../media/image21.wmf"/><Relationship Id="rId5" Type="http://schemas.openxmlformats.org/officeDocument/2006/relationships/image" Target="../media/image9.wmf"/><Relationship Id="rId4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3" Type="http://schemas.openxmlformats.org/officeDocument/2006/relationships/image" Target="../media/image25.wmf"/><Relationship Id="rId7" Type="http://schemas.openxmlformats.org/officeDocument/2006/relationships/image" Target="../media/image29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Relationship Id="rId6" Type="http://schemas.openxmlformats.org/officeDocument/2006/relationships/image" Target="../media/image28.wmf"/><Relationship Id="rId5" Type="http://schemas.openxmlformats.org/officeDocument/2006/relationships/image" Target="../media/image27.wmf"/><Relationship Id="rId4" Type="http://schemas.openxmlformats.org/officeDocument/2006/relationships/image" Target="../media/image26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20.wmf"/><Relationship Id="rId1" Type="http://schemas.openxmlformats.org/officeDocument/2006/relationships/image" Target="../media/image31.wmf"/><Relationship Id="rId6" Type="http://schemas.openxmlformats.org/officeDocument/2006/relationships/image" Target="../media/image21.wmf"/><Relationship Id="rId5" Type="http://schemas.openxmlformats.org/officeDocument/2006/relationships/image" Target="../media/image9.wmf"/><Relationship Id="rId4" Type="http://schemas.openxmlformats.org/officeDocument/2006/relationships/image" Target="../media/image11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31.wmf"/><Relationship Id="rId6" Type="http://schemas.openxmlformats.org/officeDocument/2006/relationships/image" Target="../media/image33.wmf"/><Relationship Id="rId5" Type="http://schemas.openxmlformats.org/officeDocument/2006/relationships/image" Target="../media/image32.wmf"/><Relationship Id="rId4" Type="http://schemas.openxmlformats.org/officeDocument/2006/relationships/image" Target="../media/image9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7" Type="http://schemas.openxmlformats.org/officeDocument/2006/relationships/image" Target="../media/image15.wmf"/><Relationship Id="rId2" Type="http://schemas.openxmlformats.org/officeDocument/2006/relationships/image" Target="../media/image35.wmf"/><Relationship Id="rId1" Type="http://schemas.openxmlformats.org/officeDocument/2006/relationships/image" Target="../media/image34.wmf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36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7" Type="http://schemas.openxmlformats.org/officeDocument/2006/relationships/image" Target="../media/image15.wmf"/><Relationship Id="rId2" Type="http://schemas.openxmlformats.org/officeDocument/2006/relationships/image" Target="../media/image36.wmf"/><Relationship Id="rId1" Type="http://schemas.openxmlformats.org/officeDocument/2006/relationships/image" Target="../media/image33.wmf"/><Relationship Id="rId6" Type="http://schemas.openxmlformats.org/officeDocument/2006/relationships/image" Target="../media/image35.wmf"/><Relationship Id="rId5" Type="http://schemas.openxmlformats.org/officeDocument/2006/relationships/image" Target="../media/image38.wmf"/><Relationship Id="rId4" Type="http://schemas.openxmlformats.org/officeDocument/2006/relationships/image" Target="../media/image11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36.wmf"/><Relationship Id="rId1" Type="http://schemas.openxmlformats.org/officeDocument/2006/relationships/image" Target="../media/image33.wmf"/><Relationship Id="rId6" Type="http://schemas.openxmlformats.org/officeDocument/2006/relationships/image" Target="../media/image15.wmf"/><Relationship Id="rId5" Type="http://schemas.openxmlformats.org/officeDocument/2006/relationships/image" Target="../media/image41.wmf"/><Relationship Id="rId4" Type="http://schemas.openxmlformats.org/officeDocument/2006/relationships/image" Target="../media/image11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Relationship Id="rId5" Type="http://schemas.openxmlformats.org/officeDocument/2006/relationships/image" Target="../media/image42.wmf"/><Relationship Id="rId4" Type="http://schemas.openxmlformats.org/officeDocument/2006/relationships/image" Target="../media/image28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46.wmf"/><Relationship Id="rId2" Type="http://schemas.openxmlformats.org/officeDocument/2006/relationships/image" Target="../media/image45.wmf"/><Relationship Id="rId1" Type="http://schemas.openxmlformats.org/officeDocument/2006/relationships/image" Target="../media/image44.wmf"/><Relationship Id="rId5" Type="http://schemas.openxmlformats.org/officeDocument/2006/relationships/image" Target="../media/image48.wmf"/><Relationship Id="rId4" Type="http://schemas.openxmlformats.org/officeDocument/2006/relationships/image" Target="../media/image47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4.wmf"/><Relationship Id="rId2" Type="http://schemas.openxmlformats.org/officeDocument/2006/relationships/image" Target="../media/image53.wmf"/><Relationship Id="rId1" Type="http://schemas.openxmlformats.org/officeDocument/2006/relationships/image" Target="../media/image52.wmf"/><Relationship Id="rId6" Type="http://schemas.openxmlformats.org/officeDocument/2006/relationships/image" Target="../media/image57.wmf"/><Relationship Id="rId5" Type="http://schemas.openxmlformats.org/officeDocument/2006/relationships/image" Target="../media/image56.wmf"/><Relationship Id="rId4" Type="http://schemas.openxmlformats.org/officeDocument/2006/relationships/image" Target="../media/image55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36.wmf"/><Relationship Id="rId4" Type="http://schemas.openxmlformats.org/officeDocument/2006/relationships/image" Target="../media/image15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60.wmf"/><Relationship Id="rId2" Type="http://schemas.openxmlformats.org/officeDocument/2006/relationships/image" Target="../media/image59.wmf"/><Relationship Id="rId1" Type="http://schemas.openxmlformats.org/officeDocument/2006/relationships/image" Target="../media/image10.wmf"/><Relationship Id="rId4" Type="http://schemas.openxmlformats.org/officeDocument/2006/relationships/image" Target="../media/image15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59.wmf"/><Relationship Id="rId2" Type="http://schemas.openxmlformats.org/officeDocument/2006/relationships/image" Target="../media/image10.wmf"/><Relationship Id="rId1" Type="http://schemas.openxmlformats.org/officeDocument/2006/relationships/image" Target="../media/image63.wmf"/><Relationship Id="rId5" Type="http://schemas.openxmlformats.org/officeDocument/2006/relationships/image" Target="../media/image65.wmf"/><Relationship Id="rId4" Type="http://schemas.openxmlformats.org/officeDocument/2006/relationships/image" Target="../media/image64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68.wmf"/><Relationship Id="rId2" Type="http://schemas.openxmlformats.org/officeDocument/2006/relationships/image" Target="../media/image10.wmf"/><Relationship Id="rId1" Type="http://schemas.openxmlformats.org/officeDocument/2006/relationships/image" Target="../media/image63.wmf"/><Relationship Id="rId5" Type="http://schemas.openxmlformats.org/officeDocument/2006/relationships/image" Target="../media/image65.wmf"/><Relationship Id="rId4" Type="http://schemas.openxmlformats.org/officeDocument/2006/relationships/image" Target="../media/image64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72.wmf"/><Relationship Id="rId1" Type="http://schemas.openxmlformats.org/officeDocument/2006/relationships/image" Target="../media/image71.wmf"/><Relationship Id="rId4" Type="http://schemas.openxmlformats.org/officeDocument/2006/relationships/image" Target="../media/image11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75.wmf"/><Relationship Id="rId2" Type="http://schemas.openxmlformats.org/officeDocument/2006/relationships/image" Target="../media/image74.wmf"/><Relationship Id="rId1" Type="http://schemas.openxmlformats.org/officeDocument/2006/relationships/image" Target="../media/image73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78.wmf"/><Relationship Id="rId7" Type="http://schemas.openxmlformats.org/officeDocument/2006/relationships/image" Target="../media/image82.wmf"/><Relationship Id="rId2" Type="http://schemas.openxmlformats.org/officeDocument/2006/relationships/image" Target="../media/image77.wmf"/><Relationship Id="rId1" Type="http://schemas.openxmlformats.org/officeDocument/2006/relationships/image" Target="../media/image76.wmf"/><Relationship Id="rId6" Type="http://schemas.openxmlformats.org/officeDocument/2006/relationships/image" Target="../media/image81.wmf"/><Relationship Id="rId5" Type="http://schemas.openxmlformats.org/officeDocument/2006/relationships/image" Target="../media/image80.wmf"/><Relationship Id="rId4" Type="http://schemas.openxmlformats.org/officeDocument/2006/relationships/image" Target="../media/image79.w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81.wmf"/><Relationship Id="rId2" Type="http://schemas.openxmlformats.org/officeDocument/2006/relationships/image" Target="../media/image80.wmf"/><Relationship Id="rId1" Type="http://schemas.openxmlformats.org/officeDocument/2006/relationships/image" Target="../media/image79.wmf"/><Relationship Id="rId5" Type="http://schemas.openxmlformats.org/officeDocument/2006/relationships/image" Target="../media/image86.wmf"/><Relationship Id="rId4" Type="http://schemas.openxmlformats.org/officeDocument/2006/relationships/image" Target="../media/image8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20D6A83-016E-4A9C-AF83-3568BA3C27F8}" type="datetimeFigureOut">
              <a:rPr lang="en-GB"/>
              <a:pPr>
                <a:defRPr/>
              </a:pPr>
              <a:t>08/01/2013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1B57401-0CA5-41EC-8CB3-3C28DA38566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136754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DF254F-C429-4A09-9EA8-D047242F527B}" type="datetimeFigureOut">
              <a:rPr lang="en-GB"/>
              <a:pPr>
                <a:defRPr/>
              </a:pPr>
              <a:t>08/01/2013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468CB8-1E48-46E4-A2A5-8EB73528FB0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86844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58B04A-3D39-4242-888F-4E1EB138D529}" type="datetimeFigureOut">
              <a:rPr lang="en-GB"/>
              <a:pPr>
                <a:defRPr/>
              </a:pPr>
              <a:t>08/01/2013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CEFF91-77E9-4402-BA99-C64F5731DA5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24519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27BC46-0F58-4AD6-84C7-26CC1BF5C75F}" type="datetimeFigureOut">
              <a:rPr lang="en-GB"/>
              <a:pPr>
                <a:defRPr/>
              </a:pPr>
              <a:t>08/01/2013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A0314-DB41-4CAD-9ACD-E5ABBC01C2B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41581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655828-AD04-4765-829F-C16D4893C9EE}" type="datetimeFigureOut">
              <a:rPr lang="en-GB"/>
              <a:pPr>
                <a:defRPr/>
              </a:pPr>
              <a:t>08/01/2013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9D9D10-387D-449F-B935-DD926487779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84112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DDD26E-52B4-4531-BD33-DD9D66ED0F19}" type="datetimeFigureOut">
              <a:rPr lang="en-GB"/>
              <a:pPr>
                <a:defRPr/>
              </a:pPr>
              <a:t>08/01/2013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84F90C-DB02-4A83-93A2-EA1C4CDAB9E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7554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4AE7A6-1E2C-4E6B-8251-4B9D2C331086}" type="datetimeFigureOut">
              <a:rPr lang="en-GB"/>
              <a:pPr>
                <a:defRPr/>
              </a:pPr>
              <a:t>08/01/2013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FB2E6C-F97E-4431-9D1D-1B5ECBD8DBC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6324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FC8514-8DBD-4E4D-B98C-7D486A1F2C79}" type="datetimeFigureOut">
              <a:rPr lang="en-GB"/>
              <a:pPr>
                <a:defRPr/>
              </a:pPr>
              <a:t>08/01/2013</a:t>
            </a:fld>
            <a:endParaRPr lang="en-GB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AC3DDA-6AD7-422D-8846-D28AC7D2075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12629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4EFB15-ACD7-4612-A823-9235D45B3AA0}" type="datetimeFigureOut">
              <a:rPr lang="en-GB"/>
              <a:pPr>
                <a:defRPr/>
              </a:pPr>
              <a:t>08/01/2013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1644B7-E7D3-47F5-8B42-4D3A3E71EC8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86198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C0877A-F114-4EDA-A0F1-297FE1109D55}" type="datetimeFigureOut">
              <a:rPr lang="en-GB"/>
              <a:pPr>
                <a:defRPr/>
              </a:pPr>
              <a:t>08/01/2013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DCDEC2-F458-42AC-8368-1D0F7D54115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134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6CBEE7-38FA-4536-A349-5E327F297103}" type="datetimeFigureOut">
              <a:rPr lang="en-GB"/>
              <a:pPr>
                <a:defRPr/>
              </a:pPr>
              <a:t>08/01/2013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BC2098-9FCD-40A4-AD09-23D39B71C3E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46034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75888B-FE7B-43CA-9AF0-D6BAB2FDD402}" type="datetimeFigureOut">
              <a:rPr lang="en-GB"/>
              <a:pPr>
                <a:defRPr/>
              </a:pPr>
              <a:t>08/01/2013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BC37C7-2F4E-4EC7-A2BB-A46947C6745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1593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51275" y="63833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A946815-EF39-44AF-A4B7-37F2E531DA66}" type="datetimeFigureOut">
              <a:rPr lang="en-GB"/>
              <a:pPr>
                <a:defRPr/>
              </a:pPr>
              <a:t>08/01/2013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0D516EF-0A70-4206-A9CD-86ACC2D8530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pic>
        <p:nvPicPr>
          <p:cNvPr id="1028" name="Picture 14" descr="mrc_powerpoint_logo_warm_gray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597650"/>
            <a:ext cx="1728788" cy="15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27" descr="Docs-Presentations-WG-CBSU"/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115888"/>
            <a:ext cx="2670175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60" r:id="rId6"/>
    <p:sldLayoutId id="2147483754" r:id="rId7"/>
    <p:sldLayoutId id="2147483761" r:id="rId8"/>
    <p:sldLayoutId id="2147483762" r:id="rId9"/>
    <p:sldLayoutId id="2147483763" r:id="rId10"/>
    <p:sldLayoutId id="214748376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13" Type="http://schemas.openxmlformats.org/officeDocument/2006/relationships/oleObject" Target="../embeddings/oleObject5.bin"/><Relationship Id="rId18" Type="http://schemas.openxmlformats.org/officeDocument/2006/relationships/oleObject" Target="../embeddings/oleObject7.bin"/><Relationship Id="rId3" Type="http://schemas.openxmlformats.org/officeDocument/2006/relationships/image" Target="../media/image16.png"/><Relationship Id="rId7" Type="http://schemas.openxmlformats.org/officeDocument/2006/relationships/oleObject" Target="../embeddings/oleObject2.bin"/><Relationship Id="rId12" Type="http://schemas.openxmlformats.org/officeDocument/2006/relationships/image" Target="../media/image12.wmf"/><Relationship Id="rId17" Type="http://schemas.openxmlformats.org/officeDocument/2006/relationships/image" Target="../media/image14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6.bin"/><Relationship Id="rId20" Type="http://schemas.openxmlformats.org/officeDocument/2006/relationships/oleObject" Target="../embeddings/oleObject8.bin"/><Relationship Id="rId1" Type="http://schemas.openxmlformats.org/officeDocument/2006/relationships/vmlDrawing" Target="../drawings/vmlDrawing1.vml"/><Relationship Id="rId6" Type="http://schemas.openxmlformats.org/officeDocument/2006/relationships/image" Target="../media/image9.wmf"/><Relationship Id="rId11" Type="http://schemas.openxmlformats.org/officeDocument/2006/relationships/oleObject" Target="../embeddings/oleObject4.bin"/><Relationship Id="rId5" Type="http://schemas.openxmlformats.org/officeDocument/2006/relationships/oleObject" Target="../embeddings/oleObject1.bin"/><Relationship Id="rId15" Type="http://schemas.openxmlformats.org/officeDocument/2006/relationships/image" Target="../media/image18.png"/><Relationship Id="rId10" Type="http://schemas.openxmlformats.org/officeDocument/2006/relationships/image" Target="../media/image11.wmf"/><Relationship Id="rId19" Type="http://schemas.openxmlformats.org/officeDocument/2006/relationships/image" Target="../media/image15.wmf"/><Relationship Id="rId4" Type="http://schemas.openxmlformats.org/officeDocument/2006/relationships/image" Target="../media/image17.png"/><Relationship Id="rId9" Type="http://schemas.openxmlformats.org/officeDocument/2006/relationships/oleObject" Target="../embeddings/oleObject3.bin"/><Relationship Id="rId14" Type="http://schemas.openxmlformats.org/officeDocument/2006/relationships/image" Target="../media/image13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11.wmf"/><Relationship Id="rId3" Type="http://schemas.openxmlformats.org/officeDocument/2006/relationships/image" Target="../media/image22.png"/><Relationship Id="rId7" Type="http://schemas.openxmlformats.org/officeDocument/2006/relationships/image" Target="../media/image20.wmf"/><Relationship Id="rId12" Type="http://schemas.openxmlformats.org/officeDocument/2006/relationships/oleObject" Target="../embeddings/oleObject12.bin"/><Relationship Id="rId17" Type="http://schemas.openxmlformats.org/officeDocument/2006/relationships/image" Target="../media/image21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14.bin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10.bin"/><Relationship Id="rId11" Type="http://schemas.openxmlformats.org/officeDocument/2006/relationships/image" Target="../media/image10.wmf"/><Relationship Id="rId5" Type="http://schemas.openxmlformats.org/officeDocument/2006/relationships/image" Target="../media/image19.wmf"/><Relationship Id="rId15" Type="http://schemas.openxmlformats.org/officeDocument/2006/relationships/image" Target="../media/image9.wmf"/><Relationship Id="rId10" Type="http://schemas.openxmlformats.org/officeDocument/2006/relationships/oleObject" Target="../embeddings/oleObject11.bin"/><Relationship Id="rId4" Type="http://schemas.openxmlformats.org/officeDocument/2006/relationships/oleObject" Target="../embeddings/oleObject9.bin"/><Relationship Id="rId9" Type="http://schemas.openxmlformats.org/officeDocument/2006/relationships/image" Target="../media/image17.png"/><Relationship Id="rId14" Type="http://schemas.openxmlformats.org/officeDocument/2006/relationships/oleObject" Target="../embeddings/oleObject13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13" Type="http://schemas.openxmlformats.org/officeDocument/2006/relationships/oleObject" Target="../embeddings/oleObject20.bin"/><Relationship Id="rId18" Type="http://schemas.openxmlformats.org/officeDocument/2006/relationships/image" Target="../media/image30.wmf"/><Relationship Id="rId3" Type="http://schemas.openxmlformats.org/officeDocument/2006/relationships/oleObject" Target="../embeddings/oleObject15.bin"/><Relationship Id="rId7" Type="http://schemas.openxmlformats.org/officeDocument/2006/relationships/oleObject" Target="../embeddings/oleObject17.bin"/><Relationship Id="rId12" Type="http://schemas.openxmlformats.org/officeDocument/2006/relationships/image" Target="../media/image27.wmf"/><Relationship Id="rId17" Type="http://schemas.openxmlformats.org/officeDocument/2006/relationships/oleObject" Target="../embeddings/oleObject22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9.wmf"/><Relationship Id="rId1" Type="http://schemas.openxmlformats.org/officeDocument/2006/relationships/vmlDrawing" Target="../drawings/vmlDrawing3.vml"/><Relationship Id="rId6" Type="http://schemas.openxmlformats.org/officeDocument/2006/relationships/image" Target="../media/image24.wmf"/><Relationship Id="rId11" Type="http://schemas.openxmlformats.org/officeDocument/2006/relationships/oleObject" Target="../embeddings/oleObject19.bin"/><Relationship Id="rId5" Type="http://schemas.openxmlformats.org/officeDocument/2006/relationships/oleObject" Target="../embeddings/oleObject16.bin"/><Relationship Id="rId15" Type="http://schemas.openxmlformats.org/officeDocument/2006/relationships/oleObject" Target="../embeddings/oleObject21.bin"/><Relationship Id="rId10" Type="http://schemas.openxmlformats.org/officeDocument/2006/relationships/image" Target="../media/image26.wmf"/><Relationship Id="rId4" Type="http://schemas.openxmlformats.org/officeDocument/2006/relationships/image" Target="../media/image23.wmf"/><Relationship Id="rId9" Type="http://schemas.openxmlformats.org/officeDocument/2006/relationships/oleObject" Target="../embeddings/oleObject18.bin"/><Relationship Id="rId14" Type="http://schemas.openxmlformats.org/officeDocument/2006/relationships/image" Target="../media/image28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11.wmf"/><Relationship Id="rId3" Type="http://schemas.openxmlformats.org/officeDocument/2006/relationships/image" Target="../media/image22.png"/><Relationship Id="rId7" Type="http://schemas.openxmlformats.org/officeDocument/2006/relationships/image" Target="../media/image20.wmf"/><Relationship Id="rId12" Type="http://schemas.openxmlformats.org/officeDocument/2006/relationships/oleObject" Target="../embeddings/oleObject26.bin"/><Relationship Id="rId17" Type="http://schemas.openxmlformats.org/officeDocument/2006/relationships/image" Target="../media/image21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28.bin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24.bin"/><Relationship Id="rId11" Type="http://schemas.openxmlformats.org/officeDocument/2006/relationships/image" Target="../media/image10.wmf"/><Relationship Id="rId5" Type="http://schemas.openxmlformats.org/officeDocument/2006/relationships/image" Target="../media/image31.wmf"/><Relationship Id="rId15" Type="http://schemas.openxmlformats.org/officeDocument/2006/relationships/image" Target="../media/image9.wmf"/><Relationship Id="rId10" Type="http://schemas.openxmlformats.org/officeDocument/2006/relationships/oleObject" Target="../embeddings/oleObject25.bin"/><Relationship Id="rId4" Type="http://schemas.openxmlformats.org/officeDocument/2006/relationships/oleObject" Target="../embeddings/oleObject23.bin"/><Relationship Id="rId9" Type="http://schemas.openxmlformats.org/officeDocument/2006/relationships/image" Target="../media/image17.png"/><Relationship Id="rId14" Type="http://schemas.openxmlformats.org/officeDocument/2006/relationships/oleObject" Target="../embeddings/oleObject27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0.bin"/><Relationship Id="rId13" Type="http://schemas.openxmlformats.org/officeDocument/2006/relationships/image" Target="../media/image9.wmf"/><Relationship Id="rId3" Type="http://schemas.openxmlformats.org/officeDocument/2006/relationships/image" Target="../media/image22.png"/><Relationship Id="rId7" Type="http://schemas.openxmlformats.org/officeDocument/2006/relationships/image" Target="../media/image17.png"/><Relationship Id="rId12" Type="http://schemas.openxmlformats.org/officeDocument/2006/relationships/oleObject" Target="../embeddings/oleObject32.bin"/><Relationship Id="rId17" Type="http://schemas.openxmlformats.org/officeDocument/2006/relationships/image" Target="../media/image33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34.bin"/><Relationship Id="rId1" Type="http://schemas.openxmlformats.org/officeDocument/2006/relationships/vmlDrawing" Target="../drawings/vmlDrawing5.vml"/><Relationship Id="rId6" Type="http://schemas.openxmlformats.org/officeDocument/2006/relationships/image" Target="../media/image16.png"/><Relationship Id="rId11" Type="http://schemas.openxmlformats.org/officeDocument/2006/relationships/image" Target="../media/image11.wmf"/><Relationship Id="rId5" Type="http://schemas.openxmlformats.org/officeDocument/2006/relationships/image" Target="../media/image31.wmf"/><Relationship Id="rId15" Type="http://schemas.openxmlformats.org/officeDocument/2006/relationships/image" Target="../media/image32.wmf"/><Relationship Id="rId10" Type="http://schemas.openxmlformats.org/officeDocument/2006/relationships/oleObject" Target="../embeddings/oleObject31.bin"/><Relationship Id="rId4" Type="http://schemas.openxmlformats.org/officeDocument/2006/relationships/oleObject" Target="../embeddings/oleObject29.bin"/><Relationship Id="rId9" Type="http://schemas.openxmlformats.org/officeDocument/2006/relationships/image" Target="../media/image10.wmf"/><Relationship Id="rId14" Type="http://schemas.openxmlformats.org/officeDocument/2006/relationships/oleObject" Target="../embeddings/oleObject33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6.bin"/><Relationship Id="rId13" Type="http://schemas.openxmlformats.org/officeDocument/2006/relationships/image" Target="../media/image36.wmf"/><Relationship Id="rId18" Type="http://schemas.openxmlformats.org/officeDocument/2006/relationships/oleObject" Target="../embeddings/oleObject41.bin"/><Relationship Id="rId3" Type="http://schemas.openxmlformats.org/officeDocument/2006/relationships/image" Target="../media/image17.png"/><Relationship Id="rId7" Type="http://schemas.openxmlformats.org/officeDocument/2006/relationships/image" Target="../media/image34.wmf"/><Relationship Id="rId12" Type="http://schemas.openxmlformats.org/officeDocument/2006/relationships/oleObject" Target="../embeddings/oleObject38.bin"/><Relationship Id="rId17" Type="http://schemas.openxmlformats.org/officeDocument/2006/relationships/image" Target="../media/image11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40.bin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35.bin"/><Relationship Id="rId11" Type="http://schemas.openxmlformats.org/officeDocument/2006/relationships/image" Target="../media/image33.wmf"/><Relationship Id="rId5" Type="http://schemas.openxmlformats.org/officeDocument/2006/relationships/image" Target="../media/image37.png"/><Relationship Id="rId15" Type="http://schemas.openxmlformats.org/officeDocument/2006/relationships/image" Target="../media/image10.wmf"/><Relationship Id="rId10" Type="http://schemas.openxmlformats.org/officeDocument/2006/relationships/oleObject" Target="../embeddings/oleObject37.bin"/><Relationship Id="rId19" Type="http://schemas.openxmlformats.org/officeDocument/2006/relationships/image" Target="../media/image15.wmf"/><Relationship Id="rId4" Type="http://schemas.openxmlformats.org/officeDocument/2006/relationships/image" Target="../media/image16.png"/><Relationship Id="rId9" Type="http://schemas.openxmlformats.org/officeDocument/2006/relationships/image" Target="../media/image35.wmf"/><Relationship Id="rId14" Type="http://schemas.openxmlformats.org/officeDocument/2006/relationships/oleObject" Target="../embeddings/oleObject39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wmf"/><Relationship Id="rId13" Type="http://schemas.openxmlformats.org/officeDocument/2006/relationships/image" Target="../media/image11.wmf"/><Relationship Id="rId18" Type="http://schemas.openxmlformats.org/officeDocument/2006/relationships/oleObject" Target="../embeddings/oleObject48.bin"/><Relationship Id="rId3" Type="http://schemas.openxmlformats.org/officeDocument/2006/relationships/image" Target="../media/image39.png"/><Relationship Id="rId7" Type="http://schemas.openxmlformats.org/officeDocument/2006/relationships/oleObject" Target="../embeddings/oleObject43.bin"/><Relationship Id="rId12" Type="http://schemas.openxmlformats.org/officeDocument/2006/relationships/oleObject" Target="../embeddings/oleObject45.bin"/><Relationship Id="rId17" Type="http://schemas.openxmlformats.org/officeDocument/2006/relationships/image" Target="../media/image35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47.bin"/><Relationship Id="rId1" Type="http://schemas.openxmlformats.org/officeDocument/2006/relationships/vmlDrawing" Target="../drawings/vmlDrawing7.vml"/><Relationship Id="rId6" Type="http://schemas.openxmlformats.org/officeDocument/2006/relationships/image" Target="../media/image33.wmf"/><Relationship Id="rId11" Type="http://schemas.openxmlformats.org/officeDocument/2006/relationships/image" Target="../media/image10.wmf"/><Relationship Id="rId5" Type="http://schemas.openxmlformats.org/officeDocument/2006/relationships/oleObject" Target="../embeddings/oleObject42.bin"/><Relationship Id="rId15" Type="http://schemas.openxmlformats.org/officeDocument/2006/relationships/image" Target="../media/image38.wmf"/><Relationship Id="rId10" Type="http://schemas.openxmlformats.org/officeDocument/2006/relationships/oleObject" Target="../embeddings/oleObject44.bin"/><Relationship Id="rId19" Type="http://schemas.openxmlformats.org/officeDocument/2006/relationships/image" Target="../media/image15.wmf"/><Relationship Id="rId4" Type="http://schemas.openxmlformats.org/officeDocument/2006/relationships/image" Target="../media/image40.png"/><Relationship Id="rId9" Type="http://schemas.openxmlformats.org/officeDocument/2006/relationships/image" Target="../media/image16.png"/><Relationship Id="rId14" Type="http://schemas.openxmlformats.org/officeDocument/2006/relationships/oleObject" Target="../embeddings/oleObject46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wmf"/><Relationship Id="rId13" Type="http://schemas.openxmlformats.org/officeDocument/2006/relationships/image" Target="../media/image11.wmf"/><Relationship Id="rId3" Type="http://schemas.openxmlformats.org/officeDocument/2006/relationships/image" Target="../media/image18.png"/><Relationship Id="rId7" Type="http://schemas.openxmlformats.org/officeDocument/2006/relationships/oleObject" Target="../embeddings/oleObject50.bin"/><Relationship Id="rId12" Type="http://schemas.openxmlformats.org/officeDocument/2006/relationships/oleObject" Target="../embeddings/oleObject52.bin"/><Relationship Id="rId17" Type="http://schemas.openxmlformats.org/officeDocument/2006/relationships/image" Target="../media/image15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54.bin"/><Relationship Id="rId1" Type="http://schemas.openxmlformats.org/officeDocument/2006/relationships/vmlDrawing" Target="../drawings/vmlDrawing8.vml"/><Relationship Id="rId6" Type="http://schemas.openxmlformats.org/officeDocument/2006/relationships/image" Target="../media/image33.wmf"/><Relationship Id="rId11" Type="http://schemas.openxmlformats.org/officeDocument/2006/relationships/image" Target="../media/image10.wmf"/><Relationship Id="rId5" Type="http://schemas.openxmlformats.org/officeDocument/2006/relationships/oleObject" Target="../embeddings/oleObject49.bin"/><Relationship Id="rId15" Type="http://schemas.openxmlformats.org/officeDocument/2006/relationships/image" Target="../media/image41.wmf"/><Relationship Id="rId10" Type="http://schemas.openxmlformats.org/officeDocument/2006/relationships/oleObject" Target="../embeddings/oleObject51.bin"/><Relationship Id="rId4" Type="http://schemas.openxmlformats.org/officeDocument/2006/relationships/image" Target="../media/image17.png"/><Relationship Id="rId9" Type="http://schemas.openxmlformats.org/officeDocument/2006/relationships/image" Target="../media/image16.png"/><Relationship Id="rId14" Type="http://schemas.openxmlformats.org/officeDocument/2006/relationships/oleObject" Target="../embeddings/oleObject53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7.bin"/><Relationship Id="rId13" Type="http://schemas.openxmlformats.org/officeDocument/2006/relationships/image" Target="../media/image42.wmf"/><Relationship Id="rId3" Type="http://schemas.openxmlformats.org/officeDocument/2006/relationships/image" Target="../media/image43.png"/><Relationship Id="rId7" Type="http://schemas.openxmlformats.org/officeDocument/2006/relationships/image" Target="../media/image26.wmf"/><Relationship Id="rId12" Type="http://schemas.openxmlformats.org/officeDocument/2006/relationships/oleObject" Target="../embeddings/oleObject5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56.bin"/><Relationship Id="rId11" Type="http://schemas.openxmlformats.org/officeDocument/2006/relationships/image" Target="../media/image28.wmf"/><Relationship Id="rId5" Type="http://schemas.openxmlformats.org/officeDocument/2006/relationships/image" Target="../media/image25.wmf"/><Relationship Id="rId10" Type="http://schemas.openxmlformats.org/officeDocument/2006/relationships/oleObject" Target="../embeddings/oleObject58.bin"/><Relationship Id="rId4" Type="http://schemas.openxmlformats.org/officeDocument/2006/relationships/oleObject" Target="../embeddings/oleObject55.bin"/><Relationship Id="rId9" Type="http://schemas.openxmlformats.org/officeDocument/2006/relationships/image" Target="../media/image27.w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wmf"/><Relationship Id="rId13" Type="http://schemas.openxmlformats.org/officeDocument/2006/relationships/image" Target="../media/image49.png"/><Relationship Id="rId3" Type="http://schemas.openxmlformats.org/officeDocument/2006/relationships/oleObject" Target="../embeddings/oleObject60.bin"/><Relationship Id="rId7" Type="http://schemas.openxmlformats.org/officeDocument/2006/relationships/oleObject" Target="../embeddings/oleObject62.bin"/><Relationship Id="rId12" Type="http://schemas.openxmlformats.org/officeDocument/2006/relationships/image" Target="../media/image48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45.wmf"/><Relationship Id="rId11" Type="http://schemas.openxmlformats.org/officeDocument/2006/relationships/oleObject" Target="../embeddings/oleObject64.bin"/><Relationship Id="rId5" Type="http://schemas.openxmlformats.org/officeDocument/2006/relationships/oleObject" Target="../embeddings/oleObject61.bin"/><Relationship Id="rId15" Type="http://schemas.openxmlformats.org/officeDocument/2006/relationships/image" Target="../media/image51.png"/><Relationship Id="rId10" Type="http://schemas.openxmlformats.org/officeDocument/2006/relationships/image" Target="../media/image47.wmf"/><Relationship Id="rId4" Type="http://schemas.openxmlformats.org/officeDocument/2006/relationships/image" Target="../media/image44.wmf"/><Relationship Id="rId9" Type="http://schemas.openxmlformats.org/officeDocument/2006/relationships/oleObject" Target="../embeddings/oleObject63.bin"/><Relationship Id="rId14" Type="http://schemas.openxmlformats.org/officeDocument/2006/relationships/image" Target="../media/image5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7.bin"/><Relationship Id="rId13" Type="http://schemas.openxmlformats.org/officeDocument/2006/relationships/image" Target="../media/image56.wmf"/><Relationship Id="rId3" Type="http://schemas.openxmlformats.org/officeDocument/2006/relationships/image" Target="../media/image58.png"/><Relationship Id="rId7" Type="http://schemas.openxmlformats.org/officeDocument/2006/relationships/image" Target="../media/image53.wmf"/><Relationship Id="rId12" Type="http://schemas.openxmlformats.org/officeDocument/2006/relationships/oleObject" Target="../embeddings/oleObject6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66.bin"/><Relationship Id="rId11" Type="http://schemas.openxmlformats.org/officeDocument/2006/relationships/image" Target="../media/image55.wmf"/><Relationship Id="rId5" Type="http://schemas.openxmlformats.org/officeDocument/2006/relationships/image" Target="../media/image52.wmf"/><Relationship Id="rId15" Type="http://schemas.openxmlformats.org/officeDocument/2006/relationships/image" Target="../media/image57.wmf"/><Relationship Id="rId10" Type="http://schemas.openxmlformats.org/officeDocument/2006/relationships/oleObject" Target="../embeddings/oleObject68.bin"/><Relationship Id="rId4" Type="http://schemas.openxmlformats.org/officeDocument/2006/relationships/oleObject" Target="../embeddings/oleObject65.bin"/><Relationship Id="rId9" Type="http://schemas.openxmlformats.org/officeDocument/2006/relationships/image" Target="../media/image54.wmf"/><Relationship Id="rId14" Type="http://schemas.openxmlformats.org/officeDocument/2006/relationships/oleObject" Target="../embeddings/oleObject70.bin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2.bin"/><Relationship Id="rId13" Type="http://schemas.openxmlformats.org/officeDocument/2006/relationships/image" Target="../media/image15.wmf"/><Relationship Id="rId3" Type="http://schemas.openxmlformats.org/officeDocument/2006/relationships/image" Target="../media/image18.png"/><Relationship Id="rId7" Type="http://schemas.openxmlformats.org/officeDocument/2006/relationships/image" Target="../media/image16.png"/><Relationship Id="rId12" Type="http://schemas.openxmlformats.org/officeDocument/2006/relationships/oleObject" Target="../embeddings/oleObject7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36.wmf"/><Relationship Id="rId11" Type="http://schemas.openxmlformats.org/officeDocument/2006/relationships/image" Target="../media/image11.wmf"/><Relationship Id="rId5" Type="http://schemas.openxmlformats.org/officeDocument/2006/relationships/oleObject" Target="../embeddings/oleObject71.bin"/><Relationship Id="rId10" Type="http://schemas.openxmlformats.org/officeDocument/2006/relationships/oleObject" Target="../embeddings/oleObject73.bin"/><Relationship Id="rId4" Type="http://schemas.openxmlformats.org/officeDocument/2006/relationships/image" Target="../media/image17.png"/><Relationship Id="rId9" Type="http://schemas.openxmlformats.org/officeDocument/2006/relationships/image" Target="../media/image10.w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wmf"/><Relationship Id="rId13" Type="http://schemas.openxmlformats.org/officeDocument/2006/relationships/image" Target="../media/image15.wmf"/><Relationship Id="rId3" Type="http://schemas.openxmlformats.org/officeDocument/2006/relationships/image" Target="../media/image61.png"/><Relationship Id="rId7" Type="http://schemas.openxmlformats.org/officeDocument/2006/relationships/oleObject" Target="../embeddings/oleObject76.bin"/><Relationship Id="rId12" Type="http://schemas.openxmlformats.org/officeDocument/2006/relationships/oleObject" Target="../embeddings/oleObject7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10.wmf"/><Relationship Id="rId11" Type="http://schemas.openxmlformats.org/officeDocument/2006/relationships/image" Target="../media/image60.wmf"/><Relationship Id="rId5" Type="http://schemas.openxmlformats.org/officeDocument/2006/relationships/oleObject" Target="../embeddings/oleObject75.bin"/><Relationship Id="rId10" Type="http://schemas.openxmlformats.org/officeDocument/2006/relationships/oleObject" Target="../embeddings/oleObject77.bin"/><Relationship Id="rId4" Type="http://schemas.openxmlformats.org/officeDocument/2006/relationships/image" Target="../media/image16.png"/><Relationship Id="rId9" Type="http://schemas.openxmlformats.org/officeDocument/2006/relationships/image" Target="../media/image62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oleObject" Target="../embeddings/oleObject82.bin"/><Relationship Id="rId3" Type="http://schemas.openxmlformats.org/officeDocument/2006/relationships/image" Target="../media/image66.png"/><Relationship Id="rId7" Type="http://schemas.openxmlformats.org/officeDocument/2006/relationships/image" Target="../media/image63.wmf"/><Relationship Id="rId12" Type="http://schemas.openxmlformats.org/officeDocument/2006/relationships/image" Target="../media/image59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65.wmf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79.bin"/><Relationship Id="rId11" Type="http://schemas.openxmlformats.org/officeDocument/2006/relationships/oleObject" Target="../embeddings/oleObject81.bin"/><Relationship Id="rId5" Type="http://schemas.openxmlformats.org/officeDocument/2006/relationships/image" Target="../media/image61.png"/><Relationship Id="rId15" Type="http://schemas.openxmlformats.org/officeDocument/2006/relationships/oleObject" Target="../embeddings/oleObject83.bin"/><Relationship Id="rId10" Type="http://schemas.openxmlformats.org/officeDocument/2006/relationships/image" Target="../media/image10.wmf"/><Relationship Id="rId4" Type="http://schemas.openxmlformats.org/officeDocument/2006/relationships/image" Target="../media/image67.png"/><Relationship Id="rId9" Type="http://schemas.openxmlformats.org/officeDocument/2006/relationships/oleObject" Target="../embeddings/oleObject80.bin"/><Relationship Id="rId14" Type="http://schemas.openxmlformats.org/officeDocument/2006/relationships/image" Target="../media/image64.w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wmf"/><Relationship Id="rId13" Type="http://schemas.openxmlformats.org/officeDocument/2006/relationships/oleObject" Target="../embeddings/oleObject87.bin"/><Relationship Id="rId3" Type="http://schemas.openxmlformats.org/officeDocument/2006/relationships/image" Target="../media/image69.png"/><Relationship Id="rId7" Type="http://schemas.openxmlformats.org/officeDocument/2006/relationships/oleObject" Target="../embeddings/oleObject84.bin"/><Relationship Id="rId12" Type="http://schemas.openxmlformats.org/officeDocument/2006/relationships/image" Target="../media/image68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65.wmf"/><Relationship Id="rId1" Type="http://schemas.openxmlformats.org/officeDocument/2006/relationships/vmlDrawing" Target="../drawings/vmlDrawing15.vml"/><Relationship Id="rId6" Type="http://schemas.openxmlformats.org/officeDocument/2006/relationships/image" Target="../media/image6.png"/><Relationship Id="rId11" Type="http://schemas.openxmlformats.org/officeDocument/2006/relationships/oleObject" Target="../embeddings/oleObject86.bin"/><Relationship Id="rId5" Type="http://schemas.openxmlformats.org/officeDocument/2006/relationships/image" Target="../media/image5.png"/><Relationship Id="rId15" Type="http://schemas.openxmlformats.org/officeDocument/2006/relationships/oleObject" Target="../embeddings/oleObject88.bin"/><Relationship Id="rId10" Type="http://schemas.openxmlformats.org/officeDocument/2006/relationships/image" Target="../media/image10.wmf"/><Relationship Id="rId4" Type="http://schemas.openxmlformats.org/officeDocument/2006/relationships/image" Target="../media/image70.png"/><Relationship Id="rId9" Type="http://schemas.openxmlformats.org/officeDocument/2006/relationships/oleObject" Target="../embeddings/oleObject85.bin"/><Relationship Id="rId14" Type="http://schemas.openxmlformats.org/officeDocument/2006/relationships/image" Target="../media/image64.wmf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oleObject" Target="../embeddings/oleObject89.bin"/><Relationship Id="rId7" Type="http://schemas.openxmlformats.org/officeDocument/2006/relationships/image" Target="../media/image17.png"/><Relationship Id="rId12" Type="http://schemas.openxmlformats.org/officeDocument/2006/relationships/image" Target="../media/image1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72.wmf"/><Relationship Id="rId11" Type="http://schemas.openxmlformats.org/officeDocument/2006/relationships/oleObject" Target="../embeddings/oleObject92.bin"/><Relationship Id="rId5" Type="http://schemas.openxmlformats.org/officeDocument/2006/relationships/oleObject" Target="../embeddings/oleObject90.bin"/><Relationship Id="rId10" Type="http://schemas.openxmlformats.org/officeDocument/2006/relationships/image" Target="../media/image10.wmf"/><Relationship Id="rId4" Type="http://schemas.openxmlformats.org/officeDocument/2006/relationships/image" Target="../media/image71.wmf"/><Relationship Id="rId9" Type="http://schemas.openxmlformats.org/officeDocument/2006/relationships/oleObject" Target="../embeddings/oleObject91.bin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wmf"/><Relationship Id="rId3" Type="http://schemas.openxmlformats.org/officeDocument/2006/relationships/oleObject" Target="../embeddings/oleObject93.bin"/><Relationship Id="rId7" Type="http://schemas.openxmlformats.org/officeDocument/2006/relationships/oleObject" Target="../embeddings/oleObject9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74.wmf"/><Relationship Id="rId5" Type="http://schemas.openxmlformats.org/officeDocument/2006/relationships/oleObject" Target="../embeddings/oleObject94.bin"/><Relationship Id="rId4" Type="http://schemas.openxmlformats.org/officeDocument/2006/relationships/image" Target="../media/image73.wmf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wmf"/><Relationship Id="rId13" Type="http://schemas.openxmlformats.org/officeDocument/2006/relationships/oleObject" Target="../embeddings/oleObject100.bin"/><Relationship Id="rId18" Type="http://schemas.openxmlformats.org/officeDocument/2006/relationships/image" Target="../media/image82.wmf"/><Relationship Id="rId3" Type="http://schemas.openxmlformats.org/officeDocument/2006/relationships/image" Target="../media/image83.png"/><Relationship Id="rId7" Type="http://schemas.openxmlformats.org/officeDocument/2006/relationships/oleObject" Target="../embeddings/oleObject97.bin"/><Relationship Id="rId12" Type="http://schemas.openxmlformats.org/officeDocument/2006/relationships/image" Target="../media/image79.wmf"/><Relationship Id="rId17" Type="http://schemas.openxmlformats.org/officeDocument/2006/relationships/oleObject" Target="../embeddings/oleObject102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81.wmf"/><Relationship Id="rId1" Type="http://schemas.openxmlformats.org/officeDocument/2006/relationships/vmlDrawing" Target="../drawings/vmlDrawing18.vml"/><Relationship Id="rId6" Type="http://schemas.openxmlformats.org/officeDocument/2006/relationships/image" Target="../media/image76.wmf"/><Relationship Id="rId11" Type="http://schemas.openxmlformats.org/officeDocument/2006/relationships/oleObject" Target="../embeddings/oleObject99.bin"/><Relationship Id="rId5" Type="http://schemas.openxmlformats.org/officeDocument/2006/relationships/oleObject" Target="../embeddings/oleObject96.bin"/><Relationship Id="rId15" Type="http://schemas.openxmlformats.org/officeDocument/2006/relationships/oleObject" Target="../embeddings/oleObject101.bin"/><Relationship Id="rId10" Type="http://schemas.openxmlformats.org/officeDocument/2006/relationships/image" Target="../media/image78.wmf"/><Relationship Id="rId4" Type="http://schemas.openxmlformats.org/officeDocument/2006/relationships/image" Target="../media/image84.png"/><Relationship Id="rId9" Type="http://schemas.openxmlformats.org/officeDocument/2006/relationships/oleObject" Target="../embeddings/oleObject98.bin"/><Relationship Id="rId14" Type="http://schemas.openxmlformats.org/officeDocument/2006/relationships/image" Target="../media/image80.wmf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wmf"/><Relationship Id="rId13" Type="http://schemas.openxmlformats.org/officeDocument/2006/relationships/oleObject" Target="../embeddings/oleObject107.bin"/><Relationship Id="rId3" Type="http://schemas.openxmlformats.org/officeDocument/2006/relationships/image" Target="../media/image84.png"/><Relationship Id="rId7" Type="http://schemas.openxmlformats.org/officeDocument/2006/relationships/oleObject" Target="../embeddings/oleObject104.bin"/><Relationship Id="rId12" Type="http://schemas.openxmlformats.org/officeDocument/2006/relationships/image" Target="../media/image85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79.wmf"/><Relationship Id="rId11" Type="http://schemas.openxmlformats.org/officeDocument/2006/relationships/oleObject" Target="../embeddings/oleObject106.bin"/><Relationship Id="rId5" Type="http://schemas.openxmlformats.org/officeDocument/2006/relationships/oleObject" Target="../embeddings/oleObject103.bin"/><Relationship Id="rId10" Type="http://schemas.openxmlformats.org/officeDocument/2006/relationships/image" Target="../media/image81.wmf"/><Relationship Id="rId4" Type="http://schemas.openxmlformats.org/officeDocument/2006/relationships/image" Target="../media/image83.png"/><Relationship Id="rId9" Type="http://schemas.openxmlformats.org/officeDocument/2006/relationships/oleObject" Target="../embeddings/oleObject105.bin"/><Relationship Id="rId14" Type="http://schemas.openxmlformats.org/officeDocument/2006/relationships/image" Target="../media/image86.wmf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4"/>
          <p:cNvSpPr txBox="1">
            <a:spLocks noChangeArrowheads="1"/>
          </p:cNvSpPr>
          <p:nvPr/>
        </p:nvSpPr>
        <p:spPr bwMode="auto">
          <a:xfrm>
            <a:off x="323850" y="1843088"/>
            <a:ext cx="8640763" cy="34470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3200" dirty="0" smtClean="0">
                <a:solidFill>
                  <a:srgbClr val="9A044B"/>
                </a:solidFill>
                <a:latin typeface="Arial" charset="0"/>
              </a:rPr>
              <a:t>Functional Connectivity in MEG</a:t>
            </a:r>
          </a:p>
          <a:p>
            <a:pPr eaLnBrk="1" hangingPunct="1">
              <a:spcBef>
                <a:spcPct val="50000"/>
              </a:spcBef>
            </a:pPr>
            <a:endParaRPr lang="en-GB" sz="3200" dirty="0">
              <a:solidFill>
                <a:srgbClr val="9A044B"/>
              </a:solidFill>
              <a:latin typeface="Arial" charset="0"/>
            </a:endParaRPr>
          </a:p>
          <a:p>
            <a:pPr eaLnBrk="1" hangingPunct="1">
              <a:spcBef>
                <a:spcPct val="50000"/>
              </a:spcBef>
            </a:pPr>
            <a:endParaRPr lang="en-US" sz="3200" dirty="0">
              <a:solidFill>
                <a:srgbClr val="9A044B"/>
              </a:solidFill>
              <a:latin typeface="Arial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n-US" sz="2400" dirty="0" err="1">
                <a:latin typeface="Arial" charset="0"/>
              </a:rPr>
              <a:t>Rik</a:t>
            </a:r>
            <a:r>
              <a:rPr lang="en-US" sz="2400" dirty="0">
                <a:latin typeface="Arial" charset="0"/>
              </a:rPr>
              <a:t> Henson</a:t>
            </a:r>
          </a:p>
          <a:p>
            <a:pPr eaLnBrk="1" hangingPunct="1">
              <a:spcBef>
                <a:spcPct val="50000"/>
              </a:spcBef>
            </a:pPr>
            <a:r>
              <a:rPr lang="en-US" sz="1200" dirty="0">
                <a:latin typeface="Arial" charset="0"/>
              </a:rPr>
              <a:t>MRC CBU, Cambridge</a:t>
            </a:r>
          </a:p>
          <a:p>
            <a:pPr eaLnBrk="1" hangingPunct="1">
              <a:spcBef>
                <a:spcPct val="50000"/>
              </a:spcBef>
            </a:pPr>
            <a:endParaRPr lang="en-US" sz="2400" dirty="0">
              <a:latin typeface="Arial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242887" y="152400"/>
            <a:ext cx="6074785" cy="576263"/>
          </a:xfrm>
          <a:prstGeom prst="rect">
            <a:avLst/>
          </a:prstGeo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sz="2800" dirty="0" smtClean="0">
                <a:solidFill>
                  <a:srgbClr val="91695F"/>
                </a:solidFill>
                <a:latin typeface="Arial" charset="0"/>
              </a:rPr>
              <a:t>Functional Connectivity</a:t>
            </a:r>
            <a:br>
              <a:rPr lang="en-GB" sz="2800" dirty="0" smtClean="0">
                <a:solidFill>
                  <a:srgbClr val="91695F"/>
                </a:solidFill>
                <a:latin typeface="Arial" charset="0"/>
              </a:rPr>
            </a:br>
            <a:r>
              <a:rPr lang="en-GB" sz="2800" dirty="0" smtClean="0">
                <a:solidFill>
                  <a:srgbClr val="91695F"/>
                </a:solidFill>
                <a:latin typeface="Arial" charset="0"/>
              </a:rPr>
              <a:t>Background</a:t>
            </a:r>
          </a:p>
        </p:txBody>
      </p:sp>
      <p:sp>
        <p:nvSpPr>
          <p:cNvPr id="688135" name="Text Box 7"/>
          <p:cNvSpPr txBox="1">
            <a:spLocks noChangeArrowheads="1"/>
          </p:cNvSpPr>
          <p:nvPr/>
        </p:nvSpPr>
        <p:spPr bwMode="auto">
          <a:xfrm>
            <a:off x="242887" y="1628750"/>
            <a:ext cx="8635567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342900" indent="-342900">
              <a:buFont typeface="Arial" pitchFamily="34" charset="0"/>
              <a:buChar char="•"/>
              <a:defRPr/>
            </a:pPr>
            <a:r>
              <a:rPr lang="en-GB" sz="2400" dirty="0" smtClean="0">
                <a:solidFill>
                  <a:srgbClr val="9A044B"/>
                </a:solidFill>
                <a:latin typeface="Arial" charset="0"/>
              </a:rPr>
              <a:t>Much interest in functional connectivity in fMRI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endParaRPr lang="en-GB" sz="2400" dirty="0" smtClean="0">
              <a:solidFill>
                <a:srgbClr val="9A044B"/>
              </a:solidFill>
              <a:latin typeface="Arial" charset="0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n-GB" sz="2400" dirty="0" smtClean="0">
                <a:solidFill>
                  <a:srgbClr val="9A044B"/>
                </a:solidFill>
                <a:latin typeface="Arial" charset="0"/>
              </a:rPr>
              <a:t>And yet many neural interactions (</a:t>
            </a:r>
            <a:r>
              <a:rPr lang="en-GB" sz="2400" dirty="0" err="1" smtClean="0">
                <a:solidFill>
                  <a:srgbClr val="9A044B"/>
                </a:solidFill>
                <a:latin typeface="Arial" charset="0"/>
              </a:rPr>
              <a:t>e.g</a:t>
            </a:r>
            <a:r>
              <a:rPr lang="en-GB" sz="2400" dirty="0" smtClean="0">
                <a:solidFill>
                  <a:srgbClr val="9A044B"/>
                </a:solidFill>
                <a:latin typeface="Arial" charset="0"/>
              </a:rPr>
              <a:t>, coupled oscillations) occur at a timescale faster than visible by fMRI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endParaRPr lang="en-GB" sz="2400" dirty="0" smtClean="0">
              <a:solidFill>
                <a:srgbClr val="9A044B"/>
              </a:solidFill>
              <a:latin typeface="Arial" charset="0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n-GB" sz="2400" dirty="0" smtClean="0">
                <a:solidFill>
                  <a:srgbClr val="9A044B"/>
                </a:solidFill>
                <a:latin typeface="Arial" charset="0"/>
              </a:rPr>
              <a:t>Beyond localization: the same set of brain regions could perform different functions depending on how they interact</a:t>
            </a:r>
          </a:p>
          <a:p>
            <a:pPr marL="342900" indent="-342900">
              <a:defRPr/>
            </a:pPr>
            <a:endParaRPr lang="en-GB" sz="2400" dirty="0" smtClean="0">
              <a:solidFill>
                <a:srgbClr val="9A044B"/>
              </a:solidFill>
              <a:latin typeface="Arial" charset="0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endParaRPr lang="en-GB" sz="2400" dirty="0" smtClean="0">
              <a:solidFill>
                <a:srgbClr val="9A044B"/>
              </a:solidFill>
              <a:latin typeface="Arial" charset="0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n-GB" sz="2400" dirty="0" smtClean="0">
                <a:solidFill>
                  <a:srgbClr val="9A044B"/>
                </a:solidFill>
                <a:latin typeface="Arial" charset="0"/>
              </a:rPr>
              <a:t>So, real promise of MEG/EEG is functional connectivity?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endParaRPr lang="en-GB" sz="2400" dirty="0" smtClean="0">
              <a:solidFill>
                <a:srgbClr val="9A044B"/>
              </a:solidFill>
              <a:latin typeface="Arial" charset="0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endParaRPr lang="en-GB" sz="2400" dirty="0" smtClean="0">
              <a:solidFill>
                <a:srgbClr val="9A044B"/>
              </a:solidFill>
              <a:latin typeface="Arial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1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1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1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813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935038" y="296863"/>
            <a:ext cx="5184775" cy="576262"/>
          </a:xfrm>
          <a:prstGeom prst="rect">
            <a:avLst/>
          </a:prstGeo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sz="4000" smtClean="0">
                <a:solidFill>
                  <a:srgbClr val="91695F"/>
                </a:solidFill>
                <a:latin typeface="Arial" charset="0"/>
              </a:rPr>
              <a:t>Talk Overview</a:t>
            </a:r>
          </a:p>
        </p:txBody>
      </p:sp>
      <p:sp>
        <p:nvSpPr>
          <p:cNvPr id="688135" name="Text Box 7"/>
          <p:cNvSpPr txBox="1">
            <a:spLocks noChangeArrowheads="1"/>
          </p:cNvSpPr>
          <p:nvPr/>
        </p:nvSpPr>
        <p:spPr bwMode="auto">
          <a:xfrm>
            <a:off x="-108650" y="1764175"/>
            <a:ext cx="8790595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GB" sz="2800" dirty="0">
                <a:solidFill>
                  <a:srgbClr val="9A044B"/>
                </a:solidFill>
                <a:latin typeface="Arial" charset="0"/>
              </a:rPr>
              <a:t>	1. </a:t>
            </a:r>
            <a:r>
              <a:rPr lang="en-GB" sz="2800" dirty="0" smtClean="0">
                <a:solidFill>
                  <a:srgbClr val="9A044B"/>
                </a:solidFill>
                <a:latin typeface="Arial" charset="0"/>
              </a:rPr>
              <a:t>Problem of Field Spread (Volume Conduction)</a:t>
            </a:r>
            <a:endParaRPr lang="en-GB" sz="2800" dirty="0">
              <a:solidFill>
                <a:srgbClr val="9A044B"/>
              </a:solidFill>
              <a:latin typeface="Arial" charset="0"/>
            </a:endParaRPr>
          </a:p>
          <a:p>
            <a:pPr eaLnBrk="1" hangingPunct="1"/>
            <a:endParaRPr lang="en-GB" sz="2800" dirty="0" smtClean="0">
              <a:solidFill>
                <a:srgbClr val="9A044B"/>
              </a:solidFill>
              <a:latin typeface="Arial" charset="0"/>
            </a:endParaRPr>
          </a:p>
          <a:p>
            <a:pPr eaLnBrk="1" hangingPunct="1"/>
            <a:r>
              <a:rPr lang="en-GB" sz="2800" dirty="0">
                <a:solidFill>
                  <a:srgbClr val="9A044B"/>
                </a:solidFill>
                <a:latin typeface="Arial" charset="0"/>
              </a:rPr>
              <a:t>	</a:t>
            </a:r>
            <a:r>
              <a:rPr lang="en-GB" sz="2800" dirty="0" smtClean="0">
                <a:solidFill>
                  <a:srgbClr val="9A044B"/>
                </a:solidFill>
                <a:latin typeface="Arial" charset="0"/>
              </a:rPr>
              <a:t>2. </a:t>
            </a:r>
            <a:r>
              <a:rPr lang="en-GB" sz="2800" dirty="0">
                <a:solidFill>
                  <a:srgbClr val="9A044B"/>
                </a:solidFill>
                <a:latin typeface="Arial" charset="0"/>
              </a:rPr>
              <a:t>Linear vs Nonlinear measures</a:t>
            </a:r>
          </a:p>
          <a:p>
            <a:pPr eaLnBrk="1" hangingPunct="1"/>
            <a:endParaRPr lang="en-GB" sz="2800" dirty="0" smtClean="0">
              <a:solidFill>
                <a:srgbClr val="9A044B"/>
              </a:solidFill>
              <a:latin typeface="Arial" charset="0"/>
            </a:endParaRPr>
          </a:p>
          <a:p>
            <a:pPr eaLnBrk="1" hangingPunct="1"/>
            <a:r>
              <a:rPr lang="en-GB" sz="2800" dirty="0">
                <a:solidFill>
                  <a:srgbClr val="9A044B"/>
                </a:solidFill>
                <a:latin typeface="Arial" charset="0"/>
              </a:rPr>
              <a:t>	</a:t>
            </a:r>
            <a:r>
              <a:rPr lang="en-GB" sz="2800" dirty="0" smtClean="0">
                <a:solidFill>
                  <a:srgbClr val="9A044B"/>
                </a:solidFill>
                <a:latin typeface="Arial" charset="0"/>
              </a:rPr>
              <a:t>3. Directed vs Undirected measures</a:t>
            </a:r>
          </a:p>
          <a:p>
            <a:pPr eaLnBrk="1" hangingPunct="1"/>
            <a:endParaRPr lang="en-GB" sz="2800" dirty="0" smtClean="0">
              <a:solidFill>
                <a:srgbClr val="9A044B"/>
              </a:solidFill>
              <a:latin typeface="Arial" charset="0"/>
            </a:endParaRPr>
          </a:p>
          <a:p>
            <a:pPr eaLnBrk="1" hangingPunct="1"/>
            <a:r>
              <a:rPr lang="en-GB" sz="2800" dirty="0" smtClean="0">
                <a:solidFill>
                  <a:srgbClr val="9A044B"/>
                </a:solidFill>
                <a:latin typeface="Arial" charset="0"/>
              </a:rPr>
              <a:t>	4. Direct </a:t>
            </a:r>
            <a:r>
              <a:rPr lang="en-GB" sz="2800" dirty="0" err="1" smtClean="0">
                <a:solidFill>
                  <a:srgbClr val="9A044B"/>
                </a:solidFill>
                <a:latin typeface="Arial" charset="0"/>
              </a:rPr>
              <a:t>vs</a:t>
            </a:r>
            <a:r>
              <a:rPr lang="en-GB" sz="2800" dirty="0" smtClean="0">
                <a:solidFill>
                  <a:srgbClr val="9A044B"/>
                </a:solidFill>
                <a:latin typeface="Arial" charset="0"/>
              </a:rPr>
              <a:t> Indirect measures</a:t>
            </a:r>
          </a:p>
          <a:p>
            <a:pPr eaLnBrk="1" hangingPunct="1"/>
            <a:endParaRPr lang="en-GB" sz="2800" dirty="0">
              <a:solidFill>
                <a:srgbClr val="9A044B"/>
              </a:solidFill>
              <a:latin typeface="Arial" charset="0"/>
            </a:endParaRPr>
          </a:p>
          <a:p>
            <a:pPr eaLnBrk="1" hangingPunct="1"/>
            <a:r>
              <a:rPr lang="en-GB" sz="2800" dirty="0">
                <a:solidFill>
                  <a:srgbClr val="9A044B"/>
                </a:solidFill>
                <a:latin typeface="Arial" charset="0"/>
              </a:rPr>
              <a:t>	5</a:t>
            </a:r>
            <a:r>
              <a:rPr lang="en-GB" sz="2800" dirty="0" smtClean="0">
                <a:solidFill>
                  <a:srgbClr val="9A044B"/>
                </a:solidFill>
                <a:latin typeface="Arial" charset="0"/>
              </a:rPr>
              <a:t>. Generative Models</a:t>
            </a:r>
          </a:p>
          <a:p>
            <a:pPr eaLnBrk="1" hangingPunct="1"/>
            <a:endParaRPr lang="en-GB" sz="2800" dirty="0">
              <a:solidFill>
                <a:srgbClr val="9A044B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704472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1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1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1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1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813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242887" y="296420"/>
            <a:ext cx="6074785" cy="576263"/>
          </a:xfrm>
          <a:prstGeom prst="rect">
            <a:avLst/>
          </a:prstGeo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sz="2800" dirty="0" smtClean="0">
                <a:solidFill>
                  <a:srgbClr val="91695F"/>
                </a:solidFill>
                <a:latin typeface="Arial" charset="0"/>
              </a:rPr>
              <a:t>Field Spread Problem</a:t>
            </a:r>
          </a:p>
        </p:txBody>
      </p:sp>
      <p:sp>
        <p:nvSpPr>
          <p:cNvPr id="688135" name="Text Box 7"/>
          <p:cNvSpPr txBox="1">
            <a:spLocks noChangeArrowheads="1"/>
          </p:cNvSpPr>
          <p:nvPr/>
        </p:nvSpPr>
        <p:spPr bwMode="auto">
          <a:xfrm>
            <a:off x="242887" y="1157803"/>
            <a:ext cx="864971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>
              <a:defRPr/>
            </a:pPr>
            <a:r>
              <a:rPr lang="en-GB" sz="2400" dirty="0" smtClean="0">
                <a:solidFill>
                  <a:srgbClr val="9A044B"/>
                </a:solidFill>
                <a:latin typeface="Arial" charset="0"/>
              </a:rPr>
              <a:t>Many (zero-lag) measures of functional connectivity between sensors can be spurious, </a:t>
            </a:r>
            <a:r>
              <a:rPr lang="en-GB" sz="2400" dirty="0" err="1" smtClean="0">
                <a:solidFill>
                  <a:srgbClr val="9A044B"/>
                </a:solidFill>
                <a:latin typeface="Arial" charset="0"/>
              </a:rPr>
              <a:t>i.e</a:t>
            </a:r>
            <a:r>
              <a:rPr lang="en-GB" sz="2400" dirty="0" smtClean="0">
                <a:solidFill>
                  <a:srgbClr val="9A044B"/>
                </a:solidFill>
                <a:latin typeface="Arial" charset="0"/>
              </a:rPr>
              <a:t>, reflect activity from single source</a:t>
            </a:r>
          </a:p>
        </p:txBody>
      </p:sp>
      <p:pic>
        <p:nvPicPr>
          <p:cNvPr id="9830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40" y="2563121"/>
            <a:ext cx="4992571" cy="18280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" name="Text Box 7"/>
          <p:cNvSpPr txBox="1">
            <a:spLocks noChangeArrowheads="1"/>
          </p:cNvSpPr>
          <p:nvPr/>
        </p:nvSpPr>
        <p:spPr bwMode="auto">
          <a:xfrm>
            <a:off x="1619590" y="2132820"/>
            <a:ext cx="28804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 algn="ctr">
              <a:defRPr/>
            </a:pPr>
            <a:r>
              <a:rPr lang="en-GB" sz="1600" dirty="0" smtClean="0">
                <a:latin typeface="Arial" charset="0"/>
              </a:rPr>
              <a:t>No true source connectivity</a:t>
            </a:r>
          </a:p>
        </p:txBody>
      </p:sp>
      <p:sp>
        <p:nvSpPr>
          <p:cNvPr id="34" name="Text Box 7"/>
          <p:cNvSpPr txBox="1">
            <a:spLocks noChangeArrowheads="1"/>
          </p:cNvSpPr>
          <p:nvPr/>
        </p:nvSpPr>
        <p:spPr bwMode="auto">
          <a:xfrm>
            <a:off x="4319972" y="2132820"/>
            <a:ext cx="324045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 algn="ctr">
              <a:defRPr/>
            </a:pPr>
            <a:r>
              <a:rPr lang="en-GB" sz="1600" dirty="0" smtClean="0">
                <a:latin typeface="Arial" charset="0"/>
              </a:rPr>
              <a:t>Spurious sensor connectivity</a:t>
            </a:r>
          </a:p>
        </p:txBody>
      </p:sp>
      <p:pic>
        <p:nvPicPr>
          <p:cNvPr id="9830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831" y="4869200"/>
            <a:ext cx="5052930" cy="18452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Text Box 7"/>
          <p:cNvSpPr txBox="1">
            <a:spLocks noChangeArrowheads="1"/>
          </p:cNvSpPr>
          <p:nvPr/>
        </p:nvSpPr>
        <p:spPr bwMode="auto">
          <a:xfrm>
            <a:off x="1691600" y="4509150"/>
            <a:ext cx="28804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 algn="ctr">
              <a:defRPr/>
            </a:pPr>
            <a:r>
              <a:rPr lang="en-GB" sz="1600" dirty="0">
                <a:latin typeface="Arial" charset="0"/>
              </a:rPr>
              <a:t>T</a:t>
            </a:r>
            <a:r>
              <a:rPr lang="en-GB" sz="1600" dirty="0" smtClean="0">
                <a:latin typeface="Arial" charset="0"/>
              </a:rPr>
              <a:t>rue source connectivity</a:t>
            </a:r>
          </a:p>
        </p:txBody>
      </p:sp>
      <p:sp>
        <p:nvSpPr>
          <p:cNvPr id="36" name="Text Box 7"/>
          <p:cNvSpPr txBox="1">
            <a:spLocks noChangeArrowheads="1"/>
          </p:cNvSpPr>
          <p:nvPr/>
        </p:nvSpPr>
        <p:spPr bwMode="auto">
          <a:xfrm>
            <a:off x="4247964" y="4509150"/>
            <a:ext cx="324045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 algn="ctr">
              <a:defRPr/>
            </a:pPr>
            <a:r>
              <a:rPr lang="en-GB" sz="1600" dirty="0" smtClean="0">
                <a:latin typeface="Arial" charset="0"/>
              </a:rPr>
              <a:t>True sensor connectivity</a:t>
            </a:r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7010622" y="3861060"/>
            <a:ext cx="190308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GB" i="1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0-lag correlation</a:t>
            </a:r>
            <a:endParaRPr lang="en-GB" i="1" dirty="0">
              <a:solidFill>
                <a:schemeClr val="bg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7050761" y="6237390"/>
            <a:ext cx="177484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GB" i="1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PDC (see later)</a:t>
            </a:r>
            <a:endParaRPr lang="en-GB" i="1" dirty="0">
              <a:solidFill>
                <a:schemeClr val="bg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00" y="3346517"/>
            <a:ext cx="939746" cy="70500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2254" y="2635131"/>
            <a:ext cx="939746" cy="70500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590" y="5733320"/>
            <a:ext cx="940539" cy="7056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70" y="5011461"/>
            <a:ext cx="940539" cy="705600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4576409" y="1988800"/>
            <a:ext cx="4460211" cy="25203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4576409" y="4304615"/>
            <a:ext cx="4460211" cy="25203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188364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8135" grpId="0" build="p"/>
      <p:bldP spid="33" grpId="0" build="p"/>
      <p:bldP spid="34" grpId="0" uiExpand="1" build="p"/>
      <p:bldP spid="35" grpId="0" build="p"/>
      <p:bldP spid="36" grpId="0" uiExpand="1" build="p"/>
      <p:bldP spid="10" grpId="0"/>
      <p:bldP spid="11" grpId="0"/>
      <p:bldP spid="19" grpId="0" animBg="1"/>
      <p:bldP spid="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242887" y="296453"/>
            <a:ext cx="6074785" cy="576263"/>
          </a:xfrm>
          <a:prstGeom prst="rect">
            <a:avLst/>
          </a:prstGeo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sz="2800" dirty="0" smtClean="0">
                <a:solidFill>
                  <a:srgbClr val="91695F"/>
                </a:solidFill>
                <a:latin typeface="Arial" charset="0"/>
              </a:rPr>
              <a:t>Field Spread Problem</a:t>
            </a:r>
          </a:p>
        </p:txBody>
      </p:sp>
      <p:sp>
        <p:nvSpPr>
          <p:cNvPr id="688135" name="Text Box 7"/>
          <p:cNvSpPr txBox="1">
            <a:spLocks noChangeArrowheads="1"/>
          </p:cNvSpPr>
          <p:nvPr/>
        </p:nvSpPr>
        <p:spPr bwMode="auto">
          <a:xfrm>
            <a:off x="395421" y="1268700"/>
            <a:ext cx="8281150" cy="4893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>
              <a:defRPr/>
            </a:pPr>
            <a:r>
              <a:rPr lang="en-GB" sz="2400" dirty="0" smtClean="0">
                <a:solidFill>
                  <a:srgbClr val="9A044B"/>
                </a:solidFill>
                <a:latin typeface="Arial" charset="0"/>
              </a:rPr>
              <a:t>Source reconstruction reduces field spread problem…</a:t>
            </a:r>
          </a:p>
          <a:p>
            <a:pPr marL="0" indent="0">
              <a:defRPr/>
            </a:pPr>
            <a:endParaRPr lang="en-GB" sz="2400" dirty="0">
              <a:solidFill>
                <a:srgbClr val="9A044B"/>
              </a:solidFill>
              <a:latin typeface="Arial" charset="0"/>
            </a:endParaRPr>
          </a:p>
          <a:p>
            <a:pPr marL="0" indent="0">
              <a:defRPr/>
            </a:pPr>
            <a:r>
              <a:rPr lang="en-GB" sz="2400" dirty="0" smtClean="0">
                <a:solidFill>
                  <a:srgbClr val="9A044B"/>
                </a:solidFill>
                <a:latin typeface="Arial" charset="0"/>
              </a:rPr>
              <a:t>…and allows </a:t>
            </a:r>
            <a:r>
              <a:rPr lang="en-GB" sz="2400" dirty="0">
                <a:solidFill>
                  <a:srgbClr val="9A044B"/>
                </a:solidFill>
                <a:latin typeface="Arial" charset="0"/>
              </a:rPr>
              <a:t>easier comparison with fMRI </a:t>
            </a:r>
            <a:r>
              <a:rPr lang="en-GB" sz="2400" dirty="0" smtClean="0">
                <a:solidFill>
                  <a:srgbClr val="9A044B"/>
                </a:solidFill>
                <a:latin typeface="Arial" charset="0"/>
              </a:rPr>
              <a:t>connectivity</a:t>
            </a:r>
          </a:p>
          <a:p>
            <a:pPr marL="0" indent="0">
              <a:defRPr/>
            </a:pPr>
            <a:endParaRPr lang="en-GB" sz="2400" dirty="0" smtClean="0">
              <a:solidFill>
                <a:srgbClr val="9A044B"/>
              </a:solidFill>
              <a:latin typeface="Arial" charset="0"/>
            </a:endParaRPr>
          </a:p>
          <a:p>
            <a:pPr marL="0" indent="0">
              <a:defRPr/>
            </a:pPr>
            <a:endParaRPr lang="en-GB" sz="2400" dirty="0" smtClean="0">
              <a:solidFill>
                <a:srgbClr val="9A044B"/>
              </a:solidFill>
              <a:latin typeface="Arial" charset="0"/>
            </a:endParaRPr>
          </a:p>
          <a:p>
            <a:pPr marL="0" indent="0">
              <a:defRPr/>
            </a:pPr>
            <a:endParaRPr lang="en-GB" sz="2400" dirty="0">
              <a:solidFill>
                <a:srgbClr val="9A044B"/>
              </a:solidFill>
              <a:latin typeface="Arial" charset="0"/>
            </a:endParaRPr>
          </a:p>
          <a:p>
            <a:pPr marL="0" indent="0">
              <a:defRPr/>
            </a:pPr>
            <a:r>
              <a:rPr lang="en-GB" sz="2400" dirty="0" smtClean="0">
                <a:solidFill>
                  <a:srgbClr val="9A044B"/>
                </a:solidFill>
                <a:latin typeface="Arial" charset="0"/>
              </a:rPr>
              <a:t>BUT spurious </a:t>
            </a:r>
            <a:r>
              <a:rPr lang="en-GB" sz="2400" dirty="0">
                <a:solidFill>
                  <a:srgbClr val="9A044B"/>
                </a:solidFill>
                <a:latin typeface="Arial" charset="0"/>
              </a:rPr>
              <a:t>connections between sources can remain </a:t>
            </a:r>
            <a:r>
              <a:rPr lang="en-GB" sz="2400" dirty="0" smtClean="0">
                <a:solidFill>
                  <a:srgbClr val="9A044B"/>
                </a:solidFill>
                <a:latin typeface="Arial" charset="0"/>
              </a:rPr>
              <a:t>(“point-spread”)</a:t>
            </a:r>
            <a:endParaRPr lang="en-GB" sz="2400" dirty="0">
              <a:solidFill>
                <a:srgbClr val="9A044B"/>
              </a:solidFill>
              <a:latin typeface="Arial" charset="0"/>
            </a:endParaRPr>
          </a:p>
          <a:p>
            <a:pPr marL="0" indent="0">
              <a:defRPr/>
            </a:pPr>
            <a:endParaRPr lang="en-GB" sz="2400" dirty="0" smtClean="0">
              <a:solidFill>
                <a:srgbClr val="9A044B"/>
              </a:solidFill>
              <a:latin typeface="Arial" charset="0"/>
            </a:endParaRPr>
          </a:p>
          <a:p>
            <a:pPr marL="0" indent="0">
              <a:defRPr/>
            </a:pPr>
            <a:endParaRPr lang="en-GB" sz="2400" dirty="0">
              <a:solidFill>
                <a:srgbClr val="9A044B"/>
              </a:solidFill>
              <a:latin typeface="Arial" charset="0"/>
            </a:endParaRPr>
          </a:p>
          <a:p>
            <a:pPr marL="0" indent="0">
              <a:defRPr/>
            </a:pPr>
            <a:r>
              <a:rPr lang="en-GB" sz="2400" dirty="0" smtClean="0">
                <a:solidFill>
                  <a:srgbClr val="9A044B"/>
                </a:solidFill>
                <a:latin typeface="Arial" charset="0"/>
              </a:rPr>
              <a:t>…and field-spread is instantaneous (zero-lag), so some measures of connectivity between sensors are immune to field spread (</a:t>
            </a:r>
            <a:r>
              <a:rPr lang="en-GB" sz="2400" dirty="0" err="1" smtClean="0">
                <a:solidFill>
                  <a:srgbClr val="9A044B"/>
                </a:solidFill>
                <a:latin typeface="Arial" charset="0"/>
              </a:rPr>
              <a:t>e.g</a:t>
            </a:r>
            <a:r>
              <a:rPr lang="en-GB" sz="2400" dirty="0" smtClean="0">
                <a:solidFill>
                  <a:srgbClr val="9A044B"/>
                </a:solidFill>
                <a:latin typeface="Arial" charset="0"/>
              </a:rPr>
              <a:t>, time- or phase-lagged measures)</a:t>
            </a:r>
            <a:endParaRPr lang="en-GB" sz="2400" dirty="0">
              <a:solidFill>
                <a:srgbClr val="9A044B"/>
              </a:solidFill>
              <a:latin typeface="Arial" charset="0"/>
            </a:endParaRPr>
          </a:p>
        </p:txBody>
      </p:sp>
      <p:sp>
        <p:nvSpPr>
          <p:cNvPr id="5" name="Text Box 10"/>
          <p:cNvSpPr txBox="1">
            <a:spLocks noChangeArrowheads="1"/>
          </p:cNvSpPr>
          <p:nvPr/>
        </p:nvSpPr>
        <p:spPr bwMode="auto">
          <a:xfrm>
            <a:off x="5004060" y="4045726"/>
            <a:ext cx="377539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GB" i="1" dirty="0" err="1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Hillebrand</a:t>
            </a:r>
            <a:r>
              <a:rPr lang="en-GB" i="1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 et al (2012) </a:t>
            </a:r>
            <a:r>
              <a:rPr lang="en-GB" i="1" dirty="0" err="1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Neuroimage</a:t>
            </a:r>
            <a:endParaRPr lang="en-GB" i="1" dirty="0">
              <a:solidFill>
                <a:schemeClr val="bg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740399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1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1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1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8135" grpId="0" uiExpand="1" build="p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242887" y="296453"/>
            <a:ext cx="6074785" cy="576263"/>
          </a:xfrm>
          <a:prstGeom prst="rect">
            <a:avLst/>
          </a:prstGeo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sz="2800" dirty="0" smtClean="0">
                <a:solidFill>
                  <a:srgbClr val="91695F"/>
                </a:solidFill>
                <a:latin typeface="Arial" charset="0"/>
              </a:rPr>
              <a:t>Different Types of Connection</a:t>
            </a:r>
          </a:p>
        </p:txBody>
      </p:sp>
      <p:sp>
        <p:nvSpPr>
          <p:cNvPr id="688135" name="Text Box 7"/>
          <p:cNvSpPr txBox="1">
            <a:spLocks noChangeArrowheads="1"/>
          </p:cNvSpPr>
          <p:nvPr/>
        </p:nvSpPr>
        <p:spPr bwMode="auto">
          <a:xfrm>
            <a:off x="616981" y="2041157"/>
            <a:ext cx="44298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>
              <a:defRPr/>
            </a:pPr>
            <a:r>
              <a:rPr lang="en-GB" sz="2400" dirty="0" smtClean="0">
                <a:solidFill>
                  <a:srgbClr val="9A044B"/>
                </a:solidFill>
                <a:latin typeface="Arial" charset="0"/>
              </a:rPr>
              <a:t>Undirected, Indirect (bivariate)</a:t>
            </a:r>
          </a:p>
        </p:txBody>
      </p:sp>
      <p:sp>
        <p:nvSpPr>
          <p:cNvPr id="2" name="Oval 1"/>
          <p:cNvSpPr/>
          <p:nvPr/>
        </p:nvSpPr>
        <p:spPr>
          <a:xfrm>
            <a:off x="5937498" y="2554883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6614854" y="1865308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7334954" y="2554883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" name="Straight Arrow Connector 3"/>
          <p:cNvCxnSpPr>
            <a:stCxn id="2" idx="7"/>
            <a:endCxn id="5" idx="3"/>
          </p:cNvCxnSpPr>
          <p:nvPr/>
        </p:nvCxnSpPr>
        <p:spPr>
          <a:xfrm flipV="1">
            <a:off x="6140223" y="2088306"/>
            <a:ext cx="509413" cy="504837"/>
          </a:xfrm>
          <a:prstGeom prst="straightConnector1">
            <a:avLst/>
          </a:prstGeom>
          <a:ln w="25400">
            <a:solidFill>
              <a:schemeClr val="tx1"/>
            </a:solidFill>
            <a:headEnd type="arrow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>
            <a:stCxn id="2" idx="6"/>
            <a:endCxn id="6" idx="2"/>
          </p:cNvCxnSpPr>
          <p:nvPr/>
        </p:nvCxnSpPr>
        <p:spPr>
          <a:xfrm>
            <a:off x="6175005" y="2685512"/>
            <a:ext cx="1159949" cy="0"/>
          </a:xfrm>
          <a:prstGeom prst="straightConnector1">
            <a:avLst/>
          </a:prstGeom>
          <a:ln w="25400">
            <a:solidFill>
              <a:schemeClr val="bg1">
                <a:lumMod val="65000"/>
              </a:schemeClr>
            </a:solidFill>
            <a:headEnd type="none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6" idx="1"/>
            <a:endCxn id="5" idx="5"/>
          </p:cNvCxnSpPr>
          <p:nvPr/>
        </p:nvCxnSpPr>
        <p:spPr>
          <a:xfrm flipH="1" flipV="1">
            <a:off x="6817579" y="2088306"/>
            <a:ext cx="552157" cy="504837"/>
          </a:xfrm>
          <a:prstGeom prst="straightConnector1">
            <a:avLst/>
          </a:prstGeom>
          <a:ln w="25400">
            <a:solidFill>
              <a:schemeClr val="bg1">
                <a:lumMod val="65000"/>
              </a:schemeClr>
            </a:solidFill>
            <a:headEnd type="none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al 18"/>
          <p:cNvSpPr/>
          <p:nvPr/>
        </p:nvSpPr>
        <p:spPr>
          <a:xfrm>
            <a:off x="5972280" y="4031862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6649636" y="3342287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7369736" y="4031862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2" name="Straight Arrow Connector 21"/>
          <p:cNvCxnSpPr>
            <a:stCxn id="19" idx="7"/>
            <a:endCxn id="20" idx="3"/>
          </p:cNvCxnSpPr>
          <p:nvPr/>
        </p:nvCxnSpPr>
        <p:spPr>
          <a:xfrm flipV="1">
            <a:off x="6175005" y="3565285"/>
            <a:ext cx="509413" cy="504837"/>
          </a:xfrm>
          <a:prstGeom prst="straightConnector1">
            <a:avLst/>
          </a:prstGeom>
          <a:ln w="25400">
            <a:solidFill>
              <a:schemeClr val="tx1"/>
            </a:solidFill>
            <a:headEnd type="none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19" idx="6"/>
            <a:endCxn id="21" idx="2"/>
          </p:cNvCxnSpPr>
          <p:nvPr/>
        </p:nvCxnSpPr>
        <p:spPr>
          <a:xfrm>
            <a:off x="6209787" y="4162491"/>
            <a:ext cx="1159949" cy="0"/>
          </a:xfrm>
          <a:prstGeom prst="straightConnector1">
            <a:avLst/>
          </a:prstGeom>
          <a:ln w="25400">
            <a:solidFill>
              <a:schemeClr val="bg1">
                <a:lumMod val="65000"/>
              </a:schemeClr>
            </a:solidFill>
            <a:headEnd type="none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21" idx="1"/>
            <a:endCxn id="20" idx="5"/>
          </p:cNvCxnSpPr>
          <p:nvPr/>
        </p:nvCxnSpPr>
        <p:spPr>
          <a:xfrm flipH="1" flipV="1">
            <a:off x="6852361" y="3565285"/>
            <a:ext cx="552157" cy="504837"/>
          </a:xfrm>
          <a:prstGeom prst="straightConnector1">
            <a:avLst/>
          </a:prstGeom>
          <a:ln w="25400">
            <a:solidFill>
              <a:schemeClr val="bg1">
                <a:lumMod val="65000"/>
              </a:schemeClr>
            </a:solidFill>
            <a:headEnd type="none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 Box 7"/>
          <p:cNvSpPr txBox="1">
            <a:spLocks noChangeArrowheads="1"/>
          </p:cNvSpPr>
          <p:nvPr/>
        </p:nvSpPr>
        <p:spPr bwMode="auto">
          <a:xfrm>
            <a:off x="646247" y="3501010"/>
            <a:ext cx="44298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>
              <a:defRPr/>
            </a:pPr>
            <a:r>
              <a:rPr lang="en-GB" sz="2400" dirty="0">
                <a:solidFill>
                  <a:srgbClr val="9A044B"/>
                </a:solidFill>
                <a:latin typeface="Arial" charset="0"/>
              </a:rPr>
              <a:t>D</a:t>
            </a:r>
            <a:r>
              <a:rPr lang="en-GB" sz="2400" dirty="0" smtClean="0">
                <a:solidFill>
                  <a:srgbClr val="9A044B"/>
                </a:solidFill>
                <a:latin typeface="Arial" charset="0"/>
              </a:rPr>
              <a:t>irected, Indirect (bivariate)</a:t>
            </a:r>
          </a:p>
        </p:txBody>
      </p:sp>
      <p:sp>
        <p:nvSpPr>
          <p:cNvPr id="26" name="Oval 25"/>
          <p:cNvSpPr/>
          <p:nvPr/>
        </p:nvSpPr>
        <p:spPr>
          <a:xfrm>
            <a:off x="5937483" y="5616082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6614839" y="4926507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7334939" y="5616082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9" name="Straight Arrow Connector 28"/>
          <p:cNvCxnSpPr>
            <a:stCxn id="26" idx="7"/>
            <a:endCxn id="27" idx="3"/>
          </p:cNvCxnSpPr>
          <p:nvPr/>
        </p:nvCxnSpPr>
        <p:spPr>
          <a:xfrm flipV="1">
            <a:off x="6140208" y="5149505"/>
            <a:ext cx="509413" cy="504837"/>
          </a:xfrm>
          <a:prstGeom prst="straightConnector1">
            <a:avLst/>
          </a:prstGeom>
          <a:ln w="25400">
            <a:solidFill>
              <a:schemeClr val="tx1"/>
            </a:solidFill>
            <a:headEnd type="none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>
            <a:stCxn id="26" idx="6"/>
            <a:endCxn id="28" idx="2"/>
          </p:cNvCxnSpPr>
          <p:nvPr/>
        </p:nvCxnSpPr>
        <p:spPr>
          <a:xfrm>
            <a:off x="6174990" y="5746711"/>
            <a:ext cx="1159949" cy="0"/>
          </a:xfrm>
          <a:prstGeom prst="straightConnector1">
            <a:avLst/>
          </a:prstGeom>
          <a:ln w="25400">
            <a:solidFill>
              <a:schemeClr val="tx1"/>
            </a:solidFill>
            <a:headEnd type="none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>
            <a:stCxn id="28" idx="1"/>
            <a:endCxn id="27" idx="5"/>
          </p:cNvCxnSpPr>
          <p:nvPr/>
        </p:nvCxnSpPr>
        <p:spPr>
          <a:xfrm flipH="1" flipV="1">
            <a:off x="6817564" y="5149505"/>
            <a:ext cx="552157" cy="504837"/>
          </a:xfrm>
          <a:prstGeom prst="straightConnector1">
            <a:avLst/>
          </a:prstGeom>
          <a:ln w="25400">
            <a:solidFill>
              <a:schemeClr val="tx1"/>
            </a:solidFill>
            <a:headEnd type="none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 Box 7"/>
          <p:cNvSpPr txBox="1">
            <a:spLocks noChangeArrowheads="1"/>
          </p:cNvSpPr>
          <p:nvPr/>
        </p:nvSpPr>
        <p:spPr bwMode="auto">
          <a:xfrm>
            <a:off x="611450" y="5085230"/>
            <a:ext cx="442982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>
              <a:defRPr/>
            </a:pPr>
            <a:r>
              <a:rPr lang="en-GB" sz="2400" dirty="0">
                <a:solidFill>
                  <a:srgbClr val="9A044B"/>
                </a:solidFill>
                <a:latin typeface="Arial" charset="0"/>
              </a:rPr>
              <a:t>D</a:t>
            </a:r>
            <a:r>
              <a:rPr lang="en-GB" sz="2400" dirty="0" smtClean="0">
                <a:solidFill>
                  <a:srgbClr val="9A044B"/>
                </a:solidFill>
                <a:latin typeface="Arial" charset="0"/>
              </a:rPr>
              <a:t>irected, Direct (multivariate)</a:t>
            </a:r>
          </a:p>
          <a:p>
            <a:pPr marL="0" indent="0">
              <a:defRPr/>
            </a:pPr>
            <a:r>
              <a:rPr lang="en-GB" sz="2400" dirty="0" smtClean="0">
                <a:solidFill>
                  <a:srgbClr val="9A044B"/>
                </a:solidFill>
                <a:latin typeface="Arial" charset="0"/>
              </a:rPr>
              <a:t>(“effective connectivity”)</a:t>
            </a:r>
          </a:p>
        </p:txBody>
      </p:sp>
    </p:spTree>
    <p:extLst>
      <p:ext uri="{BB962C8B-B14F-4D97-AF65-F5344CB8AC3E}">
        <p14:creationId xmlns:p14="http://schemas.microsoft.com/office/powerpoint/2010/main" val="393577346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8135" grpId="0" build="p"/>
      <p:bldP spid="25" grpId="0" build="p"/>
      <p:bldP spid="3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9409" y="3144135"/>
            <a:ext cx="1318879" cy="98943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088" y="1916790"/>
            <a:ext cx="1318879" cy="989434"/>
          </a:xfrm>
          <a:prstGeom prst="rect">
            <a:avLst/>
          </a:prstGeom>
        </p:spPr>
      </p:pic>
      <p:sp>
        <p:nvSpPr>
          <p:cNvPr id="16386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242887" y="296453"/>
            <a:ext cx="6074785" cy="576263"/>
          </a:xfrm>
          <a:prstGeom prst="rect">
            <a:avLst/>
          </a:prstGeo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sz="2800" dirty="0" smtClean="0">
                <a:solidFill>
                  <a:srgbClr val="91695F"/>
                </a:solidFill>
                <a:latin typeface="Arial" charset="0"/>
              </a:rPr>
              <a:t>Cross-Correlation</a:t>
            </a:r>
          </a:p>
        </p:txBody>
      </p:sp>
      <p:sp>
        <p:nvSpPr>
          <p:cNvPr id="688135" name="Text Box 7"/>
          <p:cNvSpPr txBox="1">
            <a:spLocks noChangeArrowheads="1"/>
          </p:cNvSpPr>
          <p:nvPr/>
        </p:nvSpPr>
        <p:spPr bwMode="auto">
          <a:xfrm>
            <a:off x="337600" y="1304764"/>
            <a:ext cx="81949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>
              <a:defRPr/>
            </a:pPr>
            <a:r>
              <a:rPr lang="en-GB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Sensitive </a:t>
            </a:r>
            <a:r>
              <a:rPr lang="en-GB" dirty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to Field-spread </a:t>
            </a:r>
            <a:r>
              <a:rPr lang="en-GB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(when</a:t>
            </a:r>
            <a:r>
              <a:rPr lang="en-GB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  =</a:t>
            </a:r>
            <a:r>
              <a:rPr lang="en-GB" i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0</a:t>
            </a:r>
            <a:r>
              <a:rPr lang="en-GB" dirty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), </a:t>
            </a:r>
            <a:r>
              <a:rPr lang="en-GB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Undirected, Indirect, Linear</a:t>
            </a:r>
          </a:p>
        </p:txBody>
      </p:sp>
      <p:sp>
        <p:nvSpPr>
          <p:cNvPr id="2" name="Oval 1"/>
          <p:cNvSpPr/>
          <p:nvPr/>
        </p:nvSpPr>
        <p:spPr>
          <a:xfrm>
            <a:off x="6537537" y="3571639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7214893" y="2882064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7934993" y="3571639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" name="Straight Arrow Connector 3"/>
          <p:cNvCxnSpPr>
            <a:stCxn id="2" idx="7"/>
            <a:endCxn id="5" idx="3"/>
          </p:cNvCxnSpPr>
          <p:nvPr/>
        </p:nvCxnSpPr>
        <p:spPr>
          <a:xfrm flipV="1">
            <a:off x="6740262" y="3105062"/>
            <a:ext cx="509413" cy="504837"/>
          </a:xfrm>
          <a:prstGeom prst="straightConnector1">
            <a:avLst/>
          </a:prstGeom>
          <a:ln w="25400">
            <a:solidFill>
              <a:schemeClr val="tx1"/>
            </a:solidFill>
            <a:headEnd type="arrow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>
            <a:stCxn id="2" idx="6"/>
            <a:endCxn id="6" idx="2"/>
          </p:cNvCxnSpPr>
          <p:nvPr/>
        </p:nvCxnSpPr>
        <p:spPr>
          <a:xfrm>
            <a:off x="6775044" y="3702268"/>
            <a:ext cx="1159949" cy="0"/>
          </a:xfrm>
          <a:prstGeom prst="straightConnector1">
            <a:avLst/>
          </a:prstGeom>
          <a:ln w="25400">
            <a:solidFill>
              <a:schemeClr val="bg1">
                <a:lumMod val="65000"/>
              </a:schemeClr>
            </a:solidFill>
            <a:headEnd type="none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6" idx="1"/>
            <a:endCxn id="5" idx="5"/>
          </p:cNvCxnSpPr>
          <p:nvPr/>
        </p:nvCxnSpPr>
        <p:spPr>
          <a:xfrm flipH="1" flipV="1">
            <a:off x="7417618" y="3105062"/>
            <a:ext cx="552157" cy="504837"/>
          </a:xfrm>
          <a:prstGeom prst="straightConnector1">
            <a:avLst/>
          </a:prstGeom>
          <a:ln w="25400">
            <a:solidFill>
              <a:schemeClr val="bg1">
                <a:lumMod val="65000"/>
              </a:schemeClr>
            </a:solidFill>
            <a:headEnd type="none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36783869"/>
              </p:ext>
            </p:extLst>
          </p:nvPr>
        </p:nvGraphicFramePr>
        <p:xfrm>
          <a:off x="971862" y="2132820"/>
          <a:ext cx="4392248" cy="7144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73" name="Equation" r:id="rId5" imgW="1714320" imgH="279360" progId="Equation.DSMT4">
                  <p:embed/>
                </p:oleObj>
              </mc:Choice>
              <mc:Fallback>
                <p:oleObj name="Equation" r:id="rId5" imgW="1714320" imgH="279360" progId="Equation.DSMT4">
                  <p:embed/>
                  <p:pic>
                    <p:nvPicPr>
                      <p:cNvPr id="0" name="Picture 8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1862" y="2132820"/>
                        <a:ext cx="4392248" cy="71441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489253"/>
              </p:ext>
            </p:extLst>
          </p:nvPr>
        </p:nvGraphicFramePr>
        <p:xfrm>
          <a:off x="5894988" y="3144135"/>
          <a:ext cx="200025" cy="200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74" name="Equation" r:id="rId7" imgW="126720" imgH="126720" progId="Equation.DSMT4">
                  <p:embed/>
                </p:oleObj>
              </mc:Choice>
              <mc:Fallback>
                <p:oleObj name="Equation" r:id="rId7" imgW="126720" imgH="126720" progId="Equation.DSMT4">
                  <p:embed/>
                  <p:pic>
                    <p:nvPicPr>
                      <p:cNvPr id="0" name="Picture 8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94988" y="3144135"/>
                        <a:ext cx="200025" cy="200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25831780"/>
              </p:ext>
            </p:extLst>
          </p:nvPr>
        </p:nvGraphicFramePr>
        <p:xfrm>
          <a:off x="7049650" y="1958949"/>
          <a:ext cx="200025" cy="26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75" name="Equation" r:id="rId9" imgW="126720" imgH="164880" progId="Equation.DSMT4">
                  <p:embed/>
                </p:oleObj>
              </mc:Choice>
              <mc:Fallback>
                <p:oleObj name="Equation" r:id="rId9" imgW="126720" imgH="164880" progId="Equation.DSMT4">
                  <p:embed/>
                  <p:pic>
                    <p:nvPicPr>
                      <p:cNvPr id="0" name="Picture 8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49650" y="1958949"/>
                        <a:ext cx="200025" cy="260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28310071"/>
              </p:ext>
            </p:extLst>
          </p:nvPr>
        </p:nvGraphicFramePr>
        <p:xfrm>
          <a:off x="971500" y="4941210"/>
          <a:ext cx="2308314" cy="12018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76" name="Equation" r:id="rId11" imgW="901440" imgH="469800" progId="Equation.DSMT4">
                  <p:embed/>
                </p:oleObj>
              </mc:Choice>
              <mc:Fallback>
                <p:oleObj name="Equation" r:id="rId11" imgW="901440" imgH="469800" progId="Equation.DSMT4">
                  <p:embed/>
                  <p:pic>
                    <p:nvPicPr>
                      <p:cNvPr id="0" name="Picture 8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1500" y="4941210"/>
                        <a:ext cx="2308314" cy="120187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 Box 10"/>
          <p:cNvSpPr txBox="1">
            <a:spLocks noChangeArrowheads="1"/>
          </p:cNvSpPr>
          <p:nvPr/>
        </p:nvSpPr>
        <p:spPr bwMode="auto">
          <a:xfrm>
            <a:off x="1979640" y="2852920"/>
            <a:ext cx="2232310" cy="36933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GB" i="1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Cross-covariance</a:t>
            </a:r>
            <a:endParaRPr lang="en-GB" i="1" dirty="0">
              <a:solidFill>
                <a:schemeClr val="bg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 Box 10"/>
          <p:cNvSpPr txBox="1">
            <a:spLocks noChangeArrowheads="1"/>
          </p:cNvSpPr>
          <p:nvPr/>
        </p:nvSpPr>
        <p:spPr bwMode="auto">
          <a:xfrm>
            <a:off x="1988020" y="6237390"/>
            <a:ext cx="2232310" cy="36933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GB" i="1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Cross-correlation</a:t>
            </a:r>
            <a:endParaRPr lang="en-GB" i="1" dirty="0">
              <a:solidFill>
                <a:schemeClr val="bg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 Box 10"/>
          <p:cNvSpPr txBox="1">
            <a:spLocks noChangeArrowheads="1"/>
          </p:cNvSpPr>
          <p:nvPr/>
        </p:nvSpPr>
        <p:spPr bwMode="auto">
          <a:xfrm>
            <a:off x="1907630" y="3284980"/>
            <a:ext cx="2232310" cy="36933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GB" i="1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   =“lag”</a:t>
            </a:r>
            <a:endParaRPr lang="en-GB" i="1" dirty="0">
              <a:solidFill>
                <a:schemeClr val="bg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24837619"/>
              </p:ext>
            </p:extLst>
          </p:nvPr>
        </p:nvGraphicFramePr>
        <p:xfrm>
          <a:off x="2678823" y="3326049"/>
          <a:ext cx="153650" cy="3051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77" name="Equation" r:id="rId13" imgW="88560" imgH="177480" progId="Equation.DSMT4">
                  <p:embed/>
                </p:oleObj>
              </mc:Choice>
              <mc:Fallback>
                <p:oleObj name="Equation" r:id="rId13" imgW="88560" imgH="177480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78823" y="3326049"/>
                        <a:ext cx="153650" cy="3051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6" name="Group 25"/>
          <p:cNvGrpSpPr/>
          <p:nvPr/>
        </p:nvGrpSpPr>
        <p:grpSpPr>
          <a:xfrm>
            <a:off x="4915129" y="4426670"/>
            <a:ext cx="3587355" cy="2403560"/>
            <a:chOff x="4915129" y="4426670"/>
            <a:chExt cx="3587355" cy="2403560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76070" y="4426670"/>
              <a:ext cx="3426414" cy="2386800"/>
            </a:xfrm>
            <a:prstGeom prst="rect">
              <a:avLst/>
            </a:prstGeom>
          </p:spPr>
        </p:pic>
        <p:graphicFrame>
          <p:nvGraphicFramePr>
            <p:cNvPr id="8" name="Object 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537761425"/>
                </p:ext>
              </p:extLst>
            </p:nvPr>
          </p:nvGraphicFramePr>
          <p:xfrm>
            <a:off x="4915129" y="4797190"/>
            <a:ext cx="520991" cy="47351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78" name="Equation" r:id="rId16" imgW="228600" imgH="241200" progId="Equation.DSMT4">
                    <p:embed/>
                  </p:oleObj>
                </mc:Choice>
                <mc:Fallback>
                  <p:oleObj name="Equation" r:id="rId16" imgW="228600" imgH="241200" progId="Equation.DSMT4">
                    <p:embed/>
                    <p:pic>
                      <p:nvPicPr>
                        <p:cNvPr id="0" name="Object 1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915129" y="4797190"/>
                          <a:ext cx="520991" cy="47351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5" name="Rectangle 24"/>
            <p:cNvSpPr/>
            <p:nvPr/>
          </p:nvSpPr>
          <p:spPr>
            <a:xfrm>
              <a:off x="7740440" y="6606722"/>
              <a:ext cx="360050" cy="20674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aphicFrame>
          <p:nvGraphicFramePr>
            <p:cNvPr id="21" name="Object 20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210665116"/>
                </p:ext>
              </p:extLst>
            </p:nvPr>
          </p:nvGraphicFramePr>
          <p:xfrm>
            <a:off x="7946503" y="6525430"/>
            <a:ext cx="153987" cy="304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79" name="Equation" r:id="rId18" imgW="88560" imgH="177480" progId="Equation.DSMT4">
                    <p:embed/>
                  </p:oleObj>
                </mc:Choice>
                <mc:Fallback>
                  <p:oleObj name="Equation" r:id="rId18" imgW="88560" imgH="177480" progId="Equation.DSMT4">
                    <p:embed/>
                    <p:pic>
                      <p:nvPicPr>
                        <p:cNvPr id="0" name="Object 1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946503" y="6525430"/>
                          <a:ext cx="153987" cy="3048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27" name="Object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42733418"/>
              </p:ext>
            </p:extLst>
          </p:nvPr>
        </p:nvGraphicFramePr>
        <p:xfrm>
          <a:off x="3635896" y="1340768"/>
          <a:ext cx="153987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0" name="Equation" r:id="rId20" imgW="88560" imgH="177480" progId="Equation.DSMT4">
                  <p:embed/>
                </p:oleObj>
              </mc:Choice>
              <mc:Fallback>
                <p:oleObj name="Equation" r:id="rId20" imgW="88560" imgH="177480" progId="Equation.DSMT4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5896" y="1340768"/>
                        <a:ext cx="153987" cy="304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737724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8135" grpId="0" uiExpand="1" build="p"/>
      <p:bldP spid="2" grpId="0" animBg="1"/>
      <p:bldP spid="5" grpId="0" animBg="1"/>
      <p:bldP spid="6" grpId="0" animBg="1"/>
      <p:bldP spid="22" grpId="0"/>
      <p:bldP spid="23" grpId="0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7193" y="4437140"/>
            <a:ext cx="3465357" cy="2304320"/>
          </a:xfrm>
          <a:prstGeom prst="rect">
            <a:avLst/>
          </a:prstGeom>
        </p:spPr>
      </p:pic>
      <p:sp>
        <p:nvSpPr>
          <p:cNvPr id="16386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242887" y="152400"/>
            <a:ext cx="6074785" cy="576263"/>
          </a:xfrm>
          <a:prstGeom prst="rect">
            <a:avLst/>
          </a:prstGeo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sz="2800" dirty="0" smtClean="0">
                <a:solidFill>
                  <a:srgbClr val="91695F"/>
                </a:solidFill>
                <a:latin typeface="Arial" charset="0"/>
              </a:rPr>
              <a:t>Coherency</a:t>
            </a: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51727544"/>
              </p:ext>
            </p:extLst>
          </p:nvPr>
        </p:nvGraphicFramePr>
        <p:xfrm>
          <a:off x="47980" y="3579813"/>
          <a:ext cx="3803921" cy="85732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98" name="Equation" r:id="rId4" imgW="1523880" imgH="342720" progId="Equation.DSMT4">
                  <p:embed/>
                </p:oleObj>
              </mc:Choice>
              <mc:Fallback>
                <p:oleObj name="Equation" r:id="rId4" imgW="1523880" imgH="342720" progId="Equation.DSMT4">
                  <p:embed/>
                  <p:pic>
                    <p:nvPicPr>
                      <p:cNvPr id="0" name="Picture 6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980" y="3579813"/>
                        <a:ext cx="3803921" cy="85732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84089730"/>
              </p:ext>
            </p:extLst>
          </p:nvPr>
        </p:nvGraphicFramePr>
        <p:xfrm>
          <a:off x="400050" y="4948913"/>
          <a:ext cx="3810000" cy="1360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99" name="Equation" r:id="rId6" imgW="1600200" imgH="571320" progId="Equation.DSMT4">
                  <p:embed/>
                </p:oleObj>
              </mc:Choice>
              <mc:Fallback>
                <p:oleObj name="Equation" r:id="rId6" imgW="1600200" imgH="571320" progId="Equation.DSMT4">
                  <p:embed/>
                  <p:pic>
                    <p:nvPicPr>
                      <p:cNvPr id="0" name="Picture 6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0050" y="4948913"/>
                        <a:ext cx="3810000" cy="13604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Text Box 7"/>
          <p:cNvSpPr txBox="1">
            <a:spLocks noChangeArrowheads="1"/>
          </p:cNvSpPr>
          <p:nvPr/>
        </p:nvSpPr>
        <p:spPr bwMode="auto">
          <a:xfrm>
            <a:off x="360378" y="1403438"/>
            <a:ext cx="795614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>
              <a:defRPr/>
            </a:pPr>
            <a:r>
              <a:rPr lang="en-GB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Sensitive to Field-spread, Undirected, Indirect</a:t>
            </a:r>
            <a:r>
              <a:rPr lang="en-GB" dirty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, </a:t>
            </a:r>
            <a:r>
              <a:rPr lang="en-GB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Linear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9409" y="3144135"/>
            <a:ext cx="1318879" cy="9894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088" y="1916790"/>
            <a:ext cx="1318879" cy="989434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6537537" y="3571639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7214893" y="2882064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7934993" y="3571639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8" name="Straight Arrow Connector 17"/>
          <p:cNvCxnSpPr>
            <a:stCxn id="14" idx="7"/>
            <a:endCxn id="16" idx="3"/>
          </p:cNvCxnSpPr>
          <p:nvPr/>
        </p:nvCxnSpPr>
        <p:spPr>
          <a:xfrm flipV="1">
            <a:off x="6740262" y="3105062"/>
            <a:ext cx="509413" cy="504837"/>
          </a:xfrm>
          <a:prstGeom prst="straightConnector1">
            <a:avLst/>
          </a:prstGeom>
          <a:ln w="25400">
            <a:solidFill>
              <a:schemeClr val="tx1"/>
            </a:solidFill>
            <a:headEnd type="arrow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stCxn id="14" idx="6"/>
            <a:endCxn id="17" idx="2"/>
          </p:cNvCxnSpPr>
          <p:nvPr/>
        </p:nvCxnSpPr>
        <p:spPr>
          <a:xfrm>
            <a:off x="6775044" y="3702268"/>
            <a:ext cx="1159949" cy="0"/>
          </a:xfrm>
          <a:prstGeom prst="straightConnector1">
            <a:avLst/>
          </a:prstGeom>
          <a:ln w="25400">
            <a:solidFill>
              <a:schemeClr val="bg1">
                <a:lumMod val="65000"/>
              </a:schemeClr>
            </a:solidFill>
            <a:headEnd type="none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17" idx="1"/>
            <a:endCxn id="16" idx="5"/>
          </p:cNvCxnSpPr>
          <p:nvPr/>
        </p:nvCxnSpPr>
        <p:spPr>
          <a:xfrm flipH="1" flipV="1">
            <a:off x="7417618" y="3105062"/>
            <a:ext cx="552157" cy="504837"/>
          </a:xfrm>
          <a:prstGeom prst="straightConnector1">
            <a:avLst/>
          </a:prstGeom>
          <a:ln w="25400">
            <a:solidFill>
              <a:schemeClr val="bg1">
                <a:lumMod val="65000"/>
              </a:schemeClr>
            </a:solidFill>
            <a:headEnd type="none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97845270"/>
              </p:ext>
            </p:extLst>
          </p:nvPr>
        </p:nvGraphicFramePr>
        <p:xfrm>
          <a:off x="5894988" y="3144135"/>
          <a:ext cx="200025" cy="200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00" name="Equation" r:id="rId10" imgW="126720" imgH="126720" progId="">
                  <p:embed/>
                </p:oleObj>
              </mc:Choice>
              <mc:Fallback>
                <p:oleObj name="Equation" r:id="rId10" imgW="126720" imgH="12672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94988" y="3144135"/>
                        <a:ext cx="200025" cy="200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8744490"/>
              </p:ext>
            </p:extLst>
          </p:nvPr>
        </p:nvGraphicFramePr>
        <p:xfrm>
          <a:off x="7049650" y="1958949"/>
          <a:ext cx="200025" cy="26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01" name="Equation" r:id="rId12" imgW="126720" imgH="164880" progId="">
                  <p:embed/>
                </p:oleObj>
              </mc:Choice>
              <mc:Fallback>
                <p:oleObj name="Equation" r:id="rId12" imgW="126720" imgH="16488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49650" y="1958949"/>
                        <a:ext cx="200025" cy="260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07468694"/>
              </p:ext>
            </p:extLst>
          </p:nvPr>
        </p:nvGraphicFramePr>
        <p:xfrm>
          <a:off x="683460" y="2133600"/>
          <a:ext cx="4392613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02" name="Equation" r:id="rId14" imgW="1714500" imgH="279400" progId="Equation.DSMT4">
                  <p:embed/>
                </p:oleObj>
              </mc:Choice>
              <mc:Fallback>
                <p:oleObj name="Equation" r:id="rId14" imgW="1714500" imgH="279400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460" y="2133600"/>
                        <a:ext cx="4392613" cy="714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 Box 7"/>
          <p:cNvSpPr txBox="1">
            <a:spLocks noChangeArrowheads="1"/>
          </p:cNvSpPr>
          <p:nvPr/>
        </p:nvSpPr>
        <p:spPr bwMode="auto">
          <a:xfrm>
            <a:off x="656798" y="548600"/>
            <a:ext cx="549942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>
              <a:defRPr/>
            </a:pPr>
            <a:r>
              <a:rPr lang="en-GB" sz="2400" dirty="0" smtClean="0">
                <a:solidFill>
                  <a:srgbClr val="9A044B"/>
                </a:solidFill>
                <a:latin typeface="Arial" charset="0"/>
              </a:rPr>
              <a:t>(Fourier transform of cross-covariance)</a:t>
            </a:r>
          </a:p>
        </p:txBody>
      </p:sp>
      <p:sp>
        <p:nvSpPr>
          <p:cNvPr id="26" name="Text Box 10"/>
          <p:cNvSpPr txBox="1">
            <a:spLocks noChangeArrowheads="1"/>
          </p:cNvSpPr>
          <p:nvPr/>
        </p:nvSpPr>
        <p:spPr bwMode="auto">
          <a:xfrm>
            <a:off x="69508" y="6453420"/>
            <a:ext cx="4358472" cy="369332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GB" i="1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(Magnitude-squared) Coherence</a:t>
            </a:r>
            <a:endParaRPr lang="en-GB" i="1" dirty="0">
              <a:solidFill>
                <a:schemeClr val="bg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7979" y="3454035"/>
            <a:ext cx="3875931" cy="98310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38246770"/>
              </p:ext>
            </p:extLst>
          </p:nvPr>
        </p:nvGraphicFramePr>
        <p:xfrm>
          <a:off x="4929188" y="5135563"/>
          <a:ext cx="488950" cy="487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03" name="Equation" r:id="rId16" imgW="241200" imgH="241200" progId="Equation.DSMT4">
                  <p:embed/>
                </p:oleObj>
              </mc:Choice>
              <mc:Fallback>
                <p:oleObj name="Equation" r:id="rId16" imgW="241200" imgH="241200" progId="Equation.DSMT4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29188" y="5135563"/>
                        <a:ext cx="488950" cy="487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" name="Text Box 10"/>
          <p:cNvSpPr txBox="1">
            <a:spLocks noChangeArrowheads="1"/>
          </p:cNvSpPr>
          <p:nvPr/>
        </p:nvSpPr>
        <p:spPr bwMode="auto">
          <a:xfrm>
            <a:off x="2414391" y="4139818"/>
            <a:ext cx="1797559" cy="36933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GB" i="1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Coherency</a:t>
            </a:r>
            <a:endParaRPr lang="en-GB" i="1" dirty="0">
              <a:solidFill>
                <a:schemeClr val="bg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 Box 10"/>
          <p:cNvSpPr txBox="1">
            <a:spLocks noChangeArrowheads="1"/>
          </p:cNvSpPr>
          <p:nvPr/>
        </p:nvSpPr>
        <p:spPr bwMode="auto">
          <a:xfrm>
            <a:off x="1979640" y="2852920"/>
            <a:ext cx="2232310" cy="36933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GB" i="1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Cross-covariance</a:t>
            </a:r>
            <a:endParaRPr lang="en-GB" i="1" dirty="0">
              <a:solidFill>
                <a:schemeClr val="bg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70919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uiExpand="1" build="p"/>
      <p:bldP spid="25" grpId="0" build="p"/>
      <p:bldP spid="26" grpId="0" animBg="1"/>
      <p:bldP spid="27" grpId="0" animBg="1"/>
      <p:bldP spid="3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40211846"/>
              </p:ext>
            </p:extLst>
          </p:nvPr>
        </p:nvGraphicFramePr>
        <p:xfrm>
          <a:off x="1629843" y="2742447"/>
          <a:ext cx="2078037" cy="420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52" name="Equation" r:id="rId3" imgW="1002960" imgH="203040" progId="Equation.DSMT4">
                  <p:embed/>
                </p:oleObj>
              </mc:Choice>
              <mc:Fallback>
                <p:oleObj name="Equation" r:id="rId3" imgW="1002960" imgH="203040" progId="Equation.DSMT4">
                  <p:embed/>
                  <p:pic>
                    <p:nvPicPr>
                      <p:cNvPr id="0" name="Picture 7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29843" y="2742447"/>
                        <a:ext cx="2078037" cy="4206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31354328"/>
              </p:ext>
            </p:extLst>
          </p:nvPr>
        </p:nvGraphicFramePr>
        <p:xfrm>
          <a:off x="5096777" y="3969060"/>
          <a:ext cx="3291753" cy="379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53" name="Equation" r:id="rId5" imgW="1765300" imgH="203200" progId="">
                  <p:embed/>
                </p:oleObj>
              </mc:Choice>
              <mc:Fallback>
                <p:oleObj name="Equation" r:id="rId5" imgW="1765300" imgH="203200" progId="">
                  <p:embed/>
                  <p:pic>
                    <p:nvPicPr>
                      <p:cNvPr id="0" name="Picture 7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96777" y="3969060"/>
                        <a:ext cx="3291753" cy="3793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242887" y="296453"/>
            <a:ext cx="6074785" cy="576263"/>
          </a:xfrm>
          <a:prstGeom prst="rect">
            <a:avLst/>
          </a:prstGeo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en-GB" sz="2800" dirty="0" smtClean="0">
                <a:solidFill>
                  <a:srgbClr val="91695F"/>
                </a:solidFill>
                <a:latin typeface="Arial" charset="0"/>
              </a:rPr>
              <a:t>Digression on Complex Numbers</a:t>
            </a: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304280" y="1065708"/>
            <a:ext cx="84251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>
              <a:defRPr/>
            </a:pPr>
            <a:r>
              <a:rPr lang="en-GB" dirty="0" smtClean="0">
                <a:solidFill>
                  <a:srgbClr val="9A044B"/>
                </a:solidFill>
                <a:latin typeface="Arial" charset="0"/>
              </a:rPr>
              <a:t>An oscillation of frequency </a:t>
            </a:r>
            <a:r>
              <a:rPr lang="en-GB" i="1" dirty="0" smtClean="0">
                <a:solidFill>
                  <a:srgbClr val="9A044B"/>
                </a:solidFill>
                <a:latin typeface="Arial" charset="0"/>
              </a:rPr>
              <a:t>f</a:t>
            </a:r>
            <a:r>
              <a:rPr lang="en-GB" dirty="0" smtClean="0">
                <a:solidFill>
                  <a:srgbClr val="9A044B"/>
                </a:solidFill>
                <a:latin typeface="Arial" charset="0"/>
              </a:rPr>
              <a:t> can be represented in terms of amplitude and phase (polar coordinates), which can also be represented by </a:t>
            </a:r>
            <a:r>
              <a:rPr lang="en-GB" dirty="0" smtClean="0">
                <a:solidFill>
                  <a:srgbClr val="9A044B"/>
                </a:solidFill>
                <a:latin typeface="Arial" charset="0"/>
              </a:rPr>
              <a:t>a </a:t>
            </a:r>
            <a:r>
              <a:rPr lang="en-GB" dirty="0" smtClean="0">
                <a:solidFill>
                  <a:srgbClr val="9A044B"/>
                </a:solidFill>
                <a:latin typeface="Arial" charset="0"/>
              </a:rPr>
              <a:t>complex </a:t>
            </a:r>
            <a:r>
              <a:rPr lang="en-GB" dirty="0" smtClean="0">
                <a:solidFill>
                  <a:srgbClr val="9A044B"/>
                </a:solidFill>
                <a:latin typeface="Arial" charset="0"/>
              </a:rPr>
              <a:t>number</a:t>
            </a:r>
            <a:endParaRPr lang="en-GB" dirty="0" smtClean="0">
              <a:solidFill>
                <a:srgbClr val="9A044B"/>
              </a:solidFill>
              <a:latin typeface="Arial" charset="0"/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34515645"/>
              </p:ext>
            </p:extLst>
          </p:nvPr>
        </p:nvGraphicFramePr>
        <p:xfrm>
          <a:off x="6704123" y="3263254"/>
          <a:ext cx="819150" cy="320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54" name="Equation" r:id="rId7" imgW="520560" imgH="203040" progId="">
                  <p:embed/>
                </p:oleObj>
              </mc:Choice>
              <mc:Fallback>
                <p:oleObj name="Equation" r:id="rId7" imgW="520560" imgH="203040" progId="">
                  <p:embed/>
                  <p:pic>
                    <p:nvPicPr>
                      <p:cNvPr id="0" name="Picture 7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04123" y="3263254"/>
                        <a:ext cx="819150" cy="320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42186183"/>
              </p:ext>
            </p:extLst>
          </p:nvPr>
        </p:nvGraphicFramePr>
        <p:xfrm>
          <a:off x="4355970" y="1844780"/>
          <a:ext cx="1436688" cy="320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55" name="Equation" r:id="rId9" imgW="914400" imgH="203040" progId="">
                  <p:embed/>
                </p:oleObj>
              </mc:Choice>
              <mc:Fallback>
                <p:oleObj name="Equation" r:id="rId9" imgW="914400" imgH="203040" progId="">
                  <p:embed/>
                  <p:pic>
                    <p:nvPicPr>
                      <p:cNvPr id="0" name="Picture 8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5970" y="1844780"/>
                        <a:ext cx="1436688" cy="320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69841310"/>
              </p:ext>
            </p:extLst>
          </p:nvPr>
        </p:nvGraphicFramePr>
        <p:xfrm>
          <a:off x="5523289" y="2871185"/>
          <a:ext cx="1711325" cy="322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56" name="Equation" r:id="rId11" imgW="1091880" imgH="203040" progId="">
                  <p:embed/>
                </p:oleObj>
              </mc:Choice>
              <mc:Fallback>
                <p:oleObj name="Equation" r:id="rId11" imgW="1091880" imgH="203040" progId="">
                  <p:embed/>
                  <p:pic>
                    <p:nvPicPr>
                      <p:cNvPr id="0" name="Picture 8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23289" y="2871185"/>
                        <a:ext cx="1711325" cy="3222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1" name="Straight Arrow Connector 10"/>
          <p:cNvCxnSpPr/>
          <p:nvPr/>
        </p:nvCxnSpPr>
        <p:spPr>
          <a:xfrm>
            <a:off x="4642254" y="3231235"/>
            <a:ext cx="2808390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5074314" y="2151085"/>
            <a:ext cx="0" cy="1432844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5074314" y="2165455"/>
            <a:ext cx="1080150" cy="1065780"/>
          </a:xfrm>
          <a:prstGeom prst="straightConnector1">
            <a:avLst/>
          </a:prstGeom>
          <a:ln w="508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Arc 18"/>
          <p:cNvSpPr/>
          <p:nvPr/>
        </p:nvSpPr>
        <p:spPr>
          <a:xfrm>
            <a:off x="5192563" y="3015205"/>
            <a:ext cx="288040" cy="360050"/>
          </a:xfrm>
          <a:prstGeom prst="arc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00233197"/>
              </p:ext>
            </p:extLst>
          </p:nvPr>
        </p:nvGraphicFramePr>
        <p:xfrm>
          <a:off x="6154464" y="2004323"/>
          <a:ext cx="1412875" cy="322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57" name="Equation" r:id="rId13" imgW="901440" imgH="203040" progId="">
                  <p:embed/>
                </p:oleObj>
              </mc:Choice>
              <mc:Fallback>
                <p:oleObj name="Equation" r:id="rId13" imgW="901440" imgH="203040" progId="">
                  <p:embed/>
                  <p:pic>
                    <p:nvPicPr>
                      <p:cNvPr id="0" name="Picture 8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54464" y="2004323"/>
                        <a:ext cx="1412875" cy="3222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96887592"/>
              </p:ext>
            </p:extLst>
          </p:nvPr>
        </p:nvGraphicFramePr>
        <p:xfrm>
          <a:off x="309563" y="3860800"/>
          <a:ext cx="3884612" cy="544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58" name="Equation" r:id="rId15" imgW="2082600" imgH="291960" progId="Equation.DSMT4">
                  <p:embed/>
                </p:oleObj>
              </mc:Choice>
              <mc:Fallback>
                <p:oleObj name="Equation" r:id="rId15" imgW="2082600" imgH="291960" progId="Equation.DSMT4">
                  <p:embed/>
                  <p:pic>
                    <p:nvPicPr>
                      <p:cNvPr id="0" name="Picture 8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9563" y="3860800"/>
                        <a:ext cx="3884612" cy="5445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75680165"/>
              </p:ext>
            </p:extLst>
          </p:nvPr>
        </p:nvGraphicFramePr>
        <p:xfrm>
          <a:off x="899490" y="2132820"/>
          <a:ext cx="2366963" cy="47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59" name="Equation" r:id="rId17" imgW="1143000" imgH="228600" progId="Equation.DSMT4">
                  <p:embed/>
                </p:oleObj>
              </mc:Choice>
              <mc:Fallback>
                <p:oleObj name="Equation" r:id="rId17" imgW="1143000" imgH="22860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9490" y="2132820"/>
                        <a:ext cx="2366963" cy="473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7755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7193" y="4437140"/>
            <a:ext cx="3465357" cy="2304320"/>
          </a:xfrm>
          <a:prstGeom prst="rect">
            <a:avLst/>
          </a:prstGeom>
        </p:spPr>
      </p:pic>
      <p:sp>
        <p:nvSpPr>
          <p:cNvPr id="16386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242887" y="152400"/>
            <a:ext cx="6074785" cy="576263"/>
          </a:xfrm>
          <a:prstGeom prst="rect">
            <a:avLst/>
          </a:prstGeo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sz="2800" dirty="0" smtClean="0">
                <a:solidFill>
                  <a:srgbClr val="91695F"/>
                </a:solidFill>
                <a:latin typeface="Arial" charset="0"/>
              </a:rPr>
              <a:t>Coherence</a:t>
            </a: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4073811"/>
              </p:ext>
            </p:extLst>
          </p:nvPr>
        </p:nvGraphicFramePr>
        <p:xfrm>
          <a:off x="47980" y="3579813"/>
          <a:ext cx="3803921" cy="85732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49" name="Equation" r:id="rId4" imgW="1523880" imgH="342720" progId="Equation.DSMT4">
                  <p:embed/>
                </p:oleObj>
              </mc:Choice>
              <mc:Fallback>
                <p:oleObj name="Equation" r:id="rId4" imgW="1523880" imgH="34272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980" y="3579813"/>
                        <a:ext cx="3803921" cy="85732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70545039"/>
              </p:ext>
            </p:extLst>
          </p:nvPr>
        </p:nvGraphicFramePr>
        <p:xfrm>
          <a:off x="400050" y="4948913"/>
          <a:ext cx="3810000" cy="1360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50" name="Equation" r:id="rId6" imgW="1600200" imgH="571320" progId="Equation.DSMT4">
                  <p:embed/>
                </p:oleObj>
              </mc:Choice>
              <mc:Fallback>
                <p:oleObj name="Equation" r:id="rId6" imgW="1600200" imgH="57132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0050" y="4948913"/>
                        <a:ext cx="3810000" cy="13604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Text Box 7"/>
          <p:cNvSpPr txBox="1">
            <a:spLocks noChangeArrowheads="1"/>
          </p:cNvSpPr>
          <p:nvPr/>
        </p:nvSpPr>
        <p:spPr bwMode="auto">
          <a:xfrm>
            <a:off x="360378" y="1403438"/>
            <a:ext cx="795614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>
              <a:defRPr/>
            </a:pPr>
            <a:r>
              <a:rPr lang="en-GB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Sensitive to Field-spread, Undirected, Indirect</a:t>
            </a:r>
            <a:r>
              <a:rPr lang="en-GB" dirty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, </a:t>
            </a:r>
            <a:r>
              <a:rPr lang="en-GB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Linear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9409" y="3144135"/>
            <a:ext cx="1318879" cy="9894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088" y="1916790"/>
            <a:ext cx="1318879" cy="989434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6537537" y="3571639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7214893" y="2882064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7934993" y="3571639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8" name="Straight Arrow Connector 17"/>
          <p:cNvCxnSpPr>
            <a:stCxn id="14" idx="7"/>
            <a:endCxn id="16" idx="3"/>
          </p:cNvCxnSpPr>
          <p:nvPr/>
        </p:nvCxnSpPr>
        <p:spPr>
          <a:xfrm flipV="1">
            <a:off x="6740262" y="3105062"/>
            <a:ext cx="509413" cy="504837"/>
          </a:xfrm>
          <a:prstGeom prst="straightConnector1">
            <a:avLst/>
          </a:prstGeom>
          <a:ln w="25400">
            <a:solidFill>
              <a:schemeClr val="tx1"/>
            </a:solidFill>
            <a:headEnd type="arrow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stCxn id="14" idx="6"/>
            <a:endCxn id="17" idx="2"/>
          </p:cNvCxnSpPr>
          <p:nvPr/>
        </p:nvCxnSpPr>
        <p:spPr>
          <a:xfrm>
            <a:off x="6775044" y="3702268"/>
            <a:ext cx="1159949" cy="0"/>
          </a:xfrm>
          <a:prstGeom prst="straightConnector1">
            <a:avLst/>
          </a:prstGeom>
          <a:ln w="25400">
            <a:solidFill>
              <a:schemeClr val="bg1">
                <a:lumMod val="65000"/>
              </a:schemeClr>
            </a:solidFill>
            <a:headEnd type="none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17" idx="1"/>
            <a:endCxn id="16" idx="5"/>
          </p:cNvCxnSpPr>
          <p:nvPr/>
        </p:nvCxnSpPr>
        <p:spPr>
          <a:xfrm flipH="1" flipV="1">
            <a:off x="7417618" y="3105062"/>
            <a:ext cx="552157" cy="504837"/>
          </a:xfrm>
          <a:prstGeom prst="straightConnector1">
            <a:avLst/>
          </a:prstGeom>
          <a:ln w="25400">
            <a:solidFill>
              <a:schemeClr val="bg1">
                <a:lumMod val="65000"/>
              </a:schemeClr>
            </a:solidFill>
            <a:headEnd type="none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83619017"/>
              </p:ext>
            </p:extLst>
          </p:nvPr>
        </p:nvGraphicFramePr>
        <p:xfrm>
          <a:off x="5894988" y="3144135"/>
          <a:ext cx="200025" cy="200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51" name="Equation" r:id="rId10" imgW="126720" imgH="126720" progId="">
                  <p:embed/>
                </p:oleObj>
              </mc:Choice>
              <mc:Fallback>
                <p:oleObj name="Equation" r:id="rId10" imgW="126720" imgH="12672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94988" y="3144135"/>
                        <a:ext cx="200025" cy="200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87947470"/>
              </p:ext>
            </p:extLst>
          </p:nvPr>
        </p:nvGraphicFramePr>
        <p:xfrm>
          <a:off x="7049650" y="1958949"/>
          <a:ext cx="200025" cy="26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52" name="Equation" r:id="rId12" imgW="126720" imgH="164880" progId="">
                  <p:embed/>
                </p:oleObj>
              </mc:Choice>
              <mc:Fallback>
                <p:oleObj name="Equation" r:id="rId12" imgW="126720" imgH="16488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49650" y="1958949"/>
                        <a:ext cx="200025" cy="260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3200281"/>
              </p:ext>
            </p:extLst>
          </p:nvPr>
        </p:nvGraphicFramePr>
        <p:xfrm>
          <a:off x="683460" y="2133600"/>
          <a:ext cx="4392613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53" name="Equation" r:id="rId14" imgW="1714500" imgH="279400" progId="Equation.DSMT4">
                  <p:embed/>
                </p:oleObj>
              </mc:Choice>
              <mc:Fallback>
                <p:oleObj name="Equation" r:id="rId14" imgW="1714500" imgH="2794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460" y="2133600"/>
                        <a:ext cx="4392613" cy="714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" name="Text Box 10"/>
          <p:cNvSpPr txBox="1">
            <a:spLocks noChangeArrowheads="1"/>
          </p:cNvSpPr>
          <p:nvPr/>
        </p:nvSpPr>
        <p:spPr bwMode="auto">
          <a:xfrm>
            <a:off x="69508" y="6453420"/>
            <a:ext cx="4358472" cy="369332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GB" i="1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(Magnitude-squared) Coherence</a:t>
            </a:r>
            <a:endParaRPr lang="en-GB" i="1" dirty="0">
              <a:solidFill>
                <a:schemeClr val="bg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7979" y="3454035"/>
            <a:ext cx="3875931" cy="98310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17414801"/>
              </p:ext>
            </p:extLst>
          </p:nvPr>
        </p:nvGraphicFramePr>
        <p:xfrm>
          <a:off x="4929188" y="5135563"/>
          <a:ext cx="488950" cy="487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54" name="Equation" r:id="rId16" imgW="241200" imgH="241200" progId="Equation.DSMT4">
                  <p:embed/>
                </p:oleObj>
              </mc:Choice>
              <mc:Fallback>
                <p:oleObj name="Equation" r:id="rId16" imgW="241200" imgH="241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29188" y="5135563"/>
                        <a:ext cx="488950" cy="487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Text Box 10"/>
          <p:cNvSpPr txBox="1">
            <a:spLocks noChangeArrowheads="1"/>
          </p:cNvSpPr>
          <p:nvPr/>
        </p:nvSpPr>
        <p:spPr bwMode="auto">
          <a:xfrm>
            <a:off x="2414391" y="4139818"/>
            <a:ext cx="1797559" cy="36933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GB" i="1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Coherency</a:t>
            </a:r>
            <a:endParaRPr lang="en-GB" i="1" dirty="0">
              <a:solidFill>
                <a:schemeClr val="bg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 Box 10"/>
          <p:cNvSpPr txBox="1">
            <a:spLocks noChangeArrowheads="1"/>
          </p:cNvSpPr>
          <p:nvPr/>
        </p:nvSpPr>
        <p:spPr bwMode="auto">
          <a:xfrm>
            <a:off x="1979640" y="2852920"/>
            <a:ext cx="2232310" cy="36933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GB" i="1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Cross-covariance</a:t>
            </a:r>
            <a:endParaRPr lang="en-GB" i="1" dirty="0">
              <a:solidFill>
                <a:schemeClr val="bg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137350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7193" y="4437140"/>
            <a:ext cx="3465357" cy="2304320"/>
          </a:xfrm>
          <a:prstGeom prst="rect">
            <a:avLst/>
          </a:prstGeom>
        </p:spPr>
      </p:pic>
      <p:sp>
        <p:nvSpPr>
          <p:cNvPr id="16386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242887" y="152400"/>
            <a:ext cx="6074785" cy="576263"/>
          </a:xfrm>
          <a:prstGeom prst="rect">
            <a:avLst/>
          </a:prstGeo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sz="2800" dirty="0" smtClean="0">
                <a:solidFill>
                  <a:srgbClr val="91695F"/>
                </a:solidFill>
                <a:latin typeface="Arial" charset="0"/>
              </a:rPr>
              <a:t>Imaginary Coherency</a:t>
            </a: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1396447"/>
              </p:ext>
            </p:extLst>
          </p:nvPr>
        </p:nvGraphicFramePr>
        <p:xfrm>
          <a:off x="47980" y="3579813"/>
          <a:ext cx="3803921" cy="85732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46" name="Equation" r:id="rId4" imgW="1523880" imgH="342720" progId="Equation.DSMT4">
                  <p:embed/>
                </p:oleObj>
              </mc:Choice>
              <mc:Fallback>
                <p:oleObj name="Equation" r:id="rId4" imgW="1523880" imgH="34272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980" y="3579813"/>
                        <a:ext cx="3803921" cy="85732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Text Box 7"/>
          <p:cNvSpPr txBox="1">
            <a:spLocks noChangeArrowheads="1"/>
          </p:cNvSpPr>
          <p:nvPr/>
        </p:nvSpPr>
        <p:spPr bwMode="auto">
          <a:xfrm>
            <a:off x="360378" y="1403438"/>
            <a:ext cx="795614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>
              <a:defRPr/>
            </a:pPr>
            <a:r>
              <a:rPr lang="en-GB" dirty="0" smtClean="0">
                <a:solidFill>
                  <a:srgbClr val="FF0000"/>
                </a:solidFill>
                <a:latin typeface="Arial" charset="0"/>
              </a:rPr>
              <a:t>Immune</a:t>
            </a:r>
            <a:r>
              <a:rPr lang="en-GB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 to Field-spread, Undirected, Indirect</a:t>
            </a:r>
            <a:r>
              <a:rPr lang="en-GB" dirty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, </a:t>
            </a:r>
            <a:r>
              <a:rPr lang="en-GB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Linear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9409" y="3144135"/>
            <a:ext cx="1318879" cy="9894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088" y="1916790"/>
            <a:ext cx="1318879" cy="989434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6537537" y="3571639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7214893" y="2882064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7934993" y="3571639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8" name="Straight Arrow Connector 17"/>
          <p:cNvCxnSpPr>
            <a:stCxn id="14" idx="7"/>
            <a:endCxn id="16" idx="3"/>
          </p:cNvCxnSpPr>
          <p:nvPr/>
        </p:nvCxnSpPr>
        <p:spPr>
          <a:xfrm flipV="1">
            <a:off x="6740262" y="3105062"/>
            <a:ext cx="509413" cy="504837"/>
          </a:xfrm>
          <a:prstGeom prst="straightConnector1">
            <a:avLst/>
          </a:prstGeom>
          <a:ln w="25400">
            <a:solidFill>
              <a:schemeClr val="tx1"/>
            </a:solidFill>
            <a:headEnd type="arrow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stCxn id="14" idx="6"/>
            <a:endCxn id="17" idx="2"/>
          </p:cNvCxnSpPr>
          <p:nvPr/>
        </p:nvCxnSpPr>
        <p:spPr>
          <a:xfrm>
            <a:off x="6775044" y="3702268"/>
            <a:ext cx="1159949" cy="0"/>
          </a:xfrm>
          <a:prstGeom prst="straightConnector1">
            <a:avLst/>
          </a:prstGeom>
          <a:ln w="25400">
            <a:solidFill>
              <a:schemeClr val="bg1">
                <a:lumMod val="65000"/>
              </a:schemeClr>
            </a:solidFill>
            <a:headEnd type="none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17" idx="1"/>
            <a:endCxn id="16" idx="5"/>
          </p:cNvCxnSpPr>
          <p:nvPr/>
        </p:nvCxnSpPr>
        <p:spPr>
          <a:xfrm flipH="1" flipV="1">
            <a:off x="7417618" y="3105062"/>
            <a:ext cx="552157" cy="504837"/>
          </a:xfrm>
          <a:prstGeom prst="straightConnector1">
            <a:avLst/>
          </a:prstGeom>
          <a:ln w="25400">
            <a:solidFill>
              <a:schemeClr val="bg1">
                <a:lumMod val="65000"/>
              </a:schemeClr>
            </a:solidFill>
            <a:headEnd type="none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04364438"/>
              </p:ext>
            </p:extLst>
          </p:nvPr>
        </p:nvGraphicFramePr>
        <p:xfrm>
          <a:off x="5894988" y="3144135"/>
          <a:ext cx="200025" cy="200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47" name="Equation" r:id="rId8" imgW="126720" imgH="126720" progId="">
                  <p:embed/>
                </p:oleObj>
              </mc:Choice>
              <mc:Fallback>
                <p:oleObj name="Equation" r:id="rId8" imgW="126720" imgH="12672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94988" y="3144135"/>
                        <a:ext cx="200025" cy="200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8842662"/>
              </p:ext>
            </p:extLst>
          </p:nvPr>
        </p:nvGraphicFramePr>
        <p:xfrm>
          <a:off x="7049650" y="1958949"/>
          <a:ext cx="200025" cy="26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48" name="Equation" r:id="rId10" imgW="126720" imgH="164880" progId="">
                  <p:embed/>
                </p:oleObj>
              </mc:Choice>
              <mc:Fallback>
                <p:oleObj name="Equation" r:id="rId10" imgW="126720" imgH="16488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49650" y="1958949"/>
                        <a:ext cx="200025" cy="260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2422082"/>
              </p:ext>
            </p:extLst>
          </p:nvPr>
        </p:nvGraphicFramePr>
        <p:xfrm>
          <a:off x="683460" y="2133600"/>
          <a:ext cx="4392613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49" name="Equation" r:id="rId12" imgW="1714500" imgH="279400" progId="Equation.DSMT4">
                  <p:embed/>
                </p:oleObj>
              </mc:Choice>
              <mc:Fallback>
                <p:oleObj name="Equation" r:id="rId12" imgW="1714500" imgH="2794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460" y="2133600"/>
                        <a:ext cx="4392613" cy="714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" name="Text Box 10"/>
          <p:cNvSpPr txBox="1">
            <a:spLocks noChangeArrowheads="1"/>
          </p:cNvSpPr>
          <p:nvPr/>
        </p:nvSpPr>
        <p:spPr bwMode="auto">
          <a:xfrm>
            <a:off x="645588" y="5877340"/>
            <a:ext cx="4358472" cy="369332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GB" i="1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Imaginary Coherency</a:t>
            </a:r>
            <a:endParaRPr lang="en-GB" i="1" dirty="0">
              <a:solidFill>
                <a:schemeClr val="bg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7979" y="3454035"/>
            <a:ext cx="3875931" cy="98310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9674971"/>
              </p:ext>
            </p:extLst>
          </p:nvPr>
        </p:nvGraphicFramePr>
        <p:xfrm>
          <a:off x="4903788" y="5135563"/>
          <a:ext cx="538162" cy="487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50" name="Equation" r:id="rId14" imgW="266400" imgH="241200" progId="Equation.DSMT4">
                  <p:embed/>
                </p:oleObj>
              </mc:Choice>
              <mc:Fallback>
                <p:oleObj name="Equation" r:id="rId14" imgW="266400" imgH="241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03788" y="5135563"/>
                        <a:ext cx="538162" cy="487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69736557"/>
              </p:ext>
            </p:extLst>
          </p:nvPr>
        </p:nvGraphicFramePr>
        <p:xfrm>
          <a:off x="467430" y="5373270"/>
          <a:ext cx="3528490" cy="5739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51" name="Equation" r:id="rId16" imgW="1485720" imgH="241200" progId="Equation.DSMT4">
                  <p:embed/>
                </p:oleObj>
              </mc:Choice>
              <mc:Fallback>
                <p:oleObj name="Equation" r:id="rId16" imgW="1485720" imgH="241200" progId="Equation.DSMT4">
                  <p:embed/>
                  <p:pic>
                    <p:nvPicPr>
                      <p:cNvPr id="0" name="Object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430" y="5373270"/>
                        <a:ext cx="3528490" cy="57398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Text Box 10"/>
          <p:cNvSpPr txBox="1">
            <a:spLocks noChangeArrowheads="1"/>
          </p:cNvSpPr>
          <p:nvPr/>
        </p:nvSpPr>
        <p:spPr bwMode="auto">
          <a:xfrm>
            <a:off x="2414391" y="4139818"/>
            <a:ext cx="1797559" cy="36933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GB" i="1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Coherency</a:t>
            </a:r>
            <a:endParaRPr lang="en-GB" i="1" dirty="0">
              <a:solidFill>
                <a:schemeClr val="bg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289409" y="4509150"/>
            <a:ext cx="218721" cy="2160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Box 10"/>
          <p:cNvSpPr txBox="1">
            <a:spLocks noChangeArrowheads="1"/>
          </p:cNvSpPr>
          <p:nvPr/>
        </p:nvSpPr>
        <p:spPr bwMode="auto">
          <a:xfrm>
            <a:off x="47979" y="6444138"/>
            <a:ext cx="4380001" cy="369332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GB" i="1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Nolte et al (2004) </a:t>
            </a:r>
            <a:r>
              <a:rPr lang="en-GB" i="1" dirty="0" err="1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Clin</a:t>
            </a:r>
            <a:r>
              <a:rPr lang="en-GB" i="1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i="1" dirty="0" err="1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Neurophys</a:t>
            </a:r>
            <a:endParaRPr lang="en-GB" i="1" dirty="0">
              <a:solidFill>
                <a:schemeClr val="bg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231772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6" grpId="0" animBg="1"/>
      <p:bldP spid="3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088" y="1916790"/>
            <a:ext cx="1318879" cy="98943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80" y="1916790"/>
            <a:ext cx="1318879" cy="989434"/>
          </a:xfrm>
          <a:prstGeom prst="rect">
            <a:avLst/>
          </a:prstGeom>
        </p:spPr>
      </p:pic>
      <p:sp>
        <p:nvSpPr>
          <p:cNvPr id="16386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242887" y="152400"/>
            <a:ext cx="6074785" cy="576263"/>
          </a:xfrm>
          <a:prstGeom prst="rect">
            <a:avLst/>
          </a:prstGeo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sz="2800" dirty="0" smtClean="0">
                <a:solidFill>
                  <a:srgbClr val="91695F"/>
                </a:solidFill>
                <a:latin typeface="Arial" charset="0"/>
              </a:rPr>
              <a:t>Imaginary Coherency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80" y="4448835"/>
            <a:ext cx="3240450" cy="2168301"/>
          </a:xfrm>
          <a:prstGeom prst="rect">
            <a:avLst/>
          </a:prstGeom>
        </p:spPr>
      </p:pic>
      <p:graphicFrame>
        <p:nvGraphicFramePr>
          <p:cNvPr id="29" name="Object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83279987"/>
              </p:ext>
            </p:extLst>
          </p:nvPr>
        </p:nvGraphicFramePr>
        <p:xfrm>
          <a:off x="3187339" y="3909185"/>
          <a:ext cx="808581" cy="3764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42" name="Equation" r:id="rId6" imgW="380880" imgH="177480" progId="Equation.DSMT4">
                  <p:embed/>
                </p:oleObj>
              </mc:Choice>
              <mc:Fallback>
                <p:oleObj name="Equation" r:id="rId6" imgW="380880" imgH="177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87339" y="3909185"/>
                        <a:ext cx="808581" cy="376483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" name="Object 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2681904"/>
              </p:ext>
            </p:extLst>
          </p:nvPr>
        </p:nvGraphicFramePr>
        <p:xfrm>
          <a:off x="1484752" y="3396251"/>
          <a:ext cx="854938" cy="3743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43" name="Equation" r:id="rId8" imgW="406080" imgH="177480" progId="Equation.DSMT4">
                  <p:embed/>
                </p:oleObj>
              </mc:Choice>
              <mc:Fallback>
                <p:oleObj name="Equation" r:id="rId8" imgW="406080" imgH="177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84752" y="3396251"/>
                        <a:ext cx="854938" cy="374301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1" name="Straight Arrow Connector 30"/>
          <p:cNvCxnSpPr/>
          <p:nvPr/>
        </p:nvCxnSpPr>
        <p:spPr>
          <a:xfrm flipV="1">
            <a:off x="827480" y="3832897"/>
            <a:ext cx="3168440" cy="13701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flipV="1">
            <a:off x="2411700" y="2420860"/>
            <a:ext cx="0" cy="177843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 Box 7"/>
          <p:cNvSpPr txBox="1">
            <a:spLocks noChangeArrowheads="1"/>
          </p:cNvSpPr>
          <p:nvPr/>
        </p:nvSpPr>
        <p:spPr bwMode="auto">
          <a:xfrm>
            <a:off x="304280" y="1198449"/>
            <a:ext cx="84251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>
              <a:defRPr/>
            </a:pPr>
            <a:r>
              <a:rPr lang="en-GB" dirty="0" smtClean="0">
                <a:solidFill>
                  <a:srgbClr val="9A044B"/>
                </a:solidFill>
                <a:latin typeface="Arial" charset="0"/>
              </a:rPr>
              <a:t>A zero imaginary component implies a phase of the coherency of either 0</a:t>
            </a:r>
            <a:r>
              <a:rPr lang="en-GB" baseline="30000" dirty="0" smtClean="0">
                <a:solidFill>
                  <a:srgbClr val="9A044B"/>
                </a:solidFill>
                <a:latin typeface="Arial" charset="0"/>
              </a:rPr>
              <a:t>o</a:t>
            </a:r>
            <a:r>
              <a:rPr lang="en-GB" dirty="0" smtClean="0">
                <a:solidFill>
                  <a:srgbClr val="9A044B"/>
                </a:solidFill>
                <a:latin typeface="Arial" charset="0"/>
              </a:rPr>
              <a:t> or 180</a:t>
            </a:r>
            <a:r>
              <a:rPr lang="en-GB" baseline="30000" dirty="0" smtClean="0">
                <a:solidFill>
                  <a:srgbClr val="9A044B"/>
                </a:solidFill>
                <a:latin typeface="Arial" charset="0"/>
              </a:rPr>
              <a:t>o</a:t>
            </a:r>
            <a:r>
              <a:rPr lang="en-GB" dirty="0" smtClean="0">
                <a:solidFill>
                  <a:srgbClr val="9A044B"/>
                </a:solidFill>
                <a:latin typeface="Arial" charset="0"/>
              </a:rPr>
              <a:t>, which could be caused by field-spread…</a:t>
            </a:r>
          </a:p>
        </p:txBody>
      </p:sp>
      <p:graphicFrame>
        <p:nvGraphicFramePr>
          <p:cNvPr id="36" name="Object 3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91291407"/>
              </p:ext>
            </p:extLst>
          </p:nvPr>
        </p:nvGraphicFramePr>
        <p:xfrm>
          <a:off x="467430" y="5373270"/>
          <a:ext cx="3528490" cy="5739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44" name="Equation" r:id="rId10" imgW="1485720" imgH="241200" progId="Equation.DSMT4">
                  <p:embed/>
                </p:oleObj>
              </mc:Choice>
              <mc:Fallback>
                <p:oleObj name="Equation" r:id="rId10" imgW="1485720" imgH="241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430" y="5373270"/>
                        <a:ext cx="3528490" cy="57398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4185749"/>
              </p:ext>
            </p:extLst>
          </p:nvPr>
        </p:nvGraphicFramePr>
        <p:xfrm>
          <a:off x="5076070" y="4725180"/>
          <a:ext cx="492344" cy="5834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45" name="Equation" r:id="rId12" imgW="203040" imgH="241200" progId="Equation.DSMT4">
                  <p:embed/>
                </p:oleObj>
              </mc:Choice>
              <mc:Fallback>
                <p:oleObj name="Equation" r:id="rId12" imgW="203040" imgH="24120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76070" y="4725180"/>
                        <a:ext cx="492344" cy="58344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8" name="Picture 3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9409" y="3144135"/>
            <a:ext cx="1318879" cy="989434"/>
          </a:xfrm>
          <a:prstGeom prst="rect">
            <a:avLst/>
          </a:prstGeom>
        </p:spPr>
      </p:pic>
      <p:sp>
        <p:nvSpPr>
          <p:cNvPr id="40" name="Oval 39"/>
          <p:cNvSpPr/>
          <p:nvPr/>
        </p:nvSpPr>
        <p:spPr>
          <a:xfrm>
            <a:off x="6537537" y="3571639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7214893" y="2882064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7934993" y="3571639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3" name="Straight Arrow Connector 42"/>
          <p:cNvCxnSpPr>
            <a:stCxn id="40" idx="7"/>
            <a:endCxn id="41" idx="3"/>
          </p:cNvCxnSpPr>
          <p:nvPr/>
        </p:nvCxnSpPr>
        <p:spPr>
          <a:xfrm flipV="1">
            <a:off x="6740262" y="3105062"/>
            <a:ext cx="509413" cy="504837"/>
          </a:xfrm>
          <a:prstGeom prst="straightConnector1">
            <a:avLst/>
          </a:prstGeom>
          <a:ln w="25400">
            <a:solidFill>
              <a:schemeClr val="tx1"/>
            </a:solidFill>
            <a:headEnd type="arrow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>
            <a:stCxn id="40" idx="6"/>
            <a:endCxn id="42" idx="2"/>
          </p:cNvCxnSpPr>
          <p:nvPr/>
        </p:nvCxnSpPr>
        <p:spPr>
          <a:xfrm>
            <a:off x="6775044" y="3702268"/>
            <a:ext cx="1159949" cy="0"/>
          </a:xfrm>
          <a:prstGeom prst="straightConnector1">
            <a:avLst/>
          </a:prstGeom>
          <a:ln w="25400">
            <a:solidFill>
              <a:schemeClr val="bg1">
                <a:lumMod val="65000"/>
              </a:schemeClr>
            </a:solidFill>
            <a:headEnd type="none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>
            <a:stCxn id="42" idx="1"/>
            <a:endCxn id="41" idx="5"/>
          </p:cNvCxnSpPr>
          <p:nvPr/>
        </p:nvCxnSpPr>
        <p:spPr>
          <a:xfrm flipH="1" flipV="1">
            <a:off x="7417618" y="3105062"/>
            <a:ext cx="552157" cy="504837"/>
          </a:xfrm>
          <a:prstGeom prst="straightConnector1">
            <a:avLst/>
          </a:prstGeom>
          <a:ln w="25400">
            <a:solidFill>
              <a:schemeClr val="bg1">
                <a:lumMod val="65000"/>
              </a:schemeClr>
            </a:solidFill>
            <a:headEnd type="none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6" name="Object 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41870322"/>
              </p:ext>
            </p:extLst>
          </p:nvPr>
        </p:nvGraphicFramePr>
        <p:xfrm>
          <a:off x="5894988" y="3144135"/>
          <a:ext cx="200025" cy="200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46" name="Equation" r:id="rId14" imgW="126720" imgH="126720" progId="">
                  <p:embed/>
                </p:oleObj>
              </mc:Choice>
              <mc:Fallback>
                <p:oleObj name="Equation" r:id="rId14" imgW="126720" imgH="12672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94988" y="3144135"/>
                        <a:ext cx="200025" cy="200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" name="Object 4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85015071"/>
              </p:ext>
            </p:extLst>
          </p:nvPr>
        </p:nvGraphicFramePr>
        <p:xfrm>
          <a:off x="7180365" y="1958949"/>
          <a:ext cx="200025" cy="26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47" name="Equation" r:id="rId16" imgW="126720" imgH="164880" progId="">
                  <p:embed/>
                </p:oleObj>
              </mc:Choice>
              <mc:Fallback>
                <p:oleObj name="Equation" r:id="rId16" imgW="126720" imgH="16488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80365" y="1958949"/>
                        <a:ext cx="200025" cy="260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Oval 7"/>
          <p:cNvSpPr/>
          <p:nvPr/>
        </p:nvSpPr>
        <p:spPr>
          <a:xfrm>
            <a:off x="5361419" y="4448835"/>
            <a:ext cx="434751" cy="34835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1" name="Straight Arrow Connector 50"/>
          <p:cNvCxnSpPr/>
          <p:nvPr/>
        </p:nvCxnSpPr>
        <p:spPr>
          <a:xfrm>
            <a:off x="2411700" y="3832897"/>
            <a:ext cx="1296180" cy="0"/>
          </a:xfrm>
          <a:prstGeom prst="straightConnector1">
            <a:avLst/>
          </a:prstGeom>
          <a:ln w="508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Rectangle 55"/>
          <p:cNvSpPr/>
          <p:nvPr/>
        </p:nvSpPr>
        <p:spPr>
          <a:xfrm>
            <a:off x="7632340" y="6426616"/>
            <a:ext cx="360050" cy="2067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7" name="Object 5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81692519"/>
              </p:ext>
            </p:extLst>
          </p:nvPr>
        </p:nvGraphicFramePr>
        <p:xfrm>
          <a:off x="7838403" y="6345324"/>
          <a:ext cx="153987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48" name="Equation" r:id="rId18" imgW="88560" imgH="177480" progId="Equation.DSMT4">
                  <p:embed/>
                </p:oleObj>
              </mc:Choice>
              <mc:Fallback>
                <p:oleObj name="Equation" r:id="rId18" imgW="88560" imgH="177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38403" y="6345324"/>
                        <a:ext cx="153987" cy="304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8" name="Text Box 10"/>
          <p:cNvSpPr txBox="1">
            <a:spLocks noChangeArrowheads="1"/>
          </p:cNvSpPr>
          <p:nvPr/>
        </p:nvSpPr>
        <p:spPr bwMode="auto">
          <a:xfrm>
            <a:off x="47979" y="6444138"/>
            <a:ext cx="4380001" cy="369332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GB" i="1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Nolte et al (2004) </a:t>
            </a:r>
            <a:r>
              <a:rPr lang="en-GB" i="1" dirty="0" err="1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Clin</a:t>
            </a:r>
            <a:r>
              <a:rPr lang="en-GB" i="1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i="1" dirty="0" err="1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Neurophys</a:t>
            </a:r>
            <a:endParaRPr lang="en-GB" i="1" dirty="0">
              <a:solidFill>
                <a:schemeClr val="bg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985931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5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80" y="4430240"/>
            <a:ext cx="3240000" cy="216720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4826" y="1934930"/>
            <a:ext cx="1319634" cy="990000"/>
          </a:xfrm>
          <a:prstGeom prst="rect">
            <a:avLst/>
          </a:prstGeom>
        </p:spPr>
      </p:pic>
      <p:sp>
        <p:nvSpPr>
          <p:cNvPr id="16386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242887" y="152400"/>
            <a:ext cx="6074785" cy="576263"/>
          </a:xfrm>
          <a:prstGeom prst="rect">
            <a:avLst/>
          </a:prstGeo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sz="2800" dirty="0" smtClean="0">
                <a:solidFill>
                  <a:srgbClr val="91695F"/>
                </a:solidFill>
                <a:latin typeface="Arial" charset="0"/>
              </a:rPr>
              <a:t>Imaginary Coherency</a:t>
            </a:r>
          </a:p>
        </p:txBody>
      </p:sp>
      <p:sp>
        <p:nvSpPr>
          <p:cNvPr id="34" name="Text Box 7"/>
          <p:cNvSpPr txBox="1">
            <a:spLocks noChangeArrowheads="1"/>
          </p:cNvSpPr>
          <p:nvPr/>
        </p:nvSpPr>
        <p:spPr bwMode="auto">
          <a:xfrm>
            <a:off x="304280" y="1198449"/>
            <a:ext cx="84251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>
              <a:defRPr/>
            </a:pPr>
            <a:r>
              <a:rPr lang="en-GB" dirty="0" smtClean="0">
                <a:solidFill>
                  <a:srgbClr val="9A044B"/>
                </a:solidFill>
                <a:latin typeface="Arial" charset="0"/>
              </a:rPr>
              <a:t>A zero imaginary component implies a phase of the coherency of either 0</a:t>
            </a:r>
            <a:r>
              <a:rPr lang="en-GB" baseline="30000" dirty="0" smtClean="0">
                <a:solidFill>
                  <a:srgbClr val="9A044B"/>
                </a:solidFill>
                <a:latin typeface="Arial" charset="0"/>
              </a:rPr>
              <a:t>o</a:t>
            </a:r>
            <a:r>
              <a:rPr lang="en-GB" dirty="0" smtClean="0">
                <a:solidFill>
                  <a:srgbClr val="9A044B"/>
                </a:solidFill>
                <a:latin typeface="Arial" charset="0"/>
              </a:rPr>
              <a:t> or 180</a:t>
            </a:r>
            <a:r>
              <a:rPr lang="en-GB" baseline="30000" dirty="0" smtClean="0">
                <a:solidFill>
                  <a:srgbClr val="9A044B"/>
                </a:solidFill>
                <a:latin typeface="Arial" charset="0"/>
              </a:rPr>
              <a:t>o</a:t>
            </a:r>
            <a:r>
              <a:rPr lang="en-GB" dirty="0" smtClean="0">
                <a:solidFill>
                  <a:srgbClr val="9A044B"/>
                </a:solidFill>
                <a:latin typeface="Arial" charset="0"/>
              </a:rPr>
              <a:t>, which could be caused by field-spread…</a:t>
            </a:r>
          </a:p>
        </p:txBody>
      </p:sp>
      <p:graphicFrame>
        <p:nvGraphicFramePr>
          <p:cNvPr id="36" name="Object 3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07862480"/>
              </p:ext>
            </p:extLst>
          </p:nvPr>
        </p:nvGraphicFramePr>
        <p:xfrm>
          <a:off x="467430" y="5373270"/>
          <a:ext cx="3528490" cy="5739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96" name="Equation" r:id="rId5" imgW="1485720" imgH="241200" progId="Equation.DSMT4">
                  <p:embed/>
                </p:oleObj>
              </mc:Choice>
              <mc:Fallback>
                <p:oleObj name="Equation" r:id="rId5" imgW="1485720" imgH="241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430" y="5373270"/>
                        <a:ext cx="3528490" cy="57398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5629259"/>
              </p:ext>
            </p:extLst>
          </p:nvPr>
        </p:nvGraphicFramePr>
        <p:xfrm>
          <a:off x="5076070" y="4725180"/>
          <a:ext cx="492344" cy="5834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97" name="Equation" r:id="rId7" imgW="203040" imgH="241200" progId="Equation.DSMT4">
                  <p:embed/>
                </p:oleObj>
              </mc:Choice>
              <mc:Fallback>
                <p:oleObj name="Equation" r:id="rId7" imgW="203040" imgH="241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76070" y="4725180"/>
                        <a:ext cx="492344" cy="58344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8" name="Picture 3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9409" y="3144135"/>
            <a:ext cx="1318879" cy="989434"/>
          </a:xfrm>
          <a:prstGeom prst="rect">
            <a:avLst/>
          </a:prstGeom>
        </p:spPr>
      </p:pic>
      <p:sp>
        <p:nvSpPr>
          <p:cNvPr id="40" name="Oval 39"/>
          <p:cNvSpPr/>
          <p:nvPr/>
        </p:nvSpPr>
        <p:spPr>
          <a:xfrm>
            <a:off x="6537537" y="3571639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7214893" y="2882064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7934993" y="3571639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3" name="Straight Arrow Connector 42"/>
          <p:cNvCxnSpPr>
            <a:stCxn id="40" idx="7"/>
            <a:endCxn id="41" idx="3"/>
          </p:cNvCxnSpPr>
          <p:nvPr/>
        </p:nvCxnSpPr>
        <p:spPr>
          <a:xfrm flipV="1">
            <a:off x="6740262" y="3105062"/>
            <a:ext cx="509413" cy="504837"/>
          </a:xfrm>
          <a:prstGeom prst="straightConnector1">
            <a:avLst/>
          </a:prstGeom>
          <a:ln w="25400">
            <a:solidFill>
              <a:schemeClr val="tx1"/>
            </a:solidFill>
            <a:headEnd type="arrow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>
            <a:stCxn id="40" idx="6"/>
            <a:endCxn id="42" idx="2"/>
          </p:cNvCxnSpPr>
          <p:nvPr/>
        </p:nvCxnSpPr>
        <p:spPr>
          <a:xfrm>
            <a:off x="6775044" y="3702268"/>
            <a:ext cx="1159949" cy="0"/>
          </a:xfrm>
          <a:prstGeom prst="straightConnector1">
            <a:avLst/>
          </a:prstGeom>
          <a:ln w="25400">
            <a:solidFill>
              <a:schemeClr val="bg1">
                <a:lumMod val="65000"/>
              </a:schemeClr>
            </a:solidFill>
            <a:headEnd type="none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>
            <a:stCxn id="42" idx="1"/>
            <a:endCxn id="41" idx="5"/>
          </p:cNvCxnSpPr>
          <p:nvPr/>
        </p:nvCxnSpPr>
        <p:spPr>
          <a:xfrm flipH="1" flipV="1">
            <a:off x="7417618" y="3105062"/>
            <a:ext cx="552157" cy="504837"/>
          </a:xfrm>
          <a:prstGeom prst="straightConnector1">
            <a:avLst/>
          </a:prstGeom>
          <a:ln w="25400">
            <a:solidFill>
              <a:schemeClr val="bg1">
                <a:lumMod val="65000"/>
              </a:schemeClr>
            </a:solidFill>
            <a:headEnd type="none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6" name="Object 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9229987"/>
              </p:ext>
            </p:extLst>
          </p:nvPr>
        </p:nvGraphicFramePr>
        <p:xfrm>
          <a:off x="5894988" y="3144135"/>
          <a:ext cx="200025" cy="200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98" name="Equation" r:id="rId10" imgW="126720" imgH="126720" progId="">
                  <p:embed/>
                </p:oleObj>
              </mc:Choice>
              <mc:Fallback>
                <p:oleObj name="Equation" r:id="rId10" imgW="126720" imgH="12672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94988" y="3144135"/>
                        <a:ext cx="200025" cy="200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" name="Object 4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77126314"/>
              </p:ext>
            </p:extLst>
          </p:nvPr>
        </p:nvGraphicFramePr>
        <p:xfrm>
          <a:off x="7524410" y="1958949"/>
          <a:ext cx="200025" cy="26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99" name="Equation" r:id="rId12" imgW="126720" imgH="164880" progId="">
                  <p:embed/>
                </p:oleObj>
              </mc:Choice>
              <mc:Fallback>
                <p:oleObj name="Equation" r:id="rId12" imgW="126720" imgH="16488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24410" y="1958949"/>
                        <a:ext cx="200025" cy="260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Oval 7"/>
          <p:cNvSpPr/>
          <p:nvPr/>
        </p:nvSpPr>
        <p:spPr>
          <a:xfrm>
            <a:off x="5289409" y="6249085"/>
            <a:ext cx="434751" cy="34835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7" name="Object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9268479"/>
              </p:ext>
            </p:extLst>
          </p:nvPr>
        </p:nvGraphicFramePr>
        <p:xfrm>
          <a:off x="810063" y="3916197"/>
          <a:ext cx="809527" cy="3769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00" name="Equation" r:id="rId14" imgW="380880" imgH="177480" progId="Equation.DSMT4">
                  <p:embed/>
                </p:oleObj>
              </mc:Choice>
              <mc:Fallback>
                <p:oleObj name="Equation" r:id="rId14" imgW="380880" imgH="177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0063" y="3916197"/>
                        <a:ext cx="809527" cy="376923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Object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780466"/>
              </p:ext>
            </p:extLst>
          </p:nvPr>
        </p:nvGraphicFramePr>
        <p:xfrm>
          <a:off x="2492892" y="3414749"/>
          <a:ext cx="854938" cy="3743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01" name="Equation" r:id="rId16" imgW="406080" imgH="177480" progId="Equation.DSMT4">
                  <p:embed/>
                </p:oleObj>
              </mc:Choice>
              <mc:Fallback>
                <p:oleObj name="Equation" r:id="rId16" imgW="406080" imgH="177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92892" y="3414749"/>
                        <a:ext cx="854938" cy="374301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5" name="Straight Arrow Connector 34"/>
          <p:cNvCxnSpPr/>
          <p:nvPr/>
        </p:nvCxnSpPr>
        <p:spPr>
          <a:xfrm flipV="1">
            <a:off x="827480" y="3832897"/>
            <a:ext cx="3168440" cy="13701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 flipV="1">
            <a:off x="2411700" y="2420860"/>
            <a:ext cx="0" cy="177843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 flipH="1">
            <a:off x="1043510" y="3832897"/>
            <a:ext cx="1368190" cy="0"/>
          </a:xfrm>
          <a:prstGeom prst="straightConnector1">
            <a:avLst/>
          </a:prstGeom>
          <a:ln w="508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Rectangle 49"/>
          <p:cNvSpPr/>
          <p:nvPr/>
        </p:nvSpPr>
        <p:spPr>
          <a:xfrm>
            <a:off x="7632340" y="6426616"/>
            <a:ext cx="360050" cy="2067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1" name="Object 5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6107173"/>
              </p:ext>
            </p:extLst>
          </p:nvPr>
        </p:nvGraphicFramePr>
        <p:xfrm>
          <a:off x="7838403" y="6345324"/>
          <a:ext cx="153987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02" name="Equation" r:id="rId18" imgW="88560" imgH="177480" progId="Equation.DSMT4">
                  <p:embed/>
                </p:oleObj>
              </mc:Choice>
              <mc:Fallback>
                <p:oleObj name="Equation" r:id="rId18" imgW="88560" imgH="177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38403" y="6345324"/>
                        <a:ext cx="153987" cy="304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" name="Text Box 10"/>
          <p:cNvSpPr txBox="1">
            <a:spLocks noChangeArrowheads="1"/>
          </p:cNvSpPr>
          <p:nvPr/>
        </p:nvSpPr>
        <p:spPr bwMode="auto">
          <a:xfrm>
            <a:off x="47979" y="6444138"/>
            <a:ext cx="4380001" cy="369332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GB" i="1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Nolte et al (2004) </a:t>
            </a:r>
            <a:r>
              <a:rPr lang="en-GB" i="1" dirty="0" err="1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Clin</a:t>
            </a:r>
            <a:r>
              <a:rPr lang="en-GB" i="1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i="1" dirty="0" err="1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Neurophys</a:t>
            </a:r>
            <a:endParaRPr lang="en-GB" i="1" dirty="0">
              <a:solidFill>
                <a:schemeClr val="bg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849746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5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4082" y="4426662"/>
            <a:ext cx="3204342" cy="220670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088" y="1916790"/>
            <a:ext cx="1318879" cy="989434"/>
          </a:xfrm>
          <a:prstGeom prst="rect">
            <a:avLst/>
          </a:prstGeom>
        </p:spPr>
      </p:pic>
      <p:sp>
        <p:nvSpPr>
          <p:cNvPr id="16386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242887" y="152400"/>
            <a:ext cx="6074785" cy="576263"/>
          </a:xfrm>
          <a:prstGeom prst="rect">
            <a:avLst/>
          </a:prstGeo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sz="2800" dirty="0" smtClean="0">
                <a:solidFill>
                  <a:srgbClr val="91695F"/>
                </a:solidFill>
                <a:latin typeface="Arial" charset="0"/>
              </a:rPr>
              <a:t>Imaginary Coherency</a:t>
            </a:r>
          </a:p>
        </p:txBody>
      </p:sp>
      <p:sp>
        <p:nvSpPr>
          <p:cNvPr id="34" name="Text Box 7"/>
          <p:cNvSpPr txBox="1">
            <a:spLocks noChangeArrowheads="1"/>
          </p:cNvSpPr>
          <p:nvPr/>
        </p:nvSpPr>
        <p:spPr bwMode="auto">
          <a:xfrm>
            <a:off x="304280" y="1198449"/>
            <a:ext cx="84251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>
              <a:defRPr/>
            </a:pPr>
            <a:r>
              <a:rPr lang="en-GB" dirty="0" smtClean="0">
                <a:solidFill>
                  <a:srgbClr val="9A044B"/>
                </a:solidFill>
                <a:latin typeface="Arial" charset="0"/>
              </a:rPr>
              <a:t>…whereas a NON-zero imaginary component implies a phase of the coherency other than 0</a:t>
            </a:r>
            <a:r>
              <a:rPr lang="en-GB" baseline="30000" dirty="0" smtClean="0">
                <a:solidFill>
                  <a:srgbClr val="9A044B"/>
                </a:solidFill>
                <a:latin typeface="Arial" charset="0"/>
              </a:rPr>
              <a:t>o</a:t>
            </a:r>
            <a:r>
              <a:rPr lang="en-GB" dirty="0" smtClean="0">
                <a:solidFill>
                  <a:srgbClr val="9A044B"/>
                </a:solidFill>
                <a:latin typeface="Arial" charset="0"/>
              </a:rPr>
              <a:t> or 180</a:t>
            </a:r>
            <a:r>
              <a:rPr lang="en-GB" baseline="30000" dirty="0" smtClean="0">
                <a:solidFill>
                  <a:srgbClr val="9A044B"/>
                </a:solidFill>
                <a:latin typeface="Arial" charset="0"/>
              </a:rPr>
              <a:t>o</a:t>
            </a:r>
            <a:r>
              <a:rPr lang="en-GB" dirty="0" smtClean="0">
                <a:solidFill>
                  <a:srgbClr val="9A044B"/>
                </a:solidFill>
                <a:latin typeface="Arial" charset="0"/>
              </a:rPr>
              <a:t>, which can NOT be caused by field-spread</a:t>
            </a:r>
          </a:p>
        </p:txBody>
      </p:sp>
      <p:graphicFrame>
        <p:nvGraphicFramePr>
          <p:cNvPr id="36" name="Object 3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03797462"/>
              </p:ext>
            </p:extLst>
          </p:nvPr>
        </p:nvGraphicFramePr>
        <p:xfrm>
          <a:off x="467430" y="5373270"/>
          <a:ext cx="3528490" cy="5739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94" name="Equation" r:id="rId5" imgW="1485720" imgH="241200" progId="Equation.DSMT4">
                  <p:embed/>
                </p:oleObj>
              </mc:Choice>
              <mc:Fallback>
                <p:oleObj name="Equation" r:id="rId5" imgW="1485720" imgH="241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430" y="5373270"/>
                        <a:ext cx="3528490" cy="57398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" name="Text Box 10"/>
          <p:cNvSpPr txBox="1">
            <a:spLocks noChangeArrowheads="1"/>
          </p:cNvSpPr>
          <p:nvPr/>
        </p:nvSpPr>
        <p:spPr bwMode="auto">
          <a:xfrm>
            <a:off x="47979" y="6444138"/>
            <a:ext cx="4380001" cy="369332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GB" i="1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Nolte et al (2004) </a:t>
            </a:r>
            <a:r>
              <a:rPr lang="en-GB" i="1" dirty="0" err="1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Clin</a:t>
            </a:r>
            <a:r>
              <a:rPr lang="en-GB" i="1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i="1" dirty="0" err="1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Neurophys</a:t>
            </a:r>
            <a:endParaRPr lang="en-GB" i="1" dirty="0">
              <a:solidFill>
                <a:schemeClr val="bg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72427808"/>
              </p:ext>
            </p:extLst>
          </p:nvPr>
        </p:nvGraphicFramePr>
        <p:xfrm>
          <a:off x="5076070" y="4725180"/>
          <a:ext cx="492344" cy="5834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95" name="Equation" r:id="rId7" imgW="203040" imgH="241200" progId="Equation.DSMT4">
                  <p:embed/>
                </p:oleObj>
              </mc:Choice>
              <mc:Fallback>
                <p:oleObj name="Equation" r:id="rId7" imgW="203040" imgH="241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76070" y="4725180"/>
                        <a:ext cx="492344" cy="58344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8" name="Picture 3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9409" y="3144135"/>
            <a:ext cx="1318879" cy="989434"/>
          </a:xfrm>
          <a:prstGeom prst="rect">
            <a:avLst/>
          </a:prstGeom>
        </p:spPr>
      </p:pic>
      <p:sp>
        <p:nvSpPr>
          <p:cNvPr id="40" name="Oval 39"/>
          <p:cNvSpPr/>
          <p:nvPr/>
        </p:nvSpPr>
        <p:spPr>
          <a:xfrm>
            <a:off x="6537537" y="3571639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7214893" y="2882064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7934993" y="3571639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3" name="Straight Arrow Connector 42"/>
          <p:cNvCxnSpPr>
            <a:stCxn id="40" idx="7"/>
            <a:endCxn id="41" idx="3"/>
          </p:cNvCxnSpPr>
          <p:nvPr/>
        </p:nvCxnSpPr>
        <p:spPr>
          <a:xfrm flipV="1">
            <a:off x="6740262" y="3105062"/>
            <a:ext cx="509413" cy="504837"/>
          </a:xfrm>
          <a:prstGeom prst="straightConnector1">
            <a:avLst/>
          </a:prstGeom>
          <a:ln w="25400">
            <a:solidFill>
              <a:schemeClr val="tx1"/>
            </a:solidFill>
            <a:headEnd type="arrow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>
            <a:stCxn id="40" idx="6"/>
            <a:endCxn id="42" idx="2"/>
          </p:cNvCxnSpPr>
          <p:nvPr/>
        </p:nvCxnSpPr>
        <p:spPr>
          <a:xfrm>
            <a:off x="6775044" y="3702268"/>
            <a:ext cx="1159949" cy="0"/>
          </a:xfrm>
          <a:prstGeom prst="straightConnector1">
            <a:avLst/>
          </a:prstGeom>
          <a:ln w="25400">
            <a:solidFill>
              <a:schemeClr val="bg1">
                <a:lumMod val="65000"/>
              </a:schemeClr>
            </a:solidFill>
            <a:headEnd type="none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>
            <a:stCxn id="42" idx="1"/>
            <a:endCxn id="41" idx="5"/>
          </p:cNvCxnSpPr>
          <p:nvPr/>
        </p:nvCxnSpPr>
        <p:spPr>
          <a:xfrm flipH="1" flipV="1">
            <a:off x="7417618" y="3105062"/>
            <a:ext cx="552157" cy="504837"/>
          </a:xfrm>
          <a:prstGeom prst="straightConnector1">
            <a:avLst/>
          </a:prstGeom>
          <a:ln w="25400">
            <a:solidFill>
              <a:schemeClr val="bg1">
                <a:lumMod val="65000"/>
              </a:schemeClr>
            </a:solidFill>
            <a:headEnd type="none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6" name="Object 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8896546"/>
              </p:ext>
            </p:extLst>
          </p:nvPr>
        </p:nvGraphicFramePr>
        <p:xfrm>
          <a:off x="5894988" y="3144135"/>
          <a:ext cx="200025" cy="200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96" name="Equation" r:id="rId10" imgW="126720" imgH="126720" progId="">
                  <p:embed/>
                </p:oleObj>
              </mc:Choice>
              <mc:Fallback>
                <p:oleObj name="Equation" r:id="rId10" imgW="126720" imgH="12672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94988" y="3144135"/>
                        <a:ext cx="200025" cy="200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" name="Object 4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06734038"/>
              </p:ext>
            </p:extLst>
          </p:nvPr>
        </p:nvGraphicFramePr>
        <p:xfrm>
          <a:off x="7036345" y="1958949"/>
          <a:ext cx="200025" cy="26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97" name="Equation" r:id="rId12" imgW="126720" imgH="164880" progId="">
                  <p:embed/>
                </p:oleObj>
              </mc:Choice>
              <mc:Fallback>
                <p:oleObj name="Equation" r:id="rId12" imgW="126720" imgH="16488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36345" y="1958949"/>
                        <a:ext cx="200025" cy="260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Object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23192852"/>
              </p:ext>
            </p:extLst>
          </p:nvPr>
        </p:nvGraphicFramePr>
        <p:xfrm>
          <a:off x="2987780" y="2507763"/>
          <a:ext cx="854938" cy="3743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98" name="Equation" r:id="rId14" imgW="406080" imgH="177480" progId="Equation.DSMT4">
                  <p:embed/>
                </p:oleObj>
              </mc:Choice>
              <mc:Fallback>
                <p:oleObj name="Equation" r:id="rId14" imgW="406080" imgH="177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7780" y="2507763"/>
                        <a:ext cx="854938" cy="374301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5" name="Straight Arrow Connector 34"/>
          <p:cNvCxnSpPr/>
          <p:nvPr/>
        </p:nvCxnSpPr>
        <p:spPr>
          <a:xfrm flipV="1">
            <a:off x="827480" y="3832897"/>
            <a:ext cx="3168440" cy="13701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 flipV="1">
            <a:off x="2411700" y="2420860"/>
            <a:ext cx="0" cy="177843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 flipV="1">
            <a:off x="2411700" y="2636890"/>
            <a:ext cx="0" cy="1196008"/>
          </a:xfrm>
          <a:prstGeom prst="straightConnector1">
            <a:avLst/>
          </a:prstGeom>
          <a:ln w="508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>
            <a:off x="5373115" y="5373216"/>
            <a:ext cx="279005" cy="27634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7632340" y="6426616"/>
            <a:ext cx="360050" cy="2067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2" name="Object 3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6107173"/>
              </p:ext>
            </p:extLst>
          </p:nvPr>
        </p:nvGraphicFramePr>
        <p:xfrm>
          <a:off x="7838403" y="6345324"/>
          <a:ext cx="153987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99" name="Equation" r:id="rId16" imgW="88560" imgH="177480" progId="Equation.DSMT4">
                  <p:embed/>
                </p:oleObj>
              </mc:Choice>
              <mc:Fallback>
                <p:oleObj name="Equation" r:id="rId16" imgW="88560" imgH="177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38403" y="6345324"/>
                        <a:ext cx="153987" cy="304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407230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650" y="4509150"/>
            <a:ext cx="9382824" cy="252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242887" y="152400"/>
            <a:ext cx="6074785" cy="576263"/>
          </a:xfrm>
          <a:prstGeom prst="rect">
            <a:avLst/>
          </a:prstGeo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en-GB" sz="2800" dirty="0" smtClean="0">
                <a:solidFill>
                  <a:srgbClr val="91695F"/>
                </a:solidFill>
                <a:latin typeface="Arial" charset="0"/>
              </a:rPr>
              <a:t>Digression on Analytic Signals</a:t>
            </a: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304280" y="1065708"/>
            <a:ext cx="84251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>
              <a:defRPr/>
            </a:pPr>
            <a:r>
              <a:rPr lang="en-GB" dirty="0" smtClean="0">
                <a:solidFill>
                  <a:srgbClr val="9A044B"/>
                </a:solidFill>
                <a:latin typeface="Arial" charset="0"/>
              </a:rPr>
              <a:t>A signal can be represented analytically in terms of its amplitude and phase over time (within a narrow frequency band) (</a:t>
            </a:r>
            <a:r>
              <a:rPr lang="en-GB" dirty="0" err="1" smtClean="0">
                <a:solidFill>
                  <a:srgbClr val="9A044B"/>
                </a:solidFill>
                <a:latin typeface="Arial" charset="0"/>
              </a:rPr>
              <a:t>e.g</a:t>
            </a:r>
            <a:r>
              <a:rPr lang="en-GB" dirty="0" smtClean="0">
                <a:solidFill>
                  <a:srgbClr val="9A044B"/>
                </a:solidFill>
                <a:latin typeface="Arial" charset="0"/>
              </a:rPr>
              <a:t>, using Hilbert transform)</a:t>
            </a: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74235135"/>
              </p:ext>
            </p:extLst>
          </p:nvPr>
        </p:nvGraphicFramePr>
        <p:xfrm>
          <a:off x="6704123" y="3540385"/>
          <a:ext cx="819150" cy="320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49" name="Equation" r:id="rId4" imgW="520560" imgH="203040" progId="">
                  <p:embed/>
                </p:oleObj>
              </mc:Choice>
              <mc:Fallback>
                <p:oleObj name="Equation" r:id="rId4" imgW="520560" imgH="20304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04123" y="3540385"/>
                        <a:ext cx="819150" cy="320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5678336"/>
              </p:ext>
            </p:extLst>
          </p:nvPr>
        </p:nvGraphicFramePr>
        <p:xfrm>
          <a:off x="4355970" y="2121911"/>
          <a:ext cx="1436688" cy="320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50" name="Equation" r:id="rId6" imgW="914400" imgH="203040" progId="">
                  <p:embed/>
                </p:oleObj>
              </mc:Choice>
              <mc:Fallback>
                <p:oleObj name="Equation" r:id="rId6" imgW="914400" imgH="20304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5970" y="2121911"/>
                        <a:ext cx="1436688" cy="320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81864847"/>
              </p:ext>
            </p:extLst>
          </p:nvPr>
        </p:nvGraphicFramePr>
        <p:xfrm>
          <a:off x="5523289" y="3148316"/>
          <a:ext cx="1711325" cy="322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51" name="Equation" r:id="rId8" imgW="1091880" imgH="203040" progId="">
                  <p:embed/>
                </p:oleObj>
              </mc:Choice>
              <mc:Fallback>
                <p:oleObj name="Equation" r:id="rId8" imgW="1091880" imgH="20304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23289" y="3148316"/>
                        <a:ext cx="1711325" cy="3222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1" name="Straight Arrow Connector 10"/>
          <p:cNvCxnSpPr/>
          <p:nvPr/>
        </p:nvCxnSpPr>
        <p:spPr>
          <a:xfrm>
            <a:off x="4642254" y="3508366"/>
            <a:ext cx="2808390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5074314" y="2428216"/>
            <a:ext cx="0" cy="1432844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5074314" y="2442586"/>
            <a:ext cx="1080150" cy="1065780"/>
          </a:xfrm>
          <a:prstGeom prst="straightConnector1">
            <a:avLst/>
          </a:prstGeom>
          <a:ln w="508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Arc 18"/>
          <p:cNvSpPr/>
          <p:nvPr/>
        </p:nvSpPr>
        <p:spPr>
          <a:xfrm>
            <a:off x="5192563" y="3292336"/>
            <a:ext cx="288040" cy="360050"/>
          </a:xfrm>
          <a:prstGeom prst="arc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94223879"/>
              </p:ext>
            </p:extLst>
          </p:nvPr>
        </p:nvGraphicFramePr>
        <p:xfrm>
          <a:off x="6154464" y="2281454"/>
          <a:ext cx="1412875" cy="322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52" name="Equation" r:id="rId10" imgW="901440" imgH="203040" progId="">
                  <p:embed/>
                </p:oleObj>
              </mc:Choice>
              <mc:Fallback>
                <p:oleObj name="Equation" r:id="rId10" imgW="901440" imgH="20304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54464" y="2281454"/>
                        <a:ext cx="1412875" cy="3222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1111313"/>
              </p:ext>
            </p:extLst>
          </p:nvPr>
        </p:nvGraphicFramePr>
        <p:xfrm>
          <a:off x="539750" y="2698750"/>
          <a:ext cx="3598863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53" name="Equation" r:id="rId12" imgW="1384200" imgH="228600" progId="Equation.DSMT4">
                  <p:embed/>
                </p:oleObj>
              </mc:Choice>
              <mc:Fallback>
                <p:oleObj name="Equation" r:id="rId12" imgW="1384200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" y="2698750"/>
                        <a:ext cx="3598863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06677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432048" y="4859868"/>
            <a:ext cx="3059832" cy="369332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GB" i="1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Phase-Locking Value</a:t>
            </a:r>
            <a:endParaRPr lang="en-GB" i="1" dirty="0">
              <a:solidFill>
                <a:schemeClr val="bg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 Box 10"/>
          <p:cNvSpPr txBox="1">
            <a:spLocks noChangeArrowheads="1"/>
          </p:cNvSpPr>
          <p:nvPr/>
        </p:nvSpPr>
        <p:spPr bwMode="auto">
          <a:xfrm>
            <a:off x="193878" y="5903984"/>
            <a:ext cx="3059832" cy="369332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GB" i="1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Phase-Lag Index</a:t>
            </a:r>
            <a:endParaRPr lang="en-GB" i="1" dirty="0">
              <a:solidFill>
                <a:schemeClr val="bg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386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242887" y="152400"/>
            <a:ext cx="6074785" cy="576263"/>
          </a:xfrm>
          <a:prstGeom prst="rect">
            <a:avLst/>
          </a:prstGeo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sz="2800" dirty="0" smtClean="0">
                <a:solidFill>
                  <a:srgbClr val="91695F"/>
                </a:solidFill>
                <a:latin typeface="Arial" charset="0"/>
              </a:rPr>
              <a:t>Phase-related Measures</a:t>
            </a:r>
          </a:p>
        </p:txBody>
      </p:sp>
      <p:sp>
        <p:nvSpPr>
          <p:cNvPr id="14" name="Text Box 10"/>
          <p:cNvSpPr txBox="1">
            <a:spLocks noChangeArrowheads="1"/>
          </p:cNvSpPr>
          <p:nvPr/>
        </p:nvSpPr>
        <p:spPr bwMode="auto">
          <a:xfrm>
            <a:off x="0" y="6480048"/>
            <a:ext cx="3980577" cy="369332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GB" i="1" dirty="0" err="1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Stam</a:t>
            </a:r>
            <a:r>
              <a:rPr lang="en-GB" i="1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 et al (2007) Human Brain </a:t>
            </a:r>
            <a:r>
              <a:rPr lang="en-GB" i="1" dirty="0" err="1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Mapp</a:t>
            </a:r>
            <a:endParaRPr lang="en-GB" i="1" dirty="0">
              <a:solidFill>
                <a:schemeClr val="bg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3354368"/>
              </p:ext>
            </p:extLst>
          </p:nvPr>
        </p:nvGraphicFramePr>
        <p:xfrm>
          <a:off x="690521" y="1988840"/>
          <a:ext cx="2399672" cy="5415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92" name="Equation" r:id="rId3" imgW="1066680" imgH="241200" progId="Equation.DSMT4">
                  <p:embed/>
                </p:oleObj>
              </mc:Choice>
              <mc:Fallback>
                <p:oleObj name="Equation" r:id="rId3" imgW="1066680" imgH="241200" progId="Equation.DSMT4">
                  <p:embed/>
                  <p:pic>
                    <p:nvPicPr>
                      <p:cNvPr id="0" name="Picture 5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521" y="1988840"/>
                        <a:ext cx="2399672" cy="54157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15128269"/>
              </p:ext>
            </p:extLst>
          </p:nvPr>
        </p:nvGraphicFramePr>
        <p:xfrm>
          <a:off x="666705" y="2468476"/>
          <a:ext cx="2429131" cy="6004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93" name="Equation" r:id="rId5" imgW="1079280" imgH="266400" progId="">
                  <p:embed/>
                </p:oleObj>
              </mc:Choice>
              <mc:Fallback>
                <p:oleObj name="Equation" r:id="rId5" imgW="1079280" imgH="266400" progId="">
                  <p:embed/>
                  <p:pic>
                    <p:nvPicPr>
                      <p:cNvPr id="0" name="Picture 5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6705" y="2468476"/>
                        <a:ext cx="2429131" cy="600484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5541168"/>
              </p:ext>
            </p:extLst>
          </p:nvPr>
        </p:nvGraphicFramePr>
        <p:xfrm>
          <a:off x="436765" y="4343666"/>
          <a:ext cx="2060861" cy="6073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94" name="Equation" r:id="rId7" imgW="990360" imgH="291960" progId="Equation.DSMT4">
                  <p:embed/>
                </p:oleObj>
              </mc:Choice>
              <mc:Fallback>
                <p:oleObj name="Equation" r:id="rId7" imgW="990360" imgH="291960" progId="Equation.DSMT4">
                  <p:embed/>
                  <p:pic>
                    <p:nvPicPr>
                      <p:cNvPr id="0" name="Picture 5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6765" y="4343666"/>
                        <a:ext cx="2060861" cy="60736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10278683"/>
              </p:ext>
            </p:extLst>
          </p:nvPr>
        </p:nvGraphicFramePr>
        <p:xfrm>
          <a:off x="538913" y="5481228"/>
          <a:ext cx="2772947" cy="5277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95" name="Equation" r:id="rId9" imgW="1333440" imgH="253800" progId="Equation.DSMT4">
                  <p:embed/>
                </p:oleObj>
              </mc:Choice>
              <mc:Fallback>
                <p:oleObj name="Equation" r:id="rId9" imgW="1333440" imgH="253800" progId="Equation.DSMT4">
                  <p:embed/>
                  <p:pic>
                    <p:nvPicPr>
                      <p:cNvPr id="0" name="Picture 5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8913" y="5481228"/>
                        <a:ext cx="2772947" cy="527781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8163448"/>
              </p:ext>
            </p:extLst>
          </p:nvPr>
        </p:nvGraphicFramePr>
        <p:xfrm>
          <a:off x="360378" y="3421578"/>
          <a:ext cx="2724071" cy="4754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96" name="Equation" r:id="rId11" imgW="1384200" imgH="241200" progId="">
                  <p:embed/>
                </p:oleObj>
              </mc:Choice>
              <mc:Fallback>
                <p:oleObj name="Equation" r:id="rId11" imgW="1384200" imgH="241200" progId="">
                  <p:embed/>
                  <p:pic>
                    <p:nvPicPr>
                      <p:cNvPr id="0" name="Picture 5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378" y="3421578"/>
                        <a:ext cx="2724071" cy="475474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ext Box 7"/>
          <p:cNvSpPr txBox="1">
            <a:spLocks noChangeArrowheads="1"/>
          </p:cNvSpPr>
          <p:nvPr/>
        </p:nvSpPr>
        <p:spPr bwMode="auto">
          <a:xfrm>
            <a:off x="360378" y="1403438"/>
            <a:ext cx="795614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>
              <a:defRPr/>
            </a:pPr>
            <a:r>
              <a:rPr lang="en-GB" dirty="0" smtClean="0">
                <a:solidFill>
                  <a:srgbClr val="FF0000"/>
                </a:solidFill>
                <a:latin typeface="Arial" charset="0"/>
              </a:rPr>
              <a:t>Immune</a:t>
            </a:r>
            <a:r>
              <a:rPr lang="en-GB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 to Field-spread, Undirected, Indirect</a:t>
            </a:r>
            <a:r>
              <a:rPr lang="en-GB" dirty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, </a:t>
            </a:r>
            <a:r>
              <a:rPr lang="en-GB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Linear</a:t>
            </a:r>
          </a:p>
        </p:txBody>
      </p:sp>
      <p:pic>
        <p:nvPicPr>
          <p:cNvPr id="7336" name="Picture 168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194" y="2107293"/>
            <a:ext cx="1476164" cy="193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338" name="Picture 170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9784" y="4476326"/>
            <a:ext cx="4757574" cy="1941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Text Box 10"/>
          <p:cNvSpPr txBox="1">
            <a:spLocks noChangeArrowheads="1"/>
          </p:cNvSpPr>
          <p:nvPr/>
        </p:nvSpPr>
        <p:spPr bwMode="auto">
          <a:xfrm>
            <a:off x="4125720" y="4452743"/>
            <a:ext cx="4946780" cy="369332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GB" i="1" dirty="0" smtClean="0">
                <a:latin typeface="Arial" pitchFamily="34" charset="0"/>
                <a:cs typeface="Arial" pitchFamily="34" charset="0"/>
              </a:rPr>
              <a:t>PLV=0              PLV=0.5           PLV=0.75</a:t>
            </a:r>
            <a:endParaRPr lang="en-GB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371" name="Picture 203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6029" y="2155118"/>
            <a:ext cx="1362075" cy="188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21575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2" grpId="0" animBg="1"/>
      <p:bldP spid="14" grpId="0" animBg="1"/>
      <p:bldP spid="15" grpId="0"/>
      <p:bldP spid="2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13" y="1049796"/>
            <a:ext cx="8715375" cy="594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242887" y="152400"/>
            <a:ext cx="6074785" cy="576263"/>
          </a:xfrm>
          <a:prstGeom prst="rect">
            <a:avLst/>
          </a:prstGeo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en-GB" sz="2800" dirty="0" smtClean="0">
                <a:solidFill>
                  <a:srgbClr val="91695F"/>
                </a:solidFill>
                <a:latin typeface="Arial" charset="0"/>
              </a:rPr>
              <a:t>More complex coupling</a:t>
            </a: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-108520" y="6525344"/>
            <a:ext cx="9144000" cy="369332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eaLnBrk="1" hangingPunct="1"/>
            <a:r>
              <a:rPr lang="en-GB" i="1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Jenson &amp; </a:t>
            </a:r>
            <a:r>
              <a:rPr lang="en-GB" i="1" dirty="0" err="1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Colgin</a:t>
            </a:r>
            <a:r>
              <a:rPr lang="en-GB" i="1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 (2007) TICS </a:t>
            </a:r>
            <a:endParaRPr lang="en-GB" i="1" dirty="0">
              <a:solidFill>
                <a:schemeClr val="bg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6949173"/>
              </p:ext>
            </p:extLst>
          </p:nvPr>
        </p:nvGraphicFramePr>
        <p:xfrm>
          <a:off x="945277" y="1049796"/>
          <a:ext cx="560388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13" name="Equation" r:id="rId4" imgW="279360" imgH="203040" progId="Equation.DSMT4">
                  <p:embed/>
                </p:oleObj>
              </mc:Choice>
              <mc:Fallback>
                <p:oleObj name="Equation" r:id="rId4" imgW="279360" imgH="203040" progId="Equation.DSMT4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45277" y="1049796"/>
                        <a:ext cx="560388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1547156" y="1049796"/>
            <a:ext cx="7488832" cy="98310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538288" y="2032901"/>
            <a:ext cx="7462204" cy="44713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574292" y="3140968"/>
            <a:ext cx="7462204" cy="33843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4988" y="2032901"/>
            <a:ext cx="1459466" cy="45435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34367" y="2168860"/>
            <a:ext cx="1442318" cy="452431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endParaRPr lang="en-GB" dirty="0" smtClean="0"/>
          </a:p>
          <a:p>
            <a:r>
              <a:rPr lang="en-GB" dirty="0" smtClean="0"/>
              <a:t>Power-Power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Phase-Phase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Phase-</a:t>
            </a:r>
            <a:r>
              <a:rPr lang="en-GB" dirty="0" err="1" smtClean="0"/>
              <a:t>Freq</a:t>
            </a:r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Phase-Power</a:t>
            </a:r>
          </a:p>
          <a:p>
            <a:endParaRPr lang="en-GB" dirty="0"/>
          </a:p>
          <a:p>
            <a:endParaRPr lang="en-GB" dirty="0"/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32628619"/>
              </p:ext>
            </p:extLst>
          </p:nvPr>
        </p:nvGraphicFramePr>
        <p:xfrm>
          <a:off x="73405" y="2708920"/>
          <a:ext cx="1421049" cy="4486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14" name="Equation" r:id="rId6" imgW="761760" imgH="241200" progId="Equation.DSMT4">
                  <p:embed/>
                </p:oleObj>
              </mc:Choice>
              <mc:Fallback>
                <p:oleObj name="Equation" r:id="rId6" imgW="761760" imgH="241200" progId="Equation.DSMT4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405" y="2708920"/>
                        <a:ext cx="1421049" cy="44868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40640241"/>
              </p:ext>
            </p:extLst>
          </p:nvPr>
        </p:nvGraphicFramePr>
        <p:xfrm>
          <a:off x="34988" y="3789040"/>
          <a:ext cx="1538288" cy="44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15" name="Equation" r:id="rId8" imgW="825480" imgH="241200" progId="Equation.DSMT4">
                  <p:embed/>
                </p:oleObj>
              </mc:Choice>
              <mc:Fallback>
                <p:oleObj name="Equation" r:id="rId8" imgW="825480" imgH="24120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88" y="3789040"/>
                        <a:ext cx="1538288" cy="447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18988075"/>
              </p:ext>
            </p:extLst>
          </p:nvPr>
        </p:nvGraphicFramePr>
        <p:xfrm>
          <a:off x="80306" y="4905164"/>
          <a:ext cx="1466850" cy="44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16" name="Equation" r:id="rId10" imgW="787320" imgH="241200" progId="Equation.DSMT4">
                  <p:embed/>
                </p:oleObj>
              </mc:Choice>
              <mc:Fallback>
                <p:oleObj name="Equation" r:id="rId10" imgW="787320" imgH="24120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306" y="4905164"/>
                        <a:ext cx="1466850" cy="447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78522970"/>
              </p:ext>
            </p:extLst>
          </p:nvPr>
        </p:nvGraphicFramePr>
        <p:xfrm>
          <a:off x="80306" y="5985284"/>
          <a:ext cx="1466850" cy="44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17" name="Equation" r:id="rId12" imgW="787320" imgH="241200" progId="Equation.DSMT4">
                  <p:embed/>
                </p:oleObj>
              </mc:Choice>
              <mc:Fallback>
                <p:oleObj name="Equation" r:id="rId12" imgW="787320" imgH="24120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306" y="5985284"/>
                        <a:ext cx="1466850" cy="447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57059903"/>
              </p:ext>
            </p:extLst>
          </p:nvPr>
        </p:nvGraphicFramePr>
        <p:xfrm>
          <a:off x="945277" y="2033588"/>
          <a:ext cx="585787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18" name="Equation" r:id="rId14" imgW="291960" imgH="203040" progId="Equation.DSMT4">
                  <p:embed/>
                </p:oleObj>
              </mc:Choice>
              <mc:Fallback>
                <p:oleObj name="Equation" r:id="rId14" imgW="291960" imgH="20304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45277" y="2033588"/>
                        <a:ext cx="585787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15"/>
          <p:cNvSpPr/>
          <p:nvPr/>
        </p:nvSpPr>
        <p:spPr>
          <a:xfrm>
            <a:off x="1511660" y="4185084"/>
            <a:ext cx="7462204" cy="24206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1547664" y="5229201"/>
            <a:ext cx="7462204" cy="12961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3769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 animBg="1"/>
      <p:bldP spid="5" grpId="0" uiExpand="1" build="p" bldLvl="5" animBg="1"/>
      <p:bldP spid="16" grpId="0" animBg="1"/>
      <p:bldP spid="1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935038" y="296863"/>
            <a:ext cx="5184775" cy="576262"/>
          </a:xfrm>
          <a:prstGeom prst="rect">
            <a:avLst/>
          </a:prstGeo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sz="4000" smtClean="0">
                <a:solidFill>
                  <a:srgbClr val="91695F"/>
                </a:solidFill>
                <a:latin typeface="Arial" charset="0"/>
              </a:rPr>
              <a:t>Talk Overview</a:t>
            </a:r>
          </a:p>
        </p:txBody>
      </p:sp>
      <p:sp>
        <p:nvSpPr>
          <p:cNvPr id="688135" name="Text Box 7"/>
          <p:cNvSpPr txBox="1">
            <a:spLocks noChangeArrowheads="1"/>
          </p:cNvSpPr>
          <p:nvPr/>
        </p:nvSpPr>
        <p:spPr bwMode="auto">
          <a:xfrm>
            <a:off x="-108650" y="1764175"/>
            <a:ext cx="8790595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GB" sz="2800" dirty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	1. </a:t>
            </a:r>
            <a:r>
              <a:rPr lang="en-GB" sz="2800" dirty="0" smtClean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Problem of Field Spread (Volume Conduction)</a:t>
            </a:r>
            <a:endParaRPr lang="en-GB" sz="2800" dirty="0">
              <a:solidFill>
                <a:schemeClr val="bg1">
                  <a:lumMod val="75000"/>
                </a:schemeClr>
              </a:solidFill>
              <a:latin typeface="Arial" charset="0"/>
            </a:endParaRPr>
          </a:p>
          <a:p>
            <a:pPr eaLnBrk="1" hangingPunct="1"/>
            <a:endParaRPr lang="en-GB" sz="2800" dirty="0" smtClean="0">
              <a:solidFill>
                <a:srgbClr val="9A044B"/>
              </a:solidFill>
              <a:latin typeface="Arial" charset="0"/>
            </a:endParaRPr>
          </a:p>
          <a:p>
            <a:pPr eaLnBrk="1" hangingPunct="1"/>
            <a:r>
              <a:rPr lang="en-GB" sz="2800" dirty="0">
                <a:solidFill>
                  <a:srgbClr val="9A044B"/>
                </a:solidFill>
                <a:latin typeface="Arial" charset="0"/>
              </a:rPr>
              <a:t>	</a:t>
            </a:r>
            <a:r>
              <a:rPr lang="en-GB" sz="2800" dirty="0" smtClean="0">
                <a:solidFill>
                  <a:srgbClr val="9A044B"/>
                </a:solidFill>
                <a:latin typeface="Arial" charset="0"/>
              </a:rPr>
              <a:t>2. </a:t>
            </a:r>
            <a:r>
              <a:rPr lang="en-GB" sz="2800" dirty="0">
                <a:solidFill>
                  <a:srgbClr val="9A044B"/>
                </a:solidFill>
                <a:latin typeface="Arial" charset="0"/>
              </a:rPr>
              <a:t>Linear vs Nonlinear measures</a:t>
            </a:r>
          </a:p>
          <a:p>
            <a:pPr eaLnBrk="1" hangingPunct="1"/>
            <a:endParaRPr lang="en-GB" sz="2800" dirty="0" smtClean="0">
              <a:solidFill>
                <a:srgbClr val="9A044B"/>
              </a:solidFill>
              <a:latin typeface="Arial" charset="0"/>
            </a:endParaRPr>
          </a:p>
          <a:p>
            <a:pPr eaLnBrk="1" hangingPunct="1"/>
            <a:r>
              <a:rPr lang="en-GB" sz="2800" dirty="0">
                <a:solidFill>
                  <a:srgbClr val="9A044B"/>
                </a:solidFill>
                <a:latin typeface="Arial" charset="0"/>
              </a:rPr>
              <a:t>	</a:t>
            </a:r>
            <a:r>
              <a:rPr lang="en-GB" sz="2800" dirty="0" smtClean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3. Directed vs Undirected measures</a:t>
            </a:r>
          </a:p>
          <a:p>
            <a:pPr eaLnBrk="1" hangingPunct="1"/>
            <a:endParaRPr lang="en-GB" sz="2800" dirty="0" smtClean="0">
              <a:solidFill>
                <a:schemeClr val="bg1">
                  <a:lumMod val="75000"/>
                </a:schemeClr>
              </a:solidFill>
              <a:latin typeface="Arial" charset="0"/>
            </a:endParaRPr>
          </a:p>
          <a:p>
            <a:pPr eaLnBrk="1" hangingPunct="1"/>
            <a:r>
              <a:rPr lang="en-GB" sz="2800" dirty="0" smtClean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	4. Direct </a:t>
            </a:r>
            <a:r>
              <a:rPr lang="en-GB" sz="2800" dirty="0" err="1" smtClean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vs</a:t>
            </a:r>
            <a:r>
              <a:rPr lang="en-GB" sz="2800" dirty="0" smtClean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 Indirect measures</a:t>
            </a:r>
          </a:p>
          <a:p>
            <a:pPr eaLnBrk="1" hangingPunct="1"/>
            <a:endParaRPr lang="en-GB" sz="2800" dirty="0">
              <a:solidFill>
                <a:schemeClr val="bg1">
                  <a:lumMod val="75000"/>
                </a:schemeClr>
              </a:solidFill>
              <a:latin typeface="Arial" charset="0"/>
            </a:endParaRPr>
          </a:p>
          <a:p>
            <a:pPr eaLnBrk="1" hangingPunct="1"/>
            <a:r>
              <a:rPr lang="en-GB" sz="2800" dirty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	5</a:t>
            </a:r>
            <a:r>
              <a:rPr lang="en-GB" sz="2800" dirty="0" smtClean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. Generative Models</a:t>
            </a:r>
          </a:p>
          <a:p>
            <a:pPr eaLnBrk="1" hangingPunct="1"/>
            <a:endParaRPr lang="en-GB" sz="2800" dirty="0">
              <a:solidFill>
                <a:srgbClr val="9A044B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456889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4082" y="4426662"/>
            <a:ext cx="3204342" cy="220670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088" y="1916790"/>
            <a:ext cx="1318879" cy="989434"/>
          </a:xfrm>
          <a:prstGeom prst="rect">
            <a:avLst/>
          </a:prstGeom>
        </p:spPr>
      </p:pic>
      <p:sp>
        <p:nvSpPr>
          <p:cNvPr id="16386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242887" y="152400"/>
            <a:ext cx="6074785" cy="576263"/>
          </a:xfrm>
          <a:prstGeom prst="rect">
            <a:avLst/>
          </a:prstGeo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sz="2800" dirty="0" smtClean="0">
                <a:solidFill>
                  <a:srgbClr val="91695F"/>
                </a:solidFill>
                <a:latin typeface="Arial" charset="0"/>
              </a:rPr>
              <a:t>Nonlinear Measures</a:t>
            </a: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84088190"/>
              </p:ext>
            </p:extLst>
          </p:nvPr>
        </p:nvGraphicFramePr>
        <p:xfrm>
          <a:off x="5076070" y="4725180"/>
          <a:ext cx="492344" cy="5834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58" name="Equation" r:id="rId5" imgW="203040" imgH="241200" progId="Equation.DSMT4">
                  <p:embed/>
                </p:oleObj>
              </mc:Choice>
              <mc:Fallback>
                <p:oleObj name="Equation" r:id="rId5" imgW="203040" imgH="241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76070" y="4725180"/>
                        <a:ext cx="492344" cy="58344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8" name="Picture 3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9409" y="3144135"/>
            <a:ext cx="1318879" cy="989434"/>
          </a:xfrm>
          <a:prstGeom prst="rect">
            <a:avLst/>
          </a:prstGeom>
        </p:spPr>
      </p:pic>
      <p:sp>
        <p:nvSpPr>
          <p:cNvPr id="40" name="Oval 39"/>
          <p:cNvSpPr/>
          <p:nvPr/>
        </p:nvSpPr>
        <p:spPr>
          <a:xfrm>
            <a:off x="6537537" y="3571639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7214893" y="2882064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7934993" y="3571639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3" name="Straight Arrow Connector 42"/>
          <p:cNvCxnSpPr>
            <a:stCxn id="40" idx="7"/>
            <a:endCxn id="41" idx="3"/>
          </p:cNvCxnSpPr>
          <p:nvPr/>
        </p:nvCxnSpPr>
        <p:spPr>
          <a:xfrm flipV="1">
            <a:off x="6740262" y="3105062"/>
            <a:ext cx="509413" cy="504837"/>
          </a:xfrm>
          <a:prstGeom prst="straightConnector1">
            <a:avLst/>
          </a:prstGeom>
          <a:ln w="25400">
            <a:solidFill>
              <a:schemeClr val="tx1"/>
            </a:solidFill>
            <a:headEnd type="arrow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>
            <a:stCxn id="40" idx="6"/>
            <a:endCxn id="42" idx="2"/>
          </p:cNvCxnSpPr>
          <p:nvPr/>
        </p:nvCxnSpPr>
        <p:spPr>
          <a:xfrm>
            <a:off x="6775044" y="3702268"/>
            <a:ext cx="1159949" cy="0"/>
          </a:xfrm>
          <a:prstGeom prst="straightConnector1">
            <a:avLst/>
          </a:prstGeom>
          <a:ln w="25400">
            <a:solidFill>
              <a:schemeClr val="bg1">
                <a:lumMod val="65000"/>
              </a:schemeClr>
            </a:solidFill>
            <a:headEnd type="none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>
            <a:stCxn id="42" idx="1"/>
            <a:endCxn id="41" idx="5"/>
          </p:cNvCxnSpPr>
          <p:nvPr/>
        </p:nvCxnSpPr>
        <p:spPr>
          <a:xfrm flipH="1" flipV="1">
            <a:off x="7417618" y="3105062"/>
            <a:ext cx="552157" cy="504837"/>
          </a:xfrm>
          <a:prstGeom prst="straightConnector1">
            <a:avLst/>
          </a:prstGeom>
          <a:ln w="25400">
            <a:solidFill>
              <a:schemeClr val="bg1">
                <a:lumMod val="65000"/>
              </a:schemeClr>
            </a:solidFill>
            <a:headEnd type="none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6" name="Object 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4074143"/>
              </p:ext>
            </p:extLst>
          </p:nvPr>
        </p:nvGraphicFramePr>
        <p:xfrm>
          <a:off x="5894988" y="3144135"/>
          <a:ext cx="200025" cy="200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59" name="Equation" r:id="rId8" imgW="126720" imgH="126720" progId="">
                  <p:embed/>
                </p:oleObj>
              </mc:Choice>
              <mc:Fallback>
                <p:oleObj name="Equation" r:id="rId8" imgW="126720" imgH="12672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94988" y="3144135"/>
                        <a:ext cx="200025" cy="200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" name="Object 4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50741890"/>
              </p:ext>
            </p:extLst>
          </p:nvPr>
        </p:nvGraphicFramePr>
        <p:xfrm>
          <a:off x="7036345" y="1958949"/>
          <a:ext cx="200025" cy="26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60" name="Equation" r:id="rId10" imgW="126720" imgH="164880" progId="">
                  <p:embed/>
                </p:oleObj>
              </mc:Choice>
              <mc:Fallback>
                <p:oleObj name="Equation" r:id="rId10" imgW="126720" imgH="16488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36345" y="1958949"/>
                        <a:ext cx="200025" cy="260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" name="Rectangle 30"/>
          <p:cNvSpPr/>
          <p:nvPr/>
        </p:nvSpPr>
        <p:spPr>
          <a:xfrm>
            <a:off x="7632340" y="6426616"/>
            <a:ext cx="360050" cy="2067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2" name="Object 3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73247552"/>
              </p:ext>
            </p:extLst>
          </p:nvPr>
        </p:nvGraphicFramePr>
        <p:xfrm>
          <a:off x="7838403" y="6345324"/>
          <a:ext cx="153987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61" name="Equation" r:id="rId12" imgW="88560" imgH="177480" progId="Equation.DSMT4">
                  <p:embed/>
                </p:oleObj>
              </mc:Choice>
              <mc:Fallback>
                <p:oleObj name="Equation" r:id="rId12" imgW="88560" imgH="177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38403" y="6345324"/>
                        <a:ext cx="153987" cy="304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9089197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0262" y="1947351"/>
            <a:ext cx="1319634" cy="990000"/>
          </a:xfrm>
          <a:prstGeom prst="rect">
            <a:avLst/>
          </a:prstGeom>
        </p:spPr>
      </p:pic>
      <p:sp>
        <p:nvSpPr>
          <p:cNvPr id="16386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242887" y="152400"/>
            <a:ext cx="6074785" cy="576263"/>
          </a:xfrm>
          <a:prstGeom prst="rect">
            <a:avLst/>
          </a:prstGeo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sz="2800" dirty="0" smtClean="0">
                <a:solidFill>
                  <a:srgbClr val="91695F"/>
                </a:solidFill>
                <a:latin typeface="Arial" charset="0"/>
              </a:rPr>
              <a:t>Nonlinear Measures</a:t>
            </a:r>
          </a:p>
        </p:txBody>
      </p:sp>
      <p:sp>
        <p:nvSpPr>
          <p:cNvPr id="688135" name="Text Box 7"/>
          <p:cNvSpPr txBox="1">
            <a:spLocks noChangeArrowheads="1"/>
          </p:cNvSpPr>
          <p:nvPr/>
        </p:nvSpPr>
        <p:spPr bwMode="auto">
          <a:xfrm>
            <a:off x="467430" y="1250176"/>
            <a:ext cx="8203609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>
              <a:defRPr/>
            </a:pPr>
            <a:r>
              <a:rPr lang="en-GB" dirty="0" smtClean="0">
                <a:solidFill>
                  <a:srgbClr val="9A044B"/>
                </a:solidFill>
                <a:latin typeface="Arial" charset="0"/>
              </a:rPr>
              <a:t>Cross-correlation/coherence insensitive to nonlinear dependencies</a:t>
            </a:r>
            <a:endParaRPr lang="en-GB" dirty="0">
              <a:solidFill>
                <a:srgbClr val="9A044B"/>
              </a:solidFill>
              <a:latin typeface="Arial" charset="0"/>
            </a:endParaRPr>
          </a:p>
          <a:p>
            <a:pPr marL="0" indent="0">
              <a:defRPr/>
            </a:pPr>
            <a:endParaRPr lang="en-GB" sz="2400" dirty="0" smtClean="0">
              <a:solidFill>
                <a:srgbClr val="9A044B"/>
              </a:solidFill>
              <a:latin typeface="Arial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9409" y="3144135"/>
            <a:ext cx="1318879" cy="989434"/>
          </a:xfrm>
          <a:prstGeom prst="rect">
            <a:avLst/>
          </a:prstGeom>
        </p:spPr>
      </p:pic>
      <p:sp>
        <p:nvSpPr>
          <p:cNvPr id="17" name="Oval 16"/>
          <p:cNvSpPr/>
          <p:nvPr/>
        </p:nvSpPr>
        <p:spPr>
          <a:xfrm>
            <a:off x="6537537" y="3571639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7214893" y="2882064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7934993" y="3571639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" name="Straight Arrow Connector 19"/>
          <p:cNvCxnSpPr>
            <a:stCxn id="17" idx="7"/>
            <a:endCxn id="18" idx="3"/>
          </p:cNvCxnSpPr>
          <p:nvPr/>
        </p:nvCxnSpPr>
        <p:spPr>
          <a:xfrm flipV="1">
            <a:off x="6740262" y="3105062"/>
            <a:ext cx="509413" cy="504837"/>
          </a:xfrm>
          <a:prstGeom prst="straightConnector1">
            <a:avLst/>
          </a:prstGeom>
          <a:ln w="25400">
            <a:solidFill>
              <a:schemeClr val="tx1"/>
            </a:solidFill>
            <a:headEnd type="arrow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17" idx="6"/>
            <a:endCxn id="19" idx="2"/>
          </p:cNvCxnSpPr>
          <p:nvPr/>
        </p:nvCxnSpPr>
        <p:spPr>
          <a:xfrm>
            <a:off x="6775044" y="3702268"/>
            <a:ext cx="1159949" cy="0"/>
          </a:xfrm>
          <a:prstGeom prst="straightConnector1">
            <a:avLst/>
          </a:prstGeom>
          <a:ln w="25400">
            <a:solidFill>
              <a:schemeClr val="bg1">
                <a:lumMod val="65000"/>
              </a:schemeClr>
            </a:solidFill>
            <a:headEnd type="none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19" idx="1"/>
            <a:endCxn id="18" idx="5"/>
          </p:cNvCxnSpPr>
          <p:nvPr/>
        </p:nvCxnSpPr>
        <p:spPr>
          <a:xfrm flipH="1" flipV="1">
            <a:off x="7417618" y="3105062"/>
            <a:ext cx="552157" cy="504837"/>
          </a:xfrm>
          <a:prstGeom prst="straightConnector1">
            <a:avLst/>
          </a:prstGeom>
          <a:ln w="25400">
            <a:solidFill>
              <a:schemeClr val="bg1">
                <a:lumMod val="65000"/>
              </a:schemeClr>
            </a:solidFill>
            <a:headEnd type="none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3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12904106"/>
              </p:ext>
            </p:extLst>
          </p:nvPr>
        </p:nvGraphicFramePr>
        <p:xfrm>
          <a:off x="5894988" y="3144135"/>
          <a:ext cx="200025" cy="200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1" name="Equation" r:id="rId5" imgW="126720" imgH="126720" progId="">
                  <p:embed/>
                </p:oleObj>
              </mc:Choice>
              <mc:Fallback>
                <p:oleObj name="Equation" r:id="rId5" imgW="126720" imgH="12672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94988" y="3144135"/>
                        <a:ext cx="200025" cy="200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1117213"/>
              </p:ext>
            </p:extLst>
          </p:nvPr>
        </p:nvGraphicFramePr>
        <p:xfrm>
          <a:off x="6831013" y="1638300"/>
          <a:ext cx="639762" cy="360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2" name="Equation" r:id="rId7" imgW="406080" imgH="228600" progId="Equation.DSMT4">
                  <p:embed/>
                </p:oleObj>
              </mc:Choice>
              <mc:Fallback>
                <p:oleObj name="Equation" r:id="rId7" imgW="406080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1013" y="1638300"/>
                        <a:ext cx="639762" cy="3603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" name="Picture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4068" y="4437112"/>
            <a:ext cx="3227004" cy="2225718"/>
          </a:xfrm>
          <a:prstGeom prst="rect">
            <a:avLst/>
          </a:prstGeom>
        </p:spPr>
      </p:pic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4185749"/>
              </p:ext>
            </p:extLst>
          </p:nvPr>
        </p:nvGraphicFramePr>
        <p:xfrm>
          <a:off x="5076825" y="4724400"/>
          <a:ext cx="492125" cy="584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3" name="Equation" r:id="rId10" imgW="203040" imgH="241200" progId="Equation.DSMT4">
                  <p:embed/>
                </p:oleObj>
              </mc:Choice>
              <mc:Fallback>
                <p:oleObj name="Equation" r:id="rId10" imgW="203040" imgH="24120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76825" y="4724400"/>
                        <a:ext cx="492125" cy="584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" name="Rectangle 26"/>
          <p:cNvSpPr/>
          <p:nvPr/>
        </p:nvSpPr>
        <p:spPr>
          <a:xfrm>
            <a:off x="7668334" y="6445852"/>
            <a:ext cx="360050" cy="2067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8" name="Object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4808361"/>
              </p:ext>
            </p:extLst>
          </p:nvPr>
        </p:nvGraphicFramePr>
        <p:xfrm>
          <a:off x="7874397" y="6364560"/>
          <a:ext cx="153987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4" name="Equation" r:id="rId12" imgW="88560" imgH="177480" progId="Equation.DSMT4">
                  <p:embed/>
                </p:oleObj>
              </mc:Choice>
              <mc:Fallback>
                <p:oleObj name="Equation" r:id="rId12" imgW="88560" imgH="177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74397" y="6364560"/>
                        <a:ext cx="153987" cy="304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9985589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8135" grpId="0"/>
      <p:bldP spid="2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604" y="4293096"/>
            <a:ext cx="3383061" cy="253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4293066"/>
            <a:ext cx="3384376" cy="25389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0262" y="1947351"/>
            <a:ext cx="1319634" cy="990000"/>
          </a:xfrm>
          <a:prstGeom prst="rect">
            <a:avLst/>
          </a:prstGeom>
        </p:spPr>
      </p:pic>
      <p:sp>
        <p:nvSpPr>
          <p:cNvPr id="16386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242887" y="152400"/>
            <a:ext cx="6074785" cy="576263"/>
          </a:xfrm>
          <a:prstGeom prst="rect">
            <a:avLst/>
          </a:prstGeo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sz="2800" dirty="0" smtClean="0">
                <a:solidFill>
                  <a:srgbClr val="91695F"/>
                </a:solidFill>
                <a:latin typeface="Arial" charset="0"/>
              </a:rPr>
              <a:t>Mutual Information</a:t>
            </a:r>
          </a:p>
        </p:txBody>
      </p:sp>
      <p:sp>
        <p:nvSpPr>
          <p:cNvPr id="688135" name="Text Box 7"/>
          <p:cNvSpPr txBox="1">
            <a:spLocks noChangeArrowheads="1"/>
          </p:cNvSpPr>
          <p:nvPr/>
        </p:nvSpPr>
        <p:spPr bwMode="auto">
          <a:xfrm>
            <a:off x="467430" y="1295472"/>
            <a:ext cx="820360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>
              <a:defRPr/>
            </a:pPr>
            <a:r>
              <a:rPr lang="en-GB" dirty="0" smtClean="0">
                <a:solidFill>
                  <a:srgbClr val="0070C0"/>
                </a:solidFill>
                <a:latin typeface="Arial" charset="0"/>
              </a:rPr>
              <a:t>Sensitive </a:t>
            </a:r>
            <a:r>
              <a:rPr lang="en-GB" dirty="0">
                <a:solidFill>
                  <a:srgbClr val="0070C0"/>
                </a:solidFill>
                <a:latin typeface="Arial" charset="0"/>
              </a:rPr>
              <a:t>to Field-spread, Undirected, Indirect, </a:t>
            </a:r>
            <a:r>
              <a:rPr lang="en-GB" dirty="0" smtClean="0">
                <a:solidFill>
                  <a:srgbClr val="FF0000"/>
                </a:solidFill>
                <a:latin typeface="Arial" charset="0"/>
              </a:rPr>
              <a:t>Nonlinear</a:t>
            </a: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8526864"/>
              </p:ext>
            </p:extLst>
          </p:nvPr>
        </p:nvGraphicFramePr>
        <p:xfrm>
          <a:off x="794992" y="1930361"/>
          <a:ext cx="4506736" cy="8865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08" name="Equation" r:id="rId6" imgW="2323800" imgH="457200" progId="Equation.DSMT4">
                  <p:embed/>
                </p:oleObj>
              </mc:Choice>
              <mc:Fallback>
                <p:oleObj name="Equation" r:id="rId6" imgW="2323800" imgH="457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4992" y="1930361"/>
                        <a:ext cx="4506736" cy="88657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" name="Picture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9409" y="3144135"/>
            <a:ext cx="1318879" cy="989434"/>
          </a:xfrm>
          <a:prstGeom prst="rect">
            <a:avLst/>
          </a:prstGeom>
        </p:spPr>
      </p:pic>
      <p:sp>
        <p:nvSpPr>
          <p:cNvPr id="17" name="Oval 16"/>
          <p:cNvSpPr/>
          <p:nvPr/>
        </p:nvSpPr>
        <p:spPr>
          <a:xfrm>
            <a:off x="6537537" y="3571639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7214893" y="2882064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7934993" y="3571639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" name="Straight Arrow Connector 19"/>
          <p:cNvCxnSpPr>
            <a:stCxn id="17" idx="7"/>
            <a:endCxn id="18" idx="3"/>
          </p:cNvCxnSpPr>
          <p:nvPr/>
        </p:nvCxnSpPr>
        <p:spPr>
          <a:xfrm flipV="1">
            <a:off x="6740262" y="3105062"/>
            <a:ext cx="509413" cy="504837"/>
          </a:xfrm>
          <a:prstGeom prst="straightConnector1">
            <a:avLst/>
          </a:prstGeom>
          <a:ln w="25400">
            <a:solidFill>
              <a:schemeClr val="tx1"/>
            </a:solidFill>
            <a:headEnd type="arrow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17" idx="6"/>
            <a:endCxn id="19" idx="2"/>
          </p:cNvCxnSpPr>
          <p:nvPr/>
        </p:nvCxnSpPr>
        <p:spPr>
          <a:xfrm>
            <a:off x="6775044" y="3702268"/>
            <a:ext cx="1159949" cy="0"/>
          </a:xfrm>
          <a:prstGeom prst="straightConnector1">
            <a:avLst/>
          </a:prstGeom>
          <a:ln w="25400">
            <a:solidFill>
              <a:schemeClr val="bg1">
                <a:lumMod val="65000"/>
              </a:schemeClr>
            </a:solidFill>
            <a:headEnd type="none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19" idx="1"/>
            <a:endCxn id="18" idx="5"/>
          </p:cNvCxnSpPr>
          <p:nvPr/>
        </p:nvCxnSpPr>
        <p:spPr>
          <a:xfrm flipH="1" flipV="1">
            <a:off x="7417618" y="3105062"/>
            <a:ext cx="552157" cy="504837"/>
          </a:xfrm>
          <a:prstGeom prst="straightConnector1">
            <a:avLst/>
          </a:prstGeom>
          <a:ln w="25400">
            <a:solidFill>
              <a:schemeClr val="bg1">
                <a:lumMod val="65000"/>
              </a:schemeClr>
            </a:solidFill>
            <a:headEnd type="none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3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65108638"/>
              </p:ext>
            </p:extLst>
          </p:nvPr>
        </p:nvGraphicFramePr>
        <p:xfrm>
          <a:off x="5894988" y="3144135"/>
          <a:ext cx="200025" cy="200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09" name="Equation" r:id="rId9" imgW="126720" imgH="126720" progId="">
                  <p:embed/>
                </p:oleObj>
              </mc:Choice>
              <mc:Fallback>
                <p:oleObj name="Equation" r:id="rId9" imgW="126720" imgH="12672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94988" y="3144135"/>
                        <a:ext cx="200025" cy="200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2621473"/>
              </p:ext>
            </p:extLst>
          </p:nvPr>
        </p:nvGraphicFramePr>
        <p:xfrm>
          <a:off x="6831013" y="1638300"/>
          <a:ext cx="639762" cy="360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10" name="Equation" r:id="rId11" imgW="406080" imgH="228600" progId="Equation.DSMT4">
                  <p:embed/>
                </p:oleObj>
              </mc:Choice>
              <mc:Fallback>
                <p:oleObj name="Equation" r:id="rId11" imgW="406080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1013" y="1638300"/>
                        <a:ext cx="639762" cy="3603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96721390"/>
              </p:ext>
            </p:extLst>
          </p:nvPr>
        </p:nvGraphicFramePr>
        <p:xfrm>
          <a:off x="5724128" y="4509120"/>
          <a:ext cx="667647" cy="4106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11" name="Equation" r:id="rId13" imgW="330120" imgH="203040" progId="Equation.DSMT4">
                  <p:embed/>
                </p:oleObj>
              </mc:Choice>
              <mc:Fallback>
                <p:oleObj name="Equation" r:id="rId13" imgW="330120" imgH="203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24128" y="4509120"/>
                        <a:ext cx="667647" cy="41065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84305452"/>
              </p:ext>
            </p:extLst>
          </p:nvPr>
        </p:nvGraphicFramePr>
        <p:xfrm>
          <a:off x="2267744" y="4508613"/>
          <a:ext cx="950913" cy="411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12" name="Equation" r:id="rId15" imgW="469800" imgH="203040" progId="Equation.DSMT4">
                  <p:embed/>
                </p:oleObj>
              </mc:Choice>
              <mc:Fallback>
                <p:oleObj name="Equation" r:id="rId15" imgW="469800" imgH="203040" progId="Equation.DSMT4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67744" y="4508613"/>
                        <a:ext cx="950913" cy="411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1368666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8135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2060" y="4329100"/>
            <a:ext cx="3276364" cy="245795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604" y="4293096"/>
            <a:ext cx="3383061" cy="253800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1728" y="3176972"/>
            <a:ext cx="1275109" cy="95659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3895" y="1967911"/>
            <a:ext cx="1292228" cy="969440"/>
          </a:xfrm>
          <a:prstGeom prst="rect">
            <a:avLst/>
          </a:prstGeom>
        </p:spPr>
      </p:pic>
      <p:sp>
        <p:nvSpPr>
          <p:cNvPr id="16386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242887" y="152400"/>
            <a:ext cx="6074785" cy="576263"/>
          </a:xfrm>
          <a:prstGeom prst="rect">
            <a:avLst/>
          </a:prstGeo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sz="2800" dirty="0" smtClean="0">
                <a:solidFill>
                  <a:srgbClr val="91695F"/>
                </a:solidFill>
                <a:latin typeface="Arial" charset="0"/>
              </a:rPr>
              <a:t>Mutual Information</a:t>
            </a:r>
          </a:p>
        </p:txBody>
      </p:sp>
      <p:sp>
        <p:nvSpPr>
          <p:cNvPr id="688135" name="Text Box 7"/>
          <p:cNvSpPr txBox="1">
            <a:spLocks noChangeArrowheads="1"/>
          </p:cNvSpPr>
          <p:nvPr/>
        </p:nvSpPr>
        <p:spPr bwMode="auto">
          <a:xfrm>
            <a:off x="467430" y="1295472"/>
            <a:ext cx="820360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>
              <a:defRPr/>
            </a:pPr>
            <a:r>
              <a:rPr lang="en-GB" dirty="0" smtClean="0">
                <a:solidFill>
                  <a:srgbClr val="0070C0"/>
                </a:solidFill>
                <a:latin typeface="Arial" charset="0"/>
              </a:rPr>
              <a:t>Sensitive </a:t>
            </a:r>
            <a:r>
              <a:rPr lang="en-GB" dirty="0">
                <a:solidFill>
                  <a:srgbClr val="0070C0"/>
                </a:solidFill>
                <a:latin typeface="Arial" charset="0"/>
              </a:rPr>
              <a:t>to Field-spread, Undirected, Indirect, </a:t>
            </a:r>
            <a:r>
              <a:rPr lang="en-GB" dirty="0" smtClean="0">
                <a:solidFill>
                  <a:srgbClr val="FF0000"/>
                </a:solidFill>
                <a:latin typeface="Arial" charset="0"/>
              </a:rPr>
              <a:t>Nonlinear</a:t>
            </a: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99403126"/>
              </p:ext>
            </p:extLst>
          </p:nvPr>
        </p:nvGraphicFramePr>
        <p:xfrm>
          <a:off x="794992" y="1930361"/>
          <a:ext cx="4506736" cy="8865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76" name="Equation" r:id="rId7" imgW="2323800" imgH="457200" progId="">
                  <p:embed/>
                </p:oleObj>
              </mc:Choice>
              <mc:Fallback>
                <p:oleObj name="Equation" r:id="rId7" imgW="2323800" imgH="45720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4992" y="1930361"/>
                        <a:ext cx="4506736" cy="88657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Oval 16"/>
          <p:cNvSpPr/>
          <p:nvPr/>
        </p:nvSpPr>
        <p:spPr>
          <a:xfrm>
            <a:off x="6537537" y="3571639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7214893" y="2882064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7934993" y="3571639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" name="Straight Arrow Connector 19"/>
          <p:cNvCxnSpPr>
            <a:stCxn id="17" idx="7"/>
            <a:endCxn id="18" idx="3"/>
          </p:cNvCxnSpPr>
          <p:nvPr/>
        </p:nvCxnSpPr>
        <p:spPr>
          <a:xfrm flipV="1">
            <a:off x="6740262" y="3105062"/>
            <a:ext cx="509413" cy="504837"/>
          </a:xfrm>
          <a:prstGeom prst="straightConnector1">
            <a:avLst/>
          </a:prstGeom>
          <a:ln w="25400">
            <a:solidFill>
              <a:schemeClr val="tx1"/>
            </a:solidFill>
            <a:headEnd type="arrow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17" idx="6"/>
            <a:endCxn id="19" idx="2"/>
          </p:cNvCxnSpPr>
          <p:nvPr/>
        </p:nvCxnSpPr>
        <p:spPr>
          <a:xfrm>
            <a:off x="6775044" y="3702268"/>
            <a:ext cx="1159949" cy="0"/>
          </a:xfrm>
          <a:prstGeom prst="straightConnector1">
            <a:avLst/>
          </a:prstGeom>
          <a:ln w="25400">
            <a:solidFill>
              <a:schemeClr val="bg1">
                <a:lumMod val="65000"/>
              </a:schemeClr>
            </a:solidFill>
            <a:headEnd type="none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19" idx="1"/>
            <a:endCxn id="18" idx="5"/>
          </p:cNvCxnSpPr>
          <p:nvPr/>
        </p:nvCxnSpPr>
        <p:spPr>
          <a:xfrm flipH="1" flipV="1">
            <a:off x="7417618" y="3105062"/>
            <a:ext cx="552157" cy="504837"/>
          </a:xfrm>
          <a:prstGeom prst="straightConnector1">
            <a:avLst/>
          </a:prstGeom>
          <a:ln w="25400">
            <a:solidFill>
              <a:schemeClr val="bg1">
                <a:lumMod val="65000"/>
              </a:schemeClr>
            </a:solidFill>
            <a:headEnd type="none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3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10083736"/>
              </p:ext>
            </p:extLst>
          </p:nvPr>
        </p:nvGraphicFramePr>
        <p:xfrm>
          <a:off x="5894988" y="3068960"/>
          <a:ext cx="200025" cy="200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77" name="Equation" r:id="rId9" imgW="126720" imgH="126720" progId="">
                  <p:embed/>
                </p:oleObj>
              </mc:Choice>
              <mc:Fallback>
                <p:oleObj name="Equation" r:id="rId9" imgW="126720" imgH="12672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94988" y="3068960"/>
                        <a:ext cx="200025" cy="200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57008"/>
              </p:ext>
            </p:extLst>
          </p:nvPr>
        </p:nvGraphicFramePr>
        <p:xfrm>
          <a:off x="7380312" y="1872506"/>
          <a:ext cx="200025" cy="26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78" name="Equation" r:id="rId11" imgW="126720" imgH="164880" progId="Equation.DSMT4">
                  <p:embed/>
                </p:oleObj>
              </mc:Choice>
              <mc:Fallback>
                <p:oleObj name="Equation" r:id="rId11" imgW="126720" imgH="1648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80312" y="1872506"/>
                        <a:ext cx="200025" cy="2603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31159747"/>
              </p:ext>
            </p:extLst>
          </p:nvPr>
        </p:nvGraphicFramePr>
        <p:xfrm>
          <a:off x="5724128" y="4509120"/>
          <a:ext cx="667647" cy="4106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79" name="Equation" r:id="rId13" imgW="330120" imgH="203040" progId="Equation.DSMT4">
                  <p:embed/>
                </p:oleObj>
              </mc:Choice>
              <mc:Fallback>
                <p:oleObj name="Equation" r:id="rId13" imgW="330120" imgH="203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24128" y="4509120"/>
                        <a:ext cx="667647" cy="41065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9935742"/>
              </p:ext>
            </p:extLst>
          </p:nvPr>
        </p:nvGraphicFramePr>
        <p:xfrm>
          <a:off x="2267744" y="4508613"/>
          <a:ext cx="950913" cy="411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80" name="Equation" r:id="rId15" imgW="469800" imgH="203040" progId="Equation.DSMT4">
                  <p:embed/>
                </p:oleObj>
              </mc:Choice>
              <mc:Fallback>
                <p:oleObj name="Equation" r:id="rId15" imgW="469800" imgH="203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67744" y="4508613"/>
                        <a:ext cx="950913" cy="411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2823944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935038" y="296863"/>
            <a:ext cx="5184775" cy="576262"/>
          </a:xfrm>
          <a:prstGeom prst="rect">
            <a:avLst/>
          </a:prstGeo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sz="4000" smtClean="0">
                <a:solidFill>
                  <a:srgbClr val="91695F"/>
                </a:solidFill>
                <a:latin typeface="Arial" charset="0"/>
              </a:rPr>
              <a:t>Talk Overview</a:t>
            </a:r>
          </a:p>
        </p:txBody>
      </p:sp>
      <p:sp>
        <p:nvSpPr>
          <p:cNvPr id="688135" name="Text Box 7"/>
          <p:cNvSpPr txBox="1">
            <a:spLocks noChangeArrowheads="1"/>
          </p:cNvSpPr>
          <p:nvPr/>
        </p:nvSpPr>
        <p:spPr bwMode="auto">
          <a:xfrm>
            <a:off x="-108650" y="1764175"/>
            <a:ext cx="8790595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GB" sz="2800" dirty="0">
                <a:solidFill>
                  <a:srgbClr val="9A044B"/>
                </a:solidFill>
                <a:latin typeface="Arial" charset="0"/>
              </a:rPr>
              <a:t>	</a:t>
            </a:r>
            <a:r>
              <a:rPr lang="en-GB" sz="2800" dirty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1. </a:t>
            </a:r>
            <a:r>
              <a:rPr lang="en-GB" sz="2800" dirty="0" smtClean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Problem of Field Spread (Volume Conduction)</a:t>
            </a:r>
            <a:endParaRPr lang="en-GB" sz="2800" dirty="0">
              <a:solidFill>
                <a:schemeClr val="bg1">
                  <a:lumMod val="75000"/>
                </a:schemeClr>
              </a:solidFill>
              <a:latin typeface="Arial" charset="0"/>
            </a:endParaRPr>
          </a:p>
          <a:p>
            <a:pPr eaLnBrk="1" hangingPunct="1"/>
            <a:endParaRPr lang="en-GB" sz="2800" dirty="0" smtClean="0">
              <a:solidFill>
                <a:schemeClr val="bg1">
                  <a:lumMod val="75000"/>
                </a:schemeClr>
              </a:solidFill>
              <a:latin typeface="Arial" charset="0"/>
            </a:endParaRPr>
          </a:p>
          <a:p>
            <a:pPr eaLnBrk="1" hangingPunct="1"/>
            <a:r>
              <a:rPr lang="en-GB" sz="2800" dirty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	</a:t>
            </a:r>
            <a:r>
              <a:rPr lang="en-GB" sz="2800" dirty="0" smtClean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2. </a:t>
            </a:r>
            <a:r>
              <a:rPr lang="en-GB" sz="2800" dirty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Linear vs Nonlinear measures</a:t>
            </a:r>
          </a:p>
          <a:p>
            <a:pPr eaLnBrk="1" hangingPunct="1"/>
            <a:endParaRPr lang="en-GB" sz="2800" dirty="0" smtClean="0">
              <a:solidFill>
                <a:srgbClr val="9A044B"/>
              </a:solidFill>
              <a:latin typeface="Arial" charset="0"/>
            </a:endParaRPr>
          </a:p>
          <a:p>
            <a:pPr eaLnBrk="1" hangingPunct="1"/>
            <a:r>
              <a:rPr lang="en-GB" sz="2800" dirty="0">
                <a:solidFill>
                  <a:srgbClr val="9A044B"/>
                </a:solidFill>
                <a:latin typeface="Arial" charset="0"/>
              </a:rPr>
              <a:t>	</a:t>
            </a:r>
            <a:r>
              <a:rPr lang="en-GB" sz="2800" dirty="0" smtClean="0">
                <a:solidFill>
                  <a:srgbClr val="9A044B"/>
                </a:solidFill>
                <a:latin typeface="Arial" charset="0"/>
              </a:rPr>
              <a:t>3. Directed vs Undirected measures</a:t>
            </a:r>
          </a:p>
          <a:p>
            <a:pPr eaLnBrk="1" hangingPunct="1"/>
            <a:endParaRPr lang="en-GB" sz="2800" dirty="0" smtClean="0">
              <a:solidFill>
                <a:srgbClr val="9A044B"/>
              </a:solidFill>
              <a:latin typeface="Arial" charset="0"/>
            </a:endParaRPr>
          </a:p>
          <a:p>
            <a:pPr eaLnBrk="1" hangingPunct="1"/>
            <a:r>
              <a:rPr lang="en-GB" sz="2800" dirty="0" smtClean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	4. Direct </a:t>
            </a:r>
            <a:r>
              <a:rPr lang="en-GB" sz="2800" dirty="0" err="1" smtClean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vs</a:t>
            </a:r>
            <a:r>
              <a:rPr lang="en-GB" sz="2800" dirty="0" smtClean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 Indirect measures</a:t>
            </a:r>
          </a:p>
          <a:p>
            <a:pPr eaLnBrk="1" hangingPunct="1"/>
            <a:endParaRPr lang="en-GB" sz="2800" dirty="0">
              <a:solidFill>
                <a:schemeClr val="bg1">
                  <a:lumMod val="75000"/>
                </a:schemeClr>
              </a:solidFill>
              <a:latin typeface="Arial" charset="0"/>
            </a:endParaRPr>
          </a:p>
          <a:p>
            <a:pPr eaLnBrk="1" hangingPunct="1"/>
            <a:r>
              <a:rPr lang="en-GB" sz="2800" dirty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	5</a:t>
            </a:r>
            <a:r>
              <a:rPr lang="en-GB" sz="2800" dirty="0" smtClean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. Generative Models</a:t>
            </a:r>
          </a:p>
          <a:p>
            <a:pPr eaLnBrk="1" hangingPunct="1"/>
            <a:endParaRPr lang="en-GB" sz="2800" dirty="0">
              <a:solidFill>
                <a:srgbClr val="9A044B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054704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242887" y="152400"/>
            <a:ext cx="6074785" cy="576263"/>
          </a:xfrm>
          <a:prstGeom prst="rect">
            <a:avLst/>
          </a:prstGeo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sz="2800" dirty="0" smtClean="0">
                <a:solidFill>
                  <a:srgbClr val="91695F"/>
                </a:solidFill>
                <a:latin typeface="Arial" charset="0"/>
              </a:rPr>
              <a:t>Directed Measures</a:t>
            </a:r>
          </a:p>
        </p:txBody>
      </p:sp>
      <p:sp>
        <p:nvSpPr>
          <p:cNvPr id="688135" name="Text Box 7"/>
          <p:cNvSpPr txBox="1">
            <a:spLocks noChangeArrowheads="1"/>
          </p:cNvSpPr>
          <p:nvPr/>
        </p:nvSpPr>
        <p:spPr bwMode="auto">
          <a:xfrm>
            <a:off x="167756" y="1024860"/>
            <a:ext cx="5899289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>
              <a:defRPr/>
            </a:pPr>
            <a:r>
              <a:rPr lang="en-GB" sz="2400" dirty="0" smtClean="0">
                <a:solidFill>
                  <a:srgbClr val="9A044B"/>
                </a:solidFill>
                <a:latin typeface="Arial" charset="0"/>
              </a:rPr>
              <a:t>(bivariate) Granger Causality</a:t>
            </a:r>
          </a:p>
          <a:p>
            <a:pPr marL="0" indent="0">
              <a:defRPr/>
            </a:pPr>
            <a:r>
              <a:rPr lang="en-GB" dirty="0" smtClean="0">
                <a:solidFill>
                  <a:srgbClr val="FF0000"/>
                </a:solidFill>
                <a:latin typeface="Arial" charset="0"/>
              </a:rPr>
              <a:t>Immune </a:t>
            </a:r>
            <a:r>
              <a:rPr lang="en-GB" dirty="0">
                <a:solidFill>
                  <a:srgbClr val="FF0000"/>
                </a:solidFill>
                <a:latin typeface="Arial" charset="0"/>
              </a:rPr>
              <a:t>to Field-spread, Directed</a:t>
            </a:r>
            <a:r>
              <a:rPr lang="en-GB" dirty="0">
                <a:solidFill>
                  <a:srgbClr val="0070C0"/>
                </a:solidFill>
                <a:latin typeface="Arial" charset="0"/>
              </a:rPr>
              <a:t>, Indirect, </a:t>
            </a:r>
            <a:r>
              <a:rPr lang="en-GB" dirty="0" smtClean="0">
                <a:solidFill>
                  <a:srgbClr val="0070C0"/>
                </a:solidFill>
                <a:latin typeface="Arial" charset="0"/>
              </a:rPr>
              <a:t>Linear</a:t>
            </a:r>
            <a:endParaRPr lang="en-GB" dirty="0">
              <a:solidFill>
                <a:srgbClr val="0070C0"/>
              </a:solidFill>
              <a:latin typeface="Arial" charset="0"/>
            </a:endParaRPr>
          </a:p>
          <a:p>
            <a:pPr marL="0" indent="0">
              <a:defRPr/>
            </a:pPr>
            <a:endParaRPr lang="en-GB" sz="2400" dirty="0" smtClean="0">
              <a:solidFill>
                <a:srgbClr val="9A044B"/>
              </a:solidFill>
              <a:latin typeface="Arial" charset="0"/>
            </a:endParaRPr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97495990"/>
              </p:ext>
            </p:extLst>
          </p:nvPr>
        </p:nvGraphicFramePr>
        <p:xfrm>
          <a:off x="437183" y="2744924"/>
          <a:ext cx="5214937" cy="1479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5" name="Equation" r:id="rId3" imgW="2412720" imgH="685800" progId="">
                  <p:embed/>
                </p:oleObj>
              </mc:Choice>
              <mc:Fallback>
                <p:oleObj name="Equation" r:id="rId3" imgW="2412720" imgH="685800" progId="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7183" y="2744924"/>
                        <a:ext cx="5214937" cy="14795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73622405"/>
              </p:ext>
            </p:extLst>
          </p:nvPr>
        </p:nvGraphicFramePr>
        <p:xfrm>
          <a:off x="459594" y="4797152"/>
          <a:ext cx="5516562" cy="958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6" name="Equation" r:id="rId5" imgW="2552400" imgH="444240" progId="">
                  <p:embed/>
                </p:oleObj>
              </mc:Choice>
              <mc:Fallback>
                <p:oleObj name="Equation" r:id="rId5" imgW="2552400" imgH="444240" progId="">
                  <p:embed/>
                  <p:pic>
                    <p:nvPicPr>
                      <p:cNvPr id="0" name="Picture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9594" y="4797152"/>
                        <a:ext cx="5516562" cy="9588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Text Box 7"/>
          <p:cNvSpPr txBox="1">
            <a:spLocks noChangeArrowheads="1"/>
          </p:cNvSpPr>
          <p:nvPr/>
        </p:nvSpPr>
        <p:spPr bwMode="auto">
          <a:xfrm>
            <a:off x="178133" y="1988840"/>
            <a:ext cx="8802667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>
              <a:defRPr/>
            </a:pPr>
            <a:r>
              <a:rPr lang="en-GB" dirty="0" smtClean="0">
                <a:solidFill>
                  <a:srgbClr val="9A044B"/>
                </a:solidFill>
                <a:latin typeface="Arial" charset="0"/>
              </a:rPr>
              <a:t>Auto-regressive model to order </a:t>
            </a:r>
            <a:r>
              <a:rPr lang="en-GB" i="1" dirty="0" smtClean="0">
                <a:latin typeface="Arial" charset="0"/>
              </a:rPr>
              <a:t>p</a:t>
            </a:r>
            <a:r>
              <a:rPr lang="en-GB" dirty="0" smtClean="0">
                <a:solidFill>
                  <a:srgbClr val="9A044B"/>
                </a:solidFill>
                <a:latin typeface="Arial" charset="0"/>
              </a:rPr>
              <a:t> </a:t>
            </a:r>
          </a:p>
          <a:p>
            <a:pPr marL="0" indent="0">
              <a:defRPr/>
            </a:pPr>
            <a:r>
              <a:rPr lang="en-GB" dirty="0" smtClean="0">
                <a:solidFill>
                  <a:srgbClr val="9A044B"/>
                </a:solidFill>
                <a:latin typeface="Arial" charset="0"/>
              </a:rPr>
              <a:t>(assuming mean-corrected, with residuals </a:t>
            </a:r>
            <a:r>
              <a:rPr lang="en-GB" i="1" dirty="0" smtClean="0">
                <a:latin typeface="Arial" charset="0"/>
              </a:rPr>
              <a:t>e</a:t>
            </a:r>
            <a:r>
              <a:rPr lang="en-GB" dirty="0" smtClean="0">
                <a:solidFill>
                  <a:srgbClr val="9A044B"/>
                </a:solidFill>
                <a:latin typeface="Arial" charset="0"/>
              </a:rPr>
              <a:t>)</a:t>
            </a:r>
            <a:endParaRPr lang="en-GB" dirty="0">
              <a:solidFill>
                <a:srgbClr val="9A044B"/>
              </a:solidFill>
              <a:latin typeface="Arial" charset="0"/>
            </a:endParaRPr>
          </a:p>
          <a:p>
            <a:pPr marL="0" indent="0">
              <a:defRPr/>
            </a:pPr>
            <a:endParaRPr lang="en-GB" dirty="0" smtClean="0">
              <a:solidFill>
                <a:srgbClr val="9A044B"/>
              </a:solidFill>
              <a:latin typeface="Arial" charset="0"/>
            </a:endParaRPr>
          </a:p>
        </p:txBody>
      </p:sp>
      <p:sp>
        <p:nvSpPr>
          <p:cNvPr id="19" name="Text Box 7"/>
          <p:cNvSpPr txBox="1">
            <a:spLocks noChangeArrowheads="1"/>
          </p:cNvSpPr>
          <p:nvPr/>
        </p:nvSpPr>
        <p:spPr bwMode="auto">
          <a:xfrm>
            <a:off x="147540" y="4423552"/>
            <a:ext cx="775258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>
              <a:defRPr/>
            </a:pPr>
            <a:r>
              <a:rPr lang="en-GB" dirty="0" smtClean="0">
                <a:solidFill>
                  <a:srgbClr val="9A044B"/>
                </a:solidFill>
                <a:latin typeface="Arial" charset="0"/>
              </a:rPr>
              <a:t>Augmented model including past values of </a:t>
            </a:r>
            <a:r>
              <a:rPr lang="en-GB" i="1" dirty="0" smtClean="0">
                <a:latin typeface="Arial" charset="0"/>
              </a:rPr>
              <a:t>x</a:t>
            </a:r>
            <a:r>
              <a:rPr lang="en-GB" dirty="0" smtClean="0">
                <a:solidFill>
                  <a:srgbClr val="9A044B"/>
                </a:solidFill>
                <a:latin typeface="Arial" charset="0"/>
              </a:rPr>
              <a:t> (to order </a:t>
            </a:r>
            <a:r>
              <a:rPr lang="en-GB" i="1" dirty="0" smtClean="0">
                <a:latin typeface="Arial" charset="0"/>
              </a:rPr>
              <a:t>q</a:t>
            </a:r>
            <a:r>
              <a:rPr lang="en-GB" dirty="0" smtClean="0">
                <a:solidFill>
                  <a:srgbClr val="9A044B"/>
                </a:solidFill>
                <a:latin typeface="Arial" charset="0"/>
              </a:rPr>
              <a:t>)</a:t>
            </a:r>
          </a:p>
        </p:txBody>
      </p:sp>
      <p:sp>
        <p:nvSpPr>
          <p:cNvPr id="20" name="Text Box 7"/>
          <p:cNvSpPr txBox="1">
            <a:spLocks noChangeArrowheads="1"/>
          </p:cNvSpPr>
          <p:nvPr/>
        </p:nvSpPr>
        <p:spPr bwMode="auto">
          <a:xfrm>
            <a:off x="242887" y="5951021"/>
            <a:ext cx="864959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>
              <a:defRPr/>
            </a:pPr>
            <a:r>
              <a:rPr lang="en-GB" dirty="0" smtClean="0">
                <a:solidFill>
                  <a:srgbClr val="9A044B"/>
                </a:solidFill>
                <a:latin typeface="Arial" charset="0"/>
              </a:rPr>
              <a:t>If classical F-test shows </a:t>
            </a:r>
            <a:r>
              <a:rPr lang="en-GB" i="1" dirty="0">
                <a:latin typeface="Arial" charset="0"/>
              </a:rPr>
              <a:t>b</a:t>
            </a:r>
            <a:r>
              <a:rPr lang="en-GB" i="1" dirty="0">
                <a:solidFill>
                  <a:srgbClr val="9A044B"/>
                </a:solidFill>
                <a:latin typeface="Arial" charset="0"/>
              </a:rPr>
              <a:t> </a:t>
            </a:r>
            <a:r>
              <a:rPr lang="en-GB" dirty="0" smtClean="0">
                <a:solidFill>
                  <a:srgbClr val="9A044B"/>
                </a:solidFill>
                <a:latin typeface="Arial" charset="0"/>
              </a:rPr>
              <a:t>parameters are non-zero, then </a:t>
            </a:r>
            <a:r>
              <a:rPr lang="en-GB" i="1" dirty="0" smtClean="0">
                <a:latin typeface="Arial" charset="0"/>
              </a:rPr>
              <a:t>x</a:t>
            </a:r>
            <a:r>
              <a:rPr lang="en-GB" dirty="0" smtClean="0">
                <a:solidFill>
                  <a:srgbClr val="9A044B"/>
                </a:solidFill>
                <a:latin typeface="Arial" charset="0"/>
              </a:rPr>
              <a:t> “Granger-causes” </a:t>
            </a:r>
            <a:r>
              <a:rPr lang="en-GB" i="1" dirty="0" smtClean="0">
                <a:latin typeface="Arial" charset="0"/>
              </a:rPr>
              <a:t>y</a:t>
            </a:r>
            <a:r>
              <a:rPr lang="en-GB" dirty="0" smtClean="0">
                <a:solidFill>
                  <a:srgbClr val="9A044B"/>
                </a:solidFill>
                <a:latin typeface="Arial" charset="0"/>
              </a:rPr>
              <a:t>  </a:t>
            </a:r>
          </a:p>
          <a:p>
            <a:pPr marL="0" indent="0" algn="r">
              <a:defRPr/>
            </a:pPr>
            <a:r>
              <a:rPr lang="en-GB" dirty="0" smtClean="0">
                <a:solidFill>
                  <a:srgbClr val="9A044B"/>
                </a:solidFill>
                <a:latin typeface="Arial" charset="0"/>
              </a:rPr>
              <a:t>(special case of MVAR; see later)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7056" y="1916790"/>
            <a:ext cx="1318879" cy="98943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1377" y="3144135"/>
            <a:ext cx="1318879" cy="989434"/>
          </a:xfrm>
          <a:prstGeom prst="rect">
            <a:avLst/>
          </a:prstGeom>
        </p:spPr>
      </p:pic>
      <p:sp>
        <p:nvSpPr>
          <p:cNvPr id="22" name="Oval 21"/>
          <p:cNvSpPr/>
          <p:nvPr/>
        </p:nvSpPr>
        <p:spPr>
          <a:xfrm>
            <a:off x="7149505" y="3571639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7826861" y="2882064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8546961" y="3571639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5" name="Straight Arrow Connector 24"/>
          <p:cNvCxnSpPr>
            <a:stCxn id="22" idx="7"/>
            <a:endCxn id="23" idx="3"/>
          </p:cNvCxnSpPr>
          <p:nvPr/>
        </p:nvCxnSpPr>
        <p:spPr>
          <a:xfrm flipV="1">
            <a:off x="7352230" y="3105062"/>
            <a:ext cx="509413" cy="504837"/>
          </a:xfrm>
          <a:prstGeom prst="straightConnector1">
            <a:avLst/>
          </a:prstGeom>
          <a:ln w="25400">
            <a:solidFill>
              <a:srgbClr val="FF0000"/>
            </a:solidFill>
            <a:headEnd type="none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stCxn id="22" idx="6"/>
            <a:endCxn id="24" idx="2"/>
          </p:cNvCxnSpPr>
          <p:nvPr/>
        </p:nvCxnSpPr>
        <p:spPr>
          <a:xfrm>
            <a:off x="7387012" y="3702268"/>
            <a:ext cx="1159949" cy="0"/>
          </a:xfrm>
          <a:prstGeom prst="straightConnector1">
            <a:avLst/>
          </a:prstGeom>
          <a:ln w="25400">
            <a:solidFill>
              <a:schemeClr val="bg1">
                <a:lumMod val="65000"/>
              </a:schemeClr>
            </a:solidFill>
            <a:headEnd type="none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24" idx="1"/>
            <a:endCxn id="23" idx="5"/>
          </p:cNvCxnSpPr>
          <p:nvPr/>
        </p:nvCxnSpPr>
        <p:spPr>
          <a:xfrm flipH="1" flipV="1">
            <a:off x="8029586" y="3105062"/>
            <a:ext cx="552157" cy="504837"/>
          </a:xfrm>
          <a:prstGeom prst="straightConnector1">
            <a:avLst/>
          </a:prstGeom>
          <a:ln w="25400">
            <a:solidFill>
              <a:schemeClr val="bg1">
                <a:lumMod val="65000"/>
              </a:schemeClr>
            </a:solidFill>
            <a:headEnd type="none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8" name="Object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1837259"/>
              </p:ext>
            </p:extLst>
          </p:nvPr>
        </p:nvGraphicFramePr>
        <p:xfrm>
          <a:off x="6506956" y="3144135"/>
          <a:ext cx="200025" cy="200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7" name="Equation" r:id="rId9" imgW="126720" imgH="126720" progId="">
                  <p:embed/>
                </p:oleObj>
              </mc:Choice>
              <mc:Fallback>
                <p:oleObj name="Equation" r:id="rId9" imgW="126720" imgH="12672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06956" y="3144135"/>
                        <a:ext cx="200025" cy="200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Object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92573602"/>
              </p:ext>
            </p:extLst>
          </p:nvPr>
        </p:nvGraphicFramePr>
        <p:xfrm>
          <a:off x="7648313" y="1958949"/>
          <a:ext cx="200025" cy="26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8" name="Equation" r:id="rId11" imgW="126720" imgH="164880" progId="">
                  <p:embed/>
                </p:oleObj>
              </mc:Choice>
              <mc:Fallback>
                <p:oleObj name="Equation" r:id="rId11" imgW="126720" imgH="16488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48313" y="1958949"/>
                        <a:ext cx="200025" cy="260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Oval 7"/>
          <p:cNvSpPr/>
          <p:nvPr/>
        </p:nvSpPr>
        <p:spPr>
          <a:xfrm>
            <a:off x="3455876" y="4761148"/>
            <a:ext cx="1836204" cy="115386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229458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1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8135" grpId="0" uiExpand="1" build="p"/>
      <p:bldP spid="18" grpId="0" build="p"/>
      <p:bldP spid="19" grpId="0" build="p"/>
      <p:bldP spid="20" grpId="0" uiExpand="1" build="p"/>
      <p:bldP spid="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242887" y="152400"/>
            <a:ext cx="6074785" cy="576263"/>
          </a:xfrm>
          <a:prstGeom prst="rect">
            <a:avLst/>
          </a:prstGeo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sz="2800" dirty="0" smtClean="0">
                <a:solidFill>
                  <a:srgbClr val="91695F"/>
                </a:solidFill>
                <a:latin typeface="Arial" charset="0"/>
              </a:rPr>
              <a:t>Directed, Nonlinear Measures</a:t>
            </a:r>
          </a:p>
        </p:txBody>
      </p:sp>
      <p:sp>
        <p:nvSpPr>
          <p:cNvPr id="14" name="Text Box 7"/>
          <p:cNvSpPr txBox="1">
            <a:spLocks noChangeArrowheads="1"/>
          </p:cNvSpPr>
          <p:nvPr/>
        </p:nvSpPr>
        <p:spPr bwMode="auto">
          <a:xfrm>
            <a:off x="179512" y="3969060"/>
            <a:ext cx="649132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>
              <a:defRPr/>
            </a:pPr>
            <a:r>
              <a:rPr lang="en-GB" sz="2400" dirty="0" smtClean="0">
                <a:solidFill>
                  <a:srgbClr val="9A044B"/>
                </a:solidFill>
                <a:latin typeface="Arial" charset="0"/>
              </a:rPr>
              <a:t>Generalised Synchronisation</a:t>
            </a:r>
          </a:p>
          <a:p>
            <a:pPr marL="0" indent="0">
              <a:defRPr/>
            </a:pPr>
            <a:r>
              <a:rPr lang="en-GB" dirty="0" smtClean="0">
                <a:solidFill>
                  <a:srgbClr val="0070C0"/>
                </a:solidFill>
                <a:latin typeface="Arial" charset="0"/>
              </a:rPr>
              <a:t>Sensitive </a:t>
            </a:r>
            <a:r>
              <a:rPr lang="en-GB" dirty="0">
                <a:solidFill>
                  <a:srgbClr val="0070C0"/>
                </a:solidFill>
                <a:latin typeface="Arial" charset="0"/>
              </a:rPr>
              <a:t>to Field-spread, </a:t>
            </a:r>
            <a:r>
              <a:rPr lang="en-GB" dirty="0">
                <a:solidFill>
                  <a:srgbClr val="FF0000"/>
                </a:solidFill>
                <a:latin typeface="Arial" charset="0"/>
              </a:rPr>
              <a:t>D</a:t>
            </a:r>
            <a:r>
              <a:rPr lang="en-GB" dirty="0" smtClean="0">
                <a:solidFill>
                  <a:srgbClr val="FF0000"/>
                </a:solidFill>
                <a:latin typeface="Arial" charset="0"/>
              </a:rPr>
              <a:t>irected</a:t>
            </a:r>
            <a:r>
              <a:rPr lang="en-GB" dirty="0">
                <a:solidFill>
                  <a:srgbClr val="0070C0"/>
                </a:solidFill>
                <a:latin typeface="Arial" charset="0"/>
              </a:rPr>
              <a:t>, Indirect, </a:t>
            </a:r>
            <a:r>
              <a:rPr lang="en-GB" dirty="0" smtClean="0">
                <a:solidFill>
                  <a:srgbClr val="FF0000"/>
                </a:solidFill>
                <a:latin typeface="Arial" charset="0"/>
              </a:rPr>
              <a:t>Nonlinear</a:t>
            </a:r>
            <a:endParaRPr lang="en-GB" dirty="0">
              <a:solidFill>
                <a:srgbClr val="FF0000"/>
              </a:solidFill>
              <a:latin typeface="Arial" charset="0"/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77298487"/>
              </p:ext>
            </p:extLst>
          </p:nvPr>
        </p:nvGraphicFramePr>
        <p:xfrm>
          <a:off x="1115616" y="4761148"/>
          <a:ext cx="2855913" cy="935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81" name="Equation" r:id="rId3" imgW="1473120" imgH="482400" progId="">
                  <p:embed/>
                </p:oleObj>
              </mc:Choice>
              <mc:Fallback>
                <p:oleObj name="Equation" r:id="rId3" imgW="1473120" imgH="482400" progId="">
                  <p:embed/>
                  <p:pic>
                    <p:nvPicPr>
                      <p:cNvPr id="0" name="Picture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5616" y="4761148"/>
                        <a:ext cx="2855913" cy="9350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Text Box 7"/>
          <p:cNvSpPr txBox="1">
            <a:spLocks noChangeArrowheads="1"/>
          </p:cNvSpPr>
          <p:nvPr/>
        </p:nvSpPr>
        <p:spPr bwMode="auto">
          <a:xfrm>
            <a:off x="4474460" y="5733256"/>
            <a:ext cx="439274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>
              <a:defRPr/>
            </a:pPr>
            <a:r>
              <a:rPr lang="en-GB" i="1" dirty="0" smtClean="0">
                <a:latin typeface="Arial" charset="0"/>
              </a:rPr>
              <a:t>D</a:t>
            </a:r>
            <a:r>
              <a:rPr lang="en-GB" dirty="0" smtClean="0">
                <a:solidFill>
                  <a:srgbClr val="9A044B"/>
                </a:solidFill>
                <a:latin typeface="Arial" charset="0"/>
              </a:rPr>
              <a:t> is the Euclidean distance between </a:t>
            </a:r>
            <a:r>
              <a:rPr lang="en-GB" i="1" dirty="0" err="1" smtClean="0">
                <a:latin typeface="Arial" charset="0"/>
              </a:rPr>
              <a:t>x</a:t>
            </a:r>
            <a:r>
              <a:rPr lang="en-GB" i="1" baseline="-25000" dirty="0" err="1" smtClean="0">
                <a:latin typeface="Arial" charset="0"/>
              </a:rPr>
              <a:t>t</a:t>
            </a:r>
            <a:r>
              <a:rPr lang="en-GB" i="1" dirty="0" smtClean="0">
                <a:latin typeface="Arial" charset="0"/>
              </a:rPr>
              <a:t> </a:t>
            </a:r>
            <a:r>
              <a:rPr lang="en-GB" dirty="0" smtClean="0">
                <a:solidFill>
                  <a:srgbClr val="9A044B"/>
                </a:solidFill>
                <a:latin typeface="Arial" charset="0"/>
              </a:rPr>
              <a:t>and embedded neighbours</a:t>
            </a:r>
          </a:p>
        </p:txBody>
      </p:sp>
      <p:sp>
        <p:nvSpPr>
          <p:cNvPr id="19" name="Text Box 7"/>
          <p:cNvSpPr txBox="1">
            <a:spLocks noChangeArrowheads="1"/>
          </p:cNvSpPr>
          <p:nvPr/>
        </p:nvSpPr>
        <p:spPr bwMode="auto">
          <a:xfrm>
            <a:off x="5327972" y="6480048"/>
            <a:ext cx="4032560" cy="369332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>
              <a:defRPr/>
            </a:pPr>
            <a:r>
              <a:rPr lang="en-GB" dirty="0" err="1">
                <a:solidFill>
                  <a:schemeClr val="bg1">
                    <a:lumMod val="50000"/>
                  </a:schemeClr>
                </a:solidFill>
              </a:rPr>
              <a:t>Quian</a:t>
            </a:r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bg1">
                    <a:lumMod val="50000"/>
                  </a:schemeClr>
                </a:solidFill>
              </a:rPr>
              <a:t>Quiroga</a:t>
            </a:r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et al (2000)  </a:t>
            </a:r>
            <a:r>
              <a:rPr lang="en-GB" dirty="0" err="1" smtClean="0">
                <a:solidFill>
                  <a:schemeClr val="bg1">
                    <a:lumMod val="50000"/>
                  </a:schemeClr>
                </a:solidFill>
              </a:rPr>
              <a:t>Phys</a:t>
            </a:r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 Rev E</a:t>
            </a:r>
            <a:endParaRPr lang="en-GB" dirty="0" smtClean="0">
              <a:solidFill>
                <a:schemeClr val="bg1">
                  <a:lumMod val="50000"/>
                </a:schemeClr>
              </a:solidFill>
              <a:latin typeface="Arial" charset="0"/>
            </a:endParaRPr>
          </a:p>
        </p:txBody>
      </p:sp>
      <p:sp>
        <p:nvSpPr>
          <p:cNvPr id="20" name="Text Box 7"/>
          <p:cNvSpPr txBox="1">
            <a:spLocks noChangeArrowheads="1"/>
          </p:cNvSpPr>
          <p:nvPr/>
        </p:nvSpPr>
        <p:spPr bwMode="auto">
          <a:xfrm>
            <a:off x="4474460" y="4972526"/>
            <a:ext cx="439274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>
              <a:defRPr/>
            </a:pPr>
            <a:r>
              <a:rPr lang="en-GB" i="1" dirty="0" smtClean="0">
                <a:latin typeface="Arial" charset="0"/>
              </a:rPr>
              <a:t>m</a:t>
            </a:r>
            <a:r>
              <a:rPr lang="en-GB" dirty="0" smtClean="0">
                <a:solidFill>
                  <a:srgbClr val="9A044B"/>
                </a:solidFill>
                <a:latin typeface="Arial" charset="0"/>
              </a:rPr>
              <a:t> is the embedding dimension and </a:t>
            </a:r>
            <a:r>
              <a:rPr lang="en-GB" i="1" dirty="0" smtClean="0">
                <a:latin typeface="Arial" charset="0"/>
              </a:rPr>
              <a:t>l</a:t>
            </a:r>
            <a:r>
              <a:rPr lang="en-GB" dirty="0" smtClean="0">
                <a:solidFill>
                  <a:srgbClr val="9A044B"/>
                </a:solidFill>
                <a:latin typeface="Arial" charset="0"/>
              </a:rPr>
              <a:t> lag</a:t>
            </a:r>
          </a:p>
        </p:txBody>
      </p:sp>
      <p:sp>
        <p:nvSpPr>
          <p:cNvPr id="21" name="Text Box 7"/>
          <p:cNvSpPr txBox="1">
            <a:spLocks noChangeArrowheads="1"/>
          </p:cNvSpPr>
          <p:nvPr/>
        </p:nvSpPr>
        <p:spPr bwMode="auto">
          <a:xfrm>
            <a:off x="107504" y="1016732"/>
            <a:ext cx="8977119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>
              <a:defRPr/>
            </a:pPr>
            <a:r>
              <a:rPr lang="en-GB" sz="2400" dirty="0" smtClean="0">
                <a:solidFill>
                  <a:srgbClr val="9A044B"/>
                </a:solidFill>
                <a:latin typeface="Arial" charset="0"/>
              </a:rPr>
              <a:t>Transfer Entropy (lagged generalisation of mutual information)</a:t>
            </a:r>
          </a:p>
          <a:p>
            <a:pPr marL="0" indent="0">
              <a:defRPr/>
            </a:pPr>
            <a:r>
              <a:rPr lang="en-GB" dirty="0" smtClean="0">
                <a:solidFill>
                  <a:srgbClr val="FF0000"/>
                </a:solidFill>
                <a:latin typeface="Arial" charset="0"/>
              </a:rPr>
              <a:t>Immune to </a:t>
            </a:r>
            <a:r>
              <a:rPr lang="en-GB" dirty="0">
                <a:solidFill>
                  <a:srgbClr val="FF0000"/>
                </a:solidFill>
                <a:latin typeface="Arial" charset="0"/>
              </a:rPr>
              <a:t>Field-spread, Directed</a:t>
            </a:r>
            <a:r>
              <a:rPr lang="en-GB" dirty="0">
                <a:solidFill>
                  <a:srgbClr val="0070C0"/>
                </a:solidFill>
                <a:latin typeface="Arial" charset="0"/>
              </a:rPr>
              <a:t>, Indirect, </a:t>
            </a:r>
            <a:r>
              <a:rPr lang="en-GB" dirty="0" smtClean="0">
                <a:solidFill>
                  <a:srgbClr val="FF0000"/>
                </a:solidFill>
                <a:latin typeface="Arial" charset="0"/>
              </a:rPr>
              <a:t>Nonlinear</a:t>
            </a:r>
            <a:endParaRPr lang="en-GB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22" name="Text Box 7"/>
          <p:cNvSpPr txBox="1">
            <a:spLocks noChangeArrowheads="1"/>
          </p:cNvSpPr>
          <p:nvPr/>
        </p:nvSpPr>
        <p:spPr bwMode="auto">
          <a:xfrm>
            <a:off x="5291968" y="3707192"/>
            <a:ext cx="403256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>
              <a:defRPr/>
            </a:pPr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Schreiber (2000)  </a:t>
            </a:r>
            <a:r>
              <a:rPr lang="en-GB" dirty="0" err="1" smtClean="0">
                <a:solidFill>
                  <a:schemeClr val="bg1">
                    <a:lumMod val="50000"/>
                  </a:schemeClr>
                </a:solidFill>
              </a:rPr>
              <a:t>Phys</a:t>
            </a:r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 Rev Letters</a:t>
            </a:r>
            <a:endParaRPr lang="en-GB" dirty="0" smtClean="0">
              <a:solidFill>
                <a:schemeClr val="bg1">
                  <a:lumMod val="50000"/>
                </a:schemeClr>
              </a:solidFill>
              <a:latin typeface="Arial" charset="0"/>
            </a:endParaRPr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3486656"/>
              </p:ext>
            </p:extLst>
          </p:nvPr>
        </p:nvGraphicFramePr>
        <p:xfrm>
          <a:off x="1154113" y="1797744"/>
          <a:ext cx="6280150" cy="1919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82" name="Equation" r:id="rId5" imgW="3238200" imgH="990360" progId="">
                  <p:embed/>
                </p:oleObj>
              </mc:Choice>
              <mc:Fallback>
                <p:oleObj name="Equation" r:id="rId5" imgW="3238200" imgH="990360" progId="">
                  <p:embed/>
                  <p:pic>
                    <p:nvPicPr>
                      <p:cNvPr id="0" name="Picture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54113" y="1797744"/>
                        <a:ext cx="6280150" cy="19192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95569374"/>
              </p:ext>
            </p:extLst>
          </p:nvPr>
        </p:nvGraphicFramePr>
        <p:xfrm>
          <a:off x="908186" y="5661248"/>
          <a:ext cx="2979738" cy="860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83" name="Equation" r:id="rId7" imgW="1536480" imgH="444240" progId="Equation.DSMT4">
                  <p:embed/>
                </p:oleObj>
              </mc:Choice>
              <mc:Fallback>
                <p:oleObj name="Equation" r:id="rId7" imgW="1536480" imgH="444240" progId="Equation.DSMT4">
                  <p:embed/>
                  <p:pic>
                    <p:nvPicPr>
                      <p:cNvPr id="0" name="Picture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8186" y="5661248"/>
                        <a:ext cx="2979738" cy="8604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8248521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uiExpand="1" build="p" bldLvl="5"/>
      <p:bldP spid="18" grpId="0"/>
      <p:bldP spid="19" grpId="0" animBg="1"/>
      <p:bldP spid="20" grpId="0"/>
      <p:bldP spid="21" grpId="0" uiExpand="1" build="p" bldLvl="5"/>
      <p:bldP spid="2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935038" y="296863"/>
            <a:ext cx="5184775" cy="576262"/>
          </a:xfrm>
          <a:prstGeom prst="rect">
            <a:avLst/>
          </a:prstGeo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sz="4000" smtClean="0">
                <a:solidFill>
                  <a:srgbClr val="91695F"/>
                </a:solidFill>
                <a:latin typeface="Arial" charset="0"/>
              </a:rPr>
              <a:t>Talk Overview</a:t>
            </a:r>
          </a:p>
        </p:txBody>
      </p:sp>
      <p:sp>
        <p:nvSpPr>
          <p:cNvPr id="688135" name="Text Box 7"/>
          <p:cNvSpPr txBox="1">
            <a:spLocks noChangeArrowheads="1"/>
          </p:cNvSpPr>
          <p:nvPr/>
        </p:nvSpPr>
        <p:spPr bwMode="auto">
          <a:xfrm>
            <a:off x="-108650" y="1764175"/>
            <a:ext cx="8790595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GB" sz="2800" dirty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	1. </a:t>
            </a:r>
            <a:r>
              <a:rPr lang="en-GB" sz="2800" dirty="0" smtClean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Problem of Field Spread (Volume Conduction)</a:t>
            </a:r>
            <a:endParaRPr lang="en-GB" sz="2800" dirty="0">
              <a:solidFill>
                <a:schemeClr val="bg1">
                  <a:lumMod val="75000"/>
                </a:schemeClr>
              </a:solidFill>
              <a:latin typeface="Arial" charset="0"/>
            </a:endParaRPr>
          </a:p>
          <a:p>
            <a:pPr eaLnBrk="1" hangingPunct="1"/>
            <a:endParaRPr lang="en-GB" sz="2800" dirty="0" smtClean="0">
              <a:solidFill>
                <a:schemeClr val="bg1">
                  <a:lumMod val="75000"/>
                </a:schemeClr>
              </a:solidFill>
              <a:latin typeface="Arial" charset="0"/>
            </a:endParaRPr>
          </a:p>
          <a:p>
            <a:pPr eaLnBrk="1" hangingPunct="1"/>
            <a:r>
              <a:rPr lang="en-GB" sz="2800" dirty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	</a:t>
            </a:r>
            <a:r>
              <a:rPr lang="en-GB" sz="2800" dirty="0" smtClean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2. </a:t>
            </a:r>
            <a:r>
              <a:rPr lang="en-GB" sz="2800" dirty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Linear vs Nonlinear measures</a:t>
            </a:r>
          </a:p>
          <a:p>
            <a:pPr eaLnBrk="1" hangingPunct="1"/>
            <a:endParaRPr lang="en-GB" sz="2800" dirty="0" smtClean="0">
              <a:solidFill>
                <a:schemeClr val="bg1">
                  <a:lumMod val="75000"/>
                </a:schemeClr>
              </a:solidFill>
              <a:latin typeface="Arial" charset="0"/>
            </a:endParaRPr>
          </a:p>
          <a:p>
            <a:pPr eaLnBrk="1" hangingPunct="1"/>
            <a:r>
              <a:rPr lang="en-GB" sz="2800" dirty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	</a:t>
            </a:r>
            <a:r>
              <a:rPr lang="en-GB" sz="2800" dirty="0" smtClean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3. Directed vs Undirected measures</a:t>
            </a:r>
          </a:p>
          <a:p>
            <a:pPr eaLnBrk="1" hangingPunct="1"/>
            <a:endParaRPr lang="en-GB" sz="2800" dirty="0" smtClean="0">
              <a:solidFill>
                <a:srgbClr val="9A044B"/>
              </a:solidFill>
              <a:latin typeface="Arial" charset="0"/>
            </a:endParaRPr>
          </a:p>
          <a:p>
            <a:pPr eaLnBrk="1" hangingPunct="1"/>
            <a:r>
              <a:rPr lang="en-GB" sz="2800" dirty="0" smtClean="0">
                <a:solidFill>
                  <a:srgbClr val="9A044B"/>
                </a:solidFill>
                <a:latin typeface="Arial" charset="0"/>
              </a:rPr>
              <a:t>	4. Direct </a:t>
            </a:r>
            <a:r>
              <a:rPr lang="en-GB" sz="2800" dirty="0" err="1" smtClean="0">
                <a:solidFill>
                  <a:srgbClr val="9A044B"/>
                </a:solidFill>
                <a:latin typeface="Arial" charset="0"/>
              </a:rPr>
              <a:t>vs</a:t>
            </a:r>
            <a:r>
              <a:rPr lang="en-GB" sz="2800" dirty="0" smtClean="0">
                <a:solidFill>
                  <a:srgbClr val="9A044B"/>
                </a:solidFill>
                <a:latin typeface="Arial" charset="0"/>
              </a:rPr>
              <a:t> Indirect measures</a:t>
            </a:r>
          </a:p>
          <a:p>
            <a:pPr eaLnBrk="1" hangingPunct="1"/>
            <a:endParaRPr lang="en-GB" sz="2800" dirty="0">
              <a:solidFill>
                <a:srgbClr val="9A044B"/>
              </a:solidFill>
              <a:latin typeface="Arial" charset="0"/>
            </a:endParaRPr>
          </a:p>
          <a:p>
            <a:pPr eaLnBrk="1" hangingPunct="1"/>
            <a:r>
              <a:rPr lang="en-GB" sz="2800" dirty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	5</a:t>
            </a:r>
            <a:r>
              <a:rPr lang="en-GB" sz="2800" dirty="0" smtClean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. Generative Models</a:t>
            </a:r>
          </a:p>
          <a:p>
            <a:pPr eaLnBrk="1" hangingPunct="1"/>
            <a:endParaRPr lang="en-GB" sz="2800" dirty="0">
              <a:solidFill>
                <a:srgbClr val="9A044B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054704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Picture 5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0956" y="3319710"/>
            <a:ext cx="1105520" cy="8293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2870" y="3071261"/>
            <a:ext cx="1105520" cy="82937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4748" y="1886057"/>
            <a:ext cx="1105520" cy="829370"/>
          </a:xfrm>
          <a:prstGeom prst="rect">
            <a:avLst/>
          </a:prstGeom>
        </p:spPr>
      </p:pic>
      <p:sp>
        <p:nvSpPr>
          <p:cNvPr id="16386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242887" y="152400"/>
            <a:ext cx="6074785" cy="576263"/>
          </a:xfrm>
          <a:prstGeom prst="rect">
            <a:avLst/>
          </a:prstGeo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sz="2800" dirty="0" smtClean="0">
                <a:solidFill>
                  <a:srgbClr val="91695F"/>
                </a:solidFill>
                <a:latin typeface="Arial" charset="0"/>
              </a:rPr>
              <a:t>Direct Measures</a:t>
            </a:r>
          </a:p>
        </p:txBody>
      </p:sp>
      <p:sp>
        <p:nvSpPr>
          <p:cNvPr id="688135" name="Text Box 7"/>
          <p:cNvSpPr txBox="1">
            <a:spLocks noChangeArrowheads="1"/>
          </p:cNvSpPr>
          <p:nvPr/>
        </p:nvSpPr>
        <p:spPr bwMode="auto">
          <a:xfrm>
            <a:off x="109659" y="1027120"/>
            <a:ext cx="889083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>
              <a:defRPr/>
            </a:pPr>
            <a:r>
              <a:rPr lang="en-GB" sz="2400" dirty="0" smtClean="0">
                <a:solidFill>
                  <a:srgbClr val="9A044B"/>
                </a:solidFill>
                <a:latin typeface="Arial" charset="0"/>
              </a:rPr>
              <a:t>Multivariate Autoregressive Modelling (MVAR)</a:t>
            </a:r>
          </a:p>
        </p:txBody>
      </p:sp>
      <p:sp>
        <p:nvSpPr>
          <p:cNvPr id="2" name="Oval 1"/>
          <p:cNvSpPr/>
          <p:nvPr/>
        </p:nvSpPr>
        <p:spPr>
          <a:xfrm>
            <a:off x="6318718" y="3355317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6996074" y="2665742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7716174" y="3355317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" name="Straight Arrow Connector 3"/>
          <p:cNvCxnSpPr>
            <a:stCxn id="2" idx="7"/>
            <a:endCxn id="5" idx="3"/>
          </p:cNvCxnSpPr>
          <p:nvPr/>
        </p:nvCxnSpPr>
        <p:spPr>
          <a:xfrm flipV="1">
            <a:off x="6521443" y="2888740"/>
            <a:ext cx="509413" cy="504837"/>
          </a:xfrm>
          <a:prstGeom prst="straightConnector1">
            <a:avLst/>
          </a:prstGeom>
          <a:ln w="25400">
            <a:solidFill>
              <a:schemeClr val="tx1"/>
            </a:solidFill>
            <a:headEnd type="arrow" w="lg" len="med"/>
            <a:tailEnd type="non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>
            <a:stCxn id="2" idx="6"/>
            <a:endCxn id="6" idx="2"/>
          </p:cNvCxnSpPr>
          <p:nvPr/>
        </p:nvCxnSpPr>
        <p:spPr>
          <a:xfrm>
            <a:off x="6556225" y="3485946"/>
            <a:ext cx="1159949" cy="0"/>
          </a:xfrm>
          <a:prstGeom prst="straightConnector1">
            <a:avLst/>
          </a:prstGeom>
          <a:ln w="25400">
            <a:solidFill>
              <a:schemeClr val="tx1"/>
            </a:solidFill>
            <a:headEnd type="none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6" idx="1"/>
            <a:endCxn id="5" idx="5"/>
          </p:cNvCxnSpPr>
          <p:nvPr/>
        </p:nvCxnSpPr>
        <p:spPr>
          <a:xfrm flipH="1" flipV="1">
            <a:off x="7198799" y="2888740"/>
            <a:ext cx="552157" cy="504837"/>
          </a:xfrm>
          <a:prstGeom prst="straightConnector1">
            <a:avLst/>
          </a:prstGeom>
          <a:ln w="25400">
            <a:solidFill>
              <a:schemeClr val="tx1"/>
            </a:solidFill>
            <a:headEnd type="none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109659" y="3753036"/>
            <a:ext cx="494853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>
              <a:defRPr/>
            </a:pPr>
            <a:r>
              <a:rPr lang="en-GB" sz="2000" dirty="0" smtClean="0">
                <a:solidFill>
                  <a:srgbClr val="9A044B"/>
                </a:solidFill>
                <a:latin typeface="Arial" charset="0"/>
              </a:rPr>
              <a:t>Various summary measures, </a:t>
            </a:r>
            <a:r>
              <a:rPr lang="en-GB" sz="2000" dirty="0" err="1" smtClean="0">
                <a:solidFill>
                  <a:srgbClr val="9A044B"/>
                </a:solidFill>
                <a:latin typeface="Arial" charset="0"/>
              </a:rPr>
              <a:t>eg</a:t>
            </a:r>
            <a:r>
              <a:rPr lang="en-GB" sz="2000" dirty="0" smtClean="0">
                <a:solidFill>
                  <a:srgbClr val="9A044B"/>
                </a:solidFill>
                <a:latin typeface="Arial" charset="0"/>
              </a:rPr>
              <a:t>, </a:t>
            </a:r>
          </a:p>
          <a:p>
            <a:pPr marL="0" indent="0">
              <a:defRPr/>
            </a:pPr>
            <a:r>
              <a:rPr lang="en-GB" sz="2000" dirty="0" smtClean="0">
                <a:solidFill>
                  <a:srgbClr val="9A044B"/>
                </a:solidFill>
                <a:latin typeface="Arial" charset="0"/>
              </a:rPr>
              <a:t>Partial Directed Coherence (PDC):</a:t>
            </a: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04751910"/>
              </p:ext>
            </p:extLst>
          </p:nvPr>
        </p:nvGraphicFramePr>
        <p:xfrm>
          <a:off x="404050" y="1945817"/>
          <a:ext cx="5078412" cy="1100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25" name="Equation" r:id="rId5" imgW="2108160" imgH="457200" progId="Equation.DSMT4">
                  <p:embed/>
                </p:oleObj>
              </mc:Choice>
              <mc:Fallback>
                <p:oleObj name="Equation" r:id="rId5" imgW="2108160" imgH="457200" progId="Equation.DSMT4">
                  <p:embed/>
                  <p:pic>
                    <p:nvPicPr>
                      <p:cNvPr id="0" name="Picture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4050" y="1945817"/>
                        <a:ext cx="5078412" cy="11001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0644281"/>
              </p:ext>
            </p:extLst>
          </p:nvPr>
        </p:nvGraphicFramePr>
        <p:xfrm>
          <a:off x="287524" y="4689140"/>
          <a:ext cx="3672408" cy="15779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26" name="Equation" r:id="rId7" imgW="1625600" imgH="698500" progId="Equation.3">
                  <p:embed/>
                </p:oleObj>
              </mc:Choice>
              <mc:Fallback>
                <p:oleObj name="Equation" r:id="rId7" imgW="1625600" imgH="698500" progId="Equation.3">
                  <p:embed/>
                  <p:pic>
                    <p:nvPicPr>
                      <p:cNvPr id="0" name="Picture 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7524" y="4689140"/>
                        <a:ext cx="3672408" cy="1577953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 Box 7"/>
          <p:cNvSpPr txBox="1">
            <a:spLocks noChangeArrowheads="1"/>
          </p:cNvSpPr>
          <p:nvPr/>
        </p:nvSpPr>
        <p:spPr bwMode="auto">
          <a:xfrm>
            <a:off x="4706588" y="5337212"/>
            <a:ext cx="4429823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>
              <a:defRPr/>
            </a:pPr>
            <a:r>
              <a:rPr lang="en-GB" dirty="0" smtClean="0">
                <a:solidFill>
                  <a:srgbClr val="9A044B"/>
                </a:solidFill>
                <a:latin typeface="Arial" charset="0"/>
              </a:rPr>
              <a:t>Generalised form of Granger Causality</a:t>
            </a:r>
          </a:p>
          <a:p>
            <a:pPr marL="0" indent="0">
              <a:defRPr/>
            </a:pPr>
            <a:endParaRPr lang="en-GB" dirty="0" smtClean="0">
              <a:solidFill>
                <a:srgbClr val="9A044B"/>
              </a:solidFill>
              <a:latin typeface="Arial" charset="0"/>
            </a:endParaRPr>
          </a:p>
          <a:p>
            <a:pPr marL="0" indent="0">
              <a:defRPr/>
            </a:pPr>
            <a:r>
              <a:rPr lang="en-GB" dirty="0" smtClean="0">
                <a:solidFill>
                  <a:srgbClr val="9A044B"/>
                </a:solidFill>
                <a:latin typeface="Arial" charset="0"/>
              </a:rPr>
              <a:t>Though insensitive to true zero-lag dependencies (occur in reality?)</a:t>
            </a:r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9183243"/>
              </p:ext>
            </p:extLst>
          </p:nvPr>
        </p:nvGraphicFramePr>
        <p:xfrm>
          <a:off x="5619600" y="4725144"/>
          <a:ext cx="1873250" cy="395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27" name="Equation" r:id="rId9" imgW="1143000" imgH="241200" progId="">
                  <p:embed/>
                </p:oleObj>
              </mc:Choice>
              <mc:Fallback>
                <p:oleObj name="Equation" r:id="rId9" imgW="1143000" imgH="241200" progId="">
                  <p:embed/>
                  <p:pic>
                    <p:nvPicPr>
                      <p:cNvPr id="0" name="Picture 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19600" y="4725144"/>
                        <a:ext cx="1873250" cy="395287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81970" y="6505608"/>
            <a:ext cx="4415816" cy="36933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i="1" dirty="0" smtClean="0">
                <a:solidFill>
                  <a:schemeClr val="bg1">
                    <a:lumMod val="50000"/>
                  </a:schemeClr>
                </a:solidFill>
              </a:rPr>
              <a:t>Baccala &amp; Sameshima (2001) </a:t>
            </a:r>
            <a:r>
              <a:rPr lang="en-GB" i="1" dirty="0" err="1" smtClean="0">
                <a:solidFill>
                  <a:schemeClr val="bg1">
                    <a:lumMod val="50000"/>
                  </a:schemeClr>
                </a:solidFill>
              </a:rPr>
              <a:t>Biol</a:t>
            </a:r>
            <a:r>
              <a:rPr lang="en-GB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GB" i="1" dirty="0" err="1" smtClean="0">
                <a:solidFill>
                  <a:schemeClr val="bg1">
                    <a:lumMod val="50000"/>
                  </a:schemeClr>
                </a:solidFill>
              </a:rPr>
              <a:t>Cybernet</a:t>
            </a:r>
            <a:endParaRPr lang="en-GB" i="1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4323120"/>
              </p:ext>
            </p:extLst>
          </p:nvPr>
        </p:nvGraphicFramePr>
        <p:xfrm>
          <a:off x="6824687" y="1664804"/>
          <a:ext cx="555625" cy="334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28" name="Equation" r:id="rId11" imgW="380880" imgH="228600" progId="">
                  <p:embed/>
                </p:oleObj>
              </mc:Choice>
              <mc:Fallback>
                <p:oleObj name="Equation" r:id="rId11" imgW="380880" imgH="228600" progId="">
                  <p:embed/>
                  <p:pic>
                    <p:nvPicPr>
                      <p:cNvPr id="0" name="Picture 3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24687" y="1664804"/>
                        <a:ext cx="555625" cy="3349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00826631"/>
              </p:ext>
            </p:extLst>
          </p:nvPr>
        </p:nvGraphicFramePr>
        <p:xfrm>
          <a:off x="5616426" y="2842010"/>
          <a:ext cx="539750" cy="334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29" name="Equation" r:id="rId13" imgW="368300" imgH="228600" progId="Equation.DSMT4">
                  <p:embed/>
                </p:oleObj>
              </mc:Choice>
              <mc:Fallback>
                <p:oleObj name="Equation" r:id="rId13" imgW="368300" imgH="228600" progId="Equation.DSMT4">
                  <p:embed/>
                  <p:pic>
                    <p:nvPicPr>
                      <p:cNvPr id="0" name="Picture 3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16426" y="2842010"/>
                        <a:ext cx="539750" cy="3349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8128" name="Object 6881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24830040"/>
              </p:ext>
            </p:extLst>
          </p:nvPr>
        </p:nvGraphicFramePr>
        <p:xfrm>
          <a:off x="8090784" y="3104964"/>
          <a:ext cx="558800" cy="334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30" name="Equation" r:id="rId15" imgW="380880" imgH="228600" progId="">
                  <p:embed/>
                </p:oleObj>
              </mc:Choice>
              <mc:Fallback>
                <p:oleObj name="Equation" r:id="rId15" imgW="380880" imgH="228600" progId="">
                  <p:embed/>
                  <p:pic>
                    <p:nvPicPr>
                      <p:cNvPr id="0" name="Picture 3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784" y="3104964"/>
                        <a:ext cx="558800" cy="3349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 Box 7"/>
          <p:cNvSpPr txBox="1">
            <a:spLocks noChangeArrowheads="1"/>
          </p:cNvSpPr>
          <p:nvPr/>
        </p:nvSpPr>
        <p:spPr bwMode="auto">
          <a:xfrm>
            <a:off x="127518" y="1392616"/>
            <a:ext cx="5899289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>
              <a:defRPr/>
            </a:pPr>
            <a:r>
              <a:rPr lang="en-GB" dirty="0" smtClean="0">
                <a:solidFill>
                  <a:srgbClr val="FF0000"/>
                </a:solidFill>
                <a:latin typeface="Arial" charset="0"/>
              </a:rPr>
              <a:t>Immune </a:t>
            </a:r>
            <a:r>
              <a:rPr lang="en-GB" dirty="0">
                <a:solidFill>
                  <a:srgbClr val="FF0000"/>
                </a:solidFill>
                <a:latin typeface="Arial" charset="0"/>
              </a:rPr>
              <a:t>to Field-spread, Directed, </a:t>
            </a:r>
            <a:r>
              <a:rPr lang="en-GB" dirty="0" smtClean="0">
                <a:solidFill>
                  <a:srgbClr val="FF0000"/>
                </a:solidFill>
                <a:latin typeface="Arial" charset="0"/>
              </a:rPr>
              <a:t>Direct</a:t>
            </a:r>
            <a:r>
              <a:rPr lang="en-GB" dirty="0" smtClean="0">
                <a:solidFill>
                  <a:srgbClr val="0070C0"/>
                </a:solidFill>
                <a:latin typeface="Arial" charset="0"/>
              </a:rPr>
              <a:t>, Linear</a:t>
            </a:r>
            <a:endParaRPr lang="en-GB" dirty="0">
              <a:solidFill>
                <a:srgbClr val="0070C0"/>
              </a:solidFill>
              <a:latin typeface="Arial" charset="0"/>
            </a:endParaRPr>
          </a:p>
          <a:p>
            <a:pPr marL="0" indent="0">
              <a:defRPr/>
            </a:pPr>
            <a:endParaRPr lang="en-GB" sz="2400" dirty="0" smtClean="0">
              <a:solidFill>
                <a:srgbClr val="9A044B"/>
              </a:solidFill>
              <a:latin typeface="Arial" charset="0"/>
            </a:endParaRPr>
          </a:p>
        </p:txBody>
      </p:sp>
      <p:cxnSp>
        <p:nvCxnSpPr>
          <p:cNvPr id="23" name="Straight Arrow Connector 22"/>
          <p:cNvCxnSpPr>
            <a:stCxn id="5" idx="4"/>
            <a:endCxn id="2" idx="6"/>
          </p:cNvCxnSpPr>
          <p:nvPr/>
        </p:nvCxnSpPr>
        <p:spPr>
          <a:xfrm flipH="1">
            <a:off x="6556225" y="2927000"/>
            <a:ext cx="558603" cy="558946"/>
          </a:xfrm>
          <a:prstGeom prst="straightConnector1">
            <a:avLst/>
          </a:prstGeom>
          <a:ln w="25400">
            <a:solidFill>
              <a:schemeClr val="tx1"/>
            </a:solidFill>
            <a:headEnd type="arrow" w="lg" len="med"/>
            <a:tailEnd type="non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stCxn id="6" idx="3"/>
            <a:endCxn id="2" idx="5"/>
          </p:cNvCxnSpPr>
          <p:nvPr/>
        </p:nvCxnSpPr>
        <p:spPr>
          <a:xfrm flipH="1">
            <a:off x="6521443" y="3578315"/>
            <a:ext cx="1229513" cy="0"/>
          </a:xfrm>
          <a:prstGeom prst="straightConnector1">
            <a:avLst/>
          </a:prstGeom>
          <a:ln w="25400">
            <a:solidFill>
              <a:srgbClr val="FF0000"/>
            </a:solidFill>
            <a:headEnd type="none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>
            <a:stCxn id="5" idx="6"/>
            <a:endCxn id="6" idx="0"/>
          </p:cNvCxnSpPr>
          <p:nvPr/>
        </p:nvCxnSpPr>
        <p:spPr>
          <a:xfrm>
            <a:off x="7233581" y="2796371"/>
            <a:ext cx="601347" cy="558946"/>
          </a:xfrm>
          <a:prstGeom prst="straightConnector1">
            <a:avLst/>
          </a:prstGeom>
          <a:ln w="25400">
            <a:solidFill>
              <a:schemeClr val="tx1"/>
            </a:solidFill>
            <a:headEnd type="none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0" name="Object 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76046025"/>
              </p:ext>
            </p:extLst>
          </p:nvPr>
        </p:nvGraphicFramePr>
        <p:xfrm>
          <a:off x="6931025" y="3608388"/>
          <a:ext cx="538163" cy="334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31" name="Equation" r:id="rId17" imgW="368280" imgH="228600" progId="Equation.DSMT4">
                  <p:embed/>
                </p:oleObj>
              </mc:Choice>
              <mc:Fallback>
                <p:oleObj name="Equation" r:id="rId17" imgW="368280" imgH="228600" progId="Equation.DSMT4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31025" y="3608388"/>
                        <a:ext cx="538163" cy="334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2311979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8135" grpId="0" build="p"/>
      <p:bldP spid="12" grpId="0" uiExpand="1" build="p"/>
      <p:bldP spid="16" grpId="0" uiExpand="1" build="p"/>
      <p:bldP spid="18" grpId="0" animBg="1"/>
      <p:bldP spid="22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935038" y="296863"/>
            <a:ext cx="5184775" cy="576262"/>
          </a:xfrm>
          <a:prstGeom prst="rect">
            <a:avLst/>
          </a:prstGeo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sz="4000" smtClean="0">
                <a:solidFill>
                  <a:srgbClr val="91695F"/>
                </a:solidFill>
                <a:latin typeface="Arial" charset="0"/>
              </a:rPr>
              <a:t>Talk Overview</a:t>
            </a:r>
          </a:p>
        </p:txBody>
      </p:sp>
      <p:sp>
        <p:nvSpPr>
          <p:cNvPr id="688135" name="Text Box 7"/>
          <p:cNvSpPr txBox="1">
            <a:spLocks noChangeArrowheads="1"/>
          </p:cNvSpPr>
          <p:nvPr/>
        </p:nvSpPr>
        <p:spPr bwMode="auto">
          <a:xfrm>
            <a:off x="-108650" y="1764175"/>
            <a:ext cx="8790595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GB" sz="2800" dirty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	1. </a:t>
            </a:r>
            <a:r>
              <a:rPr lang="en-GB" sz="2800" dirty="0" smtClean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Problem of Field Spread (Volume Conduction)</a:t>
            </a:r>
            <a:endParaRPr lang="en-GB" sz="2800" dirty="0">
              <a:solidFill>
                <a:schemeClr val="bg1">
                  <a:lumMod val="75000"/>
                </a:schemeClr>
              </a:solidFill>
              <a:latin typeface="Arial" charset="0"/>
            </a:endParaRPr>
          </a:p>
          <a:p>
            <a:pPr eaLnBrk="1" hangingPunct="1"/>
            <a:endParaRPr lang="en-GB" sz="2800" dirty="0" smtClean="0">
              <a:solidFill>
                <a:schemeClr val="bg1">
                  <a:lumMod val="75000"/>
                </a:schemeClr>
              </a:solidFill>
              <a:latin typeface="Arial" charset="0"/>
            </a:endParaRPr>
          </a:p>
          <a:p>
            <a:pPr eaLnBrk="1" hangingPunct="1"/>
            <a:r>
              <a:rPr lang="en-GB" sz="2800" dirty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	</a:t>
            </a:r>
            <a:r>
              <a:rPr lang="en-GB" sz="2800" dirty="0" smtClean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2. </a:t>
            </a:r>
            <a:r>
              <a:rPr lang="en-GB" sz="2800" dirty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Linear vs Nonlinear measures</a:t>
            </a:r>
          </a:p>
          <a:p>
            <a:pPr eaLnBrk="1" hangingPunct="1"/>
            <a:endParaRPr lang="en-GB" sz="2800" dirty="0" smtClean="0">
              <a:solidFill>
                <a:schemeClr val="bg1">
                  <a:lumMod val="75000"/>
                </a:schemeClr>
              </a:solidFill>
              <a:latin typeface="Arial" charset="0"/>
            </a:endParaRPr>
          </a:p>
          <a:p>
            <a:pPr eaLnBrk="1" hangingPunct="1"/>
            <a:r>
              <a:rPr lang="en-GB" sz="2800" dirty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	</a:t>
            </a:r>
            <a:r>
              <a:rPr lang="en-GB" sz="2800" dirty="0" smtClean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3. Directed vs Undirected measures</a:t>
            </a:r>
          </a:p>
          <a:p>
            <a:pPr eaLnBrk="1" hangingPunct="1"/>
            <a:endParaRPr lang="en-GB" sz="2800" dirty="0" smtClean="0">
              <a:solidFill>
                <a:schemeClr val="bg1">
                  <a:lumMod val="75000"/>
                </a:schemeClr>
              </a:solidFill>
              <a:latin typeface="Arial" charset="0"/>
            </a:endParaRPr>
          </a:p>
          <a:p>
            <a:pPr eaLnBrk="1" hangingPunct="1"/>
            <a:r>
              <a:rPr lang="en-GB" sz="2800" dirty="0" smtClean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	4. Direct </a:t>
            </a:r>
            <a:r>
              <a:rPr lang="en-GB" sz="2800" dirty="0" err="1" smtClean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vs</a:t>
            </a:r>
            <a:r>
              <a:rPr lang="en-GB" sz="2800" dirty="0" smtClean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 Indirect measures</a:t>
            </a:r>
          </a:p>
          <a:p>
            <a:pPr eaLnBrk="1" hangingPunct="1"/>
            <a:endParaRPr lang="en-GB" sz="2800" dirty="0">
              <a:solidFill>
                <a:srgbClr val="9A044B"/>
              </a:solidFill>
              <a:latin typeface="Arial" charset="0"/>
            </a:endParaRPr>
          </a:p>
          <a:p>
            <a:pPr eaLnBrk="1" hangingPunct="1"/>
            <a:r>
              <a:rPr lang="en-GB" sz="2800" dirty="0">
                <a:solidFill>
                  <a:srgbClr val="9A044B"/>
                </a:solidFill>
                <a:latin typeface="Arial" charset="0"/>
              </a:rPr>
              <a:t>	5</a:t>
            </a:r>
            <a:r>
              <a:rPr lang="en-GB" sz="2800" dirty="0" smtClean="0">
                <a:solidFill>
                  <a:srgbClr val="9A044B"/>
                </a:solidFill>
                <a:latin typeface="Arial" charset="0"/>
              </a:rPr>
              <a:t>. Generative Models</a:t>
            </a:r>
          </a:p>
          <a:p>
            <a:pPr eaLnBrk="1" hangingPunct="1"/>
            <a:endParaRPr lang="en-GB" sz="2800" dirty="0">
              <a:solidFill>
                <a:srgbClr val="9A044B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054704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4883069"/>
            <a:ext cx="1105520" cy="829370"/>
          </a:xfrm>
          <a:prstGeom prst="rect">
            <a:avLst/>
          </a:prstGeom>
        </p:spPr>
      </p:pic>
      <p:sp>
        <p:nvSpPr>
          <p:cNvPr id="16386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242887" y="152400"/>
            <a:ext cx="6074785" cy="576263"/>
          </a:xfrm>
          <a:prstGeom prst="rect">
            <a:avLst/>
          </a:prstGeo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sz="2800" dirty="0" smtClean="0">
                <a:solidFill>
                  <a:srgbClr val="91695F"/>
                </a:solidFill>
                <a:latin typeface="Arial" charset="0"/>
              </a:rPr>
              <a:t>Generative Models</a:t>
            </a:r>
          </a:p>
        </p:txBody>
      </p:sp>
      <p:sp>
        <p:nvSpPr>
          <p:cNvPr id="688135" name="Text Box 7"/>
          <p:cNvSpPr txBox="1">
            <a:spLocks noChangeArrowheads="1"/>
          </p:cNvSpPr>
          <p:nvPr/>
        </p:nvSpPr>
        <p:spPr bwMode="auto">
          <a:xfrm>
            <a:off x="143508" y="1487681"/>
            <a:ext cx="5039212" cy="4893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>
              <a:defRPr/>
            </a:pPr>
            <a:r>
              <a:rPr lang="en-GB" sz="2400" dirty="0" smtClean="0">
                <a:solidFill>
                  <a:srgbClr val="9A044B"/>
                </a:solidFill>
                <a:latin typeface="Arial" charset="0"/>
              </a:rPr>
              <a:t>Connectivity modelled between </a:t>
            </a:r>
            <a:r>
              <a:rPr lang="en-GB" sz="2400" dirty="0" smtClean="0">
                <a:solidFill>
                  <a:srgbClr val="FF0000"/>
                </a:solidFill>
                <a:latin typeface="Arial" charset="0"/>
              </a:rPr>
              <a:t>sources</a:t>
            </a:r>
          </a:p>
          <a:p>
            <a:pPr marL="0" indent="0">
              <a:defRPr/>
            </a:pPr>
            <a:endParaRPr lang="en-GB" sz="2400" dirty="0">
              <a:solidFill>
                <a:srgbClr val="A50021"/>
              </a:solidFill>
              <a:latin typeface="Arial" charset="0"/>
            </a:endParaRPr>
          </a:p>
          <a:p>
            <a:pPr marL="0" indent="0">
              <a:defRPr/>
            </a:pPr>
            <a:r>
              <a:rPr lang="en-GB" sz="2400" dirty="0" smtClean="0">
                <a:solidFill>
                  <a:srgbClr val="A50021"/>
                </a:solidFill>
                <a:latin typeface="Arial" charset="0"/>
              </a:rPr>
              <a:t>Projected to sensors via </a:t>
            </a:r>
            <a:r>
              <a:rPr lang="en-GB" sz="2400" dirty="0" err="1" smtClean="0">
                <a:solidFill>
                  <a:srgbClr val="A50021"/>
                </a:solidFill>
                <a:latin typeface="Arial" charset="0"/>
              </a:rPr>
              <a:t>headmodel</a:t>
            </a:r>
            <a:endParaRPr lang="en-GB" sz="2400" dirty="0" smtClean="0">
              <a:solidFill>
                <a:srgbClr val="A50021"/>
              </a:solidFill>
              <a:latin typeface="Arial" charset="0"/>
            </a:endParaRPr>
          </a:p>
          <a:p>
            <a:pPr marL="0" indent="0">
              <a:defRPr/>
            </a:pPr>
            <a:endParaRPr lang="en-GB" sz="2400" dirty="0">
              <a:solidFill>
                <a:srgbClr val="9A044B"/>
              </a:solidFill>
              <a:latin typeface="Arial" charset="0"/>
            </a:endParaRPr>
          </a:p>
          <a:p>
            <a:pPr marL="0" indent="0">
              <a:defRPr/>
            </a:pPr>
            <a:r>
              <a:rPr lang="en-GB" sz="2400" dirty="0" smtClean="0">
                <a:solidFill>
                  <a:srgbClr val="9A044B"/>
                </a:solidFill>
                <a:latin typeface="Arial" charset="0"/>
              </a:rPr>
              <a:t>Typically a handful of sources, and a range of networks fit to data</a:t>
            </a:r>
          </a:p>
          <a:p>
            <a:pPr marL="0" indent="0">
              <a:defRPr/>
            </a:pPr>
            <a:endParaRPr lang="en-GB" sz="2400" dirty="0">
              <a:solidFill>
                <a:srgbClr val="9A044B"/>
              </a:solidFill>
              <a:latin typeface="Arial" charset="0"/>
            </a:endParaRPr>
          </a:p>
          <a:p>
            <a:pPr marL="0" indent="0">
              <a:defRPr/>
            </a:pPr>
            <a:r>
              <a:rPr lang="en-GB" sz="2400" dirty="0" smtClean="0">
                <a:solidFill>
                  <a:srgbClr val="9A044B"/>
                </a:solidFill>
                <a:latin typeface="Arial" charset="0"/>
              </a:rPr>
              <a:t>Bayesian methods for comparing which network model is best</a:t>
            </a:r>
          </a:p>
          <a:p>
            <a:pPr marL="0" indent="0">
              <a:defRPr/>
            </a:pPr>
            <a:endParaRPr lang="en-GB" sz="2400" dirty="0">
              <a:solidFill>
                <a:srgbClr val="9A044B"/>
              </a:solidFill>
              <a:latin typeface="Arial" charset="0"/>
            </a:endParaRPr>
          </a:p>
          <a:p>
            <a:pPr marL="0" indent="0">
              <a:defRPr/>
            </a:pPr>
            <a:r>
              <a:rPr lang="en-GB" sz="2400" dirty="0" smtClean="0">
                <a:solidFill>
                  <a:srgbClr val="9A044B"/>
                </a:solidFill>
                <a:latin typeface="Arial" charset="0"/>
              </a:rPr>
              <a:t>Dynamic Causal Modelling (DCM) is one</a:t>
            </a:r>
            <a:r>
              <a:rPr lang="en-GB" sz="2400" dirty="0">
                <a:solidFill>
                  <a:srgbClr val="9A044B"/>
                </a:solidFill>
                <a:latin typeface="Arial" charset="0"/>
              </a:rPr>
              <a:t> </a:t>
            </a:r>
            <a:r>
              <a:rPr lang="en-GB" sz="2400" dirty="0" smtClean="0">
                <a:solidFill>
                  <a:srgbClr val="9A044B"/>
                </a:solidFill>
                <a:latin typeface="Arial" charset="0"/>
              </a:rPr>
              <a:t>approach </a:t>
            </a:r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5633908" y="6192016"/>
            <a:ext cx="326243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GB" i="1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Chen et al, 2009, </a:t>
            </a:r>
            <a:r>
              <a:rPr lang="en-GB" i="1" dirty="0" err="1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Neuroimage</a:t>
            </a:r>
            <a:endParaRPr lang="en-GB" i="1" dirty="0">
              <a:solidFill>
                <a:schemeClr val="bg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493269" y="5113593"/>
            <a:ext cx="237507" cy="26125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7414865" y="5115124"/>
            <a:ext cx="237507" cy="26125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7" name="Straight Arrow Connector 16"/>
          <p:cNvCxnSpPr>
            <a:stCxn id="14" idx="6"/>
            <a:endCxn id="16" idx="2"/>
          </p:cNvCxnSpPr>
          <p:nvPr/>
        </p:nvCxnSpPr>
        <p:spPr>
          <a:xfrm>
            <a:off x="6730776" y="5244222"/>
            <a:ext cx="684089" cy="1531"/>
          </a:xfrm>
          <a:prstGeom prst="straightConnector1">
            <a:avLst/>
          </a:prstGeom>
          <a:ln w="25400">
            <a:solidFill>
              <a:schemeClr val="tx1"/>
            </a:solidFill>
            <a:headEnd type="none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2964" y="3067682"/>
            <a:ext cx="1105520" cy="82937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2870" y="3071261"/>
            <a:ext cx="1105520" cy="82937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4748" y="1886057"/>
            <a:ext cx="1105520" cy="829370"/>
          </a:xfrm>
          <a:prstGeom prst="rect">
            <a:avLst/>
          </a:prstGeom>
        </p:spPr>
      </p:pic>
      <p:sp>
        <p:nvSpPr>
          <p:cNvPr id="21" name="Oval 20"/>
          <p:cNvSpPr/>
          <p:nvPr/>
        </p:nvSpPr>
        <p:spPr>
          <a:xfrm>
            <a:off x="6318718" y="3355317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6996074" y="2665742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7716174" y="3355317"/>
            <a:ext cx="237507" cy="2612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7" name="Object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84339951"/>
              </p:ext>
            </p:extLst>
          </p:nvPr>
        </p:nvGraphicFramePr>
        <p:xfrm>
          <a:off x="6824687" y="1664804"/>
          <a:ext cx="555625" cy="334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85" name="Equation" r:id="rId5" imgW="380880" imgH="228600" progId="">
                  <p:embed/>
                </p:oleObj>
              </mc:Choice>
              <mc:Fallback>
                <p:oleObj name="Equation" r:id="rId5" imgW="380880" imgH="22860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24687" y="1664804"/>
                        <a:ext cx="555625" cy="3349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Object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84343020"/>
              </p:ext>
            </p:extLst>
          </p:nvPr>
        </p:nvGraphicFramePr>
        <p:xfrm>
          <a:off x="5616426" y="2842010"/>
          <a:ext cx="539750" cy="334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86" name="Equation" r:id="rId7" imgW="368300" imgH="228600" progId="Equation.DSMT4">
                  <p:embed/>
                </p:oleObj>
              </mc:Choice>
              <mc:Fallback>
                <p:oleObj name="Equation" r:id="rId7" imgW="368300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16426" y="2842010"/>
                        <a:ext cx="539750" cy="3349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Object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8281354"/>
              </p:ext>
            </p:extLst>
          </p:nvPr>
        </p:nvGraphicFramePr>
        <p:xfrm>
          <a:off x="8162792" y="2852936"/>
          <a:ext cx="558800" cy="334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87" name="Equation" r:id="rId9" imgW="380880" imgH="228600" progId="">
                  <p:embed/>
                </p:oleObj>
              </mc:Choice>
              <mc:Fallback>
                <p:oleObj name="Equation" r:id="rId9" imgW="380880" imgH="22860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62792" y="2852936"/>
                        <a:ext cx="558800" cy="3349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" name="Object 3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5176570"/>
              </p:ext>
            </p:extLst>
          </p:nvPr>
        </p:nvGraphicFramePr>
        <p:xfrm>
          <a:off x="5826125" y="4653136"/>
          <a:ext cx="447675" cy="334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88" name="Equation" r:id="rId11" imgW="304560" imgH="228600" progId="Equation.DSMT4">
                  <p:embed/>
                </p:oleObj>
              </mc:Choice>
              <mc:Fallback>
                <p:oleObj name="Equation" r:id="rId11" imgW="304560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26125" y="4653136"/>
                        <a:ext cx="447675" cy="3349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8948" y="4898687"/>
            <a:ext cx="1105520" cy="829370"/>
          </a:xfrm>
          <a:prstGeom prst="rect">
            <a:avLst/>
          </a:prstGeom>
        </p:spPr>
      </p:pic>
      <p:graphicFrame>
        <p:nvGraphicFramePr>
          <p:cNvPr id="37" name="Object 3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0429590"/>
              </p:ext>
            </p:extLst>
          </p:nvPr>
        </p:nvGraphicFramePr>
        <p:xfrm>
          <a:off x="8054975" y="4684713"/>
          <a:ext cx="484188" cy="334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89" name="Equation" r:id="rId13" imgW="330120" imgH="228600" progId="Equation.DSMT4">
                  <p:embed/>
                </p:oleObj>
              </mc:Choice>
              <mc:Fallback>
                <p:oleObj name="Equation" r:id="rId13" imgW="330120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54975" y="4684713"/>
                        <a:ext cx="484188" cy="3349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8" name="Straight Arrow Connector 37"/>
          <p:cNvCxnSpPr>
            <a:stCxn id="14" idx="0"/>
          </p:cNvCxnSpPr>
          <p:nvPr/>
        </p:nvCxnSpPr>
        <p:spPr>
          <a:xfrm flipH="1" flipV="1">
            <a:off x="6493269" y="3616575"/>
            <a:ext cx="118754" cy="1497018"/>
          </a:xfrm>
          <a:prstGeom prst="straightConnector1">
            <a:avLst/>
          </a:prstGeom>
          <a:ln w="19050">
            <a:solidFill>
              <a:srgbClr val="FF0000"/>
            </a:solidFill>
            <a:prstDash val="sysDash"/>
            <a:headEnd type="none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>
            <a:stCxn id="14" idx="0"/>
            <a:endCxn id="22" idx="4"/>
          </p:cNvCxnSpPr>
          <p:nvPr/>
        </p:nvCxnSpPr>
        <p:spPr>
          <a:xfrm flipV="1">
            <a:off x="6612023" y="2927000"/>
            <a:ext cx="502805" cy="2186593"/>
          </a:xfrm>
          <a:prstGeom prst="straightConnector1">
            <a:avLst/>
          </a:prstGeom>
          <a:ln w="19050">
            <a:solidFill>
              <a:srgbClr val="FF0000"/>
            </a:solidFill>
            <a:prstDash val="sysDash"/>
            <a:headEnd type="none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>
            <a:stCxn id="14" idx="0"/>
          </p:cNvCxnSpPr>
          <p:nvPr/>
        </p:nvCxnSpPr>
        <p:spPr>
          <a:xfrm flipV="1">
            <a:off x="6612023" y="3616576"/>
            <a:ext cx="1210941" cy="1497017"/>
          </a:xfrm>
          <a:prstGeom prst="straightConnector1">
            <a:avLst/>
          </a:prstGeom>
          <a:ln w="19050">
            <a:solidFill>
              <a:srgbClr val="FF0000"/>
            </a:solidFill>
            <a:prstDash val="sysDash"/>
            <a:headEnd type="none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>
            <a:endCxn id="21" idx="4"/>
          </p:cNvCxnSpPr>
          <p:nvPr/>
        </p:nvCxnSpPr>
        <p:spPr>
          <a:xfrm flipH="1" flipV="1">
            <a:off x="6437472" y="3616575"/>
            <a:ext cx="1073179" cy="1494964"/>
          </a:xfrm>
          <a:prstGeom prst="straightConnector1">
            <a:avLst/>
          </a:prstGeom>
          <a:ln w="19050">
            <a:solidFill>
              <a:srgbClr val="0070C0"/>
            </a:solidFill>
            <a:prstDash val="sysDash"/>
            <a:headEnd type="none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 flipH="1" flipV="1">
            <a:off x="7114828" y="2927000"/>
            <a:ext cx="395824" cy="2184538"/>
          </a:xfrm>
          <a:prstGeom prst="straightConnector1">
            <a:avLst/>
          </a:prstGeom>
          <a:ln w="19050">
            <a:solidFill>
              <a:srgbClr val="0070C0"/>
            </a:solidFill>
            <a:prstDash val="sysDash"/>
            <a:headEnd type="none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 flipV="1">
            <a:off x="7510651" y="3616576"/>
            <a:ext cx="312313" cy="1494962"/>
          </a:xfrm>
          <a:prstGeom prst="straightConnector1">
            <a:avLst/>
          </a:prstGeom>
          <a:ln w="19050">
            <a:solidFill>
              <a:srgbClr val="0070C0"/>
            </a:solidFill>
            <a:prstDash val="sysDash"/>
            <a:headEnd type="none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 Box 7"/>
          <p:cNvSpPr txBox="1">
            <a:spLocks noChangeArrowheads="1"/>
          </p:cNvSpPr>
          <p:nvPr/>
        </p:nvSpPr>
        <p:spPr bwMode="auto">
          <a:xfrm>
            <a:off x="127518" y="1023284"/>
            <a:ext cx="7252794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>
              <a:defRPr/>
            </a:pPr>
            <a:r>
              <a:rPr lang="en-GB" dirty="0" smtClean="0">
                <a:solidFill>
                  <a:srgbClr val="FF0000"/>
                </a:solidFill>
                <a:latin typeface="Arial" charset="0"/>
              </a:rPr>
              <a:t>Immune </a:t>
            </a:r>
            <a:r>
              <a:rPr lang="en-GB" dirty="0">
                <a:solidFill>
                  <a:srgbClr val="FF0000"/>
                </a:solidFill>
                <a:latin typeface="Arial" charset="0"/>
              </a:rPr>
              <a:t>to Field-spread, Directed, </a:t>
            </a:r>
            <a:r>
              <a:rPr lang="en-GB" dirty="0" smtClean="0">
                <a:solidFill>
                  <a:srgbClr val="FF0000"/>
                </a:solidFill>
                <a:latin typeface="Arial" charset="0"/>
              </a:rPr>
              <a:t>Direct, Nonlinear, </a:t>
            </a:r>
            <a:r>
              <a:rPr lang="en-GB" dirty="0" smtClean="0">
                <a:solidFill>
                  <a:srgbClr val="0070C0"/>
                </a:solidFill>
                <a:latin typeface="Arial" charset="0"/>
              </a:rPr>
              <a:t>model-driven</a:t>
            </a:r>
            <a:endParaRPr lang="en-GB" dirty="0">
              <a:solidFill>
                <a:srgbClr val="0070C0"/>
              </a:solidFill>
              <a:latin typeface="Arial" charset="0"/>
            </a:endParaRPr>
          </a:p>
          <a:p>
            <a:pPr marL="0" indent="0">
              <a:defRPr/>
            </a:pPr>
            <a:endParaRPr lang="en-GB" sz="2400" dirty="0" smtClean="0">
              <a:solidFill>
                <a:srgbClr val="9A044B"/>
              </a:solidFill>
              <a:latin typeface="Arial" charset="0"/>
            </a:endParaRPr>
          </a:p>
        </p:txBody>
      </p:sp>
      <p:sp>
        <p:nvSpPr>
          <p:cNvPr id="688153" name="Rectangle 688152"/>
          <p:cNvSpPr/>
          <p:nvPr/>
        </p:nvSpPr>
        <p:spPr>
          <a:xfrm>
            <a:off x="6768232" y="5125608"/>
            <a:ext cx="646634" cy="2507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8" name="Straight Arrow Connector 67"/>
          <p:cNvCxnSpPr/>
          <p:nvPr/>
        </p:nvCxnSpPr>
        <p:spPr>
          <a:xfrm flipH="1" flipV="1">
            <a:off x="6733678" y="5230604"/>
            <a:ext cx="684089" cy="1531"/>
          </a:xfrm>
          <a:prstGeom prst="straightConnector1">
            <a:avLst/>
          </a:prstGeom>
          <a:ln w="25400">
            <a:solidFill>
              <a:schemeClr val="tx1"/>
            </a:solidFill>
            <a:headEnd type="none"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957713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1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1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1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1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8135" grpId="0" uiExpand="1" build="p"/>
      <p:bldP spid="13" grpId="0"/>
      <p:bldP spid="14" grpId="0" animBg="1"/>
      <p:bldP spid="16" grpId="0" animBg="1"/>
      <p:bldP spid="67" grpId="0" build="p"/>
      <p:bldP spid="68815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7519160"/>
              </p:ext>
            </p:extLst>
          </p:nvPr>
        </p:nvGraphicFramePr>
        <p:xfrm>
          <a:off x="35370" y="44530"/>
          <a:ext cx="9036620" cy="67167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7324"/>
                <a:gridCol w="1807324"/>
                <a:gridCol w="1807324"/>
                <a:gridCol w="1807324"/>
                <a:gridCol w="1807324"/>
              </a:tblGrid>
              <a:tr h="79211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Measure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err="1" smtClean="0"/>
                        <a:t>Immume</a:t>
                      </a:r>
                      <a:r>
                        <a:rPr lang="en-GB" dirty="0" smtClean="0"/>
                        <a:t> to  Field Spread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Directed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Nonlinear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Direct</a:t>
                      </a:r>
                      <a:endParaRPr lang="en-GB" dirty="0"/>
                    </a:p>
                  </a:txBody>
                  <a:tcPr/>
                </a:tc>
              </a:tr>
              <a:tr h="728439">
                <a:tc>
                  <a:txBody>
                    <a:bodyPr/>
                    <a:lstStyle/>
                    <a:p>
                      <a:pPr algn="ctr"/>
                      <a:r>
                        <a:rPr lang="en-GB" smtClean="0"/>
                        <a:t>Cross-Correlation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Y</a:t>
                      </a:r>
                    </a:p>
                    <a:p>
                      <a:pPr algn="ctr"/>
                      <a:r>
                        <a:rPr lang="en-GB" dirty="0" smtClean="0"/>
                        <a:t>(l&gt;0)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N</a:t>
                      </a:r>
                      <a:endParaRPr lang="en-GB" dirty="0"/>
                    </a:p>
                  </a:txBody>
                  <a:tcPr/>
                </a:tc>
              </a:tr>
              <a:tr h="728439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Coherence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Y</a:t>
                      </a:r>
                    </a:p>
                    <a:p>
                      <a:pPr algn="ctr"/>
                      <a:r>
                        <a:rPr lang="en-GB" dirty="0" smtClean="0"/>
                        <a:t>(imaginary)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N</a:t>
                      </a:r>
                      <a:endParaRPr lang="en-GB" dirty="0"/>
                    </a:p>
                  </a:txBody>
                  <a:tcPr/>
                </a:tc>
              </a:tr>
              <a:tr h="390438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PLV/PLI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N</a:t>
                      </a:r>
                      <a:endParaRPr lang="en-GB" dirty="0"/>
                    </a:p>
                  </a:txBody>
                  <a:tcPr/>
                </a:tc>
              </a:tr>
              <a:tr h="728439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Granger</a:t>
                      </a:r>
                    </a:p>
                    <a:p>
                      <a:pPr algn="ctr"/>
                      <a:r>
                        <a:rPr lang="en-GB" dirty="0" smtClean="0"/>
                        <a:t>(bivariate)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N</a:t>
                      </a:r>
                      <a:endParaRPr lang="en-GB" dirty="0"/>
                    </a:p>
                  </a:txBody>
                  <a:tcPr/>
                </a:tc>
              </a:tr>
              <a:tr h="68326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Mutual Information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N</a:t>
                      </a:r>
                      <a:endParaRPr lang="en-GB" dirty="0"/>
                    </a:p>
                  </a:txBody>
                  <a:tcPr/>
                </a:tc>
              </a:tr>
              <a:tr h="509908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Transfer </a:t>
                      </a:r>
                      <a:r>
                        <a:rPr lang="en-GB" baseline="0" dirty="0" smtClean="0"/>
                        <a:t>   </a:t>
                      </a:r>
                      <a:r>
                        <a:rPr lang="en-GB" dirty="0" smtClean="0"/>
                        <a:t>Entropy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N</a:t>
                      </a:r>
                      <a:endParaRPr lang="en-GB" dirty="0"/>
                    </a:p>
                  </a:txBody>
                  <a:tcPr/>
                </a:tc>
              </a:tr>
              <a:tr h="68326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Generalised Synchrony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N</a:t>
                      </a:r>
                      <a:endParaRPr lang="en-GB" dirty="0"/>
                    </a:p>
                  </a:txBody>
                  <a:tcPr/>
                </a:tc>
              </a:tr>
              <a:tr h="68326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MVAR</a:t>
                      </a:r>
                    </a:p>
                    <a:p>
                      <a:pPr algn="ctr"/>
                      <a:r>
                        <a:rPr lang="en-GB" dirty="0" smtClean="0"/>
                        <a:t>(</a:t>
                      </a:r>
                      <a:r>
                        <a:rPr lang="en-GB" dirty="0" err="1" smtClean="0"/>
                        <a:t>eg</a:t>
                      </a:r>
                      <a:r>
                        <a:rPr lang="en-GB" dirty="0" smtClean="0"/>
                        <a:t>,</a:t>
                      </a:r>
                      <a:r>
                        <a:rPr lang="en-GB" baseline="0" dirty="0" smtClean="0"/>
                        <a:t> PDC)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N</a:t>
                      </a:r>
                      <a:endParaRPr lang="en-GB" dirty="0"/>
                    </a:p>
                  </a:txBody>
                  <a:tcPr/>
                </a:tc>
              </a:tr>
              <a:tr h="65902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Generative</a:t>
                      </a:r>
                    </a:p>
                    <a:p>
                      <a:pPr algn="ctr"/>
                      <a:r>
                        <a:rPr lang="en-GB" dirty="0" smtClean="0"/>
                        <a:t>(</a:t>
                      </a:r>
                      <a:r>
                        <a:rPr lang="en-GB" dirty="0" err="1" smtClean="0"/>
                        <a:t>eg</a:t>
                      </a:r>
                      <a:r>
                        <a:rPr lang="en-GB" dirty="0" smtClean="0"/>
                        <a:t>, DCM)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Y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6924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Content Placeholder 2"/>
          <p:cNvSpPr>
            <a:spLocks noGrp="1"/>
          </p:cNvSpPr>
          <p:nvPr>
            <p:ph idx="1"/>
          </p:nvPr>
        </p:nvSpPr>
        <p:spPr bwMode="auto">
          <a:xfrm>
            <a:off x="3689350" y="3176588"/>
            <a:ext cx="1765300" cy="90011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 typeface="Arial" charset="0"/>
              <a:buNone/>
            </a:pPr>
            <a:r>
              <a:rPr lang="en-GB" smtClean="0"/>
              <a:t>The End</a:t>
            </a:r>
          </a:p>
        </p:txBody>
      </p:sp>
    </p:spTree>
    <p:extLst>
      <p:ext uri="{BB962C8B-B14F-4D97-AF65-F5344CB8AC3E}">
        <p14:creationId xmlns:p14="http://schemas.microsoft.com/office/powerpoint/2010/main" val="145852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1890</TotalTime>
  <Words>851</Words>
  <Application>Microsoft Office PowerPoint</Application>
  <PresentationFormat>On-screen Show (4:3)</PresentationFormat>
  <Paragraphs>246</Paragraphs>
  <Slides>31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31</vt:i4>
      </vt:variant>
    </vt:vector>
  </HeadingPairs>
  <TitlesOfParts>
    <vt:vector size="34" baseType="lpstr">
      <vt:lpstr>Office Theme</vt:lpstr>
      <vt:lpstr>Equation</vt:lpstr>
      <vt:lpstr>MathType 6.0 Equation</vt:lpstr>
      <vt:lpstr>PowerPoint Presentation</vt:lpstr>
      <vt:lpstr>Functional Connectivity Background</vt:lpstr>
      <vt:lpstr>Talk Overview</vt:lpstr>
      <vt:lpstr>Field Spread Problem</vt:lpstr>
      <vt:lpstr>Field Spread Problem</vt:lpstr>
      <vt:lpstr>Different Types of Connection</vt:lpstr>
      <vt:lpstr>Cross-Correlation</vt:lpstr>
      <vt:lpstr>Coherency</vt:lpstr>
      <vt:lpstr>PowerPoint Presentation</vt:lpstr>
      <vt:lpstr>Coherence</vt:lpstr>
      <vt:lpstr>Imaginary Coherency</vt:lpstr>
      <vt:lpstr>Imaginary Coherency</vt:lpstr>
      <vt:lpstr>Imaginary Coherency</vt:lpstr>
      <vt:lpstr>Imaginary Coherency</vt:lpstr>
      <vt:lpstr>PowerPoint Presentation</vt:lpstr>
      <vt:lpstr>Phase-related Measures</vt:lpstr>
      <vt:lpstr>PowerPoint Presentation</vt:lpstr>
      <vt:lpstr>Talk Overview</vt:lpstr>
      <vt:lpstr>Nonlinear Measures</vt:lpstr>
      <vt:lpstr>Nonlinear Measures</vt:lpstr>
      <vt:lpstr>Mutual Information</vt:lpstr>
      <vt:lpstr>Mutual Information</vt:lpstr>
      <vt:lpstr>Talk Overview</vt:lpstr>
      <vt:lpstr>Directed Measures</vt:lpstr>
      <vt:lpstr>Directed, Nonlinear Measures</vt:lpstr>
      <vt:lpstr>Talk Overview</vt:lpstr>
      <vt:lpstr>Direct Measures</vt:lpstr>
      <vt:lpstr>Talk Overview</vt:lpstr>
      <vt:lpstr>Generative Models</vt:lpstr>
      <vt:lpstr>PowerPoint Presentation</vt:lpstr>
      <vt:lpstr>PowerPoint Presentation</vt:lpstr>
    </vt:vector>
  </TitlesOfParts>
  <Company>Medical Research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Rik Henson</dc:creator>
  <cp:lastModifiedBy>Rik Henson</cp:lastModifiedBy>
  <cp:revision>163</cp:revision>
  <dcterms:created xsi:type="dcterms:W3CDTF">2012-05-24T13:28:14Z</dcterms:created>
  <dcterms:modified xsi:type="dcterms:W3CDTF">2013-01-08T21:18:39Z</dcterms:modified>
</cp:coreProperties>
</file>