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50" r:id="rId2"/>
  </p:sldMasterIdLst>
  <p:notesMasterIdLst>
    <p:notesMasterId r:id="rId37"/>
  </p:notesMasterIdLst>
  <p:handoutMasterIdLst>
    <p:handoutMasterId r:id="rId38"/>
  </p:handoutMasterIdLst>
  <p:sldIdLst>
    <p:sldId id="288" r:id="rId3"/>
    <p:sldId id="307" r:id="rId4"/>
    <p:sldId id="306" r:id="rId5"/>
    <p:sldId id="317" r:id="rId6"/>
    <p:sldId id="318" r:id="rId7"/>
    <p:sldId id="319" r:id="rId8"/>
    <p:sldId id="320" r:id="rId9"/>
    <p:sldId id="322" r:id="rId10"/>
    <p:sldId id="321" r:id="rId11"/>
    <p:sldId id="323" r:id="rId12"/>
    <p:sldId id="326" r:id="rId13"/>
    <p:sldId id="325" r:id="rId14"/>
    <p:sldId id="337" r:id="rId15"/>
    <p:sldId id="327" r:id="rId16"/>
    <p:sldId id="328" r:id="rId17"/>
    <p:sldId id="329" r:id="rId18"/>
    <p:sldId id="330" r:id="rId19"/>
    <p:sldId id="331" r:id="rId20"/>
    <p:sldId id="332" r:id="rId21"/>
    <p:sldId id="341" r:id="rId22"/>
    <p:sldId id="333" r:id="rId23"/>
    <p:sldId id="334" r:id="rId24"/>
    <p:sldId id="335" r:id="rId25"/>
    <p:sldId id="336" r:id="rId26"/>
    <p:sldId id="344" r:id="rId27"/>
    <p:sldId id="345" r:id="rId28"/>
    <p:sldId id="338" r:id="rId29"/>
    <p:sldId id="339" r:id="rId30"/>
    <p:sldId id="340" r:id="rId31"/>
    <p:sldId id="346" r:id="rId32"/>
    <p:sldId id="347" r:id="rId33"/>
    <p:sldId id="316" r:id="rId34"/>
    <p:sldId id="342" r:id="rId35"/>
    <p:sldId id="343" r:id="rId36"/>
  </p:sldIdLst>
  <p:sldSz cx="9144000" cy="6858000" type="screen4x3"/>
  <p:notesSz cx="6794500" cy="9906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Nelson2" initials="" lastIdx="3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607869"/>
    <a:srgbClr val="005C66"/>
    <a:srgbClr val="706E00"/>
    <a:srgbClr val="871E69"/>
    <a:srgbClr val="DC8703"/>
    <a:srgbClr val="EB6F1D"/>
    <a:srgbClr val="9A044B"/>
    <a:srgbClr val="91695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75" autoAdjust="0"/>
    <p:restoredTop sz="94640" autoAdjust="0"/>
  </p:normalViewPr>
  <p:slideViewPr>
    <p:cSldViewPr>
      <p:cViewPr varScale="1">
        <p:scale>
          <a:sx n="101" d="100"/>
          <a:sy n="101" d="100"/>
        </p:scale>
        <p:origin x="-8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home\ev01\ppt\autism\ts_mPFC_Shulman_CBU090594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4"/>
  <c:clrMapOvr bg1="lt1" tx1="dk1" bg2="lt2" tx2="dk2" accent1="accent1" accent2="accent2" accent3="accent3" accent4="accent4" accent5="accent5" accent6="accent6" hlink="hlink" folHlink="folHlink"/>
  <c:chart>
    <c:plotArea>
      <c:layout/>
      <c:scatterChart>
        <c:scatterStyle val="lineMarker"/>
        <c:ser>
          <c:idx val="0"/>
          <c:order val="0"/>
          <c:yVal>
            <c:numRef>
              <c:f>ts_mPFC_Shulman!$A$1:$A$270</c:f>
              <c:numCache>
                <c:formatCode>0.00E+00</c:formatCode>
                <c:ptCount val="270"/>
                <c:pt idx="0">
                  <c:v>899.66963999999996</c:v>
                </c:pt>
                <c:pt idx="1">
                  <c:v>897.56249999999739</c:v>
                </c:pt>
                <c:pt idx="2">
                  <c:v>895.14285999999947</c:v>
                </c:pt>
                <c:pt idx="3">
                  <c:v>892.48213999999996</c:v>
                </c:pt>
                <c:pt idx="4">
                  <c:v>890.31249999999739</c:v>
                </c:pt>
                <c:pt idx="5">
                  <c:v>889.25</c:v>
                </c:pt>
                <c:pt idx="6">
                  <c:v>889.81249999999739</c:v>
                </c:pt>
                <c:pt idx="7">
                  <c:v>891.76785999999947</c:v>
                </c:pt>
                <c:pt idx="8">
                  <c:v>894.26785999999947</c:v>
                </c:pt>
                <c:pt idx="9">
                  <c:v>896.30357000000004</c:v>
                </c:pt>
                <c:pt idx="10">
                  <c:v>897.24107000000004</c:v>
                </c:pt>
                <c:pt idx="11">
                  <c:v>897.04463999999996</c:v>
                </c:pt>
                <c:pt idx="12">
                  <c:v>896.35713999999746</c:v>
                </c:pt>
                <c:pt idx="13">
                  <c:v>895.59820999999999</c:v>
                </c:pt>
                <c:pt idx="14">
                  <c:v>895.07142999999996</c:v>
                </c:pt>
                <c:pt idx="15">
                  <c:v>894.60713999999996</c:v>
                </c:pt>
                <c:pt idx="16">
                  <c:v>894.24107000000004</c:v>
                </c:pt>
                <c:pt idx="17">
                  <c:v>894.10713999999996</c:v>
                </c:pt>
                <c:pt idx="18">
                  <c:v>894.65179000000001</c:v>
                </c:pt>
                <c:pt idx="19">
                  <c:v>895.83928999999796</c:v>
                </c:pt>
                <c:pt idx="20">
                  <c:v>897.15179000000001</c:v>
                </c:pt>
                <c:pt idx="21">
                  <c:v>898.08929000000001</c:v>
                </c:pt>
                <c:pt idx="22">
                  <c:v>898.24107000000004</c:v>
                </c:pt>
                <c:pt idx="23">
                  <c:v>897.96428999999796</c:v>
                </c:pt>
                <c:pt idx="24">
                  <c:v>898.02679000000001</c:v>
                </c:pt>
                <c:pt idx="25">
                  <c:v>898.63392999999996</c:v>
                </c:pt>
                <c:pt idx="26">
                  <c:v>899.25892999999996</c:v>
                </c:pt>
                <c:pt idx="27">
                  <c:v>899.02679000000001</c:v>
                </c:pt>
                <c:pt idx="28">
                  <c:v>897.34820999999749</c:v>
                </c:pt>
                <c:pt idx="29">
                  <c:v>894.74107000000004</c:v>
                </c:pt>
                <c:pt idx="30">
                  <c:v>892.35713999999746</c:v>
                </c:pt>
                <c:pt idx="31">
                  <c:v>891.48213999999996</c:v>
                </c:pt>
                <c:pt idx="32">
                  <c:v>892.43749999999739</c:v>
                </c:pt>
                <c:pt idx="33">
                  <c:v>894.51785999999947</c:v>
                </c:pt>
                <c:pt idx="34">
                  <c:v>896.69642999999996</c:v>
                </c:pt>
                <c:pt idx="35">
                  <c:v>898.10713999999996</c:v>
                </c:pt>
                <c:pt idx="36">
                  <c:v>898.70536000000004</c:v>
                </c:pt>
                <c:pt idx="37">
                  <c:v>899</c:v>
                </c:pt>
                <c:pt idx="38">
                  <c:v>899.21429000000001</c:v>
                </c:pt>
                <c:pt idx="39">
                  <c:v>899.50892999999996</c:v>
                </c:pt>
                <c:pt idx="40">
                  <c:v>899.35713999999746</c:v>
                </c:pt>
                <c:pt idx="41">
                  <c:v>897.875</c:v>
                </c:pt>
                <c:pt idx="42">
                  <c:v>895.02679000000001</c:v>
                </c:pt>
                <c:pt idx="43">
                  <c:v>891.21429000000001</c:v>
                </c:pt>
                <c:pt idx="44">
                  <c:v>887.30357000000004</c:v>
                </c:pt>
                <c:pt idx="45">
                  <c:v>884.41963999999996</c:v>
                </c:pt>
                <c:pt idx="46">
                  <c:v>883.40179000000001</c:v>
                </c:pt>
                <c:pt idx="47">
                  <c:v>884.46428999999796</c:v>
                </c:pt>
                <c:pt idx="48">
                  <c:v>887.14285999999947</c:v>
                </c:pt>
                <c:pt idx="49">
                  <c:v>890.39285999999947</c:v>
                </c:pt>
                <c:pt idx="50">
                  <c:v>892.70536000000004</c:v>
                </c:pt>
                <c:pt idx="51">
                  <c:v>893.09820999999999</c:v>
                </c:pt>
                <c:pt idx="52">
                  <c:v>891.5</c:v>
                </c:pt>
                <c:pt idx="53">
                  <c:v>889.33928999999796</c:v>
                </c:pt>
                <c:pt idx="54">
                  <c:v>888.19642999999996</c:v>
                </c:pt>
                <c:pt idx="55">
                  <c:v>888.70536000000004</c:v>
                </c:pt>
                <c:pt idx="56">
                  <c:v>890.00892999999996</c:v>
                </c:pt>
                <c:pt idx="57">
                  <c:v>890.41070999999999</c:v>
                </c:pt>
                <c:pt idx="58">
                  <c:v>889.05357000000004</c:v>
                </c:pt>
                <c:pt idx="59">
                  <c:v>886.39285999999947</c:v>
                </c:pt>
                <c:pt idx="60">
                  <c:v>883.96428999999796</c:v>
                </c:pt>
                <c:pt idx="61">
                  <c:v>882.70536000000004</c:v>
                </c:pt>
                <c:pt idx="62">
                  <c:v>882.58036000000004</c:v>
                </c:pt>
                <c:pt idx="63">
                  <c:v>882.74107000000004</c:v>
                </c:pt>
                <c:pt idx="64">
                  <c:v>883.27679000000353</c:v>
                </c:pt>
                <c:pt idx="65">
                  <c:v>884.34820999999749</c:v>
                </c:pt>
                <c:pt idx="66">
                  <c:v>886.84820999999749</c:v>
                </c:pt>
                <c:pt idx="67">
                  <c:v>890.43749999999739</c:v>
                </c:pt>
                <c:pt idx="68">
                  <c:v>894.04463999999996</c:v>
                </c:pt>
                <c:pt idx="69">
                  <c:v>896.64285999999947</c:v>
                </c:pt>
                <c:pt idx="70">
                  <c:v>897.82142999999746</c:v>
                </c:pt>
                <c:pt idx="71">
                  <c:v>898.10713999999996</c:v>
                </c:pt>
                <c:pt idx="72">
                  <c:v>898.16070999999999</c:v>
                </c:pt>
                <c:pt idx="73">
                  <c:v>898.30357000000004</c:v>
                </c:pt>
                <c:pt idx="74">
                  <c:v>898.16070999999999</c:v>
                </c:pt>
                <c:pt idx="75">
                  <c:v>897.44642999999746</c:v>
                </c:pt>
                <c:pt idx="76">
                  <c:v>895.86606999999549</c:v>
                </c:pt>
                <c:pt idx="77">
                  <c:v>894.08929000000001</c:v>
                </c:pt>
                <c:pt idx="78">
                  <c:v>892.63392999999996</c:v>
                </c:pt>
                <c:pt idx="79">
                  <c:v>891.89285999999947</c:v>
                </c:pt>
                <c:pt idx="80">
                  <c:v>892.16963999999996</c:v>
                </c:pt>
                <c:pt idx="81">
                  <c:v>892.66963999999996</c:v>
                </c:pt>
                <c:pt idx="82">
                  <c:v>893.07142999999996</c:v>
                </c:pt>
                <c:pt idx="83">
                  <c:v>892.67857000000413</c:v>
                </c:pt>
                <c:pt idx="84">
                  <c:v>891.73213999999996</c:v>
                </c:pt>
                <c:pt idx="85">
                  <c:v>890.67857000000413</c:v>
                </c:pt>
                <c:pt idx="86">
                  <c:v>890.32142999999746</c:v>
                </c:pt>
                <c:pt idx="87">
                  <c:v>891.08929000000001</c:v>
                </c:pt>
                <c:pt idx="88">
                  <c:v>892.79464000000053</c:v>
                </c:pt>
                <c:pt idx="89">
                  <c:v>894.75892999999996</c:v>
                </c:pt>
                <c:pt idx="90">
                  <c:v>896.1875</c:v>
                </c:pt>
                <c:pt idx="91">
                  <c:v>897.15179000000001</c:v>
                </c:pt>
                <c:pt idx="92">
                  <c:v>897.81249999999739</c:v>
                </c:pt>
                <c:pt idx="93">
                  <c:v>898.69642999999996</c:v>
                </c:pt>
                <c:pt idx="94">
                  <c:v>899.74107000000004</c:v>
                </c:pt>
                <c:pt idx="95">
                  <c:v>900.64285999999947</c:v>
                </c:pt>
                <c:pt idx="96">
                  <c:v>900.78571000000329</c:v>
                </c:pt>
                <c:pt idx="97">
                  <c:v>900.48213999999996</c:v>
                </c:pt>
                <c:pt idx="98">
                  <c:v>900.09820999999999</c:v>
                </c:pt>
                <c:pt idx="99">
                  <c:v>899.875</c:v>
                </c:pt>
                <c:pt idx="100">
                  <c:v>899.46428999999796</c:v>
                </c:pt>
                <c:pt idx="101">
                  <c:v>898.27679000000353</c:v>
                </c:pt>
                <c:pt idx="102">
                  <c:v>896.1875</c:v>
                </c:pt>
                <c:pt idx="103">
                  <c:v>893.52679000000001</c:v>
                </c:pt>
                <c:pt idx="104">
                  <c:v>891.47320999999999</c:v>
                </c:pt>
                <c:pt idx="105">
                  <c:v>890.39285999999947</c:v>
                </c:pt>
                <c:pt idx="106">
                  <c:v>890.14285999999947</c:v>
                </c:pt>
                <c:pt idx="107">
                  <c:v>889.69642999999996</c:v>
                </c:pt>
                <c:pt idx="108">
                  <c:v>888.67857000000413</c:v>
                </c:pt>
                <c:pt idx="109">
                  <c:v>887.81249999999739</c:v>
                </c:pt>
                <c:pt idx="110">
                  <c:v>888.07142999999996</c:v>
                </c:pt>
                <c:pt idx="111">
                  <c:v>890.00892999999996</c:v>
                </c:pt>
                <c:pt idx="112">
                  <c:v>892.67857000000413</c:v>
                </c:pt>
                <c:pt idx="113">
                  <c:v>894.91070999999999</c:v>
                </c:pt>
                <c:pt idx="114">
                  <c:v>895.50892999999996</c:v>
                </c:pt>
                <c:pt idx="115">
                  <c:v>894.90179000000001</c:v>
                </c:pt>
                <c:pt idx="116">
                  <c:v>894.625</c:v>
                </c:pt>
                <c:pt idx="117">
                  <c:v>895.69642999999996</c:v>
                </c:pt>
                <c:pt idx="118">
                  <c:v>897.97320999999999</c:v>
                </c:pt>
                <c:pt idx="119">
                  <c:v>899.75892999999996</c:v>
                </c:pt>
                <c:pt idx="120">
                  <c:v>899.44642999999746</c:v>
                </c:pt>
                <c:pt idx="121">
                  <c:v>896.75892999999996</c:v>
                </c:pt>
                <c:pt idx="122">
                  <c:v>893.01785999999947</c:v>
                </c:pt>
                <c:pt idx="123">
                  <c:v>890.21429000000001</c:v>
                </c:pt>
                <c:pt idx="124">
                  <c:v>889.57142999999996</c:v>
                </c:pt>
                <c:pt idx="125">
                  <c:v>890.78571000000329</c:v>
                </c:pt>
                <c:pt idx="126">
                  <c:v>892.16963999999996</c:v>
                </c:pt>
                <c:pt idx="127">
                  <c:v>892.52679000000001</c:v>
                </c:pt>
                <c:pt idx="128">
                  <c:v>891.46428999999796</c:v>
                </c:pt>
                <c:pt idx="129">
                  <c:v>889.6875</c:v>
                </c:pt>
                <c:pt idx="130">
                  <c:v>888.90179000000001</c:v>
                </c:pt>
                <c:pt idx="131">
                  <c:v>889.58036000000004</c:v>
                </c:pt>
                <c:pt idx="132">
                  <c:v>891.51785999999947</c:v>
                </c:pt>
                <c:pt idx="133">
                  <c:v>893.27679000000353</c:v>
                </c:pt>
                <c:pt idx="134">
                  <c:v>893.14285999999947</c:v>
                </c:pt>
                <c:pt idx="135">
                  <c:v>890.32142999999746</c:v>
                </c:pt>
                <c:pt idx="136">
                  <c:v>885.31249999999739</c:v>
                </c:pt>
                <c:pt idx="137">
                  <c:v>880.08929000000001</c:v>
                </c:pt>
                <c:pt idx="138">
                  <c:v>877.29464000000053</c:v>
                </c:pt>
                <c:pt idx="139">
                  <c:v>878.39285999999947</c:v>
                </c:pt>
                <c:pt idx="140">
                  <c:v>883.33928999999796</c:v>
                </c:pt>
                <c:pt idx="141">
                  <c:v>890.04463999999996</c:v>
                </c:pt>
                <c:pt idx="142">
                  <c:v>895.66963999999996</c:v>
                </c:pt>
                <c:pt idx="143">
                  <c:v>898.25892999999996</c:v>
                </c:pt>
                <c:pt idx="144">
                  <c:v>897.71429000000001</c:v>
                </c:pt>
                <c:pt idx="145">
                  <c:v>895.53570999999999</c:v>
                </c:pt>
                <c:pt idx="146">
                  <c:v>893.48213999999996</c:v>
                </c:pt>
                <c:pt idx="147">
                  <c:v>892.32142999999746</c:v>
                </c:pt>
                <c:pt idx="148">
                  <c:v>891.48213999999996</c:v>
                </c:pt>
                <c:pt idx="149">
                  <c:v>889.83928999999796</c:v>
                </c:pt>
                <c:pt idx="150">
                  <c:v>886.98213999999996</c:v>
                </c:pt>
                <c:pt idx="151">
                  <c:v>884.19642999999996</c:v>
                </c:pt>
                <c:pt idx="152">
                  <c:v>883.24107000000004</c:v>
                </c:pt>
                <c:pt idx="153">
                  <c:v>885.24107000000004</c:v>
                </c:pt>
                <c:pt idx="154">
                  <c:v>889.375</c:v>
                </c:pt>
                <c:pt idx="155">
                  <c:v>893.66963999999996</c:v>
                </c:pt>
                <c:pt idx="156">
                  <c:v>896.33035999999947</c:v>
                </c:pt>
                <c:pt idx="157">
                  <c:v>896.95535999999947</c:v>
                </c:pt>
                <c:pt idx="158">
                  <c:v>896.69642999999996</c:v>
                </c:pt>
                <c:pt idx="159">
                  <c:v>896.39285999999947</c:v>
                </c:pt>
                <c:pt idx="160">
                  <c:v>896.16963999999996</c:v>
                </c:pt>
                <c:pt idx="161">
                  <c:v>895.35713999999746</c:v>
                </c:pt>
                <c:pt idx="162">
                  <c:v>893.66963999999996</c:v>
                </c:pt>
                <c:pt idx="163">
                  <c:v>891.26785999999947</c:v>
                </c:pt>
                <c:pt idx="164">
                  <c:v>889.13392999999996</c:v>
                </c:pt>
                <c:pt idx="165">
                  <c:v>887.73213999999996</c:v>
                </c:pt>
                <c:pt idx="166">
                  <c:v>886.67857000000413</c:v>
                </c:pt>
                <c:pt idx="167">
                  <c:v>885.51785999999947</c:v>
                </c:pt>
                <c:pt idx="168">
                  <c:v>884.32142999999746</c:v>
                </c:pt>
                <c:pt idx="169">
                  <c:v>883.71429000000001</c:v>
                </c:pt>
                <c:pt idx="170">
                  <c:v>884.47320999999999</c:v>
                </c:pt>
                <c:pt idx="171">
                  <c:v>886.52679000000001</c:v>
                </c:pt>
                <c:pt idx="172">
                  <c:v>889.42857000000004</c:v>
                </c:pt>
                <c:pt idx="173">
                  <c:v>892.07142999999996</c:v>
                </c:pt>
                <c:pt idx="174">
                  <c:v>894.25892999999996</c:v>
                </c:pt>
                <c:pt idx="175">
                  <c:v>895.96428999999796</c:v>
                </c:pt>
                <c:pt idx="176">
                  <c:v>897.60713999999996</c:v>
                </c:pt>
                <c:pt idx="177">
                  <c:v>899.26785999999947</c:v>
                </c:pt>
                <c:pt idx="178">
                  <c:v>900.84820999999749</c:v>
                </c:pt>
                <c:pt idx="179">
                  <c:v>901.92857000000004</c:v>
                </c:pt>
                <c:pt idx="180">
                  <c:v>902.44642999999746</c:v>
                </c:pt>
                <c:pt idx="181">
                  <c:v>902.34820999999749</c:v>
                </c:pt>
                <c:pt idx="182">
                  <c:v>901.51785999999947</c:v>
                </c:pt>
                <c:pt idx="183">
                  <c:v>899.69642999999996</c:v>
                </c:pt>
                <c:pt idx="184">
                  <c:v>896.35713999999746</c:v>
                </c:pt>
                <c:pt idx="185">
                  <c:v>891.84820999999749</c:v>
                </c:pt>
                <c:pt idx="186">
                  <c:v>887.10713999999996</c:v>
                </c:pt>
                <c:pt idx="187">
                  <c:v>883.67857000000413</c:v>
                </c:pt>
                <c:pt idx="188">
                  <c:v>882.46428999999796</c:v>
                </c:pt>
                <c:pt idx="189">
                  <c:v>883.35713999999746</c:v>
                </c:pt>
                <c:pt idx="190">
                  <c:v>885.05357000000004</c:v>
                </c:pt>
                <c:pt idx="191">
                  <c:v>886.17857000000413</c:v>
                </c:pt>
                <c:pt idx="192">
                  <c:v>886.16963999999996</c:v>
                </c:pt>
                <c:pt idx="193">
                  <c:v>885.36606999999549</c:v>
                </c:pt>
                <c:pt idx="194">
                  <c:v>884.36606999999549</c:v>
                </c:pt>
                <c:pt idx="195">
                  <c:v>883.27679000000353</c:v>
                </c:pt>
                <c:pt idx="196">
                  <c:v>882.05357000000004</c:v>
                </c:pt>
                <c:pt idx="197">
                  <c:v>880.67857000000413</c:v>
                </c:pt>
                <c:pt idx="198">
                  <c:v>879.81249999999739</c:v>
                </c:pt>
                <c:pt idx="199">
                  <c:v>880.19642999999996</c:v>
                </c:pt>
                <c:pt idx="200">
                  <c:v>882.08929000000001</c:v>
                </c:pt>
                <c:pt idx="201">
                  <c:v>884.77679000000353</c:v>
                </c:pt>
                <c:pt idx="202">
                  <c:v>887.23213999999996</c:v>
                </c:pt>
                <c:pt idx="203">
                  <c:v>888.83035999999947</c:v>
                </c:pt>
                <c:pt idx="204">
                  <c:v>890.30357000000004</c:v>
                </c:pt>
                <c:pt idx="205">
                  <c:v>892.1875</c:v>
                </c:pt>
                <c:pt idx="206">
                  <c:v>894.71429000000001</c:v>
                </c:pt>
                <c:pt idx="207">
                  <c:v>897.08036000000004</c:v>
                </c:pt>
                <c:pt idx="208">
                  <c:v>898.41070999999999</c:v>
                </c:pt>
                <c:pt idx="209">
                  <c:v>898.59820999999999</c:v>
                </c:pt>
                <c:pt idx="210">
                  <c:v>898.33928999999796</c:v>
                </c:pt>
                <c:pt idx="211">
                  <c:v>897.95535999999947</c:v>
                </c:pt>
                <c:pt idx="212">
                  <c:v>896.71429000000001</c:v>
                </c:pt>
                <c:pt idx="213">
                  <c:v>893.22320999999999</c:v>
                </c:pt>
                <c:pt idx="214">
                  <c:v>887.42857000000004</c:v>
                </c:pt>
                <c:pt idx="215">
                  <c:v>881.125</c:v>
                </c:pt>
                <c:pt idx="216">
                  <c:v>877.125</c:v>
                </c:pt>
                <c:pt idx="217">
                  <c:v>877.58036000000004</c:v>
                </c:pt>
                <c:pt idx="218">
                  <c:v>882.04463999999996</c:v>
                </c:pt>
                <c:pt idx="219">
                  <c:v>888.02679000000001</c:v>
                </c:pt>
                <c:pt idx="220">
                  <c:v>892.93749999999739</c:v>
                </c:pt>
                <c:pt idx="221">
                  <c:v>895.96428999999796</c:v>
                </c:pt>
                <c:pt idx="222">
                  <c:v>898.02679000000001</c:v>
                </c:pt>
                <c:pt idx="223">
                  <c:v>900.60713999999996</c:v>
                </c:pt>
                <c:pt idx="224">
                  <c:v>903.84820999999749</c:v>
                </c:pt>
                <c:pt idx="225">
                  <c:v>906.21429000000001</c:v>
                </c:pt>
                <c:pt idx="226">
                  <c:v>905.58929000000001</c:v>
                </c:pt>
                <c:pt idx="227">
                  <c:v>901.30357000000004</c:v>
                </c:pt>
                <c:pt idx="228">
                  <c:v>894.41963999999996</c:v>
                </c:pt>
                <c:pt idx="229">
                  <c:v>887.25892999999996</c:v>
                </c:pt>
                <c:pt idx="230">
                  <c:v>881.66070999999999</c:v>
                </c:pt>
                <c:pt idx="231">
                  <c:v>878.10713999999996</c:v>
                </c:pt>
                <c:pt idx="232">
                  <c:v>876.24107000000004</c:v>
                </c:pt>
                <c:pt idx="233">
                  <c:v>875.91963999999996</c:v>
                </c:pt>
                <c:pt idx="234">
                  <c:v>877.27679000000353</c:v>
                </c:pt>
                <c:pt idx="235">
                  <c:v>879.94642999999746</c:v>
                </c:pt>
                <c:pt idx="236">
                  <c:v>883.83035999999947</c:v>
                </c:pt>
                <c:pt idx="237">
                  <c:v>888</c:v>
                </c:pt>
                <c:pt idx="238">
                  <c:v>891.84820999999749</c:v>
                </c:pt>
                <c:pt idx="239">
                  <c:v>895.51785999999947</c:v>
                </c:pt>
                <c:pt idx="240">
                  <c:v>899.28571000000329</c:v>
                </c:pt>
                <c:pt idx="241">
                  <c:v>902.94642999999746</c:v>
                </c:pt>
                <c:pt idx="242">
                  <c:v>905.33035999999947</c:v>
                </c:pt>
                <c:pt idx="243">
                  <c:v>905.10713999999996</c:v>
                </c:pt>
                <c:pt idx="244">
                  <c:v>902.08929000000001</c:v>
                </c:pt>
                <c:pt idx="245">
                  <c:v>897.125</c:v>
                </c:pt>
                <c:pt idx="246">
                  <c:v>892.27679000000353</c:v>
                </c:pt>
                <c:pt idx="247">
                  <c:v>889.38392999999996</c:v>
                </c:pt>
                <c:pt idx="248">
                  <c:v>888.53570999999999</c:v>
                </c:pt>
                <c:pt idx="249">
                  <c:v>888.70536000000004</c:v>
                </c:pt>
                <c:pt idx="250">
                  <c:v>888.48213999999996</c:v>
                </c:pt>
                <c:pt idx="251">
                  <c:v>887.63392999999996</c:v>
                </c:pt>
                <c:pt idx="252">
                  <c:v>886.86606999999549</c:v>
                </c:pt>
                <c:pt idx="253">
                  <c:v>887.56249999999739</c:v>
                </c:pt>
                <c:pt idx="254">
                  <c:v>890.625</c:v>
                </c:pt>
                <c:pt idx="255">
                  <c:v>895.33928999999796</c:v>
                </c:pt>
                <c:pt idx="256">
                  <c:v>900.07142999999996</c:v>
                </c:pt>
                <c:pt idx="257">
                  <c:v>902.98213999999996</c:v>
                </c:pt>
                <c:pt idx="258">
                  <c:v>903.40179000000001</c:v>
                </c:pt>
                <c:pt idx="259">
                  <c:v>901.70536000000004</c:v>
                </c:pt>
                <c:pt idx="260">
                  <c:v>899.46428999999796</c:v>
                </c:pt>
                <c:pt idx="261">
                  <c:v>897.98213999999996</c:v>
                </c:pt>
                <c:pt idx="262">
                  <c:v>898.35713999999746</c:v>
                </c:pt>
                <c:pt idx="263">
                  <c:v>900.56249999999739</c:v>
                </c:pt>
                <c:pt idx="264">
                  <c:v>903.58036000000004</c:v>
                </c:pt>
                <c:pt idx="265">
                  <c:v>906.03570999999999</c:v>
                </c:pt>
                <c:pt idx="266">
                  <c:v>907.11607000000004</c:v>
                </c:pt>
                <c:pt idx="267">
                  <c:v>906.51785999999947</c:v>
                </c:pt>
                <c:pt idx="268">
                  <c:v>904.66963999999996</c:v>
                </c:pt>
                <c:pt idx="269">
                  <c:v>902.1875</c:v>
                </c:pt>
              </c:numCache>
            </c:numRef>
          </c:yVal>
        </c:ser>
        <c:axId val="67725952"/>
        <c:axId val="67814528"/>
      </c:scatterChart>
      <c:valAx>
        <c:axId val="67725952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>
                <a:solidFill>
                  <a:schemeClr val="tx1"/>
                </a:solidFill>
              </a:defRPr>
            </a:pPr>
            <a:endParaRPr lang="en-US"/>
          </a:p>
        </c:txPr>
        <c:crossAx val="67814528"/>
        <c:crosses val="autoZero"/>
        <c:crossBetween val="midCat"/>
      </c:valAx>
      <c:valAx>
        <c:axId val="67814528"/>
        <c:scaling>
          <c:orientation val="minMax"/>
        </c:scaling>
        <c:axPos val="l"/>
        <c:numFmt formatCode="#,##0.00" sourceLinked="0"/>
        <c:tickLblPos val="nextTo"/>
        <c:txPr>
          <a:bodyPr/>
          <a:lstStyle/>
          <a:p>
            <a:pPr>
              <a:defRPr lang="en-US">
                <a:solidFill>
                  <a:schemeClr val="bg1"/>
                </a:solidFill>
              </a:defRPr>
            </a:pPr>
            <a:endParaRPr lang="en-US"/>
          </a:p>
        </c:txPr>
        <c:crossAx val="67725952"/>
        <c:crosses val="autoZero"/>
        <c:crossBetween val="midCat"/>
      </c:valAx>
    </c:plotArea>
    <c:plotVisOnly val="1"/>
  </c:chart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t" anchorCtr="0" compatLnSpc="1">
            <a:prstTxWarp prst="textNoShape">
              <a:avLst/>
            </a:prstTxWarp>
          </a:bodyPr>
          <a:lstStyle>
            <a:lvl1pPr algn="l" defTabSz="91916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384"/>
            <a:ext cx="2944813" cy="4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b" anchorCtr="0" compatLnSpc="1">
            <a:prstTxWarp prst="textNoShape">
              <a:avLst/>
            </a:prstTxWarp>
          </a:bodyPr>
          <a:lstStyle>
            <a:lvl1pPr algn="l" defTabSz="91916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384"/>
            <a:ext cx="2944812" cy="4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Times New Roman" pitchFamily="18" charset="0"/>
              </a:defRPr>
            </a:lvl1pPr>
          </a:lstStyle>
          <a:p>
            <a:fld id="{B7AECEE5-11EC-4CE6-951A-85FD3A5DE9E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t" anchorCtr="0" compatLnSpc="1">
            <a:prstTxWarp prst="textNoShape">
              <a:avLst/>
            </a:prstTxWarp>
          </a:bodyPr>
          <a:lstStyle>
            <a:lvl1pPr algn="l" defTabSz="91916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2950"/>
            <a:ext cx="4951412" cy="3713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05984"/>
            <a:ext cx="4978400" cy="445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384"/>
            <a:ext cx="2944813" cy="4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b" anchorCtr="0" compatLnSpc="1">
            <a:prstTxWarp prst="textNoShape">
              <a:avLst/>
            </a:prstTxWarp>
          </a:bodyPr>
          <a:lstStyle>
            <a:lvl1pPr algn="l" defTabSz="91916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10384"/>
            <a:ext cx="2944812" cy="4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Times New Roman" pitchFamily="18" charset="0"/>
              </a:defRPr>
            </a:lvl1pPr>
          </a:lstStyle>
          <a:p>
            <a:fld id="{6F211169-6201-41CE-A173-2BC03E6DDE5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BDFB32-5631-4D8E-98CB-76E6C454FEBD}" type="slidenum">
              <a:rPr lang="en-US"/>
              <a:pPr/>
              <a:t>2</a:t>
            </a:fld>
            <a:endParaRPr lang="en-US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0075" y="990600"/>
            <a:ext cx="3633788" cy="2724150"/>
          </a:xfrm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3879428"/>
            <a:ext cx="5359400" cy="528393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4788" y="458788"/>
            <a:ext cx="1955800" cy="56372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8788"/>
            <a:ext cx="5716588" cy="56372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75" name="Line 11"/>
          <p:cNvSpPr>
            <a:spLocks noChangeShapeType="1"/>
          </p:cNvSpPr>
          <p:nvPr/>
        </p:nvSpPr>
        <p:spPr bwMode="auto">
          <a:xfrm>
            <a:off x="304800" y="1371600"/>
            <a:ext cx="8534400" cy="0"/>
          </a:xfrm>
          <a:prstGeom prst="line">
            <a:avLst/>
          </a:prstGeom>
          <a:noFill/>
          <a:ln w="22225">
            <a:solidFill>
              <a:srgbClr val="91695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446478" name="Picture 14" descr="mrc_powerpoint_logo_warm_gray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1188" y="6524625"/>
            <a:ext cx="1728787" cy="150813"/>
          </a:xfrm>
          <a:prstGeom prst="rect">
            <a:avLst/>
          </a:prstGeom>
          <a:noFill/>
        </p:spPr>
      </p:pic>
      <p:pic>
        <p:nvPicPr>
          <p:cNvPr id="446491" name="Picture 27" descr="Docs-Presentations-WG-CBSU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40425" y="260350"/>
            <a:ext cx="2670175" cy="79216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spd="med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920049"/>
        </a:buClr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920049"/>
        </a:buClr>
        <a:buChar char="•"/>
        <a:defRPr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•"/>
        <a:defRPr sz="1600">
          <a:solidFill>
            <a:schemeClr val="tx1"/>
          </a:solidFill>
          <a:latin typeface="+mn-lt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–"/>
        <a:defRPr sz="1400">
          <a:solidFill>
            <a:schemeClr val="tx1"/>
          </a:solidFill>
          <a:latin typeface="+mn-lt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sz="1200" i="1">
          <a:solidFill>
            <a:schemeClr val="tx1"/>
          </a:solidFill>
          <a:latin typeface="+mn-lt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sz="1200" i="1">
          <a:solidFill>
            <a:schemeClr val="tx1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sz="1200" i="1">
          <a:solidFill>
            <a:schemeClr val="tx1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sz="1200" i="1">
          <a:solidFill>
            <a:schemeClr val="tx1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sz="1200" i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18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8788"/>
            <a:ext cx="78247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421892" name="Line 4"/>
          <p:cNvSpPr>
            <a:spLocks noChangeShapeType="1"/>
          </p:cNvSpPr>
          <p:nvPr/>
        </p:nvSpPr>
        <p:spPr bwMode="auto">
          <a:xfrm>
            <a:off x="304800" y="1371600"/>
            <a:ext cx="8534400" cy="0"/>
          </a:xfrm>
          <a:prstGeom prst="line">
            <a:avLst/>
          </a:prstGeom>
          <a:noFill/>
          <a:ln w="22225">
            <a:solidFill>
              <a:srgbClr val="91695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421897" name="Picture 9" descr="mrc_powerpoint_logo_warm_gray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1188" y="6453188"/>
            <a:ext cx="1728787" cy="15081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med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920049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920049"/>
        </a:buClr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•"/>
        <a:defRPr>
          <a:solidFill>
            <a:schemeClr val="tx1"/>
          </a:solidFill>
          <a:latin typeface="+mn-lt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–"/>
        <a:defRPr>
          <a:solidFill>
            <a:schemeClr val="tx1"/>
          </a:solidFill>
          <a:latin typeface="+mn-lt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2" name="Text Box 4"/>
          <p:cNvSpPr txBox="1">
            <a:spLocks noChangeArrowheads="1"/>
          </p:cNvSpPr>
          <p:nvPr/>
        </p:nvSpPr>
        <p:spPr bwMode="auto">
          <a:xfrm>
            <a:off x="468313" y="3113088"/>
            <a:ext cx="8102600" cy="256685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dirty="0" smtClean="0">
                <a:solidFill>
                  <a:srgbClr val="9A044B"/>
                </a:solidFill>
                <a:latin typeface="Calibri" pitchFamily="34" charset="0"/>
              </a:rPr>
              <a:t>Resting state functional connectivity analyses in Autism Spectrum Conditions</a:t>
            </a:r>
            <a:endParaRPr lang="en-US" sz="3600" dirty="0">
              <a:solidFill>
                <a:srgbClr val="9A044B"/>
              </a:solidFill>
              <a:latin typeface="Calibri" pitchFamily="34" charset="0"/>
            </a:endParaRPr>
          </a:p>
          <a:p>
            <a:pPr algn="l">
              <a:spcBef>
                <a:spcPct val="50000"/>
              </a:spcBef>
            </a:pPr>
            <a:endParaRPr lang="en-US" dirty="0">
              <a:solidFill>
                <a:srgbClr val="9A044B"/>
              </a:solidFill>
              <a:latin typeface="Verdana" pitchFamily="34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latin typeface="Calibri" pitchFamily="34" charset="0"/>
              </a:rPr>
              <a:t>Elisabeth von dem Hagen</a:t>
            </a:r>
            <a:endParaRPr lang="en-US" b="1" dirty="0">
              <a:latin typeface="Calibri" pitchFamily="34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000" dirty="0">
                <a:latin typeface="Calibri" pitchFamily="34" charset="0"/>
              </a:rPr>
              <a:t>MRC Cognition and Brain Sciences </a:t>
            </a:r>
            <a:r>
              <a:rPr lang="en-US" sz="2000" dirty="0" smtClean="0">
                <a:latin typeface="Calibri" pitchFamily="34" charset="0"/>
              </a:rPr>
              <a:t>Unit</a:t>
            </a: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Seed-based correlation analysis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/>
            <a:r>
              <a:rPr lang="en-GB" sz="2000" dirty="0"/>
              <a:t>c</a:t>
            </a:r>
            <a:r>
              <a:rPr lang="en-GB" sz="2000" dirty="0" smtClean="0"/>
              <a:t>orrelate time series from seed region of interest with other </a:t>
            </a:r>
            <a:r>
              <a:rPr lang="en-GB" sz="2000" dirty="0" err="1" smtClean="0"/>
              <a:t>voxels</a:t>
            </a:r>
            <a:r>
              <a:rPr lang="en-GB" sz="2000" dirty="0" smtClean="0"/>
              <a:t> in the brain</a:t>
            </a:r>
          </a:p>
          <a:p>
            <a:pPr marL="342900" lvl="2" indent="-342900"/>
            <a:endParaRPr lang="en-GB" sz="2000" dirty="0"/>
          </a:p>
          <a:p>
            <a:pPr marL="342900" lvl="2" indent="-342900"/>
            <a:endParaRPr lang="en-GB" sz="2000" dirty="0" smtClean="0"/>
          </a:p>
          <a:p>
            <a:pPr marL="342900" lvl="2" indent="-342900"/>
            <a:endParaRPr lang="en-GB" sz="2000" dirty="0"/>
          </a:p>
          <a:p>
            <a:pPr marL="342900" lvl="2" indent="-342900"/>
            <a:endParaRPr lang="en-GB" sz="2000" dirty="0" smtClean="0"/>
          </a:p>
          <a:p>
            <a:pPr marL="342900" lvl="2" indent="-342900"/>
            <a:endParaRPr lang="en-GB" sz="2000" dirty="0"/>
          </a:p>
          <a:p>
            <a:pPr marL="342900" lvl="2" indent="-342900"/>
            <a:endParaRPr lang="en-GB" sz="2000" dirty="0" smtClean="0"/>
          </a:p>
          <a:p>
            <a:pPr marL="342900" lvl="2" indent="-342900"/>
            <a:endParaRPr lang="en-GB" sz="2000" dirty="0"/>
          </a:p>
          <a:p>
            <a:pPr marL="342900" lvl="2" indent="-342900"/>
            <a:r>
              <a:rPr lang="en-GB" sz="2000" dirty="0"/>
              <a:t>h</a:t>
            </a:r>
            <a:r>
              <a:rPr lang="en-GB" sz="2000" dirty="0" smtClean="0"/>
              <a:t>ypothesis-driven</a:t>
            </a:r>
          </a:p>
          <a:p>
            <a:pPr marL="342900" lvl="2" indent="-342900"/>
            <a:r>
              <a:rPr lang="en-GB" sz="2000" dirty="0"/>
              <a:t>correlation between seed and another region not restricted to one resting state </a:t>
            </a:r>
            <a:r>
              <a:rPr lang="en-GB" sz="2000" dirty="0" smtClean="0"/>
              <a:t>network</a:t>
            </a:r>
          </a:p>
          <a:p>
            <a:pPr marL="342900" lvl="2" indent="-342900"/>
            <a:r>
              <a:rPr lang="en-GB" sz="2000" dirty="0"/>
              <a:t>highly dependent on seed</a:t>
            </a:r>
            <a:endParaRPr lang="en-GB" sz="2000" dirty="0" smtClean="0"/>
          </a:p>
          <a:p>
            <a:endParaRPr lang="en-GB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2843808" y="2132856"/>
          <a:ext cx="4991075" cy="2372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24319" t="27316" r="51569" b="50002"/>
          <a:stretch>
            <a:fillRect/>
          </a:stretch>
        </p:blipFill>
        <p:spPr bwMode="auto">
          <a:xfrm>
            <a:off x="755650" y="2565400"/>
            <a:ext cx="1655763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 rot="16200000">
            <a:off x="2736995" y="3075394"/>
            <a:ext cx="9220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>
                <a:latin typeface="Calibri" pitchFamily="34" charset="0"/>
              </a:rPr>
              <a:t>BOLD signal</a:t>
            </a:r>
          </a:p>
        </p:txBody>
      </p:sp>
      <p:sp>
        <p:nvSpPr>
          <p:cNvPr id="7" name="Right Arrow 6"/>
          <p:cNvSpPr/>
          <p:nvPr/>
        </p:nvSpPr>
        <p:spPr bwMode="auto">
          <a:xfrm>
            <a:off x="2627784" y="3140968"/>
            <a:ext cx="288032" cy="45719"/>
          </a:xfrm>
          <a:prstGeom prst="rightArrow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Independent component analysis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b</a:t>
            </a:r>
            <a:r>
              <a:rPr lang="en-GB" sz="2000" dirty="0" smtClean="0"/>
              <a:t>lind </a:t>
            </a:r>
            <a:r>
              <a:rPr lang="en-GB" sz="2000" dirty="0"/>
              <a:t>source signal </a:t>
            </a:r>
            <a:r>
              <a:rPr lang="en-GB" sz="2000" dirty="0" smtClean="0"/>
              <a:t>separation</a:t>
            </a:r>
          </a:p>
          <a:p>
            <a:r>
              <a:rPr lang="en-GB" sz="2000" dirty="0"/>
              <a:t>allows for ‘extraction’ or ‘separation’ of unknown source signals which are linearly mixed </a:t>
            </a:r>
            <a:r>
              <a:rPr lang="en-GB" sz="2000" dirty="0" smtClean="0"/>
              <a:t>together</a:t>
            </a:r>
          </a:p>
          <a:p>
            <a:pPr marL="342900" lvl="1" indent="-342900"/>
            <a:r>
              <a:rPr lang="en-GB" dirty="0" smtClean="0"/>
              <a:t>generally use spatial ICA, where spatially independent brain sources or components are determined</a:t>
            </a:r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36106"/>
          <a:stretch>
            <a:fillRect/>
          </a:stretch>
        </p:blipFill>
        <p:spPr bwMode="auto">
          <a:xfrm>
            <a:off x="784871" y="3501008"/>
            <a:ext cx="277901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501661" y="6433591"/>
            <a:ext cx="2167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err="1" smtClean="0">
                <a:latin typeface="Calibri" pitchFamily="34" charset="0"/>
              </a:rPr>
              <a:t>McKeown</a:t>
            </a:r>
            <a:r>
              <a:rPr lang="en-GB" sz="1400" i="1" dirty="0" smtClean="0">
                <a:latin typeface="Calibri" pitchFamily="34" charset="0"/>
              </a:rPr>
              <a:t> et al, HBM, 1998</a:t>
            </a:r>
            <a:endParaRPr lang="en-GB" sz="1400" i="1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0" y="3573016"/>
            <a:ext cx="48984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GB" sz="1400" dirty="0" smtClean="0">
                <a:latin typeface="Calibri" pitchFamily="34" charset="0"/>
              </a:rPr>
              <a:t>  Each IC consists of spatial distribution of voxel values and an associated time course of activation</a:t>
            </a:r>
          </a:p>
          <a:p>
            <a:pPr algn="l">
              <a:buFont typeface="Arial" pitchFamily="34" charset="0"/>
              <a:buChar char="•"/>
            </a:pPr>
            <a:endParaRPr lang="en-GB" sz="1400" dirty="0" smtClean="0">
              <a:latin typeface="Calibri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GB" sz="1400" dirty="0" smtClean="0">
                <a:latin typeface="Calibri" pitchFamily="34" charset="0"/>
              </a:rPr>
              <a:t>  Note that component maps may be partially overlapping (the signal at each voxel represents the sum of contributions of all ICs)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Independent component analysis </a:t>
            </a:r>
            <a:r>
              <a:rPr lang="en-GB" i="1" dirty="0" smtClean="0"/>
              <a:t>cont’d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data </a:t>
            </a:r>
            <a:r>
              <a:rPr lang="en-GB" dirty="0" smtClean="0"/>
              <a:t>driven</a:t>
            </a:r>
          </a:p>
          <a:p>
            <a:r>
              <a:rPr lang="en-GB" dirty="0"/>
              <a:t>identifies many </a:t>
            </a:r>
            <a:r>
              <a:rPr lang="en-GB" dirty="0" smtClean="0"/>
              <a:t>resting state networks</a:t>
            </a:r>
            <a:r>
              <a:rPr lang="en-GB" dirty="0"/>
              <a:t>, not just default </a:t>
            </a:r>
            <a:r>
              <a:rPr lang="en-GB" dirty="0" smtClean="0"/>
              <a:t>mode network</a:t>
            </a:r>
          </a:p>
          <a:p>
            <a:r>
              <a:rPr lang="en-GB" dirty="0"/>
              <a:t>p</a:t>
            </a:r>
            <a:r>
              <a:rPr lang="en-GB" dirty="0" smtClean="0"/>
              <a:t>roblems identifying same networks in all subjects</a:t>
            </a:r>
            <a:endParaRPr lang="en-GB"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relationship between SBC and ICA?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sz="2000" dirty="0" smtClean="0"/>
              <a:t>Most previous resting state studies in patient groups have used deactivation approach or seed-based analysis</a:t>
            </a:r>
          </a:p>
          <a:p>
            <a:endParaRPr lang="en-GB" dirty="0"/>
          </a:p>
          <a:p>
            <a:r>
              <a:rPr lang="en-GB" sz="2000" dirty="0" smtClean="0"/>
              <a:t>Independent component analysis reveals separate intrinsic networks</a:t>
            </a:r>
          </a:p>
          <a:p>
            <a:pPr lvl="2"/>
            <a:r>
              <a:rPr lang="en-GB" dirty="0" smtClean="0"/>
              <a:t>Voxel values reflect the degree to which a given </a:t>
            </a:r>
            <a:r>
              <a:rPr lang="en-GB" dirty="0" err="1" smtClean="0"/>
              <a:t>voxel’s</a:t>
            </a:r>
            <a:r>
              <a:rPr lang="en-GB" dirty="0" smtClean="0"/>
              <a:t> </a:t>
            </a:r>
            <a:r>
              <a:rPr lang="en-GB" dirty="0" err="1" smtClean="0"/>
              <a:t>timecourse</a:t>
            </a:r>
            <a:r>
              <a:rPr lang="en-GB" dirty="0" smtClean="0"/>
              <a:t> is correlated with the mean </a:t>
            </a:r>
            <a:r>
              <a:rPr lang="en-GB" dirty="0" err="1" smtClean="0"/>
              <a:t>timecourse</a:t>
            </a:r>
            <a:r>
              <a:rPr lang="en-GB" dirty="0" smtClean="0"/>
              <a:t> of particular RSN</a:t>
            </a:r>
          </a:p>
          <a:p>
            <a:pPr lvl="2"/>
            <a:r>
              <a:rPr lang="en-GB" dirty="0" smtClean="0"/>
              <a:t>Can also look at correlations </a:t>
            </a:r>
            <a:r>
              <a:rPr lang="en-GB" i="1" dirty="0" smtClean="0"/>
              <a:t>between</a:t>
            </a:r>
            <a:r>
              <a:rPr lang="en-GB" dirty="0" smtClean="0"/>
              <a:t> networks</a:t>
            </a:r>
          </a:p>
          <a:p>
            <a:endParaRPr lang="en-GB" sz="1800" dirty="0" smtClean="0"/>
          </a:p>
          <a:p>
            <a:r>
              <a:rPr lang="en-GB" sz="2000" dirty="0" smtClean="0"/>
              <a:t>Seed-based connectivity reveals combination of connectivity both between </a:t>
            </a:r>
            <a:r>
              <a:rPr lang="en-GB" sz="2000" i="1" dirty="0" smtClean="0"/>
              <a:t>and</a:t>
            </a:r>
            <a:r>
              <a:rPr lang="en-GB" sz="2000" dirty="0" smtClean="0"/>
              <a:t> within networks</a:t>
            </a:r>
          </a:p>
          <a:p>
            <a:pPr lvl="2"/>
            <a:r>
              <a:rPr lang="en-GB" dirty="0" smtClean="0"/>
              <a:t>One region can be part of many networks</a:t>
            </a:r>
          </a:p>
          <a:p>
            <a:pPr lvl="2"/>
            <a:r>
              <a:rPr lang="en-GB" dirty="0" smtClean="0"/>
              <a:t>Voxel values reflect extent to which a given </a:t>
            </a:r>
            <a:r>
              <a:rPr lang="en-GB" dirty="0" err="1" smtClean="0"/>
              <a:t>voxel’s</a:t>
            </a:r>
            <a:r>
              <a:rPr lang="en-GB" dirty="0" smtClean="0"/>
              <a:t> </a:t>
            </a:r>
            <a:r>
              <a:rPr lang="en-GB" dirty="0" err="1" smtClean="0"/>
              <a:t>timecourse</a:t>
            </a:r>
            <a:r>
              <a:rPr lang="en-GB" dirty="0" smtClean="0"/>
              <a:t> is correlated to the time course of the ROI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796136" y="5733256"/>
            <a:ext cx="24849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i="1" dirty="0" smtClean="0">
                <a:latin typeface="Calibri" pitchFamily="34" charset="0"/>
              </a:rPr>
              <a:t>Joel </a:t>
            </a:r>
            <a:r>
              <a:rPr lang="en-GB" sz="1400" i="1" dirty="0">
                <a:latin typeface="Calibri" pitchFamily="34" charset="0"/>
              </a:rPr>
              <a:t>et al</a:t>
            </a:r>
            <a:r>
              <a:rPr lang="en-GB" sz="1400" i="1" dirty="0" smtClean="0">
                <a:latin typeface="Calibri" pitchFamily="34" charset="0"/>
              </a:rPr>
              <a:t>, MRM, 2011</a:t>
            </a:r>
            <a:endParaRPr lang="en-GB" sz="1400" i="1" dirty="0">
              <a:latin typeface="Calibri" pitchFamily="34" charset="0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484784"/>
            <a:ext cx="7772400" cy="4572000"/>
          </a:xfrm>
        </p:spPr>
        <p:txBody>
          <a:bodyPr/>
          <a:lstStyle/>
          <a:p>
            <a:r>
              <a:rPr lang="en-GB" sz="2000" dirty="0" smtClean="0"/>
              <a:t>ICA doesn’t naturally allow for drawing of group inferences because different individuals will have different time courses and will be sorted differently</a:t>
            </a:r>
          </a:p>
          <a:p>
            <a:r>
              <a:rPr lang="en-GB" sz="2000" dirty="0" smtClean="0"/>
              <a:t>Different approaches for organising data prior to ICA have been developed to enable group ICA</a:t>
            </a:r>
          </a:p>
          <a:p>
            <a:pPr lvl="1">
              <a:buNone/>
            </a:pPr>
            <a:endParaRPr lang="en-GB" sz="1800" dirty="0"/>
          </a:p>
          <a:p>
            <a:pPr lvl="1">
              <a:buNone/>
            </a:pPr>
            <a:endParaRPr lang="en-GB" sz="1600" dirty="0" smtClean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Group ICA for fMRI</a:t>
            </a:r>
            <a:endParaRPr lang="en-GB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347367" y="3285827"/>
            <a:ext cx="33924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800">
                <a:latin typeface="Calibri" pitchFamily="34" charset="0"/>
              </a:rPr>
              <a:t>Temporal concatenation approach</a:t>
            </a:r>
          </a:p>
          <a:p>
            <a:pPr algn="ctr" eaLnBrk="0" hangingPunct="0"/>
            <a:r>
              <a:rPr lang="en-GB" sz="1400">
                <a:latin typeface="Calibri" pitchFamily="34" charset="0"/>
              </a:rPr>
              <a:t>common spatial, unique temporal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39367" y="4239915"/>
            <a:ext cx="1655763" cy="172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126705" y="4527252"/>
            <a:ext cx="1081087" cy="3603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250530" y="4551065"/>
            <a:ext cx="7572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200"/>
              <a:t>Subject 1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126705" y="5463877"/>
            <a:ext cx="1081087" cy="3603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250530" y="5487690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200" dirty="0"/>
              <a:t>Subject N</a:t>
            </a: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3629942" y="4959052"/>
            <a:ext cx="73025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/>
          </a:p>
        </p:txBody>
      </p:sp>
      <p:sp>
        <p:nvSpPr>
          <p:cNvPr id="11" name="Oval 14"/>
          <p:cNvSpPr>
            <a:spLocks noChangeArrowheads="1"/>
          </p:cNvSpPr>
          <p:nvPr/>
        </p:nvSpPr>
        <p:spPr bwMode="auto">
          <a:xfrm>
            <a:off x="3631530" y="5140027"/>
            <a:ext cx="73025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/>
          </a:p>
        </p:txBody>
      </p:sp>
      <p:sp>
        <p:nvSpPr>
          <p:cNvPr id="12" name="Oval 15"/>
          <p:cNvSpPr>
            <a:spLocks noChangeArrowheads="1"/>
          </p:cNvSpPr>
          <p:nvPr/>
        </p:nvSpPr>
        <p:spPr bwMode="auto">
          <a:xfrm>
            <a:off x="3631530" y="5321002"/>
            <a:ext cx="73025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2982242" y="4384377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2982242" y="4384377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3394992" y="4222452"/>
            <a:ext cx="688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400"/>
              <a:t>Voxels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 rot="16200000">
            <a:off x="2694905" y="4943177"/>
            <a:ext cx="55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400" dirty="0"/>
              <a:t>Time</a:t>
            </a: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5142830" y="4816177"/>
            <a:ext cx="1439862" cy="5762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/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5304755" y="4816177"/>
            <a:ext cx="1211262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400" dirty="0"/>
              <a:t>Back</a:t>
            </a:r>
          </a:p>
          <a:p>
            <a:pPr algn="ctr" eaLnBrk="0" hangingPunct="0"/>
            <a:r>
              <a:rPr lang="en-GB" sz="1400" dirty="0"/>
              <a:t>reconstruction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4855492" y="510351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 flipH="1">
            <a:off x="4711030" y="5103515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4855492" y="5608340"/>
            <a:ext cx="2092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400" dirty="0"/>
              <a:t>Single subject components</a:t>
            </a:r>
          </a:p>
        </p:txBody>
      </p:sp>
      <p:grpSp>
        <p:nvGrpSpPr>
          <p:cNvPr id="22" name="Group 26"/>
          <p:cNvGrpSpPr>
            <a:grpSpLocks/>
          </p:cNvGrpSpPr>
          <p:nvPr/>
        </p:nvGrpSpPr>
        <p:grpSpPr bwMode="auto">
          <a:xfrm>
            <a:off x="2483544" y="3862090"/>
            <a:ext cx="2376488" cy="2735262"/>
            <a:chOff x="1619672" y="3789040"/>
            <a:chExt cx="2376264" cy="2736304"/>
          </a:xfrm>
        </p:grpSpPr>
        <p:sp>
          <p:nvSpPr>
            <p:cNvPr id="23" name="Rectangle 22"/>
            <p:cNvSpPr/>
            <p:nvPr/>
          </p:nvSpPr>
          <p:spPr bwMode="auto">
            <a:xfrm>
              <a:off x="1619672" y="3789040"/>
              <a:ext cx="2376264" cy="2736304"/>
            </a:xfrm>
            <a:prstGeom prst="rect">
              <a:avLst/>
            </a:prstGeom>
            <a:noFill/>
            <a:ln w="508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048257" y="6021915"/>
              <a:ext cx="1587350" cy="4605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MELODIC</a:t>
              </a:r>
            </a:p>
          </p:txBody>
        </p:sp>
      </p:grpSp>
      <p:grpSp>
        <p:nvGrpSpPr>
          <p:cNvPr id="25" name="Group 27"/>
          <p:cNvGrpSpPr>
            <a:grpSpLocks/>
          </p:cNvGrpSpPr>
          <p:nvPr/>
        </p:nvGrpSpPr>
        <p:grpSpPr bwMode="auto">
          <a:xfrm>
            <a:off x="2194842" y="4006552"/>
            <a:ext cx="4897438" cy="2087563"/>
            <a:chOff x="1403648" y="3933056"/>
            <a:chExt cx="4896544" cy="2088232"/>
          </a:xfrm>
        </p:grpSpPr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1403648" y="3933056"/>
              <a:ext cx="4896544" cy="2088232"/>
            </a:xfrm>
            <a:prstGeom prst="rect">
              <a:avLst/>
            </a:prstGeom>
            <a:noFill/>
            <a:ln w="5080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GB"/>
            </a:p>
          </p:txBody>
        </p:sp>
        <p:sp>
          <p:nvSpPr>
            <p:cNvPr id="27" name="TextBox 25"/>
            <p:cNvSpPr txBox="1">
              <a:spLocks noChangeArrowheads="1"/>
            </p:cNvSpPr>
            <p:nvPr/>
          </p:nvSpPr>
          <p:spPr bwMode="auto">
            <a:xfrm>
              <a:off x="4638955" y="4077072"/>
              <a:ext cx="8691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FF0000"/>
                  </a:solidFill>
                </a:rPr>
                <a:t>GIFT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GIFT software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G</a:t>
            </a:r>
            <a:r>
              <a:rPr lang="en-GB" dirty="0" smtClean="0"/>
              <a:t>roup </a:t>
            </a:r>
            <a:r>
              <a:rPr lang="en-GB" b="1" dirty="0" smtClean="0"/>
              <a:t>I</a:t>
            </a:r>
            <a:r>
              <a:rPr lang="en-GB" dirty="0" smtClean="0"/>
              <a:t>CA for </a:t>
            </a:r>
            <a:r>
              <a:rPr lang="en-GB" b="1" dirty="0" smtClean="0"/>
              <a:t>F</a:t>
            </a:r>
            <a:r>
              <a:rPr lang="en-GB" dirty="0" smtClean="0"/>
              <a:t>MRI </a:t>
            </a:r>
            <a:r>
              <a:rPr lang="en-GB" b="1" dirty="0" smtClean="0"/>
              <a:t>T</a:t>
            </a:r>
            <a:r>
              <a:rPr lang="en-GB" dirty="0" smtClean="0"/>
              <a:t>oolbox (GIFT)</a:t>
            </a:r>
          </a:p>
          <a:p>
            <a:r>
              <a:rPr lang="en-GB" dirty="0" smtClean="0"/>
              <a:t>Developed by Calhoun and colleagues</a:t>
            </a:r>
          </a:p>
          <a:p>
            <a:r>
              <a:rPr lang="en-GB" dirty="0" smtClean="0"/>
              <a:t>Implements spatial ICA</a:t>
            </a:r>
          </a:p>
          <a:p>
            <a:r>
              <a:rPr lang="en-GB" dirty="0" smtClean="0"/>
              <a:t>Temporal concatenation approach with back reconstruction step to allow identification of individual subject components that make up group components</a:t>
            </a:r>
          </a:p>
          <a:p>
            <a:r>
              <a:rPr lang="en-GB" dirty="0" smtClean="0"/>
              <a:t>Option for spatially sorting components</a:t>
            </a:r>
            <a:endParaRPr lang="en-GB" dirty="0"/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436096" y="6093296"/>
            <a:ext cx="32769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i="1" dirty="0" smtClean="0">
                <a:latin typeface="Calibri" pitchFamily="34" charset="0"/>
              </a:rPr>
              <a:t>http://mialab.mrn.org/software/gift/</a:t>
            </a:r>
            <a:endParaRPr lang="en-GB" sz="1400" i="1" dirty="0">
              <a:latin typeface="Calibri" pitchFamily="34" charset="0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Resting state fMRI in ASC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sz="2000" dirty="0" smtClean="0"/>
              <a:t>Individuals with ASC</a:t>
            </a:r>
          </a:p>
          <a:p>
            <a:pPr lvl="1"/>
            <a:r>
              <a:rPr lang="en-GB" dirty="0" smtClean="0"/>
              <a:t>have difficulties in social interactions &amp; communication</a:t>
            </a:r>
          </a:p>
          <a:p>
            <a:pPr lvl="1"/>
            <a:r>
              <a:rPr lang="en-GB" dirty="0" smtClean="0"/>
              <a:t>have abnormal eye contact behaviour</a:t>
            </a:r>
          </a:p>
          <a:p>
            <a:pPr lvl="1"/>
            <a:endParaRPr lang="en-GB" dirty="0" smtClean="0"/>
          </a:p>
          <a:p>
            <a:pPr>
              <a:buFontTx/>
              <a:buNone/>
            </a:pPr>
            <a:r>
              <a:rPr lang="en-GB" sz="2000" dirty="0" smtClean="0"/>
              <a:t>Difficulties in Theory-of-Mind (</a:t>
            </a:r>
            <a:r>
              <a:rPr lang="en-GB" sz="2000" dirty="0" err="1" smtClean="0"/>
              <a:t>ToM</a:t>
            </a:r>
            <a:r>
              <a:rPr lang="en-GB" sz="2000" dirty="0" smtClean="0"/>
              <a:t>)</a:t>
            </a:r>
          </a:p>
          <a:p>
            <a:pPr lvl="1"/>
            <a:r>
              <a:rPr lang="en-GB" dirty="0" smtClean="0"/>
              <a:t>Reduced activity in brain regions engaged in </a:t>
            </a:r>
            <a:r>
              <a:rPr lang="en-GB" dirty="0" err="1" smtClean="0"/>
              <a:t>ToM</a:t>
            </a:r>
            <a:endParaRPr lang="en-GB" dirty="0" smtClean="0"/>
          </a:p>
          <a:p>
            <a:pPr lvl="1"/>
            <a:endParaRPr lang="en-GB" dirty="0"/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755650" y="4076700"/>
            <a:ext cx="6297613" cy="2684463"/>
            <a:chOff x="755576" y="4077072"/>
            <a:chExt cx="6297685" cy="2684041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t="50990" b="23590"/>
            <a:stretch>
              <a:fillRect/>
            </a:stretch>
          </p:blipFill>
          <p:spPr bwMode="auto">
            <a:xfrm>
              <a:off x="755576" y="4653136"/>
              <a:ext cx="3998913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2040" y="4077072"/>
              <a:ext cx="2016224" cy="2370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859311" y="6453186"/>
              <a:ext cx="2193950" cy="3079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Default mode network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Failure to deactivate in ASC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Counting </a:t>
            </a:r>
            <a:r>
              <a:rPr lang="en-GB" dirty="0" err="1" smtClean="0"/>
              <a:t>stroop</a:t>
            </a:r>
            <a:r>
              <a:rPr lang="en-GB" dirty="0" smtClean="0"/>
              <a:t> task</a:t>
            </a:r>
            <a:endParaRPr lang="en-GB" dirty="0"/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3749677" y="2150285"/>
            <a:ext cx="1439905" cy="1369022"/>
          </a:xfrm>
          <a:prstGeom prst="roundRect">
            <a:avLst>
              <a:gd name="adj" fmla="val 11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01000"/>
              </a:lnSpc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solidFill>
                  <a:srgbClr val="000000"/>
                </a:solidFill>
                <a:latin typeface="Verdana" pitchFamily="34" charset="0"/>
              </a:rPr>
              <a:t>two</a:t>
            </a:r>
          </a:p>
          <a:p>
            <a:pPr algn="ctr">
              <a:lnSpc>
                <a:spcPct val="101000"/>
              </a:lnSpc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solidFill>
                  <a:srgbClr val="000000"/>
                </a:solidFill>
                <a:latin typeface="Verdana" pitchFamily="34" charset="0"/>
              </a:rPr>
              <a:t>two</a:t>
            </a:r>
          </a:p>
          <a:p>
            <a:pPr algn="ctr">
              <a:lnSpc>
                <a:spcPct val="101000"/>
              </a:lnSpc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solidFill>
                  <a:srgbClr val="000000"/>
                </a:solidFill>
                <a:latin typeface="Verdana" pitchFamily="34" charset="0"/>
              </a:rPr>
              <a:t>two</a:t>
            </a:r>
          </a:p>
          <a:p>
            <a:pPr algn="ctr">
              <a:lnSpc>
                <a:spcPct val="101000"/>
              </a:lnSpc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solidFill>
                  <a:srgbClr val="000000"/>
                </a:solidFill>
                <a:latin typeface="Verdana" pitchFamily="34" charset="0"/>
              </a:rPr>
              <a:t>two</a:t>
            </a: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5418685" y="2150285"/>
            <a:ext cx="1439905" cy="1369022"/>
          </a:xfrm>
          <a:prstGeom prst="roundRect">
            <a:avLst>
              <a:gd name="adj" fmla="val 11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01000"/>
              </a:lnSpc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solidFill>
                  <a:srgbClr val="000000"/>
                </a:solidFill>
                <a:latin typeface="Verdana" pitchFamily="34" charset="0"/>
              </a:rPr>
              <a:t>desk</a:t>
            </a:r>
          </a:p>
          <a:p>
            <a:pPr algn="ctr">
              <a:lnSpc>
                <a:spcPct val="101000"/>
              </a:lnSpc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solidFill>
                  <a:srgbClr val="000000"/>
                </a:solidFill>
                <a:latin typeface="Verdana" pitchFamily="34" charset="0"/>
              </a:rPr>
              <a:t>desk</a:t>
            </a: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7075439" y="2132840"/>
            <a:ext cx="1439905" cy="1369022"/>
          </a:xfrm>
          <a:prstGeom prst="roundRect">
            <a:avLst>
              <a:gd name="adj" fmla="val 11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101000"/>
              </a:lnSpc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solidFill>
                  <a:srgbClr val="000000"/>
                </a:solidFill>
                <a:latin typeface="Verdana" pitchFamily="34" charset="0"/>
              </a:rPr>
              <a:t>blood</a:t>
            </a:r>
          </a:p>
          <a:p>
            <a:pPr algn="ctr">
              <a:lnSpc>
                <a:spcPct val="101000"/>
              </a:lnSpc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solidFill>
                  <a:srgbClr val="000000"/>
                </a:solidFill>
                <a:latin typeface="Verdana" pitchFamily="34" charset="0"/>
              </a:rPr>
              <a:t>blood</a:t>
            </a:r>
          </a:p>
          <a:p>
            <a:pPr algn="ctr">
              <a:lnSpc>
                <a:spcPct val="101000"/>
              </a:lnSpc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solidFill>
                  <a:srgbClr val="000000"/>
                </a:solidFill>
                <a:latin typeface="Verdana" pitchFamily="34" charset="0"/>
              </a:rPr>
              <a:t>blood</a:t>
            </a: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6767256" y="1543050"/>
            <a:ext cx="1986418" cy="529761"/>
          </a:xfrm>
          <a:prstGeom prst="roundRect">
            <a:avLst>
              <a:gd name="adj" fmla="val 306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01000"/>
              </a:lnSpc>
              <a:buClr>
                <a:srgbClr val="FFFFFF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latin typeface="Verdana" pitchFamily="34" charset="0"/>
              </a:rPr>
              <a:t>Negatively valenced</a:t>
            </a:r>
          </a:p>
          <a:p>
            <a:pPr algn="ctr">
              <a:lnSpc>
                <a:spcPct val="101000"/>
              </a:lnSpc>
              <a:buClr>
                <a:srgbClr val="FFFFFF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latin typeface="Verdana" pitchFamily="34" charset="0"/>
              </a:rPr>
              <a:t>emotional words</a:t>
            </a: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5386797" y="1762766"/>
            <a:ext cx="1440179" cy="312138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01000"/>
              </a:lnSpc>
              <a:buClr>
                <a:srgbClr val="FFFFFF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latin typeface="Verdana" pitchFamily="34" charset="0"/>
              </a:rPr>
              <a:t>Neutral words</a:t>
            </a: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3692525" y="1769119"/>
            <a:ext cx="1492294" cy="304933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01000"/>
              </a:lnSpc>
              <a:buClr>
                <a:srgbClr val="FFFFFF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>
                <a:latin typeface="Verdana" pitchFamily="34" charset="0"/>
              </a:rPr>
              <a:t>Number words</a:t>
            </a: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3794456" y="3628892"/>
            <a:ext cx="1350346" cy="312138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01000"/>
              </a:lnSpc>
              <a:buClr>
                <a:srgbClr val="FFFFFF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>
                <a:latin typeface="Verdana" pitchFamily="34" charset="0"/>
              </a:rPr>
              <a:t>Answer: four</a:t>
            </a:r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5449347" y="3620918"/>
            <a:ext cx="1315080" cy="312138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01000"/>
              </a:lnSpc>
              <a:buClr>
                <a:srgbClr val="FFFFFF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>
                <a:latin typeface="Verdana" pitchFamily="34" charset="0"/>
              </a:rPr>
              <a:t>Answer: two</a:t>
            </a:r>
          </a:p>
        </p:txBody>
      </p:sp>
      <p:sp>
        <p:nvSpPr>
          <p:cNvPr id="12" name="AutoShape 17"/>
          <p:cNvSpPr>
            <a:spLocks noChangeArrowheads="1"/>
          </p:cNvSpPr>
          <p:nvPr/>
        </p:nvSpPr>
        <p:spPr bwMode="auto">
          <a:xfrm>
            <a:off x="7116494" y="3620918"/>
            <a:ext cx="1464160" cy="312138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01000"/>
              </a:lnSpc>
              <a:buClr>
                <a:srgbClr val="FFFFFF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>
                <a:latin typeface="Verdana" pitchFamily="34" charset="0"/>
              </a:rPr>
              <a:t>Answer: three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221088"/>
            <a:ext cx="7416502" cy="210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516216" y="6505575"/>
            <a:ext cx="24849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i="1" dirty="0">
                <a:latin typeface="Calibri" pitchFamily="34" charset="0"/>
              </a:rPr>
              <a:t>Kennedy et al</a:t>
            </a:r>
            <a:r>
              <a:rPr lang="en-GB" sz="1400" i="1" dirty="0" smtClean="0">
                <a:latin typeface="Calibri" pitchFamily="34" charset="0"/>
              </a:rPr>
              <a:t>, PNAS, </a:t>
            </a:r>
            <a:r>
              <a:rPr lang="en-GB" sz="1400" i="1" dirty="0">
                <a:latin typeface="Calibri" pitchFamily="34" charset="0"/>
              </a:rPr>
              <a:t>2006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about other RSNs?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High degree of overlap between RSNs and activation maps</a:t>
            </a:r>
          </a:p>
          <a:p>
            <a:endParaRPr lang="en-GB" dirty="0"/>
          </a:p>
          <a:p>
            <a:r>
              <a:rPr lang="en-GB" dirty="0" smtClean="0"/>
              <a:t>Do other RSNs that incorporate regions known to display abnormal response in ASC also display abnormal intrinsic connectivity?</a:t>
            </a:r>
          </a:p>
          <a:p>
            <a:pPr lvl="1"/>
            <a:r>
              <a:rPr lang="en-GB" dirty="0"/>
              <a:t>e</a:t>
            </a:r>
            <a:r>
              <a:rPr lang="en-GB" dirty="0" smtClean="0"/>
              <a:t>.g. mPFC, amygdala, </a:t>
            </a:r>
            <a:r>
              <a:rPr lang="en-GB" dirty="0" err="1" smtClean="0"/>
              <a:t>insula</a:t>
            </a:r>
            <a:r>
              <a:rPr lang="en-GB" dirty="0" smtClean="0"/>
              <a:t> (from </a:t>
            </a:r>
            <a:r>
              <a:rPr lang="en-GB" dirty="0" err="1" smtClean="0"/>
              <a:t>di</a:t>
            </a:r>
            <a:r>
              <a:rPr lang="en-GB" dirty="0" smtClean="0"/>
              <a:t> Martino et al. (2009) Meta-analysis)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RSN in ASC study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18 males with ASC (15)</a:t>
            </a:r>
          </a:p>
          <a:p>
            <a:r>
              <a:rPr lang="en-GB" dirty="0" smtClean="0"/>
              <a:t>25 controls (24)</a:t>
            </a:r>
          </a:p>
          <a:p>
            <a:endParaRPr lang="en-GB" dirty="0"/>
          </a:p>
          <a:p>
            <a:r>
              <a:rPr lang="en-GB" dirty="0" smtClean="0"/>
              <a:t>10 minute resting state scan</a:t>
            </a:r>
          </a:p>
          <a:p>
            <a:r>
              <a:rPr lang="en-GB" dirty="0" smtClean="0"/>
              <a:t>Participants instructed to relax, but keep still</a:t>
            </a:r>
          </a:p>
          <a:p>
            <a:endParaRPr lang="en-GB" dirty="0"/>
          </a:p>
          <a:p>
            <a:r>
              <a:rPr lang="en-GB" dirty="0" smtClean="0"/>
              <a:t>Performed ICA and seed-based correlation analyses</a:t>
            </a:r>
            <a:endParaRPr lang="en-GB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2163" y="1898650"/>
            <a:ext cx="7305675" cy="4167188"/>
          </a:xfrm>
          <a:noFill/>
        </p:spPr>
        <p:txBody>
          <a:bodyPr/>
          <a:lstStyle/>
          <a:p>
            <a:pPr>
              <a:lnSpc>
                <a:spcPct val="110000"/>
              </a:lnSpc>
              <a:spcBef>
                <a:spcPct val="50000"/>
              </a:spcBef>
              <a:spcAft>
                <a:spcPct val="30000"/>
              </a:spcAft>
            </a:pPr>
            <a:r>
              <a:rPr lang="en-US" dirty="0" smtClean="0"/>
              <a:t>What is the ‘resting state’?</a:t>
            </a:r>
            <a:endParaRPr lang="en-US" dirty="0"/>
          </a:p>
          <a:p>
            <a:pPr>
              <a:lnSpc>
                <a:spcPct val="110000"/>
              </a:lnSpc>
              <a:spcBef>
                <a:spcPct val="50000"/>
              </a:spcBef>
              <a:spcAft>
                <a:spcPct val="30000"/>
              </a:spcAft>
            </a:pPr>
            <a:r>
              <a:rPr lang="en-US" dirty="0" smtClean="0"/>
              <a:t>How can we look at the resting state using fMRI?</a:t>
            </a:r>
          </a:p>
          <a:p>
            <a:pPr>
              <a:lnSpc>
                <a:spcPct val="110000"/>
              </a:lnSpc>
              <a:spcBef>
                <a:spcPct val="50000"/>
              </a:spcBef>
              <a:spcAft>
                <a:spcPct val="30000"/>
              </a:spcAft>
            </a:pPr>
            <a:r>
              <a:rPr lang="en-US" dirty="0" smtClean="0"/>
              <a:t>Example of its application to Autism Spectrum Conditions (ASC)</a:t>
            </a:r>
            <a:endParaRPr lang="en-US" dirty="0"/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None/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874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Calibri" pitchFamily="34" charset="0"/>
              </a:rPr>
              <a:t>Overview</a:t>
            </a:r>
            <a:endParaRPr lang="en-US" sz="3600" dirty="0"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Independent Components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30 components estimated</a:t>
            </a:r>
          </a:p>
          <a:p>
            <a:r>
              <a:rPr lang="en-GB" dirty="0" smtClean="0"/>
              <a:t>19 of these overlap with previously reported RSNs</a:t>
            </a:r>
          </a:p>
          <a:p>
            <a:pPr lvl="1">
              <a:buNone/>
            </a:pPr>
            <a:r>
              <a:rPr lang="en-GB" dirty="0" smtClean="0"/>
              <a:t>	(</a:t>
            </a:r>
            <a:r>
              <a:rPr lang="en-GB" sz="1600" dirty="0" smtClean="0"/>
              <a:t>Allen et al, 2011; Smith et al, 2009; </a:t>
            </a:r>
            <a:r>
              <a:rPr lang="en-GB" sz="1600" dirty="0" err="1" smtClean="0"/>
              <a:t>Damoiseaux</a:t>
            </a:r>
            <a:r>
              <a:rPr lang="en-GB" sz="1600" dirty="0" smtClean="0"/>
              <a:t> et al, 2006, etc)</a:t>
            </a:r>
          </a:p>
          <a:p>
            <a:r>
              <a:rPr lang="en-GB" dirty="0" smtClean="0"/>
              <a:t>5 components of interest identified</a:t>
            </a:r>
          </a:p>
          <a:p>
            <a:pPr lvl="2"/>
            <a:r>
              <a:rPr lang="en-GB" dirty="0" smtClean="0"/>
              <a:t>3 default mode network (sub)components</a:t>
            </a:r>
          </a:p>
          <a:p>
            <a:pPr lvl="2"/>
            <a:r>
              <a:rPr lang="en-GB" dirty="0" smtClean="0"/>
              <a:t>salience network</a:t>
            </a:r>
          </a:p>
          <a:p>
            <a:pPr lvl="2"/>
            <a:r>
              <a:rPr lang="en-GB" dirty="0" smtClean="0"/>
              <a:t>medial temporal lobe network</a:t>
            </a:r>
          </a:p>
          <a:p>
            <a:pPr lvl="2"/>
            <a:endParaRPr lang="en-GB"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Independent Components –</a:t>
            </a:r>
            <a:br>
              <a:rPr lang="en-GB" dirty="0" smtClean="0"/>
            </a:br>
            <a:r>
              <a:rPr lang="en-GB" dirty="0" smtClean="0"/>
              <a:t>default mode network</a:t>
            </a:r>
            <a:endParaRPr lang="en-GB" dirty="0"/>
          </a:p>
        </p:txBody>
      </p:sp>
      <p:pic>
        <p:nvPicPr>
          <p:cNvPr id="518146" name="Picture 2" descr="U:\Word\autism\RestingState\Figures\Figure1_ICAnetwords.bmp"/>
          <p:cNvPicPr>
            <a:picLocks noChangeAspect="1" noChangeArrowheads="1"/>
          </p:cNvPicPr>
          <p:nvPr/>
        </p:nvPicPr>
        <p:blipFill>
          <a:blip r:embed="rId2" cstate="print"/>
          <a:srcRect t="41490" b="38897"/>
          <a:stretch>
            <a:fillRect/>
          </a:stretch>
        </p:blipFill>
        <p:spPr bwMode="auto">
          <a:xfrm>
            <a:off x="4644008" y="2996952"/>
            <a:ext cx="4332836" cy="2088232"/>
          </a:xfrm>
          <a:prstGeom prst="rect">
            <a:avLst/>
          </a:prstGeom>
          <a:noFill/>
        </p:spPr>
      </p:pic>
      <p:pic>
        <p:nvPicPr>
          <p:cNvPr id="5" name="Picture 2" descr="U:\Word\autism\RestingState\Figures\Figure1_ICAnetwords.bmp"/>
          <p:cNvPicPr>
            <a:picLocks noChangeAspect="1" noChangeArrowheads="1"/>
          </p:cNvPicPr>
          <p:nvPr/>
        </p:nvPicPr>
        <p:blipFill>
          <a:blip r:embed="rId3" cstate="print"/>
          <a:srcRect b="58510"/>
          <a:stretch>
            <a:fillRect/>
          </a:stretch>
        </p:blipFill>
        <p:spPr bwMode="auto">
          <a:xfrm>
            <a:off x="179512" y="1628800"/>
            <a:ext cx="4449646" cy="4536504"/>
          </a:xfrm>
          <a:prstGeom prst="rect">
            <a:avLst/>
          </a:prstGeom>
          <a:noFill/>
        </p:spPr>
      </p:pic>
      <p:pic>
        <p:nvPicPr>
          <p:cNvPr id="6" name="Picture 2" descr="U:\Word\autism\RestingState\Figures\Figure1_ICAnetwords.bmp"/>
          <p:cNvPicPr>
            <a:picLocks noChangeAspect="1" noChangeArrowheads="1"/>
          </p:cNvPicPr>
          <p:nvPr/>
        </p:nvPicPr>
        <p:blipFill>
          <a:blip r:embed="rId4" cstate="print"/>
          <a:srcRect b="97442"/>
          <a:stretch>
            <a:fillRect/>
          </a:stretch>
        </p:blipFill>
        <p:spPr bwMode="auto">
          <a:xfrm>
            <a:off x="4694354" y="2717304"/>
            <a:ext cx="4449646" cy="27964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36096" y="5589240"/>
            <a:ext cx="3030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 smtClean="0">
                <a:latin typeface="Calibri" pitchFamily="34" charset="0"/>
              </a:rPr>
              <a:t>Ranked according to spatial overlap with default mode network template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71909" y="4777407"/>
            <a:ext cx="992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Calibri" pitchFamily="34" charset="0"/>
              </a:rPr>
              <a:t>p&lt;0.05 (FDR)</a:t>
            </a:r>
            <a:endParaRPr lang="en-GB" sz="12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Independent components –</a:t>
            </a:r>
            <a:br>
              <a:rPr lang="en-GB" dirty="0" smtClean="0"/>
            </a:br>
            <a:r>
              <a:rPr lang="en-GB" dirty="0" smtClean="0"/>
              <a:t>medial temporal lobes and salience networks</a:t>
            </a:r>
            <a:endParaRPr lang="en-GB" dirty="0"/>
          </a:p>
        </p:txBody>
      </p:sp>
      <p:pic>
        <p:nvPicPr>
          <p:cNvPr id="4" name="Picture 2" descr="U:\Word\autism\RestingState\Figures\Figure1_ICAnetwords.bmp"/>
          <p:cNvPicPr>
            <a:picLocks noChangeAspect="1" noChangeArrowheads="1"/>
          </p:cNvPicPr>
          <p:nvPr/>
        </p:nvPicPr>
        <p:blipFill>
          <a:blip r:embed="rId2" cstate="print"/>
          <a:srcRect t="61103"/>
          <a:stretch>
            <a:fillRect/>
          </a:stretch>
        </p:blipFill>
        <p:spPr bwMode="auto">
          <a:xfrm>
            <a:off x="2208729" y="2204864"/>
            <a:ext cx="4595519" cy="4392488"/>
          </a:xfrm>
          <a:prstGeom prst="rect">
            <a:avLst/>
          </a:prstGeom>
          <a:noFill/>
        </p:spPr>
      </p:pic>
      <p:pic>
        <p:nvPicPr>
          <p:cNvPr id="5" name="Picture 2" descr="U:\Word\autism\RestingState\Figures\Figure1_ICAnetwords.bmp"/>
          <p:cNvPicPr>
            <a:picLocks noChangeAspect="1" noChangeArrowheads="1"/>
          </p:cNvPicPr>
          <p:nvPr/>
        </p:nvPicPr>
        <p:blipFill>
          <a:blip r:embed="rId3" cstate="print"/>
          <a:srcRect b="97442"/>
          <a:stretch>
            <a:fillRect/>
          </a:stretch>
        </p:blipFill>
        <p:spPr bwMode="auto">
          <a:xfrm>
            <a:off x="2555776" y="1637184"/>
            <a:ext cx="4449646" cy="2796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7660" y="2505670"/>
            <a:ext cx="2299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Calibri" pitchFamily="34" charset="0"/>
              </a:rPr>
              <a:t>Medial temporal lobes</a:t>
            </a:r>
          </a:p>
          <a:p>
            <a:r>
              <a:rPr lang="en-GB" sz="1800" dirty="0">
                <a:latin typeface="Calibri" pitchFamily="34" charset="0"/>
              </a:rPr>
              <a:t>n</a:t>
            </a:r>
            <a:r>
              <a:rPr lang="en-GB" sz="1800" dirty="0" smtClean="0">
                <a:latin typeface="Calibri" pitchFamily="34" charset="0"/>
              </a:rPr>
              <a:t>etwork</a:t>
            </a:r>
          </a:p>
          <a:p>
            <a:r>
              <a:rPr lang="en-GB" sz="1800" dirty="0" smtClean="0">
                <a:latin typeface="Calibri" pitchFamily="34" charset="0"/>
              </a:rPr>
              <a:t>(incl. amygdala)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4869160"/>
            <a:ext cx="1792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Calibri" pitchFamily="34" charset="0"/>
              </a:rPr>
              <a:t>Salience network</a:t>
            </a:r>
          </a:p>
          <a:p>
            <a:r>
              <a:rPr lang="en-GB" sz="1800" dirty="0" smtClean="0">
                <a:latin typeface="Calibri" pitchFamily="34" charset="0"/>
              </a:rPr>
              <a:t>(incl. </a:t>
            </a:r>
            <a:r>
              <a:rPr lang="en-GB" sz="1800" dirty="0" err="1">
                <a:latin typeface="Calibri" pitchFamily="34" charset="0"/>
              </a:rPr>
              <a:t>i</a:t>
            </a:r>
            <a:r>
              <a:rPr lang="en-GB" sz="1800" dirty="0" err="1" smtClean="0">
                <a:latin typeface="Calibri" pitchFamily="34" charset="0"/>
              </a:rPr>
              <a:t>nsula</a:t>
            </a:r>
            <a:r>
              <a:rPr lang="en-GB" sz="1800" dirty="0" smtClean="0">
                <a:latin typeface="Calibri" pitchFamily="34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6136" y="6320353"/>
            <a:ext cx="992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Calibri" pitchFamily="34" charset="0"/>
              </a:rPr>
              <a:t>p&lt;0.05 (FDR)</a:t>
            </a:r>
            <a:endParaRPr lang="en-GB" sz="12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Group comparisons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Default mode network (component A)  </a:t>
            </a:r>
            <a:endParaRPr lang="en-GB" dirty="0"/>
          </a:p>
        </p:txBody>
      </p:sp>
      <p:pic>
        <p:nvPicPr>
          <p:cNvPr id="6" name="Picture 2" descr="U:\Word\autism\RestingState\Figures\Figure1_ICAnetwords.bmp"/>
          <p:cNvPicPr>
            <a:picLocks noChangeAspect="1" noChangeArrowheads="1"/>
          </p:cNvPicPr>
          <p:nvPr/>
        </p:nvPicPr>
        <p:blipFill>
          <a:blip r:embed="rId2" cstate="print"/>
          <a:srcRect b="78268"/>
          <a:stretch>
            <a:fillRect/>
          </a:stretch>
        </p:blipFill>
        <p:spPr bwMode="auto">
          <a:xfrm>
            <a:off x="1331640" y="1969991"/>
            <a:ext cx="3945590" cy="2107081"/>
          </a:xfrm>
          <a:prstGeom prst="rect">
            <a:avLst/>
          </a:prstGeom>
          <a:noFill/>
        </p:spPr>
      </p:pic>
      <p:pic>
        <p:nvPicPr>
          <p:cNvPr id="519170" name="Picture 2" descr="U:\Word\autism\RestingState\Figures\Figure2-DMNaC-A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869160"/>
            <a:ext cx="3557587" cy="15367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47654" y="4530606"/>
            <a:ext cx="1399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alibri" pitchFamily="34" charset="0"/>
              </a:rPr>
              <a:t>Controls &gt; ASC</a:t>
            </a:r>
            <a:endParaRPr lang="en-GB" sz="16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8" y="6381328"/>
            <a:ext cx="963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p</a:t>
            </a:r>
            <a:r>
              <a:rPr lang="en-GB" sz="1200" dirty="0" smtClean="0"/>
              <a:t>&lt;0.05 (svc)</a:t>
            </a:r>
            <a:endParaRPr lang="en-GB" sz="1200" dirty="0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Seed-based correlation analyses</a:t>
            </a:r>
            <a:endParaRPr lang="en-GB" dirty="0"/>
          </a:p>
        </p:txBody>
      </p:sp>
      <p:pic>
        <p:nvPicPr>
          <p:cNvPr id="520194" name="Picture 2" descr="U:\Word\autism\RestingState\Figures\Figure4-SBAmPFClAmyg.bmp"/>
          <p:cNvPicPr>
            <a:picLocks noChangeAspect="1" noChangeArrowheads="1"/>
          </p:cNvPicPr>
          <p:nvPr/>
        </p:nvPicPr>
        <p:blipFill>
          <a:blip r:embed="rId2" cstate="print"/>
          <a:srcRect l="5696" b="54122"/>
          <a:stretch>
            <a:fillRect/>
          </a:stretch>
        </p:blipFill>
        <p:spPr bwMode="auto">
          <a:xfrm>
            <a:off x="179512" y="2996952"/>
            <a:ext cx="4149476" cy="192150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29194" y="1916832"/>
            <a:ext cx="17026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 pitchFamily="34" charset="0"/>
              </a:rPr>
              <a:t>mPFC seed</a:t>
            </a:r>
          </a:p>
          <a:p>
            <a:endParaRPr lang="en-GB" sz="2000" dirty="0" smtClean="0">
              <a:latin typeface="Calibri" pitchFamily="34" charset="0"/>
            </a:endParaRPr>
          </a:p>
          <a:p>
            <a:r>
              <a:rPr lang="en-GB" sz="2000" dirty="0" smtClean="0">
                <a:latin typeface="Calibri" pitchFamily="34" charset="0"/>
              </a:rPr>
              <a:t>Controls &gt; ASC</a:t>
            </a:r>
            <a:endParaRPr lang="en-GB" sz="2000" dirty="0">
              <a:latin typeface="Calibri" pitchFamily="34" charset="0"/>
            </a:endParaRPr>
          </a:p>
        </p:txBody>
      </p:sp>
      <p:pic>
        <p:nvPicPr>
          <p:cNvPr id="7" name="Picture 2" descr="U:\Word\autism\RestingState\Figures\Figure4-SBAmPFClAmyg.bmp"/>
          <p:cNvPicPr>
            <a:picLocks noChangeAspect="1" noChangeArrowheads="1"/>
          </p:cNvPicPr>
          <p:nvPr/>
        </p:nvPicPr>
        <p:blipFill>
          <a:blip r:embed="rId2" cstate="print"/>
          <a:srcRect l="5066" t="51630"/>
          <a:stretch>
            <a:fillRect/>
          </a:stretch>
        </p:blipFill>
        <p:spPr bwMode="auto">
          <a:xfrm>
            <a:off x="4860032" y="2852936"/>
            <a:ext cx="3897347" cy="189016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483202" y="1916832"/>
            <a:ext cx="26165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 pitchFamily="34" charset="0"/>
              </a:rPr>
              <a:t>left Amygdala seed</a:t>
            </a:r>
          </a:p>
          <a:p>
            <a:endParaRPr lang="en-GB" sz="2000" dirty="0" smtClean="0">
              <a:latin typeface="Calibri" pitchFamily="34" charset="0"/>
            </a:endParaRPr>
          </a:p>
          <a:p>
            <a:r>
              <a:rPr lang="en-GB" sz="2000" dirty="0" smtClean="0">
                <a:latin typeface="Calibri" pitchFamily="34" charset="0"/>
              </a:rPr>
              <a:t>Controls &gt; ASC</a:t>
            </a:r>
            <a:endParaRPr lang="en-GB" sz="2000" dirty="0">
              <a:latin typeface="Calibri" pitchFamily="34" charset="0"/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ICA reveals reduced functional connectivity between mPFC and areas of the default mode network</a:t>
            </a:r>
          </a:p>
          <a:p>
            <a:endParaRPr lang="en-GB" dirty="0" smtClean="0"/>
          </a:p>
          <a:p>
            <a:r>
              <a:rPr lang="en-GB" dirty="0" smtClean="0"/>
              <a:t>Seed-based correlation analyses reveal reduced connectivity between mPFC and pSTS &amp; </a:t>
            </a:r>
            <a:r>
              <a:rPr lang="en-GB" dirty="0" err="1" smtClean="0"/>
              <a:t>amgydala</a:t>
            </a:r>
            <a:r>
              <a:rPr lang="en-GB" dirty="0" smtClean="0"/>
              <a:t>, and between amygdala and </a:t>
            </a:r>
            <a:r>
              <a:rPr lang="en-GB" dirty="0" err="1" smtClean="0"/>
              <a:t>insula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What about between-network connectivity using independent components of interest?</a:t>
            </a:r>
            <a:endParaRPr lang="en-GB" dirty="0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Between-network connectivity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Also referred to as ‘Functional Network Connectivity’</a:t>
            </a:r>
          </a:p>
          <a:p>
            <a:endParaRPr lang="en-GB" dirty="0" smtClean="0"/>
          </a:p>
          <a:p>
            <a:r>
              <a:rPr lang="en-GB" dirty="0" smtClean="0"/>
              <a:t>Correlation between components’ average time courses</a:t>
            </a:r>
          </a:p>
          <a:p>
            <a:endParaRPr lang="en-GB" dirty="0" smtClean="0"/>
          </a:p>
          <a:p>
            <a:r>
              <a:rPr lang="en-GB" dirty="0" smtClean="0"/>
              <a:t>For 5 components, number of comparisons between components is 10</a:t>
            </a:r>
          </a:p>
          <a:p>
            <a:endParaRPr lang="en-GB" dirty="0" smtClean="0"/>
          </a:p>
          <a:p>
            <a:r>
              <a:rPr lang="en-GB" dirty="0" smtClean="0"/>
              <a:t>Provides a measure of the relationship between networks using correlation as a proxy for functional connectivity</a:t>
            </a:r>
            <a:endParaRPr lang="en-GB"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Between-network connectivity in ASC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Significant BNC in </a:t>
            </a:r>
            <a:r>
              <a:rPr lang="en-GB" dirty="0" smtClean="0">
                <a:solidFill>
                  <a:srgbClr val="FF0000"/>
                </a:solidFill>
              </a:rPr>
              <a:t>Controls </a:t>
            </a:r>
            <a:r>
              <a:rPr lang="en-GB" dirty="0" smtClean="0"/>
              <a:t>&amp;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chemeClr val="accent1"/>
                </a:solidFill>
              </a:rPr>
              <a:t>ASC</a:t>
            </a:r>
            <a:endParaRPr lang="en-GB" dirty="0"/>
          </a:p>
          <a:p>
            <a:pPr>
              <a:buNone/>
            </a:pPr>
            <a:r>
              <a:rPr lang="en-GB" sz="1400" dirty="0" smtClean="0"/>
              <a:t>	p&lt;0.05 (FDR)</a:t>
            </a:r>
          </a:p>
          <a:p>
            <a:endParaRPr lang="en-GB" dirty="0" smtClean="0">
              <a:solidFill>
                <a:schemeClr val="accent1"/>
              </a:solidFill>
            </a:endParaRPr>
          </a:p>
          <a:p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1691680" y="2060848"/>
            <a:ext cx="5544616" cy="4610793"/>
            <a:chOff x="755576" y="404664"/>
            <a:chExt cx="6953522" cy="605095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4887" t="29610" r="11998" b="17973"/>
            <a:stretch>
              <a:fillRect/>
            </a:stretch>
          </p:blipFill>
          <p:spPr bwMode="auto">
            <a:xfrm>
              <a:off x="755576" y="1772816"/>
              <a:ext cx="1943447" cy="1891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32484" t="31007" r="24110" b="15837"/>
            <a:stretch>
              <a:fillRect/>
            </a:stretch>
          </p:blipFill>
          <p:spPr bwMode="auto">
            <a:xfrm>
              <a:off x="3131840" y="404664"/>
              <a:ext cx="1985303" cy="1944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0040" t="31746" r="47435" b="18053"/>
            <a:stretch>
              <a:fillRect/>
            </a:stretch>
          </p:blipFill>
          <p:spPr bwMode="auto">
            <a:xfrm>
              <a:off x="5652120" y="2060848"/>
              <a:ext cx="2056978" cy="1942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32484" t="31007" r="33758" b="25435"/>
            <a:stretch>
              <a:fillRect/>
            </a:stretch>
          </p:blipFill>
          <p:spPr bwMode="auto">
            <a:xfrm>
              <a:off x="4139952" y="4437112"/>
              <a:ext cx="1955461" cy="2018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10138" t="31746" r="47928" b="18053"/>
            <a:stretch>
              <a:fillRect/>
            </a:stretch>
          </p:blipFill>
          <p:spPr bwMode="auto">
            <a:xfrm>
              <a:off x="1403648" y="4221088"/>
              <a:ext cx="2000597" cy="1916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2771800" y="3068960"/>
              <a:ext cx="1728192" cy="129614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72000" y="2420888"/>
              <a:ext cx="1008112" cy="72008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491880" y="4293096"/>
              <a:ext cx="720080" cy="7200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4644008" y="3429000"/>
              <a:ext cx="936104" cy="93610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131840" y="3212976"/>
              <a:ext cx="2448272" cy="93610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2627784" y="2708920"/>
              <a:ext cx="1728192" cy="115212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716016" y="2420888"/>
              <a:ext cx="936104" cy="648072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 flipV="1">
              <a:off x="4788024" y="3501008"/>
              <a:ext cx="864096" cy="855712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0800000" flipV="1">
              <a:off x="2987824" y="3140968"/>
              <a:ext cx="2520280" cy="1008112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491880" y="4365104"/>
              <a:ext cx="504056" cy="72008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555776" y="2708920"/>
              <a:ext cx="1728192" cy="1152128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3455877" y="3248980"/>
              <a:ext cx="1944218" cy="28803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V="1">
              <a:off x="3527884" y="3248981"/>
              <a:ext cx="1944218" cy="288033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 rot="-3180000">
            <a:off x="3638131" y="3905295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accent1"/>
                </a:solidFill>
                <a:latin typeface="Calibri" pitchFamily="34" charset="0"/>
              </a:rPr>
              <a:t>0.49</a:t>
            </a:r>
            <a:endParaRPr lang="en-GB" sz="1000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-3360000">
            <a:off x="3862760" y="3978349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  <a:latin typeface="Calibri" pitchFamily="34" charset="0"/>
              </a:rPr>
              <a:t>0.58</a:t>
            </a:r>
            <a:endParaRPr lang="en-GB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300000">
            <a:off x="3923928" y="4838963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  <a:latin typeface="Calibri" pitchFamily="34" charset="0"/>
              </a:rPr>
              <a:t>0.19</a:t>
            </a:r>
            <a:endParaRPr lang="en-GB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2160000">
            <a:off x="3812751" y="4319216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  <a:latin typeface="Calibri" pitchFamily="34" charset="0"/>
              </a:rPr>
              <a:t>0.10</a:t>
            </a:r>
            <a:endParaRPr lang="en-GB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4920000">
            <a:off x="4487478" y="3933056"/>
            <a:ext cx="479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  <a:latin typeface="Calibri" pitchFamily="34" charset="0"/>
              </a:rPr>
              <a:t>0.072</a:t>
            </a:r>
            <a:endParaRPr lang="en-GB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2100000">
            <a:off x="4844996" y="3789040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  <a:latin typeface="Calibri" pitchFamily="34" charset="0"/>
              </a:rPr>
              <a:t>0.45</a:t>
            </a:r>
            <a:endParaRPr lang="en-GB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-2580000">
            <a:off x="4860032" y="4550931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  <a:latin typeface="Calibri" pitchFamily="34" charset="0"/>
              </a:rPr>
              <a:t>0.12</a:t>
            </a:r>
            <a:endParaRPr lang="en-GB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-1200000">
            <a:off x="5012432" y="4293096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  <a:latin typeface="Calibri" pitchFamily="34" charset="0"/>
              </a:rPr>
              <a:t>0.39</a:t>
            </a:r>
            <a:endParaRPr lang="en-GB" sz="1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-1140000">
            <a:off x="4921385" y="4065733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accent1"/>
                </a:solidFill>
                <a:latin typeface="Calibri" pitchFamily="34" charset="0"/>
              </a:rPr>
              <a:t>0.35</a:t>
            </a:r>
            <a:endParaRPr lang="en-GB" sz="1000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1980000">
            <a:off x="5037712" y="3593859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accent1"/>
                </a:solidFill>
                <a:latin typeface="Calibri" pitchFamily="34" charset="0"/>
              </a:rPr>
              <a:t>0.38</a:t>
            </a:r>
            <a:endParaRPr lang="en-GB" sz="1000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4980000">
            <a:off x="4289646" y="3902859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accent1"/>
                </a:solidFill>
                <a:latin typeface="Calibri" pitchFamily="34" charset="0"/>
              </a:rPr>
              <a:t>0.12</a:t>
            </a:r>
            <a:endParaRPr lang="en-GB" sz="1000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-2640000">
            <a:off x="5103495" y="4690335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accent1"/>
                </a:solidFill>
                <a:latin typeface="Calibri" pitchFamily="34" charset="0"/>
              </a:rPr>
              <a:t>0.23</a:t>
            </a:r>
            <a:endParaRPr lang="en-GB" sz="1000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360000">
            <a:off x="3863655" y="5106142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accent1"/>
                </a:solidFill>
                <a:latin typeface="Calibri" pitchFamily="34" charset="0"/>
              </a:rPr>
              <a:t>0.29</a:t>
            </a:r>
            <a:endParaRPr lang="en-GB" sz="1000" dirty="0">
              <a:solidFill>
                <a:schemeClr val="accent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Group differences in BNC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>
                <a:solidFill>
                  <a:srgbClr val="FF0000"/>
                </a:solidFill>
              </a:rPr>
              <a:t>Controls</a:t>
            </a:r>
            <a:r>
              <a:rPr lang="en-GB" dirty="0" smtClean="0"/>
              <a:t> &gt; </a:t>
            </a:r>
            <a:r>
              <a:rPr lang="en-GB" dirty="0" smtClean="0">
                <a:solidFill>
                  <a:schemeClr val="accent1"/>
                </a:solidFill>
              </a:rPr>
              <a:t>ASC</a:t>
            </a:r>
          </a:p>
          <a:p>
            <a:pPr>
              <a:buNone/>
            </a:pPr>
            <a:r>
              <a:rPr lang="en-GB" sz="1400" dirty="0" smtClean="0"/>
              <a:t>p&lt;0.05 (FDR)</a:t>
            </a:r>
            <a:endParaRPr lang="en-GB" sz="1400" dirty="0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1619672" y="1628800"/>
            <a:ext cx="5562819" cy="4840762"/>
            <a:chOff x="755576" y="404664"/>
            <a:chExt cx="6953522" cy="6050953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4887" t="29610" r="11998" b="17973"/>
            <a:stretch>
              <a:fillRect/>
            </a:stretch>
          </p:blipFill>
          <p:spPr bwMode="auto">
            <a:xfrm>
              <a:off x="755576" y="1772816"/>
              <a:ext cx="1943447" cy="1891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 l="32484" t="31007" r="24110" b="15837"/>
            <a:stretch>
              <a:fillRect/>
            </a:stretch>
          </p:blipFill>
          <p:spPr bwMode="auto">
            <a:xfrm>
              <a:off x="3131840" y="404664"/>
              <a:ext cx="1985303" cy="1944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0040" t="31746" r="47435" b="18053"/>
            <a:stretch>
              <a:fillRect/>
            </a:stretch>
          </p:blipFill>
          <p:spPr bwMode="auto">
            <a:xfrm>
              <a:off x="5652120" y="2060848"/>
              <a:ext cx="2056978" cy="1942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32484" t="31007" r="33758" b="25435"/>
            <a:stretch>
              <a:fillRect/>
            </a:stretch>
          </p:blipFill>
          <p:spPr bwMode="auto">
            <a:xfrm>
              <a:off x="4139952" y="4437112"/>
              <a:ext cx="1955461" cy="2018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10138" t="31746" r="47928" b="18053"/>
            <a:stretch>
              <a:fillRect/>
            </a:stretch>
          </p:blipFill>
          <p:spPr bwMode="auto">
            <a:xfrm>
              <a:off x="1403648" y="4221088"/>
              <a:ext cx="2000597" cy="1916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2771800" y="3068960"/>
              <a:ext cx="1728192" cy="129614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of 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Reduction in functional connectivity between regions of the DMN in ASC – specifically mPFC and pSTS, both regions that have previously been associated with structural and/or functional deficits in ASC</a:t>
            </a:r>
          </a:p>
          <a:p>
            <a:endParaRPr lang="en-GB" dirty="0" smtClean="0"/>
          </a:p>
          <a:p>
            <a:r>
              <a:rPr lang="en-GB" dirty="0" smtClean="0"/>
              <a:t>Reduction in connectivity between salience network (i.e. </a:t>
            </a:r>
            <a:r>
              <a:rPr lang="en-GB" dirty="0" err="1" smtClean="0"/>
              <a:t>insula</a:t>
            </a:r>
            <a:r>
              <a:rPr lang="en-GB" dirty="0" smtClean="0"/>
              <a:t>) and medial temporal network (i.e. amygdala)</a:t>
            </a:r>
          </a:p>
          <a:p>
            <a:pPr lvl="2"/>
            <a:r>
              <a:rPr lang="en-GB" dirty="0" smtClean="0"/>
              <a:t>failure of these networks to interact, or reduced ‘switching’ between these networks could contribute to observed impairments in emotional awareness of the self and others in ASC</a:t>
            </a:r>
          </a:p>
          <a:p>
            <a:pPr lvl="2"/>
            <a:endParaRPr lang="en-GB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‘resting state’?</a:t>
            </a:r>
            <a:endParaRPr lang="en-US" dirty="0"/>
          </a:p>
        </p:txBody>
      </p:sp>
      <p:sp>
        <p:nvSpPr>
          <p:cNvPr id="48435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Traditional functional MRI studies look at task- or stimulus-evoked responses</a:t>
            </a:r>
          </a:p>
          <a:p>
            <a:endParaRPr lang="en-GB" sz="1800" dirty="0" smtClean="0"/>
          </a:p>
          <a:p>
            <a:r>
              <a:rPr lang="en-GB" dirty="0" smtClean="0"/>
              <a:t>What is the brain doing when not engaged in an explicit task? Brain uses 20% of body’s energy but task-related increases in neuronal metabolism small (&lt;5%)</a:t>
            </a:r>
          </a:p>
          <a:p>
            <a:pPr marL="742950" lvl="2" indent="-342900">
              <a:buFont typeface="Calibri" pitchFamily="34" charset="0"/>
              <a:buChar char="–"/>
            </a:pPr>
            <a:r>
              <a:rPr lang="en-GB" sz="2000" dirty="0" smtClean="0"/>
              <a:t>Can we measure its intrinsic activity?</a:t>
            </a:r>
          </a:p>
          <a:p>
            <a:endParaRPr lang="en-GB" sz="1800" dirty="0" smtClean="0"/>
          </a:p>
          <a:p>
            <a:r>
              <a:rPr lang="en-GB" dirty="0" smtClean="0"/>
              <a:t>‘Resting state’ refers to brain activity in the absence of an explicit task/stimulus</a:t>
            </a:r>
          </a:p>
          <a:p>
            <a:endParaRPr lang="en-GB" sz="1800" dirty="0" smtClean="0"/>
          </a:p>
          <a:p>
            <a:r>
              <a:rPr lang="en-GB" dirty="0" smtClean="0"/>
              <a:t>Reveals network of regions that are intrinsically functionally connected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Outstanding questions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does reduced intrinsic functional connectivity actually mean?</a:t>
            </a:r>
          </a:p>
          <a:p>
            <a:pPr lvl="2"/>
            <a:r>
              <a:rPr lang="en-GB" dirty="0" smtClean="0"/>
              <a:t>Relationship to functional/behavioural measures</a:t>
            </a:r>
          </a:p>
          <a:p>
            <a:pPr lvl="2"/>
            <a:r>
              <a:rPr lang="en-GB" dirty="0" smtClean="0"/>
              <a:t>Relationship to structural measures (DTI, white matter, grey matter)</a:t>
            </a:r>
          </a:p>
          <a:p>
            <a:endParaRPr lang="en-GB" dirty="0" smtClean="0"/>
          </a:p>
          <a:p>
            <a:r>
              <a:rPr lang="en-GB" dirty="0" smtClean="0"/>
              <a:t>How do changes in intrinsic functional connectivity relate to behaviour and disease/disorders?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Resting state analyses provide a very powerful tool to examine intrinsic brain function in the absence of an explicit task</a:t>
            </a:r>
          </a:p>
          <a:p>
            <a:endParaRPr lang="en-GB" dirty="0" smtClean="0"/>
          </a:p>
          <a:p>
            <a:r>
              <a:rPr lang="en-GB" dirty="0" smtClean="0"/>
              <a:t>Allows us to look at ‘function’ in individuals who may otherwise have difficulty performing a task in the scanner</a:t>
            </a:r>
          </a:p>
          <a:p>
            <a:endParaRPr lang="en-GB" dirty="0" smtClean="0"/>
          </a:p>
          <a:p>
            <a:r>
              <a:rPr lang="en-GB" dirty="0" smtClean="0"/>
              <a:t>ICA provides a tool for identifying functionally-relevant networks in the brain and the interactions between those networks</a:t>
            </a:r>
            <a:endParaRPr lang="en-GB" dirty="0"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893" name="Picture 37" descr="Docs-Presentations-WG-CBS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1863" y="260350"/>
            <a:ext cx="2670175" cy="792163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recent RSN data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0371" y="1412776"/>
            <a:ext cx="7064077" cy="519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5544145" y="6577607"/>
            <a:ext cx="33483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i="1" dirty="0" smtClean="0">
                <a:latin typeface="Calibri" pitchFamily="34" charset="0"/>
              </a:rPr>
              <a:t>Allen </a:t>
            </a:r>
            <a:r>
              <a:rPr lang="en-GB" sz="1400" i="1" dirty="0">
                <a:latin typeface="Calibri" pitchFamily="34" charset="0"/>
              </a:rPr>
              <a:t>et al</a:t>
            </a:r>
            <a:r>
              <a:rPr lang="en-GB" sz="1400" i="1" dirty="0" smtClean="0">
                <a:latin typeface="Calibri" pitchFamily="34" charset="0"/>
              </a:rPr>
              <a:t>, Front Sys </a:t>
            </a:r>
            <a:r>
              <a:rPr lang="en-GB" sz="1400" i="1" dirty="0" err="1" smtClean="0">
                <a:latin typeface="Calibri" pitchFamily="34" charset="0"/>
              </a:rPr>
              <a:t>Neurosci</a:t>
            </a:r>
            <a:r>
              <a:rPr lang="en-GB" sz="1400" i="1" dirty="0" smtClean="0">
                <a:latin typeface="Calibri" pitchFamily="34" charset="0"/>
              </a:rPr>
              <a:t>, 2011</a:t>
            </a:r>
            <a:endParaRPr lang="en-GB" sz="1400" i="1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540" y="1844824"/>
            <a:ext cx="2133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Calibri" pitchFamily="34" charset="0"/>
              </a:rPr>
              <a:t>603 healthy</a:t>
            </a:r>
          </a:p>
          <a:p>
            <a:r>
              <a:rPr lang="en-GB" sz="1800" dirty="0" smtClean="0">
                <a:latin typeface="Calibri" pitchFamily="34" charset="0"/>
              </a:rPr>
              <a:t>adolescents &amp; adults</a:t>
            </a:r>
            <a:endParaRPr lang="en-GB" sz="1800" dirty="0"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907704" y="1484784"/>
            <a:ext cx="288032" cy="216024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Between-network connectivity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How do networks relate to each other?</a:t>
            </a:r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8258"/>
          <a:stretch>
            <a:fillRect/>
          </a:stretch>
        </p:blipFill>
        <p:spPr bwMode="auto">
          <a:xfrm>
            <a:off x="2771800" y="2204864"/>
            <a:ext cx="4799595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5652120" y="6381328"/>
            <a:ext cx="33483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i="1" dirty="0" smtClean="0">
                <a:latin typeface="Calibri" pitchFamily="34" charset="0"/>
              </a:rPr>
              <a:t>Allen </a:t>
            </a:r>
            <a:r>
              <a:rPr lang="en-GB" sz="1400" i="1" dirty="0">
                <a:latin typeface="Calibri" pitchFamily="34" charset="0"/>
              </a:rPr>
              <a:t>et al</a:t>
            </a:r>
            <a:r>
              <a:rPr lang="en-GB" sz="1400" i="1" dirty="0" smtClean="0">
                <a:latin typeface="Calibri" pitchFamily="34" charset="0"/>
              </a:rPr>
              <a:t>, Front Sys </a:t>
            </a:r>
            <a:r>
              <a:rPr lang="en-GB" sz="1400" i="1" dirty="0" err="1" smtClean="0">
                <a:latin typeface="Calibri" pitchFamily="34" charset="0"/>
              </a:rPr>
              <a:t>Neurosci</a:t>
            </a:r>
            <a:r>
              <a:rPr lang="en-GB" sz="1400" i="1" dirty="0" smtClean="0">
                <a:latin typeface="Calibri" pitchFamily="34" charset="0"/>
              </a:rPr>
              <a:t>, 2011</a:t>
            </a:r>
            <a:endParaRPr lang="en-GB" sz="1400" i="1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3140968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 pitchFamily="34" charset="0"/>
              </a:rPr>
              <a:t>Strong clustering within functional domains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use resting state fMRI?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Traditional task-related fMRI studies rely on participants being able to perform a task</a:t>
            </a:r>
          </a:p>
          <a:p>
            <a:endParaRPr lang="en-GB" dirty="0"/>
          </a:p>
          <a:p>
            <a:pPr marL="342900" lvl="1" indent="-342900"/>
            <a:r>
              <a:rPr lang="en-GB" sz="2400" dirty="0" smtClean="0"/>
              <a:t>Enables the study of ‘function’ in lower functioning patient </a:t>
            </a:r>
            <a:r>
              <a:rPr lang="en-GB" sz="2400" dirty="0" smtClean="0"/>
              <a:t>groups</a:t>
            </a:r>
            <a:endParaRPr lang="en-GB" sz="2400" dirty="0" smtClean="0"/>
          </a:p>
          <a:p>
            <a:endParaRPr lang="en-GB" dirty="0" smtClean="0"/>
          </a:p>
          <a:p>
            <a:r>
              <a:rPr lang="en-GB" dirty="0" smtClean="0"/>
              <a:t>Provides a measure of intrinsic functional connectivity</a:t>
            </a:r>
            <a:endParaRPr lang="en-GB"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brain’s ‘default mode’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4534272" cy="4572000"/>
          </a:xfrm>
        </p:spPr>
        <p:txBody>
          <a:bodyPr/>
          <a:lstStyle/>
          <a:p>
            <a:r>
              <a:rPr lang="en-GB" dirty="0" err="1" smtClean="0"/>
              <a:t>Shulman</a:t>
            </a:r>
            <a:r>
              <a:rPr lang="en-GB" dirty="0" smtClean="0"/>
              <a:t> et al. (1997) meta-analysis of brain regions more active during passive compared to active tasks</a:t>
            </a:r>
          </a:p>
          <a:p>
            <a:endParaRPr lang="en-GB" dirty="0"/>
          </a:p>
          <a:p>
            <a:r>
              <a:rPr lang="en-GB" dirty="0" smtClean="0"/>
              <a:t>low frequency (&lt;0.1Hz) BOLD fluctuations which show high degree of temporal correlation across different brain regions</a:t>
            </a:r>
          </a:p>
          <a:p>
            <a:endParaRPr lang="en-GB" dirty="0"/>
          </a:p>
          <a:p>
            <a:r>
              <a:rPr lang="en-GB" dirty="0" smtClean="0"/>
              <a:t>‘Default mode’ network (DMN), ‘task negative’ network (TNN)</a:t>
            </a:r>
          </a:p>
          <a:p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0813" y="1844675"/>
            <a:ext cx="3373437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076056" y="6165304"/>
            <a:ext cx="3956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>
                <a:latin typeface="Verdana" pitchFamily="34" charset="0"/>
              </a:rPr>
              <a:t>from </a:t>
            </a:r>
            <a:r>
              <a:rPr lang="en-GB" sz="1200" i="1" dirty="0">
                <a:latin typeface="Verdana" pitchFamily="34" charset="0"/>
              </a:rPr>
              <a:t>Buckner, Andrews-Hanna, </a:t>
            </a:r>
            <a:r>
              <a:rPr lang="en-GB" sz="1200" i="1" dirty="0" err="1">
                <a:latin typeface="Verdana" pitchFamily="34" charset="0"/>
              </a:rPr>
              <a:t>Schachter</a:t>
            </a:r>
            <a:r>
              <a:rPr lang="en-GB" sz="1200" i="1" dirty="0">
                <a:latin typeface="Verdana" pitchFamily="34" charset="0"/>
              </a:rPr>
              <a:t>, 2008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Overlapping networks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t="50990"/>
          <a:stretch>
            <a:fillRect/>
          </a:stretch>
        </p:blipFill>
        <p:spPr bwMode="auto">
          <a:xfrm>
            <a:off x="4676775" y="2260600"/>
            <a:ext cx="3998913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t="1717" b="49519"/>
          <a:stretch>
            <a:fillRect/>
          </a:stretch>
        </p:blipFill>
        <p:spPr bwMode="auto">
          <a:xfrm>
            <a:off x="468313" y="2276475"/>
            <a:ext cx="3998912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076056" y="6165304"/>
            <a:ext cx="3956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>
                <a:latin typeface="Verdana" pitchFamily="34" charset="0"/>
              </a:rPr>
              <a:t>from </a:t>
            </a:r>
            <a:r>
              <a:rPr lang="en-GB" sz="1200" i="1" dirty="0">
                <a:latin typeface="Verdana" pitchFamily="34" charset="0"/>
              </a:rPr>
              <a:t>Buckner, Andrews-Hanna, </a:t>
            </a:r>
            <a:r>
              <a:rPr lang="en-GB" sz="1200" i="1" dirty="0" err="1">
                <a:latin typeface="Verdana" pitchFamily="34" charset="0"/>
              </a:rPr>
              <a:t>Schachter</a:t>
            </a:r>
            <a:r>
              <a:rPr lang="en-GB" sz="1200" i="1" dirty="0">
                <a:latin typeface="Verdana" pitchFamily="34" charset="0"/>
              </a:rPr>
              <a:t>, 2008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Resting State Networks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Many resting state networks – areas that tend to be activated together during tasks, also tend to be correlated at rest</a:t>
            </a:r>
            <a:endParaRPr lang="en-GB" sz="2000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95536" y="2636912"/>
            <a:ext cx="1149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>
                <a:latin typeface="Calibri" pitchFamily="34" charset="0"/>
              </a:rPr>
              <a:t>Medial visual</a:t>
            </a:r>
          </a:p>
          <a:p>
            <a:r>
              <a:rPr lang="en-GB" sz="1400" dirty="0">
                <a:latin typeface="Calibri" pitchFamily="34" charset="0"/>
              </a:rPr>
              <a:t>cortices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19113" y="3697213"/>
            <a:ext cx="819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>
                <a:latin typeface="Calibri" pitchFamily="34" charset="0"/>
              </a:rPr>
              <a:t>Auditory</a:t>
            </a:r>
          </a:p>
          <a:p>
            <a:r>
              <a:rPr lang="en-GB" sz="1400" dirty="0">
                <a:latin typeface="Calibri" pitchFamily="34" charset="0"/>
              </a:rPr>
              <a:t>system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948264" y="2708920"/>
            <a:ext cx="1138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>
                <a:latin typeface="Calibri" pitchFamily="34" charset="0"/>
              </a:rPr>
              <a:t>Lateral visual</a:t>
            </a:r>
          </a:p>
          <a:p>
            <a:r>
              <a:rPr lang="en-GB" sz="1400" dirty="0">
                <a:latin typeface="Calibri" pitchFamily="34" charset="0"/>
              </a:rPr>
              <a:t>cortices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23528" y="4869160"/>
            <a:ext cx="1185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>
                <a:latin typeface="Calibri" pitchFamily="34" charset="0"/>
              </a:rPr>
              <a:t>Default Mode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020272" y="3717032"/>
            <a:ext cx="11731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 err="1">
                <a:latin typeface="Calibri" pitchFamily="34" charset="0"/>
              </a:rPr>
              <a:t>Sensorimotor</a:t>
            </a:r>
            <a:endParaRPr lang="en-GB" sz="1400" dirty="0">
              <a:latin typeface="Calibri" pitchFamily="34" charset="0"/>
            </a:endParaRPr>
          </a:p>
          <a:p>
            <a:r>
              <a:rPr lang="en-GB" sz="1400" dirty="0">
                <a:latin typeface="Calibri" pitchFamily="34" charset="0"/>
              </a:rPr>
              <a:t>system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092280" y="4797152"/>
            <a:ext cx="7857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Calibri" pitchFamily="34" charset="0"/>
              </a:rPr>
              <a:t>Salience</a:t>
            </a:r>
            <a:endParaRPr lang="en-GB" sz="1400" dirty="0">
              <a:latin typeface="Calibri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472137" y="6525344"/>
            <a:ext cx="33483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i="1" dirty="0">
                <a:latin typeface="Calibri" pitchFamily="34" charset="0"/>
              </a:rPr>
              <a:t>Beckmann et al</a:t>
            </a:r>
            <a:r>
              <a:rPr lang="en-GB" sz="1400" i="1" dirty="0" smtClean="0">
                <a:latin typeface="Calibri" pitchFamily="34" charset="0"/>
              </a:rPr>
              <a:t>, Phil Trans R Soc B, </a:t>
            </a:r>
            <a:r>
              <a:rPr lang="en-GB" sz="1400" i="1" dirty="0">
                <a:latin typeface="Calibri" pitchFamily="34" charset="0"/>
              </a:rPr>
              <a:t>2005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276872"/>
            <a:ext cx="5329238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2327" y="5860504"/>
            <a:ext cx="15682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Calibri" pitchFamily="34" charset="0"/>
              </a:rPr>
              <a:t>left </a:t>
            </a:r>
            <a:r>
              <a:rPr lang="en-GB" sz="1400" dirty="0" err="1" smtClean="0">
                <a:latin typeface="Calibri" pitchFamily="34" charset="0"/>
              </a:rPr>
              <a:t>Fronto</a:t>
            </a:r>
            <a:r>
              <a:rPr lang="en-GB" sz="1400" dirty="0" smtClean="0">
                <a:latin typeface="Calibri" pitchFamily="34" charset="0"/>
              </a:rPr>
              <a:t>-parietal</a:t>
            </a:r>
            <a:endParaRPr lang="en-GB" sz="1400" dirty="0">
              <a:latin typeface="Calibri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6971413" y="5877272"/>
            <a:ext cx="16659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Calibri" pitchFamily="34" charset="0"/>
              </a:rPr>
              <a:t>right </a:t>
            </a:r>
            <a:r>
              <a:rPr lang="en-GB" sz="1400" dirty="0" err="1" smtClean="0">
                <a:latin typeface="Calibri" pitchFamily="34" charset="0"/>
              </a:rPr>
              <a:t>Fronto</a:t>
            </a:r>
            <a:r>
              <a:rPr lang="en-GB" sz="1400" dirty="0" smtClean="0">
                <a:latin typeface="Calibri" pitchFamily="34" charset="0"/>
              </a:rPr>
              <a:t>-parietal</a:t>
            </a:r>
            <a:endParaRPr lang="en-GB" sz="1400" dirty="0">
              <a:latin typeface="Calibri" pitchFamily="34" charset="0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Overlap between ‘activation’ and ‘resting’ networks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1481286"/>
            <a:ext cx="75438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422308" y="6433591"/>
            <a:ext cx="1894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Calibri" pitchFamily="34" charset="0"/>
              </a:rPr>
              <a:t>Smith et al, PNAS, 2009</a:t>
            </a:r>
            <a:endParaRPr lang="en-GB" sz="1400" i="1" dirty="0">
              <a:latin typeface="Calibri" pitchFamily="34" charset="0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can we look at the resting state?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 smtClean="0"/>
              <a:t>Deactivation approach</a:t>
            </a:r>
          </a:p>
          <a:p>
            <a:pPr lvl="2"/>
            <a:r>
              <a:rPr lang="en-GB" dirty="0" smtClean="0"/>
              <a:t>Use cognitively demanding task (e.g. </a:t>
            </a:r>
            <a:r>
              <a:rPr lang="en-GB" dirty="0" err="1" smtClean="0"/>
              <a:t>Stroop</a:t>
            </a:r>
            <a:r>
              <a:rPr lang="en-GB" dirty="0" smtClean="0"/>
              <a:t>) and look for areas that show greater activity during fixation/rest than during the task, Fixation/rest &gt; Task</a:t>
            </a:r>
          </a:p>
          <a:p>
            <a:pPr lvl="2"/>
            <a:r>
              <a:rPr lang="en-GB" dirty="0" smtClean="0"/>
              <a:t>Highlights default mode network / task negative network</a:t>
            </a:r>
          </a:p>
          <a:p>
            <a:pPr lvl="2"/>
            <a:endParaRPr lang="en-GB" sz="1400" dirty="0" smtClean="0"/>
          </a:p>
          <a:p>
            <a:pPr>
              <a:buFontTx/>
              <a:buNone/>
            </a:pPr>
            <a:r>
              <a:rPr lang="en-GB" dirty="0" smtClean="0"/>
              <a:t>Seed-based Correlation Analysis</a:t>
            </a:r>
          </a:p>
          <a:p>
            <a:pPr lvl="2"/>
            <a:r>
              <a:rPr lang="en-GB" dirty="0" smtClean="0"/>
              <a:t>Pure resting state scan (no task)</a:t>
            </a:r>
          </a:p>
          <a:p>
            <a:pPr lvl="2"/>
            <a:r>
              <a:rPr lang="en-GB" dirty="0" smtClean="0"/>
              <a:t>Correlate time series from seed region of interest with other </a:t>
            </a:r>
            <a:r>
              <a:rPr lang="en-GB" dirty="0" err="1" smtClean="0"/>
              <a:t>voxels</a:t>
            </a:r>
            <a:r>
              <a:rPr lang="en-GB" dirty="0" smtClean="0"/>
              <a:t> in the brain</a:t>
            </a:r>
          </a:p>
          <a:p>
            <a:pPr lvl="2"/>
            <a:endParaRPr lang="en-GB" sz="1400" dirty="0" smtClean="0"/>
          </a:p>
          <a:p>
            <a:pPr>
              <a:buFontTx/>
              <a:buNone/>
            </a:pPr>
            <a:r>
              <a:rPr lang="en-GB" dirty="0" smtClean="0"/>
              <a:t>Independent Component Analysis</a:t>
            </a:r>
          </a:p>
          <a:p>
            <a:pPr lvl="2"/>
            <a:r>
              <a:rPr lang="en-GB" dirty="0" smtClean="0"/>
              <a:t>Pure resting state scan (no task)</a:t>
            </a:r>
          </a:p>
          <a:p>
            <a:pPr lvl="2"/>
            <a:r>
              <a:rPr lang="en-GB" dirty="0" smtClean="0"/>
              <a:t>Data driven approach to extract independent components representing different resting state networks</a:t>
            </a:r>
          </a:p>
          <a:p>
            <a:pPr lvl="2"/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Powerpoint_template_CT_WG10">
  <a:themeElements>
    <a:clrScheme name="Powerpoint_template_CT_WG1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owerpoint_template_CT_WG10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Powerpoint_template_CT_WG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CT_WG1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_CT_WG1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CT_WG1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CT_WG1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CT_WG1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CT_WG1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RC slides template">
  <a:themeElements>
    <a:clrScheme name="MRC slides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RC slides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MRC slides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RC slides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owerpoint_template_CT_WG10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Powerpoint_template_CT_WG10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1039</TotalTime>
  <Words>1360</Words>
  <Application>Microsoft Office PowerPoint</Application>
  <PresentationFormat>On-screen Show (4:3)</PresentationFormat>
  <Paragraphs>247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Powerpoint_template_CT_WG10</vt:lpstr>
      <vt:lpstr>MRC slides template</vt:lpstr>
      <vt:lpstr>Slide 1</vt:lpstr>
      <vt:lpstr>Overview</vt:lpstr>
      <vt:lpstr>What is the ‘resting state’?</vt:lpstr>
      <vt:lpstr>Why use resting state fMRI?</vt:lpstr>
      <vt:lpstr>The brain’s ‘default mode’</vt:lpstr>
      <vt:lpstr>Overlapping networks</vt:lpstr>
      <vt:lpstr>Resting State Networks</vt:lpstr>
      <vt:lpstr>Overlap between ‘activation’ and ‘resting’ networks</vt:lpstr>
      <vt:lpstr>How can we look at the resting state?</vt:lpstr>
      <vt:lpstr>Seed-based correlation analysis</vt:lpstr>
      <vt:lpstr>Independent component analysis</vt:lpstr>
      <vt:lpstr>Independent component analysis cont’d</vt:lpstr>
      <vt:lpstr>What is relationship between SBC and ICA?</vt:lpstr>
      <vt:lpstr>Group ICA for fMRI</vt:lpstr>
      <vt:lpstr>GIFT software</vt:lpstr>
      <vt:lpstr>Resting state fMRI in ASC</vt:lpstr>
      <vt:lpstr>Failure to deactivate in ASC</vt:lpstr>
      <vt:lpstr>What about other RSNs?</vt:lpstr>
      <vt:lpstr>RSN in ASC study</vt:lpstr>
      <vt:lpstr>Independent Components</vt:lpstr>
      <vt:lpstr>Independent Components – default mode network</vt:lpstr>
      <vt:lpstr>Independent components – medial temporal lobes and salience networks</vt:lpstr>
      <vt:lpstr>Group comparisons</vt:lpstr>
      <vt:lpstr>Seed-based correlation analyses</vt:lpstr>
      <vt:lpstr>Slide 25</vt:lpstr>
      <vt:lpstr>Between-network connectivity</vt:lpstr>
      <vt:lpstr>Between-network connectivity in ASC</vt:lpstr>
      <vt:lpstr>Group differences in BNC</vt:lpstr>
      <vt:lpstr>Summary of results</vt:lpstr>
      <vt:lpstr>Outstanding questions</vt:lpstr>
      <vt:lpstr>Conclusions</vt:lpstr>
      <vt:lpstr>Slide 32</vt:lpstr>
      <vt:lpstr>More recent RSN data</vt:lpstr>
      <vt:lpstr>Between-network connectivity</vt:lpstr>
    </vt:vector>
  </TitlesOfParts>
  <Company> MRC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FBray</dc:creator>
  <cp:lastModifiedBy>Elisabeth von dem Hagen</cp:lastModifiedBy>
  <cp:revision>66</cp:revision>
  <cp:lastPrinted>2002-07-16T15:27:40Z</cp:lastPrinted>
  <dcterms:created xsi:type="dcterms:W3CDTF">2008-02-27T11:05:11Z</dcterms:created>
  <dcterms:modified xsi:type="dcterms:W3CDTF">2011-07-07T08:51:03Z</dcterms:modified>
</cp:coreProperties>
</file>