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4" r:id="rId3"/>
    <p:sldId id="318" r:id="rId4"/>
    <p:sldId id="320" r:id="rId5"/>
    <p:sldId id="267" r:id="rId6"/>
    <p:sldId id="278" r:id="rId7"/>
    <p:sldId id="319" r:id="rId8"/>
    <p:sldId id="277" r:id="rId9"/>
    <p:sldId id="321" r:id="rId10"/>
    <p:sldId id="288" r:id="rId11"/>
    <p:sldId id="309" r:id="rId12"/>
    <p:sldId id="268" r:id="rId13"/>
    <p:sldId id="285" r:id="rId14"/>
    <p:sldId id="270" r:id="rId15"/>
    <p:sldId id="275" r:id="rId16"/>
    <p:sldId id="292" r:id="rId17"/>
    <p:sldId id="294" r:id="rId18"/>
    <p:sldId id="295" r:id="rId19"/>
    <p:sldId id="297" r:id="rId20"/>
    <p:sldId id="262" r:id="rId21"/>
    <p:sldId id="263" r:id="rId22"/>
    <p:sldId id="257" r:id="rId23"/>
    <p:sldId id="299" r:id="rId24"/>
    <p:sldId id="310" r:id="rId25"/>
    <p:sldId id="311" r:id="rId26"/>
    <p:sldId id="305" r:id="rId27"/>
    <p:sldId id="312" r:id="rId28"/>
    <p:sldId id="313" r:id="rId29"/>
    <p:sldId id="259" r:id="rId30"/>
    <p:sldId id="260" r:id="rId31"/>
    <p:sldId id="258" r:id="rId32"/>
    <p:sldId id="289" r:id="rId33"/>
    <p:sldId id="303" r:id="rId34"/>
    <p:sldId id="315" r:id="rId35"/>
    <p:sldId id="302" r:id="rId36"/>
    <p:sldId id="32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70858" autoAdjust="0"/>
  </p:normalViewPr>
  <p:slideViewPr>
    <p:cSldViewPr>
      <p:cViewPr varScale="1">
        <p:scale>
          <a:sx n="71" d="100"/>
          <a:sy n="71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4466D-236A-4A7B-B923-2DE18F96B88E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A4A41-379C-46ED-9BDD-D1693D81C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CFCCD4-0BEE-4293-AC2C-5DEB8241AA64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86A5B9-04F2-4779-B2B2-637B89188DA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7584FE-793F-4F94-B45A-F112658326B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7D645-C749-47E2-806F-F90CEAE75B8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A8C3-F3FF-4660-85EB-57C2BE08497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A8C3-F3FF-4660-85EB-57C2BE08497F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2F6B40-DBB4-4B6B-8A41-AB61AF765089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2F6B40-DBB4-4B6B-8A41-AB61AF765089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7D645-C749-47E2-806F-F90CEAE75B8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567404-9BB6-4064-A2F2-3A5CB9103B3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5B157-0A74-46A1-B999-CC836236A44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4A41-379C-46ED-9BDD-D1693D81CE9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D6E1-4953-46E7-9C0A-F2F266B99D0B}" type="datetimeFigureOut">
              <a:rPr lang="en-GB" smtClean="0"/>
              <a:pPr/>
              <a:t>06/05/2011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DC13-C58D-4DA5-9F33-F1DE102D3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jpeg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6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4.jpeg"/><Relationship Id="rId4" Type="http://schemas.openxmlformats.org/officeDocument/2006/relationships/image" Target="../media/image37.jpeg"/><Relationship Id="rId9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988840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1"/>
                </a:solidFill>
              </a:rPr>
              <a:t>Synchronisation in the ventral stream supports </a:t>
            </a:r>
            <a:r>
              <a:rPr lang="en-GB" sz="2500" b="1" i="1" dirty="0" smtClean="0">
                <a:solidFill>
                  <a:schemeClr val="accent1"/>
                </a:solidFill>
              </a:rPr>
              <a:t>complex </a:t>
            </a:r>
            <a:r>
              <a:rPr lang="en-GB" sz="2500" b="1" dirty="0" smtClean="0">
                <a:solidFill>
                  <a:schemeClr val="accent1"/>
                </a:solidFill>
              </a:rPr>
              <a:t>semantic processing: evidence from MEG</a:t>
            </a:r>
            <a:endParaRPr lang="en-GB" sz="25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5231522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500" b="1" dirty="0" smtClean="0">
                <a:solidFill>
                  <a:schemeClr val="bg1">
                    <a:lumMod val="65000"/>
                  </a:schemeClr>
                </a:solidFill>
              </a:rPr>
              <a:t>Alex Clarke</a:t>
            </a:r>
          </a:p>
          <a:p>
            <a:pPr algn="r"/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</a:rPr>
              <a:t>Centre for Speech, Language &amp; the Brain</a:t>
            </a:r>
            <a:endParaRPr lang="en-GB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912104" y="1628800"/>
            <a:ext cx="576064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835697" y="1650504"/>
            <a:ext cx="57606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3" descr="C:\Documents and Settings\alex\Desktop\grey_brain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987824" y="332656"/>
            <a:ext cx="3103607" cy="30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3347864" y="186652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364088" y="1916832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rot="10800000">
            <a:off x="899593" y="1988840"/>
            <a:ext cx="2366121" cy="217579"/>
          </a:xfrm>
          <a:custGeom>
            <a:avLst/>
            <a:gdLst>
              <a:gd name="connsiteX0" fmla="*/ 0 w 2366121"/>
              <a:gd name="connsiteY0" fmla="*/ 146248 h 217579"/>
              <a:gd name="connsiteX1" fmla="*/ 30823 w 2366121"/>
              <a:gd name="connsiteY1" fmla="*/ 115426 h 217579"/>
              <a:gd name="connsiteX2" fmla="*/ 51371 w 2366121"/>
              <a:gd name="connsiteY2" fmla="*/ 84603 h 217579"/>
              <a:gd name="connsiteX3" fmla="*/ 82194 w 2366121"/>
              <a:gd name="connsiteY3" fmla="*/ 64055 h 217579"/>
              <a:gd name="connsiteX4" fmla="*/ 164387 w 2366121"/>
              <a:gd name="connsiteY4" fmla="*/ 84603 h 217579"/>
              <a:gd name="connsiteX5" fmla="*/ 195209 w 2366121"/>
              <a:gd name="connsiteY5" fmla="*/ 105152 h 217579"/>
              <a:gd name="connsiteX6" fmla="*/ 236306 w 2366121"/>
              <a:gd name="connsiteY6" fmla="*/ 125700 h 217579"/>
              <a:gd name="connsiteX7" fmla="*/ 267128 w 2366121"/>
              <a:gd name="connsiteY7" fmla="*/ 146248 h 217579"/>
              <a:gd name="connsiteX8" fmla="*/ 318499 w 2366121"/>
              <a:gd name="connsiteY8" fmla="*/ 156522 h 217579"/>
              <a:gd name="connsiteX9" fmla="*/ 400692 w 2366121"/>
              <a:gd name="connsiteY9" fmla="*/ 135974 h 217579"/>
              <a:gd name="connsiteX10" fmla="*/ 431515 w 2366121"/>
              <a:gd name="connsiteY10" fmla="*/ 53781 h 217579"/>
              <a:gd name="connsiteX11" fmla="*/ 482886 w 2366121"/>
              <a:gd name="connsiteY11" fmla="*/ 22958 h 217579"/>
              <a:gd name="connsiteX12" fmla="*/ 513708 w 2366121"/>
              <a:gd name="connsiteY12" fmla="*/ 2410 h 217579"/>
              <a:gd name="connsiteX13" fmla="*/ 585627 w 2366121"/>
              <a:gd name="connsiteY13" fmla="*/ 12684 h 217579"/>
              <a:gd name="connsiteX14" fmla="*/ 606176 w 2366121"/>
              <a:gd name="connsiteY14" fmla="*/ 33232 h 217579"/>
              <a:gd name="connsiteX15" fmla="*/ 636998 w 2366121"/>
              <a:gd name="connsiteY15" fmla="*/ 53781 h 217579"/>
              <a:gd name="connsiteX16" fmla="*/ 678095 w 2366121"/>
              <a:gd name="connsiteY16" fmla="*/ 105152 h 217579"/>
              <a:gd name="connsiteX17" fmla="*/ 708917 w 2366121"/>
              <a:gd name="connsiteY17" fmla="*/ 115426 h 217579"/>
              <a:gd name="connsiteX18" fmla="*/ 760288 w 2366121"/>
              <a:gd name="connsiteY18" fmla="*/ 53781 h 217579"/>
              <a:gd name="connsiteX19" fmla="*/ 791110 w 2366121"/>
              <a:gd name="connsiteY19" fmla="*/ 115426 h 217579"/>
              <a:gd name="connsiteX20" fmla="*/ 842481 w 2366121"/>
              <a:gd name="connsiteY20" fmla="*/ 156522 h 217579"/>
              <a:gd name="connsiteX21" fmla="*/ 883578 w 2366121"/>
              <a:gd name="connsiteY21" fmla="*/ 94877 h 217579"/>
              <a:gd name="connsiteX22" fmla="*/ 904126 w 2366121"/>
              <a:gd name="connsiteY22" fmla="*/ 115426 h 217579"/>
              <a:gd name="connsiteX23" fmla="*/ 934949 w 2366121"/>
              <a:gd name="connsiteY23" fmla="*/ 166797 h 217579"/>
              <a:gd name="connsiteX24" fmla="*/ 965771 w 2366121"/>
              <a:gd name="connsiteY24" fmla="*/ 156522 h 217579"/>
              <a:gd name="connsiteX25" fmla="*/ 986319 w 2366121"/>
              <a:gd name="connsiteY25" fmla="*/ 84603 h 217579"/>
              <a:gd name="connsiteX26" fmla="*/ 996594 w 2366121"/>
              <a:gd name="connsiteY26" fmla="*/ 53781 h 217579"/>
              <a:gd name="connsiteX27" fmla="*/ 1037690 w 2366121"/>
              <a:gd name="connsiteY27" fmla="*/ 105152 h 217579"/>
              <a:gd name="connsiteX28" fmla="*/ 1058239 w 2366121"/>
              <a:gd name="connsiteY28" fmla="*/ 84603 h 217579"/>
              <a:gd name="connsiteX29" fmla="*/ 1068513 w 2366121"/>
              <a:gd name="connsiteY29" fmla="*/ 53781 h 217579"/>
              <a:gd name="connsiteX30" fmla="*/ 1078787 w 2366121"/>
              <a:gd name="connsiteY30" fmla="*/ 84603 h 217579"/>
              <a:gd name="connsiteX31" fmla="*/ 1089061 w 2366121"/>
              <a:gd name="connsiteY31" fmla="*/ 135974 h 217579"/>
              <a:gd name="connsiteX32" fmla="*/ 1109609 w 2366121"/>
              <a:gd name="connsiteY32" fmla="*/ 64055 h 217579"/>
              <a:gd name="connsiteX33" fmla="*/ 1130158 w 2366121"/>
              <a:gd name="connsiteY33" fmla="*/ 43507 h 217579"/>
              <a:gd name="connsiteX34" fmla="*/ 1191803 w 2366121"/>
              <a:gd name="connsiteY34" fmla="*/ 177071 h 217579"/>
              <a:gd name="connsiteX35" fmla="*/ 1212351 w 2366121"/>
              <a:gd name="connsiteY35" fmla="*/ 146248 h 217579"/>
              <a:gd name="connsiteX36" fmla="*/ 1222625 w 2366121"/>
              <a:gd name="connsiteY36" fmla="*/ 84603 h 217579"/>
              <a:gd name="connsiteX37" fmla="*/ 1232899 w 2366121"/>
              <a:gd name="connsiteY37" fmla="*/ 125700 h 217579"/>
              <a:gd name="connsiteX38" fmla="*/ 1253448 w 2366121"/>
              <a:gd name="connsiteY38" fmla="*/ 156522 h 217579"/>
              <a:gd name="connsiteX39" fmla="*/ 1263722 w 2366121"/>
              <a:gd name="connsiteY39" fmla="*/ 187345 h 217579"/>
              <a:gd name="connsiteX40" fmla="*/ 1273996 w 2366121"/>
              <a:gd name="connsiteY40" fmla="*/ 146248 h 217579"/>
              <a:gd name="connsiteX41" fmla="*/ 1284270 w 2366121"/>
              <a:gd name="connsiteY41" fmla="*/ 94877 h 217579"/>
              <a:gd name="connsiteX42" fmla="*/ 1294544 w 2366121"/>
              <a:gd name="connsiteY42" fmla="*/ 135974 h 217579"/>
              <a:gd name="connsiteX43" fmla="*/ 1304818 w 2366121"/>
              <a:gd name="connsiteY43" fmla="*/ 207893 h 217579"/>
              <a:gd name="connsiteX44" fmla="*/ 1315092 w 2366121"/>
              <a:gd name="connsiteY44" fmla="*/ 177071 h 217579"/>
              <a:gd name="connsiteX45" fmla="*/ 1325367 w 2366121"/>
              <a:gd name="connsiteY45" fmla="*/ 115426 h 217579"/>
              <a:gd name="connsiteX46" fmla="*/ 1407560 w 2366121"/>
              <a:gd name="connsiteY46" fmla="*/ 146248 h 217579"/>
              <a:gd name="connsiteX47" fmla="*/ 1428108 w 2366121"/>
              <a:gd name="connsiteY47" fmla="*/ 115426 h 217579"/>
              <a:gd name="connsiteX48" fmla="*/ 1489753 w 2366121"/>
              <a:gd name="connsiteY48" fmla="*/ 135974 h 217579"/>
              <a:gd name="connsiteX49" fmla="*/ 1520576 w 2366121"/>
              <a:gd name="connsiteY49" fmla="*/ 146248 h 217579"/>
              <a:gd name="connsiteX50" fmla="*/ 1602769 w 2366121"/>
              <a:gd name="connsiteY50" fmla="*/ 125700 h 217579"/>
              <a:gd name="connsiteX51" fmla="*/ 1695236 w 2366121"/>
              <a:gd name="connsiteY51" fmla="*/ 166797 h 217579"/>
              <a:gd name="connsiteX52" fmla="*/ 1767155 w 2366121"/>
              <a:gd name="connsiteY52" fmla="*/ 197619 h 217579"/>
              <a:gd name="connsiteX53" fmla="*/ 1787704 w 2366121"/>
              <a:gd name="connsiteY53" fmla="*/ 177071 h 217579"/>
              <a:gd name="connsiteX54" fmla="*/ 1828800 w 2366121"/>
              <a:gd name="connsiteY54" fmla="*/ 94877 h 217579"/>
              <a:gd name="connsiteX55" fmla="*/ 1859623 w 2366121"/>
              <a:gd name="connsiteY55" fmla="*/ 74329 h 217579"/>
              <a:gd name="connsiteX56" fmla="*/ 1931542 w 2366121"/>
              <a:gd name="connsiteY56" fmla="*/ 94877 h 217579"/>
              <a:gd name="connsiteX57" fmla="*/ 1962364 w 2366121"/>
              <a:gd name="connsiteY57" fmla="*/ 125700 h 217579"/>
              <a:gd name="connsiteX58" fmla="*/ 2003461 w 2366121"/>
              <a:gd name="connsiteY58" fmla="*/ 146248 h 217579"/>
              <a:gd name="connsiteX59" fmla="*/ 2065106 w 2366121"/>
              <a:gd name="connsiteY59" fmla="*/ 125700 h 217579"/>
              <a:gd name="connsiteX60" fmla="*/ 2137025 w 2366121"/>
              <a:gd name="connsiteY60" fmla="*/ 43507 h 217579"/>
              <a:gd name="connsiteX61" fmla="*/ 2178122 w 2366121"/>
              <a:gd name="connsiteY61" fmla="*/ 64055 h 217579"/>
              <a:gd name="connsiteX62" fmla="*/ 2208944 w 2366121"/>
              <a:gd name="connsiteY62" fmla="*/ 94877 h 217579"/>
              <a:gd name="connsiteX63" fmla="*/ 2270589 w 2366121"/>
              <a:gd name="connsiteY63" fmla="*/ 115426 h 217579"/>
              <a:gd name="connsiteX64" fmla="*/ 2321960 w 2366121"/>
              <a:gd name="connsiteY64" fmla="*/ 94877 h 217579"/>
              <a:gd name="connsiteX65" fmla="*/ 2363057 w 2366121"/>
              <a:gd name="connsiteY65" fmla="*/ 64055 h 21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66121" h="217579">
                <a:moveTo>
                  <a:pt x="0" y="146248"/>
                </a:moveTo>
                <a:cubicBezTo>
                  <a:pt x="10274" y="135974"/>
                  <a:pt x="21521" y="126588"/>
                  <a:pt x="30823" y="115426"/>
                </a:cubicBezTo>
                <a:cubicBezTo>
                  <a:pt x="38728" y="105940"/>
                  <a:pt x="42640" y="93334"/>
                  <a:pt x="51371" y="84603"/>
                </a:cubicBezTo>
                <a:cubicBezTo>
                  <a:pt x="60102" y="75872"/>
                  <a:pt x="71920" y="70904"/>
                  <a:pt x="82194" y="64055"/>
                </a:cubicBezTo>
                <a:cubicBezTo>
                  <a:pt x="109592" y="70904"/>
                  <a:pt x="137846" y="74952"/>
                  <a:pt x="164387" y="84603"/>
                </a:cubicBezTo>
                <a:cubicBezTo>
                  <a:pt x="175992" y="88823"/>
                  <a:pt x="184488" y="99026"/>
                  <a:pt x="195209" y="105152"/>
                </a:cubicBezTo>
                <a:cubicBezTo>
                  <a:pt x="208507" y="112751"/>
                  <a:pt x="223008" y="118101"/>
                  <a:pt x="236306" y="125700"/>
                </a:cubicBezTo>
                <a:cubicBezTo>
                  <a:pt x="247027" y="131826"/>
                  <a:pt x="255566" y="141912"/>
                  <a:pt x="267128" y="146248"/>
                </a:cubicBezTo>
                <a:cubicBezTo>
                  <a:pt x="283479" y="152380"/>
                  <a:pt x="301375" y="153097"/>
                  <a:pt x="318499" y="156522"/>
                </a:cubicBezTo>
                <a:cubicBezTo>
                  <a:pt x="345897" y="149673"/>
                  <a:pt x="376476" y="150504"/>
                  <a:pt x="400692" y="135974"/>
                </a:cubicBezTo>
                <a:cubicBezTo>
                  <a:pt x="422369" y="122968"/>
                  <a:pt x="422308" y="72194"/>
                  <a:pt x="431515" y="53781"/>
                </a:cubicBezTo>
                <a:cubicBezTo>
                  <a:pt x="442798" y="31215"/>
                  <a:pt x="461794" y="29989"/>
                  <a:pt x="482886" y="22958"/>
                </a:cubicBezTo>
                <a:cubicBezTo>
                  <a:pt x="493160" y="16109"/>
                  <a:pt x="501421" y="3639"/>
                  <a:pt x="513708" y="2410"/>
                </a:cubicBezTo>
                <a:cubicBezTo>
                  <a:pt x="537804" y="0"/>
                  <a:pt x="562653" y="5026"/>
                  <a:pt x="585627" y="12684"/>
                </a:cubicBezTo>
                <a:cubicBezTo>
                  <a:pt x="594817" y="15747"/>
                  <a:pt x="598612" y="27181"/>
                  <a:pt x="606176" y="33232"/>
                </a:cubicBezTo>
                <a:cubicBezTo>
                  <a:pt x="615818" y="40946"/>
                  <a:pt x="626724" y="46931"/>
                  <a:pt x="636998" y="53781"/>
                </a:cubicBezTo>
                <a:cubicBezTo>
                  <a:pt x="646331" y="67781"/>
                  <a:pt x="661828" y="95392"/>
                  <a:pt x="678095" y="105152"/>
                </a:cubicBezTo>
                <a:cubicBezTo>
                  <a:pt x="687381" y="110724"/>
                  <a:pt x="698643" y="112001"/>
                  <a:pt x="708917" y="115426"/>
                </a:cubicBezTo>
                <a:cubicBezTo>
                  <a:pt x="712314" y="110331"/>
                  <a:pt x="750400" y="48837"/>
                  <a:pt x="760288" y="53781"/>
                </a:cubicBezTo>
                <a:cubicBezTo>
                  <a:pt x="780836" y="64055"/>
                  <a:pt x="779953" y="95343"/>
                  <a:pt x="791110" y="115426"/>
                </a:cubicBezTo>
                <a:cubicBezTo>
                  <a:pt x="812233" y="153448"/>
                  <a:pt x="804710" y="143932"/>
                  <a:pt x="842481" y="156522"/>
                </a:cubicBezTo>
                <a:cubicBezTo>
                  <a:pt x="842554" y="156376"/>
                  <a:pt x="867891" y="94877"/>
                  <a:pt x="883578" y="94877"/>
                </a:cubicBezTo>
                <a:cubicBezTo>
                  <a:pt x="893265" y="94877"/>
                  <a:pt x="898496" y="107544"/>
                  <a:pt x="904126" y="115426"/>
                </a:cubicBezTo>
                <a:cubicBezTo>
                  <a:pt x="915733" y="131676"/>
                  <a:pt x="924675" y="149673"/>
                  <a:pt x="934949" y="166797"/>
                </a:cubicBezTo>
                <a:cubicBezTo>
                  <a:pt x="945223" y="163372"/>
                  <a:pt x="960031" y="165706"/>
                  <a:pt x="965771" y="156522"/>
                </a:cubicBezTo>
                <a:cubicBezTo>
                  <a:pt x="978985" y="135379"/>
                  <a:pt x="979155" y="108484"/>
                  <a:pt x="986319" y="84603"/>
                </a:cubicBezTo>
                <a:cubicBezTo>
                  <a:pt x="989431" y="74230"/>
                  <a:pt x="993169" y="64055"/>
                  <a:pt x="996594" y="53781"/>
                </a:cubicBezTo>
                <a:cubicBezTo>
                  <a:pt x="997632" y="55338"/>
                  <a:pt x="1027931" y="105152"/>
                  <a:pt x="1037690" y="105152"/>
                </a:cubicBezTo>
                <a:cubicBezTo>
                  <a:pt x="1047377" y="105152"/>
                  <a:pt x="1051389" y="91453"/>
                  <a:pt x="1058239" y="84603"/>
                </a:cubicBezTo>
                <a:cubicBezTo>
                  <a:pt x="1061664" y="74329"/>
                  <a:pt x="1057683" y="53781"/>
                  <a:pt x="1068513" y="53781"/>
                </a:cubicBezTo>
                <a:cubicBezTo>
                  <a:pt x="1079343" y="53781"/>
                  <a:pt x="1076160" y="74097"/>
                  <a:pt x="1078787" y="84603"/>
                </a:cubicBezTo>
                <a:cubicBezTo>
                  <a:pt x="1083022" y="101544"/>
                  <a:pt x="1085636" y="118850"/>
                  <a:pt x="1089061" y="135974"/>
                </a:cubicBezTo>
                <a:cubicBezTo>
                  <a:pt x="1090980" y="128298"/>
                  <a:pt x="1103292" y="74583"/>
                  <a:pt x="1109609" y="64055"/>
                </a:cubicBezTo>
                <a:cubicBezTo>
                  <a:pt x="1114593" y="55749"/>
                  <a:pt x="1123308" y="50356"/>
                  <a:pt x="1130158" y="43507"/>
                </a:cubicBezTo>
                <a:cubicBezTo>
                  <a:pt x="1166395" y="152219"/>
                  <a:pt x="1141486" y="109982"/>
                  <a:pt x="1191803" y="177071"/>
                </a:cubicBezTo>
                <a:cubicBezTo>
                  <a:pt x="1198652" y="166797"/>
                  <a:pt x="1208446" y="157962"/>
                  <a:pt x="1212351" y="146248"/>
                </a:cubicBezTo>
                <a:cubicBezTo>
                  <a:pt x="1218938" y="126485"/>
                  <a:pt x="1207895" y="99333"/>
                  <a:pt x="1222625" y="84603"/>
                </a:cubicBezTo>
                <a:cubicBezTo>
                  <a:pt x="1232610" y="74618"/>
                  <a:pt x="1227337" y="112721"/>
                  <a:pt x="1232899" y="125700"/>
                </a:cubicBezTo>
                <a:cubicBezTo>
                  <a:pt x="1237763" y="137050"/>
                  <a:pt x="1246598" y="146248"/>
                  <a:pt x="1253448" y="156522"/>
                </a:cubicBezTo>
                <a:cubicBezTo>
                  <a:pt x="1256873" y="166796"/>
                  <a:pt x="1254035" y="192188"/>
                  <a:pt x="1263722" y="187345"/>
                </a:cubicBezTo>
                <a:cubicBezTo>
                  <a:pt x="1276352" y="181030"/>
                  <a:pt x="1270933" y="160032"/>
                  <a:pt x="1273996" y="146248"/>
                </a:cubicBezTo>
                <a:cubicBezTo>
                  <a:pt x="1277784" y="129201"/>
                  <a:pt x="1280845" y="112001"/>
                  <a:pt x="1284270" y="94877"/>
                </a:cubicBezTo>
                <a:cubicBezTo>
                  <a:pt x="1287695" y="108576"/>
                  <a:pt x="1292018" y="122081"/>
                  <a:pt x="1294544" y="135974"/>
                </a:cubicBezTo>
                <a:cubicBezTo>
                  <a:pt x="1298876" y="159800"/>
                  <a:pt x="1293988" y="186233"/>
                  <a:pt x="1304818" y="207893"/>
                </a:cubicBezTo>
                <a:cubicBezTo>
                  <a:pt x="1309661" y="217579"/>
                  <a:pt x="1312743" y="187643"/>
                  <a:pt x="1315092" y="177071"/>
                </a:cubicBezTo>
                <a:cubicBezTo>
                  <a:pt x="1319611" y="156735"/>
                  <a:pt x="1321942" y="135974"/>
                  <a:pt x="1325367" y="115426"/>
                </a:cubicBezTo>
                <a:cubicBezTo>
                  <a:pt x="1385468" y="175529"/>
                  <a:pt x="1356588" y="180230"/>
                  <a:pt x="1407560" y="146248"/>
                </a:cubicBezTo>
                <a:cubicBezTo>
                  <a:pt x="1414409" y="135974"/>
                  <a:pt x="1415856" y="116958"/>
                  <a:pt x="1428108" y="115426"/>
                </a:cubicBezTo>
                <a:cubicBezTo>
                  <a:pt x="1449601" y="112739"/>
                  <a:pt x="1469205" y="129125"/>
                  <a:pt x="1489753" y="135974"/>
                </a:cubicBezTo>
                <a:lnTo>
                  <a:pt x="1520576" y="146248"/>
                </a:lnTo>
                <a:cubicBezTo>
                  <a:pt x="1547974" y="139399"/>
                  <a:pt x="1574600" y="127712"/>
                  <a:pt x="1602769" y="125700"/>
                </a:cubicBezTo>
                <a:cubicBezTo>
                  <a:pt x="1679474" y="120221"/>
                  <a:pt x="1649176" y="133897"/>
                  <a:pt x="1695236" y="166797"/>
                </a:cubicBezTo>
                <a:cubicBezTo>
                  <a:pt x="1717452" y="182666"/>
                  <a:pt x="1742003" y="189235"/>
                  <a:pt x="1767155" y="197619"/>
                </a:cubicBezTo>
                <a:cubicBezTo>
                  <a:pt x="1774005" y="190770"/>
                  <a:pt x="1782898" y="185481"/>
                  <a:pt x="1787704" y="177071"/>
                </a:cubicBezTo>
                <a:cubicBezTo>
                  <a:pt x="1807325" y="142735"/>
                  <a:pt x="1801713" y="121964"/>
                  <a:pt x="1828800" y="94877"/>
                </a:cubicBezTo>
                <a:cubicBezTo>
                  <a:pt x="1837531" y="86146"/>
                  <a:pt x="1849349" y="81178"/>
                  <a:pt x="1859623" y="74329"/>
                </a:cubicBezTo>
                <a:cubicBezTo>
                  <a:pt x="1865102" y="75699"/>
                  <a:pt x="1922700" y="88982"/>
                  <a:pt x="1931542" y="94877"/>
                </a:cubicBezTo>
                <a:cubicBezTo>
                  <a:pt x="1943632" y="102937"/>
                  <a:pt x="1950541" y="117255"/>
                  <a:pt x="1962364" y="125700"/>
                </a:cubicBezTo>
                <a:cubicBezTo>
                  <a:pt x="1974827" y="134602"/>
                  <a:pt x="1989762" y="139399"/>
                  <a:pt x="2003461" y="146248"/>
                </a:cubicBezTo>
                <a:cubicBezTo>
                  <a:pt x="2024009" y="139399"/>
                  <a:pt x="2046533" y="136844"/>
                  <a:pt x="2065106" y="125700"/>
                </a:cubicBezTo>
                <a:cubicBezTo>
                  <a:pt x="2089290" y="111190"/>
                  <a:pt x="2120230" y="65901"/>
                  <a:pt x="2137025" y="43507"/>
                </a:cubicBezTo>
                <a:cubicBezTo>
                  <a:pt x="2150724" y="50356"/>
                  <a:pt x="2165659" y="55153"/>
                  <a:pt x="2178122" y="64055"/>
                </a:cubicBezTo>
                <a:cubicBezTo>
                  <a:pt x="2189945" y="72500"/>
                  <a:pt x="2196243" y="87821"/>
                  <a:pt x="2208944" y="94877"/>
                </a:cubicBezTo>
                <a:cubicBezTo>
                  <a:pt x="2227878" y="105396"/>
                  <a:pt x="2270589" y="115426"/>
                  <a:pt x="2270589" y="115426"/>
                </a:cubicBezTo>
                <a:cubicBezTo>
                  <a:pt x="2287713" y="108576"/>
                  <a:pt x="2307957" y="106879"/>
                  <a:pt x="2321960" y="94877"/>
                </a:cubicBezTo>
                <a:cubicBezTo>
                  <a:pt x="2366121" y="57025"/>
                  <a:pt x="2318715" y="41885"/>
                  <a:pt x="2363057" y="64055"/>
                </a:cubicBezTo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5831984" y="1988840"/>
            <a:ext cx="2414427" cy="186640"/>
          </a:xfrm>
          <a:custGeom>
            <a:avLst/>
            <a:gdLst>
              <a:gd name="connsiteX0" fmla="*/ 0 w 2414427"/>
              <a:gd name="connsiteY0" fmla="*/ 133564 h 186640"/>
              <a:gd name="connsiteX1" fmla="*/ 92468 w 2414427"/>
              <a:gd name="connsiteY1" fmla="*/ 143839 h 186640"/>
              <a:gd name="connsiteX2" fmla="*/ 143839 w 2414427"/>
              <a:gd name="connsiteY2" fmla="*/ 164387 h 186640"/>
              <a:gd name="connsiteX3" fmla="*/ 184935 w 2414427"/>
              <a:gd name="connsiteY3" fmla="*/ 174661 h 186640"/>
              <a:gd name="connsiteX4" fmla="*/ 297951 w 2414427"/>
              <a:gd name="connsiteY4" fmla="*/ 154113 h 186640"/>
              <a:gd name="connsiteX5" fmla="*/ 328773 w 2414427"/>
              <a:gd name="connsiteY5" fmla="*/ 92468 h 186640"/>
              <a:gd name="connsiteX6" fmla="*/ 349322 w 2414427"/>
              <a:gd name="connsiteY6" fmla="*/ 71919 h 186640"/>
              <a:gd name="connsiteX7" fmla="*/ 400693 w 2414427"/>
              <a:gd name="connsiteY7" fmla="*/ 0 h 186640"/>
              <a:gd name="connsiteX8" fmla="*/ 503434 w 2414427"/>
              <a:gd name="connsiteY8" fmla="*/ 10274 h 186640"/>
              <a:gd name="connsiteX9" fmla="*/ 575353 w 2414427"/>
              <a:gd name="connsiteY9" fmla="*/ 41097 h 186640"/>
              <a:gd name="connsiteX10" fmla="*/ 606176 w 2414427"/>
              <a:gd name="connsiteY10" fmla="*/ 51371 h 186640"/>
              <a:gd name="connsiteX11" fmla="*/ 688369 w 2414427"/>
              <a:gd name="connsiteY11" fmla="*/ 102742 h 186640"/>
              <a:gd name="connsiteX12" fmla="*/ 719191 w 2414427"/>
              <a:gd name="connsiteY12" fmla="*/ 113016 h 186640"/>
              <a:gd name="connsiteX13" fmla="*/ 811659 w 2414427"/>
              <a:gd name="connsiteY13" fmla="*/ 92468 h 186640"/>
              <a:gd name="connsiteX14" fmla="*/ 863030 w 2414427"/>
              <a:gd name="connsiteY14" fmla="*/ 133564 h 186640"/>
              <a:gd name="connsiteX15" fmla="*/ 914400 w 2414427"/>
              <a:gd name="connsiteY15" fmla="*/ 164387 h 186640"/>
              <a:gd name="connsiteX16" fmla="*/ 1037690 w 2414427"/>
              <a:gd name="connsiteY16" fmla="*/ 143839 h 186640"/>
              <a:gd name="connsiteX17" fmla="*/ 1099335 w 2414427"/>
              <a:gd name="connsiteY17" fmla="*/ 164387 h 186640"/>
              <a:gd name="connsiteX18" fmla="*/ 1119884 w 2414427"/>
              <a:gd name="connsiteY18" fmla="*/ 143839 h 186640"/>
              <a:gd name="connsiteX19" fmla="*/ 1130158 w 2414427"/>
              <a:gd name="connsiteY19" fmla="*/ 113016 h 186640"/>
              <a:gd name="connsiteX20" fmla="*/ 1171254 w 2414427"/>
              <a:gd name="connsiteY20" fmla="*/ 154113 h 186640"/>
              <a:gd name="connsiteX21" fmla="*/ 1202077 w 2414427"/>
              <a:gd name="connsiteY21" fmla="*/ 164387 h 186640"/>
              <a:gd name="connsiteX22" fmla="*/ 1212351 w 2414427"/>
              <a:gd name="connsiteY22" fmla="*/ 133564 h 186640"/>
              <a:gd name="connsiteX23" fmla="*/ 1253448 w 2414427"/>
              <a:gd name="connsiteY23" fmla="*/ 174661 h 186640"/>
              <a:gd name="connsiteX24" fmla="*/ 1294544 w 2414427"/>
              <a:gd name="connsiteY24" fmla="*/ 154113 h 186640"/>
              <a:gd name="connsiteX25" fmla="*/ 1335641 w 2414427"/>
              <a:gd name="connsiteY25" fmla="*/ 133564 h 186640"/>
              <a:gd name="connsiteX26" fmla="*/ 1387012 w 2414427"/>
              <a:gd name="connsiteY26" fmla="*/ 164387 h 186640"/>
              <a:gd name="connsiteX27" fmla="*/ 1407560 w 2414427"/>
              <a:gd name="connsiteY27" fmla="*/ 133564 h 186640"/>
              <a:gd name="connsiteX28" fmla="*/ 1438382 w 2414427"/>
              <a:gd name="connsiteY28" fmla="*/ 154113 h 186640"/>
              <a:gd name="connsiteX29" fmla="*/ 1458931 w 2414427"/>
              <a:gd name="connsiteY29" fmla="*/ 174661 h 186640"/>
              <a:gd name="connsiteX30" fmla="*/ 1489753 w 2414427"/>
              <a:gd name="connsiteY30" fmla="*/ 154113 h 186640"/>
              <a:gd name="connsiteX31" fmla="*/ 1500027 w 2414427"/>
              <a:gd name="connsiteY31" fmla="*/ 123290 h 186640"/>
              <a:gd name="connsiteX32" fmla="*/ 1551398 w 2414427"/>
              <a:gd name="connsiteY32" fmla="*/ 154113 h 186640"/>
              <a:gd name="connsiteX33" fmla="*/ 1571946 w 2414427"/>
              <a:gd name="connsiteY33" fmla="*/ 133564 h 186640"/>
              <a:gd name="connsiteX34" fmla="*/ 1582221 w 2414427"/>
              <a:gd name="connsiteY34" fmla="*/ 102742 h 186640"/>
              <a:gd name="connsiteX35" fmla="*/ 1613043 w 2414427"/>
              <a:gd name="connsiteY35" fmla="*/ 113016 h 186640"/>
              <a:gd name="connsiteX36" fmla="*/ 1643866 w 2414427"/>
              <a:gd name="connsiteY36" fmla="*/ 102742 h 186640"/>
              <a:gd name="connsiteX37" fmla="*/ 1674688 w 2414427"/>
              <a:gd name="connsiteY37" fmla="*/ 92468 h 186640"/>
              <a:gd name="connsiteX38" fmla="*/ 1695236 w 2414427"/>
              <a:gd name="connsiteY38" fmla="*/ 143839 h 186640"/>
              <a:gd name="connsiteX39" fmla="*/ 1715785 w 2414427"/>
              <a:gd name="connsiteY39" fmla="*/ 174661 h 186640"/>
              <a:gd name="connsiteX40" fmla="*/ 1726059 w 2414427"/>
              <a:gd name="connsiteY40" fmla="*/ 20549 h 186640"/>
              <a:gd name="connsiteX41" fmla="*/ 1736333 w 2414427"/>
              <a:gd name="connsiteY41" fmla="*/ 71919 h 186640"/>
              <a:gd name="connsiteX42" fmla="*/ 1787704 w 2414427"/>
              <a:gd name="connsiteY42" fmla="*/ 123290 h 186640"/>
              <a:gd name="connsiteX43" fmla="*/ 1859623 w 2414427"/>
              <a:gd name="connsiteY43" fmla="*/ 133564 h 186640"/>
              <a:gd name="connsiteX44" fmla="*/ 1890445 w 2414427"/>
              <a:gd name="connsiteY44" fmla="*/ 123290 h 186640"/>
              <a:gd name="connsiteX45" fmla="*/ 1921268 w 2414427"/>
              <a:gd name="connsiteY45" fmla="*/ 113016 h 186640"/>
              <a:gd name="connsiteX46" fmla="*/ 1982913 w 2414427"/>
              <a:gd name="connsiteY46" fmla="*/ 123290 h 186640"/>
              <a:gd name="connsiteX47" fmla="*/ 2044558 w 2414427"/>
              <a:gd name="connsiteY47" fmla="*/ 143839 h 186640"/>
              <a:gd name="connsiteX48" fmla="*/ 2137025 w 2414427"/>
              <a:gd name="connsiteY48" fmla="*/ 123290 h 186640"/>
              <a:gd name="connsiteX49" fmla="*/ 2167848 w 2414427"/>
              <a:gd name="connsiteY49" fmla="*/ 82194 h 186640"/>
              <a:gd name="connsiteX50" fmla="*/ 2229493 w 2414427"/>
              <a:gd name="connsiteY50" fmla="*/ 102742 h 186640"/>
              <a:gd name="connsiteX51" fmla="*/ 2260315 w 2414427"/>
              <a:gd name="connsiteY51" fmla="*/ 133564 h 186640"/>
              <a:gd name="connsiteX52" fmla="*/ 2373331 w 2414427"/>
              <a:gd name="connsiteY52" fmla="*/ 123290 h 186640"/>
              <a:gd name="connsiteX53" fmla="*/ 2414427 w 2414427"/>
              <a:gd name="connsiteY53" fmla="*/ 92468 h 18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414427" h="186640">
                <a:moveTo>
                  <a:pt x="0" y="133564"/>
                </a:moveTo>
                <a:cubicBezTo>
                  <a:pt x="30823" y="136989"/>
                  <a:pt x="62144" y="137341"/>
                  <a:pt x="92468" y="143839"/>
                </a:cubicBezTo>
                <a:cubicBezTo>
                  <a:pt x="110501" y="147703"/>
                  <a:pt x="126343" y="158555"/>
                  <a:pt x="143839" y="164387"/>
                </a:cubicBezTo>
                <a:cubicBezTo>
                  <a:pt x="157235" y="168852"/>
                  <a:pt x="171236" y="171236"/>
                  <a:pt x="184935" y="174661"/>
                </a:cubicBezTo>
                <a:cubicBezTo>
                  <a:pt x="222607" y="167812"/>
                  <a:pt x="261355" y="165374"/>
                  <a:pt x="297951" y="154113"/>
                </a:cubicBezTo>
                <a:cubicBezTo>
                  <a:pt x="326226" y="145413"/>
                  <a:pt x="319440" y="111135"/>
                  <a:pt x="328773" y="92468"/>
                </a:cubicBezTo>
                <a:cubicBezTo>
                  <a:pt x="333105" y="83804"/>
                  <a:pt x="343121" y="79361"/>
                  <a:pt x="349322" y="71919"/>
                </a:cubicBezTo>
                <a:cubicBezTo>
                  <a:pt x="370560" y="46434"/>
                  <a:pt x="382900" y="26689"/>
                  <a:pt x="400693" y="0"/>
                </a:cubicBezTo>
                <a:cubicBezTo>
                  <a:pt x="434940" y="3425"/>
                  <a:pt x="469416" y="5040"/>
                  <a:pt x="503434" y="10274"/>
                </a:cubicBezTo>
                <a:cubicBezTo>
                  <a:pt x="528490" y="14129"/>
                  <a:pt x="553273" y="31634"/>
                  <a:pt x="575353" y="41097"/>
                </a:cubicBezTo>
                <a:cubicBezTo>
                  <a:pt x="585307" y="45363"/>
                  <a:pt x="595902" y="47946"/>
                  <a:pt x="606176" y="51371"/>
                </a:cubicBezTo>
                <a:cubicBezTo>
                  <a:pt x="638738" y="100216"/>
                  <a:pt x="615009" y="78289"/>
                  <a:pt x="688369" y="102742"/>
                </a:cubicBezTo>
                <a:lnTo>
                  <a:pt x="719191" y="113016"/>
                </a:lnTo>
                <a:cubicBezTo>
                  <a:pt x="750014" y="106167"/>
                  <a:pt x="780194" y="95090"/>
                  <a:pt x="811659" y="92468"/>
                </a:cubicBezTo>
                <a:cubicBezTo>
                  <a:pt x="845269" y="89667"/>
                  <a:pt x="846652" y="113091"/>
                  <a:pt x="863030" y="133564"/>
                </a:cubicBezTo>
                <a:cubicBezTo>
                  <a:pt x="883545" y="159207"/>
                  <a:pt x="882987" y="153916"/>
                  <a:pt x="914400" y="164387"/>
                </a:cubicBezTo>
                <a:cubicBezTo>
                  <a:pt x="955497" y="157538"/>
                  <a:pt x="996026" y="143839"/>
                  <a:pt x="1037690" y="143839"/>
                </a:cubicBezTo>
                <a:cubicBezTo>
                  <a:pt x="1059350" y="143839"/>
                  <a:pt x="1099335" y="164387"/>
                  <a:pt x="1099335" y="164387"/>
                </a:cubicBezTo>
                <a:cubicBezTo>
                  <a:pt x="1106185" y="157538"/>
                  <a:pt x="1114900" y="152145"/>
                  <a:pt x="1119884" y="143839"/>
                </a:cubicBezTo>
                <a:cubicBezTo>
                  <a:pt x="1125456" y="134552"/>
                  <a:pt x="1119538" y="110892"/>
                  <a:pt x="1130158" y="113016"/>
                </a:cubicBezTo>
                <a:cubicBezTo>
                  <a:pt x="1149155" y="116815"/>
                  <a:pt x="1155490" y="142853"/>
                  <a:pt x="1171254" y="154113"/>
                </a:cubicBezTo>
                <a:cubicBezTo>
                  <a:pt x="1180067" y="160408"/>
                  <a:pt x="1191803" y="160962"/>
                  <a:pt x="1202077" y="164387"/>
                </a:cubicBezTo>
                <a:cubicBezTo>
                  <a:pt x="1205502" y="154113"/>
                  <a:pt x="1202664" y="138407"/>
                  <a:pt x="1212351" y="133564"/>
                </a:cubicBezTo>
                <a:cubicBezTo>
                  <a:pt x="1243661" y="117909"/>
                  <a:pt x="1249534" y="162920"/>
                  <a:pt x="1253448" y="174661"/>
                </a:cubicBezTo>
                <a:cubicBezTo>
                  <a:pt x="1267147" y="167812"/>
                  <a:pt x="1283714" y="164943"/>
                  <a:pt x="1294544" y="154113"/>
                </a:cubicBezTo>
                <a:cubicBezTo>
                  <a:pt x="1328791" y="119865"/>
                  <a:pt x="1273995" y="113016"/>
                  <a:pt x="1335641" y="133564"/>
                </a:cubicBezTo>
                <a:cubicBezTo>
                  <a:pt x="1345101" y="143025"/>
                  <a:pt x="1367958" y="172009"/>
                  <a:pt x="1387012" y="164387"/>
                </a:cubicBezTo>
                <a:cubicBezTo>
                  <a:pt x="1398477" y="159801"/>
                  <a:pt x="1400711" y="143838"/>
                  <a:pt x="1407560" y="133564"/>
                </a:cubicBezTo>
                <a:cubicBezTo>
                  <a:pt x="1417834" y="140414"/>
                  <a:pt x="1428740" y="146399"/>
                  <a:pt x="1438382" y="154113"/>
                </a:cubicBezTo>
                <a:cubicBezTo>
                  <a:pt x="1445946" y="160164"/>
                  <a:pt x="1449244" y="174661"/>
                  <a:pt x="1458931" y="174661"/>
                </a:cubicBezTo>
                <a:cubicBezTo>
                  <a:pt x="1471279" y="174661"/>
                  <a:pt x="1479479" y="160962"/>
                  <a:pt x="1489753" y="154113"/>
                </a:cubicBezTo>
                <a:cubicBezTo>
                  <a:pt x="1493178" y="143839"/>
                  <a:pt x="1490340" y="128133"/>
                  <a:pt x="1500027" y="123290"/>
                </a:cubicBezTo>
                <a:cubicBezTo>
                  <a:pt x="1517811" y="114398"/>
                  <a:pt x="1543074" y="145788"/>
                  <a:pt x="1551398" y="154113"/>
                </a:cubicBezTo>
                <a:cubicBezTo>
                  <a:pt x="1558247" y="147263"/>
                  <a:pt x="1566962" y="141870"/>
                  <a:pt x="1571946" y="133564"/>
                </a:cubicBezTo>
                <a:cubicBezTo>
                  <a:pt x="1577518" y="124278"/>
                  <a:pt x="1572534" y="107585"/>
                  <a:pt x="1582221" y="102742"/>
                </a:cubicBezTo>
                <a:cubicBezTo>
                  <a:pt x="1591907" y="97899"/>
                  <a:pt x="1602769" y="109591"/>
                  <a:pt x="1613043" y="113016"/>
                </a:cubicBezTo>
                <a:cubicBezTo>
                  <a:pt x="1634425" y="27485"/>
                  <a:pt x="1608389" y="88551"/>
                  <a:pt x="1643866" y="102742"/>
                </a:cubicBezTo>
                <a:cubicBezTo>
                  <a:pt x="1653921" y="106764"/>
                  <a:pt x="1664414" y="95893"/>
                  <a:pt x="1674688" y="92468"/>
                </a:cubicBezTo>
                <a:cubicBezTo>
                  <a:pt x="1681537" y="109592"/>
                  <a:pt x="1686988" y="127343"/>
                  <a:pt x="1695236" y="143839"/>
                </a:cubicBezTo>
                <a:cubicBezTo>
                  <a:pt x="1700758" y="154883"/>
                  <a:pt x="1712790" y="186640"/>
                  <a:pt x="1715785" y="174661"/>
                </a:cubicBezTo>
                <a:cubicBezTo>
                  <a:pt x="1728272" y="124714"/>
                  <a:pt x="1722634" y="71920"/>
                  <a:pt x="1726059" y="20549"/>
                </a:cubicBezTo>
                <a:cubicBezTo>
                  <a:pt x="1729484" y="37672"/>
                  <a:pt x="1730202" y="55568"/>
                  <a:pt x="1736333" y="71919"/>
                </a:cubicBezTo>
                <a:cubicBezTo>
                  <a:pt x="1743858" y="91986"/>
                  <a:pt x="1766479" y="116923"/>
                  <a:pt x="1787704" y="123290"/>
                </a:cubicBezTo>
                <a:cubicBezTo>
                  <a:pt x="1810899" y="130248"/>
                  <a:pt x="1835650" y="130139"/>
                  <a:pt x="1859623" y="133564"/>
                </a:cubicBezTo>
                <a:cubicBezTo>
                  <a:pt x="1869897" y="130139"/>
                  <a:pt x="1879826" y="121166"/>
                  <a:pt x="1890445" y="123290"/>
                </a:cubicBezTo>
                <a:cubicBezTo>
                  <a:pt x="1925703" y="130342"/>
                  <a:pt x="1900047" y="176680"/>
                  <a:pt x="1921268" y="113016"/>
                </a:cubicBezTo>
                <a:cubicBezTo>
                  <a:pt x="1941816" y="116441"/>
                  <a:pt x="1962703" y="118237"/>
                  <a:pt x="1982913" y="123290"/>
                </a:cubicBezTo>
                <a:cubicBezTo>
                  <a:pt x="2003926" y="128543"/>
                  <a:pt x="2044558" y="143839"/>
                  <a:pt x="2044558" y="143839"/>
                </a:cubicBezTo>
                <a:cubicBezTo>
                  <a:pt x="2075380" y="136989"/>
                  <a:pt x="2108784" y="137410"/>
                  <a:pt x="2137025" y="123290"/>
                </a:cubicBezTo>
                <a:cubicBezTo>
                  <a:pt x="2152341" y="115632"/>
                  <a:pt x="2151132" y="85909"/>
                  <a:pt x="2167848" y="82194"/>
                </a:cubicBezTo>
                <a:cubicBezTo>
                  <a:pt x="2188992" y="77495"/>
                  <a:pt x="2229493" y="102742"/>
                  <a:pt x="2229493" y="102742"/>
                </a:cubicBezTo>
                <a:cubicBezTo>
                  <a:pt x="2239767" y="113016"/>
                  <a:pt x="2248226" y="125504"/>
                  <a:pt x="2260315" y="133564"/>
                </a:cubicBezTo>
                <a:cubicBezTo>
                  <a:pt x="2296980" y="158008"/>
                  <a:pt x="2335259" y="132808"/>
                  <a:pt x="2373331" y="123290"/>
                </a:cubicBezTo>
                <a:cubicBezTo>
                  <a:pt x="2397678" y="86769"/>
                  <a:pt x="2381531" y="92468"/>
                  <a:pt x="2414427" y="924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07504" y="44624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Neural synchrony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912104" y="1628800"/>
            <a:ext cx="576064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835697" y="1650504"/>
            <a:ext cx="57606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3" descr="C:\Documents and Settings\alex\Desktop\grey_brain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987824" y="332656"/>
            <a:ext cx="3103607" cy="30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3347864" y="186652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364088" y="1916832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rot="10800000">
            <a:off x="899593" y="1988840"/>
            <a:ext cx="2366121" cy="217579"/>
          </a:xfrm>
          <a:custGeom>
            <a:avLst/>
            <a:gdLst>
              <a:gd name="connsiteX0" fmla="*/ 0 w 2366121"/>
              <a:gd name="connsiteY0" fmla="*/ 146248 h 217579"/>
              <a:gd name="connsiteX1" fmla="*/ 30823 w 2366121"/>
              <a:gd name="connsiteY1" fmla="*/ 115426 h 217579"/>
              <a:gd name="connsiteX2" fmla="*/ 51371 w 2366121"/>
              <a:gd name="connsiteY2" fmla="*/ 84603 h 217579"/>
              <a:gd name="connsiteX3" fmla="*/ 82194 w 2366121"/>
              <a:gd name="connsiteY3" fmla="*/ 64055 h 217579"/>
              <a:gd name="connsiteX4" fmla="*/ 164387 w 2366121"/>
              <a:gd name="connsiteY4" fmla="*/ 84603 h 217579"/>
              <a:gd name="connsiteX5" fmla="*/ 195209 w 2366121"/>
              <a:gd name="connsiteY5" fmla="*/ 105152 h 217579"/>
              <a:gd name="connsiteX6" fmla="*/ 236306 w 2366121"/>
              <a:gd name="connsiteY6" fmla="*/ 125700 h 217579"/>
              <a:gd name="connsiteX7" fmla="*/ 267128 w 2366121"/>
              <a:gd name="connsiteY7" fmla="*/ 146248 h 217579"/>
              <a:gd name="connsiteX8" fmla="*/ 318499 w 2366121"/>
              <a:gd name="connsiteY8" fmla="*/ 156522 h 217579"/>
              <a:gd name="connsiteX9" fmla="*/ 400692 w 2366121"/>
              <a:gd name="connsiteY9" fmla="*/ 135974 h 217579"/>
              <a:gd name="connsiteX10" fmla="*/ 431515 w 2366121"/>
              <a:gd name="connsiteY10" fmla="*/ 53781 h 217579"/>
              <a:gd name="connsiteX11" fmla="*/ 482886 w 2366121"/>
              <a:gd name="connsiteY11" fmla="*/ 22958 h 217579"/>
              <a:gd name="connsiteX12" fmla="*/ 513708 w 2366121"/>
              <a:gd name="connsiteY12" fmla="*/ 2410 h 217579"/>
              <a:gd name="connsiteX13" fmla="*/ 585627 w 2366121"/>
              <a:gd name="connsiteY13" fmla="*/ 12684 h 217579"/>
              <a:gd name="connsiteX14" fmla="*/ 606176 w 2366121"/>
              <a:gd name="connsiteY14" fmla="*/ 33232 h 217579"/>
              <a:gd name="connsiteX15" fmla="*/ 636998 w 2366121"/>
              <a:gd name="connsiteY15" fmla="*/ 53781 h 217579"/>
              <a:gd name="connsiteX16" fmla="*/ 678095 w 2366121"/>
              <a:gd name="connsiteY16" fmla="*/ 105152 h 217579"/>
              <a:gd name="connsiteX17" fmla="*/ 708917 w 2366121"/>
              <a:gd name="connsiteY17" fmla="*/ 115426 h 217579"/>
              <a:gd name="connsiteX18" fmla="*/ 760288 w 2366121"/>
              <a:gd name="connsiteY18" fmla="*/ 53781 h 217579"/>
              <a:gd name="connsiteX19" fmla="*/ 791110 w 2366121"/>
              <a:gd name="connsiteY19" fmla="*/ 115426 h 217579"/>
              <a:gd name="connsiteX20" fmla="*/ 842481 w 2366121"/>
              <a:gd name="connsiteY20" fmla="*/ 156522 h 217579"/>
              <a:gd name="connsiteX21" fmla="*/ 883578 w 2366121"/>
              <a:gd name="connsiteY21" fmla="*/ 94877 h 217579"/>
              <a:gd name="connsiteX22" fmla="*/ 904126 w 2366121"/>
              <a:gd name="connsiteY22" fmla="*/ 115426 h 217579"/>
              <a:gd name="connsiteX23" fmla="*/ 934949 w 2366121"/>
              <a:gd name="connsiteY23" fmla="*/ 166797 h 217579"/>
              <a:gd name="connsiteX24" fmla="*/ 965771 w 2366121"/>
              <a:gd name="connsiteY24" fmla="*/ 156522 h 217579"/>
              <a:gd name="connsiteX25" fmla="*/ 986319 w 2366121"/>
              <a:gd name="connsiteY25" fmla="*/ 84603 h 217579"/>
              <a:gd name="connsiteX26" fmla="*/ 996594 w 2366121"/>
              <a:gd name="connsiteY26" fmla="*/ 53781 h 217579"/>
              <a:gd name="connsiteX27" fmla="*/ 1037690 w 2366121"/>
              <a:gd name="connsiteY27" fmla="*/ 105152 h 217579"/>
              <a:gd name="connsiteX28" fmla="*/ 1058239 w 2366121"/>
              <a:gd name="connsiteY28" fmla="*/ 84603 h 217579"/>
              <a:gd name="connsiteX29" fmla="*/ 1068513 w 2366121"/>
              <a:gd name="connsiteY29" fmla="*/ 53781 h 217579"/>
              <a:gd name="connsiteX30" fmla="*/ 1078787 w 2366121"/>
              <a:gd name="connsiteY30" fmla="*/ 84603 h 217579"/>
              <a:gd name="connsiteX31" fmla="*/ 1089061 w 2366121"/>
              <a:gd name="connsiteY31" fmla="*/ 135974 h 217579"/>
              <a:gd name="connsiteX32" fmla="*/ 1109609 w 2366121"/>
              <a:gd name="connsiteY32" fmla="*/ 64055 h 217579"/>
              <a:gd name="connsiteX33" fmla="*/ 1130158 w 2366121"/>
              <a:gd name="connsiteY33" fmla="*/ 43507 h 217579"/>
              <a:gd name="connsiteX34" fmla="*/ 1191803 w 2366121"/>
              <a:gd name="connsiteY34" fmla="*/ 177071 h 217579"/>
              <a:gd name="connsiteX35" fmla="*/ 1212351 w 2366121"/>
              <a:gd name="connsiteY35" fmla="*/ 146248 h 217579"/>
              <a:gd name="connsiteX36" fmla="*/ 1222625 w 2366121"/>
              <a:gd name="connsiteY36" fmla="*/ 84603 h 217579"/>
              <a:gd name="connsiteX37" fmla="*/ 1232899 w 2366121"/>
              <a:gd name="connsiteY37" fmla="*/ 125700 h 217579"/>
              <a:gd name="connsiteX38" fmla="*/ 1253448 w 2366121"/>
              <a:gd name="connsiteY38" fmla="*/ 156522 h 217579"/>
              <a:gd name="connsiteX39" fmla="*/ 1263722 w 2366121"/>
              <a:gd name="connsiteY39" fmla="*/ 187345 h 217579"/>
              <a:gd name="connsiteX40" fmla="*/ 1273996 w 2366121"/>
              <a:gd name="connsiteY40" fmla="*/ 146248 h 217579"/>
              <a:gd name="connsiteX41" fmla="*/ 1284270 w 2366121"/>
              <a:gd name="connsiteY41" fmla="*/ 94877 h 217579"/>
              <a:gd name="connsiteX42" fmla="*/ 1294544 w 2366121"/>
              <a:gd name="connsiteY42" fmla="*/ 135974 h 217579"/>
              <a:gd name="connsiteX43" fmla="*/ 1304818 w 2366121"/>
              <a:gd name="connsiteY43" fmla="*/ 207893 h 217579"/>
              <a:gd name="connsiteX44" fmla="*/ 1315092 w 2366121"/>
              <a:gd name="connsiteY44" fmla="*/ 177071 h 217579"/>
              <a:gd name="connsiteX45" fmla="*/ 1325367 w 2366121"/>
              <a:gd name="connsiteY45" fmla="*/ 115426 h 217579"/>
              <a:gd name="connsiteX46" fmla="*/ 1407560 w 2366121"/>
              <a:gd name="connsiteY46" fmla="*/ 146248 h 217579"/>
              <a:gd name="connsiteX47" fmla="*/ 1428108 w 2366121"/>
              <a:gd name="connsiteY47" fmla="*/ 115426 h 217579"/>
              <a:gd name="connsiteX48" fmla="*/ 1489753 w 2366121"/>
              <a:gd name="connsiteY48" fmla="*/ 135974 h 217579"/>
              <a:gd name="connsiteX49" fmla="*/ 1520576 w 2366121"/>
              <a:gd name="connsiteY49" fmla="*/ 146248 h 217579"/>
              <a:gd name="connsiteX50" fmla="*/ 1602769 w 2366121"/>
              <a:gd name="connsiteY50" fmla="*/ 125700 h 217579"/>
              <a:gd name="connsiteX51" fmla="*/ 1695236 w 2366121"/>
              <a:gd name="connsiteY51" fmla="*/ 166797 h 217579"/>
              <a:gd name="connsiteX52" fmla="*/ 1767155 w 2366121"/>
              <a:gd name="connsiteY52" fmla="*/ 197619 h 217579"/>
              <a:gd name="connsiteX53" fmla="*/ 1787704 w 2366121"/>
              <a:gd name="connsiteY53" fmla="*/ 177071 h 217579"/>
              <a:gd name="connsiteX54" fmla="*/ 1828800 w 2366121"/>
              <a:gd name="connsiteY54" fmla="*/ 94877 h 217579"/>
              <a:gd name="connsiteX55" fmla="*/ 1859623 w 2366121"/>
              <a:gd name="connsiteY55" fmla="*/ 74329 h 217579"/>
              <a:gd name="connsiteX56" fmla="*/ 1931542 w 2366121"/>
              <a:gd name="connsiteY56" fmla="*/ 94877 h 217579"/>
              <a:gd name="connsiteX57" fmla="*/ 1962364 w 2366121"/>
              <a:gd name="connsiteY57" fmla="*/ 125700 h 217579"/>
              <a:gd name="connsiteX58" fmla="*/ 2003461 w 2366121"/>
              <a:gd name="connsiteY58" fmla="*/ 146248 h 217579"/>
              <a:gd name="connsiteX59" fmla="*/ 2065106 w 2366121"/>
              <a:gd name="connsiteY59" fmla="*/ 125700 h 217579"/>
              <a:gd name="connsiteX60" fmla="*/ 2137025 w 2366121"/>
              <a:gd name="connsiteY60" fmla="*/ 43507 h 217579"/>
              <a:gd name="connsiteX61" fmla="*/ 2178122 w 2366121"/>
              <a:gd name="connsiteY61" fmla="*/ 64055 h 217579"/>
              <a:gd name="connsiteX62" fmla="*/ 2208944 w 2366121"/>
              <a:gd name="connsiteY62" fmla="*/ 94877 h 217579"/>
              <a:gd name="connsiteX63" fmla="*/ 2270589 w 2366121"/>
              <a:gd name="connsiteY63" fmla="*/ 115426 h 217579"/>
              <a:gd name="connsiteX64" fmla="*/ 2321960 w 2366121"/>
              <a:gd name="connsiteY64" fmla="*/ 94877 h 217579"/>
              <a:gd name="connsiteX65" fmla="*/ 2363057 w 2366121"/>
              <a:gd name="connsiteY65" fmla="*/ 64055 h 21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66121" h="217579">
                <a:moveTo>
                  <a:pt x="0" y="146248"/>
                </a:moveTo>
                <a:cubicBezTo>
                  <a:pt x="10274" y="135974"/>
                  <a:pt x="21521" y="126588"/>
                  <a:pt x="30823" y="115426"/>
                </a:cubicBezTo>
                <a:cubicBezTo>
                  <a:pt x="38728" y="105940"/>
                  <a:pt x="42640" y="93334"/>
                  <a:pt x="51371" y="84603"/>
                </a:cubicBezTo>
                <a:cubicBezTo>
                  <a:pt x="60102" y="75872"/>
                  <a:pt x="71920" y="70904"/>
                  <a:pt x="82194" y="64055"/>
                </a:cubicBezTo>
                <a:cubicBezTo>
                  <a:pt x="109592" y="70904"/>
                  <a:pt x="137846" y="74952"/>
                  <a:pt x="164387" y="84603"/>
                </a:cubicBezTo>
                <a:cubicBezTo>
                  <a:pt x="175992" y="88823"/>
                  <a:pt x="184488" y="99026"/>
                  <a:pt x="195209" y="105152"/>
                </a:cubicBezTo>
                <a:cubicBezTo>
                  <a:pt x="208507" y="112751"/>
                  <a:pt x="223008" y="118101"/>
                  <a:pt x="236306" y="125700"/>
                </a:cubicBezTo>
                <a:cubicBezTo>
                  <a:pt x="247027" y="131826"/>
                  <a:pt x="255566" y="141912"/>
                  <a:pt x="267128" y="146248"/>
                </a:cubicBezTo>
                <a:cubicBezTo>
                  <a:pt x="283479" y="152380"/>
                  <a:pt x="301375" y="153097"/>
                  <a:pt x="318499" y="156522"/>
                </a:cubicBezTo>
                <a:cubicBezTo>
                  <a:pt x="345897" y="149673"/>
                  <a:pt x="376476" y="150504"/>
                  <a:pt x="400692" y="135974"/>
                </a:cubicBezTo>
                <a:cubicBezTo>
                  <a:pt x="422369" y="122968"/>
                  <a:pt x="422308" y="72194"/>
                  <a:pt x="431515" y="53781"/>
                </a:cubicBezTo>
                <a:cubicBezTo>
                  <a:pt x="442798" y="31215"/>
                  <a:pt x="461794" y="29989"/>
                  <a:pt x="482886" y="22958"/>
                </a:cubicBezTo>
                <a:cubicBezTo>
                  <a:pt x="493160" y="16109"/>
                  <a:pt x="501421" y="3639"/>
                  <a:pt x="513708" y="2410"/>
                </a:cubicBezTo>
                <a:cubicBezTo>
                  <a:pt x="537804" y="0"/>
                  <a:pt x="562653" y="5026"/>
                  <a:pt x="585627" y="12684"/>
                </a:cubicBezTo>
                <a:cubicBezTo>
                  <a:pt x="594817" y="15747"/>
                  <a:pt x="598612" y="27181"/>
                  <a:pt x="606176" y="33232"/>
                </a:cubicBezTo>
                <a:cubicBezTo>
                  <a:pt x="615818" y="40946"/>
                  <a:pt x="626724" y="46931"/>
                  <a:pt x="636998" y="53781"/>
                </a:cubicBezTo>
                <a:cubicBezTo>
                  <a:pt x="646331" y="67781"/>
                  <a:pt x="661828" y="95392"/>
                  <a:pt x="678095" y="105152"/>
                </a:cubicBezTo>
                <a:cubicBezTo>
                  <a:pt x="687381" y="110724"/>
                  <a:pt x="698643" y="112001"/>
                  <a:pt x="708917" y="115426"/>
                </a:cubicBezTo>
                <a:cubicBezTo>
                  <a:pt x="712314" y="110331"/>
                  <a:pt x="750400" y="48837"/>
                  <a:pt x="760288" y="53781"/>
                </a:cubicBezTo>
                <a:cubicBezTo>
                  <a:pt x="780836" y="64055"/>
                  <a:pt x="779953" y="95343"/>
                  <a:pt x="791110" y="115426"/>
                </a:cubicBezTo>
                <a:cubicBezTo>
                  <a:pt x="812233" y="153448"/>
                  <a:pt x="804710" y="143932"/>
                  <a:pt x="842481" y="156522"/>
                </a:cubicBezTo>
                <a:cubicBezTo>
                  <a:pt x="842554" y="156376"/>
                  <a:pt x="867891" y="94877"/>
                  <a:pt x="883578" y="94877"/>
                </a:cubicBezTo>
                <a:cubicBezTo>
                  <a:pt x="893265" y="94877"/>
                  <a:pt x="898496" y="107544"/>
                  <a:pt x="904126" y="115426"/>
                </a:cubicBezTo>
                <a:cubicBezTo>
                  <a:pt x="915733" y="131676"/>
                  <a:pt x="924675" y="149673"/>
                  <a:pt x="934949" y="166797"/>
                </a:cubicBezTo>
                <a:cubicBezTo>
                  <a:pt x="945223" y="163372"/>
                  <a:pt x="960031" y="165706"/>
                  <a:pt x="965771" y="156522"/>
                </a:cubicBezTo>
                <a:cubicBezTo>
                  <a:pt x="978985" y="135379"/>
                  <a:pt x="979155" y="108484"/>
                  <a:pt x="986319" y="84603"/>
                </a:cubicBezTo>
                <a:cubicBezTo>
                  <a:pt x="989431" y="74230"/>
                  <a:pt x="993169" y="64055"/>
                  <a:pt x="996594" y="53781"/>
                </a:cubicBezTo>
                <a:cubicBezTo>
                  <a:pt x="997632" y="55338"/>
                  <a:pt x="1027931" y="105152"/>
                  <a:pt x="1037690" y="105152"/>
                </a:cubicBezTo>
                <a:cubicBezTo>
                  <a:pt x="1047377" y="105152"/>
                  <a:pt x="1051389" y="91453"/>
                  <a:pt x="1058239" y="84603"/>
                </a:cubicBezTo>
                <a:cubicBezTo>
                  <a:pt x="1061664" y="74329"/>
                  <a:pt x="1057683" y="53781"/>
                  <a:pt x="1068513" y="53781"/>
                </a:cubicBezTo>
                <a:cubicBezTo>
                  <a:pt x="1079343" y="53781"/>
                  <a:pt x="1076160" y="74097"/>
                  <a:pt x="1078787" y="84603"/>
                </a:cubicBezTo>
                <a:cubicBezTo>
                  <a:pt x="1083022" y="101544"/>
                  <a:pt x="1085636" y="118850"/>
                  <a:pt x="1089061" y="135974"/>
                </a:cubicBezTo>
                <a:cubicBezTo>
                  <a:pt x="1090980" y="128298"/>
                  <a:pt x="1103292" y="74583"/>
                  <a:pt x="1109609" y="64055"/>
                </a:cubicBezTo>
                <a:cubicBezTo>
                  <a:pt x="1114593" y="55749"/>
                  <a:pt x="1123308" y="50356"/>
                  <a:pt x="1130158" y="43507"/>
                </a:cubicBezTo>
                <a:cubicBezTo>
                  <a:pt x="1166395" y="152219"/>
                  <a:pt x="1141486" y="109982"/>
                  <a:pt x="1191803" y="177071"/>
                </a:cubicBezTo>
                <a:cubicBezTo>
                  <a:pt x="1198652" y="166797"/>
                  <a:pt x="1208446" y="157962"/>
                  <a:pt x="1212351" y="146248"/>
                </a:cubicBezTo>
                <a:cubicBezTo>
                  <a:pt x="1218938" y="126485"/>
                  <a:pt x="1207895" y="99333"/>
                  <a:pt x="1222625" y="84603"/>
                </a:cubicBezTo>
                <a:cubicBezTo>
                  <a:pt x="1232610" y="74618"/>
                  <a:pt x="1227337" y="112721"/>
                  <a:pt x="1232899" y="125700"/>
                </a:cubicBezTo>
                <a:cubicBezTo>
                  <a:pt x="1237763" y="137050"/>
                  <a:pt x="1246598" y="146248"/>
                  <a:pt x="1253448" y="156522"/>
                </a:cubicBezTo>
                <a:cubicBezTo>
                  <a:pt x="1256873" y="166796"/>
                  <a:pt x="1254035" y="192188"/>
                  <a:pt x="1263722" y="187345"/>
                </a:cubicBezTo>
                <a:cubicBezTo>
                  <a:pt x="1276352" y="181030"/>
                  <a:pt x="1270933" y="160032"/>
                  <a:pt x="1273996" y="146248"/>
                </a:cubicBezTo>
                <a:cubicBezTo>
                  <a:pt x="1277784" y="129201"/>
                  <a:pt x="1280845" y="112001"/>
                  <a:pt x="1284270" y="94877"/>
                </a:cubicBezTo>
                <a:cubicBezTo>
                  <a:pt x="1287695" y="108576"/>
                  <a:pt x="1292018" y="122081"/>
                  <a:pt x="1294544" y="135974"/>
                </a:cubicBezTo>
                <a:cubicBezTo>
                  <a:pt x="1298876" y="159800"/>
                  <a:pt x="1293988" y="186233"/>
                  <a:pt x="1304818" y="207893"/>
                </a:cubicBezTo>
                <a:cubicBezTo>
                  <a:pt x="1309661" y="217579"/>
                  <a:pt x="1312743" y="187643"/>
                  <a:pt x="1315092" y="177071"/>
                </a:cubicBezTo>
                <a:cubicBezTo>
                  <a:pt x="1319611" y="156735"/>
                  <a:pt x="1321942" y="135974"/>
                  <a:pt x="1325367" y="115426"/>
                </a:cubicBezTo>
                <a:cubicBezTo>
                  <a:pt x="1385468" y="175529"/>
                  <a:pt x="1356588" y="180230"/>
                  <a:pt x="1407560" y="146248"/>
                </a:cubicBezTo>
                <a:cubicBezTo>
                  <a:pt x="1414409" y="135974"/>
                  <a:pt x="1415856" y="116958"/>
                  <a:pt x="1428108" y="115426"/>
                </a:cubicBezTo>
                <a:cubicBezTo>
                  <a:pt x="1449601" y="112739"/>
                  <a:pt x="1469205" y="129125"/>
                  <a:pt x="1489753" y="135974"/>
                </a:cubicBezTo>
                <a:lnTo>
                  <a:pt x="1520576" y="146248"/>
                </a:lnTo>
                <a:cubicBezTo>
                  <a:pt x="1547974" y="139399"/>
                  <a:pt x="1574600" y="127712"/>
                  <a:pt x="1602769" y="125700"/>
                </a:cubicBezTo>
                <a:cubicBezTo>
                  <a:pt x="1679474" y="120221"/>
                  <a:pt x="1649176" y="133897"/>
                  <a:pt x="1695236" y="166797"/>
                </a:cubicBezTo>
                <a:cubicBezTo>
                  <a:pt x="1717452" y="182666"/>
                  <a:pt x="1742003" y="189235"/>
                  <a:pt x="1767155" y="197619"/>
                </a:cubicBezTo>
                <a:cubicBezTo>
                  <a:pt x="1774005" y="190770"/>
                  <a:pt x="1782898" y="185481"/>
                  <a:pt x="1787704" y="177071"/>
                </a:cubicBezTo>
                <a:cubicBezTo>
                  <a:pt x="1807325" y="142735"/>
                  <a:pt x="1801713" y="121964"/>
                  <a:pt x="1828800" y="94877"/>
                </a:cubicBezTo>
                <a:cubicBezTo>
                  <a:pt x="1837531" y="86146"/>
                  <a:pt x="1849349" y="81178"/>
                  <a:pt x="1859623" y="74329"/>
                </a:cubicBezTo>
                <a:cubicBezTo>
                  <a:pt x="1865102" y="75699"/>
                  <a:pt x="1922700" y="88982"/>
                  <a:pt x="1931542" y="94877"/>
                </a:cubicBezTo>
                <a:cubicBezTo>
                  <a:pt x="1943632" y="102937"/>
                  <a:pt x="1950541" y="117255"/>
                  <a:pt x="1962364" y="125700"/>
                </a:cubicBezTo>
                <a:cubicBezTo>
                  <a:pt x="1974827" y="134602"/>
                  <a:pt x="1989762" y="139399"/>
                  <a:pt x="2003461" y="146248"/>
                </a:cubicBezTo>
                <a:cubicBezTo>
                  <a:pt x="2024009" y="139399"/>
                  <a:pt x="2046533" y="136844"/>
                  <a:pt x="2065106" y="125700"/>
                </a:cubicBezTo>
                <a:cubicBezTo>
                  <a:pt x="2089290" y="111190"/>
                  <a:pt x="2120230" y="65901"/>
                  <a:pt x="2137025" y="43507"/>
                </a:cubicBezTo>
                <a:cubicBezTo>
                  <a:pt x="2150724" y="50356"/>
                  <a:pt x="2165659" y="55153"/>
                  <a:pt x="2178122" y="64055"/>
                </a:cubicBezTo>
                <a:cubicBezTo>
                  <a:pt x="2189945" y="72500"/>
                  <a:pt x="2196243" y="87821"/>
                  <a:pt x="2208944" y="94877"/>
                </a:cubicBezTo>
                <a:cubicBezTo>
                  <a:pt x="2227878" y="105396"/>
                  <a:pt x="2270589" y="115426"/>
                  <a:pt x="2270589" y="115426"/>
                </a:cubicBezTo>
                <a:cubicBezTo>
                  <a:pt x="2287713" y="108576"/>
                  <a:pt x="2307957" y="106879"/>
                  <a:pt x="2321960" y="94877"/>
                </a:cubicBezTo>
                <a:cubicBezTo>
                  <a:pt x="2366121" y="57025"/>
                  <a:pt x="2318715" y="41885"/>
                  <a:pt x="2363057" y="64055"/>
                </a:cubicBezTo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5831984" y="1988840"/>
            <a:ext cx="2414427" cy="186640"/>
          </a:xfrm>
          <a:custGeom>
            <a:avLst/>
            <a:gdLst>
              <a:gd name="connsiteX0" fmla="*/ 0 w 2414427"/>
              <a:gd name="connsiteY0" fmla="*/ 133564 h 186640"/>
              <a:gd name="connsiteX1" fmla="*/ 92468 w 2414427"/>
              <a:gd name="connsiteY1" fmla="*/ 143839 h 186640"/>
              <a:gd name="connsiteX2" fmla="*/ 143839 w 2414427"/>
              <a:gd name="connsiteY2" fmla="*/ 164387 h 186640"/>
              <a:gd name="connsiteX3" fmla="*/ 184935 w 2414427"/>
              <a:gd name="connsiteY3" fmla="*/ 174661 h 186640"/>
              <a:gd name="connsiteX4" fmla="*/ 297951 w 2414427"/>
              <a:gd name="connsiteY4" fmla="*/ 154113 h 186640"/>
              <a:gd name="connsiteX5" fmla="*/ 328773 w 2414427"/>
              <a:gd name="connsiteY5" fmla="*/ 92468 h 186640"/>
              <a:gd name="connsiteX6" fmla="*/ 349322 w 2414427"/>
              <a:gd name="connsiteY6" fmla="*/ 71919 h 186640"/>
              <a:gd name="connsiteX7" fmla="*/ 400693 w 2414427"/>
              <a:gd name="connsiteY7" fmla="*/ 0 h 186640"/>
              <a:gd name="connsiteX8" fmla="*/ 503434 w 2414427"/>
              <a:gd name="connsiteY8" fmla="*/ 10274 h 186640"/>
              <a:gd name="connsiteX9" fmla="*/ 575353 w 2414427"/>
              <a:gd name="connsiteY9" fmla="*/ 41097 h 186640"/>
              <a:gd name="connsiteX10" fmla="*/ 606176 w 2414427"/>
              <a:gd name="connsiteY10" fmla="*/ 51371 h 186640"/>
              <a:gd name="connsiteX11" fmla="*/ 688369 w 2414427"/>
              <a:gd name="connsiteY11" fmla="*/ 102742 h 186640"/>
              <a:gd name="connsiteX12" fmla="*/ 719191 w 2414427"/>
              <a:gd name="connsiteY12" fmla="*/ 113016 h 186640"/>
              <a:gd name="connsiteX13" fmla="*/ 811659 w 2414427"/>
              <a:gd name="connsiteY13" fmla="*/ 92468 h 186640"/>
              <a:gd name="connsiteX14" fmla="*/ 863030 w 2414427"/>
              <a:gd name="connsiteY14" fmla="*/ 133564 h 186640"/>
              <a:gd name="connsiteX15" fmla="*/ 914400 w 2414427"/>
              <a:gd name="connsiteY15" fmla="*/ 164387 h 186640"/>
              <a:gd name="connsiteX16" fmla="*/ 1037690 w 2414427"/>
              <a:gd name="connsiteY16" fmla="*/ 143839 h 186640"/>
              <a:gd name="connsiteX17" fmla="*/ 1099335 w 2414427"/>
              <a:gd name="connsiteY17" fmla="*/ 164387 h 186640"/>
              <a:gd name="connsiteX18" fmla="*/ 1119884 w 2414427"/>
              <a:gd name="connsiteY18" fmla="*/ 143839 h 186640"/>
              <a:gd name="connsiteX19" fmla="*/ 1130158 w 2414427"/>
              <a:gd name="connsiteY19" fmla="*/ 113016 h 186640"/>
              <a:gd name="connsiteX20" fmla="*/ 1171254 w 2414427"/>
              <a:gd name="connsiteY20" fmla="*/ 154113 h 186640"/>
              <a:gd name="connsiteX21" fmla="*/ 1202077 w 2414427"/>
              <a:gd name="connsiteY21" fmla="*/ 164387 h 186640"/>
              <a:gd name="connsiteX22" fmla="*/ 1212351 w 2414427"/>
              <a:gd name="connsiteY22" fmla="*/ 133564 h 186640"/>
              <a:gd name="connsiteX23" fmla="*/ 1253448 w 2414427"/>
              <a:gd name="connsiteY23" fmla="*/ 174661 h 186640"/>
              <a:gd name="connsiteX24" fmla="*/ 1294544 w 2414427"/>
              <a:gd name="connsiteY24" fmla="*/ 154113 h 186640"/>
              <a:gd name="connsiteX25" fmla="*/ 1335641 w 2414427"/>
              <a:gd name="connsiteY25" fmla="*/ 133564 h 186640"/>
              <a:gd name="connsiteX26" fmla="*/ 1387012 w 2414427"/>
              <a:gd name="connsiteY26" fmla="*/ 164387 h 186640"/>
              <a:gd name="connsiteX27" fmla="*/ 1407560 w 2414427"/>
              <a:gd name="connsiteY27" fmla="*/ 133564 h 186640"/>
              <a:gd name="connsiteX28" fmla="*/ 1438382 w 2414427"/>
              <a:gd name="connsiteY28" fmla="*/ 154113 h 186640"/>
              <a:gd name="connsiteX29" fmla="*/ 1458931 w 2414427"/>
              <a:gd name="connsiteY29" fmla="*/ 174661 h 186640"/>
              <a:gd name="connsiteX30" fmla="*/ 1489753 w 2414427"/>
              <a:gd name="connsiteY30" fmla="*/ 154113 h 186640"/>
              <a:gd name="connsiteX31" fmla="*/ 1500027 w 2414427"/>
              <a:gd name="connsiteY31" fmla="*/ 123290 h 186640"/>
              <a:gd name="connsiteX32" fmla="*/ 1551398 w 2414427"/>
              <a:gd name="connsiteY32" fmla="*/ 154113 h 186640"/>
              <a:gd name="connsiteX33" fmla="*/ 1571946 w 2414427"/>
              <a:gd name="connsiteY33" fmla="*/ 133564 h 186640"/>
              <a:gd name="connsiteX34" fmla="*/ 1582221 w 2414427"/>
              <a:gd name="connsiteY34" fmla="*/ 102742 h 186640"/>
              <a:gd name="connsiteX35" fmla="*/ 1613043 w 2414427"/>
              <a:gd name="connsiteY35" fmla="*/ 113016 h 186640"/>
              <a:gd name="connsiteX36" fmla="*/ 1643866 w 2414427"/>
              <a:gd name="connsiteY36" fmla="*/ 102742 h 186640"/>
              <a:gd name="connsiteX37" fmla="*/ 1674688 w 2414427"/>
              <a:gd name="connsiteY37" fmla="*/ 92468 h 186640"/>
              <a:gd name="connsiteX38" fmla="*/ 1695236 w 2414427"/>
              <a:gd name="connsiteY38" fmla="*/ 143839 h 186640"/>
              <a:gd name="connsiteX39" fmla="*/ 1715785 w 2414427"/>
              <a:gd name="connsiteY39" fmla="*/ 174661 h 186640"/>
              <a:gd name="connsiteX40" fmla="*/ 1726059 w 2414427"/>
              <a:gd name="connsiteY40" fmla="*/ 20549 h 186640"/>
              <a:gd name="connsiteX41" fmla="*/ 1736333 w 2414427"/>
              <a:gd name="connsiteY41" fmla="*/ 71919 h 186640"/>
              <a:gd name="connsiteX42" fmla="*/ 1787704 w 2414427"/>
              <a:gd name="connsiteY42" fmla="*/ 123290 h 186640"/>
              <a:gd name="connsiteX43" fmla="*/ 1859623 w 2414427"/>
              <a:gd name="connsiteY43" fmla="*/ 133564 h 186640"/>
              <a:gd name="connsiteX44" fmla="*/ 1890445 w 2414427"/>
              <a:gd name="connsiteY44" fmla="*/ 123290 h 186640"/>
              <a:gd name="connsiteX45" fmla="*/ 1921268 w 2414427"/>
              <a:gd name="connsiteY45" fmla="*/ 113016 h 186640"/>
              <a:gd name="connsiteX46" fmla="*/ 1982913 w 2414427"/>
              <a:gd name="connsiteY46" fmla="*/ 123290 h 186640"/>
              <a:gd name="connsiteX47" fmla="*/ 2044558 w 2414427"/>
              <a:gd name="connsiteY47" fmla="*/ 143839 h 186640"/>
              <a:gd name="connsiteX48" fmla="*/ 2137025 w 2414427"/>
              <a:gd name="connsiteY48" fmla="*/ 123290 h 186640"/>
              <a:gd name="connsiteX49" fmla="*/ 2167848 w 2414427"/>
              <a:gd name="connsiteY49" fmla="*/ 82194 h 186640"/>
              <a:gd name="connsiteX50" fmla="*/ 2229493 w 2414427"/>
              <a:gd name="connsiteY50" fmla="*/ 102742 h 186640"/>
              <a:gd name="connsiteX51" fmla="*/ 2260315 w 2414427"/>
              <a:gd name="connsiteY51" fmla="*/ 133564 h 186640"/>
              <a:gd name="connsiteX52" fmla="*/ 2373331 w 2414427"/>
              <a:gd name="connsiteY52" fmla="*/ 123290 h 186640"/>
              <a:gd name="connsiteX53" fmla="*/ 2414427 w 2414427"/>
              <a:gd name="connsiteY53" fmla="*/ 92468 h 18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414427" h="186640">
                <a:moveTo>
                  <a:pt x="0" y="133564"/>
                </a:moveTo>
                <a:cubicBezTo>
                  <a:pt x="30823" y="136989"/>
                  <a:pt x="62144" y="137341"/>
                  <a:pt x="92468" y="143839"/>
                </a:cubicBezTo>
                <a:cubicBezTo>
                  <a:pt x="110501" y="147703"/>
                  <a:pt x="126343" y="158555"/>
                  <a:pt x="143839" y="164387"/>
                </a:cubicBezTo>
                <a:cubicBezTo>
                  <a:pt x="157235" y="168852"/>
                  <a:pt x="171236" y="171236"/>
                  <a:pt x="184935" y="174661"/>
                </a:cubicBezTo>
                <a:cubicBezTo>
                  <a:pt x="222607" y="167812"/>
                  <a:pt x="261355" y="165374"/>
                  <a:pt x="297951" y="154113"/>
                </a:cubicBezTo>
                <a:cubicBezTo>
                  <a:pt x="326226" y="145413"/>
                  <a:pt x="319440" y="111135"/>
                  <a:pt x="328773" y="92468"/>
                </a:cubicBezTo>
                <a:cubicBezTo>
                  <a:pt x="333105" y="83804"/>
                  <a:pt x="343121" y="79361"/>
                  <a:pt x="349322" y="71919"/>
                </a:cubicBezTo>
                <a:cubicBezTo>
                  <a:pt x="370560" y="46434"/>
                  <a:pt x="382900" y="26689"/>
                  <a:pt x="400693" y="0"/>
                </a:cubicBezTo>
                <a:cubicBezTo>
                  <a:pt x="434940" y="3425"/>
                  <a:pt x="469416" y="5040"/>
                  <a:pt x="503434" y="10274"/>
                </a:cubicBezTo>
                <a:cubicBezTo>
                  <a:pt x="528490" y="14129"/>
                  <a:pt x="553273" y="31634"/>
                  <a:pt x="575353" y="41097"/>
                </a:cubicBezTo>
                <a:cubicBezTo>
                  <a:pt x="585307" y="45363"/>
                  <a:pt x="595902" y="47946"/>
                  <a:pt x="606176" y="51371"/>
                </a:cubicBezTo>
                <a:cubicBezTo>
                  <a:pt x="638738" y="100216"/>
                  <a:pt x="615009" y="78289"/>
                  <a:pt x="688369" y="102742"/>
                </a:cubicBezTo>
                <a:lnTo>
                  <a:pt x="719191" y="113016"/>
                </a:lnTo>
                <a:cubicBezTo>
                  <a:pt x="750014" y="106167"/>
                  <a:pt x="780194" y="95090"/>
                  <a:pt x="811659" y="92468"/>
                </a:cubicBezTo>
                <a:cubicBezTo>
                  <a:pt x="845269" y="89667"/>
                  <a:pt x="846652" y="113091"/>
                  <a:pt x="863030" y="133564"/>
                </a:cubicBezTo>
                <a:cubicBezTo>
                  <a:pt x="883545" y="159207"/>
                  <a:pt x="882987" y="153916"/>
                  <a:pt x="914400" y="164387"/>
                </a:cubicBezTo>
                <a:cubicBezTo>
                  <a:pt x="955497" y="157538"/>
                  <a:pt x="996026" y="143839"/>
                  <a:pt x="1037690" y="143839"/>
                </a:cubicBezTo>
                <a:cubicBezTo>
                  <a:pt x="1059350" y="143839"/>
                  <a:pt x="1099335" y="164387"/>
                  <a:pt x="1099335" y="164387"/>
                </a:cubicBezTo>
                <a:cubicBezTo>
                  <a:pt x="1106185" y="157538"/>
                  <a:pt x="1114900" y="152145"/>
                  <a:pt x="1119884" y="143839"/>
                </a:cubicBezTo>
                <a:cubicBezTo>
                  <a:pt x="1125456" y="134552"/>
                  <a:pt x="1119538" y="110892"/>
                  <a:pt x="1130158" y="113016"/>
                </a:cubicBezTo>
                <a:cubicBezTo>
                  <a:pt x="1149155" y="116815"/>
                  <a:pt x="1155490" y="142853"/>
                  <a:pt x="1171254" y="154113"/>
                </a:cubicBezTo>
                <a:cubicBezTo>
                  <a:pt x="1180067" y="160408"/>
                  <a:pt x="1191803" y="160962"/>
                  <a:pt x="1202077" y="164387"/>
                </a:cubicBezTo>
                <a:cubicBezTo>
                  <a:pt x="1205502" y="154113"/>
                  <a:pt x="1202664" y="138407"/>
                  <a:pt x="1212351" y="133564"/>
                </a:cubicBezTo>
                <a:cubicBezTo>
                  <a:pt x="1243661" y="117909"/>
                  <a:pt x="1249534" y="162920"/>
                  <a:pt x="1253448" y="174661"/>
                </a:cubicBezTo>
                <a:cubicBezTo>
                  <a:pt x="1267147" y="167812"/>
                  <a:pt x="1283714" y="164943"/>
                  <a:pt x="1294544" y="154113"/>
                </a:cubicBezTo>
                <a:cubicBezTo>
                  <a:pt x="1328791" y="119865"/>
                  <a:pt x="1273995" y="113016"/>
                  <a:pt x="1335641" y="133564"/>
                </a:cubicBezTo>
                <a:cubicBezTo>
                  <a:pt x="1345101" y="143025"/>
                  <a:pt x="1367958" y="172009"/>
                  <a:pt x="1387012" y="164387"/>
                </a:cubicBezTo>
                <a:cubicBezTo>
                  <a:pt x="1398477" y="159801"/>
                  <a:pt x="1400711" y="143838"/>
                  <a:pt x="1407560" y="133564"/>
                </a:cubicBezTo>
                <a:cubicBezTo>
                  <a:pt x="1417834" y="140414"/>
                  <a:pt x="1428740" y="146399"/>
                  <a:pt x="1438382" y="154113"/>
                </a:cubicBezTo>
                <a:cubicBezTo>
                  <a:pt x="1445946" y="160164"/>
                  <a:pt x="1449244" y="174661"/>
                  <a:pt x="1458931" y="174661"/>
                </a:cubicBezTo>
                <a:cubicBezTo>
                  <a:pt x="1471279" y="174661"/>
                  <a:pt x="1479479" y="160962"/>
                  <a:pt x="1489753" y="154113"/>
                </a:cubicBezTo>
                <a:cubicBezTo>
                  <a:pt x="1493178" y="143839"/>
                  <a:pt x="1490340" y="128133"/>
                  <a:pt x="1500027" y="123290"/>
                </a:cubicBezTo>
                <a:cubicBezTo>
                  <a:pt x="1517811" y="114398"/>
                  <a:pt x="1543074" y="145788"/>
                  <a:pt x="1551398" y="154113"/>
                </a:cubicBezTo>
                <a:cubicBezTo>
                  <a:pt x="1558247" y="147263"/>
                  <a:pt x="1566962" y="141870"/>
                  <a:pt x="1571946" y="133564"/>
                </a:cubicBezTo>
                <a:cubicBezTo>
                  <a:pt x="1577518" y="124278"/>
                  <a:pt x="1572534" y="107585"/>
                  <a:pt x="1582221" y="102742"/>
                </a:cubicBezTo>
                <a:cubicBezTo>
                  <a:pt x="1591907" y="97899"/>
                  <a:pt x="1602769" y="109591"/>
                  <a:pt x="1613043" y="113016"/>
                </a:cubicBezTo>
                <a:cubicBezTo>
                  <a:pt x="1634425" y="27485"/>
                  <a:pt x="1608389" y="88551"/>
                  <a:pt x="1643866" y="102742"/>
                </a:cubicBezTo>
                <a:cubicBezTo>
                  <a:pt x="1653921" y="106764"/>
                  <a:pt x="1664414" y="95893"/>
                  <a:pt x="1674688" y="92468"/>
                </a:cubicBezTo>
                <a:cubicBezTo>
                  <a:pt x="1681537" y="109592"/>
                  <a:pt x="1686988" y="127343"/>
                  <a:pt x="1695236" y="143839"/>
                </a:cubicBezTo>
                <a:cubicBezTo>
                  <a:pt x="1700758" y="154883"/>
                  <a:pt x="1712790" y="186640"/>
                  <a:pt x="1715785" y="174661"/>
                </a:cubicBezTo>
                <a:cubicBezTo>
                  <a:pt x="1728272" y="124714"/>
                  <a:pt x="1722634" y="71920"/>
                  <a:pt x="1726059" y="20549"/>
                </a:cubicBezTo>
                <a:cubicBezTo>
                  <a:pt x="1729484" y="37672"/>
                  <a:pt x="1730202" y="55568"/>
                  <a:pt x="1736333" y="71919"/>
                </a:cubicBezTo>
                <a:cubicBezTo>
                  <a:pt x="1743858" y="91986"/>
                  <a:pt x="1766479" y="116923"/>
                  <a:pt x="1787704" y="123290"/>
                </a:cubicBezTo>
                <a:cubicBezTo>
                  <a:pt x="1810899" y="130248"/>
                  <a:pt x="1835650" y="130139"/>
                  <a:pt x="1859623" y="133564"/>
                </a:cubicBezTo>
                <a:cubicBezTo>
                  <a:pt x="1869897" y="130139"/>
                  <a:pt x="1879826" y="121166"/>
                  <a:pt x="1890445" y="123290"/>
                </a:cubicBezTo>
                <a:cubicBezTo>
                  <a:pt x="1925703" y="130342"/>
                  <a:pt x="1900047" y="176680"/>
                  <a:pt x="1921268" y="113016"/>
                </a:cubicBezTo>
                <a:cubicBezTo>
                  <a:pt x="1941816" y="116441"/>
                  <a:pt x="1962703" y="118237"/>
                  <a:pt x="1982913" y="123290"/>
                </a:cubicBezTo>
                <a:cubicBezTo>
                  <a:pt x="2003926" y="128543"/>
                  <a:pt x="2044558" y="143839"/>
                  <a:pt x="2044558" y="143839"/>
                </a:cubicBezTo>
                <a:cubicBezTo>
                  <a:pt x="2075380" y="136989"/>
                  <a:pt x="2108784" y="137410"/>
                  <a:pt x="2137025" y="123290"/>
                </a:cubicBezTo>
                <a:cubicBezTo>
                  <a:pt x="2152341" y="115632"/>
                  <a:pt x="2151132" y="85909"/>
                  <a:pt x="2167848" y="82194"/>
                </a:cubicBezTo>
                <a:cubicBezTo>
                  <a:pt x="2188992" y="77495"/>
                  <a:pt x="2229493" y="102742"/>
                  <a:pt x="2229493" y="102742"/>
                </a:cubicBezTo>
                <a:cubicBezTo>
                  <a:pt x="2239767" y="113016"/>
                  <a:pt x="2248226" y="125504"/>
                  <a:pt x="2260315" y="133564"/>
                </a:cubicBezTo>
                <a:cubicBezTo>
                  <a:pt x="2296980" y="158008"/>
                  <a:pt x="2335259" y="132808"/>
                  <a:pt x="2373331" y="123290"/>
                </a:cubicBezTo>
                <a:cubicBezTo>
                  <a:pt x="2397678" y="86769"/>
                  <a:pt x="2381531" y="92468"/>
                  <a:pt x="2414427" y="924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07504" y="44624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Neural synchrony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Arrow Connector 11"/>
          <p:cNvCxnSpPr>
            <a:stCxn id="15" idx="0"/>
          </p:cNvCxnSpPr>
          <p:nvPr/>
        </p:nvCxnSpPr>
        <p:spPr>
          <a:xfrm rot="5400000" flipH="1" flipV="1">
            <a:off x="1394686" y="3672066"/>
            <a:ext cx="720080" cy="81001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0"/>
          </p:cNvCxnSpPr>
          <p:nvPr/>
        </p:nvCxnSpPr>
        <p:spPr>
          <a:xfrm rot="16200000" flipV="1">
            <a:off x="2222778" y="3653986"/>
            <a:ext cx="720080" cy="84617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7720" y="4437112"/>
            <a:ext cx="140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Amplitude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3904" y="4437112"/>
            <a:ext cx="140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Phase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2996952"/>
            <a:ext cx="28083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Wavelet transform at </a:t>
            </a:r>
            <a:r>
              <a:rPr lang="en-GB" i="1" dirty="0" smtClean="0">
                <a:solidFill>
                  <a:schemeClr val="tx1"/>
                </a:solidFill>
              </a:rPr>
              <a:t>x</a:t>
            </a:r>
            <a:r>
              <a:rPr lang="en-GB" dirty="0" smtClean="0">
                <a:solidFill>
                  <a:schemeClr val="tx1"/>
                </a:solidFill>
              </a:rPr>
              <a:t> Hz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25" idx="0"/>
          </p:cNvCxnSpPr>
          <p:nvPr/>
        </p:nvCxnSpPr>
        <p:spPr>
          <a:xfrm rot="5400000" flipH="1" flipV="1">
            <a:off x="6435246" y="3672066"/>
            <a:ext cx="720080" cy="81001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6" idx="0"/>
          </p:cNvCxnSpPr>
          <p:nvPr/>
        </p:nvCxnSpPr>
        <p:spPr>
          <a:xfrm rot="16200000" flipV="1">
            <a:off x="7263338" y="3653986"/>
            <a:ext cx="720080" cy="84617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88280" y="4437112"/>
            <a:ext cx="140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Amplitude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44464" y="4437112"/>
            <a:ext cx="140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Phase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2996952"/>
            <a:ext cx="28083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Wavelet transform at </a:t>
            </a:r>
            <a:r>
              <a:rPr lang="en-GB" i="1" dirty="0" smtClean="0">
                <a:solidFill>
                  <a:schemeClr val="tx1"/>
                </a:solidFill>
              </a:rPr>
              <a:t>x</a:t>
            </a:r>
            <a:r>
              <a:rPr lang="en-GB" dirty="0" smtClean="0">
                <a:solidFill>
                  <a:schemeClr val="tx1"/>
                </a:solidFill>
              </a:rPr>
              <a:t> Hz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943728" y="2744904"/>
            <a:ext cx="360000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7020136" y="2744904"/>
            <a:ext cx="360000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635896" y="6093296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3491880" y="573325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3239852" y="5697252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3455896" y="6093352"/>
            <a:ext cx="180000" cy="50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004048" y="5517232"/>
            <a:ext cx="1080000" cy="1080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580112" y="6093176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0" idx="6"/>
          </p:cNvCxnSpPr>
          <p:nvPr/>
        </p:nvCxnSpPr>
        <p:spPr>
          <a:xfrm flipV="1">
            <a:off x="5580112" y="6057232"/>
            <a:ext cx="503936" cy="35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0" idx="7"/>
          </p:cNvCxnSpPr>
          <p:nvPr/>
        </p:nvCxnSpPr>
        <p:spPr>
          <a:xfrm rot="5400000" flipH="1" flipV="1">
            <a:off x="5544108" y="5711398"/>
            <a:ext cx="417782" cy="345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80112" y="6093232"/>
            <a:ext cx="432048" cy="288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059832" y="5517352"/>
            <a:ext cx="1080000" cy="1080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0"/>
            <a:ext cx="2757686" cy="273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79512" y="116632"/>
            <a:ext cx="8641655" cy="647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Wavelet transform</a:t>
            </a:r>
            <a:endParaRPr lang="en-GB" sz="2800" i="1" dirty="0" smtClean="0">
              <a:solidFill>
                <a:schemeClr val="accent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4" cstate="print"/>
          <a:srcRect l="1053" r="4210" b="43138"/>
          <a:stretch>
            <a:fillRect/>
          </a:stretch>
        </p:blipFill>
        <p:spPr bwMode="auto">
          <a:xfrm>
            <a:off x="1259632" y="1052736"/>
            <a:ext cx="64807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004048" y="3356992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latin typeface="Calibri" pitchFamily="34" charset="0"/>
              </a:rPr>
              <a:t>( </a:t>
            </a:r>
            <a:r>
              <a:rPr lang="en-GB" sz="1400" dirty="0" err="1" smtClean="0">
                <a:latin typeface="Calibri" pitchFamily="34" charset="0"/>
              </a:rPr>
              <a:t>Palva</a:t>
            </a:r>
            <a:r>
              <a:rPr lang="en-GB" sz="1400" dirty="0" smtClean="0">
                <a:latin typeface="Calibri" pitchFamily="34" charset="0"/>
              </a:rPr>
              <a:t> et al., 2005. </a:t>
            </a:r>
            <a:r>
              <a:rPr lang="en-GB" sz="1400" i="1" dirty="0" smtClean="0">
                <a:latin typeface="Calibri" pitchFamily="34" charset="0"/>
              </a:rPr>
              <a:t>J </a:t>
            </a:r>
            <a:r>
              <a:rPr lang="en-GB" sz="1400" i="1" dirty="0" err="1" smtClean="0">
                <a:latin typeface="Calibri" pitchFamily="34" charset="0"/>
              </a:rPr>
              <a:t>Neurosci</a:t>
            </a:r>
            <a:r>
              <a:rPr lang="en-GB" sz="1400" dirty="0" smtClean="0">
                <a:latin typeface="Calibri" pitchFamily="34" charset="0"/>
              </a:rPr>
              <a:t>)</a:t>
            </a:r>
            <a:endParaRPr lang="en-US" sz="14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548680"/>
            <a:ext cx="6707088" cy="4104456"/>
          </a:xfrm>
        </p:spPr>
        <p:txBody>
          <a:bodyPr/>
          <a:lstStyle/>
          <a:p>
            <a:pPr marL="3600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Two approaches to the modulation of synchronisation in the ventral stream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000" dirty="0" smtClean="0"/>
              <a:t>Factorial analysis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000" dirty="0" smtClean="0"/>
              <a:t>Regression analysis</a:t>
            </a:r>
            <a:endParaRPr lang="en-GB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MEG\AC_MEG_object_processing\Moss\Documentation\Writing\Figures\jpg\method_se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2305794"/>
            <a:ext cx="74549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64550" cy="5112221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GB" sz="2400" b="1" dirty="0" smtClean="0"/>
              <a:t>Factorial design</a:t>
            </a:r>
          </a:p>
          <a:p>
            <a:pPr eaLnBrk="1" hangingPunct="1"/>
            <a:r>
              <a:rPr lang="en-GB" sz="2400" dirty="0" smtClean="0"/>
              <a:t>Subjects named the </a:t>
            </a:r>
            <a:r>
              <a:rPr lang="en-GB" sz="2400" i="1" dirty="0" smtClean="0"/>
              <a:t>same</a:t>
            </a:r>
            <a:r>
              <a:rPr lang="en-GB" sz="2400" dirty="0" smtClean="0"/>
              <a:t> 110 pictures in two different tasks</a:t>
            </a:r>
          </a:p>
          <a:p>
            <a:pPr lvl="1" eaLnBrk="1" hangingPunct="1"/>
            <a:r>
              <a:rPr lang="en-GB" sz="2000" dirty="0" smtClean="0"/>
              <a:t>Domain-level naming</a:t>
            </a:r>
          </a:p>
          <a:p>
            <a:pPr lvl="1" eaLnBrk="1" hangingPunct="1"/>
            <a:r>
              <a:rPr lang="en-GB" sz="2000" dirty="0" smtClean="0"/>
              <a:t>Basic-level naming</a:t>
            </a:r>
          </a:p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r>
              <a:rPr lang="en-GB" sz="2400" b="1" dirty="0" smtClean="0"/>
              <a:t>Regression design</a:t>
            </a:r>
          </a:p>
          <a:p>
            <a:r>
              <a:rPr lang="en-GB" sz="2400" dirty="0" smtClean="0"/>
              <a:t>302 objects named at basic level</a:t>
            </a:r>
          </a:p>
          <a:p>
            <a:pPr eaLnBrk="1" hangingPunct="1">
              <a:buNone/>
            </a:pPr>
            <a:endParaRPr lang="en-GB" sz="2400" dirty="0" smtClean="0"/>
          </a:p>
          <a:p>
            <a:pPr eaLnBrk="1" hangingPunct="1">
              <a:buFont typeface="Arial" charset="0"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086725" cy="647700"/>
          </a:xfrm>
          <a:noFill/>
        </p:spPr>
        <p:txBody>
          <a:bodyPr/>
          <a:lstStyle/>
          <a:p>
            <a:pPr algn="l" eaLnBrk="1" hangingPunct="1"/>
            <a:r>
              <a:rPr lang="en-GB" sz="3200" b="1" dirty="0" smtClean="0">
                <a:solidFill>
                  <a:schemeClr val="accent1"/>
                </a:solidFill>
              </a:rPr>
              <a:t>Paradigm - Object naming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086725" cy="647700"/>
          </a:xfrm>
          <a:noFill/>
        </p:spPr>
        <p:txBody>
          <a:bodyPr/>
          <a:lstStyle/>
          <a:p>
            <a:pPr algn="l" eaLnBrk="1" hangingPunct="1"/>
            <a:r>
              <a:rPr lang="en-GB" sz="3200" b="1" dirty="0" smtClean="0">
                <a:solidFill>
                  <a:schemeClr val="accent1"/>
                </a:solidFill>
              </a:rPr>
              <a:t>Factorial design - MEG Analysis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4590579" y="1546473"/>
            <a:ext cx="1925637" cy="2314575"/>
            <a:chOff x="2123728" y="1340768"/>
            <a:chExt cx="1925812" cy="2314695"/>
          </a:xfrm>
        </p:grpSpPr>
        <p:pic>
          <p:nvPicPr>
            <p:cNvPr id="8" name="Picture 3" descr="X:\MEG\AC_MEG_object_processing\Moss\Documentation\Writing\Figures\jpg\GFP_BD_2.jpg"/>
            <p:cNvPicPr>
              <a:picLocks noChangeAspect="1" noChangeArrowheads="1"/>
            </p:cNvPicPr>
            <p:nvPr/>
          </p:nvPicPr>
          <p:blipFill>
            <a:blip r:embed="rId3" cstate="print"/>
            <a:srcRect l="69157"/>
            <a:stretch>
              <a:fillRect/>
            </a:stretch>
          </p:blipFill>
          <p:spPr bwMode="auto">
            <a:xfrm>
              <a:off x="2123728" y="1340768"/>
              <a:ext cx="1925812" cy="2314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268203" y="1701149"/>
              <a:ext cx="1079598" cy="287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0" name="Picture 2" descr="X:\MEG\AC_MEG_object_processing\Moss\Documentation\Writing\Figures\jpg\MNE_TWs_BD_LRflip_smaller.jpg"/>
          <p:cNvPicPr>
            <a:picLocks noChangeAspect="1" noChangeArrowheads="1"/>
          </p:cNvPicPr>
          <p:nvPr/>
        </p:nvPicPr>
        <p:blipFill>
          <a:blip r:embed="rId4" cstate="print"/>
          <a:srcRect l="67188" t="56361" b="3059"/>
          <a:stretch>
            <a:fillRect/>
          </a:stretch>
        </p:blipFill>
        <p:spPr bwMode="auto">
          <a:xfrm>
            <a:off x="6948363" y="1906835"/>
            <a:ext cx="2016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11960" y="1074985"/>
          <a:ext cx="4896544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2448272"/>
              </a:tblGrid>
              <a:tr h="648072"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ct val="20000"/>
                        </a:spcBef>
                        <a:defRPr/>
                      </a:pPr>
                      <a:r>
                        <a:rPr lang="en-GB" sz="1800" dirty="0" smtClean="0">
                          <a:latin typeface="+mn-lt"/>
                        </a:rPr>
                        <a:t>Basic &gt; Domain</a:t>
                      </a:r>
                    </a:p>
                    <a:p>
                      <a:pPr marL="342900" indent="-342900" algn="ctr">
                        <a:spcBef>
                          <a:spcPct val="20000"/>
                        </a:spcBef>
                        <a:defRPr/>
                      </a:pPr>
                      <a:r>
                        <a:rPr lang="en-GB" sz="1800" dirty="0" smtClean="0">
                          <a:latin typeface="+mn-lt"/>
                        </a:rPr>
                        <a:t>170 - 258 ms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b="0" dirty="0" smtClean="0"/>
                        <a:t>Source</a:t>
                      </a:r>
                      <a:r>
                        <a:rPr lang="en-GB" b="0" baseline="0" dirty="0" smtClean="0"/>
                        <a:t> localisation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19800" y="3451473"/>
            <a:ext cx="2936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65975" y="3451473"/>
            <a:ext cx="3159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R</a:t>
            </a:r>
          </a:p>
        </p:txBody>
      </p:sp>
      <p:pic>
        <p:nvPicPr>
          <p:cNvPr id="14" name="Picture 3" descr="X:\MEG\AC_MEG_object_processing\Moss\Documentation\Writing\Figures\jpg\MNE_ROI_define_LRfl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998" y="4005064"/>
            <a:ext cx="36004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836712"/>
            <a:ext cx="8464550" cy="4449762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GB" sz="2400" dirty="0" smtClean="0"/>
              <a:t>Gradiometers only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Sensor-space analysis</a:t>
            </a:r>
          </a:p>
          <a:p>
            <a:pPr eaLnBrk="1" hangingPunct="1"/>
            <a:r>
              <a:rPr lang="en-GB" sz="2400" dirty="0" smtClean="0"/>
              <a:t>Source-space analysis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Synchronisation in source space</a:t>
            </a:r>
          </a:p>
          <a:p>
            <a:pPr lvl="1"/>
            <a:r>
              <a:rPr lang="en-GB" sz="2000" dirty="0" smtClean="0"/>
              <a:t>PLVs</a:t>
            </a:r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 t="12335"/>
          <a:stretch>
            <a:fillRect/>
          </a:stretch>
        </p:blipFill>
        <p:spPr bwMode="auto">
          <a:xfrm flipV="1">
            <a:off x="539552" y="1973453"/>
            <a:ext cx="3492500" cy="102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3456384" cy="100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/>
          <p:nvPr/>
        </p:nvGrpSpPr>
        <p:grpSpPr>
          <a:xfrm>
            <a:off x="4680046" y="638672"/>
            <a:ext cx="3897312" cy="3889375"/>
            <a:chOff x="4680046" y="1430760"/>
            <a:chExt cx="3897312" cy="3889375"/>
          </a:xfrm>
        </p:grpSpPr>
        <p:pic>
          <p:nvPicPr>
            <p:cNvPr id="7" name="Picture 13" descr="C:\Documents and Settings\alex\Desktop\grey_brain.jpg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4680046" y="1430760"/>
              <a:ext cx="3897312" cy="388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8"/>
            <p:cNvSpPr/>
            <p:nvPr/>
          </p:nvSpPr>
          <p:spPr bwMode="auto">
            <a:xfrm>
              <a:off x="5726208" y="3904853"/>
              <a:ext cx="938213" cy="676275"/>
            </a:xfrm>
            <a:custGeom>
              <a:avLst/>
              <a:gdLst>
                <a:gd name="connsiteX0" fmla="*/ 904875 w 1042988"/>
                <a:gd name="connsiteY0" fmla="*/ 585788 h 752475"/>
                <a:gd name="connsiteX1" fmla="*/ 823913 w 1042988"/>
                <a:gd name="connsiteY1" fmla="*/ 690563 h 752475"/>
                <a:gd name="connsiteX2" fmla="*/ 766763 w 1042988"/>
                <a:gd name="connsiteY2" fmla="*/ 714375 h 752475"/>
                <a:gd name="connsiteX3" fmla="*/ 728663 w 1042988"/>
                <a:gd name="connsiteY3" fmla="*/ 719138 h 752475"/>
                <a:gd name="connsiteX4" fmla="*/ 614363 w 1042988"/>
                <a:gd name="connsiteY4" fmla="*/ 719138 h 752475"/>
                <a:gd name="connsiteX5" fmla="*/ 523875 w 1042988"/>
                <a:gd name="connsiteY5" fmla="*/ 752475 h 752475"/>
                <a:gd name="connsiteX6" fmla="*/ 433388 w 1042988"/>
                <a:gd name="connsiteY6" fmla="*/ 723900 h 752475"/>
                <a:gd name="connsiteX7" fmla="*/ 314325 w 1042988"/>
                <a:gd name="connsiteY7" fmla="*/ 709613 h 752475"/>
                <a:gd name="connsiteX8" fmla="*/ 247650 w 1042988"/>
                <a:gd name="connsiteY8" fmla="*/ 666750 h 752475"/>
                <a:gd name="connsiteX9" fmla="*/ 157163 w 1042988"/>
                <a:gd name="connsiteY9" fmla="*/ 600075 h 752475"/>
                <a:gd name="connsiteX10" fmla="*/ 47625 w 1042988"/>
                <a:gd name="connsiteY10" fmla="*/ 519113 h 752475"/>
                <a:gd name="connsiteX11" fmla="*/ 4763 w 1042988"/>
                <a:gd name="connsiteY11" fmla="*/ 409575 h 752475"/>
                <a:gd name="connsiteX12" fmla="*/ 4763 w 1042988"/>
                <a:gd name="connsiteY12" fmla="*/ 338138 h 752475"/>
                <a:gd name="connsiteX13" fmla="*/ 0 w 1042988"/>
                <a:gd name="connsiteY13" fmla="*/ 252413 h 752475"/>
                <a:gd name="connsiteX14" fmla="*/ 42863 w 1042988"/>
                <a:gd name="connsiteY14" fmla="*/ 157163 h 752475"/>
                <a:gd name="connsiteX15" fmla="*/ 161925 w 1042988"/>
                <a:gd name="connsiteY15" fmla="*/ 109538 h 752475"/>
                <a:gd name="connsiteX16" fmla="*/ 271463 w 1042988"/>
                <a:gd name="connsiteY16" fmla="*/ 109538 h 752475"/>
                <a:gd name="connsiteX17" fmla="*/ 433388 w 1042988"/>
                <a:gd name="connsiteY17" fmla="*/ 152400 h 752475"/>
                <a:gd name="connsiteX18" fmla="*/ 481013 w 1042988"/>
                <a:gd name="connsiteY18" fmla="*/ 119063 h 752475"/>
                <a:gd name="connsiteX19" fmla="*/ 585788 w 1042988"/>
                <a:gd name="connsiteY19" fmla="*/ 19050 h 752475"/>
                <a:gd name="connsiteX20" fmla="*/ 728663 w 1042988"/>
                <a:gd name="connsiteY20" fmla="*/ 0 h 752475"/>
                <a:gd name="connsiteX21" fmla="*/ 828675 w 1042988"/>
                <a:gd name="connsiteY21" fmla="*/ 4763 h 752475"/>
                <a:gd name="connsiteX22" fmla="*/ 928688 w 1042988"/>
                <a:gd name="connsiteY22" fmla="*/ 52388 h 752475"/>
                <a:gd name="connsiteX23" fmla="*/ 990600 w 1042988"/>
                <a:gd name="connsiteY23" fmla="*/ 104775 h 752475"/>
                <a:gd name="connsiteX24" fmla="*/ 1033463 w 1042988"/>
                <a:gd name="connsiteY24" fmla="*/ 200025 h 752475"/>
                <a:gd name="connsiteX25" fmla="*/ 1038225 w 1042988"/>
                <a:gd name="connsiteY25" fmla="*/ 285750 h 752475"/>
                <a:gd name="connsiteX26" fmla="*/ 1042988 w 1042988"/>
                <a:gd name="connsiteY26" fmla="*/ 371475 h 752475"/>
                <a:gd name="connsiteX27" fmla="*/ 985838 w 1042988"/>
                <a:gd name="connsiteY27" fmla="*/ 438150 h 752475"/>
                <a:gd name="connsiteX28" fmla="*/ 904875 w 1042988"/>
                <a:gd name="connsiteY28" fmla="*/ 585788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2988" h="752475">
                  <a:moveTo>
                    <a:pt x="904875" y="585788"/>
                  </a:moveTo>
                  <a:lnTo>
                    <a:pt x="823913" y="690563"/>
                  </a:lnTo>
                  <a:lnTo>
                    <a:pt x="766763" y="714375"/>
                  </a:lnTo>
                  <a:lnTo>
                    <a:pt x="728663" y="719138"/>
                  </a:lnTo>
                  <a:lnTo>
                    <a:pt x="614363" y="719138"/>
                  </a:lnTo>
                  <a:lnTo>
                    <a:pt x="523875" y="752475"/>
                  </a:lnTo>
                  <a:lnTo>
                    <a:pt x="433388" y="723900"/>
                  </a:lnTo>
                  <a:lnTo>
                    <a:pt x="314325" y="709613"/>
                  </a:lnTo>
                  <a:lnTo>
                    <a:pt x="247650" y="666750"/>
                  </a:lnTo>
                  <a:lnTo>
                    <a:pt x="157163" y="600075"/>
                  </a:lnTo>
                  <a:lnTo>
                    <a:pt x="47625" y="519113"/>
                  </a:lnTo>
                  <a:lnTo>
                    <a:pt x="4763" y="409575"/>
                  </a:lnTo>
                  <a:lnTo>
                    <a:pt x="4763" y="338138"/>
                  </a:lnTo>
                  <a:lnTo>
                    <a:pt x="0" y="252413"/>
                  </a:lnTo>
                  <a:lnTo>
                    <a:pt x="42863" y="157163"/>
                  </a:lnTo>
                  <a:lnTo>
                    <a:pt x="161925" y="109538"/>
                  </a:lnTo>
                  <a:lnTo>
                    <a:pt x="271463" y="109538"/>
                  </a:lnTo>
                  <a:lnTo>
                    <a:pt x="433388" y="152400"/>
                  </a:lnTo>
                  <a:lnTo>
                    <a:pt x="481013" y="119063"/>
                  </a:lnTo>
                  <a:lnTo>
                    <a:pt x="585788" y="19050"/>
                  </a:lnTo>
                  <a:lnTo>
                    <a:pt x="728663" y="0"/>
                  </a:lnTo>
                  <a:lnTo>
                    <a:pt x="828675" y="4763"/>
                  </a:lnTo>
                  <a:lnTo>
                    <a:pt x="928688" y="52388"/>
                  </a:lnTo>
                  <a:lnTo>
                    <a:pt x="990600" y="104775"/>
                  </a:lnTo>
                  <a:lnTo>
                    <a:pt x="1033463" y="200025"/>
                  </a:lnTo>
                  <a:lnTo>
                    <a:pt x="1038225" y="285750"/>
                  </a:lnTo>
                  <a:lnTo>
                    <a:pt x="1042988" y="371475"/>
                  </a:lnTo>
                  <a:lnTo>
                    <a:pt x="985838" y="438150"/>
                  </a:lnTo>
                  <a:lnTo>
                    <a:pt x="904875" y="585788"/>
                  </a:lnTo>
                  <a:close/>
                </a:path>
              </a:pathLst>
            </a:cu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853333" y="3501008"/>
              <a:ext cx="1166813" cy="590550"/>
            </a:xfrm>
            <a:custGeom>
              <a:avLst/>
              <a:gdLst>
                <a:gd name="connsiteX0" fmla="*/ 1219200 w 1295400"/>
                <a:gd name="connsiteY0" fmla="*/ 495300 h 657225"/>
                <a:gd name="connsiteX1" fmla="*/ 1271587 w 1295400"/>
                <a:gd name="connsiteY1" fmla="*/ 390525 h 657225"/>
                <a:gd name="connsiteX2" fmla="*/ 1295400 w 1295400"/>
                <a:gd name="connsiteY2" fmla="*/ 266700 h 657225"/>
                <a:gd name="connsiteX3" fmla="*/ 1257300 w 1295400"/>
                <a:gd name="connsiteY3" fmla="*/ 185738 h 657225"/>
                <a:gd name="connsiteX4" fmla="*/ 1128712 w 1295400"/>
                <a:gd name="connsiteY4" fmla="*/ 157163 h 657225"/>
                <a:gd name="connsiteX5" fmla="*/ 1042987 w 1295400"/>
                <a:gd name="connsiteY5" fmla="*/ 119063 h 657225"/>
                <a:gd name="connsiteX6" fmla="*/ 990600 w 1295400"/>
                <a:gd name="connsiteY6" fmla="*/ 71438 h 657225"/>
                <a:gd name="connsiteX7" fmla="*/ 828675 w 1295400"/>
                <a:gd name="connsiteY7" fmla="*/ 0 h 657225"/>
                <a:gd name="connsiteX8" fmla="*/ 676275 w 1295400"/>
                <a:gd name="connsiteY8" fmla="*/ 4763 h 657225"/>
                <a:gd name="connsiteX9" fmla="*/ 547687 w 1295400"/>
                <a:gd name="connsiteY9" fmla="*/ 47625 h 657225"/>
                <a:gd name="connsiteX10" fmla="*/ 457200 w 1295400"/>
                <a:gd name="connsiteY10" fmla="*/ 109538 h 657225"/>
                <a:gd name="connsiteX11" fmla="*/ 295275 w 1295400"/>
                <a:gd name="connsiteY11" fmla="*/ 200025 h 657225"/>
                <a:gd name="connsiteX12" fmla="*/ 142875 w 1295400"/>
                <a:gd name="connsiteY12" fmla="*/ 247650 h 657225"/>
                <a:gd name="connsiteX13" fmla="*/ 33337 w 1295400"/>
                <a:gd name="connsiteY13" fmla="*/ 366713 h 657225"/>
                <a:gd name="connsiteX14" fmla="*/ 0 w 1295400"/>
                <a:gd name="connsiteY14" fmla="*/ 409575 h 657225"/>
                <a:gd name="connsiteX15" fmla="*/ 0 w 1295400"/>
                <a:gd name="connsiteY15" fmla="*/ 485775 h 657225"/>
                <a:gd name="connsiteX16" fmla="*/ 42862 w 1295400"/>
                <a:gd name="connsiteY16" fmla="*/ 566738 h 657225"/>
                <a:gd name="connsiteX17" fmla="*/ 90487 w 1295400"/>
                <a:gd name="connsiteY17" fmla="*/ 600075 h 657225"/>
                <a:gd name="connsiteX18" fmla="*/ 200025 w 1295400"/>
                <a:gd name="connsiteY18" fmla="*/ 628650 h 657225"/>
                <a:gd name="connsiteX19" fmla="*/ 352425 w 1295400"/>
                <a:gd name="connsiteY19" fmla="*/ 657225 h 657225"/>
                <a:gd name="connsiteX20" fmla="*/ 457200 w 1295400"/>
                <a:gd name="connsiteY20" fmla="*/ 652463 h 657225"/>
                <a:gd name="connsiteX21" fmla="*/ 576262 w 1295400"/>
                <a:gd name="connsiteY21" fmla="*/ 623888 h 657225"/>
                <a:gd name="connsiteX22" fmla="*/ 704850 w 1295400"/>
                <a:gd name="connsiteY22" fmla="*/ 595313 h 657225"/>
                <a:gd name="connsiteX23" fmla="*/ 785812 w 1295400"/>
                <a:gd name="connsiteY23" fmla="*/ 519113 h 657225"/>
                <a:gd name="connsiteX24" fmla="*/ 938212 w 1295400"/>
                <a:gd name="connsiteY24" fmla="*/ 504825 h 657225"/>
                <a:gd name="connsiteX25" fmla="*/ 1076325 w 1295400"/>
                <a:gd name="connsiteY25" fmla="*/ 500063 h 657225"/>
                <a:gd name="connsiteX26" fmla="*/ 1219200 w 1295400"/>
                <a:gd name="connsiteY26" fmla="*/ 49530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5400" h="657225">
                  <a:moveTo>
                    <a:pt x="1219200" y="495300"/>
                  </a:moveTo>
                  <a:lnTo>
                    <a:pt x="1271587" y="390525"/>
                  </a:lnTo>
                  <a:lnTo>
                    <a:pt x="1295400" y="266700"/>
                  </a:lnTo>
                  <a:lnTo>
                    <a:pt x="1257300" y="185738"/>
                  </a:lnTo>
                  <a:lnTo>
                    <a:pt x="1128712" y="157163"/>
                  </a:lnTo>
                  <a:lnTo>
                    <a:pt x="1042987" y="119063"/>
                  </a:lnTo>
                  <a:lnTo>
                    <a:pt x="990600" y="71438"/>
                  </a:lnTo>
                  <a:lnTo>
                    <a:pt x="828675" y="0"/>
                  </a:lnTo>
                  <a:lnTo>
                    <a:pt x="676275" y="4763"/>
                  </a:lnTo>
                  <a:lnTo>
                    <a:pt x="547687" y="47625"/>
                  </a:lnTo>
                  <a:lnTo>
                    <a:pt x="457200" y="109538"/>
                  </a:lnTo>
                  <a:lnTo>
                    <a:pt x="295275" y="200025"/>
                  </a:lnTo>
                  <a:lnTo>
                    <a:pt x="142875" y="247650"/>
                  </a:lnTo>
                  <a:lnTo>
                    <a:pt x="33337" y="366713"/>
                  </a:lnTo>
                  <a:lnTo>
                    <a:pt x="0" y="409575"/>
                  </a:lnTo>
                  <a:lnTo>
                    <a:pt x="0" y="485775"/>
                  </a:lnTo>
                  <a:lnTo>
                    <a:pt x="42862" y="566738"/>
                  </a:lnTo>
                  <a:lnTo>
                    <a:pt x="90487" y="600075"/>
                  </a:lnTo>
                  <a:lnTo>
                    <a:pt x="200025" y="628650"/>
                  </a:lnTo>
                  <a:lnTo>
                    <a:pt x="352425" y="657225"/>
                  </a:lnTo>
                  <a:lnTo>
                    <a:pt x="457200" y="652463"/>
                  </a:lnTo>
                  <a:lnTo>
                    <a:pt x="576262" y="623888"/>
                  </a:lnTo>
                  <a:lnTo>
                    <a:pt x="704850" y="595313"/>
                  </a:lnTo>
                  <a:lnTo>
                    <a:pt x="785812" y="519113"/>
                  </a:lnTo>
                  <a:lnTo>
                    <a:pt x="938212" y="504825"/>
                  </a:lnTo>
                  <a:lnTo>
                    <a:pt x="1076325" y="500063"/>
                  </a:lnTo>
                  <a:lnTo>
                    <a:pt x="1219200" y="49530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5536" y="858416"/>
            <a:ext cx="3744416" cy="8423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2060944"/>
            <a:ext cx="3744416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4139952" y="1279612"/>
            <a:ext cx="2952328" cy="159502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</p:cNvCxnSpPr>
          <p:nvPr/>
        </p:nvCxnSpPr>
        <p:spPr>
          <a:xfrm>
            <a:off x="4139952" y="2492944"/>
            <a:ext cx="1584176" cy="79213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250825" y="188913"/>
            <a:ext cx="8641655" cy="647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Phase synchronisation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rot="5400000" flipH="1" flipV="1">
            <a:off x="1781760" y="2726992"/>
            <a:ext cx="126000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256994" y="2562266"/>
            <a:ext cx="158945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 t="12335"/>
          <a:stretch>
            <a:fillRect/>
          </a:stretch>
        </p:blipFill>
        <p:spPr bwMode="auto">
          <a:xfrm flipV="1">
            <a:off x="539552" y="1973453"/>
            <a:ext cx="3492500" cy="102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3456384" cy="100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/>
          <p:nvPr/>
        </p:nvGrpSpPr>
        <p:grpSpPr>
          <a:xfrm>
            <a:off x="4680046" y="638672"/>
            <a:ext cx="3897312" cy="3889375"/>
            <a:chOff x="4680046" y="1430760"/>
            <a:chExt cx="3897312" cy="3889375"/>
          </a:xfrm>
        </p:grpSpPr>
        <p:pic>
          <p:nvPicPr>
            <p:cNvPr id="7" name="Picture 13" descr="C:\Documents and Settings\alex\Desktop\grey_brain.jpg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4680046" y="1430760"/>
              <a:ext cx="3897312" cy="388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8"/>
            <p:cNvSpPr/>
            <p:nvPr/>
          </p:nvSpPr>
          <p:spPr bwMode="auto">
            <a:xfrm>
              <a:off x="5726208" y="3904853"/>
              <a:ext cx="938213" cy="676275"/>
            </a:xfrm>
            <a:custGeom>
              <a:avLst/>
              <a:gdLst>
                <a:gd name="connsiteX0" fmla="*/ 904875 w 1042988"/>
                <a:gd name="connsiteY0" fmla="*/ 585788 h 752475"/>
                <a:gd name="connsiteX1" fmla="*/ 823913 w 1042988"/>
                <a:gd name="connsiteY1" fmla="*/ 690563 h 752475"/>
                <a:gd name="connsiteX2" fmla="*/ 766763 w 1042988"/>
                <a:gd name="connsiteY2" fmla="*/ 714375 h 752475"/>
                <a:gd name="connsiteX3" fmla="*/ 728663 w 1042988"/>
                <a:gd name="connsiteY3" fmla="*/ 719138 h 752475"/>
                <a:gd name="connsiteX4" fmla="*/ 614363 w 1042988"/>
                <a:gd name="connsiteY4" fmla="*/ 719138 h 752475"/>
                <a:gd name="connsiteX5" fmla="*/ 523875 w 1042988"/>
                <a:gd name="connsiteY5" fmla="*/ 752475 h 752475"/>
                <a:gd name="connsiteX6" fmla="*/ 433388 w 1042988"/>
                <a:gd name="connsiteY6" fmla="*/ 723900 h 752475"/>
                <a:gd name="connsiteX7" fmla="*/ 314325 w 1042988"/>
                <a:gd name="connsiteY7" fmla="*/ 709613 h 752475"/>
                <a:gd name="connsiteX8" fmla="*/ 247650 w 1042988"/>
                <a:gd name="connsiteY8" fmla="*/ 666750 h 752475"/>
                <a:gd name="connsiteX9" fmla="*/ 157163 w 1042988"/>
                <a:gd name="connsiteY9" fmla="*/ 600075 h 752475"/>
                <a:gd name="connsiteX10" fmla="*/ 47625 w 1042988"/>
                <a:gd name="connsiteY10" fmla="*/ 519113 h 752475"/>
                <a:gd name="connsiteX11" fmla="*/ 4763 w 1042988"/>
                <a:gd name="connsiteY11" fmla="*/ 409575 h 752475"/>
                <a:gd name="connsiteX12" fmla="*/ 4763 w 1042988"/>
                <a:gd name="connsiteY12" fmla="*/ 338138 h 752475"/>
                <a:gd name="connsiteX13" fmla="*/ 0 w 1042988"/>
                <a:gd name="connsiteY13" fmla="*/ 252413 h 752475"/>
                <a:gd name="connsiteX14" fmla="*/ 42863 w 1042988"/>
                <a:gd name="connsiteY14" fmla="*/ 157163 h 752475"/>
                <a:gd name="connsiteX15" fmla="*/ 161925 w 1042988"/>
                <a:gd name="connsiteY15" fmla="*/ 109538 h 752475"/>
                <a:gd name="connsiteX16" fmla="*/ 271463 w 1042988"/>
                <a:gd name="connsiteY16" fmla="*/ 109538 h 752475"/>
                <a:gd name="connsiteX17" fmla="*/ 433388 w 1042988"/>
                <a:gd name="connsiteY17" fmla="*/ 152400 h 752475"/>
                <a:gd name="connsiteX18" fmla="*/ 481013 w 1042988"/>
                <a:gd name="connsiteY18" fmla="*/ 119063 h 752475"/>
                <a:gd name="connsiteX19" fmla="*/ 585788 w 1042988"/>
                <a:gd name="connsiteY19" fmla="*/ 19050 h 752475"/>
                <a:gd name="connsiteX20" fmla="*/ 728663 w 1042988"/>
                <a:gd name="connsiteY20" fmla="*/ 0 h 752475"/>
                <a:gd name="connsiteX21" fmla="*/ 828675 w 1042988"/>
                <a:gd name="connsiteY21" fmla="*/ 4763 h 752475"/>
                <a:gd name="connsiteX22" fmla="*/ 928688 w 1042988"/>
                <a:gd name="connsiteY22" fmla="*/ 52388 h 752475"/>
                <a:gd name="connsiteX23" fmla="*/ 990600 w 1042988"/>
                <a:gd name="connsiteY23" fmla="*/ 104775 h 752475"/>
                <a:gd name="connsiteX24" fmla="*/ 1033463 w 1042988"/>
                <a:gd name="connsiteY24" fmla="*/ 200025 h 752475"/>
                <a:gd name="connsiteX25" fmla="*/ 1038225 w 1042988"/>
                <a:gd name="connsiteY25" fmla="*/ 285750 h 752475"/>
                <a:gd name="connsiteX26" fmla="*/ 1042988 w 1042988"/>
                <a:gd name="connsiteY26" fmla="*/ 371475 h 752475"/>
                <a:gd name="connsiteX27" fmla="*/ 985838 w 1042988"/>
                <a:gd name="connsiteY27" fmla="*/ 438150 h 752475"/>
                <a:gd name="connsiteX28" fmla="*/ 904875 w 1042988"/>
                <a:gd name="connsiteY28" fmla="*/ 585788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2988" h="752475">
                  <a:moveTo>
                    <a:pt x="904875" y="585788"/>
                  </a:moveTo>
                  <a:lnTo>
                    <a:pt x="823913" y="690563"/>
                  </a:lnTo>
                  <a:lnTo>
                    <a:pt x="766763" y="714375"/>
                  </a:lnTo>
                  <a:lnTo>
                    <a:pt x="728663" y="719138"/>
                  </a:lnTo>
                  <a:lnTo>
                    <a:pt x="614363" y="719138"/>
                  </a:lnTo>
                  <a:lnTo>
                    <a:pt x="523875" y="752475"/>
                  </a:lnTo>
                  <a:lnTo>
                    <a:pt x="433388" y="723900"/>
                  </a:lnTo>
                  <a:lnTo>
                    <a:pt x="314325" y="709613"/>
                  </a:lnTo>
                  <a:lnTo>
                    <a:pt x="247650" y="666750"/>
                  </a:lnTo>
                  <a:lnTo>
                    <a:pt x="157163" y="600075"/>
                  </a:lnTo>
                  <a:lnTo>
                    <a:pt x="47625" y="519113"/>
                  </a:lnTo>
                  <a:lnTo>
                    <a:pt x="4763" y="409575"/>
                  </a:lnTo>
                  <a:lnTo>
                    <a:pt x="4763" y="338138"/>
                  </a:lnTo>
                  <a:lnTo>
                    <a:pt x="0" y="252413"/>
                  </a:lnTo>
                  <a:lnTo>
                    <a:pt x="42863" y="157163"/>
                  </a:lnTo>
                  <a:lnTo>
                    <a:pt x="161925" y="109538"/>
                  </a:lnTo>
                  <a:lnTo>
                    <a:pt x="271463" y="109538"/>
                  </a:lnTo>
                  <a:lnTo>
                    <a:pt x="433388" y="152400"/>
                  </a:lnTo>
                  <a:lnTo>
                    <a:pt x="481013" y="119063"/>
                  </a:lnTo>
                  <a:lnTo>
                    <a:pt x="585788" y="19050"/>
                  </a:lnTo>
                  <a:lnTo>
                    <a:pt x="728663" y="0"/>
                  </a:lnTo>
                  <a:lnTo>
                    <a:pt x="828675" y="4763"/>
                  </a:lnTo>
                  <a:lnTo>
                    <a:pt x="928688" y="52388"/>
                  </a:lnTo>
                  <a:lnTo>
                    <a:pt x="990600" y="104775"/>
                  </a:lnTo>
                  <a:lnTo>
                    <a:pt x="1033463" y="200025"/>
                  </a:lnTo>
                  <a:lnTo>
                    <a:pt x="1038225" y="285750"/>
                  </a:lnTo>
                  <a:lnTo>
                    <a:pt x="1042988" y="371475"/>
                  </a:lnTo>
                  <a:lnTo>
                    <a:pt x="985838" y="438150"/>
                  </a:lnTo>
                  <a:lnTo>
                    <a:pt x="904875" y="585788"/>
                  </a:lnTo>
                  <a:close/>
                </a:path>
              </a:pathLst>
            </a:cu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853333" y="3501008"/>
              <a:ext cx="1166813" cy="590550"/>
            </a:xfrm>
            <a:custGeom>
              <a:avLst/>
              <a:gdLst>
                <a:gd name="connsiteX0" fmla="*/ 1219200 w 1295400"/>
                <a:gd name="connsiteY0" fmla="*/ 495300 h 657225"/>
                <a:gd name="connsiteX1" fmla="*/ 1271587 w 1295400"/>
                <a:gd name="connsiteY1" fmla="*/ 390525 h 657225"/>
                <a:gd name="connsiteX2" fmla="*/ 1295400 w 1295400"/>
                <a:gd name="connsiteY2" fmla="*/ 266700 h 657225"/>
                <a:gd name="connsiteX3" fmla="*/ 1257300 w 1295400"/>
                <a:gd name="connsiteY3" fmla="*/ 185738 h 657225"/>
                <a:gd name="connsiteX4" fmla="*/ 1128712 w 1295400"/>
                <a:gd name="connsiteY4" fmla="*/ 157163 h 657225"/>
                <a:gd name="connsiteX5" fmla="*/ 1042987 w 1295400"/>
                <a:gd name="connsiteY5" fmla="*/ 119063 h 657225"/>
                <a:gd name="connsiteX6" fmla="*/ 990600 w 1295400"/>
                <a:gd name="connsiteY6" fmla="*/ 71438 h 657225"/>
                <a:gd name="connsiteX7" fmla="*/ 828675 w 1295400"/>
                <a:gd name="connsiteY7" fmla="*/ 0 h 657225"/>
                <a:gd name="connsiteX8" fmla="*/ 676275 w 1295400"/>
                <a:gd name="connsiteY8" fmla="*/ 4763 h 657225"/>
                <a:gd name="connsiteX9" fmla="*/ 547687 w 1295400"/>
                <a:gd name="connsiteY9" fmla="*/ 47625 h 657225"/>
                <a:gd name="connsiteX10" fmla="*/ 457200 w 1295400"/>
                <a:gd name="connsiteY10" fmla="*/ 109538 h 657225"/>
                <a:gd name="connsiteX11" fmla="*/ 295275 w 1295400"/>
                <a:gd name="connsiteY11" fmla="*/ 200025 h 657225"/>
                <a:gd name="connsiteX12" fmla="*/ 142875 w 1295400"/>
                <a:gd name="connsiteY12" fmla="*/ 247650 h 657225"/>
                <a:gd name="connsiteX13" fmla="*/ 33337 w 1295400"/>
                <a:gd name="connsiteY13" fmla="*/ 366713 h 657225"/>
                <a:gd name="connsiteX14" fmla="*/ 0 w 1295400"/>
                <a:gd name="connsiteY14" fmla="*/ 409575 h 657225"/>
                <a:gd name="connsiteX15" fmla="*/ 0 w 1295400"/>
                <a:gd name="connsiteY15" fmla="*/ 485775 h 657225"/>
                <a:gd name="connsiteX16" fmla="*/ 42862 w 1295400"/>
                <a:gd name="connsiteY16" fmla="*/ 566738 h 657225"/>
                <a:gd name="connsiteX17" fmla="*/ 90487 w 1295400"/>
                <a:gd name="connsiteY17" fmla="*/ 600075 h 657225"/>
                <a:gd name="connsiteX18" fmla="*/ 200025 w 1295400"/>
                <a:gd name="connsiteY18" fmla="*/ 628650 h 657225"/>
                <a:gd name="connsiteX19" fmla="*/ 352425 w 1295400"/>
                <a:gd name="connsiteY19" fmla="*/ 657225 h 657225"/>
                <a:gd name="connsiteX20" fmla="*/ 457200 w 1295400"/>
                <a:gd name="connsiteY20" fmla="*/ 652463 h 657225"/>
                <a:gd name="connsiteX21" fmla="*/ 576262 w 1295400"/>
                <a:gd name="connsiteY21" fmla="*/ 623888 h 657225"/>
                <a:gd name="connsiteX22" fmla="*/ 704850 w 1295400"/>
                <a:gd name="connsiteY22" fmla="*/ 595313 h 657225"/>
                <a:gd name="connsiteX23" fmla="*/ 785812 w 1295400"/>
                <a:gd name="connsiteY23" fmla="*/ 519113 h 657225"/>
                <a:gd name="connsiteX24" fmla="*/ 938212 w 1295400"/>
                <a:gd name="connsiteY24" fmla="*/ 504825 h 657225"/>
                <a:gd name="connsiteX25" fmla="*/ 1076325 w 1295400"/>
                <a:gd name="connsiteY25" fmla="*/ 500063 h 657225"/>
                <a:gd name="connsiteX26" fmla="*/ 1219200 w 1295400"/>
                <a:gd name="connsiteY26" fmla="*/ 49530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5400" h="657225">
                  <a:moveTo>
                    <a:pt x="1219200" y="495300"/>
                  </a:moveTo>
                  <a:lnTo>
                    <a:pt x="1271587" y="390525"/>
                  </a:lnTo>
                  <a:lnTo>
                    <a:pt x="1295400" y="266700"/>
                  </a:lnTo>
                  <a:lnTo>
                    <a:pt x="1257300" y="185738"/>
                  </a:lnTo>
                  <a:lnTo>
                    <a:pt x="1128712" y="157163"/>
                  </a:lnTo>
                  <a:lnTo>
                    <a:pt x="1042987" y="119063"/>
                  </a:lnTo>
                  <a:lnTo>
                    <a:pt x="990600" y="71438"/>
                  </a:lnTo>
                  <a:lnTo>
                    <a:pt x="828675" y="0"/>
                  </a:lnTo>
                  <a:lnTo>
                    <a:pt x="676275" y="4763"/>
                  </a:lnTo>
                  <a:lnTo>
                    <a:pt x="547687" y="47625"/>
                  </a:lnTo>
                  <a:lnTo>
                    <a:pt x="457200" y="109538"/>
                  </a:lnTo>
                  <a:lnTo>
                    <a:pt x="295275" y="200025"/>
                  </a:lnTo>
                  <a:lnTo>
                    <a:pt x="142875" y="247650"/>
                  </a:lnTo>
                  <a:lnTo>
                    <a:pt x="33337" y="366713"/>
                  </a:lnTo>
                  <a:lnTo>
                    <a:pt x="0" y="409575"/>
                  </a:lnTo>
                  <a:lnTo>
                    <a:pt x="0" y="485775"/>
                  </a:lnTo>
                  <a:lnTo>
                    <a:pt x="42862" y="566738"/>
                  </a:lnTo>
                  <a:lnTo>
                    <a:pt x="90487" y="600075"/>
                  </a:lnTo>
                  <a:lnTo>
                    <a:pt x="200025" y="628650"/>
                  </a:lnTo>
                  <a:lnTo>
                    <a:pt x="352425" y="657225"/>
                  </a:lnTo>
                  <a:lnTo>
                    <a:pt x="457200" y="652463"/>
                  </a:lnTo>
                  <a:lnTo>
                    <a:pt x="576262" y="623888"/>
                  </a:lnTo>
                  <a:lnTo>
                    <a:pt x="704850" y="595313"/>
                  </a:lnTo>
                  <a:lnTo>
                    <a:pt x="785812" y="519113"/>
                  </a:lnTo>
                  <a:lnTo>
                    <a:pt x="938212" y="504825"/>
                  </a:lnTo>
                  <a:lnTo>
                    <a:pt x="1076325" y="500063"/>
                  </a:lnTo>
                  <a:lnTo>
                    <a:pt x="1219200" y="49530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5536" y="858416"/>
            <a:ext cx="3744416" cy="8423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2060944"/>
            <a:ext cx="3744416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4139952" y="1279612"/>
            <a:ext cx="2952328" cy="159502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</p:cNvCxnSpPr>
          <p:nvPr/>
        </p:nvCxnSpPr>
        <p:spPr>
          <a:xfrm>
            <a:off x="4139952" y="2492944"/>
            <a:ext cx="1584176" cy="79213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250825" y="188913"/>
            <a:ext cx="8641655" cy="647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Phase synchronisation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788" y="4581128"/>
            <a:ext cx="3435644" cy="114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Arrow Connector 27"/>
          <p:cNvCxnSpPr>
            <a:stCxn id="26" idx="0"/>
            <a:endCxn id="18" idx="2"/>
          </p:cNvCxnSpPr>
          <p:nvPr/>
        </p:nvCxnSpPr>
        <p:spPr>
          <a:xfrm rot="5400000" flipH="1" flipV="1">
            <a:off x="1466694" y="4032106"/>
            <a:ext cx="720080" cy="81001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0"/>
            <a:endCxn id="18" idx="2"/>
          </p:cNvCxnSpPr>
          <p:nvPr/>
        </p:nvCxnSpPr>
        <p:spPr>
          <a:xfrm rot="16200000" flipV="1">
            <a:off x="2294786" y="4014026"/>
            <a:ext cx="720080" cy="84617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27584" y="3356992"/>
            <a:ext cx="28083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Wavelet transform at </a:t>
            </a:r>
            <a:r>
              <a:rPr lang="en-GB" i="1" dirty="0" smtClean="0">
                <a:solidFill>
                  <a:schemeClr val="tx1"/>
                </a:solidFill>
              </a:rPr>
              <a:t>x</a:t>
            </a:r>
            <a:r>
              <a:rPr lang="en-GB" dirty="0" smtClean="0">
                <a:solidFill>
                  <a:schemeClr val="tx1"/>
                </a:solidFill>
              </a:rPr>
              <a:t> Hz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3923928" y="5157192"/>
            <a:ext cx="936104" cy="158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868144" y="4098776"/>
            <a:ext cx="1872208" cy="482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Phase difference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9728" y="4797152"/>
            <a:ext cx="140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Amplitude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75912" y="4797152"/>
            <a:ext cx="140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Phase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250825" y="188913"/>
            <a:ext cx="8641655" cy="647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Phase-locking values (PLVs): </a:t>
            </a:r>
            <a:r>
              <a:rPr lang="en-GB" sz="2800" dirty="0" err="1" smtClean="0">
                <a:solidFill>
                  <a:schemeClr val="accent1"/>
                </a:solidFill>
              </a:rPr>
              <a:t>Lachaux</a:t>
            </a:r>
            <a:r>
              <a:rPr lang="en-GB" sz="2800" dirty="0" smtClean="0">
                <a:solidFill>
                  <a:schemeClr val="accent1"/>
                </a:solidFill>
              </a:rPr>
              <a:t> et al., (1999) </a:t>
            </a:r>
            <a:r>
              <a:rPr lang="en-GB" sz="2800" i="1" dirty="0" smtClean="0">
                <a:solidFill>
                  <a:schemeClr val="accent1"/>
                </a:solidFill>
              </a:rPr>
              <a:t>HBM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Rectangle 5"/>
          <p:cNvSpPr txBox="1">
            <a:spLocks noChangeArrowheads="1"/>
          </p:cNvSpPr>
          <p:nvPr/>
        </p:nvSpPr>
        <p:spPr bwMode="auto">
          <a:xfrm>
            <a:off x="323528" y="1124744"/>
            <a:ext cx="82101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">
              <a:spcBef>
                <a:spcPct val="20000"/>
              </a:spcBef>
              <a:buSzPct val="75000"/>
              <a:defRPr/>
            </a:pPr>
            <a:r>
              <a:rPr lang="en-GB" sz="2400" dirty="0" smtClean="0">
                <a:latin typeface="+mn-lt"/>
              </a:rPr>
              <a:t>Phase difference calculated for all trials at each frequency</a:t>
            </a:r>
          </a:p>
          <a:p>
            <a:pPr marL="36000">
              <a:spcBef>
                <a:spcPct val="20000"/>
              </a:spcBef>
              <a:buSzPct val="75000"/>
              <a:defRPr/>
            </a:pPr>
            <a:endParaRPr lang="en-GB" sz="2400" dirty="0" smtClean="0"/>
          </a:p>
          <a:p>
            <a:pPr marL="36000">
              <a:spcBef>
                <a:spcPct val="20000"/>
              </a:spcBef>
              <a:buSzPct val="75000"/>
              <a:defRPr/>
            </a:pPr>
            <a:r>
              <a:rPr lang="en-GB" sz="2400" dirty="0" smtClean="0">
                <a:latin typeface="+mn-lt"/>
              </a:rPr>
              <a:t>Calculate </a:t>
            </a:r>
            <a:r>
              <a:rPr lang="en-GB" sz="2400" dirty="0">
                <a:latin typeface="+mn-lt"/>
              </a:rPr>
              <a:t>PLV </a:t>
            </a:r>
            <a:r>
              <a:rPr lang="en-GB" sz="2400" dirty="0" smtClean="0">
                <a:latin typeface="+mn-lt"/>
              </a:rPr>
              <a:t>at each </a:t>
            </a:r>
            <a:r>
              <a:rPr lang="en-GB" sz="2400" dirty="0">
                <a:latin typeface="+mn-lt"/>
              </a:rPr>
              <a:t>time </a:t>
            </a:r>
            <a:r>
              <a:rPr lang="en-GB" sz="2400" dirty="0" smtClean="0">
                <a:latin typeface="+mn-lt"/>
              </a:rPr>
              <a:t>point &amp; </a:t>
            </a:r>
            <a:r>
              <a:rPr lang="en-GB" sz="2400" dirty="0">
                <a:latin typeface="+mn-lt"/>
              </a:rPr>
              <a:t>frequency:</a:t>
            </a:r>
          </a:p>
          <a:p>
            <a:pPr marL="36000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endParaRPr lang="en-GB" sz="2400" dirty="0">
              <a:latin typeface="+mn-lt"/>
            </a:endParaRPr>
          </a:p>
          <a:p>
            <a:pPr marL="36000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endParaRPr lang="en-GB" sz="2400" dirty="0">
              <a:latin typeface="+mn-lt"/>
            </a:endParaRPr>
          </a:p>
          <a:p>
            <a:pPr marL="36000">
              <a:spcBef>
                <a:spcPct val="20000"/>
              </a:spcBef>
              <a:buSzPct val="75000"/>
              <a:defRPr/>
            </a:pPr>
            <a:r>
              <a:rPr lang="en-GB" sz="2400" dirty="0" smtClean="0">
                <a:latin typeface="+mn-lt"/>
              </a:rPr>
              <a:t>where                </a:t>
            </a:r>
            <a:r>
              <a:rPr lang="en-GB" sz="2400" dirty="0">
                <a:latin typeface="+mn-lt"/>
              </a:rPr>
              <a:t>is phase difference at time </a:t>
            </a:r>
            <a:r>
              <a:rPr lang="en-GB" sz="2400" i="1" dirty="0">
                <a:latin typeface="+mn-lt"/>
              </a:rPr>
              <a:t>t</a:t>
            </a:r>
            <a:r>
              <a:rPr lang="en-GB" sz="2400" dirty="0">
                <a:latin typeface="+mn-lt"/>
              </a:rPr>
              <a:t> and for trial </a:t>
            </a:r>
            <a:r>
              <a:rPr lang="en-GB" sz="2400" i="1" dirty="0">
                <a:latin typeface="+mn-lt"/>
              </a:rPr>
              <a:t>n</a:t>
            </a:r>
            <a:r>
              <a:rPr lang="en-GB" sz="2400" dirty="0">
                <a:latin typeface="+mn-lt"/>
              </a:rPr>
              <a:t> of </a:t>
            </a:r>
            <a:r>
              <a:rPr lang="en-GB" sz="2400" i="1" dirty="0">
                <a:latin typeface="+mn-lt"/>
              </a:rPr>
              <a:t>N</a:t>
            </a:r>
            <a:r>
              <a:rPr lang="en-GB" sz="2400" dirty="0" smtClean="0">
                <a:latin typeface="+mn-lt"/>
              </a:rPr>
              <a:t>.</a:t>
            </a:r>
          </a:p>
          <a:p>
            <a:pPr marL="36000">
              <a:spcBef>
                <a:spcPct val="20000"/>
              </a:spcBef>
              <a:buSzPct val="75000"/>
              <a:defRPr/>
            </a:pPr>
            <a:endParaRPr lang="en-GB" sz="2400" dirty="0" smtClean="0"/>
          </a:p>
          <a:p>
            <a:pPr marL="36000">
              <a:spcBef>
                <a:spcPct val="20000"/>
              </a:spcBef>
              <a:buSzPct val="75000"/>
              <a:defRPr/>
            </a:pPr>
            <a:endParaRPr lang="en-GB" sz="2400" dirty="0" smtClean="0"/>
          </a:p>
          <a:p>
            <a:pPr marL="36000">
              <a:spcBef>
                <a:spcPct val="20000"/>
              </a:spcBef>
              <a:buSzPct val="75000"/>
              <a:defRPr/>
            </a:pPr>
            <a:r>
              <a:rPr lang="en-GB" sz="2400" dirty="0" smtClean="0">
                <a:latin typeface="+mn-lt"/>
              </a:rPr>
              <a:t>Statistically compare PLVs across conditions</a:t>
            </a:r>
          </a:p>
          <a:p>
            <a:pPr marL="342900" indent="-342900">
              <a:spcBef>
                <a:spcPct val="20000"/>
              </a:spcBef>
              <a:buSzPct val="75000"/>
              <a:defRPr/>
            </a:pPr>
            <a:endParaRPr lang="en-GB" sz="2400" dirty="0">
              <a:latin typeface="+mn-lt"/>
            </a:endParaRPr>
          </a:p>
          <a:p>
            <a:pPr marL="1257300" lvl="2" indent="-342900">
              <a:spcBef>
                <a:spcPct val="20000"/>
              </a:spcBef>
              <a:defRPr/>
            </a:pPr>
            <a:endParaRPr lang="en-GB" sz="24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4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/>
        </p:nvGraphicFramePr>
        <p:xfrm>
          <a:off x="3132435" y="2505521"/>
          <a:ext cx="2879725" cy="779463"/>
        </p:xfrm>
        <a:graphic>
          <a:graphicData uri="http://schemas.openxmlformats.org/presentationml/2006/ole">
            <p:oleObj spid="_x0000_s110594" name="Equation" r:id="rId4" imgW="1688760" imgH="457200" progId="Equation.3">
              <p:embed/>
            </p:oleObj>
          </a:graphicData>
        </a:graphic>
      </p:graphicFrame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1338039" y="3356992"/>
          <a:ext cx="1001713" cy="366713"/>
        </p:xfrm>
        <a:graphic>
          <a:graphicData uri="http://schemas.openxmlformats.org/presentationml/2006/ole">
            <p:oleObj spid="_x0000_s110595" name="Equation" r:id="rId5" imgW="419040" imgH="203040" progId="Equation.3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67544" y="1916832"/>
            <a:ext cx="82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544" y="3861048"/>
            <a:ext cx="82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548680"/>
            <a:ext cx="6707088" cy="4104456"/>
          </a:xfrm>
        </p:spPr>
        <p:txBody>
          <a:bodyPr/>
          <a:lstStyle/>
          <a:p>
            <a:pPr marL="3600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Factorial analysis</a:t>
            </a:r>
          </a:p>
          <a:p>
            <a:pPr marL="514350" indent="-514350" algn="ctr">
              <a:buNone/>
            </a:pPr>
            <a:r>
              <a:rPr lang="en-GB" sz="3000" dirty="0" smtClean="0"/>
              <a:t>Basic vs. Domain-level naming</a:t>
            </a:r>
          </a:p>
          <a:p>
            <a:pPr marL="514350" indent="-514350" algn="ctr">
              <a:buNone/>
            </a:pPr>
            <a:r>
              <a:rPr lang="en-GB" sz="3000" dirty="0" smtClean="0"/>
              <a:t>Living vs. Nonliving objects</a:t>
            </a:r>
            <a:endParaRPr lang="en-GB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lex\Desktop\brain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6444208" y="692696"/>
            <a:ext cx="2376264" cy="23762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11" name="Freeform 10"/>
          <p:cNvSpPr/>
          <p:nvPr/>
        </p:nvSpPr>
        <p:spPr bwMode="auto">
          <a:xfrm>
            <a:off x="6875834" y="2204170"/>
            <a:ext cx="1116013" cy="288925"/>
          </a:xfrm>
          <a:custGeom>
            <a:avLst/>
            <a:gdLst>
              <a:gd name="connsiteX0" fmla="*/ 0 w 1257300"/>
              <a:gd name="connsiteY0" fmla="*/ 1465 h 493834"/>
              <a:gd name="connsiteX1" fmla="*/ 404447 w 1257300"/>
              <a:gd name="connsiteY1" fmla="*/ 10257 h 493834"/>
              <a:gd name="connsiteX2" fmla="*/ 641839 w 1257300"/>
              <a:gd name="connsiteY2" fmla="*/ 80596 h 493834"/>
              <a:gd name="connsiteX3" fmla="*/ 1257300 w 1257300"/>
              <a:gd name="connsiteY3" fmla="*/ 493834 h 4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493834">
                <a:moveTo>
                  <a:pt x="0" y="1465"/>
                </a:moveTo>
                <a:lnTo>
                  <a:pt x="404447" y="10257"/>
                </a:lnTo>
                <a:cubicBezTo>
                  <a:pt x="511420" y="23445"/>
                  <a:pt x="499697" y="0"/>
                  <a:pt x="641839" y="80596"/>
                </a:cubicBezTo>
                <a:cubicBezTo>
                  <a:pt x="783981" y="161192"/>
                  <a:pt x="1020640" y="327513"/>
                  <a:pt x="1257300" y="493834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107504" y="44624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Object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processing in the ventral stream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198493"/>
            <a:ext cx="5158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Ventral stream crucial for visual processing of objects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Ungerleider</a:t>
            </a:r>
            <a:r>
              <a:rPr lang="en-GB" dirty="0" smtClean="0"/>
              <a:t> &amp; </a:t>
            </a:r>
            <a:r>
              <a:rPr lang="en-GB" dirty="0" err="1" smtClean="0"/>
              <a:t>Mishkin</a:t>
            </a:r>
            <a:r>
              <a:rPr lang="en-GB" dirty="0" smtClean="0"/>
              <a:t>, 1982)</a:t>
            </a:r>
            <a:endParaRPr lang="en-GB" dirty="0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4529782" y="5364956"/>
            <a:ext cx="212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>
                <a:solidFill>
                  <a:srgbClr val="C00000"/>
                </a:solidFill>
              </a:rPr>
              <a:t>Simple visual parts</a:t>
            </a: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4347219" y="4067780"/>
            <a:ext cx="2303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Complex </a:t>
            </a:r>
            <a:r>
              <a:rPr lang="en-GB" dirty="0" smtClean="0">
                <a:solidFill>
                  <a:srgbClr val="C00000"/>
                </a:solidFill>
              </a:rPr>
              <a:t>integration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4347219" y="4580731"/>
            <a:ext cx="2303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solidFill>
                  <a:srgbClr val="C00000"/>
                </a:solidFill>
              </a:rPr>
              <a:t>More complex visual and semantic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6723707" y="3428206"/>
          <a:ext cx="1736725" cy="2305050"/>
        </p:xfrm>
        <a:graphic>
          <a:graphicData uri="http://schemas.openxmlformats.org/presentationml/2006/ole">
            <p:oleObj spid="_x0000_s62467" name="Image" r:id="rId5" imgW="3580952" imgH="4749206" progId="Photoshop.Image.9">
              <p:embed/>
            </p:oleObj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6579244" y="4509294"/>
            <a:ext cx="792163" cy="2873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579244" y="5228431"/>
            <a:ext cx="863600" cy="730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634557" y="5301456"/>
            <a:ext cx="194468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34557" y="4509294"/>
            <a:ext cx="194468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3528" y="3286725"/>
            <a:ext cx="604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Increasingly anterior portions respond to increased complexity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Tsunoda</a:t>
            </a:r>
            <a:r>
              <a:rPr lang="en-GB" dirty="0" smtClean="0"/>
              <a:t> et al., 2001; </a:t>
            </a:r>
            <a:r>
              <a:rPr lang="en-GB" dirty="0" err="1" smtClean="0"/>
              <a:t>Bussey</a:t>
            </a:r>
            <a:r>
              <a:rPr lang="en-GB" dirty="0" smtClean="0"/>
              <a:t> &amp; </a:t>
            </a:r>
            <a:r>
              <a:rPr lang="en-GB" dirty="0" err="1" smtClean="0"/>
              <a:t>Saksida</a:t>
            </a:r>
            <a:r>
              <a:rPr lang="en-GB" dirty="0" smtClean="0"/>
              <a:t>, 2002; Tanaka, 2003)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50825" y="138113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Results: Basic vs. Domain-level naming</a:t>
            </a:r>
            <a:endParaRPr lang="en-US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0825" y="836613"/>
            <a:ext cx="8497888" cy="507206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400" b="1" dirty="0">
                <a:solidFill>
                  <a:schemeClr val="tx2"/>
                </a:solidFill>
                <a:latin typeface="+mn-lt"/>
              </a:rPr>
              <a:t>Phase-locking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dirty="0">
                <a:latin typeface="+mn-lt"/>
              </a:rPr>
              <a:t>Increased phase-locking during basic-level naming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GB" sz="2000" dirty="0">
              <a:latin typeface="+mn-lt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GB" sz="2000" dirty="0">
              <a:latin typeface="+mn-lt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GB" sz="2000" dirty="0">
              <a:latin typeface="+mn-lt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GB" sz="2000" dirty="0">
              <a:latin typeface="+mn-lt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GB" sz="2000" dirty="0">
              <a:latin typeface="+mn-lt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GB" sz="2000" dirty="0">
              <a:latin typeface="+mn-lt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GB" sz="2000" dirty="0">
              <a:latin typeface="+mn-lt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GB" sz="2000" dirty="0">
              <a:latin typeface="+mn-lt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</a:rPr>
              <a:t>Increased recurrent interactions </a:t>
            </a:r>
            <a:r>
              <a:rPr lang="en-GB" sz="2400" dirty="0" smtClean="0">
                <a:latin typeface="+mn-lt"/>
              </a:rPr>
              <a:t>when fine-grained semantic information required.</a:t>
            </a:r>
            <a:endParaRPr lang="en-GB" sz="24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24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4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400" b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60500" y="1773238"/>
            <a:ext cx="5848350" cy="2879725"/>
            <a:chOff x="1460500" y="1772816"/>
            <a:chExt cx="5848350" cy="2880147"/>
          </a:xfrm>
        </p:grpSpPr>
        <p:pic>
          <p:nvPicPr>
            <p:cNvPr id="245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81136" t="5334"/>
            <a:stretch>
              <a:fillRect/>
            </a:stretch>
          </p:blipFill>
          <p:spPr bwMode="auto">
            <a:xfrm>
              <a:off x="6035675" y="1989138"/>
              <a:ext cx="1273175" cy="255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10667" r="40218"/>
            <a:stretch>
              <a:fillRect/>
            </a:stretch>
          </p:blipFill>
          <p:spPr bwMode="auto">
            <a:xfrm>
              <a:off x="1460500" y="1916113"/>
              <a:ext cx="4575175" cy="273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268538" y="1772816"/>
              <a:ext cx="3816350" cy="21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702C-C100-4DB9-9172-60CEBF0077A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214313" y="6376988"/>
            <a:ext cx="3643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Clarke, Taylor &amp; Tyler </a:t>
            </a:r>
            <a:r>
              <a:rPr lang="en-GB" sz="1600" dirty="0" smtClean="0">
                <a:latin typeface="Calibri" pitchFamily="34" charset="0"/>
              </a:rPr>
              <a:t>(2011) </a:t>
            </a:r>
            <a:r>
              <a:rPr lang="en-GB" sz="1600" i="1" dirty="0" err="1">
                <a:latin typeface="Calibri" pitchFamily="34" charset="0"/>
              </a:rPr>
              <a:t>JoCN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21179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 cstate="print"/>
          <a:srcRect r="9082"/>
          <a:stretch>
            <a:fillRect/>
          </a:stretch>
        </p:blipFill>
        <p:spPr bwMode="auto">
          <a:xfrm>
            <a:off x="5148263" y="3719513"/>
            <a:ext cx="3560762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t="8266" r="40839"/>
          <a:stretch>
            <a:fillRect/>
          </a:stretch>
        </p:blipFill>
        <p:spPr bwMode="auto">
          <a:xfrm>
            <a:off x="395288" y="3357563"/>
            <a:ext cx="45005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19288" y="3571875"/>
            <a:ext cx="2124075" cy="6429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6147" idx="1"/>
          </p:cNvCxnSpPr>
          <p:nvPr/>
        </p:nvCxnSpPr>
        <p:spPr>
          <a:xfrm>
            <a:off x="4043363" y="3894138"/>
            <a:ext cx="1104900" cy="61753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50825" y="138113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Results: Living vs. Nonliving</a:t>
            </a:r>
            <a:endParaRPr lang="en-US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9" name="Rectangle 5"/>
          <p:cNvSpPr txBox="1">
            <a:spLocks noChangeArrowheads="1"/>
          </p:cNvSpPr>
          <p:nvPr/>
        </p:nvSpPr>
        <p:spPr bwMode="auto">
          <a:xfrm>
            <a:off x="250825" y="928688"/>
            <a:ext cx="82502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Increased phase-locking during </a:t>
            </a:r>
            <a:r>
              <a:rPr lang="en-GB" sz="2400" b="1">
                <a:latin typeface="Calibri" pitchFamily="34" charset="0"/>
              </a:rPr>
              <a:t>basic-level naming</a:t>
            </a:r>
            <a:r>
              <a:rPr lang="en-GB" sz="2400">
                <a:latin typeface="Calibri" pitchFamily="34" charset="0"/>
              </a:rPr>
              <a:t> of living items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Left anterior temporal &amp; fusiform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170 – 200, and 300 – 340 ms, Upper gamma-band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4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56F85-6C84-45F6-88B5-687FB544B57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537321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14313" y="6376988"/>
            <a:ext cx="3643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Clarke, Taylor &amp; Tyler </a:t>
            </a:r>
            <a:r>
              <a:rPr lang="en-GB" sz="1600" dirty="0" smtClean="0">
                <a:latin typeface="Calibri" pitchFamily="34" charset="0"/>
              </a:rPr>
              <a:t>(2011) </a:t>
            </a:r>
            <a:r>
              <a:rPr lang="en-GB" sz="1600" i="1" dirty="0" err="1">
                <a:latin typeface="Calibri" pitchFamily="34" charset="0"/>
              </a:rPr>
              <a:t>JoCN</a:t>
            </a:r>
            <a:endParaRPr lang="en-U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250825" y="138113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Summary</a:t>
            </a:r>
            <a:endParaRPr lang="en-US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6856" y="764704"/>
            <a:ext cx="8229600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Synchronisation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increases for fine-grained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baseline="0" dirty="0" smtClean="0"/>
              <a:t>Basic vs. Domain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 smtClean="0"/>
              <a:t>Living vs. Nonliving</a:t>
            </a:r>
            <a:endParaRPr lang="en-GB" sz="2600" baseline="0" dirty="0" smtClean="0"/>
          </a:p>
          <a:p>
            <a:pPr marL="342900" indent="-342900">
              <a:spcBef>
                <a:spcPct val="20000"/>
              </a:spcBef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mergence of semantic representations requires bringing together information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baseline="0" dirty="0" smtClean="0"/>
              <a:t>Synchronisation provides mechanism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anterior temporal &amp; posterior fusiform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034981" y="617165"/>
            <a:ext cx="1641475" cy="2163763"/>
            <a:chOff x="4568" y="1933"/>
            <a:chExt cx="1034" cy="1363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4568" y="1936"/>
            <a:ext cx="515" cy="1360"/>
          </p:xfrm>
          <a:graphic>
            <a:graphicData uri="http://schemas.openxmlformats.org/presentationml/2006/ole">
              <p:oleObj spid="_x0000_s141313" name="Image" r:id="rId4" imgW="1777778" imgH="4698413" progId="Photoshop.Image.9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5067" y="1933"/>
            <a:ext cx="535" cy="1363"/>
          </p:xfrm>
          <a:graphic>
            <a:graphicData uri="http://schemas.openxmlformats.org/presentationml/2006/ole">
              <p:oleObj spid="_x0000_s141314" name="Image" r:id="rId5" imgW="1853315" imgH="4711111" progId="Photoshop.Image.9">
                <p:embed/>
              </p:oleObj>
            </a:graphicData>
          </a:graphic>
        </p:graphicFrame>
        <p:sp>
          <p:nvSpPr>
            <p:cNvPr id="7" name="Line 30"/>
            <p:cNvSpPr>
              <a:spLocks noChangeShapeType="1"/>
            </p:cNvSpPr>
            <p:nvPr/>
          </p:nvSpPr>
          <p:spPr bwMode="auto">
            <a:xfrm flipV="1">
              <a:off x="4785" y="2478"/>
              <a:ext cx="45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548680"/>
            <a:ext cx="6707088" cy="4104456"/>
          </a:xfrm>
        </p:spPr>
        <p:txBody>
          <a:bodyPr/>
          <a:lstStyle/>
          <a:p>
            <a:pPr marL="3600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Regression analysis</a:t>
            </a:r>
          </a:p>
          <a:p>
            <a:pPr marL="514350" indent="-514350" algn="ctr">
              <a:buNone/>
            </a:pPr>
            <a:r>
              <a:rPr lang="en-GB" sz="3000" dirty="0" smtClean="0"/>
              <a:t>Perceptual &amp; semantic variables</a:t>
            </a:r>
            <a:endParaRPr lang="en-GB" sz="3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08912" cy="2736303"/>
          </a:xfrm>
        </p:spPr>
        <p:txBody>
          <a:bodyPr/>
          <a:lstStyle/>
          <a:p>
            <a:r>
              <a:rPr lang="en-GB" sz="2200" dirty="0" smtClean="0"/>
              <a:t>Distributed, undifferentiated semantic system</a:t>
            </a:r>
          </a:p>
          <a:p>
            <a:r>
              <a:rPr lang="en-GB" sz="2200" dirty="0" smtClean="0"/>
              <a:t>Meaning captured by semantic features </a:t>
            </a:r>
            <a:r>
              <a:rPr lang="en-GB" sz="1800" dirty="0" smtClean="0"/>
              <a:t>(Tyler &amp; Moss, 2001; Taylor, Moss &amp; Tyler, 2007)</a:t>
            </a:r>
            <a:endParaRPr lang="en-GB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679425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388" y="115888"/>
            <a:ext cx="856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Feature-based semantic measures</a:t>
            </a:r>
            <a:endParaRPr lang="en-US" sz="32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08912" cy="2736303"/>
          </a:xfrm>
        </p:spPr>
        <p:txBody>
          <a:bodyPr/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Distributed, undifferentiated semantic system</a:t>
            </a:r>
          </a:p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Meaning captured by semantic features </a:t>
            </a:r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</a:rPr>
              <a:t>(Tyler &amp; Moss, 2001; Taylor, Moss &amp; Tyler, 2007)</a:t>
            </a:r>
            <a:endParaRPr lang="en-GB" sz="2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4837740" y="2132856"/>
            <a:ext cx="4086492" cy="3885229"/>
            <a:chOff x="4426272" y="2356317"/>
            <a:chExt cx="4394200" cy="4177783"/>
          </a:xfrm>
        </p:grpSpPr>
        <p:cxnSp>
          <p:nvCxnSpPr>
            <p:cNvPr id="6" name="AutoShape 39"/>
            <p:cNvCxnSpPr>
              <a:cxnSpLocks noChangeShapeType="1"/>
              <a:stCxn id="26" idx="0"/>
              <a:endCxn id="31" idx="5"/>
            </p:cNvCxnSpPr>
            <p:nvPr/>
          </p:nvCxnSpPr>
          <p:spPr bwMode="auto">
            <a:xfrm rot="16200000" flipV="1">
              <a:off x="4909666" y="4171106"/>
              <a:ext cx="2554288" cy="568325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7" name="AutoShape 39"/>
            <p:cNvCxnSpPr>
              <a:cxnSpLocks noChangeShapeType="1"/>
              <a:stCxn id="26" idx="1"/>
              <a:endCxn id="30" idx="5"/>
            </p:cNvCxnSpPr>
            <p:nvPr/>
          </p:nvCxnSpPr>
          <p:spPr bwMode="auto">
            <a:xfrm rot="16200000" flipV="1">
              <a:off x="5447829" y="5110906"/>
              <a:ext cx="608012" cy="739775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8" name="AutoShape 39"/>
            <p:cNvCxnSpPr>
              <a:cxnSpLocks noChangeShapeType="1"/>
              <a:stCxn id="26" idx="1"/>
              <a:endCxn id="32" idx="6"/>
            </p:cNvCxnSpPr>
            <p:nvPr/>
          </p:nvCxnSpPr>
          <p:spPr bwMode="auto">
            <a:xfrm rot="16200000" flipV="1">
              <a:off x="4890616" y="4553694"/>
              <a:ext cx="1466850" cy="995362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9" name="AutoShape 39"/>
            <p:cNvCxnSpPr>
              <a:cxnSpLocks noChangeShapeType="1"/>
              <a:stCxn id="26" idx="0"/>
              <a:endCxn id="33" idx="4"/>
            </p:cNvCxnSpPr>
            <p:nvPr/>
          </p:nvCxnSpPr>
          <p:spPr bwMode="auto">
            <a:xfrm rot="5400000" flipH="1" flipV="1">
              <a:off x="6182841" y="5383956"/>
              <a:ext cx="636588" cy="60325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10" name="AutoShape 39"/>
            <p:cNvCxnSpPr>
              <a:cxnSpLocks noChangeShapeType="1"/>
              <a:stCxn id="26" idx="7"/>
              <a:endCxn id="28" idx="4"/>
            </p:cNvCxnSpPr>
            <p:nvPr/>
          </p:nvCxnSpPr>
          <p:spPr bwMode="auto">
            <a:xfrm rot="5400000" flipH="1" flipV="1">
              <a:off x="6068541" y="4625132"/>
              <a:ext cx="1912937" cy="406400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11" name="AutoShape 39"/>
            <p:cNvCxnSpPr>
              <a:cxnSpLocks noChangeShapeType="1"/>
              <a:stCxn id="26" idx="7"/>
              <a:endCxn id="27" idx="3"/>
            </p:cNvCxnSpPr>
            <p:nvPr/>
          </p:nvCxnSpPr>
          <p:spPr bwMode="auto">
            <a:xfrm rot="5400000" flipH="1" flipV="1">
              <a:off x="6699573" y="4524325"/>
              <a:ext cx="1382712" cy="1138237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12" name="AutoShape 39"/>
            <p:cNvCxnSpPr>
              <a:cxnSpLocks noChangeShapeType="1"/>
              <a:stCxn id="26" idx="6"/>
              <a:endCxn id="29" idx="3"/>
            </p:cNvCxnSpPr>
            <p:nvPr/>
          </p:nvCxnSpPr>
          <p:spPr bwMode="auto">
            <a:xfrm flipV="1">
              <a:off x="6966272" y="5627638"/>
              <a:ext cx="769938" cy="282575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13" name="AutoShape 24"/>
            <p:cNvCxnSpPr>
              <a:cxnSpLocks noChangeShapeType="1"/>
              <a:stCxn id="28" idx="6"/>
              <a:endCxn id="27" idx="0"/>
            </p:cNvCxnSpPr>
            <p:nvPr/>
          </p:nvCxnSpPr>
          <p:spPr bwMode="auto">
            <a:xfrm>
              <a:off x="7613972" y="3722638"/>
              <a:ext cx="612775" cy="427037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14" name="AutoShape 25"/>
            <p:cNvCxnSpPr>
              <a:cxnSpLocks noChangeShapeType="1"/>
              <a:stCxn id="33" idx="6"/>
              <a:endCxn id="27" idx="3"/>
            </p:cNvCxnSpPr>
            <p:nvPr/>
          </p:nvCxnSpPr>
          <p:spPr bwMode="auto">
            <a:xfrm flipV="1">
              <a:off x="6871022" y="4402088"/>
              <a:ext cx="1089025" cy="544512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15" name="AutoShape 26"/>
            <p:cNvCxnSpPr>
              <a:cxnSpLocks noChangeShapeType="1"/>
              <a:stCxn id="27" idx="4"/>
              <a:endCxn id="29" idx="0"/>
            </p:cNvCxnSpPr>
            <p:nvPr/>
          </p:nvCxnSpPr>
          <p:spPr bwMode="auto">
            <a:xfrm rot="5400000">
              <a:off x="7640960" y="4787850"/>
              <a:ext cx="927100" cy="244475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16" name="AutoShape 27"/>
            <p:cNvCxnSpPr>
              <a:cxnSpLocks noChangeShapeType="1"/>
              <a:stCxn id="33" idx="5"/>
              <a:endCxn id="29" idx="2"/>
            </p:cNvCxnSpPr>
            <p:nvPr/>
          </p:nvCxnSpPr>
          <p:spPr bwMode="auto">
            <a:xfrm rot="16200000" flipH="1">
              <a:off x="6966272" y="4856113"/>
              <a:ext cx="471488" cy="862012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17" name="AutoShape 34"/>
            <p:cNvCxnSpPr>
              <a:cxnSpLocks noChangeShapeType="1"/>
              <a:stCxn id="28" idx="1"/>
              <a:endCxn id="31" idx="6"/>
            </p:cNvCxnSpPr>
            <p:nvPr/>
          </p:nvCxnSpPr>
          <p:spPr bwMode="auto">
            <a:xfrm rot="16200000" flipV="1">
              <a:off x="6211416" y="2874119"/>
              <a:ext cx="542925" cy="941387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18" name="AutoShape 36"/>
            <p:cNvCxnSpPr>
              <a:cxnSpLocks noChangeShapeType="1"/>
              <a:stCxn id="32" idx="4"/>
              <a:endCxn id="30" idx="1"/>
            </p:cNvCxnSpPr>
            <p:nvPr/>
          </p:nvCxnSpPr>
          <p:spPr bwMode="auto">
            <a:xfrm rot="16200000" flipH="1">
              <a:off x="4617566" y="4626719"/>
              <a:ext cx="500063" cy="180975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19" name="AutoShape 37"/>
            <p:cNvCxnSpPr>
              <a:cxnSpLocks noChangeShapeType="1"/>
              <a:stCxn id="30" idx="0"/>
              <a:endCxn id="31" idx="4"/>
            </p:cNvCxnSpPr>
            <p:nvPr/>
          </p:nvCxnSpPr>
          <p:spPr bwMode="auto">
            <a:xfrm rot="5400000" flipH="1" flipV="1">
              <a:off x="4550097" y="3840113"/>
              <a:ext cx="1703387" cy="465138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20" name="AutoShape 38"/>
            <p:cNvCxnSpPr>
              <a:cxnSpLocks noChangeShapeType="1"/>
              <a:stCxn id="30" idx="6"/>
              <a:endCxn id="33" idx="3"/>
            </p:cNvCxnSpPr>
            <p:nvPr/>
          </p:nvCxnSpPr>
          <p:spPr bwMode="auto">
            <a:xfrm flipV="1">
              <a:off x="5469260" y="5051375"/>
              <a:ext cx="822325" cy="20638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AutoShape 42"/>
            <p:cNvCxnSpPr>
              <a:cxnSpLocks noChangeShapeType="1"/>
              <a:stCxn id="32" idx="0"/>
              <a:endCxn id="31" idx="4"/>
            </p:cNvCxnSpPr>
            <p:nvPr/>
          </p:nvCxnSpPr>
          <p:spPr bwMode="auto">
            <a:xfrm rot="5400000" flipH="1" flipV="1">
              <a:off x="4731072" y="3267026"/>
              <a:ext cx="949325" cy="857250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AutoShape 44"/>
            <p:cNvCxnSpPr>
              <a:cxnSpLocks noChangeShapeType="1"/>
              <a:stCxn id="32" idx="6"/>
              <a:endCxn id="27" idx="2"/>
            </p:cNvCxnSpPr>
            <p:nvPr/>
          </p:nvCxnSpPr>
          <p:spPr bwMode="auto">
            <a:xfrm flipV="1">
              <a:off x="5126360" y="4297313"/>
              <a:ext cx="2722562" cy="20637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AutoShape 45"/>
            <p:cNvCxnSpPr>
              <a:cxnSpLocks noChangeShapeType="1"/>
              <a:stCxn id="31" idx="5"/>
              <a:endCxn id="29" idx="1"/>
            </p:cNvCxnSpPr>
            <p:nvPr/>
          </p:nvCxnSpPr>
          <p:spPr bwMode="auto">
            <a:xfrm rot="16200000" flipH="1">
              <a:off x="5700241" y="3380531"/>
              <a:ext cx="2238375" cy="1833563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24" name="AutoShape 46"/>
            <p:cNvCxnSpPr>
              <a:cxnSpLocks noChangeShapeType="1"/>
              <a:stCxn id="28" idx="4"/>
              <a:endCxn id="30" idx="6"/>
            </p:cNvCxnSpPr>
            <p:nvPr/>
          </p:nvCxnSpPr>
          <p:spPr bwMode="auto">
            <a:xfrm rot="5400000">
              <a:off x="5748660" y="3592463"/>
              <a:ext cx="1200150" cy="1758950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25" name="AutoShape 49"/>
            <p:cNvCxnSpPr>
              <a:cxnSpLocks noChangeShapeType="1"/>
              <a:stCxn id="30" idx="5"/>
              <a:endCxn id="29" idx="2"/>
            </p:cNvCxnSpPr>
            <p:nvPr/>
          </p:nvCxnSpPr>
          <p:spPr bwMode="auto">
            <a:xfrm rot="16200000" flipH="1">
              <a:off x="6334447" y="4224288"/>
              <a:ext cx="346075" cy="2251075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5977260" y="5732413"/>
              <a:ext cx="989012" cy="35401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de-DE" sz="1000" b="1">
                  <a:solidFill>
                    <a:schemeClr val="accent2"/>
                  </a:solidFill>
                </a:rPr>
                <a:t>stripes</a:t>
              </a: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7848922" y="4149675"/>
              <a:ext cx="755650" cy="2968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/>
                <a:t>eyes</a:t>
              </a: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6840860" y="3573413"/>
              <a:ext cx="773112" cy="298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/>
                <a:t>sees</a:t>
              </a: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7633022" y="5373638"/>
              <a:ext cx="698500" cy="298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/>
                <a:t>ears</a:t>
              </a:r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4869185" y="4924375"/>
              <a:ext cx="600075" cy="2968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/>
                <a:t>fur</a:t>
              </a:r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5256535" y="2924125"/>
              <a:ext cx="755650" cy="2968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 dirty="0"/>
                <a:t>nose</a:t>
              </a: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4426272" y="4170313"/>
              <a:ext cx="700088" cy="2968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/>
                <a:t>legs</a:t>
              </a:r>
            </a:p>
          </p:txBody>
        </p:sp>
        <p:sp>
          <p:nvSpPr>
            <p:cNvPr id="33" name="Oval 48"/>
            <p:cNvSpPr>
              <a:spLocks noChangeArrowheads="1"/>
            </p:cNvSpPr>
            <p:nvPr/>
          </p:nvSpPr>
          <p:spPr bwMode="auto">
            <a:xfrm>
              <a:off x="6193160" y="4797375"/>
              <a:ext cx="677862" cy="298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/>
                <a:t>tail</a:t>
              </a:r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5545460" y="3860750"/>
              <a:ext cx="827087" cy="2968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 dirty="0">
                  <a:solidFill>
                    <a:schemeClr val="bg1">
                      <a:lumMod val="50000"/>
                    </a:schemeClr>
                  </a:solidFill>
                </a:rPr>
                <a:t>hump</a:t>
              </a:r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6480497" y="2852688"/>
              <a:ext cx="755650" cy="2968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 dirty="0">
                  <a:solidFill>
                    <a:schemeClr val="bg1">
                      <a:lumMod val="50000"/>
                    </a:schemeClr>
                  </a:solidFill>
                </a:rPr>
                <a:t>hops</a:t>
              </a: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7848922" y="3294013"/>
              <a:ext cx="971550" cy="3603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 dirty="0">
                  <a:solidFill>
                    <a:schemeClr val="bg1">
                      <a:lumMod val="50000"/>
                    </a:schemeClr>
                  </a:solidFill>
                </a:rPr>
                <a:t>handle</a:t>
              </a:r>
            </a:p>
          </p:txBody>
        </p:sp>
        <p:sp>
          <p:nvSpPr>
            <p:cNvPr id="38" name="Oval 20"/>
            <p:cNvSpPr>
              <a:spLocks noChangeArrowheads="1"/>
            </p:cNvSpPr>
            <p:nvPr/>
          </p:nvSpPr>
          <p:spPr bwMode="auto">
            <a:xfrm>
              <a:off x="7633022" y="2565350"/>
              <a:ext cx="900113" cy="2968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 dirty="0">
                  <a:solidFill>
                    <a:schemeClr val="bg1">
                      <a:lumMod val="50000"/>
                    </a:schemeClr>
                  </a:solidFill>
                </a:rPr>
                <a:t>round</a:t>
              </a:r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auto">
            <a:xfrm>
              <a:off x="4572322" y="5526038"/>
              <a:ext cx="863600" cy="3603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 dirty="0">
                  <a:solidFill>
                    <a:schemeClr val="bg1">
                      <a:lumMod val="50000"/>
                    </a:schemeClr>
                  </a:solidFill>
                </a:rPr>
                <a:t>ticks</a:t>
              </a:r>
            </a:p>
          </p:txBody>
        </p:sp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7596510" y="5886400"/>
              <a:ext cx="936625" cy="3587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 dirty="0" smtClean="0">
                  <a:solidFill>
                    <a:schemeClr val="bg1">
                      <a:lumMod val="50000"/>
                    </a:schemeClr>
                  </a:solidFill>
                </a:rPr>
                <a:t>sharp</a:t>
              </a:r>
              <a:endParaRPr lang="de-DE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Oval 20"/>
            <p:cNvSpPr>
              <a:spLocks noChangeArrowheads="1"/>
            </p:cNvSpPr>
            <p:nvPr/>
          </p:nvSpPr>
          <p:spPr bwMode="auto">
            <a:xfrm>
              <a:off x="4932685" y="6237238"/>
              <a:ext cx="936625" cy="2968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 dirty="0">
                  <a:solidFill>
                    <a:schemeClr val="bg1">
                      <a:lumMod val="50000"/>
                    </a:schemeClr>
                  </a:solidFill>
                </a:rPr>
                <a:t>wheels</a:t>
              </a:r>
            </a:p>
          </p:txBody>
        </p:sp>
        <p:sp>
          <p:nvSpPr>
            <p:cNvPr id="42" name="Oval 20"/>
            <p:cNvSpPr>
              <a:spLocks noChangeArrowheads="1"/>
            </p:cNvSpPr>
            <p:nvPr/>
          </p:nvSpPr>
          <p:spPr bwMode="auto">
            <a:xfrm>
              <a:off x="4862037" y="2356317"/>
              <a:ext cx="827088" cy="2968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00" dirty="0">
                  <a:solidFill>
                    <a:schemeClr val="bg1">
                      <a:lumMod val="50000"/>
                    </a:schemeClr>
                  </a:solidFill>
                </a:rPr>
                <a:t>barks</a:t>
              </a:r>
            </a:p>
          </p:txBody>
        </p: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323528" y="2563487"/>
            <a:ext cx="4608512" cy="308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200" b="1" dirty="0" smtClean="0">
                <a:latin typeface="+mn-lt"/>
              </a:rPr>
              <a:t>Feature-based measures modulates processing: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200" dirty="0" smtClean="0">
                <a:latin typeface="+mn-lt"/>
              </a:rPr>
              <a:t>Features more </a:t>
            </a:r>
            <a:r>
              <a:rPr lang="en-GB" sz="2200" b="1" dirty="0" smtClean="0">
                <a:solidFill>
                  <a:schemeClr val="accent3"/>
                </a:solidFill>
                <a:latin typeface="+mn-lt"/>
              </a:rPr>
              <a:t>shared</a:t>
            </a:r>
            <a:r>
              <a:rPr lang="en-GB" sz="2200" dirty="0" smtClean="0">
                <a:latin typeface="+mn-lt"/>
              </a:rPr>
              <a:t> or </a:t>
            </a:r>
            <a:r>
              <a:rPr lang="en-GB" sz="2200" b="1" dirty="0" smtClean="0">
                <a:solidFill>
                  <a:schemeClr val="accent2"/>
                </a:solidFill>
                <a:latin typeface="+mn-lt"/>
              </a:rPr>
              <a:t>distinctive</a:t>
            </a:r>
            <a:endParaRPr lang="en-GB" sz="220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200" dirty="0" smtClean="0">
                <a:latin typeface="+mn-lt"/>
              </a:rPr>
              <a:t>More shared, greater ambiguity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200" dirty="0" smtClean="0">
                <a:latin typeface="+mn-lt"/>
              </a:rPr>
              <a:t>Weakly correlated distinctive, more fine-grained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79388" y="115888"/>
            <a:ext cx="856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Feature-based semantic measures</a:t>
            </a:r>
            <a:endParaRPr lang="en-US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99792" y="6237312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smtClean="0"/>
              <a:t>(Tyler &amp; Moss, 2001; Taylor, Moss &amp; Tyler, 2007)</a:t>
            </a:r>
            <a:endParaRPr lang="en-GB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23528" y="3212976"/>
          <a:ext cx="5472608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Variables included: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Visual complexity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Mean distinctiveness </a:t>
                      </a:r>
                      <a:r>
                        <a:rPr lang="en-GB" sz="1600" dirty="0" smtClean="0"/>
                        <a:t>(more shared to more distinctive)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Distinctiveness</a:t>
                      </a:r>
                      <a:r>
                        <a:rPr lang="en-GB" baseline="0" dirty="0" smtClean="0"/>
                        <a:t> * correlation</a:t>
                      </a:r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dirty="0" err="1" smtClean="0"/>
                        <a:t>NoF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323528" y="1772816"/>
            <a:ext cx="4752528" cy="1346101"/>
          </a:xfrm>
          <a:prstGeom prst="rect">
            <a:avLst/>
          </a:prstGeom>
        </p:spPr>
        <p:txBody>
          <a:bodyPr/>
          <a:lstStyle/>
          <a:p>
            <a:pPr marL="425450" indent="-425450" defTabSz="3990975">
              <a:buSzPct val="125000"/>
              <a:defRPr/>
            </a:pPr>
            <a:r>
              <a:rPr lang="en-GB" sz="2200" b="1" dirty="0">
                <a:latin typeface="+mj-lt"/>
              </a:rPr>
              <a:t>Basic-level naming </a:t>
            </a:r>
            <a:r>
              <a:rPr lang="en-GB" sz="2200" dirty="0">
                <a:latin typeface="+mj-lt"/>
              </a:rPr>
              <a:t>task</a:t>
            </a:r>
          </a:p>
          <a:p>
            <a:pPr marL="425450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302 </a:t>
            </a:r>
            <a:r>
              <a:rPr lang="en-GB" sz="2000" dirty="0">
                <a:latin typeface="+mj-lt"/>
              </a:rPr>
              <a:t>concepts from McRae norms (2005)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23528" y="1700808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5643275" y="3212976"/>
            <a:ext cx="3177196" cy="2974030"/>
            <a:chOff x="4641726" y="2556148"/>
            <a:chExt cx="4394200" cy="4113212"/>
          </a:xfrm>
        </p:grpSpPr>
        <p:cxnSp>
          <p:nvCxnSpPr>
            <p:cNvPr id="21" name="AutoShape 39"/>
            <p:cNvCxnSpPr>
              <a:cxnSpLocks noChangeShapeType="1"/>
              <a:stCxn id="41" idx="0"/>
              <a:endCxn id="46" idx="5"/>
            </p:cNvCxnSpPr>
            <p:nvPr/>
          </p:nvCxnSpPr>
          <p:spPr bwMode="auto">
            <a:xfrm rot="16200000" flipV="1">
              <a:off x="5125120" y="4306366"/>
              <a:ext cx="2554288" cy="568325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AutoShape 39"/>
            <p:cNvCxnSpPr>
              <a:cxnSpLocks noChangeShapeType="1"/>
              <a:stCxn id="41" idx="1"/>
              <a:endCxn id="45" idx="5"/>
            </p:cNvCxnSpPr>
            <p:nvPr/>
          </p:nvCxnSpPr>
          <p:spPr bwMode="auto">
            <a:xfrm rot="16200000" flipV="1">
              <a:off x="5663283" y="5246166"/>
              <a:ext cx="608012" cy="739775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AutoShape 39"/>
            <p:cNvCxnSpPr>
              <a:cxnSpLocks noChangeShapeType="1"/>
              <a:stCxn id="41" idx="1"/>
              <a:endCxn id="47" idx="6"/>
            </p:cNvCxnSpPr>
            <p:nvPr/>
          </p:nvCxnSpPr>
          <p:spPr bwMode="auto">
            <a:xfrm rot="16200000" flipV="1">
              <a:off x="5106070" y="4688954"/>
              <a:ext cx="1466850" cy="995362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24" name="AutoShape 39"/>
            <p:cNvCxnSpPr>
              <a:cxnSpLocks noChangeShapeType="1"/>
              <a:stCxn id="41" idx="0"/>
              <a:endCxn id="48" idx="4"/>
            </p:cNvCxnSpPr>
            <p:nvPr/>
          </p:nvCxnSpPr>
          <p:spPr bwMode="auto">
            <a:xfrm rot="5400000" flipH="1" flipV="1">
              <a:off x="6398295" y="5519216"/>
              <a:ext cx="636588" cy="60325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25" name="AutoShape 39"/>
            <p:cNvCxnSpPr>
              <a:cxnSpLocks noChangeShapeType="1"/>
              <a:stCxn id="41" idx="7"/>
              <a:endCxn id="43" idx="4"/>
            </p:cNvCxnSpPr>
            <p:nvPr/>
          </p:nvCxnSpPr>
          <p:spPr bwMode="auto">
            <a:xfrm rot="5400000" flipH="1" flipV="1">
              <a:off x="6283995" y="4760392"/>
              <a:ext cx="1912937" cy="406400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26" name="AutoShape 39"/>
            <p:cNvCxnSpPr>
              <a:cxnSpLocks noChangeShapeType="1"/>
              <a:stCxn id="41" idx="7"/>
              <a:endCxn id="42" idx="3"/>
            </p:cNvCxnSpPr>
            <p:nvPr/>
          </p:nvCxnSpPr>
          <p:spPr bwMode="auto">
            <a:xfrm rot="5400000" flipH="1" flipV="1">
              <a:off x="6915027" y="4659585"/>
              <a:ext cx="1382712" cy="1138237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AutoShape 39"/>
            <p:cNvCxnSpPr>
              <a:cxnSpLocks noChangeShapeType="1"/>
              <a:stCxn id="41" idx="6"/>
              <a:endCxn id="44" idx="3"/>
            </p:cNvCxnSpPr>
            <p:nvPr/>
          </p:nvCxnSpPr>
          <p:spPr bwMode="auto">
            <a:xfrm flipV="1">
              <a:off x="7181726" y="5762898"/>
              <a:ext cx="769938" cy="282575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28" name="AutoShape 24"/>
            <p:cNvCxnSpPr>
              <a:cxnSpLocks noChangeShapeType="1"/>
              <a:stCxn id="43" idx="6"/>
              <a:endCxn id="42" idx="0"/>
            </p:cNvCxnSpPr>
            <p:nvPr/>
          </p:nvCxnSpPr>
          <p:spPr bwMode="auto">
            <a:xfrm>
              <a:off x="7829426" y="3857898"/>
              <a:ext cx="612775" cy="427037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AutoShape 25"/>
            <p:cNvCxnSpPr>
              <a:cxnSpLocks noChangeShapeType="1"/>
              <a:stCxn id="48" idx="6"/>
              <a:endCxn id="42" idx="3"/>
            </p:cNvCxnSpPr>
            <p:nvPr/>
          </p:nvCxnSpPr>
          <p:spPr bwMode="auto">
            <a:xfrm flipV="1">
              <a:off x="7086476" y="4537348"/>
              <a:ext cx="1089025" cy="544512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30" name="AutoShape 26"/>
            <p:cNvCxnSpPr>
              <a:cxnSpLocks noChangeShapeType="1"/>
              <a:stCxn id="42" idx="4"/>
              <a:endCxn id="44" idx="0"/>
            </p:cNvCxnSpPr>
            <p:nvPr/>
          </p:nvCxnSpPr>
          <p:spPr bwMode="auto">
            <a:xfrm rot="5400000">
              <a:off x="7856414" y="4923110"/>
              <a:ext cx="927100" cy="244475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31" name="AutoShape 27"/>
            <p:cNvCxnSpPr>
              <a:cxnSpLocks noChangeShapeType="1"/>
              <a:stCxn id="48" idx="5"/>
              <a:endCxn id="44" idx="2"/>
            </p:cNvCxnSpPr>
            <p:nvPr/>
          </p:nvCxnSpPr>
          <p:spPr bwMode="auto">
            <a:xfrm rot="16200000" flipH="1">
              <a:off x="7181726" y="4991373"/>
              <a:ext cx="471488" cy="862012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32" name="AutoShape 34"/>
            <p:cNvCxnSpPr>
              <a:cxnSpLocks noChangeShapeType="1"/>
              <a:stCxn id="43" idx="1"/>
              <a:endCxn id="46" idx="6"/>
            </p:cNvCxnSpPr>
            <p:nvPr/>
          </p:nvCxnSpPr>
          <p:spPr bwMode="auto">
            <a:xfrm rot="16200000" flipV="1">
              <a:off x="6426870" y="3009379"/>
              <a:ext cx="542925" cy="941387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33" name="AutoShape 36"/>
            <p:cNvCxnSpPr>
              <a:cxnSpLocks noChangeShapeType="1"/>
              <a:stCxn id="47" idx="4"/>
              <a:endCxn id="45" idx="1"/>
            </p:cNvCxnSpPr>
            <p:nvPr/>
          </p:nvCxnSpPr>
          <p:spPr bwMode="auto">
            <a:xfrm rot="16200000" flipH="1">
              <a:off x="4833020" y="4761979"/>
              <a:ext cx="500063" cy="180975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34" name="AutoShape 37"/>
            <p:cNvCxnSpPr>
              <a:cxnSpLocks noChangeShapeType="1"/>
              <a:stCxn id="45" idx="0"/>
              <a:endCxn id="46" idx="4"/>
            </p:cNvCxnSpPr>
            <p:nvPr/>
          </p:nvCxnSpPr>
          <p:spPr bwMode="auto">
            <a:xfrm rot="5400000" flipH="1" flipV="1">
              <a:off x="4765551" y="3975373"/>
              <a:ext cx="1703387" cy="465138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35" name="AutoShape 38"/>
            <p:cNvCxnSpPr>
              <a:cxnSpLocks noChangeShapeType="1"/>
              <a:stCxn id="45" idx="6"/>
              <a:endCxn id="48" idx="3"/>
            </p:cNvCxnSpPr>
            <p:nvPr/>
          </p:nvCxnSpPr>
          <p:spPr bwMode="auto">
            <a:xfrm flipV="1">
              <a:off x="5684714" y="5186635"/>
              <a:ext cx="822325" cy="20638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36" name="AutoShape 42"/>
            <p:cNvCxnSpPr>
              <a:cxnSpLocks noChangeShapeType="1"/>
              <a:stCxn id="47" idx="0"/>
              <a:endCxn id="46" idx="4"/>
            </p:cNvCxnSpPr>
            <p:nvPr/>
          </p:nvCxnSpPr>
          <p:spPr bwMode="auto">
            <a:xfrm rot="5400000" flipH="1" flipV="1">
              <a:off x="4946526" y="3402286"/>
              <a:ext cx="949325" cy="857250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37" name="AutoShape 44"/>
            <p:cNvCxnSpPr>
              <a:cxnSpLocks noChangeShapeType="1"/>
              <a:stCxn id="47" idx="6"/>
              <a:endCxn id="42" idx="2"/>
            </p:cNvCxnSpPr>
            <p:nvPr/>
          </p:nvCxnSpPr>
          <p:spPr bwMode="auto">
            <a:xfrm flipV="1">
              <a:off x="5341814" y="4432573"/>
              <a:ext cx="2722562" cy="20637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38" name="AutoShape 45"/>
            <p:cNvCxnSpPr>
              <a:cxnSpLocks noChangeShapeType="1"/>
              <a:stCxn id="46" idx="5"/>
              <a:endCxn id="44" idx="1"/>
            </p:cNvCxnSpPr>
            <p:nvPr/>
          </p:nvCxnSpPr>
          <p:spPr bwMode="auto">
            <a:xfrm rot="16200000" flipH="1">
              <a:off x="5915695" y="3515791"/>
              <a:ext cx="2238375" cy="1833563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39" name="AutoShape 46"/>
            <p:cNvCxnSpPr>
              <a:cxnSpLocks noChangeShapeType="1"/>
              <a:stCxn id="43" idx="4"/>
              <a:endCxn id="45" idx="6"/>
            </p:cNvCxnSpPr>
            <p:nvPr/>
          </p:nvCxnSpPr>
          <p:spPr bwMode="auto">
            <a:xfrm rot="5400000">
              <a:off x="5964114" y="3727723"/>
              <a:ext cx="1200150" cy="1758950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cxnSp>
          <p:nvCxnSpPr>
            <p:cNvPr id="40" name="AutoShape 49"/>
            <p:cNvCxnSpPr>
              <a:cxnSpLocks noChangeShapeType="1"/>
              <a:stCxn id="45" idx="5"/>
              <a:endCxn id="44" idx="2"/>
            </p:cNvCxnSpPr>
            <p:nvPr/>
          </p:nvCxnSpPr>
          <p:spPr bwMode="auto">
            <a:xfrm rot="16200000" flipH="1">
              <a:off x="6549901" y="4359548"/>
              <a:ext cx="346075" cy="2251075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</p:cxnSp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6192714" y="5867673"/>
              <a:ext cx="989012" cy="35401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de-DE" sz="700" b="1">
                  <a:solidFill>
                    <a:schemeClr val="accent2"/>
                  </a:solidFill>
                </a:rPr>
                <a:t>stripes</a:t>
              </a:r>
            </a:p>
          </p:txBody>
        </p:sp>
        <p:sp>
          <p:nvSpPr>
            <p:cNvPr id="42" name="Oval 20"/>
            <p:cNvSpPr>
              <a:spLocks noChangeArrowheads="1"/>
            </p:cNvSpPr>
            <p:nvPr/>
          </p:nvSpPr>
          <p:spPr bwMode="auto">
            <a:xfrm>
              <a:off x="8064376" y="4284935"/>
              <a:ext cx="755650" cy="2968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/>
                <a:t>eyes</a:t>
              </a:r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7056314" y="3708673"/>
              <a:ext cx="773112" cy="298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/>
                <a:t>sees</a:t>
              </a:r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>
              <a:off x="7848476" y="5508898"/>
              <a:ext cx="698500" cy="298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/>
                <a:t>ears</a:t>
              </a:r>
            </a:p>
          </p:txBody>
        </p:sp>
        <p:sp>
          <p:nvSpPr>
            <p:cNvPr id="45" name="Oval 31"/>
            <p:cNvSpPr>
              <a:spLocks noChangeArrowheads="1"/>
            </p:cNvSpPr>
            <p:nvPr/>
          </p:nvSpPr>
          <p:spPr bwMode="auto">
            <a:xfrm>
              <a:off x="5084639" y="5059635"/>
              <a:ext cx="600075" cy="2968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/>
                <a:t>fur</a:t>
              </a:r>
            </a:p>
          </p:txBody>
        </p:sp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5471989" y="3059385"/>
              <a:ext cx="755650" cy="2968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 dirty="0"/>
                <a:t>nose</a:t>
              </a: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4641726" y="4305573"/>
              <a:ext cx="700088" cy="2968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/>
                <a:t>legs</a:t>
              </a: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6408614" y="4932635"/>
              <a:ext cx="677862" cy="298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/>
                <a:t>tail</a:t>
              </a:r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5760914" y="3996010"/>
              <a:ext cx="827087" cy="2968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 dirty="0">
                  <a:solidFill>
                    <a:schemeClr val="bg1">
                      <a:lumMod val="50000"/>
                    </a:schemeClr>
                  </a:solidFill>
                </a:rPr>
                <a:t>hump</a:t>
              </a:r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6695951" y="2987948"/>
              <a:ext cx="755650" cy="2968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 dirty="0">
                  <a:solidFill>
                    <a:schemeClr val="bg1">
                      <a:lumMod val="50000"/>
                    </a:schemeClr>
                  </a:solidFill>
                </a:rPr>
                <a:t>hops</a:t>
              </a:r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auto">
            <a:xfrm>
              <a:off x="8064376" y="3429273"/>
              <a:ext cx="971550" cy="3603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 dirty="0">
                  <a:solidFill>
                    <a:schemeClr val="bg1">
                      <a:lumMod val="50000"/>
                    </a:schemeClr>
                  </a:solidFill>
                </a:rPr>
                <a:t>handle</a:t>
              </a:r>
            </a:p>
          </p:txBody>
        </p:sp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7848476" y="2700610"/>
              <a:ext cx="900113" cy="2968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 dirty="0">
                  <a:solidFill>
                    <a:schemeClr val="bg1">
                      <a:lumMod val="50000"/>
                    </a:schemeClr>
                  </a:solidFill>
                </a:rPr>
                <a:t>round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4787776" y="5661298"/>
              <a:ext cx="863600" cy="3603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 dirty="0">
                  <a:solidFill>
                    <a:schemeClr val="bg1">
                      <a:lumMod val="50000"/>
                    </a:schemeClr>
                  </a:solidFill>
                </a:rPr>
                <a:t>ticks</a:t>
              </a:r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7811964" y="6021660"/>
              <a:ext cx="936625" cy="3587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 dirty="0" smtClean="0">
                  <a:solidFill>
                    <a:schemeClr val="bg1">
                      <a:lumMod val="50000"/>
                    </a:schemeClr>
                  </a:solidFill>
                </a:rPr>
                <a:t>sharp</a:t>
              </a:r>
              <a:endParaRPr lang="de-DE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148139" y="6372498"/>
              <a:ext cx="936625" cy="2968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 dirty="0">
                  <a:solidFill>
                    <a:schemeClr val="bg1">
                      <a:lumMod val="50000"/>
                    </a:schemeClr>
                  </a:solidFill>
                </a:rPr>
                <a:t>wheels</a:t>
              </a:r>
            </a:p>
          </p:txBody>
        </p:sp>
        <p:sp>
          <p:nvSpPr>
            <p:cNvPr id="57" name="Oval 20"/>
            <p:cNvSpPr>
              <a:spLocks noChangeArrowheads="1"/>
            </p:cNvSpPr>
            <p:nvPr/>
          </p:nvSpPr>
          <p:spPr bwMode="auto">
            <a:xfrm>
              <a:off x="4752851" y="2556148"/>
              <a:ext cx="827088" cy="2968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700" dirty="0">
                  <a:solidFill>
                    <a:schemeClr val="bg1">
                      <a:lumMod val="50000"/>
                    </a:schemeClr>
                  </a:solidFill>
                </a:rPr>
                <a:t>barks</a:t>
              </a:r>
            </a:p>
          </p:txBody>
        </p:sp>
      </p:grpSp>
      <p:sp>
        <p:nvSpPr>
          <p:cNvPr id="60" name="Content Placeholder 4"/>
          <p:cNvSpPr txBox="1">
            <a:spLocks/>
          </p:cNvSpPr>
          <p:nvPr/>
        </p:nvSpPr>
        <p:spPr>
          <a:xfrm>
            <a:off x="1187624" y="548680"/>
            <a:ext cx="6707088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Regression analysis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Perceptual &amp; semantic variables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rot="5400000" flipH="1" flipV="1">
            <a:off x="1781760" y="2726992"/>
            <a:ext cx="126000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256994" y="2562266"/>
            <a:ext cx="158945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 t="12335"/>
          <a:stretch>
            <a:fillRect/>
          </a:stretch>
        </p:blipFill>
        <p:spPr bwMode="auto">
          <a:xfrm flipV="1">
            <a:off x="539552" y="1973453"/>
            <a:ext cx="3492500" cy="102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3456384" cy="100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/>
          <p:nvPr/>
        </p:nvGrpSpPr>
        <p:grpSpPr>
          <a:xfrm>
            <a:off x="4680046" y="638672"/>
            <a:ext cx="3897312" cy="3889375"/>
            <a:chOff x="4680046" y="1430760"/>
            <a:chExt cx="3897312" cy="3889375"/>
          </a:xfrm>
        </p:grpSpPr>
        <p:pic>
          <p:nvPicPr>
            <p:cNvPr id="7" name="Picture 13" descr="C:\Documents and Settings\alex\Desktop\grey_brain.jpg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4680046" y="1430760"/>
              <a:ext cx="3897312" cy="388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8"/>
            <p:cNvSpPr/>
            <p:nvPr/>
          </p:nvSpPr>
          <p:spPr bwMode="auto">
            <a:xfrm>
              <a:off x="5726208" y="3904853"/>
              <a:ext cx="938213" cy="676275"/>
            </a:xfrm>
            <a:custGeom>
              <a:avLst/>
              <a:gdLst>
                <a:gd name="connsiteX0" fmla="*/ 904875 w 1042988"/>
                <a:gd name="connsiteY0" fmla="*/ 585788 h 752475"/>
                <a:gd name="connsiteX1" fmla="*/ 823913 w 1042988"/>
                <a:gd name="connsiteY1" fmla="*/ 690563 h 752475"/>
                <a:gd name="connsiteX2" fmla="*/ 766763 w 1042988"/>
                <a:gd name="connsiteY2" fmla="*/ 714375 h 752475"/>
                <a:gd name="connsiteX3" fmla="*/ 728663 w 1042988"/>
                <a:gd name="connsiteY3" fmla="*/ 719138 h 752475"/>
                <a:gd name="connsiteX4" fmla="*/ 614363 w 1042988"/>
                <a:gd name="connsiteY4" fmla="*/ 719138 h 752475"/>
                <a:gd name="connsiteX5" fmla="*/ 523875 w 1042988"/>
                <a:gd name="connsiteY5" fmla="*/ 752475 h 752475"/>
                <a:gd name="connsiteX6" fmla="*/ 433388 w 1042988"/>
                <a:gd name="connsiteY6" fmla="*/ 723900 h 752475"/>
                <a:gd name="connsiteX7" fmla="*/ 314325 w 1042988"/>
                <a:gd name="connsiteY7" fmla="*/ 709613 h 752475"/>
                <a:gd name="connsiteX8" fmla="*/ 247650 w 1042988"/>
                <a:gd name="connsiteY8" fmla="*/ 666750 h 752475"/>
                <a:gd name="connsiteX9" fmla="*/ 157163 w 1042988"/>
                <a:gd name="connsiteY9" fmla="*/ 600075 h 752475"/>
                <a:gd name="connsiteX10" fmla="*/ 47625 w 1042988"/>
                <a:gd name="connsiteY10" fmla="*/ 519113 h 752475"/>
                <a:gd name="connsiteX11" fmla="*/ 4763 w 1042988"/>
                <a:gd name="connsiteY11" fmla="*/ 409575 h 752475"/>
                <a:gd name="connsiteX12" fmla="*/ 4763 w 1042988"/>
                <a:gd name="connsiteY12" fmla="*/ 338138 h 752475"/>
                <a:gd name="connsiteX13" fmla="*/ 0 w 1042988"/>
                <a:gd name="connsiteY13" fmla="*/ 252413 h 752475"/>
                <a:gd name="connsiteX14" fmla="*/ 42863 w 1042988"/>
                <a:gd name="connsiteY14" fmla="*/ 157163 h 752475"/>
                <a:gd name="connsiteX15" fmla="*/ 161925 w 1042988"/>
                <a:gd name="connsiteY15" fmla="*/ 109538 h 752475"/>
                <a:gd name="connsiteX16" fmla="*/ 271463 w 1042988"/>
                <a:gd name="connsiteY16" fmla="*/ 109538 h 752475"/>
                <a:gd name="connsiteX17" fmla="*/ 433388 w 1042988"/>
                <a:gd name="connsiteY17" fmla="*/ 152400 h 752475"/>
                <a:gd name="connsiteX18" fmla="*/ 481013 w 1042988"/>
                <a:gd name="connsiteY18" fmla="*/ 119063 h 752475"/>
                <a:gd name="connsiteX19" fmla="*/ 585788 w 1042988"/>
                <a:gd name="connsiteY19" fmla="*/ 19050 h 752475"/>
                <a:gd name="connsiteX20" fmla="*/ 728663 w 1042988"/>
                <a:gd name="connsiteY20" fmla="*/ 0 h 752475"/>
                <a:gd name="connsiteX21" fmla="*/ 828675 w 1042988"/>
                <a:gd name="connsiteY21" fmla="*/ 4763 h 752475"/>
                <a:gd name="connsiteX22" fmla="*/ 928688 w 1042988"/>
                <a:gd name="connsiteY22" fmla="*/ 52388 h 752475"/>
                <a:gd name="connsiteX23" fmla="*/ 990600 w 1042988"/>
                <a:gd name="connsiteY23" fmla="*/ 104775 h 752475"/>
                <a:gd name="connsiteX24" fmla="*/ 1033463 w 1042988"/>
                <a:gd name="connsiteY24" fmla="*/ 200025 h 752475"/>
                <a:gd name="connsiteX25" fmla="*/ 1038225 w 1042988"/>
                <a:gd name="connsiteY25" fmla="*/ 285750 h 752475"/>
                <a:gd name="connsiteX26" fmla="*/ 1042988 w 1042988"/>
                <a:gd name="connsiteY26" fmla="*/ 371475 h 752475"/>
                <a:gd name="connsiteX27" fmla="*/ 985838 w 1042988"/>
                <a:gd name="connsiteY27" fmla="*/ 438150 h 752475"/>
                <a:gd name="connsiteX28" fmla="*/ 904875 w 1042988"/>
                <a:gd name="connsiteY28" fmla="*/ 585788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2988" h="752475">
                  <a:moveTo>
                    <a:pt x="904875" y="585788"/>
                  </a:moveTo>
                  <a:lnTo>
                    <a:pt x="823913" y="690563"/>
                  </a:lnTo>
                  <a:lnTo>
                    <a:pt x="766763" y="714375"/>
                  </a:lnTo>
                  <a:lnTo>
                    <a:pt x="728663" y="719138"/>
                  </a:lnTo>
                  <a:lnTo>
                    <a:pt x="614363" y="719138"/>
                  </a:lnTo>
                  <a:lnTo>
                    <a:pt x="523875" y="752475"/>
                  </a:lnTo>
                  <a:lnTo>
                    <a:pt x="433388" y="723900"/>
                  </a:lnTo>
                  <a:lnTo>
                    <a:pt x="314325" y="709613"/>
                  </a:lnTo>
                  <a:lnTo>
                    <a:pt x="247650" y="666750"/>
                  </a:lnTo>
                  <a:lnTo>
                    <a:pt x="157163" y="600075"/>
                  </a:lnTo>
                  <a:lnTo>
                    <a:pt x="47625" y="519113"/>
                  </a:lnTo>
                  <a:lnTo>
                    <a:pt x="4763" y="409575"/>
                  </a:lnTo>
                  <a:lnTo>
                    <a:pt x="4763" y="338138"/>
                  </a:lnTo>
                  <a:lnTo>
                    <a:pt x="0" y="252413"/>
                  </a:lnTo>
                  <a:lnTo>
                    <a:pt x="42863" y="157163"/>
                  </a:lnTo>
                  <a:lnTo>
                    <a:pt x="161925" y="109538"/>
                  </a:lnTo>
                  <a:lnTo>
                    <a:pt x="271463" y="109538"/>
                  </a:lnTo>
                  <a:lnTo>
                    <a:pt x="433388" y="152400"/>
                  </a:lnTo>
                  <a:lnTo>
                    <a:pt x="481013" y="119063"/>
                  </a:lnTo>
                  <a:lnTo>
                    <a:pt x="585788" y="19050"/>
                  </a:lnTo>
                  <a:lnTo>
                    <a:pt x="728663" y="0"/>
                  </a:lnTo>
                  <a:lnTo>
                    <a:pt x="828675" y="4763"/>
                  </a:lnTo>
                  <a:lnTo>
                    <a:pt x="928688" y="52388"/>
                  </a:lnTo>
                  <a:lnTo>
                    <a:pt x="990600" y="104775"/>
                  </a:lnTo>
                  <a:lnTo>
                    <a:pt x="1033463" y="200025"/>
                  </a:lnTo>
                  <a:lnTo>
                    <a:pt x="1038225" y="285750"/>
                  </a:lnTo>
                  <a:lnTo>
                    <a:pt x="1042988" y="371475"/>
                  </a:lnTo>
                  <a:lnTo>
                    <a:pt x="985838" y="438150"/>
                  </a:lnTo>
                  <a:lnTo>
                    <a:pt x="904875" y="585788"/>
                  </a:lnTo>
                  <a:close/>
                </a:path>
              </a:pathLst>
            </a:cu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853333" y="3501008"/>
              <a:ext cx="1166813" cy="590550"/>
            </a:xfrm>
            <a:custGeom>
              <a:avLst/>
              <a:gdLst>
                <a:gd name="connsiteX0" fmla="*/ 1219200 w 1295400"/>
                <a:gd name="connsiteY0" fmla="*/ 495300 h 657225"/>
                <a:gd name="connsiteX1" fmla="*/ 1271587 w 1295400"/>
                <a:gd name="connsiteY1" fmla="*/ 390525 h 657225"/>
                <a:gd name="connsiteX2" fmla="*/ 1295400 w 1295400"/>
                <a:gd name="connsiteY2" fmla="*/ 266700 h 657225"/>
                <a:gd name="connsiteX3" fmla="*/ 1257300 w 1295400"/>
                <a:gd name="connsiteY3" fmla="*/ 185738 h 657225"/>
                <a:gd name="connsiteX4" fmla="*/ 1128712 w 1295400"/>
                <a:gd name="connsiteY4" fmla="*/ 157163 h 657225"/>
                <a:gd name="connsiteX5" fmla="*/ 1042987 w 1295400"/>
                <a:gd name="connsiteY5" fmla="*/ 119063 h 657225"/>
                <a:gd name="connsiteX6" fmla="*/ 990600 w 1295400"/>
                <a:gd name="connsiteY6" fmla="*/ 71438 h 657225"/>
                <a:gd name="connsiteX7" fmla="*/ 828675 w 1295400"/>
                <a:gd name="connsiteY7" fmla="*/ 0 h 657225"/>
                <a:gd name="connsiteX8" fmla="*/ 676275 w 1295400"/>
                <a:gd name="connsiteY8" fmla="*/ 4763 h 657225"/>
                <a:gd name="connsiteX9" fmla="*/ 547687 w 1295400"/>
                <a:gd name="connsiteY9" fmla="*/ 47625 h 657225"/>
                <a:gd name="connsiteX10" fmla="*/ 457200 w 1295400"/>
                <a:gd name="connsiteY10" fmla="*/ 109538 h 657225"/>
                <a:gd name="connsiteX11" fmla="*/ 295275 w 1295400"/>
                <a:gd name="connsiteY11" fmla="*/ 200025 h 657225"/>
                <a:gd name="connsiteX12" fmla="*/ 142875 w 1295400"/>
                <a:gd name="connsiteY12" fmla="*/ 247650 h 657225"/>
                <a:gd name="connsiteX13" fmla="*/ 33337 w 1295400"/>
                <a:gd name="connsiteY13" fmla="*/ 366713 h 657225"/>
                <a:gd name="connsiteX14" fmla="*/ 0 w 1295400"/>
                <a:gd name="connsiteY14" fmla="*/ 409575 h 657225"/>
                <a:gd name="connsiteX15" fmla="*/ 0 w 1295400"/>
                <a:gd name="connsiteY15" fmla="*/ 485775 h 657225"/>
                <a:gd name="connsiteX16" fmla="*/ 42862 w 1295400"/>
                <a:gd name="connsiteY16" fmla="*/ 566738 h 657225"/>
                <a:gd name="connsiteX17" fmla="*/ 90487 w 1295400"/>
                <a:gd name="connsiteY17" fmla="*/ 600075 h 657225"/>
                <a:gd name="connsiteX18" fmla="*/ 200025 w 1295400"/>
                <a:gd name="connsiteY18" fmla="*/ 628650 h 657225"/>
                <a:gd name="connsiteX19" fmla="*/ 352425 w 1295400"/>
                <a:gd name="connsiteY19" fmla="*/ 657225 h 657225"/>
                <a:gd name="connsiteX20" fmla="*/ 457200 w 1295400"/>
                <a:gd name="connsiteY20" fmla="*/ 652463 h 657225"/>
                <a:gd name="connsiteX21" fmla="*/ 576262 w 1295400"/>
                <a:gd name="connsiteY21" fmla="*/ 623888 h 657225"/>
                <a:gd name="connsiteX22" fmla="*/ 704850 w 1295400"/>
                <a:gd name="connsiteY22" fmla="*/ 595313 h 657225"/>
                <a:gd name="connsiteX23" fmla="*/ 785812 w 1295400"/>
                <a:gd name="connsiteY23" fmla="*/ 519113 h 657225"/>
                <a:gd name="connsiteX24" fmla="*/ 938212 w 1295400"/>
                <a:gd name="connsiteY24" fmla="*/ 504825 h 657225"/>
                <a:gd name="connsiteX25" fmla="*/ 1076325 w 1295400"/>
                <a:gd name="connsiteY25" fmla="*/ 500063 h 657225"/>
                <a:gd name="connsiteX26" fmla="*/ 1219200 w 1295400"/>
                <a:gd name="connsiteY26" fmla="*/ 49530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5400" h="657225">
                  <a:moveTo>
                    <a:pt x="1219200" y="495300"/>
                  </a:moveTo>
                  <a:lnTo>
                    <a:pt x="1271587" y="390525"/>
                  </a:lnTo>
                  <a:lnTo>
                    <a:pt x="1295400" y="266700"/>
                  </a:lnTo>
                  <a:lnTo>
                    <a:pt x="1257300" y="185738"/>
                  </a:lnTo>
                  <a:lnTo>
                    <a:pt x="1128712" y="157163"/>
                  </a:lnTo>
                  <a:lnTo>
                    <a:pt x="1042987" y="119063"/>
                  </a:lnTo>
                  <a:lnTo>
                    <a:pt x="990600" y="71438"/>
                  </a:lnTo>
                  <a:lnTo>
                    <a:pt x="828675" y="0"/>
                  </a:lnTo>
                  <a:lnTo>
                    <a:pt x="676275" y="4763"/>
                  </a:lnTo>
                  <a:lnTo>
                    <a:pt x="547687" y="47625"/>
                  </a:lnTo>
                  <a:lnTo>
                    <a:pt x="457200" y="109538"/>
                  </a:lnTo>
                  <a:lnTo>
                    <a:pt x="295275" y="200025"/>
                  </a:lnTo>
                  <a:lnTo>
                    <a:pt x="142875" y="247650"/>
                  </a:lnTo>
                  <a:lnTo>
                    <a:pt x="33337" y="366713"/>
                  </a:lnTo>
                  <a:lnTo>
                    <a:pt x="0" y="409575"/>
                  </a:lnTo>
                  <a:lnTo>
                    <a:pt x="0" y="485775"/>
                  </a:lnTo>
                  <a:lnTo>
                    <a:pt x="42862" y="566738"/>
                  </a:lnTo>
                  <a:lnTo>
                    <a:pt x="90487" y="600075"/>
                  </a:lnTo>
                  <a:lnTo>
                    <a:pt x="200025" y="628650"/>
                  </a:lnTo>
                  <a:lnTo>
                    <a:pt x="352425" y="657225"/>
                  </a:lnTo>
                  <a:lnTo>
                    <a:pt x="457200" y="652463"/>
                  </a:lnTo>
                  <a:lnTo>
                    <a:pt x="576262" y="623888"/>
                  </a:lnTo>
                  <a:lnTo>
                    <a:pt x="704850" y="595313"/>
                  </a:lnTo>
                  <a:lnTo>
                    <a:pt x="785812" y="519113"/>
                  </a:lnTo>
                  <a:lnTo>
                    <a:pt x="938212" y="504825"/>
                  </a:lnTo>
                  <a:lnTo>
                    <a:pt x="1076325" y="500063"/>
                  </a:lnTo>
                  <a:lnTo>
                    <a:pt x="1219200" y="49530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5536" y="858416"/>
            <a:ext cx="3744416" cy="8423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2060944"/>
            <a:ext cx="3744416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4139952" y="1279612"/>
            <a:ext cx="2952328" cy="159502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</p:cNvCxnSpPr>
          <p:nvPr/>
        </p:nvCxnSpPr>
        <p:spPr>
          <a:xfrm>
            <a:off x="4139952" y="2492944"/>
            <a:ext cx="1584176" cy="79213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250825" y="188913"/>
            <a:ext cx="8641655" cy="647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Phase synchronisation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788" y="4581128"/>
            <a:ext cx="3435644" cy="114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Arrow Connector 27"/>
          <p:cNvCxnSpPr>
            <a:stCxn id="26" idx="0"/>
            <a:endCxn id="18" idx="2"/>
          </p:cNvCxnSpPr>
          <p:nvPr/>
        </p:nvCxnSpPr>
        <p:spPr>
          <a:xfrm rot="5400000" flipH="1" flipV="1">
            <a:off x="1466694" y="4032106"/>
            <a:ext cx="720080" cy="81001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0"/>
            <a:endCxn id="18" idx="2"/>
          </p:cNvCxnSpPr>
          <p:nvPr/>
        </p:nvCxnSpPr>
        <p:spPr>
          <a:xfrm rot="16200000" flipV="1">
            <a:off x="2294786" y="4014026"/>
            <a:ext cx="720080" cy="84617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27584" y="3356992"/>
            <a:ext cx="28083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Wavelet transform at </a:t>
            </a:r>
            <a:r>
              <a:rPr lang="en-GB" i="1" dirty="0" smtClean="0">
                <a:solidFill>
                  <a:schemeClr val="tx1"/>
                </a:solidFill>
              </a:rPr>
              <a:t>x</a:t>
            </a:r>
            <a:r>
              <a:rPr lang="en-GB" dirty="0" smtClean="0">
                <a:solidFill>
                  <a:schemeClr val="tx1"/>
                </a:solidFill>
              </a:rPr>
              <a:t> Hz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3923928" y="5157192"/>
            <a:ext cx="936104" cy="158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868144" y="4098776"/>
            <a:ext cx="1872208" cy="482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Phase difference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9728" y="4797152"/>
            <a:ext cx="140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Amplitude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75912" y="4797152"/>
            <a:ext cx="140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Phase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 txBox="1">
            <a:spLocks noChangeArrowheads="1"/>
          </p:cNvSpPr>
          <p:nvPr/>
        </p:nvSpPr>
        <p:spPr bwMode="auto">
          <a:xfrm>
            <a:off x="323528" y="1124744"/>
            <a:ext cx="82101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">
              <a:spcBef>
                <a:spcPct val="20000"/>
              </a:spcBef>
              <a:buSzPct val="75000"/>
              <a:defRPr/>
            </a:pPr>
            <a:r>
              <a:rPr lang="en-GB" sz="2400" dirty="0" smtClean="0">
                <a:latin typeface="+mn-lt"/>
              </a:rPr>
              <a:t>Phase difference calculated for all trials at each frequency</a:t>
            </a:r>
          </a:p>
          <a:p>
            <a:pPr marL="36000">
              <a:spcBef>
                <a:spcPct val="20000"/>
              </a:spcBef>
              <a:buSzPct val="75000"/>
              <a:defRPr/>
            </a:pPr>
            <a:endParaRPr lang="en-GB" sz="2400" dirty="0" smtClean="0"/>
          </a:p>
          <a:p>
            <a:pPr marL="36000">
              <a:spcBef>
                <a:spcPct val="20000"/>
              </a:spcBef>
              <a:buSzPct val="75000"/>
              <a:defRPr/>
            </a:pPr>
            <a:r>
              <a:rPr lang="en-GB" sz="2400" dirty="0" smtClean="0">
                <a:latin typeface="+mn-lt"/>
              </a:rPr>
              <a:t>Calculate PSI for each </a:t>
            </a:r>
            <a:r>
              <a:rPr lang="en-GB" sz="2400" dirty="0">
                <a:latin typeface="+mn-lt"/>
              </a:rPr>
              <a:t>time </a:t>
            </a:r>
            <a:r>
              <a:rPr lang="en-GB" sz="2400" dirty="0" smtClean="0">
                <a:latin typeface="+mn-lt"/>
              </a:rPr>
              <a:t>point &amp; frequency for </a:t>
            </a:r>
            <a:r>
              <a:rPr lang="en-GB" sz="2400" u="sng" dirty="0" smtClean="0">
                <a:latin typeface="+mn-lt"/>
              </a:rPr>
              <a:t>each trial</a:t>
            </a:r>
            <a:r>
              <a:rPr lang="en-GB" sz="2400" dirty="0" smtClean="0">
                <a:latin typeface="+mn-lt"/>
              </a:rPr>
              <a:t>:</a:t>
            </a:r>
            <a:endParaRPr lang="en-GB" sz="2400" dirty="0">
              <a:latin typeface="+mn-lt"/>
            </a:endParaRPr>
          </a:p>
          <a:p>
            <a:pPr marL="36000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endParaRPr lang="en-GB" sz="2400" dirty="0">
              <a:latin typeface="+mn-lt"/>
            </a:endParaRPr>
          </a:p>
          <a:p>
            <a:pPr marL="36000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endParaRPr lang="en-GB" sz="2400" dirty="0">
              <a:latin typeface="+mn-lt"/>
            </a:endParaRPr>
          </a:p>
          <a:p>
            <a:pPr marL="36000">
              <a:spcBef>
                <a:spcPct val="20000"/>
              </a:spcBef>
              <a:buSzPct val="75000"/>
              <a:defRPr/>
            </a:pPr>
            <a:r>
              <a:rPr lang="en-GB" sz="2400" dirty="0" smtClean="0">
                <a:latin typeface="+mn-lt"/>
              </a:rPr>
              <a:t>where            is </a:t>
            </a:r>
            <a:r>
              <a:rPr lang="en-GB" sz="2400" dirty="0">
                <a:latin typeface="+mn-lt"/>
              </a:rPr>
              <a:t>phase difference at time </a:t>
            </a:r>
            <a:r>
              <a:rPr lang="en-GB" sz="2400" i="1" dirty="0">
                <a:latin typeface="+mn-lt"/>
              </a:rPr>
              <a:t>t</a:t>
            </a:r>
            <a:r>
              <a:rPr lang="en-GB" sz="2400" dirty="0">
                <a:latin typeface="+mn-lt"/>
              </a:rPr>
              <a:t> and for trial </a:t>
            </a:r>
            <a:r>
              <a:rPr lang="en-GB" sz="2400" i="1" dirty="0">
                <a:latin typeface="+mn-lt"/>
              </a:rPr>
              <a:t>n</a:t>
            </a:r>
            <a:r>
              <a:rPr lang="en-GB" sz="2400" dirty="0">
                <a:latin typeface="+mn-lt"/>
              </a:rPr>
              <a:t> of </a:t>
            </a:r>
            <a:r>
              <a:rPr lang="en-GB" sz="2400" i="1" dirty="0">
                <a:latin typeface="+mn-lt"/>
              </a:rPr>
              <a:t>N</a:t>
            </a:r>
            <a:r>
              <a:rPr lang="en-GB" sz="2400" dirty="0" smtClean="0">
                <a:latin typeface="+mn-lt"/>
              </a:rPr>
              <a:t>.</a:t>
            </a:r>
          </a:p>
          <a:p>
            <a:pPr marL="36000">
              <a:spcBef>
                <a:spcPct val="20000"/>
              </a:spcBef>
              <a:buSzPct val="75000"/>
              <a:defRPr/>
            </a:pPr>
            <a:r>
              <a:rPr lang="en-GB" sz="2400" dirty="0" smtClean="0"/>
              <a:t>Measure uses phase angles over 100 ms sliding time window</a:t>
            </a:r>
            <a:endParaRPr lang="en-GB" sz="2400" dirty="0" smtClean="0">
              <a:latin typeface="+mn-lt"/>
            </a:endParaRPr>
          </a:p>
          <a:p>
            <a:pPr marL="36000">
              <a:spcBef>
                <a:spcPct val="20000"/>
              </a:spcBef>
              <a:buSzPct val="75000"/>
              <a:defRPr/>
            </a:pPr>
            <a:endParaRPr lang="en-GB" sz="2400" dirty="0" smtClean="0"/>
          </a:p>
          <a:p>
            <a:pPr marL="342900" indent="-342900">
              <a:spcBef>
                <a:spcPct val="20000"/>
              </a:spcBef>
              <a:buSzPct val="75000"/>
              <a:defRPr/>
            </a:pPr>
            <a:endParaRPr lang="en-GB" sz="2400" dirty="0">
              <a:latin typeface="+mn-lt"/>
            </a:endParaRPr>
          </a:p>
          <a:p>
            <a:pPr marL="1257300" lvl="2" indent="-342900">
              <a:spcBef>
                <a:spcPct val="20000"/>
              </a:spcBef>
              <a:defRPr/>
            </a:pPr>
            <a:endParaRPr lang="en-GB" sz="24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4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1331640" y="3357563"/>
          <a:ext cx="696912" cy="366712"/>
        </p:xfrm>
        <a:graphic>
          <a:graphicData uri="http://schemas.openxmlformats.org/presentationml/2006/ole">
            <p:oleObj spid="_x0000_s172035" name="Equation" r:id="rId4" imgW="291960" imgH="203040" progId="Equation.3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67544" y="1916832"/>
            <a:ext cx="82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544" y="4293096"/>
            <a:ext cx="82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50825" y="188913"/>
            <a:ext cx="8641655" cy="647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Phase-synchronisation index (PSI): </a:t>
            </a:r>
            <a:r>
              <a:rPr kumimoji="0" lang="en-GB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Rosenblum</a:t>
            </a:r>
            <a:r>
              <a:rPr kumimoji="0" lang="en-GB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et al., (2001)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4545"/>
          <a:stretch>
            <a:fillRect/>
          </a:stretch>
        </p:blipFill>
        <p:spPr bwMode="auto">
          <a:xfrm>
            <a:off x="2411760" y="5301208"/>
            <a:ext cx="46085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95936" y="5157192"/>
            <a:ext cx="936104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915816" y="4509120"/>
            <a:ext cx="329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PSI</a:t>
            </a:r>
            <a:r>
              <a:rPr lang="en-GB" dirty="0" smtClean="0"/>
              <a:t> measure of stability of phase difference over time</a:t>
            </a:r>
            <a:endParaRPr lang="en-GB" dirty="0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2411760" y="2564904"/>
          <a:ext cx="4258218" cy="635124"/>
        </p:xfrm>
        <a:graphic>
          <a:graphicData uri="http://schemas.openxmlformats.org/presentationml/2006/ole">
            <p:oleObj spid="_x0000_s172036" name="Equation" r:id="rId6" imgW="1060439" imgH="160894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 cstate="print"/>
          <a:srcRect t="10667" r="86827"/>
          <a:stretch>
            <a:fillRect/>
          </a:stretch>
        </p:blipFill>
        <p:spPr bwMode="auto">
          <a:xfrm>
            <a:off x="131519" y="908720"/>
            <a:ext cx="912089" cy="247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1835696" y="1134044"/>
            <a:ext cx="2880320" cy="57606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PSI (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Rosenblum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et al., 2001)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35696" y="2358180"/>
            <a:ext cx="2880320" cy="57606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Regression at each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t,f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point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35696" y="3582316"/>
            <a:ext cx="2880320" cy="57606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TF regression coefficients for each variable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35696" y="4806452"/>
            <a:ext cx="2880320" cy="57606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Test across subjects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9" name="Picture 9" descr="X:\MEG\AC_MEG_object_processing\PCA\MEG\MNE\group_SI_PCA\ROI_4\PCA_fact_6_ROI_4_SI_Threshp05_clustp05_p.jpg"/>
          <p:cNvPicPr>
            <a:picLocks noChangeArrowheads="1"/>
          </p:cNvPicPr>
          <p:nvPr/>
        </p:nvPicPr>
        <p:blipFill>
          <a:blip r:embed="rId4" cstate="print"/>
          <a:srcRect l="14283" t="3573" r="19997" b="17853"/>
          <a:stretch>
            <a:fillRect/>
          </a:stretch>
        </p:blipFill>
        <p:spPr bwMode="auto">
          <a:xfrm>
            <a:off x="6156176" y="4446412"/>
            <a:ext cx="1656184" cy="15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 descr="X:\MEG\AC_MEG_object_processing\PCA\MEG\MNE\group_SI_PCA\ROI4_new\PCA_fact_7_ROI_4_SI_mean_10-80.jpg"/>
          <p:cNvPicPr>
            <a:picLocks noChangeArrowheads="1"/>
          </p:cNvPicPr>
          <p:nvPr/>
        </p:nvPicPr>
        <p:blipFill>
          <a:blip r:embed="rId5" cstate="print"/>
          <a:srcRect l="15018" t="12000" r="53447" b="46196"/>
          <a:stretch>
            <a:fillRect/>
          </a:stretch>
        </p:blipFill>
        <p:spPr bwMode="auto">
          <a:xfrm flipH="1">
            <a:off x="6516216" y="1062108"/>
            <a:ext cx="71992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 descr="X:\MEG\AC_MEG_object_processing\PCA\MEG\MNE\group_SI_PCA\ROI4_new\PCA_fact_7_ROI_4_SI_mean_10-80.jpg"/>
          <p:cNvPicPr>
            <a:picLocks noChangeArrowheads="1"/>
          </p:cNvPicPr>
          <p:nvPr/>
        </p:nvPicPr>
        <p:blipFill>
          <a:blip r:embed="rId5" cstate="print"/>
          <a:srcRect l="15018" t="12000" r="53440" b="46196"/>
          <a:stretch>
            <a:fillRect/>
          </a:stretch>
        </p:blipFill>
        <p:spPr bwMode="auto">
          <a:xfrm>
            <a:off x="7380312" y="1062028"/>
            <a:ext cx="72008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 descr="X:\MEG\AC_MEG_object_processing\PCA\MEG\MNE\group_SI_PCA\ROI4_new\PCA_fact_7_ROI_4_SI_mean_10-80.jpg"/>
          <p:cNvPicPr>
            <a:picLocks noChangeArrowheads="1"/>
          </p:cNvPicPr>
          <p:nvPr/>
        </p:nvPicPr>
        <p:blipFill>
          <a:blip r:embed="rId5" cstate="print"/>
          <a:srcRect l="43406" t="12000" r="21905" b="46196"/>
          <a:stretch>
            <a:fillRect/>
          </a:stretch>
        </p:blipFill>
        <p:spPr bwMode="auto">
          <a:xfrm>
            <a:off x="5652120" y="1062028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7956376" y="106202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228184" y="106202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092280" y="10621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" descr="X:\MEG\AC_MEG_object_processing\PCA\MEG\MNE\group_SI_PCA\ROI4_new\PCA_fact_7_ROI_4_SI_mean_10-80.jpg"/>
          <p:cNvPicPr>
            <a:picLocks noChangeArrowheads="1"/>
          </p:cNvPicPr>
          <p:nvPr/>
        </p:nvPicPr>
        <p:blipFill>
          <a:blip r:embed="rId5" cstate="print"/>
          <a:srcRect l="15018" t="9521" r="24909" b="14480"/>
          <a:stretch>
            <a:fillRect/>
          </a:stretch>
        </p:blipFill>
        <p:spPr bwMode="auto">
          <a:xfrm>
            <a:off x="6228184" y="2934396"/>
            <a:ext cx="1440160" cy="1368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7524328" y="3086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7524328" y="3239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7524328" y="3391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524328" y="35438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7524328" y="3696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7524328" y="3848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7524328" y="4001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524328" y="4153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7380312" y="2934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380312" y="3086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7380312" y="3239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7380312" y="3391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7380312" y="35438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7380312" y="3696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7380312" y="3848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7380312" y="4001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7380312" y="4153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236296" y="2934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7236296" y="3086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7236296" y="3239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7236296" y="3391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236296" y="35438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7236296" y="3696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7236296" y="3848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7236296" y="4001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7236296" y="4153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7092280" y="2934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7092280" y="3086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7092280" y="3239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7092280" y="3391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7092280" y="35438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7092280" y="3696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7092280" y="3848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7092280" y="4001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7092280" y="4153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6948264" y="2934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6948264" y="3086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6948264" y="3239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6948264" y="3391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6948264" y="35438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6948264" y="3696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6948264" y="3848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6948264" y="4001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6948264" y="4153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6804248" y="2934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804248" y="3086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6804248" y="3239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6804248" y="3391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6804248" y="35438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6804248" y="3696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6804248" y="3848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6804248" y="4001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6804248" y="4153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6660232" y="2934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6660232" y="3086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/>
          <p:cNvSpPr/>
          <p:nvPr/>
        </p:nvSpPr>
        <p:spPr>
          <a:xfrm>
            <a:off x="6660232" y="3239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/>
          <p:cNvSpPr/>
          <p:nvPr/>
        </p:nvSpPr>
        <p:spPr>
          <a:xfrm>
            <a:off x="6660232" y="3391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6660232" y="35438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/>
          <p:cNvSpPr/>
          <p:nvPr/>
        </p:nvSpPr>
        <p:spPr>
          <a:xfrm>
            <a:off x="6660232" y="3696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6660232" y="3848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6660232" y="4001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/>
          <p:cNvSpPr/>
          <p:nvPr/>
        </p:nvSpPr>
        <p:spPr>
          <a:xfrm>
            <a:off x="6660232" y="4153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/>
          <p:cNvSpPr/>
          <p:nvPr/>
        </p:nvSpPr>
        <p:spPr>
          <a:xfrm>
            <a:off x="6516216" y="2934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6516216" y="3086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6516216" y="3239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6516216" y="3391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6516216" y="35438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6516216" y="3696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/>
          <p:cNvSpPr/>
          <p:nvPr/>
        </p:nvSpPr>
        <p:spPr>
          <a:xfrm>
            <a:off x="6516216" y="3848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6516216" y="4001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/>
          <p:cNvSpPr/>
          <p:nvPr/>
        </p:nvSpPr>
        <p:spPr>
          <a:xfrm>
            <a:off x="6516216" y="4153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/>
          <p:cNvSpPr/>
          <p:nvPr/>
        </p:nvSpPr>
        <p:spPr>
          <a:xfrm>
            <a:off x="6372200" y="2934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6372200" y="3086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6372200" y="3239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6372200" y="3391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6372200" y="35438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6372200" y="3696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6372200" y="3848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/>
          <p:cNvSpPr/>
          <p:nvPr/>
        </p:nvSpPr>
        <p:spPr>
          <a:xfrm>
            <a:off x="6372200" y="4001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6372200" y="4153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/>
          <p:cNvSpPr/>
          <p:nvPr/>
        </p:nvSpPr>
        <p:spPr>
          <a:xfrm>
            <a:off x="6228184" y="2934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/>
          <p:cNvSpPr/>
          <p:nvPr/>
        </p:nvSpPr>
        <p:spPr>
          <a:xfrm>
            <a:off x="6228184" y="3086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/>
          <p:cNvSpPr/>
          <p:nvPr/>
        </p:nvSpPr>
        <p:spPr>
          <a:xfrm>
            <a:off x="6228184" y="3239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/>
          <p:cNvSpPr/>
          <p:nvPr/>
        </p:nvSpPr>
        <p:spPr>
          <a:xfrm>
            <a:off x="6228184" y="3391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/>
          <p:cNvSpPr/>
          <p:nvPr/>
        </p:nvSpPr>
        <p:spPr>
          <a:xfrm>
            <a:off x="6228184" y="35438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6228184" y="36962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/>
          <p:cNvSpPr/>
          <p:nvPr/>
        </p:nvSpPr>
        <p:spPr>
          <a:xfrm>
            <a:off x="6228184" y="38486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/>
          <p:cNvSpPr/>
          <p:nvPr/>
        </p:nvSpPr>
        <p:spPr>
          <a:xfrm>
            <a:off x="6228184" y="40010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/>
          <p:cNvSpPr/>
          <p:nvPr/>
        </p:nvSpPr>
        <p:spPr>
          <a:xfrm>
            <a:off x="6228184" y="4153436"/>
            <a:ext cx="144016" cy="144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7524328" y="2934236"/>
            <a:ext cx="144016" cy="1440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6876256" y="1854116"/>
            <a:ext cx="0" cy="3600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/>
        </p:nvSpPr>
        <p:spPr>
          <a:xfrm>
            <a:off x="6372200" y="2214156"/>
            <a:ext cx="1080120" cy="41034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1"/>
                </a:solidFill>
              </a:rPr>
              <a:t>regression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59" name="Straight Arrow Connector 158"/>
          <p:cNvCxnSpPr>
            <a:stCxn id="158" idx="2"/>
            <a:endCxn id="54" idx="1"/>
          </p:cNvCxnSpPr>
          <p:nvPr/>
        </p:nvCxnSpPr>
        <p:spPr>
          <a:xfrm rot="16200000" flipH="1">
            <a:off x="7027422" y="2509338"/>
            <a:ext cx="381744" cy="6120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Down Arrow 160"/>
          <p:cNvSpPr/>
          <p:nvPr/>
        </p:nvSpPr>
        <p:spPr>
          <a:xfrm>
            <a:off x="3131872" y="1710108"/>
            <a:ext cx="288000" cy="6480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Down Arrow 161"/>
          <p:cNvSpPr/>
          <p:nvPr/>
        </p:nvSpPr>
        <p:spPr>
          <a:xfrm>
            <a:off x="3131840" y="2934244"/>
            <a:ext cx="288000" cy="6480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Down Arrow 162"/>
          <p:cNvSpPr/>
          <p:nvPr/>
        </p:nvSpPr>
        <p:spPr>
          <a:xfrm>
            <a:off x="3131840" y="4158380"/>
            <a:ext cx="288000" cy="6480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TextBox 165"/>
          <p:cNvSpPr txBox="1"/>
          <p:nvPr/>
        </p:nvSpPr>
        <p:spPr>
          <a:xfrm>
            <a:off x="5796274" y="692696"/>
            <a:ext cx="20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trials</a:t>
            </a:r>
            <a:endParaRPr lang="en-GB" dirty="0"/>
          </a:p>
        </p:txBody>
      </p:sp>
      <p:sp>
        <p:nvSpPr>
          <p:cNvPr id="152" name="Rectangle 6"/>
          <p:cNvSpPr txBox="1">
            <a:spLocks noChangeArrowheads="1"/>
          </p:cNvSpPr>
          <p:nvPr/>
        </p:nvSpPr>
        <p:spPr>
          <a:xfrm>
            <a:off x="250825" y="188913"/>
            <a:ext cx="8641655" cy="647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Phase-synchronisation index (PSI)</a:t>
            </a:r>
          </a:p>
        </p:txBody>
      </p:sp>
      <p:cxnSp>
        <p:nvCxnSpPr>
          <p:cNvPr id="157" name="Straight Arrow Connector 156"/>
          <p:cNvCxnSpPr/>
          <p:nvPr/>
        </p:nvCxnSpPr>
        <p:spPr>
          <a:xfrm rot="5400000">
            <a:off x="7024464" y="1858308"/>
            <a:ext cx="360040" cy="3516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16200000" flipH="1">
            <a:off x="6372200" y="1926124"/>
            <a:ext cx="288032" cy="2880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lex\Desktop\brai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6444208" y="692696"/>
            <a:ext cx="2376264" cy="23762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11" name="Freeform 10"/>
          <p:cNvSpPr/>
          <p:nvPr/>
        </p:nvSpPr>
        <p:spPr bwMode="auto">
          <a:xfrm>
            <a:off x="6875834" y="2204170"/>
            <a:ext cx="1116013" cy="288925"/>
          </a:xfrm>
          <a:custGeom>
            <a:avLst/>
            <a:gdLst>
              <a:gd name="connsiteX0" fmla="*/ 0 w 1257300"/>
              <a:gd name="connsiteY0" fmla="*/ 1465 h 493834"/>
              <a:gd name="connsiteX1" fmla="*/ 404447 w 1257300"/>
              <a:gd name="connsiteY1" fmla="*/ 10257 h 493834"/>
              <a:gd name="connsiteX2" fmla="*/ 641839 w 1257300"/>
              <a:gd name="connsiteY2" fmla="*/ 80596 h 493834"/>
              <a:gd name="connsiteX3" fmla="*/ 1257300 w 1257300"/>
              <a:gd name="connsiteY3" fmla="*/ 493834 h 4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493834">
                <a:moveTo>
                  <a:pt x="0" y="1465"/>
                </a:moveTo>
                <a:lnTo>
                  <a:pt x="404447" y="10257"/>
                </a:lnTo>
                <a:cubicBezTo>
                  <a:pt x="511420" y="23445"/>
                  <a:pt x="499697" y="0"/>
                  <a:pt x="641839" y="80596"/>
                </a:cubicBezTo>
                <a:cubicBezTo>
                  <a:pt x="783981" y="161192"/>
                  <a:pt x="1020640" y="327513"/>
                  <a:pt x="1257300" y="493834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107504" y="44624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Object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processing in the ventral stream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18746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Ventral stream also crucial for </a:t>
            </a:r>
            <a:r>
              <a:rPr lang="en-GB" b="1" dirty="0" smtClean="0">
                <a:solidFill>
                  <a:schemeClr val="accent2"/>
                </a:solidFill>
              </a:rPr>
              <a:t>semantic</a:t>
            </a:r>
            <a:r>
              <a:rPr lang="en-GB" dirty="0" smtClean="0"/>
              <a:t> processing of objects</a:t>
            </a:r>
          </a:p>
        </p:txBody>
      </p: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6027877" y="3078601"/>
            <a:ext cx="3096043" cy="2294615"/>
            <a:chOff x="2915728" y="2813626"/>
            <a:chExt cx="3096344" cy="2294011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572967" y="2819355"/>
              <a:ext cx="134937" cy="7747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118400" y="2813626"/>
              <a:ext cx="134937" cy="785812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5107245" y="2877125"/>
              <a:ext cx="134938" cy="722313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Rectangle 46"/>
            <p:cNvSpPr>
              <a:spLocks noChangeArrowheads="1"/>
            </p:cNvSpPr>
            <p:nvPr/>
          </p:nvSpPr>
          <p:spPr bwMode="auto">
            <a:xfrm>
              <a:off x="3476129" y="4410483"/>
              <a:ext cx="288000" cy="2880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 sz="2400">
                <a:latin typeface="Times" pitchFamily="18" charset="0"/>
              </a:endParaRPr>
            </a:p>
          </p:txBody>
        </p:sp>
        <p:sp>
          <p:nvSpPr>
            <p:cNvPr id="34" name="Text Box 47"/>
            <p:cNvSpPr txBox="1">
              <a:spLocks noChangeArrowheads="1"/>
            </p:cNvSpPr>
            <p:nvPr/>
          </p:nvSpPr>
          <p:spPr bwMode="auto">
            <a:xfrm>
              <a:off x="3692121" y="4410483"/>
              <a:ext cx="15686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alibri" pitchFamily="34" charset="0"/>
                </a:rPr>
                <a:t>Basic-level naming</a:t>
              </a:r>
            </a:p>
          </p:txBody>
        </p:sp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3422860" y="3622332"/>
              <a:ext cx="528637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100">
                  <a:latin typeface="Calibri" pitchFamily="34" charset="0"/>
                </a:rPr>
                <a:t>   -70</a:t>
              </a: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3707904" y="2839993"/>
              <a:ext cx="138113" cy="75406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 Box 102"/>
            <p:cNvSpPr txBox="1">
              <a:spLocks noChangeArrowheads="1"/>
            </p:cNvSpPr>
            <p:nvPr/>
          </p:nvSpPr>
          <p:spPr bwMode="auto">
            <a:xfrm>
              <a:off x="4440968" y="3613725"/>
              <a:ext cx="528637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100">
                  <a:latin typeface="Calibri" pitchFamily="34" charset="0"/>
                </a:rPr>
                <a:t>   -30</a:t>
              </a:r>
            </a:p>
          </p:txBody>
        </p:sp>
        <p:sp>
          <p:nvSpPr>
            <p:cNvPr id="41" name="Text Box 121"/>
            <p:cNvSpPr txBox="1">
              <a:spLocks noChangeArrowheads="1"/>
            </p:cNvSpPr>
            <p:nvPr/>
          </p:nvSpPr>
          <p:spPr bwMode="auto">
            <a:xfrm>
              <a:off x="3971266" y="3609012"/>
              <a:ext cx="528638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100">
                  <a:latin typeface="Calibri" pitchFamily="34" charset="0"/>
                </a:rPr>
                <a:t>-50</a:t>
              </a:r>
            </a:p>
          </p:txBody>
        </p:sp>
        <p:sp>
          <p:nvSpPr>
            <p:cNvPr id="42" name="Rectangle 124"/>
            <p:cNvSpPr>
              <a:spLocks noChangeArrowheads="1"/>
            </p:cNvSpPr>
            <p:nvPr/>
          </p:nvSpPr>
          <p:spPr bwMode="auto">
            <a:xfrm>
              <a:off x="4251287" y="2986663"/>
              <a:ext cx="138113" cy="61277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 Box 148"/>
            <p:cNvSpPr txBox="1">
              <a:spLocks noChangeArrowheads="1"/>
            </p:cNvSpPr>
            <p:nvPr/>
          </p:nvSpPr>
          <p:spPr bwMode="auto">
            <a:xfrm>
              <a:off x="4988445" y="3599438"/>
              <a:ext cx="528638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100">
                  <a:latin typeface="Calibri" pitchFamily="34" charset="0"/>
                </a:rPr>
                <a:t>+4</a:t>
              </a:r>
            </a:p>
          </p:txBody>
        </p:sp>
        <p:sp>
          <p:nvSpPr>
            <p:cNvPr id="46" name="Rectangle 151"/>
            <p:cNvSpPr>
              <a:spLocks noChangeArrowheads="1"/>
            </p:cNvSpPr>
            <p:nvPr/>
          </p:nvSpPr>
          <p:spPr bwMode="auto">
            <a:xfrm>
              <a:off x="5240485" y="3399413"/>
              <a:ext cx="138113" cy="2000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Rectangle 165"/>
            <p:cNvSpPr>
              <a:spLocks noChangeArrowheads="1"/>
            </p:cNvSpPr>
            <p:nvPr/>
          </p:nvSpPr>
          <p:spPr bwMode="auto">
            <a:xfrm>
              <a:off x="3476258" y="4099790"/>
              <a:ext cx="288000" cy="2880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 sz="2400">
                <a:latin typeface="Times" pitchFamily="18" charset="0"/>
              </a:endParaRPr>
            </a:p>
          </p:txBody>
        </p:sp>
        <p:sp>
          <p:nvSpPr>
            <p:cNvPr id="48" name="Text Box 166"/>
            <p:cNvSpPr txBox="1">
              <a:spLocks noChangeArrowheads="1"/>
            </p:cNvSpPr>
            <p:nvPr/>
          </p:nvSpPr>
          <p:spPr bwMode="auto">
            <a:xfrm>
              <a:off x="3692282" y="4099790"/>
              <a:ext cx="13660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alibri" pitchFamily="34" charset="0"/>
                </a:rPr>
                <a:t>Domain naming</a:t>
              </a:r>
            </a:p>
          </p:txBody>
        </p:sp>
        <p:sp>
          <p:nvSpPr>
            <p:cNvPr id="49" name="Text Box 167"/>
            <p:cNvSpPr txBox="1">
              <a:spLocks noChangeArrowheads="1"/>
            </p:cNvSpPr>
            <p:nvPr/>
          </p:nvSpPr>
          <p:spPr bwMode="auto">
            <a:xfrm>
              <a:off x="2915728" y="3743454"/>
              <a:ext cx="30963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100">
                  <a:latin typeface="Calibri" pitchFamily="34" charset="0"/>
                </a:rPr>
                <a:t>y-coordinates</a:t>
              </a:r>
            </a:p>
          </p:txBody>
        </p:sp>
        <p:sp>
          <p:nvSpPr>
            <p:cNvPr id="50" name="TextBox 12"/>
            <p:cNvSpPr txBox="1">
              <a:spLocks noChangeArrowheads="1"/>
            </p:cNvSpPr>
            <p:nvPr/>
          </p:nvSpPr>
          <p:spPr bwMode="auto">
            <a:xfrm>
              <a:off x="3404114" y="4725049"/>
              <a:ext cx="2544761" cy="3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>
                  <a:latin typeface="Calibri" pitchFamily="34" charset="0"/>
                </a:rPr>
                <a:t>Tyler et al., (2004) </a:t>
              </a:r>
              <a:r>
                <a:rPr lang="en-GB" sz="1400" i="1" dirty="0" err="1">
                  <a:latin typeface="Calibri" pitchFamily="34" charset="0"/>
                </a:rPr>
                <a:t>JoCN</a:t>
              </a:r>
              <a:endParaRPr lang="en-US" sz="1400" i="1" dirty="0">
                <a:latin typeface="Calibri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477297" y="3600232"/>
              <a:ext cx="20161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556355" y="2880000"/>
              <a:ext cx="134938" cy="7239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106"/>
            <p:cNvSpPr>
              <a:spLocks noChangeArrowheads="1"/>
            </p:cNvSpPr>
            <p:nvPr/>
          </p:nvSpPr>
          <p:spPr bwMode="auto">
            <a:xfrm>
              <a:off x="4700385" y="3115250"/>
              <a:ext cx="138113" cy="48418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X:\MEG\AC_MEG_object_processing\PCA\MEG\MNE\group_SI_PCA\ROI_4\PCA_fact_7_ROI_4_SI_Threshp05_clustp10_n.jpg"/>
          <p:cNvPicPr>
            <a:picLocks noChangeArrowheads="1"/>
          </p:cNvPicPr>
          <p:nvPr/>
        </p:nvPicPr>
        <p:blipFill>
          <a:blip r:embed="rId3" cstate="print"/>
          <a:srcRect l="5657" t="3573" r="20810" b="17853"/>
          <a:stretch>
            <a:fillRect/>
          </a:stretch>
        </p:blipFill>
        <p:spPr bwMode="auto">
          <a:xfrm>
            <a:off x="2843808" y="4826769"/>
            <a:ext cx="1872109" cy="15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X:\MEG\AC_MEG_object_processing\PCA\MEG\MNE\group_SI_PCA\ROI_4\PCA_fact_1_ROI_4_SI_Threshp05_clustp10_n.jpg"/>
          <p:cNvPicPr>
            <a:picLocks noChangeArrowheads="1"/>
          </p:cNvPicPr>
          <p:nvPr/>
        </p:nvPicPr>
        <p:blipFill>
          <a:blip r:embed="rId4" cstate="print"/>
          <a:srcRect l="8553" t="3573" r="20174" b="17853"/>
          <a:stretch>
            <a:fillRect/>
          </a:stretch>
        </p:blipFill>
        <p:spPr bwMode="auto">
          <a:xfrm>
            <a:off x="2915816" y="3170585"/>
            <a:ext cx="1800101" cy="15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X:\MEG\AC_MEG_object_processing\PCA\MEG\MNE\group_SI_PCA\ROI_4\PCA_fact_6_ROI_4_SI_Threshp05_clustp05_p.jpg"/>
          <p:cNvPicPr>
            <a:picLocks noChangeArrowheads="1"/>
          </p:cNvPicPr>
          <p:nvPr/>
        </p:nvPicPr>
        <p:blipFill>
          <a:blip r:embed="rId5" cstate="print"/>
          <a:srcRect l="5711" t="3573" r="19997" b="17853"/>
          <a:stretch>
            <a:fillRect/>
          </a:stretch>
        </p:blipFill>
        <p:spPr bwMode="auto">
          <a:xfrm>
            <a:off x="2843808" y="1514401"/>
            <a:ext cx="1872208" cy="15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 cstate="print"/>
          <a:srcRect t="10667" r="86827"/>
          <a:stretch>
            <a:fillRect/>
          </a:stretch>
        </p:blipFill>
        <p:spPr bwMode="auto">
          <a:xfrm>
            <a:off x="107504" y="17095"/>
            <a:ext cx="912089" cy="247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X:\MEG\AC_MEG_object_processing\PCA\MEG\MNE\group_SI_PCA\ROI4_new\PCA_fact_7_ROI_4_SI_mean_10-80.jpg"/>
          <p:cNvPicPr>
            <a:picLocks noChangeAspect="1" noChangeArrowheads="1"/>
          </p:cNvPicPr>
          <p:nvPr/>
        </p:nvPicPr>
        <p:blipFill>
          <a:blip r:embed="rId7" cstate="print"/>
          <a:srcRect l="9011" t="4000" r="17998" b="4001"/>
          <a:stretch>
            <a:fillRect/>
          </a:stretch>
        </p:blipFill>
        <p:spPr bwMode="auto">
          <a:xfrm>
            <a:off x="1117027" y="4826769"/>
            <a:ext cx="17498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TextBox 10"/>
          <p:cNvSpPr txBox="1">
            <a:spLocks noChangeArrowheads="1"/>
          </p:cNvSpPr>
          <p:nvPr/>
        </p:nvSpPr>
        <p:spPr bwMode="auto">
          <a:xfrm>
            <a:off x="1091601" y="1052736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  <a:latin typeface="Calibri" pitchFamily="34" charset="0"/>
              </a:rPr>
              <a:t>Time-frequency regression coefficients</a:t>
            </a:r>
            <a:endParaRPr lang="en-GB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182" name="TextBox 18"/>
          <p:cNvSpPr txBox="1">
            <a:spLocks noChangeArrowheads="1"/>
          </p:cNvSpPr>
          <p:nvPr/>
        </p:nvSpPr>
        <p:spPr bwMode="auto">
          <a:xfrm>
            <a:off x="3035817" y="1237402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  <a:latin typeface="Calibri" pitchFamily="34" charset="0"/>
              </a:rPr>
              <a:t>p  </a:t>
            </a:r>
            <a:r>
              <a:rPr lang="en-GB" sz="1200" b="1" dirty="0">
                <a:solidFill>
                  <a:schemeClr val="tx2"/>
                </a:solidFill>
                <a:latin typeface="Calibri" pitchFamily="34" charset="0"/>
              </a:rPr>
              <a:t>&lt; </a:t>
            </a:r>
            <a:r>
              <a:rPr lang="en-GB" sz="1200" b="1" dirty="0" smtClean="0">
                <a:solidFill>
                  <a:schemeClr val="tx2"/>
                </a:solidFill>
                <a:latin typeface="Calibri" pitchFamily="34" charset="0"/>
              </a:rPr>
              <a:t>0.05</a:t>
            </a:r>
            <a:endParaRPr lang="en-GB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7609" y="116632"/>
            <a:ext cx="696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Multiple linear regression of single-trial phase synchronisation measures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987609" y="404664"/>
            <a:ext cx="689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Left anterior temporal &amp; posterior fusiform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7175" name="Picture 2" descr="X:\MEG\AC_MEG_object_processing\PCA\MEG\MNE\group_SI_PCA\ROI4_new\PCA_fact_6_ROI_4_SI_mean_10-80.jpg"/>
          <p:cNvPicPr>
            <a:picLocks noChangeAspect="1" noChangeArrowheads="1"/>
          </p:cNvPicPr>
          <p:nvPr/>
        </p:nvPicPr>
        <p:blipFill>
          <a:blip r:embed="rId8" cstate="print"/>
          <a:srcRect l="6006" t="4001" r="19954"/>
          <a:stretch>
            <a:fillRect/>
          </a:stretch>
        </p:blipFill>
        <p:spPr bwMode="auto">
          <a:xfrm>
            <a:off x="1019593" y="1514401"/>
            <a:ext cx="1775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X:\MEG\AC_MEG_object_processing\PCA\MEG\MNE\group_SI_PCA\ROI4_new\PCA_fact_1_ROI_4_SI_mean_10-80.jpg"/>
          <p:cNvPicPr>
            <a:picLocks noChangeAspect="1" noChangeArrowheads="1"/>
          </p:cNvPicPr>
          <p:nvPr/>
        </p:nvPicPr>
        <p:blipFill>
          <a:blip r:embed="rId9" cstate="print"/>
          <a:srcRect l="6009" t="4000" r="19984" b="4001"/>
          <a:stretch>
            <a:fillRect/>
          </a:stretch>
        </p:blipFill>
        <p:spPr bwMode="auto">
          <a:xfrm>
            <a:off x="1021181" y="3170585"/>
            <a:ext cx="17736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28728" y="1203960"/>
          <a:ext cx="3359696" cy="523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96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Increased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synchronisation when: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err="1" smtClean="0">
                          <a:solidFill>
                            <a:schemeClr val="accent2"/>
                          </a:solidFill>
                        </a:rPr>
                        <a:t>NoF</a:t>
                      </a:r>
                      <a:endParaRPr lang="en-GB" sz="16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l"/>
                      <a:r>
                        <a:rPr lang="en-GB" sz="1600" dirty="0" smtClean="0"/>
                        <a:t>More semantic features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accent2"/>
                          </a:solidFill>
                        </a:rPr>
                        <a:t>Mean distinctiveness</a:t>
                      </a:r>
                    </a:p>
                    <a:p>
                      <a:pPr algn="l"/>
                      <a:r>
                        <a:rPr lang="en-GB" sz="1600" dirty="0" smtClean="0"/>
                        <a:t>More shared features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accent2"/>
                          </a:solidFill>
                        </a:rPr>
                        <a:t>Correlation x distinctiveness</a:t>
                      </a:r>
                    </a:p>
                    <a:p>
                      <a:pPr algn="l"/>
                      <a:r>
                        <a:rPr lang="en-GB" sz="1600" dirty="0" smtClean="0"/>
                        <a:t>More distinctive are less correlated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24"/>
          <p:cNvSpPr txBox="1">
            <a:spLocks noChangeArrowheads="1"/>
          </p:cNvSpPr>
          <p:nvPr/>
        </p:nvSpPr>
        <p:spPr bwMode="auto">
          <a:xfrm rot="16200000">
            <a:off x="-67012" y="3758565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cs typeface="Arial" pitchFamily="34" charset="0"/>
              </a:rPr>
              <a:t>frequency (Hz)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89624" y="3140968"/>
          <a:ext cx="198000" cy="1656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00"/>
              </a:tblGrid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989624" y="4797152"/>
          <a:ext cx="198000" cy="1656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00"/>
              </a:tblGrid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71600" y="1484784"/>
          <a:ext cx="198000" cy="1656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00"/>
              </a:tblGrid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r>
                        <a:rPr lang="en-GB" sz="9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843808" y="1556792"/>
            <a:ext cx="194320" cy="48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1187624" y="6525344"/>
            <a:ext cx="15830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>
                <a:cs typeface="Arial" pitchFamily="34" charset="0"/>
              </a:rPr>
              <a:t>time (ms)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250825" y="138113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lvl="0">
              <a:defRPr/>
            </a:pPr>
            <a:r>
              <a:rPr lang="en-GB" sz="3200" b="1" dirty="0" smtClean="0">
                <a:solidFill>
                  <a:schemeClr val="accent1"/>
                </a:solidFill>
              </a:rPr>
              <a:t>Summary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6856" y="908720"/>
            <a:ext cx="8229600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Coordinated response modulated by semantic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600" b="1" baseline="0" dirty="0" smtClean="0"/>
              <a:t>Trial-by-trial</a:t>
            </a:r>
            <a:r>
              <a:rPr lang="en-GB" sz="2600" b="1" dirty="0" smtClean="0"/>
              <a:t> variability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600" dirty="0" smtClean="0"/>
              <a:t>Correlates with feature-based measures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</a:t>
            </a:r>
            <a:r>
              <a:rPr kumimoji="0" lang="en-GB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baseline="0" dirty="0" smtClean="0"/>
              <a:t>More</a:t>
            </a:r>
            <a:r>
              <a:rPr lang="en-GB" sz="2400" dirty="0" smtClean="0"/>
              <a:t> semantic features, more shared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</a:t>
            </a:r>
            <a:r>
              <a:rPr kumimoji="0" lang="en-GB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baseline="0" dirty="0" smtClean="0"/>
              <a:t>More</a:t>
            </a:r>
            <a:r>
              <a:rPr lang="en-GB" sz="2400" dirty="0" smtClean="0"/>
              <a:t> shared, distinctive less correlated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Supports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role of enabling emergence of more fine-grained semantic representations 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991269"/>
            <a:ext cx="8229600" cy="4525963"/>
          </a:xfrm>
        </p:spPr>
        <p:txBody>
          <a:bodyPr>
            <a:noAutofit/>
          </a:bodyPr>
          <a:lstStyle/>
          <a:p>
            <a:r>
              <a:rPr lang="en-GB" sz="3000" dirty="0" smtClean="0"/>
              <a:t>Functional connectivity</a:t>
            </a:r>
          </a:p>
          <a:p>
            <a:pPr lvl="1"/>
            <a:r>
              <a:rPr lang="en-GB" sz="2600" dirty="0" smtClean="0"/>
              <a:t>Correlational rather than causal</a:t>
            </a:r>
          </a:p>
          <a:p>
            <a:r>
              <a:rPr lang="en-GB" sz="3000" dirty="0" smtClean="0"/>
              <a:t>Pair-wise measure</a:t>
            </a:r>
          </a:p>
          <a:p>
            <a:pPr lvl="1"/>
            <a:r>
              <a:rPr lang="en-GB" dirty="0" smtClean="0"/>
              <a:t>No influence of a third region</a:t>
            </a:r>
          </a:p>
          <a:p>
            <a:pPr lvl="1"/>
            <a:r>
              <a:rPr lang="en-GB" dirty="0" smtClean="0"/>
              <a:t>MAR models possible (</a:t>
            </a:r>
            <a:r>
              <a:rPr lang="en-GB" dirty="0" err="1" smtClean="0"/>
              <a:t>BSmart</a:t>
            </a:r>
            <a:r>
              <a:rPr lang="en-GB" dirty="0" smtClean="0"/>
              <a:t> toolbox)</a:t>
            </a:r>
          </a:p>
          <a:p>
            <a:r>
              <a:rPr lang="en-GB" sz="3000" dirty="0" smtClean="0"/>
              <a:t>Proximity/field spread</a:t>
            </a:r>
          </a:p>
          <a:p>
            <a:pPr lvl="1"/>
            <a:r>
              <a:rPr lang="en-GB" dirty="0" smtClean="0"/>
              <a:t>Not to be used with spatially adjacent regions</a:t>
            </a:r>
            <a:endParaRPr lang="en-GB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50825" y="138113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Limits/comments</a:t>
            </a:r>
            <a:endParaRPr lang="en-US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50825" y="138113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Extensions</a:t>
            </a:r>
            <a:endParaRPr lang="en-US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008" y="2452464"/>
            <a:ext cx="4086976" cy="284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4" cstate="print"/>
          <a:srcRect r="24232"/>
          <a:stretch>
            <a:fillRect/>
          </a:stretch>
        </p:blipFill>
        <p:spPr bwMode="auto">
          <a:xfrm>
            <a:off x="4551690" y="2206178"/>
            <a:ext cx="4052758" cy="30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764704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000" b="1" dirty="0" smtClean="0"/>
              <a:t>Direction</a:t>
            </a:r>
          </a:p>
          <a:p>
            <a:r>
              <a:rPr lang="en-GB" sz="2800" dirty="0" smtClean="0"/>
              <a:t>Combine with Granger Causality</a:t>
            </a:r>
          </a:p>
          <a:p>
            <a:pPr>
              <a:buNone/>
            </a:pPr>
            <a:r>
              <a:rPr lang="en-GB" sz="2800" dirty="0" smtClean="0"/>
              <a:t>	</a:t>
            </a:r>
            <a:r>
              <a:rPr lang="en-GB" sz="2400" dirty="0" smtClean="0"/>
              <a:t>(</a:t>
            </a:r>
            <a:r>
              <a:rPr lang="en-GB" sz="2400" dirty="0" err="1" smtClean="0"/>
              <a:t>Gow</a:t>
            </a:r>
            <a:r>
              <a:rPr lang="en-GB" sz="2400" dirty="0" smtClean="0"/>
              <a:t> Jr. et al., 2008, </a:t>
            </a:r>
            <a:r>
              <a:rPr lang="en-GB" sz="2400" i="1" dirty="0" err="1" smtClean="0"/>
              <a:t>NeuroImage</a:t>
            </a:r>
            <a:r>
              <a:rPr lang="en-GB" sz="2400" dirty="0" smtClean="0"/>
              <a:t>)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50825" y="138113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Extensions</a:t>
            </a:r>
            <a:endParaRPr lang="en-US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764704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000" b="1" dirty="0" smtClean="0"/>
              <a:t>Direction</a:t>
            </a:r>
          </a:p>
          <a:p>
            <a:r>
              <a:rPr lang="en-GB" sz="2800" dirty="0" smtClean="0"/>
              <a:t>Combine DICS with Directionality index</a:t>
            </a:r>
          </a:p>
          <a:p>
            <a:pPr lvl="1">
              <a:buNone/>
            </a:pPr>
            <a:r>
              <a:rPr lang="en-GB" sz="2200" dirty="0" smtClean="0"/>
              <a:t>(</a:t>
            </a:r>
            <a:r>
              <a:rPr lang="en-GB" sz="2200" dirty="0" err="1" smtClean="0"/>
              <a:t>Rosenblum</a:t>
            </a:r>
            <a:r>
              <a:rPr lang="en-GB" sz="2200" dirty="0" smtClean="0"/>
              <a:t> &amp; </a:t>
            </a:r>
            <a:r>
              <a:rPr lang="en-GB" sz="2200" dirty="0" err="1" smtClean="0"/>
              <a:t>Pikovsky</a:t>
            </a:r>
            <a:r>
              <a:rPr lang="en-GB" sz="2200" dirty="0" smtClean="0"/>
              <a:t>, 2001)</a:t>
            </a:r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r>
              <a:rPr lang="en-GB" sz="2400" dirty="0" err="1" smtClean="0"/>
              <a:t>dPLV</a:t>
            </a:r>
            <a:r>
              <a:rPr lang="en-GB" sz="2400" dirty="0" smtClean="0"/>
              <a:t> (</a:t>
            </a:r>
            <a:r>
              <a:rPr lang="en-GB" sz="2400" dirty="0" err="1" smtClean="0"/>
              <a:t>Ghuman</a:t>
            </a:r>
            <a:r>
              <a:rPr lang="en-GB" sz="2400" dirty="0" smtClean="0"/>
              <a:t>, Bar, Dobbins &amp; </a:t>
            </a:r>
            <a:r>
              <a:rPr lang="en-GB" sz="2400" dirty="0" err="1" smtClean="0"/>
              <a:t>Schnyer</a:t>
            </a:r>
            <a:r>
              <a:rPr lang="en-GB" sz="2400" dirty="0" smtClean="0"/>
              <a:t>, 2008, </a:t>
            </a:r>
            <a:r>
              <a:rPr lang="en-GB" sz="2400" i="1" dirty="0" smtClean="0"/>
              <a:t>PNAS</a:t>
            </a:r>
            <a:r>
              <a:rPr lang="en-GB" sz="2400" dirty="0" smtClean="0"/>
              <a:t>)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57084"/>
            <a:ext cx="3061122" cy="248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95936" y="4437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dirty="0" smtClean="0"/>
              <a:t>(Gross et al., 2002.</a:t>
            </a:r>
            <a:r>
              <a:rPr lang="en-GB" i="1" dirty="0" smtClean="0"/>
              <a:t> PNAS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250825" y="138113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6856" y="1268760"/>
            <a:ext cx="822960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Synchronisation within ventral stream enables emergence of fine-grained semantic representations</a:t>
            </a:r>
          </a:p>
          <a:p>
            <a:pPr marL="360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b="1" baseline="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800" baseline="0" dirty="0" smtClean="0"/>
              <a:t>Modulation of phase synchronisation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800" dirty="0" smtClean="0"/>
              <a:t>Co-variation with phase synchronisation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8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4"/>
          <p:cNvGrpSpPr>
            <a:grpSpLocks noChangeAspect="1"/>
          </p:cNvGrpSpPr>
          <p:nvPr/>
        </p:nvGrpSpPr>
        <p:grpSpPr bwMode="auto">
          <a:xfrm>
            <a:off x="1403648" y="3578925"/>
            <a:ext cx="2952000" cy="2946419"/>
            <a:chOff x="468313" y="1890713"/>
            <a:chExt cx="4138612" cy="4130675"/>
          </a:xfrm>
        </p:grpSpPr>
        <p:pic>
          <p:nvPicPr>
            <p:cNvPr id="34" name="Picture 13" descr="C:\Documents and Settings\alex\Desktop\grey_brai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313" y="1890713"/>
              <a:ext cx="4138612" cy="413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Freeform 34"/>
            <p:cNvSpPr/>
            <p:nvPr/>
          </p:nvSpPr>
          <p:spPr>
            <a:xfrm>
              <a:off x="3563797" y="3113748"/>
              <a:ext cx="1009226" cy="1585512"/>
            </a:xfrm>
            <a:custGeom>
              <a:avLst/>
              <a:gdLst>
                <a:gd name="connsiteX0" fmla="*/ 634701 w 1204857"/>
                <a:gd name="connsiteY0" fmla="*/ 0 h 1947134"/>
                <a:gd name="connsiteX1" fmla="*/ 774551 w 1204857"/>
                <a:gd name="connsiteY1" fmla="*/ 225910 h 1947134"/>
                <a:gd name="connsiteX2" fmla="*/ 957431 w 1204857"/>
                <a:gd name="connsiteY2" fmla="*/ 613186 h 1947134"/>
                <a:gd name="connsiteX3" fmla="*/ 1065007 w 1204857"/>
                <a:gd name="connsiteY3" fmla="*/ 839096 h 1947134"/>
                <a:gd name="connsiteX4" fmla="*/ 1151068 w 1204857"/>
                <a:gd name="connsiteY4" fmla="*/ 1043492 h 1947134"/>
                <a:gd name="connsiteX5" fmla="*/ 1172584 w 1204857"/>
                <a:gd name="connsiteY5" fmla="*/ 1183341 h 1947134"/>
                <a:gd name="connsiteX6" fmla="*/ 1204857 w 1204857"/>
                <a:gd name="connsiteY6" fmla="*/ 1409252 h 1947134"/>
                <a:gd name="connsiteX7" fmla="*/ 1108038 w 1204857"/>
                <a:gd name="connsiteY7" fmla="*/ 1656677 h 1947134"/>
                <a:gd name="connsiteX8" fmla="*/ 1065007 w 1204857"/>
                <a:gd name="connsiteY8" fmla="*/ 1785769 h 1947134"/>
                <a:gd name="connsiteX9" fmla="*/ 860612 w 1204857"/>
                <a:gd name="connsiteY9" fmla="*/ 1914861 h 1947134"/>
                <a:gd name="connsiteX10" fmla="*/ 720763 w 1204857"/>
                <a:gd name="connsiteY10" fmla="*/ 1947134 h 1947134"/>
                <a:gd name="connsiteX11" fmla="*/ 408791 w 1204857"/>
                <a:gd name="connsiteY11" fmla="*/ 1839557 h 1947134"/>
                <a:gd name="connsiteX12" fmla="*/ 139850 w 1204857"/>
                <a:gd name="connsiteY12" fmla="*/ 1861073 h 1947134"/>
                <a:gd name="connsiteX13" fmla="*/ 0 w 1204857"/>
                <a:gd name="connsiteY13" fmla="*/ 1753496 h 1947134"/>
                <a:gd name="connsiteX14" fmla="*/ 21515 w 1204857"/>
                <a:gd name="connsiteY14" fmla="*/ 1635162 h 1947134"/>
                <a:gd name="connsiteX15" fmla="*/ 43031 w 1204857"/>
                <a:gd name="connsiteY15" fmla="*/ 1463040 h 1947134"/>
                <a:gd name="connsiteX16" fmla="*/ 139850 w 1204857"/>
                <a:gd name="connsiteY16" fmla="*/ 1323190 h 1947134"/>
                <a:gd name="connsiteX17" fmla="*/ 172123 w 1204857"/>
                <a:gd name="connsiteY17" fmla="*/ 1226372 h 1947134"/>
                <a:gd name="connsiteX18" fmla="*/ 215153 w 1204857"/>
                <a:gd name="connsiteY18" fmla="*/ 1032734 h 1947134"/>
                <a:gd name="connsiteX19" fmla="*/ 129092 w 1204857"/>
                <a:gd name="connsiteY19" fmla="*/ 903642 h 1947134"/>
                <a:gd name="connsiteX20" fmla="*/ 215153 w 1204857"/>
                <a:gd name="connsiteY20" fmla="*/ 774550 h 1947134"/>
                <a:gd name="connsiteX21" fmla="*/ 225911 w 1204857"/>
                <a:gd name="connsiteY21" fmla="*/ 720762 h 1947134"/>
                <a:gd name="connsiteX22" fmla="*/ 107577 w 1204857"/>
                <a:gd name="connsiteY22" fmla="*/ 634701 h 1947134"/>
                <a:gd name="connsiteX23" fmla="*/ 172123 w 1204857"/>
                <a:gd name="connsiteY23" fmla="*/ 591670 h 1947134"/>
                <a:gd name="connsiteX24" fmla="*/ 279699 w 1204857"/>
                <a:gd name="connsiteY24" fmla="*/ 591670 h 1947134"/>
                <a:gd name="connsiteX25" fmla="*/ 322730 w 1204857"/>
                <a:gd name="connsiteY25" fmla="*/ 516367 h 1947134"/>
                <a:gd name="connsiteX26" fmla="*/ 376518 w 1204857"/>
                <a:gd name="connsiteY26" fmla="*/ 398033 h 1947134"/>
                <a:gd name="connsiteX27" fmla="*/ 387275 w 1204857"/>
                <a:gd name="connsiteY27" fmla="*/ 344244 h 1947134"/>
                <a:gd name="connsiteX28" fmla="*/ 387275 w 1204857"/>
                <a:gd name="connsiteY28" fmla="*/ 182880 h 1947134"/>
                <a:gd name="connsiteX29" fmla="*/ 484094 w 1204857"/>
                <a:gd name="connsiteY29" fmla="*/ 182880 h 1947134"/>
                <a:gd name="connsiteX30" fmla="*/ 570155 w 1204857"/>
                <a:gd name="connsiteY30" fmla="*/ 182880 h 1947134"/>
                <a:gd name="connsiteX31" fmla="*/ 473337 w 1204857"/>
                <a:gd name="connsiteY31" fmla="*/ 32273 h 1947134"/>
                <a:gd name="connsiteX32" fmla="*/ 559398 w 1204857"/>
                <a:gd name="connsiteY32" fmla="*/ 10757 h 1947134"/>
                <a:gd name="connsiteX33" fmla="*/ 634701 w 1204857"/>
                <a:gd name="connsiteY33" fmla="*/ 0 h 194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04857" h="1947134">
                  <a:moveTo>
                    <a:pt x="634701" y="0"/>
                  </a:moveTo>
                  <a:lnTo>
                    <a:pt x="774551" y="225910"/>
                  </a:lnTo>
                  <a:lnTo>
                    <a:pt x="957431" y="613186"/>
                  </a:lnTo>
                  <a:lnTo>
                    <a:pt x="1065007" y="839096"/>
                  </a:lnTo>
                  <a:lnTo>
                    <a:pt x="1151068" y="1043492"/>
                  </a:lnTo>
                  <a:lnTo>
                    <a:pt x="1172584" y="1183341"/>
                  </a:lnTo>
                  <a:lnTo>
                    <a:pt x="1204857" y="1409252"/>
                  </a:lnTo>
                  <a:lnTo>
                    <a:pt x="1108038" y="1656677"/>
                  </a:lnTo>
                  <a:lnTo>
                    <a:pt x="1065007" y="1785769"/>
                  </a:lnTo>
                  <a:lnTo>
                    <a:pt x="860612" y="1914861"/>
                  </a:lnTo>
                  <a:lnTo>
                    <a:pt x="720763" y="1947134"/>
                  </a:lnTo>
                  <a:lnTo>
                    <a:pt x="408791" y="1839557"/>
                  </a:lnTo>
                  <a:lnTo>
                    <a:pt x="139850" y="1861073"/>
                  </a:lnTo>
                  <a:lnTo>
                    <a:pt x="0" y="1753496"/>
                  </a:lnTo>
                  <a:lnTo>
                    <a:pt x="21515" y="1635162"/>
                  </a:lnTo>
                  <a:lnTo>
                    <a:pt x="43031" y="1463040"/>
                  </a:lnTo>
                  <a:lnTo>
                    <a:pt x="139850" y="1323190"/>
                  </a:lnTo>
                  <a:lnTo>
                    <a:pt x="172123" y="1226372"/>
                  </a:lnTo>
                  <a:lnTo>
                    <a:pt x="215153" y="1032734"/>
                  </a:lnTo>
                  <a:lnTo>
                    <a:pt x="129092" y="903642"/>
                  </a:lnTo>
                  <a:lnTo>
                    <a:pt x="215153" y="774550"/>
                  </a:lnTo>
                  <a:lnTo>
                    <a:pt x="225911" y="720762"/>
                  </a:lnTo>
                  <a:lnTo>
                    <a:pt x="107577" y="634701"/>
                  </a:lnTo>
                  <a:lnTo>
                    <a:pt x="172123" y="591670"/>
                  </a:lnTo>
                  <a:lnTo>
                    <a:pt x="279699" y="591670"/>
                  </a:lnTo>
                  <a:lnTo>
                    <a:pt x="322730" y="516367"/>
                  </a:lnTo>
                  <a:lnTo>
                    <a:pt x="376518" y="398033"/>
                  </a:lnTo>
                  <a:lnTo>
                    <a:pt x="387275" y="344244"/>
                  </a:lnTo>
                  <a:lnTo>
                    <a:pt x="387275" y="182880"/>
                  </a:lnTo>
                  <a:lnTo>
                    <a:pt x="484094" y="182880"/>
                  </a:lnTo>
                  <a:lnTo>
                    <a:pt x="570155" y="182880"/>
                  </a:lnTo>
                  <a:lnTo>
                    <a:pt x="473337" y="32273"/>
                  </a:lnTo>
                  <a:lnTo>
                    <a:pt x="559398" y="10757"/>
                  </a:lnTo>
                  <a:lnTo>
                    <a:pt x="63470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Freeform 35"/>
            <p:cNvSpPr/>
            <p:nvPr/>
          </p:nvSpPr>
          <p:spPr bwMode="auto">
            <a:xfrm flipH="1">
              <a:off x="1886967" y="4222041"/>
              <a:ext cx="2396588" cy="743209"/>
            </a:xfrm>
            <a:custGeom>
              <a:avLst/>
              <a:gdLst>
                <a:gd name="connsiteX0" fmla="*/ 0 w 1257300"/>
                <a:gd name="connsiteY0" fmla="*/ 1465 h 493834"/>
                <a:gd name="connsiteX1" fmla="*/ 404447 w 1257300"/>
                <a:gd name="connsiteY1" fmla="*/ 10257 h 493834"/>
                <a:gd name="connsiteX2" fmla="*/ 641839 w 1257300"/>
                <a:gd name="connsiteY2" fmla="*/ 80596 h 493834"/>
                <a:gd name="connsiteX3" fmla="*/ 1257300 w 1257300"/>
                <a:gd name="connsiteY3" fmla="*/ 493834 h 49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7300" h="493834">
                  <a:moveTo>
                    <a:pt x="0" y="1465"/>
                  </a:moveTo>
                  <a:lnTo>
                    <a:pt x="404447" y="10257"/>
                  </a:lnTo>
                  <a:cubicBezTo>
                    <a:pt x="511420" y="23445"/>
                    <a:pt x="499697" y="0"/>
                    <a:pt x="641839" y="80596"/>
                  </a:cubicBezTo>
                  <a:cubicBezTo>
                    <a:pt x="783981" y="161192"/>
                    <a:pt x="1020640" y="327513"/>
                    <a:pt x="1257300" y="49383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25" name="Group 7"/>
          <p:cNvGrpSpPr>
            <a:grpSpLocks noChangeAspect="1"/>
          </p:cNvGrpSpPr>
          <p:nvPr/>
        </p:nvGrpSpPr>
        <p:grpSpPr bwMode="auto">
          <a:xfrm>
            <a:off x="4788024" y="3573016"/>
            <a:ext cx="2952328" cy="2946746"/>
            <a:chOff x="26988" y="908050"/>
            <a:chExt cx="3897312" cy="3889375"/>
          </a:xfrm>
        </p:grpSpPr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26988" y="908050"/>
              <a:ext cx="3897312" cy="3889375"/>
              <a:chOff x="2329618" y="-171400"/>
              <a:chExt cx="4330614" cy="4320480"/>
            </a:xfrm>
          </p:grpSpPr>
          <p:pic>
            <p:nvPicPr>
              <p:cNvPr id="29" name="Picture 13" descr="C:\Documents and Settings\alex\Desktop\grey_brain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29618" y="-171400"/>
                <a:ext cx="4330614" cy="4320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Freeform 29"/>
              <p:cNvSpPr/>
              <p:nvPr/>
            </p:nvSpPr>
            <p:spPr bwMode="auto">
              <a:xfrm>
                <a:off x="2542465" y="2138856"/>
                <a:ext cx="1102437" cy="769176"/>
              </a:xfrm>
              <a:custGeom>
                <a:avLst/>
                <a:gdLst>
                  <a:gd name="connsiteX0" fmla="*/ 928687 w 1071562"/>
                  <a:gd name="connsiteY0" fmla="*/ 490538 h 771525"/>
                  <a:gd name="connsiteX1" fmla="*/ 914400 w 1071562"/>
                  <a:gd name="connsiteY1" fmla="*/ 614363 h 771525"/>
                  <a:gd name="connsiteX2" fmla="*/ 885825 w 1071562"/>
                  <a:gd name="connsiteY2" fmla="*/ 747713 h 771525"/>
                  <a:gd name="connsiteX3" fmla="*/ 709612 w 1071562"/>
                  <a:gd name="connsiteY3" fmla="*/ 771525 h 771525"/>
                  <a:gd name="connsiteX4" fmla="*/ 633412 w 1071562"/>
                  <a:gd name="connsiteY4" fmla="*/ 771525 h 771525"/>
                  <a:gd name="connsiteX5" fmla="*/ 547687 w 1071562"/>
                  <a:gd name="connsiteY5" fmla="*/ 714375 h 771525"/>
                  <a:gd name="connsiteX6" fmla="*/ 271462 w 1071562"/>
                  <a:gd name="connsiteY6" fmla="*/ 695325 h 771525"/>
                  <a:gd name="connsiteX7" fmla="*/ 219075 w 1071562"/>
                  <a:gd name="connsiteY7" fmla="*/ 676275 h 771525"/>
                  <a:gd name="connsiteX8" fmla="*/ 123825 w 1071562"/>
                  <a:gd name="connsiteY8" fmla="*/ 628650 h 771525"/>
                  <a:gd name="connsiteX9" fmla="*/ 66675 w 1071562"/>
                  <a:gd name="connsiteY9" fmla="*/ 533400 h 771525"/>
                  <a:gd name="connsiteX10" fmla="*/ 19050 w 1071562"/>
                  <a:gd name="connsiteY10" fmla="*/ 419100 h 771525"/>
                  <a:gd name="connsiteX11" fmla="*/ 0 w 1071562"/>
                  <a:gd name="connsiteY11" fmla="*/ 319088 h 771525"/>
                  <a:gd name="connsiteX12" fmla="*/ 47625 w 1071562"/>
                  <a:gd name="connsiteY12" fmla="*/ 209550 h 771525"/>
                  <a:gd name="connsiteX13" fmla="*/ 80962 w 1071562"/>
                  <a:gd name="connsiteY13" fmla="*/ 138113 h 771525"/>
                  <a:gd name="connsiteX14" fmla="*/ 295275 w 1071562"/>
                  <a:gd name="connsiteY14" fmla="*/ 28575 h 771525"/>
                  <a:gd name="connsiteX15" fmla="*/ 366712 w 1071562"/>
                  <a:gd name="connsiteY15" fmla="*/ 0 h 771525"/>
                  <a:gd name="connsiteX16" fmla="*/ 752475 w 1071562"/>
                  <a:gd name="connsiteY16" fmla="*/ 90488 h 771525"/>
                  <a:gd name="connsiteX17" fmla="*/ 814387 w 1071562"/>
                  <a:gd name="connsiteY17" fmla="*/ 133350 h 771525"/>
                  <a:gd name="connsiteX18" fmla="*/ 919162 w 1071562"/>
                  <a:gd name="connsiteY18" fmla="*/ 185738 h 771525"/>
                  <a:gd name="connsiteX19" fmla="*/ 1042987 w 1071562"/>
                  <a:gd name="connsiteY19" fmla="*/ 228600 h 771525"/>
                  <a:gd name="connsiteX20" fmla="*/ 1071562 w 1071562"/>
                  <a:gd name="connsiteY20" fmla="*/ 328613 h 771525"/>
                  <a:gd name="connsiteX21" fmla="*/ 1062037 w 1071562"/>
                  <a:gd name="connsiteY21" fmla="*/ 447675 h 771525"/>
                  <a:gd name="connsiteX22" fmla="*/ 928687 w 1071562"/>
                  <a:gd name="connsiteY22" fmla="*/ 490538 h 771525"/>
                  <a:gd name="connsiteX0" fmla="*/ 946001 w 1088876"/>
                  <a:gd name="connsiteY0" fmla="*/ 490538 h 771525"/>
                  <a:gd name="connsiteX1" fmla="*/ 931714 w 1088876"/>
                  <a:gd name="connsiteY1" fmla="*/ 614363 h 771525"/>
                  <a:gd name="connsiteX2" fmla="*/ 903139 w 1088876"/>
                  <a:gd name="connsiteY2" fmla="*/ 747713 h 771525"/>
                  <a:gd name="connsiteX3" fmla="*/ 726926 w 1088876"/>
                  <a:gd name="connsiteY3" fmla="*/ 771525 h 771525"/>
                  <a:gd name="connsiteX4" fmla="*/ 650726 w 1088876"/>
                  <a:gd name="connsiteY4" fmla="*/ 771525 h 771525"/>
                  <a:gd name="connsiteX5" fmla="*/ 565001 w 1088876"/>
                  <a:gd name="connsiteY5" fmla="*/ 714375 h 771525"/>
                  <a:gd name="connsiteX6" fmla="*/ 288776 w 1088876"/>
                  <a:gd name="connsiteY6" fmla="*/ 695325 h 771525"/>
                  <a:gd name="connsiteX7" fmla="*/ 236389 w 1088876"/>
                  <a:gd name="connsiteY7" fmla="*/ 676275 h 771525"/>
                  <a:gd name="connsiteX8" fmla="*/ 141139 w 1088876"/>
                  <a:gd name="connsiteY8" fmla="*/ 628650 h 771525"/>
                  <a:gd name="connsiteX9" fmla="*/ 83989 w 1088876"/>
                  <a:gd name="connsiteY9" fmla="*/ 533400 h 771525"/>
                  <a:gd name="connsiteX10" fmla="*/ 36364 w 1088876"/>
                  <a:gd name="connsiteY10" fmla="*/ 419100 h 771525"/>
                  <a:gd name="connsiteX11" fmla="*/ 17314 w 1088876"/>
                  <a:gd name="connsiteY11" fmla="*/ 319088 h 771525"/>
                  <a:gd name="connsiteX12" fmla="*/ 0 w 1088876"/>
                  <a:gd name="connsiteY12" fmla="*/ 210319 h 771525"/>
                  <a:gd name="connsiteX13" fmla="*/ 98276 w 1088876"/>
                  <a:gd name="connsiteY13" fmla="*/ 138113 h 771525"/>
                  <a:gd name="connsiteX14" fmla="*/ 312589 w 1088876"/>
                  <a:gd name="connsiteY14" fmla="*/ 28575 h 771525"/>
                  <a:gd name="connsiteX15" fmla="*/ 384026 w 1088876"/>
                  <a:gd name="connsiteY15" fmla="*/ 0 h 771525"/>
                  <a:gd name="connsiteX16" fmla="*/ 769789 w 1088876"/>
                  <a:gd name="connsiteY16" fmla="*/ 90488 h 771525"/>
                  <a:gd name="connsiteX17" fmla="*/ 831701 w 1088876"/>
                  <a:gd name="connsiteY17" fmla="*/ 133350 h 771525"/>
                  <a:gd name="connsiteX18" fmla="*/ 936476 w 1088876"/>
                  <a:gd name="connsiteY18" fmla="*/ 185738 h 771525"/>
                  <a:gd name="connsiteX19" fmla="*/ 1060301 w 1088876"/>
                  <a:gd name="connsiteY19" fmla="*/ 228600 h 771525"/>
                  <a:gd name="connsiteX20" fmla="*/ 1088876 w 1088876"/>
                  <a:gd name="connsiteY20" fmla="*/ 328613 h 771525"/>
                  <a:gd name="connsiteX21" fmla="*/ 1079351 w 1088876"/>
                  <a:gd name="connsiteY21" fmla="*/ 447675 h 771525"/>
                  <a:gd name="connsiteX22" fmla="*/ 946001 w 1088876"/>
                  <a:gd name="connsiteY22" fmla="*/ 490538 h 771525"/>
                  <a:gd name="connsiteX0" fmla="*/ 958411 w 1101286"/>
                  <a:gd name="connsiteY0" fmla="*/ 490538 h 771525"/>
                  <a:gd name="connsiteX1" fmla="*/ 944124 w 1101286"/>
                  <a:gd name="connsiteY1" fmla="*/ 614363 h 771525"/>
                  <a:gd name="connsiteX2" fmla="*/ 915549 w 1101286"/>
                  <a:gd name="connsiteY2" fmla="*/ 747713 h 771525"/>
                  <a:gd name="connsiteX3" fmla="*/ 739336 w 1101286"/>
                  <a:gd name="connsiteY3" fmla="*/ 771525 h 771525"/>
                  <a:gd name="connsiteX4" fmla="*/ 663136 w 1101286"/>
                  <a:gd name="connsiteY4" fmla="*/ 771525 h 771525"/>
                  <a:gd name="connsiteX5" fmla="*/ 577411 w 1101286"/>
                  <a:gd name="connsiteY5" fmla="*/ 714375 h 771525"/>
                  <a:gd name="connsiteX6" fmla="*/ 301186 w 1101286"/>
                  <a:gd name="connsiteY6" fmla="*/ 695325 h 771525"/>
                  <a:gd name="connsiteX7" fmla="*/ 248799 w 1101286"/>
                  <a:gd name="connsiteY7" fmla="*/ 676275 h 771525"/>
                  <a:gd name="connsiteX8" fmla="*/ 153549 w 1101286"/>
                  <a:gd name="connsiteY8" fmla="*/ 628650 h 771525"/>
                  <a:gd name="connsiteX9" fmla="*/ 96399 w 1101286"/>
                  <a:gd name="connsiteY9" fmla="*/ 533400 h 771525"/>
                  <a:gd name="connsiteX10" fmla="*/ 48774 w 1101286"/>
                  <a:gd name="connsiteY10" fmla="*/ 419100 h 771525"/>
                  <a:gd name="connsiteX11" fmla="*/ 29724 w 1101286"/>
                  <a:gd name="connsiteY11" fmla="*/ 319088 h 771525"/>
                  <a:gd name="connsiteX12" fmla="*/ 12410 w 1101286"/>
                  <a:gd name="connsiteY12" fmla="*/ 210319 h 771525"/>
                  <a:gd name="connsiteX13" fmla="*/ 110686 w 1101286"/>
                  <a:gd name="connsiteY13" fmla="*/ 138113 h 771525"/>
                  <a:gd name="connsiteX14" fmla="*/ 324999 w 1101286"/>
                  <a:gd name="connsiteY14" fmla="*/ 28575 h 771525"/>
                  <a:gd name="connsiteX15" fmla="*/ 396436 w 1101286"/>
                  <a:gd name="connsiteY15" fmla="*/ 0 h 771525"/>
                  <a:gd name="connsiteX16" fmla="*/ 782199 w 1101286"/>
                  <a:gd name="connsiteY16" fmla="*/ 90488 h 771525"/>
                  <a:gd name="connsiteX17" fmla="*/ 844111 w 1101286"/>
                  <a:gd name="connsiteY17" fmla="*/ 133350 h 771525"/>
                  <a:gd name="connsiteX18" fmla="*/ 948886 w 1101286"/>
                  <a:gd name="connsiteY18" fmla="*/ 185738 h 771525"/>
                  <a:gd name="connsiteX19" fmla="*/ 1072711 w 1101286"/>
                  <a:gd name="connsiteY19" fmla="*/ 228600 h 771525"/>
                  <a:gd name="connsiteX20" fmla="*/ 1101286 w 1101286"/>
                  <a:gd name="connsiteY20" fmla="*/ 328613 h 771525"/>
                  <a:gd name="connsiteX21" fmla="*/ 1091761 w 1101286"/>
                  <a:gd name="connsiteY21" fmla="*/ 447675 h 771525"/>
                  <a:gd name="connsiteX22" fmla="*/ 958411 w 1101286"/>
                  <a:gd name="connsiteY22" fmla="*/ 490538 h 771525"/>
                  <a:gd name="connsiteX0" fmla="*/ 958411 w 1101286"/>
                  <a:gd name="connsiteY0" fmla="*/ 490538 h 771525"/>
                  <a:gd name="connsiteX1" fmla="*/ 944124 w 1101286"/>
                  <a:gd name="connsiteY1" fmla="*/ 614363 h 771525"/>
                  <a:gd name="connsiteX2" fmla="*/ 915549 w 1101286"/>
                  <a:gd name="connsiteY2" fmla="*/ 747713 h 771525"/>
                  <a:gd name="connsiteX3" fmla="*/ 739336 w 1101286"/>
                  <a:gd name="connsiteY3" fmla="*/ 771525 h 771525"/>
                  <a:gd name="connsiteX4" fmla="*/ 663136 w 1101286"/>
                  <a:gd name="connsiteY4" fmla="*/ 771525 h 771525"/>
                  <a:gd name="connsiteX5" fmla="*/ 577411 w 1101286"/>
                  <a:gd name="connsiteY5" fmla="*/ 714375 h 771525"/>
                  <a:gd name="connsiteX6" fmla="*/ 301186 w 1101286"/>
                  <a:gd name="connsiteY6" fmla="*/ 695325 h 771525"/>
                  <a:gd name="connsiteX7" fmla="*/ 248799 w 1101286"/>
                  <a:gd name="connsiteY7" fmla="*/ 676275 h 771525"/>
                  <a:gd name="connsiteX8" fmla="*/ 153549 w 1101286"/>
                  <a:gd name="connsiteY8" fmla="*/ 628650 h 771525"/>
                  <a:gd name="connsiteX9" fmla="*/ 96399 w 1101286"/>
                  <a:gd name="connsiteY9" fmla="*/ 533400 h 771525"/>
                  <a:gd name="connsiteX10" fmla="*/ 48774 w 1101286"/>
                  <a:gd name="connsiteY10" fmla="*/ 419100 h 771525"/>
                  <a:gd name="connsiteX11" fmla="*/ 29724 w 1101286"/>
                  <a:gd name="connsiteY11" fmla="*/ 319088 h 771525"/>
                  <a:gd name="connsiteX12" fmla="*/ 12410 w 1101286"/>
                  <a:gd name="connsiteY12" fmla="*/ 210319 h 771525"/>
                  <a:gd name="connsiteX13" fmla="*/ 156426 w 1101286"/>
                  <a:gd name="connsiteY13" fmla="*/ 138311 h 771525"/>
                  <a:gd name="connsiteX14" fmla="*/ 324999 w 1101286"/>
                  <a:gd name="connsiteY14" fmla="*/ 28575 h 771525"/>
                  <a:gd name="connsiteX15" fmla="*/ 396436 w 1101286"/>
                  <a:gd name="connsiteY15" fmla="*/ 0 h 771525"/>
                  <a:gd name="connsiteX16" fmla="*/ 782199 w 1101286"/>
                  <a:gd name="connsiteY16" fmla="*/ 90488 h 771525"/>
                  <a:gd name="connsiteX17" fmla="*/ 844111 w 1101286"/>
                  <a:gd name="connsiteY17" fmla="*/ 133350 h 771525"/>
                  <a:gd name="connsiteX18" fmla="*/ 948886 w 1101286"/>
                  <a:gd name="connsiteY18" fmla="*/ 185738 h 771525"/>
                  <a:gd name="connsiteX19" fmla="*/ 1072711 w 1101286"/>
                  <a:gd name="connsiteY19" fmla="*/ 228600 h 771525"/>
                  <a:gd name="connsiteX20" fmla="*/ 1101286 w 1101286"/>
                  <a:gd name="connsiteY20" fmla="*/ 328613 h 771525"/>
                  <a:gd name="connsiteX21" fmla="*/ 1091761 w 1101286"/>
                  <a:gd name="connsiteY21" fmla="*/ 447675 h 771525"/>
                  <a:gd name="connsiteX22" fmla="*/ 958411 w 1101286"/>
                  <a:gd name="connsiteY22" fmla="*/ 490538 h 771525"/>
                  <a:gd name="connsiteX0" fmla="*/ 958411 w 1101286"/>
                  <a:gd name="connsiteY0" fmla="*/ 490538 h 771525"/>
                  <a:gd name="connsiteX1" fmla="*/ 944124 w 1101286"/>
                  <a:gd name="connsiteY1" fmla="*/ 614363 h 771525"/>
                  <a:gd name="connsiteX2" fmla="*/ 915549 w 1101286"/>
                  <a:gd name="connsiteY2" fmla="*/ 747713 h 771525"/>
                  <a:gd name="connsiteX3" fmla="*/ 739336 w 1101286"/>
                  <a:gd name="connsiteY3" fmla="*/ 771525 h 771525"/>
                  <a:gd name="connsiteX4" fmla="*/ 663136 w 1101286"/>
                  <a:gd name="connsiteY4" fmla="*/ 771525 h 771525"/>
                  <a:gd name="connsiteX5" fmla="*/ 577411 w 1101286"/>
                  <a:gd name="connsiteY5" fmla="*/ 714375 h 771525"/>
                  <a:gd name="connsiteX6" fmla="*/ 301186 w 1101286"/>
                  <a:gd name="connsiteY6" fmla="*/ 695325 h 771525"/>
                  <a:gd name="connsiteX7" fmla="*/ 248799 w 1101286"/>
                  <a:gd name="connsiteY7" fmla="*/ 676275 h 771525"/>
                  <a:gd name="connsiteX8" fmla="*/ 153549 w 1101286"/>
                  <a:gd name="connsiteY8" fmla="*/ 628650 h 771525"/>
                  <a:gd name="connsiteX9" fmla="*/ 96399 w 1101286"/>
                  <a:gd name="connsiteY9" fmla="*/ 533400 h 771525"/>
                  <a:gd name="connsiteX10" fmla="*/ 48774 w 1101286"/>
                  <a:gd name="connsiteY10" fmla="*/ 419100 h 771525"/>
                  <a:gd name="connsiteX11" fmla="*/ 29724 w 1101286"/>
                  <a:gd name="connsiteY11" fmla="*/ 319088 h 771525"/>
                  <a:gd name="connsiteX12" fmla="*/ 12410 w 1101286"/>
                  <a:gd name="connsiteY12" fmla="*/ 210319 h 771525"/>
                  <a:gd name="connsiteX13" fmla="*/ 156426 w 1101286"/>
                  <a:gd name="connsiteY13" fmla="*/ 66303 h 771525"/>
                  <a:gd name="connsiteX14" fmla="*/ 324999 w 1101286"/>
                  <a:gd name="connsiteY14" fmla="*/ 28575 h 771525"/>
                  <a:gd name="connsiteX15" fmla="*/ 396436 w 1101286"/>
                  <a:gd name="connsiteY15" fmla="*/ 0 h 771525"/>
                  <a:gd name="connsiteX16" fmla="*/ 782199 w 1101286"/>
                  <a:gd name="connsiteY16" fmla="*/ 90488 h 771525"/>
                  <a:gd name="connsiteX17" fmla="*/ 844111 w 1101286"/>
                  <a:gd name="connsiteY17" fmla="*/ 133350 h 771525"/>
                  <a:gd name="connsiteX18" fmla="*/ 948886 w 1101286"/>
                  <a:gd name="connsiteY18" fmla="*/ 185738 h 771525"/>
                  <a:gd name="connsiteX19" fmla="*/ 1072711 w 1101286"/>
                  <a:gd name="connsiteY19" fmla="*/ 228600 h 771525"/>
                  <a:gd name="connsiteX20" fmla="*/ 1101286 w 1101286"/>
                  <a:gd name="connsiteY20" fmla="*/ 328613 h 771525"/>
                  <a:gd name="connsiteX21" fmla="*/ 1091761 w 1101286"/>
                  <a:gd name="connsiteY21" fmla="*/ 447675 h 771525"/>
                  <a:gd name="connsiteX22" fmla="*/ 958411 w 1101286"/>
                  <a:gd name="connsiteY22" fmla="*/ 490538 h 771525"/>
                  <a:gd name="connsiteX0" fmla="*/ 958411 w 1101286"/>
                  <a:gd name="connsiteY0" fmla="*/ 490538 h 771525"/>
                  <a:gd name="connsiteX1" fmla="*/ 948514 w 1101286"/>
                  <a:gd name="connsiteY1" fmla="*/ 570359 h 771525"/>
                  <a:gd name="connsiteX2" fmla="*/ 915549 w 1101286"/>
                  <a:gd name="connsiteY2" fmla="*/ 747713 h 771525"/>
                  <a:gd name="connsiteX3" fmla="*/ 739336 w 1101286"/>
                  <a:gd name="connsiteY3" fmla="*/ 771525 h 771525"/>
                  <a:gd name="connsiteX4" fmla="*/ 663136 w 1101286"/>
                  <a:gd name="connsiteY4" fmla="*/ 771525 h 771525"/>
                  <a:gd name="connsiteX5" fmla="*/ 577411 w 1101286"/>
                  <a:gd name="connsiteY5" fmla="*/ 714375 h 771525"/>
                  <a:gd name="connsiteX6" fmla="*/ 301186 w 1101286"/>
                  <a:gd name="connsiteY6" fmla="*/ 695325 h 771525"/>
                  <a:gd name="connsiteX7" fmla="*/ 248799 w 1101286"/>
                  <a:gd name="connsiteY7" fmla="*/ 676275 h 771525"/>
                  <a:gd name="connsiteX8" fmla="*/ 153549 w 1101286"/>
                  <a:gd name="connsiteY8" fmla="*/ 628650 h 771525"/>
                  <a:gd name="connsiteX9" fmla="*/ 96399 w 1101286"/>
                  <a:gd name="connsiteY9" fmla="*/ 533400 h 771525"/>
                  <a:gd name="connsiteX10" fmla="*/ 48774 w 1101286"/>
                  <a:gd name="connsiteY10" fmla="*/ 419100 h 771525"/>
                  <a:gd name="connsiteX11" fmla="*/ 29724 w 1101286"/>
                  <a:gd name="connsiteY11" fmla="*/ 319088 h 771525"/>
                  <a:gd name="connsiteX12" fmla="*/ 12410 w 1101286"/>
                  <a:gd name="connsiteY12" fmla="*/ 210319 h 771525"/>
                  <a:gd name="connsiteX13" fmla="*/ 156426 w 1101286"/>
                  <a:gd name="connsiteY13" fmla="*/ 66303 h 771525"/>
                  <a:gd name="connsiteX14" fmla="*/ 324999 w 1101286"/>
                  <a:gd name="connsiteY14" fmla="*/ 28575 h 771525"/>
                  <a:gd name="connsiteX15" fmla="*/ 396436 w 1101286"/>
                  <a:gd name="connsiteY15" fmla="*/ 0 h 771525"/>
                  <a:gd name="connsiteX16" fmla="*/ 782199 w 1101286"/>
                  <a:gd name="connsiteY16" fmla="*/ 90488 h 771525"/>
                  <a:gd name="connsiteX17" fmla="*/ 844111 w 1101286"/>
                  <a:gd name="connsiteY17" fmla="*/ 133350 h 771525"/>
                  <a:gd name="connsiteX18" fmla="*/ 948886 w 1101286"/>
                  <a:gd name="connsiteY18" fmla="*/ 185738 h 771525"/>
                  <a:gd name="connsiteX19" fmla="*/ 1072711 w 1101286"/>
                  <a:gd name="connsiteY19" fmla="*/ 228600 h 771525"/>
                  <a:gd name="connsiteX20" fmla="*/ 1101286 w 1101286"/>
                  <a:gd name="connsiteY20" fmla="*/ 328613 h 771525"/>
                  <a:gd name="connsiteX21" fmla="*/ 1091761 w 1101286"/>
                  <a:gd name="connsiteY21" fmla="*/ 447675 h 771525"/>
                  <a:gd name="connsiteX22" fmla="*/ 958411 w 1101286"/>
                  <a:gd name="connsiteY22" fmla="*/ 490538 h 771525"/>
                  <a:gd name="connsiteX0" fmla="*/ 1020522 w 1101286"/>
                  <a:gd name="connsiteY0" fmla="*/ 570359 h 771525"/>
                  <a:gd name="connsiteX1" fmla="*/ 948514 w 1101286"/>
                  <a:gd name="connsiteY1" fmla="*/ 570359 h 771525"/>
                  <a:gd name="connsiteX2" fmla="*/ 915549 w 1101286"/>
                  <a:gd name="connsiteY2" fmla="*/ 747713 h 771525"/>
                  <a:gd name="connsiteX3" fmla="*/ 739336 w 1101286"/>
                  <a:gd name="connsiteY3" fmla="*/ 771525 h 771525"/>
                  <a:gd name="connsiteX4" fmla="*/ 663136 w 1101286"/>
                  <a:gd name="connsiteY4" fmla="*/ 771525 h 771525"/>
                  <a:gd name="connsiteX5" fmla="*/ 577411 w 1101286"/>
                  <a:gd name="connsiteY5" fmla="*/ 714375 h 771525"/>
                  <a:gd name="connsiteX6" fmla="*/ 301186 w 1101286"/>
                  <a:gd name="connsiteY6" fmla="*/ 695325 h 771525"/>
                  <a:gd name="connsiteX7" fmla="*/ 248799 w 1101286"/>
                  <a:gd name="connsiteY7" fmla="*/ 676275 h 771525"/>
                  <a:gd name="connsiteX8" fmla="*/ 153549 w 1101286"/>
                  <a:gd name="connsiteY8" fmla="*/ 628650 h 771525"/>
                  <a:gd name="connsiteX9" fmla="*/ 96399 w 1101286"/>
                  <a:gd name="connsiteY9" fmla="*/ 533400 h 771525"/>
                  <a:gd name="connsiteX10" fmla="*/ 48774 w 1101286"/>
                  <a:gd name="connsiteY10" fmla="*/ 419100 h 771525"/>
                  <a:gd name="connsiteX11" fmla="*/ 29724 w 1101286"/>
                  <a:gd name="connsiteY11" fmla="*/ 319088 h 771525"/>
                  <a:gd name="connsiteX12" fmla="*/ 12410 w 1101286"/>
                  <a:gd name="connsiteY12" fmla="*/ 210319 h 771525"/>
                  <a:gd name="connsiteX13" fmla="*/ 156426 w 1101286"/>
                  <a:gd name="connsiteY13" fmla="*/ 66303 h 771525"/>
                  <a:gd name="connsiteX14" fmla="*/ 324999 w 1101286"/>
                  <a:gd name="connsiteY14" fmla="*/ 28575 h 771525"/>
                  <a:gd name="connsiteX15" fmla="*/ 396436 w 1101286"/>
                  <a:gd name="connsiteY15" fmla="*/ 0 h 771525"/>
                  <a:gd name="connsiteX16" fmla="*/ 782199 w 1101286"/>
                  <a:gd name="connsiteY16" fmla="*/ 90488 h 771525"/>
                  <a:gd name="connsiteX17" fmla="*/ 844111 w 1101286"/>
                  <a:gd name="connsiteY17" fmla="*/ 133350 h 771525"/>
                  <a:gd name="connsiteX18" fmla="*/ 948886 w 1101286"/>
                  <a:gd name="connsiteY18" fmla="*/ 185738 h 771525"/>
                  <a:gd name="connsiteX19" fmla="*/ 1072711 w 1101286"/>
                  <a:gd name="connsiteY19" fmla="*/ 228600 h 771525"/>
                  <a:gd name="connsiteX20" fmla="*/ 1101286 w 1101286"/>
                  <a:gd name="connsiteY20" fmla="*/ 328613 h 771525"/>
                  <a:gd name="connsiteX21" fmla="*/ 1091761 w 1101286"/>
                  <a:gd name="connsiteY21" fmla="*/ 447675 h 771525"/>
                  <a:gd name="connsiteX22" fmla="*/ 1020522 w 1101286"/>
                  <a:gd name="connsiteY22" fmla="*/ 570359 h 771525"/>
                  <a:gd name="connsiteX0" fmla="*/ 1020522 w 1101286"/>
                  <a:gd name="connsiteY0" fmla="*/ 570359 h 771525"/>
                  <a:gd name="connsiteX1" fmla="*/ 948514 w 1101286"/>
                  <a:gd name="connsiteY1" fmla="*/ 642367 h 771525"/>
                  <a:gd name="connsiteX2" fmla="*/ 915549 w 1101286"/>
                  <a:gd name="connsiteY2" fmla="*/ 747713 h 771525"/>
                  <a:gd name="connsiteX3" fmla="*/ 739336 w 1101286"/>
                  <a:gd name="connsiteY3" fmla="*/ 771525 h 771525"/>
                  <a:gd name="connsiteX4" fmla="*/ 663136 w 1101286"/>
                  <a:gd name="connsiteY4" fmla="*/ 771525 h 771525"/>
                  <a:gd name="connsiteX5" fmla="*/ 577411 w 1101286"/>
                  <a:gd name="connsiteY5" fmla="*/ 714375 h 771525"/>
                  <a:gd name="connsiteX6" fmla="*/ 301186 w 1101286"/>
                  <a:gd name="connsiteY6" fmla="*/ 695325 h 771525"/>
                  <a:gd name="connsiteX7" fmla="*/ 248799 w 1101286"/>
                  <a:gd name="connsiteY7" fmla="*/ 676275 h 771525"/>
                  <a:gd name="connsiteX8" fmla="*/ 153549 w 1101286"/>
                  <a:gd name="connsiteY8" fmla="*/ 628650 h 771525"/>
                  <a:gd name="connsiteX9" fmla="*/ 96399 w 1101286"/>
                  <a:gd name="connsiteY9" fmla="*/ 533400 h 771525"/>
                  <a:gd name="connsiteX10" fmla="*/ 48774 w 1101286"/>
                  <a:gd name="connsiteY10" fmla="*/ 419100 h 771525"/>
                  <a:gd name="connsiteX11" fmla="*/ 29724 w 1101286"/>
                  <a:gd name="connsiteY11" fmla="*/ 319088 h 771525"/>
                  <a:gd name="connsiteX12" fmla="*/ 12410 w 1101286"/>
                  <a:gd name="connsiteY12" fmla="*/ 210319 h 771525"/>
                  <a:gd name="connsiteX13" fmla="*/ 156426 w 1101286"/>
                  <a:gd name="connsiteY13" fmla="*/ 66303 h 771525"/>
                  <a:gd name="connsiteX14" fmla="*/ 324999 w 1101286"/>
                  <a:gd name="connsiteY14" fmla="*/ 28575 h 771525"/>
                  <a:gd name="connsiteX15" fmla="*/ 396436 w 1101286"/>
                  <a:gd name="connsiteY15" fmla="*/ 0 h 771525"/>
                  <a:gd name="connsiteX16" fmla="*/ 782199 w 1101286"/>
                  <a:gd name="connsiteY16" fmla="*/ 90488 h 771525"/>
                  <a:gd name="connsiteX17" fmla="*/ 844111 w 1101286"/>
                  <a:gd name="connsiteY17" fmla="*/ 133350 h 771525"/>
                  <a:gd name="connsiteX18" fmla="*/ 948886 w 1101286"/>
                  <a:gd name="connsiteY18" fmla="*/ 185738 h 771525"/>
                  <a:gd name="connsiteX19" fmla="*/ 1072711 w 1101286"/>
                  <a:gd name="connsiteY19" fmla="*/ 228600 h 771525"/>
                  <a:gd name="connsiteX20" fmla="*/ 1101286 w 1101286"/>
                  <a:gd name="connsiteY20" fmla="*/ 328613 h 771525"/>
                  <a:gd name="connsiteX21" fmla="*/ 1091761 w 1101286"/>
                  <a:gd name="connsiteY21" fmla="*/ 447675 h 771525"/>
                  <a:gd name="connsiteX22" fmla="*/ 1020522 w 1101286"/>
                  <a:gd name="connsiteY22" fmla="*/ 570359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1286" h="771525">
                    <a:moveTo>
                      <a:pt x="1020522" y="570359"/>
                    </a:moveTo>
                    <a:lnTo>
                      <a:pt x="948514" y="642367"/>
                    </a:lnTo>
                    <a:lnTo>
                      <a:pt x="915549" y="747713"/>
                    </a:lnTo>
                    <a:lnTo>
                      <a:pt x="739336" y="771525"/>
                    </a:lnTo>
                    <a:lnTo>
                      <a:pt x="663136" y="771525"/>
                    </a:lnTo>
                    <a:lnTo>
                      <a:pt x="577411" y="714375"/>
                    </a:lnTo>
                    <a:lnTo>
                      <a:pt x="301186" y="695325"/>
                    </a:lnTo>
                    <a:lnTo>
                      <a:pt x="248799" y="676275"/>
                    </a:lnTo>
                    <a:lnTo>
                      <a:pt x="153549" y="628650"/>
                    </a:lnTo>
                    <a:lnTo>
                      <a:pt x="96399" y="533400"/>
                    </a:lnTo>
                    <a:lnTo>
                      <a:pt x="48774" y="419100"/>
                    </a:lnTo>
                    <a:lnTo>
                      <a:pt x="29724" y="319088"/>
                    </a:lnTo>
                    <a:lnTo>
                      <a:pt x="12410" y="210319"/>
                    </a:lnTo>
                    <a:cubicBezTo>
                      <a:pt x="0" y="128331"/>
                      <a:pt x="123667" y="90372"/>
                      <a:pt x="156426" y="66303"/>
                    </a:cubicBezTo>
                    <a:lnTo>
                      <a:pt x="324999" y="28575"/>
                    </a:lnTo>
                    <a:lnTo>
                      <a:pt x="396436" y="0"/>
                    </a:lnTo>
                    <a:lnTo>
                      <a:pt x="782199" y="90488"/>
                    </a:lnTo>
                    <a:lnTo>
                      <a:pt x="844111" y="133350"/>
                    </a:lnTo>
                    <a:lnTo>
                      <a:pt x="948886" y="185738"/>
                    </a:lnTo>
                    <a:lnTo>
                      <a:pt x="1072711" y="228600"/>
                    </a:lnTo>
                    <a:lnTo>
                      <a:pt x="1101286" y="328613"/>
                    </a:lnTo>
                    <a:lnTo>
                      <a:pt x="1091761" y="447675"/>
                    </a:lnTo>
                    <a:lnTo>
                      <a:pt x="1020522" y="570359"/>
                    </a:ln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3492089" y="2635275"/>
                <a:ext cx="1042403" cy="750084"/>
              </a:xfrm>
              <a:custGeom>
                <a:avLst/>
                <a:gdLst>
                  <a:gd name="connsiteX0" fmla="*/ 904875 w 1042988"/>
                  <a:gd name="connsiteY0" fmla="*/ 585788 h 752475"/>
                  <a:gd name="connsiteX1" fmla="*/ 823913 w 1042988"/>
                  <a:gd name="connsiteY1" fmla="*/ 690563 h 752475"/>
                  <a:gd name="connsiteX2" fmla="*/ 766763 w 1042988"/>
                  <a:gd name="connsiteY2" fmla="*/ 714375 h 752475"/>
                  <a:gd name="connsiteX3" fmla="*/ 728663 w 1042988"/>
                  <a:gd name="connsiteY3" fmla="*/ 719138 h 752475"/>
                  <a:gd name="connsiteX4" fmla="*/ 614363 w 1042988"/>
                  <a:gd name="connsiteY4" fmla="*/ 719138 h 752475"/>
                  <a:gd name="connsiteX5" fmla="*/ 523875 w 1042988"/>
                  <a:gd name="connsiteY5" fmla="*/ 752475 h 752475"/>
                  <a:gd name="connsiteX6" fmla="*/ 433388 w 1042988"/>
                  <a:gd name="connsiteY6" fmla="*/ 723900 h 752475"/>
                  <a:gd name="connsiteX7" fmla="*/ 314325 w 1042988"/>
                  <a:gd name="connsiteY7" fmla="*/ 709613 h 752475"/>
                  <a:gd name="connsiteX8" fmla="*/ 247650 w 1042988"/>
                  <a:gd name="connsiteY8" fmla="*/ 666750 h 752475"/>
                  <a:gd name="connsiteX9" fmla="*/ 157163 w 1042988"/>
                  <a:gd name="connsiteY9" fmla="*/ 600075 h 752475"/>
                  <a:gd name="connsiteX10" fmla="*/ 47625 w 1042988"/>
                  <a:gd name="connsiteY10" fmla="*/ 519113 h 752475"/>
                  <a:gd name="connsiteX11" fmla="*/ 4763 w 1042988"/>
                  <a:gd name="connsiteY11" fmla="*/ 409575 h 752475"/>
                  <a:gd name="connsiteX12" fmla="*/ 4763 w 1042988"/>
                  <a:gd name="connsiteY12" fmla="*/ 338138 h 752475"/>
                  <a:gd name="connsiteX13" fmla="*/ 0 w 1042988"/>
                  <a:gd name="connsiteY13" fmla="*/ 252413 h 752475"/>
                  <a:gd name="connsiteX14" fmla="*/ 42863 w 1042988"/>
                  <a:gd name="connsiteY14" fmla="*/ 157163 h 752475"/>
                  <a:gd name="connsiteX15" fmla="*/ 161925 w 1042988"/>
                  <a:gd name="connsiteY15" fmla="*/ 109538 h 752475"/>
                  <a:gd name="connsiteX16" fmla="*/ 271463 w 1042988"/>
                  <a:gd name="connsiteY16" fmla="*/ 109538 h 752475"/>
                  <a:gd name="connsiteX17" fmla="*/ 433388 w 1042988"/>
                  <a:gd name="connsiteY17" fmla="*/ 152400 h 752475"/>
                  <a:gd name="connsiteX18" fmla="*/ 481013 w 1042988"/>
                  <a:gd name="connsiteY18" fmla="*/ 119063 h 752475"/>
                  <a:gd name="connsiteX19" fmla="*/ 585788 w 1042988"/>
                  <a:gd name="connsiteY19" fmla="*/ 19050 h 752475"/>
                  <a:gd name="connsiteX20" fmla="*/ 728663 w 1042988"/>
                  <a:gd name="connsiteY20" fmla="*/ 0 h 752475"/>
                  <a:gd name="connsiteX21" fmla="*/ 828675 w 1042988"/>
                  <a:gd name="connsiteY21" fmla="*/ 4763 h 752475"/>
                  <a:gd name="connsiteX22" fmla="*/ 928688 w 1042988"/>
                  <a:gd name="connsiteY22" fmla="*/ 52388 h 752475"/>
                  <a:gd name="connsiteX23" fmla="*/ 990600 w 1042988"/>
                  <a:gd name="connsiteY23" fmla="*/ 104775 h 752475"/>
                  <a:gd name="connsiteX24" fmla="*/ 1033463 w 1042988"/>
                  <a:gd name="connsiteY24" fmla="*/ 200025 h 752475"/>
                  <a:gd name="connsiteX25" fmla="*/ 1038225 w 1042988"/>
                  <a:gd name="connsiteY25" fmla="*/ 285750 h 752475"/>
                  <a:gd name="connsiteX26" fmla="*/ 1042988 w 1042988"/>
                  <a:gd name="connsiteY26" fmla="*/ 371475 h 752475"/>
                  <a:gd name="connsiteX27" fmla="*/ 985838 w 1042988"/>
                  <a:gd name="connsiteY27" fmla="*/ 438150 h 752475"/>
                  <a:gd name="connsiteX28" fmla="*/ 904875 w 1042988"/>
                  <a:gd name="connsiteY28" fmla="*/ 585788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42988" h="752475">
                    <a:moveTo>
                      <a:pt x="904875" y="585788"/>
                    </a:moveTo>
                    <a:lnTo>
                      <a:pt x="823913" y="690563"/>
                    </a:lnTo>
                    <a:lnTo>
                      <a:pt x="766763" y="714375"/>
                    </a:lnTo>
                    <a:lnTo>
                      <a:pt x="728663" y="719138"/>
                    </a:lnTo>
                    <a:lnTo>
                      <a:pt x="614363" y="719138"/>
                    </a:lnTo>
                    <a:lnTo>
                      <a:pt x="523875" y="752475"/>
                    </a:lnTo>
                    <a:lnTo>
                      <a:pt x="433388" y="723900"/>
                    </a:lnTo>
                    <a:lnTo>
                      <a:pt x="314325" y="709613"/>
                    </a:lnTo>
                    <a:lnTo>
                      <a:pt x="247650" y="666750"/>
                    </a:lnTo>
                    <a:lnTo>
                      <a:pt x="157163" y="600075"/>
                    </a:lnTo>
                    <a:lnTo>
                      <a:pt x="47625" y="519113"/>
                    </a:lnTo>
                    <a:lnTo>
                      <a:pt x="4763" y="409575"/>
                    </a:lnTo>
                    <a:lnTo>
                      <a:pt x="4763" y="338138"/>
                    </a:lnTo>
                    <a:lnTo>
                      <a:pt x="0" y="252413"/>
                    </a:lnTo>
                    <a:lnTo>
                      <a:pt x="42863" y="157163"/>
                    </a:lnTo>
                    <a:lnTo>
                      <a:pt x="161925" y="109538"/>
                    </a:lnTo>
                    <a:lnTo>
                      <a:pt x="271463" y="109538"/>
                    </a:lnTo>
                    <a:lnTo>
                      <a:pt x="433388" y="152400"/>
                    </a:lnTo>
                    <a:lnTo>
                      <a:pt x="481013" y="119063"/>
                    </a:lnTo>
                    <a:lnTo>
                      <a:pt x="585788" y="19050"/>
                    </a:lnTo>
                    <a:lnTo>
                      <a:pt x="728663" y="0"/>
                    </a:lnTo>
                    <a:lnTo>
                      <a:pt x="828675" y="4763"/>
                    </a:lnTo>
                    <a:lnTo>
                      <a:pt x="928688" y="52388"/>
                    </a:lnTo>
                    <a:lnTo>
                      <a:pt x="990600" y="104775"/>
                    </a:lnTo>
                    <a:lnTo>
                      <a:pt x="1033463" y="200025"/>
                    </a:lnTo>
                    <a:lnTo>
                      <a:pt x="1038225" y="285750"/>
                    </a:lnTo>
                    <a:lnTo>
                      <a:pt x="1042988" y="371475"/>
                    </a:lnTo>
                    <a:lnTo>
                      <a:pt x="985838" y="438150"/>
                    </a:lnTo>
                    <a:lnTo>
                      <a:pt x="904875" y="585788"/>
                    </a:lnTo>
                    <a:close/>
                  </a:path>
                </a:pathLst>
              </a:cu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4744611" y="2185225"/>
                <a:ext cx="1296181" cy="657345"/>
              </a:xfrm>
              <a:custGeom>
                <a:avLst/>
                <a:gdLst>
                  <a:gd name="connsiteX0" fmla="*/ 1219200 w 1295400"/>
                  <a:gd name="connsiteY0" fmla="*/ 495300 h 657225"/>
                  <a:gd name="connsiteX1" fmla="*/ 1271587 w 1295400"/>
                  <a:gd name="connsiteY1" fmla="*/ 390525 h 657225"/>
                  <a:gd name="connsiteX2" fmla="*/ 1295400 w 1295400"/>
                  <a:gd name="connsiteY2" fmla="*/ 266700 h 657225"/>
                  <a:gd name="connsiteX3" fmla="*/ 1257300 w 1295400"/>
                  <a:gd name="connsiteY3" fmla="*/ 185738 h 657225"/>
                  <a:gd name="connsiteX4" fmla="*/ 1128712 w 1295400"/>
                  <a:gd name="connsiteY4" fmla="*/ 157163 h 657225"/>
                  <a:gd name="connsiteX5" fmla="*/ 1042987 w 1295400"/>
                  <a:gd name="connsiteY5" fmla="*/ 119063 h 657225"/>
                  <a:gd name="connsiteX6" fmla="*/ 990600 w 1295400"/>
                  <a:gd name="connsiteY6" fmla="*/ 71438 h 657225"/>
                  <a:gd name="connsiteX7" fmla="*/ 828675 w 1295400"/>
                  <a:gd name="connsiteY7" fmla="*/ 0 h 657225"/>
                  <a:gd name="connsiteX8" fmla="*/ 676275 w 1295400"/>
                  <a:gd name="connsiteY8" fmla="*/ 4763 h 657225"/>
                  <a:gd name="connsiteX9" fmla="*/ 547687 w 1295400"/>
                  <a:gd name="connsiteY9" fmla="*/ 47625 h 657225"/>
                  <a:gd name="connsiteX10" fmla="*/ 457200 w 1295400"/>
                  <a:gd name="connsiteY10" fmla="*/ 109538 h 657225"/>
                  <a:gd name="connsiteX11" fmla="*/ 295275 w 1295400"/>
                  <a:gd name="connsiteY11" fmla="*/ 200025 h 657225"/>
                  <a:gd name="connsiteX12" fmla="*/ 142875 w 1295400"/>
                  <a:gd name="connsiteY12" fmla="*/ 247650 h 657225"/>
                  <a:gd name="connsiteX13" fmla="*/ 33337 w 1295400"/>
                  <a:gd name="connsiteY13" fmla="*/ 366713 h 657225"/>
                  <a:gd name="connsiteX14" fmla="*/ 0 w 1295400"/>
                  <a:gd name="connsiteY14" fmla="*/ 409575 h 657225"/>
                  <a:gd name="connsiteX15" fmla="*/ 0 w 1295400"/>
                  <a:gd name="connsiteY15" fmla="*/ 485775 h 657225"/>
                  <a:gd name="connsiteX16" fmla="*/ 42862 w 1295400"/>
                  <a:gd name="connsiteY16" fmla="*/ 566738 h 657225"/>
                  <a:gd name="connsiteX17" fmla="*/ 90487 w 1295400"/>
                  <a:gd name="connsiteY17" fmla="*/ 600075 h 657225"/>
                  <a:gd name="connsiteX18" fmla="*/ 200025 w 1295400"/>
                  <a:gd name="connsiteY18" fmla="*/ 628650 h 657225"/>
                  <a:gd name="connsiteX19" fmla="*/ 352425 w 1295400"/>
                  <a:gd name="connsiteY19" fmla="*/ 657225 h 657225"/>
                  <a:gd name="connsiteX20" fmla="*/ 457200 w 1295400"/>
                  <a:gd name="connsiteY20" fmla="*/ 652463 h 657225"/>
                  <a:gd name="connsiteX21" fmla="*/ 576262 w 1295400"/>
                  <a:gd name="connsiteY21" fmla="*/ 623888 h 657225"/>
                  <a:gd name="connsiteX22" fmla="*/ 704850 w 1295400"/>
                  <a:gd name="connsiteY22" fmla="*/ 595313 h 657225"/>
                  <a:gd name="connsiteX23" fmla="*/ 785812 w 1295400"/>
                  <a:gd name="connsiteY23" fmla="*/ 519113 h 657225"/>
                  <a:gd name="connsiteX24" fmla="*/ 938212 w 1295400"/>
                  <a:gd name="connsiteY24" fmla="*/ 504825 h 657225"/>
                  <a:gd name="connsiteX25" fmla="*/ 1076325 w 1295400"/>
                  <a:gd name="connsiteY25" fmla="*/ 500063 h 657225"/>
                  <a:gd name="connsiteX26" fmla="*/ 1219200 w 1295400"/>
                  <a:gd name="connsiteY26" fmla="*/ 495300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95400" h="657225">
                    <a:moveTo>
                      <a:pt x="1219200" y="495300"/>
                    </a:moveTo>
                    <a:lnTo>
                      <a:pt x="1271587" y="390525"/>
                    </a:lnTo>
                    <a:lnTo>
                      <a:pt x="1295400" y="266700"/>
                    </a:lnTo>
                    <a:lnTo>
                      <a:pt x="1257300" y="185738"/>
                    </a:lnTo>
                    <a:lnTo>
                      <a:pt x="1128712" y="157163"/>
                    </a:lnTo>
                    <a:lnTo>
                      <a:pt x="1042987" y="119063"/>
                    </a:lnTo>
                    <a:lnTo>
                      <a:pt x="990600" y="71438"/>
                    </a:lnTo>
                    <a:lnTo>
                      <a:pt x="828675" y="0"/>
                    </a:lnTo>
                    <a:lnTo>
                      <a:pt x="676275" y="4763"/>
                    </a:lnTo>
                    <a:lnTo>
                      <a:pt x="547687" y="47625"/>
                    </a:lnTo>
                    <a:lnTo>
                      <a:pt x="457200" y="109538"/>
                    </a:lnTo>
                    <a:lnTo>
                      <a:pt x="295275" y="200025"/>
                    </a:lnTo>
                    <a:lnTo>
                      <a:pt x="142875" y="247650"/>
                    </a:lnTo>
                    <a:lnTo>
                      <a:pt x="33337" y="366713"/>
                    </a:lnTo>
                    <a:lnTo>
                      <a:pt x="0" y="409575"/>
                    </a:lnTo>
                    <a:lnTo>
                      <a:pt x="0" y="485775"/>
                    </a:lnTo>
                    <a:lnTo>
                      <a:pt x="42862" y="566738"/>
                    </a:lnTo>
                    <a:lnTo>
                      <a:pt x="90487" y="600075"/>
                    </a:lnTo>
                    <a:lnTo>
                      <a:pt x="200025" y="628650"/>
                    </a:lnTo>
                    <a:lnTo>
                      <a:pt x="352425" y="657225"/>
                    </a:lnTo>
                    <a:lnTo>
                      <a:pt x="457200" y="652463"/>
                    </a:lnTo>
                    <a:lnTo>
                      <a:pt x="576262" y="623888"/>
                    </a:lnTo>
                    <a:lnTo>
                      <a:pt x="704850" y="595313"/>
                    </a:lnTo>
                    <a:lnTo>
                      <a:pt x="785812" y="519113"/>
                    </a:lnTo>
                    <a:lnTo>
                      <a:pt x="938212" y="504825"/>
                    </a:lnTo>
                    <a:lnTo>
                      <a:pt x="1076325" y="500063"/>
                    </a:lnTo>
                    <a:lnTo>
                      <a:pt x="1219200" y="49530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8" name="Freeform 27"/>
            <p:cNvSpPr/>
            <p:nvPr/>
          </p:nvSpPr>
          <p:spPr bwMode="auto">
            <a:xfrm flipV="1">
              <a:off x="1402221" y="3358553"/>
              <a:ext cx="1429260" cy="464072"/>
            </a:xfrm>
            <a:custGeom>
              <a:avLst/>
              <a:gdLst>
                <a:gd name="connsiteX0" fmla="*/ 0 w 1257300"/>
                <a:gd name="connsiteY0" fmla="*/ 1465 h 493834"/>
                <a:gd name="connsiteX1" fmla="*/ 404447 w 1257300"/>
                <a:gd name="connsiteY1" fmla="*/ 10257 h 493834"/>
                <a:gd name="connsiteX2" fmla="*/ 641839 w 1257300"/>
                <a:gd name="connsiteY2" fmla="*/ 80596 h 493834"/>
                <a:gd name="connsiteX3" fmla="*/ 1257300 w 1257300"/>
                <a:gd name="connsiteY3" fmla="*/ 493834 h 49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7300" h="493834">
                  <a:moveTo>
                    <a:pt x="0" y="1465"/>
                  </a:moveTo>
                  <a:lnTo>
                    <a:pt x="404447" y="10257"/>
                  </a:lnTo>
                  <a:cubicBezTo>
                    <a:pt x="511420" y="23445"/>
                    <a:pt x="499697" y="0"/>
                    <a:pt x="641839" y="80596"/>
                  </a:cubicBezTo>
                  <a:cubicBezTo>
                    <a:pt x="783981" y="161192"/>
                    <a:pt x="1020640" y="327513"/>
                    <a:pt x="1257300" y="49383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7950" y="765175"/>
            <a:ext cx="8712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200" b="1" dirty="0" err="1">
                <a:solidFill>
                  <a:schemeClr val="accent1"/>
                </a:solidFill>
                <a:latin typeface="+mn-lt"/>
              </a:rPr>
              <a:t>Feedforward</a:t>
            </a:r>
            <a:r>
              <a:rPr lang="en-GB" sz="2200" dirty="0">
                <a:latin typeface="+mn-lt"/>
              </a:rPr>
              <a:t> processing: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</a:rPr>
              <a:t>Allows </a:t>
            </a:r>
            <a:r>
              <a:rPr lang="en-GB" sz="2200" dirty="0">
                <a:latin typeface="+mj-lt"/>
              </a:rPr>
              <a:t>broad categorisations</a:t>
            </a:r>
          </a:p>
          <a:p>
            <a:pPr marL="342900" indent="-342900">
              <a:defRPr/>
            </a:pPr>
            <a:r>
              <a:rPr lang="en-GB" sz="2200" dirty="0">
                <a:latin typeface="+mj-lt"/>
              </a:rPr>
              <a:t>	       </a:t>
            </a:r>
            <a:r>
              <a:rPr lang="en-GB" dirty="0">
                <a:latin typeface="+mj-lt"/>
              </a:rPr>
              <a:t>(</a:t>
            </a:r>
            <a:r>
              <a:rPr lang="en-GB" dirty="0" err="1">
                <a:latin typeface="+mj-lt"/>
              </a:rPr>
              <a:t>Lui</a:t>
            </a:r>
            <a:r>
              <a:rPr lang="en-GB" dirty="0">
                <a:latin typeface="+mj-lt"/>
              </a:rPr>
              <a:t> et al., 2009, </a:t>
            </a:r>
            <a:r>
              <a:rPr lang="en-GB" dirty="0" err="1">
                <a:latin typeface="+mj-lt"/>
              </a:rPr>
              <a:t>Serre</a:t>
            </a:r>
            <a:r>
              <a:rPr lang="en-GB" dirty="0">
                <a:latin typeface="+mj-lt"/>
              </a:rPr>
              <a:t> et al., 2006, </a:t>
            </a:r>
            <a:r>
              <a:rPr lang="en-GB" dirty="0" err="1">
                <a:latin typeface="+mj-lt"/>
              </a:rPr>
              <a:t>VanRullen</a:t>
            </a:r>
            <a:r>
              <a:rPr lang="en-GB" dirty="0">
                <a:latin typeface="+mj-lt"/>
              </a:rPr>
              <a:t> &amp; Thorpe, 2002)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200" dirty="0">
                <a:latin typeface="+mj-lt"/>
              </a:rPr>
              <a:t>Followed by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recurrent</a:t>
            </a:r>
            <a:r>
              <a:rPr lang="en-GB" sz="2200" dirty="0">
                <a:latin typeface="+mj-lt"/>
              </a:rPr>
              <a:t> processes: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200" dirty="0">
                <a:latin typeface="+mj-lt"/>
              </a:rPr>
              <a:t>Processing of more detailed representation</a:t>
            </a:r>
          </a:p>
          <a:p>
            <a:pPr marL="342900" indent="-342900">
              <a:defRPr/>
            </a:pPr>
            <a:r>
              <a:rPr lang="en-GB" sz="2200" dirty="0">
                <a:latin typeface="+mj-lt"/>
              </a:rPr>
              <a:t>             </a:t>
            </a:r>
            <a:r>
              <a:rPr lang="en-GB" dirty="0">
                <a:latin typeface="+mj-lt"/>
              </a:rPr>
              <a:t>(</a:t>
            </a:r>
            <a:r>
              <a:rPr lang="en-GB" dirty="0" err="1">
                <a:latin typeface="+mj-lt"/>
              </a:rPr>
              <a:t>Bullier</a:t>
            </a:r>
            <a:r>
              <a:rPr lang="en-GB" dirty="0">
                <a:latin typeface="+mj-lt"/>
              </a:rPr>
              <a:t>, 2001, Bar et al., 2006, </a:t>
            </a:r>
            <a:r>
              <a:rPr lang="en-GB" dirty="0" err="1">
                <a:latin typeface="+mj-lt"/>
              </a:rPr>
              <a:t>Schendan</a:t>
            </a:r>
            <a:r>
              <a:rPr lang="en-GB" dirty="0">
                <a:latin typeface="+mj-lt"/>
              </a:rPr>
              <a:t> &amp; </a:t>
            </a:r>
            <a:r>
              <a:rPr lang="en-GB" dirty="0" err="1">
                <a:latin typeface="+mj-lt"/>
              </a:rPr>
              <a:t>Meher</a:t>
            </a:r>
            <a:r>
              <a:rPr lang="en-GB" dirty="0">
                <a:latin typeface="+mj-lt"/>
              </a:rPr>
              <a:t>, 2009)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80307" y="3141663"/>
            <a:ext cx="1778000" cy="554037"/>
          </a:xfrm>
          <a:prstGeom prst="roundRect">
            <a:avLst>
              <a:gd name="adj" fmla="val 333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up to ~150 </a:t>
            </a:r>
            <a:r>
              <a:rPr lang="en-GB" dirty="0"/>
              <a:t>ms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63915" y="3141663"/>
            <a:ext cx="1778000" cy="554037"/>
          </a:xfrm>
          <a:prstGeom prst="roundRect">
            <a:avLst>
              <a:gd name="adj" fmla="val 3333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Post ~150 ms</a:t>
            </a:r>
          </a:p>
        </p:txBody>
      </p:sp>
      <p:sp>
        <p:nvSpPr>
          <p:cNvPr id="37" name="Freeform 36"/>
          <p:cNvSpPr/>
          <p:nvPr/>
        </p:nvSpPr>
        <p:spPr bwMode="auto">
          <a:xfrm rot="12059937" flipV="1">
            <a:off x="5508104" y="5127329"/>
            <a:ext cx="1082706" cy="351600"/>
          </a:xfrm>
          <a:custGeom>
            <a:avLst/>
            <a:gdLst>
              <a:gd name="connsiteX0" fmla="*/ 0 w 1257300"/>
              <a:gd name="connsiteY0" fmla="*/ 1465 h 493834"/>
              <a:gd name="connsiteX1" fmla="*/ 404447 w 1257300"/>
              <a:gd name="connsiteY1" fmla="*/ 10257 h 493834"/>
              <a:gd name="connsiteX2" fmla="*/ 641839 w 1257300"/>
              <a:gd name="connsiteY2" fmla="*/ 80596 h 493834"/>
              <a:gd name="connsiteX3" fmla="*/ 1257300 w 1257300"/>
              <a:gd name="connsiteY3" fmla="*/ 493834 h 4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493834">
                <a:moveTo>
                  <a:pt x="0" y="1465"/>
                </a:moveTo>
                <a:lnTo>
                  <a:pt x="404447" y="10257"/>
                </a:lnTo>
                <a:cubicBezTo>
                  <a:pt x="511420" y="23445"/>
                  <a:pt x="499697" y="0"/>
                  <a:pt x="641839" y="80596"/>
                </a:cubicBezTo>
                <a:cubicBezTo>
                  <a:pt x="783981" y="161192"/>
                  <a:pt x="1020640" y="327513"/>
                  <a:pt x="1257300" y="493834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8" name="Freeform 37"/>
          <p:cNvSpPr/>
          <p:nvPr/>
        </p:nvSpPr>
        <p:spPr bwMode="auto">
          <a:xfrm rot="4839817" flipV="1">
            <a:off x="5227639" y="5356168"/>
            <a:ext cx="555858" cy="351600"/>
          </a:xfrm>
          <a:custGeom>
            <a:avLst/>
            <a:gdLst>
              <a:gd name="connsiteX0" fmla="*/ 0 w 1257300"/>
              <a:gd name="connsiteY0" fmla="*/ 1465 h 493834"/>
              <a:gd name="connsiteX1" fmla="*/ 404447 w 1257300"/>
              <a:gd name="connsiteY1" fmla="*/ 10257 h 493834"/>
              <a:gd name="connsiteX2" fmla="*/ 641839 w 1257300"/>
              <a:gd name="connsiteY2" fmla="*/ 80596 h 493834"/>
              <a:gd name="connsiteX3" fmla="*/ 1257300 w 1257300"/>
              <a:gd name="connsiteY3" fmla="*/ 493834 h 4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493834">
                <a:moveTo>
                  <a:pt x="0" y="1465"/>
                </a:moveTo>
                <a:lnTo>
                  <a:pt x="404447" y="10257"/>
                </a:lnTo>
                <a:cubicBezTo>
                  <a:pt x="511420" y="23445"/>
                  <a:pt x="499697" y="0"/>
                  <a:pt x="641839" y="80596"/>
                </a:cubicBezTo>
                <a:cubicBezTo>
                  <a:pt x="783981" y="161192"/>
                  <a:pt x="1020640" y="327513"/>
                  <a:pt x="1257300" y="493834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9" name="Rectangle 6"/>
          <p:cNvSpPr txBox="1">
            <a:spLocks noChangeArrowheads="1"/>
          </p:cNvSpPr>
          <p:nvPr/>
        </p:nvSpPr>
        <p:spPr>
          <a:xfrm>
            <a:off x="107504" y="44624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Object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processing in the ventral stream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0452" y="1844824"/>
            <a:ext cx="3888012" cy="4608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789412" y="3645024"/>
            <a:ext cx="1763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C000"/>
                </a:solidFill>
                <a:latin typeface="Calibri" pitchFamily="34" charset="0"/>
              </a:rPr>
              <a:t>More shared features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80 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250 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ms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968948" y="2204864"/>
            <a:ext cx="13681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C000"/>
                </a:solidFill>
                <a:latin typeface="Calibri" pitchFamily="34" charset="0"/>
              </a:rPr>
              <a:t>Visual complexity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68 - 150 ms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24932" y="5229200"/>
            <a:ext cx="1763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C000"/>
                </a:solidFill>
                <a:latin typeface="Calibri" pitchFamily="34" charset="0"/>
              </a:rPr>
              <a:t>More distinctive features</a:t>
            </a:r>
            <a:endParaRPr lang="en-GB" sz="14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264 - 300 ms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Picture 64" descr="C:\Documents and Settings\alex\Desktop\vc_68.png"/>
          <p:cNvPicPr>
            <a:picLocks noChangeAspect="1" noChangeArrowheads="1"/>
          </p:cNvPicPr>
          <p:nvPr/>
        </p:nvPicPr>
        <p:blipFill>
          <a:blip r:embed="rId3" cstate="print"/>
          <a:srcRect l="68147"/>
          <a:stretch>
            <a:fillRect/>
          </a:stretch>
        </p:blipFill>
        <p:spPr bwMode="auto">
          <a:xfrm>
            <a:off x="6502398" y="1988840"/>
            <a:ext cx="1022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5" descr="C:\Documents and Settings\alex\Desktop\RD_80.png"/>
          <p:cNvPicPr>
            <a:picLocks noChangeAspect="1" noChangeArrowheads="1"/>
          </p:cNvPicPr>
          <p:nvPr/>
        </p:nvPicPr>
        <p:blipFill>
          <a:blip r:embed="rId4" cstate="print"/>
          <a:srcRect l="865" r="64050" b="16818"/>
          <a:stretch>
            <a:fillRect/>
          </a:stretch>
        </p:blipFill>
        <p:spPr bwMode="auto">
          <a:xfrm>
            <a:off x="6365550" y="3412411"/>
            <a:ext cx="13938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286498" y="3183185"/>
            <a:ext cx="5762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b="1">
                <a:solidFill>
                  <a:schemeClr val="bg1"/>
                </a:solidFill>
                <a:latin typeface="Calibri" pitchFamily="34" charset="0"/>
              </a:rPr>
              <a:t>z = -11</a:t>
            </a:r>
            <a:endParaRPr lang="en-US" sz="9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7229150" y="4657557"/>
            <a:ext cx="5762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b="1">
                <a:solidFill>
                  <a:schemeClr val="bg1"/>
                </a:solidFill>
                <a:latin typeface="Calibri" pitchFamily="34" charset="0"/>
              </a:rPr>
              <a:t>x = -42</a:t>
            </a:r>
            <a:endParaRPr lang="en-US" sz="9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" name="Picture 70" descr="C:\Documents and Settings\alex\Desktop\RD_264_-42.png"/>
          <p:cNvPicPr>
            <a:picLocks noChangeAspect="1" noChangeArrowheads="1"/>
          </p:cNvPicPr>
          <p:nvPr/>
        </p:nvPicPr>
        <p:blipFill>
          <a:blip r:embed="rId5" cstate="print"/>
          <a:srcRect l="1900" r="64687" b="15508"/>
          <a:stretch>
            <a:fillRect/>
          </a:stretch>
        </p:blipFill>
        <p:spPr bwMode="auto">
          <a:xfrm>
            <a:off x="6383633" y="4888210"/>
            <a:ext cx="1419712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7336133" y="6151140"/>
            <a:ext cx="5762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b="1">
                <a:solidFill>
                  <a:schemeClr val="bg1"/>
                </a:solidFill>
                <a:latin typeface="Calibri" pitchFamily="34" charset="0"/>
              </a:rPr>
              <a:t>x = -42</a:t>
            </a:r>
            <a:endParaRPr lang="en-US" sz="9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" name="Group 140"/>
          <p:cNvGrpSpPr>
            <a:grpSpLocks/>
          </p:cNvGrpSpPr>
          <p:nvPr/>
        </p:nvGrpSpPr>
        <p:grpSpPr bwMode="auto">
          <a:xfrm>
            <a:off x="7882730" y="5460007"/>
            <a:ext cx="757238" cy="868363"/>
            <a:chOff x="7358082" y="5357826"/>
            <a:chExt cx="996936" cy="1143008"/>
          </a:xfrm>
        </p:grpSpPr>
        <p:pic>
          <p:nvPicPr>
            <p:cNvPr id="10" name="Picture 15" descr="X:\MEG\AC_MEG_object_processing\PCA\MEG\Subjects\group_errc\source_PCA_6\post_3D_SPM_pluscon_minusbase\tiffs\corrstr_160_lh_ven.tif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29587" y="5420834"/>
              <a:ext cx="147245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36"/>
            <p:cNvSpPr txBox="1">
              <a:spLocks noChangeArrowheads="1"/>
            </p:cNvSpPr>
            <p:nvPr/>
          </p:nvSpPr>
          <p:spPr bwMode="auto">
            <a:xfrm rot="5400000">
              <a:off x="7685176" y="5723508"/>
              <a:ext cx="1035523" cy="30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900" b="1">
                  <a:solidFill>
                    <a:schemeClr val="bg1"/>
                  </a:solidFill>
                  <a:latin typeface="Calibri" pitchFamily="34" charset="0"/>
                </a:rPr>
                <a:t>% MaxVal</a:t>
              </a:r>
              <a:endParaRPr lang="en-US" sz="9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" name="TextBox 137"/>
            <p:cNvSpPr txBox="1">
              <a:spLocks noChangeArrowheads="1"/>
            </p:cNvSpPr>
            <p:nvPr/>
          </p:nvSpPr>
          <p:spPr bwMode="auto">
            <a:xfrm>
              <a:off x="7358082" y="6072206"/>
              <a:ext cx="642942" cy="303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sz="900" b="1">
                  <a:solidFill>
                    <a:schemeClr val="bg1"/>
                  </a:solidFill>
                  <a:latin typeface="Calibri" pitchFamily="34" charset="0"/>
                </a:rPr>
                <a:t>25%</a:t>
              </a:r>
              <a:endParaRPr lang="en-US" sz="9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" name="TextBox 138"/>
            <p:cNvSpPr txBox="1">
              <a:spLocks noChangeArrowheads="1"/>
            </p:cNvSpPr>
            <p:nvPr/>
          </p:nvSpPr>
          <p:spPr bwMode="auto">
            <a:xfrm>
              <a:off x="7358082" y="5357826"/>
              <a:ext cx="642942" cy="303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sz="900" b="1">
                  <a:solidFill>
                    <a:schemeClr val="bg1"/>
                  </a:solidFill>
                  <a:latin typeface="Calibri" pitchFamily="34" charset="0"/>
                </a:rPr>
                <a:t>100%</a:t>
              </a:r>
              <a:endParaRPr lang="en-US" sz="9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3528" y="119849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Perceptual to semantic processing across time</a:t>
            </a: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323528" y="2420888"/>
            <a:ext cx="4536504" cy="4032448"/>
          </a:xfrm>
          <a:prstGeom prst="rect">
            <a:avLst/>
          </a:prstGeom>
        </p:spPr>
        <p:txBody>
          <a:bodyPr/>
          <a:lstStyle/>
          <a:p>
            <a:pPr marL="425450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Initial </a:t>
            </a:r>
            <a:r>
              <a:rPr lang="en-GB" sz="2000" b="1" dirty="0" smtClean="0">
                <a:latin typeface="+mj-lt"/>
              </a:rPr>
              <a:t>visual</a:t>
            </a:r>
            <a:r>
              <a:rPr lang="en-GB" sz="2000" dirty="0" smtClean="0">
                <a:latin typeface="+mj-lt"/>
              </a:rPr>
              <a:t> processing</a:t>
            </a:r>
          </a:p>
          <a:p>
            <a:pPr marL="425450" indent="-425450" defTabSz="3990975">
              <a:buSzPct val="125000"/>
              <a:buFontTx/>
              <a:buChar char="•"/>
              <a:defRPr/>
            </a:pPr>
            <a:endParaRPr lang="en-GB" sz="2000" dirty="0" smtClean="0">
              <a:latin typeface="+mj-lt"/>
            </a:endParaRPr>
          </a:p>
          <a:p>
            <a:pPr marL="425450" indent="-425450" defTabSz="3990975">
              <a:buSzPct val="125000"/>
              <a:buFontTx/>
              <a:buChar char="•"/>
              <a:defRPr/>
            </a:pPr>
            <a:endParaRPr lang="en-GB" sz="2000" dirty="0" smtClean="0">
              <a:latin typeface="+mj-lt"/>
            </a:endParaRPr>
          </a:p>
          <a:p>
            <a:pPr marL="425450" indent="-425450" defTabSz="3990975">
              <a:buSzPct val="125000"/>
              <a:buFontTx/>
              <a:buChar char="•"/>
              <a:defRPr/>
            </a:pPr>
            <a:endParaRPr lang="en-GB" sz="2000" dirty="0" smtClean="0">
              <a:latin typeface="+mj-lt"/>
            </a:endParaRPr>
          </a:p>
          <a:p>
            <a:pPr marL="425450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Rapid general, </a:t>
            </a:r>
            <a:r>
              <a:rPr lang="en-GB" sz="2000" b="1" dirty="0" smtClean="0">
                <a:latin typeface="+mj-lt"/>
              </a:rPr>
              <a:t>shared</a:t>
            </a:r>
            <a:r>
              <a:rPr lang="en-GB" sz="2000" dirty="0" smtClean="0">
                <a:latin typeface="+mj-lt"/>
              </a:rPr>
              <a:t> semantic information</a:t>
            </a:r>
          </a:p>
          <a:p>
            <a:pPr marL="425450" indent="-425450" defTabSz="3990975">
              <a:buSzPct val="125000"/>
              <a:buFontTx/>
              <a:buChar char="•"/>
              <a:defRPr/>
            </a:pPr>
            <a:endParaRPr lang="en-GB" sz="2000" dirty="0" smtClean="0">
              <a:latin typeface="+mj-lt"/>
            </a:endParaRPr>
          </a:p>
          <a:p>
            <a:pPr marL="425450" indent="-425450" defTabSz="3990975">
              <a:buSzPct val="125000"/>
              <a:buFontTx/>
              <a:buChar char="•"/>
              <a:defRPr/>
            </a:pPr>
            <a:endParaRPr lang="en-GB" sz="2000" dirty="0" smtClean="0">
              <a:latin typeface="+mj-lt"/>
            </a:endParaRPr>
          </a:p>
          <a:p>
            <a:pPr marL="425450" indent="-425450" defTabSz="3990975">
              <a:buSzPct val="125000"/>
              <a:buFontTx/>
              <a:buChar char="•"/>
              <a:defRPr/>
            </a:pPr>
            <a:endParaRPr lang="en-GB" sz="2000" dirty="0" smtClean="0">
              <a:latin typeface="+mj-lt"/>
            </a:endParaRPr>
          </a:p>
          <a:p>
            <a:pPr marL="425450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Later </a:t>
            </a:r>
            <a:r>
              <a:rPr lang="en-GB" sz="2000" b="1" dirty="0" smtClean="0">
                <a:latin typeface="+mj-lt"/>
              </a:rPr>
              <a:t>distinctive</a:t>
            </a:r>
            <a:r>
              <a:rPr lang="en-GB" sz="2000" dirty="0" smtClean="0">
                <a:latin typeface="+mj-lt"/>
              </a:rPr>
              <a:t>, object-specific information</a:t>
            </a:r>
            <a:endParaRPr lang="en-GB" sz="2000" dirty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>
          <a:xfrm>
            <a:off x="107504" y="44624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Object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processing in the ventral stream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07504" y="44624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Mechanism for coherent concepts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7959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Binding through synchronised responses of neural populations (e.g. Fries 2005, </a:t>
            </a:r>
            <a:r>
              <a:rPr lang="en-GB" i="1" dirty="0" smtClean="0"/>
              <a:t>TICS</a:t>
            </a:r>
            <a:r>
              <a:rPr lang="en-GB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09969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Anterior temporal lobes for integration of complex semantic representations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Perceptual to semantic information expressed in ventral stream, but information also needs to be brought together</a:t>
            </a:r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74015"/>
            <a:ext cx="2691688" cy="237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57991"/>
            <a:ext cx="3304479" cy="27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259632" y="5134543"/>
            <a:ext cx="3744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alibri" pitchFamily="34" charset="0"/>
              </a:rPr>
              <a:t>Taylor, Moss, </a:t>
            </a:r>
            <a:r>
              <a:rPr lang="en-GB" sz="1400" dirty="0" err="1" smtClean="0">
                <a:latin typeface="Calibri" pitchFamily="34" charset="0"/>
              </a:rPr>
              <a:t>Stamatakis</a:t>
            </a:r>
            <a:r>
              <a:rPr lang="en-GB" sz="1400" dirty="0" smtClean="0">
                <a:latin typeface="Calibri" pitchFamily="34" charset="0"/>
              </a:rPr>
              <a:t> &amp; Tyler (2006). </a:t>
            </a:r>
            <a:r>
              <a:rPr lang="en-GB" sz="1400" i="1" dirty="0" smtClean="0">
                <a:latin typeface="Calibri" pitchFamily="34" charset="0"/>
              </a:rPr>
              <a:t>PNAS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148064" y="5137447"/>
            <a:ext cx="2808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alibri" pitchFamily="34" charset="0"/>
              </a:rPr>
              <a:t>Patterson, Nestor &amp; Rogers (2007)</a:t>
            </a:r>
            <a:endParaRPr lang="en-US" sz="14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0668"/>
            <a:ext cx="2720126" cy="20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07504" y="117004"/>
            <a:ext cx="8086725" cy="6477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Synchronisation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771775"/>
            <a:ext cx="3065185" cy="16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68144" y="54868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5" cstate="print"/>
          <a:srcRect t="4022"/>
          <a:stretch>
            <a:fillRect/>
          </a:stretch>
        </p:blipFill>
        <p:spPr bwMode="auto">
          <a:xfrm rot="16200000">
            <a:off x="5155669" y="2572509"/>
            <a:ext cx="1728192" cy="57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124744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Coordinated/coupled activity between disparate neural populations supports cognition:</a:t>
            </a:r>
          </a:p>
          <a:p>
            <a:r>
              <a:rPr lang="en-GB" dirty="0" smtClean="0"/>
              <a:t>	Perception</a:t>
            </a:r>
          </a:p>
          <a:p>
            <a:r>
              <a:rPr lang="en-GB" dirty="0" smtClean="0"/>
              <a:t>	Attention</a:t>
            </a:r>
          </a:p>
          <a:p>
            <a:r>
              <a:rPr lang="en-GB" dirty="0" smtClean="0"/>
              <a:t>	Working memory</a:t>
            </a:r>
          </a:p>
          <a:p>
            <a:r>
              <a:rPr lang="en-GB" dirty="0" smtClean="0"/>
              <a:t>	Motor control</a:t>
            </a:r>
          </a:p>
          <a:p>
            <a:r>
              <a:rPr lang="en-GB" dirty="0" smtClean="0"/>
              <a:t>	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3477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Neural synchrony as a time-varying metric of coupling</a:t>
            </a:r>
            <a:endParaRPr lang="en-GB" dirty="0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67544" y="6361583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latin typeface="Calibri" pitchFamily="34" charset="0"/>
              </a:rPr>
              <a:t>( </a:t>
            </a:r>
            <a:r>
              <a:rPr lang="en-GB" sz="1400" dirty="0" err="1" smtClean="0">
                <a:latin typeface="Calibri" pitchFamily="34" charset="0"/>
              </a:rPr>
              <a:t>Kujala</a:t>
            </a:r>
            <a:r>
              <a:rPr lang="en-GB" sz="1400" dirty="0" smtClean="0">
                <a:latin typeface="Calibri" pitchFamily="34" charset="0"/>
              </a:rPr>
              <a:t> et al., 2007, </a:t>
            </a:r>
            <a:r>
              <a:rPr lang="en-GB" sz="1400" i="1" dirty="0" smtClean="0">
                <a:latin typeface="Calibri" pitchFamily="34" charset="0"/>
              </a:rPr>
              <a:t>CC</a:t>
            </a:r>
            <a:r>
              <a:rPr lang="en-GB" sz="1400" dirty="0" smtClean="0">
                <a:latin typeface="Calibri" pitchFamily="34" charset="0"/>
              </a:rPr>
              <a:t>. Gross et al., 2004, </a:t>
            </a:r>
            <a:r>
              <a:rPr lang="en-GB" sz="1400" i="1" dirty="0" smtClean="0">
                <a:latin typeface="Calibri" pitchFamily="34" charset="0"/>
              </a:rPr>
              <a:t>PNAS</a:t>
            </a:r>
            <a:r>
              <a:rPr lang="en-GB" sz="1400" dirty="0" smtClean="0">
                <a:latin typeface="Calibri" pitchFamily="34" charset="0"/>
              </a:rPr>
              <a:t>. Rodriguez et al., 1999, </a:t>
            </a:r>
            <a:r>
              <a:rPr lang="en-GB" sz="1400" i="1" dirty="0" smtClean="0">
                <a:latin typeface="Calibri" pitchFamily="34" charset="0"/>
              </a:rPr>
              <a:t>Science </a:t>
            </a:r>
            <a:r>
              <a:rPr lang="en-GB" sz="1400" dirty="0" smtClean="0">
                <a:latin typeface="Calibri" pitchFamily="34" charset="0"/>
              </a:rPr>
              <a:t>)</a:t>
            </a:r>
            <a:endParaRPr lang="en-US" sz="14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354" y="908720"/>
            <a:ext cx="2720126" cy="20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79512" y="116632"/>
            <a:ext cx="8086725" cy="6477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Measures of synchrony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3528" y="836712"/>
            <a:ext cx="6048672" cy="2952328"/>
          </a:xfrm>
          <a:prstGeom prst="rect">
            <a:avLst/>
          </a:prstGeom>
        </p:spPr>
        <p:txBody>
          <a:bodyPr/>
          <a:lstStyle/>
          <a:p>
            <a:pPr marL="425450" indent="-425450" defTabSz="3990975">
              <a:buSzPct val="125000"/>
              <a:defRPr/>
            </a:pPr>
            <a:r>
              <a:rPr lang="en-GB" sz="2000" b="1" dirty="0" smtClean="0"/>
              <a:t>Coherence (MSC)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/>
              <a:t>Metric uses both signal amplitude and phase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/>
              <a:t>Increase coherence due to amplitude or phase?</a:t>
            </a:r>
          </a:p>
          <a:p>
            <a:pPr marL="425450" indent="-425450" defTabSz="3990975">
              <a:buSzPct val="125000"/>
              <a:defRPr/>
            </a:pPr>
            <a:r>
              <a:rPr lang="en-GB" sz="2000" b="1" dirty="0" smtClean="0">
                <a:latin typeface="+mj-lt"/>
              </a:rPr>
              <a:t>Phase synchronisation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Phase relationship between two signals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Independent of signal amplitude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Many different measures</a:t>
            </a:r>
          </a:p>
          <a:p>
            <a:pPr marL="1339850" lvl="2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PLV (</a:t>
            </a:r>
            <a:r>
              <a:rPr lang="en-GB" sz="2000" dirty="0" err="1" smtClean="0">
                <a:latin typeface="+mj-lt"/>
              </a:rPr>
              <a:t>Lachaux</a:t>
            </a:r>
            <a:r>
              <a:rPr lang="en-GB" sz="2000" dirty="0" smtClean="0">
                <a:latin typeface="+mj-lt"/>
              </a:rPr>
              <a:t> et al., 1999)</a:t>
            </a:r>
          </a:p>
          <a:p>
            <a:pPr marL="1339850" lvl="2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PSI (</a:t>
            </a:r>
            <a:r>
              <a:rPr lang="en-GB" sz="2000" dirty="0" err="1" smtClean="0">
                <a:latin typeface="+mj-lt"/>
              </a:rPr>
              <a:t>Rosenblum</a:t>
            </a:r>
            <a:r>
              <a:rPr lang="en-GB" sz="2000" dirty="0" smtClean="0">
                <a:latin typeface="+mj-lt"/>
              </a:rPr>
              <a:t> et al., 2001)</a:t>
            </a:r>
          </a:p>
          <a:p>
            <a:pPr marL="425450" indent="-425450" defTabSz="3990975">
              <a:buSzPct val="125000"/>
              <a:defRPr/>
            </a:pPr>
            <a:endParaRPr lang="en-GB" sz="2000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191683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72354" y="90872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354" y="908720"/>
            <a:ext cx="2720126" cy="20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79512" y="116632"/>
            <a:ext cx="8086725" cy="6477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Measures of synchrony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3528" y="836712"/>
            <a:ext cx="6048672" cy="2088232"/>
          </a:xfrm>
          <a:prstGeom prst="rect">
            <a:avLst/>
          </a:prstGeom>
        </p:spPr>
        <p:txBody>
          <a:bodyPr/>
          <a:lstStyle/>
          <a:p>
            <a:pPr marL="425450" indent="-425450" defTabSz="3990975">
              <a:buSzPct val="125000"/>
              <a:defRPr/>
            </a:pPr>
            <a:r>
              <a:rPr lang="en-GB" sz="2000" b="1" dirty="0" smtClean="0"/>
              <a:t>Coherence (MSC)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/>
              <a:t>Metric uses both signal amplitude and phase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/>
              <a:t>Increase coherence due to amplitude or phase?</a:t>
            </a:r>
          </a:p>
          <a:p>
            <a:pPr marL="425450" indent="-425450" defTabSz="3990975">
              <a:buSzPct val="125000"/>
              <a:defRPr/>
            </a:pPr>
            <a:r>
              <a:rPr lang="en-GB" sz="2000" b="1" dirty="0" smtClean="0">
                <a:latin typeface="+mj-lt"/>
              </a:rPr>
              <a:t>Phase synchronisation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Phase relationship between two signals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Independent of signal amplitude</a:t>
            </a:r>
          </a:p>
          <a:p>
            <a:pPr marL="425450" indent="-425450" defTabSz="3990975">
              <a:buSzPct val="125000"/>
              <a:defRPr/>
            </a:pPr>
            <a:endParaRPr lang="en-GB" sz="2000" dirty="0" smtClean="0">
              <a:latin typeface="+mj-lt"/>
            </a:endParaRPr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080" y="3068960"/>
            <a:ext cx="3091408" cy="25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3528" y="3140968"/>
            <a:ext cx="5688632" cy="2376264"/>
          </a:xfrm>
          <a:prstGeom prst="rect">
            <a:avLst/>
          </a:prstGeom>
        </p:spPr>
        <p:txBody>
          <a:bodyPr/>
          <a:lstStyle/>
          <a:p>
            <a:pPr marL="425450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Application to source synchrony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Synchrony between sensors due to common neural source</a:t>
            </a:r>
          </a:p>
          <a:p>
            <a:pPr marL="882650" lvl="1" indent="-425450" defTabSz="3990975">
              <a:buSzPct val="125000"/>
              <a:buFontTx/>
              <a:buChar char="•"/>
              <a:defRPr/>
            </a:pPr>
            <a:r>
              <a:rPr lang="en-GB" sz="2000" dirty="0" smtClean="0">
                <a:latin typeface="+mj-lt"/>
              </a:rPr>
              <a:t>Nearby sensors likely to be ‘synchronous’ as not ~independent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67450" y="3209925"/>
            <a:ext cx="2595563" cy="1933575"/>
          </a:xfrm>
          <a:custGeom>
            <a:avLst/>
            <a:gdLst>
              <a:gd name="connsiteX0" fmla="*/ 0 w 2595563"/>
              <a:gd name="connsiteY0" fmla="*/ 0 h 1933575"/>
              <a:gd name="connsiteX1" fmla="*/ 361950 w 2595563"/>
              <a:gd name="connsiteY1" fmla="*/ 471488 h 1933575"/>
              <a:gd name="connsiteX2" fmla="*/ 876300 w 2595563"/>
              <a:gd name="connsiteY2" fmla="*/ 1033463 h 1933575"/>
              <a:gd name="connsiteX3" fmla="*/ 1114425 w 2595563"/>
              <a:gd name="connsiteY3" fmla="*/ 1285875 h 1933575"/>
              <a:gd name="connsiteX4" fmla="*/ 1619250 w 2595563"/>
              <a:gd name="connsiteY4" fmla="*/ 1466850 h 1933575"/>
              <a:gd name="connsiteX5" fmla="*/ 2043113 w 2595563"/>
              <a:gd name="connsiteY5" fmla="*/ 1662113 h 1933575"/>
              <a:gd name="connsiteX6" fmla="*/ 2471738 w 2595563"/>
              <a:gd name="connsiteY6" fmla="*/ 1866900 h 1933575"/>
              <a:gd name="connsiteX7" fmla="*/ 2595563 w 2595563"/>
              <a:gd name="connsiteY7" fmla="*/ 193357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3" h="1933575">
                <a:moveTo>
                  <a:pt x="0" y="0"/>
                </a:moveTo>
                <a:cubicBezTo>
                  <a:pt x="107950" y="149622"/>
                  <a:pt x="215900" y="299244"/>
                  <a:pt x="361950" y="471488"/>
                </a:cubicBezTo>
                <a:cubicBezTo>
                  <a:pt x="508000" y="643732"/>
                  <a:pt x="750888" y="897732"/>
                  <a:pt x="876300" y="1033463"/>
                </a:cubicBezTo>
                <a:cubicBezTo>
                  <a:pt x="1001712" y="1169194"/>
                  <a:pt x="990600" y="1213644"/>
                  <a:pt x="1114425" y="1285875"/>
                </a:cubicBezTo>
                <a:cubicBezTo>
                  <a:pt x="1238250" y="1358106"/>
                  <a:pt x="1464469" y="1404144"/>
                  <a:pt x="1619250" y="1466850"/>
                </a:cubicBezTo>
                <a:cubicBezTo>
                  <a:pt x="1774031" y="1529556"/>
                  <a:pt x="2043113" y="1662113"/>
                  <a:pt x="2043113" y="1662113"/>
                </a:cubicBezTo>
                <a:lnTo>
                  <a:pt x="2471738" y="1866900"/>
                </a:lnTo>
                <a:cubicBezTo>
                  <a:pt x="2563813" y="1912144"/>
                  <a:pt x="2579688" y="1922859"/>
                  <a:pt x="2595563" y="193357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228184" y="5641503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latin typeface="Calibri" pitchFamily="34" charset="0"/>
              </a:rPr>
              <a:t>( </a:t>
            </a:r>
            <a:r>
              <a:rPr lang="en-GB" sz="1400" dirty="0" err="1" smtClean="0">
                <a:latin typeface="Calibri" pitchFamily="34" charset="0"/>
              </a:rPr>
              <a:t>Lachaux</a:t>
            </a:r>
            <a:r>
              <a:rPr lang="en-GB" sz="1400" dirty="0" smtClean="0">
                <a:latin typeface="Calibri" pitchFamily="34" charset="0"/>
              </a:rPr>
              <a:t> et al., 1999. </a:t>
            </a:r>
            <a:r>
              <a:rPr lang="en-GB" sz="1400" i="1" dirty="0" smtClean="0">
                <a:latin typeface="Calibri" pitchFamily="34" charset="0"/>
              </a:rPr>
              <a:t>HBM</a:t>
            </a:r>
            <a:r>
              <a:rPr lang="en-GB" sz="1400" dirty="0" smtClean="0">
                <a:latin typeface="Calibri" pitchFamily="34" charset="0"/>
              </a:rPr>
              <a:t>)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354" y="90872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1203</Words>
  <Application>Microsoft Office PowerPoint</Application>
  <PresentationFormat>On-screen Show (4:3)</PresentationFormat>
  <Paragraphs>363</Paragraphs>
  <Slides>36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Image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Paradigm - Object naming</vt:lpstr>
      <vt:lpstr>Factorial design - MEG Analysis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RH</cp:lastModifiedBy>
  <cp:revision>50</cp:revision>
  <dcterms:created xsi:type="dcterms:W3CDTF">2011-04-12T10:45:26Z</dcterms:created>
  <dcterms:modified xsi:type="dcterms:W3CDTF">2011-05-06T15:30:04Z</dcterms:modified>
</cp:coreProperties>
</file>