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0" r:id="rId2"/>
  </p:sldMasterIdLst>
  <p:notesMasterIdLst>
    <p:notesMasterId r:id="rId32"/>
  </p:notesMasterIdLst>
  <p:handoutMasterIdLst>
    <p:handoutMasterId r:id="rId33"/>
  </p:handoutMasterIdLst>
  <p:sldIdLst>
    <p:sldId id="288" r:id="rId3"/>
    <p:sldId id="307" r:id="rId4"/>
    <p:sldId id="306" r:id="rId5"/>
    <p:sldId id="317" r:id="rId6"/>
    <p:sldId id="318" r:id="rId7"/>
    <p:sldId id="319" r:id="rId8"/>
    <p:sldId id="320" r:id="rId9"/>
    <p:sldId id="321" r:id="rId10"/>
    <p:sldId id="322" r:id="rId11"/>
    <p:sldId id="323" r:id="rId12"/>
    <p:sldId id="325" r:id="rId13"/>
    <p:sldId id="326" r:id="rId14"/>
    <p:sldId id="327" r:id="rId15"/>
    <p:sldId id="328" r:id="rId16"/>
    <p:sldId id="329" r:id="rId17"/>
    <p:sldId id="330" r:id="rId18"/>
    <p:sldId id="344" r:id="rId19"/>
    <p:sldId id="345" r:id="rId20"/>
    <p:sldId id="346" r:id="rId21"/>
    <p:sldId id="334" r:id="rId22"/>
    <p:sldId id="335" r:id="rId23"/>
    <p:sldId id="336" r:id="rId24"/>
    <p:sldId id="337" r:id="rId25"/>
    <p:sldId id="338" r:id="rId26"/>
    <p:sldId id="339" r:id="rId27"/>
    <p:sldId id="340" r:id="rId28"/>
    <p:sldId id="341" r:id="rId29"/>
    <p:sldId id="342" r:id="rId30"/>
    <p:sldId id="343" r:id="rId31"/>
  </p:sldIdLst>
  <p:sldSz cx="9144000" cy="6858000" type="screen4x3"/>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044B"/>
    <a:srgbClr val="607869"/>
    <a:srgbClr val="005C66"/>
    <a:srgbClr val="706E00"/>
    <a:srgbClr val="871E69"/>
    <a:srgbClr val="DC8703"/>
    <a:srgbClr val="EB6F1D"/>
    <a:srgbClr val="916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87995" autoAdjust="0"/>
  </p:normalViewPr>
  <p:slideViewPr>
    <p:cSldViewPr>
      <p:cViewPr>
        <p:scale>
          <a:sx n="110" d="100"/>
          <a:sy n="110" d="100"/>
        </p:scale>
        <p:origin x="264"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8" charset="0"/>
              </a:defRPr>
            </a:lvl1pPr>
          </a:lstStyle>
          <a:p>
            <a:pPr>
              <a:defRPr/>
            </a:pPr>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8" charset="0"/>
              </a:defRPr>
            </a:lvl1pPr>
          </a:lstStyle>
          <a:p>
            <a:pPr>
              <a:defRPr/>
            </a:pPr>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8" charset="0"/>
              </a:defRPr>
            </a:lvl1pPr>
          </a:lstStyle>
          <a:p>
            <a:pPr>
              <a:defRPr/>
            </a:pPr>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8" charset="0"/>
              </a:defRPr>
            </a:lvl1pPr>
          </a:lstStyle>
          <a:p>
            <a:pPr>
              <a:defRPr/>
            </a:pPr>
            <a:fld id="{7C1F14EB-25FD-405C-B8DE-DED8BF962BE2}" type="slidenum">
              <a:rPr lang="en-US"/>
              <a:pPr>
                <a:defRPr/>
              </a:pPr>
              <a:t>‹#›</a:t>
            </a:fld>
            <a:endParaRPr lang="en-US"/>
          </a:p>
        </p:txBody>
      </p:sp>
    </p:spTree>
    <p:extLst>
      <p:ext uri="{BB962C8B-B14F-4D97-AF65-F5344CB8AC3E}">
        <p14:creationId xmlns:p14="http://schemas.microsoft.com/office/powerpoint/2010/main" val="183449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8" charset="0"/>
              </a:defRPr>
            </a:lvl1pPr>
          </a:lstStyle>
          <a:p>
            <a:pPr>
              <a:defRPr/>
            </a:pPr>
            <a:fld id="{41A5DD41-3994-4921-98C9-A631D2C8B027}" type="slidenum">
              <a:rPr lang="en-US"/>
              <a:pPr>
                <a:defRPr/>
              </a:pPr>
              <a:t>‹#›</a:t>
            </a:fld>
            <a:endParaRPr lang="en-US"/>
          </a:p>
        </p:txBody>
      </p:sp>
    </p:spTree>
    <p:extLst>
      <p:ext uri="{BB962C8B-B14F-4D97-AF65-F5344CB8AC3E}">
        <p14:creationId xmlns:p14="http://schemas.microsoft.com/office/powerpoint/2010/main" val="1116729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8AE0A844-3855-46BD-B61E-E8D68C84B186}" type="slidenum">
              <a:rPr lang="en-US" altLang="en-US" sz="1200" smtClean="0">
                <a:latin typeface="Times New Roman" pitchFamily="18" charset="0"/>
              </a:rPr>
              <a:pPr/>
              <a:t>2</a:t>
            </a:fld>
            <a:endParaRPr lang="en-US" altLang="en-US" sz="1200" smtClean="0">
              <a:latin typeface="Times New Roman" pitchFamily="18" charset="0"/>
            </a:endParaRPr>
          </a:p>
        </p:txBody>
      </p:sp>
      <p:sp>
        <p:nvSpPr>
          <p:cNvPr id="33795" name="Rectangle 2"/>
          <p:cNvSpPr>
            <a:spLocks noGrp="1" noRot="1" noChangeAspect="1" noChangeArrowheads="1" noTextEdit="1"/>
          </p:cNvSpPr>
          <p:nvPr>
            <p:ph type="sldImg"/>
          </p:nvPr>
        </p:nvSpPr>
        <p:spPr>
          <a:xfrm>
            <a:off x="596900" y="993775"/>
            <a:ext cx="3640138" cy="2730500"/>
          </a:xfrm>
          <a:ln/>
        </p:spPr>
      </p:sp>
      <p:sp>
        <p:nvSpPr>
          <p:cNvPr id="33796" name="Rectangle 3"/>
          <p:cNvSpPr>
            <a:spLocks noGrp="1" noChangeArrowheads="1"/>
          </p:cNvSpPr>
          <p:nvPr>
            <p:ph type="body" idx="1"/>
          </p:nvPr>
        </p:nvSpPr>
        <p:spPr>
          <a:xfrm>
            <a:off x="755650" y="3889375"/>
            <a:ext cx="5359400" cy="5297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we shall suppose that a set of samples and weights have been obtained at time step </a:t>
            </a:r>
            <a:r>
              <a:rPr lang="en-GB" altLang="en-US" i="1" smtClean="0"/>
              <a:t>n</a:t>
            </a:r>
            <a:r>
              <a:rPr lang="en-GB" altLang="en-US" smtClean="0"/>
              <a:t>, and that we have</a:t>
            </a:r>
          </a:p>
          <a:p>
            <a:r>
              <a:rPr lang="en-GB" altLang="en-US" smtClean="0"/>
              <a:t>subsequently observed the value of </a:t>
            </a:r>
            <a:r>
              <a:rPr lang="en-GB" altLang="en-US" b="1" smtClean="0"/>
              <a:t>x</a:t>
            </a:r>
            <a:r>
              <a:rPr lang="en-GB" altLang="en-US" i="1" smtClean="0"/>
              <a:t>n</a:t>
            </a:r>
            <a:r>
              <a:rPr lang="en-GB" altLang="en-US" smtClean="0"/>
              <a:t>+1, and we wish to find the weights and samples</a:t>
            </a:r>
          </a:p>
          <a:p>
            <a:r>
              <a:rPr lang="en-GB" altLang="en-US" smtClean="0"/>
              <a:t>at time step </a:t>
            </a:r>
            <a:r>
              <a:rPr lang="en-GB" altLang="en-US" i="1" smtClean="0"/>
              <a:t>n </a:t>
            </a:r>
            <a:r>
              <a:rPr lang="en-GB" altLang="en-US" smtClean="0"/>
              <a:t>+ 1. We first sample from the distribution </a:t>
            </a:r>
            <a:r>
              <a:rPr lang="en-GB" altLang="en-US" i="1" smtClean="0"/>
              <a:t>p</a:t>
            </a:r>
            <a:r>
              <a:rPr lang="en-GB" altLang="en-US" smtClean="0"/>
              <a:t>(</a:t>
            </a:r>
            <a:r>
              <a:rPr lang="en-GB" altLang="en-US" b="1" smtClean="0"/>
              <a:t>z</a:t>
            </a:r>
            <a:r>
              <a:rPr lang="en-GB" altLang="en-US" i="1" smtClean="0"/>
              <a:t>n</a:t>
            </a:r>
            <a:r>
              <a:rPr lang="en-GB" altLang="en-US" smtClean="0"/>
              <a:t>+1</a:t>
            </a:r>
            <a:r>
              <a:rPr lang="en-GB" altLang="en-US" i="1" smtClean="0"/>
              <a:t>|</a:t>
            </a:r>
            <a:r>
              <a:rPr lang="en-GB" altLang="en-US" b="1" smtClean="0"/>
              <a:t>X</a:t>
            </a:r>
            <a:r>
              <a:rPr lang="en-GB" altLang="en-US" i="1" smtClean="0"/>
              <a:t>n</a:t>
            </a:r>
            <a:r>
              <a:rPr lang="en-GB" altLang="en-US" smtClean="0"/>
              <a:t>). and then for each sample we use the new observation </a:t>
            </a:r>
            <a:r>
              <a:rPr lang="en-GB" altLang="en-US" b="1" smtClean="0"/>
              <a:t>x</a:t>
            </a:r>
            <a:r>
              <a:rPr lang="en-GB" altLang="en-US" i="1" smtClean="0"/>
              <a:t>n</a:t>
            </a:r>
            <a:r>
              <a:rPr lang="en-GB" altLang="en-US" smtClean="0"/>
              <a:t>+1 to evaluate the corresponding weights </a:t>
            </a:r>
            <a:r>
              <a:rPr lang="en-GB" altLang="en-US" i="1" smtClean="0"/>
              <a:t>w</a:t>
            </a:r>
            <a:r>
              <a:rPr lang="en-GB" altLang="en-US" smtClean="0"/>
              <a:t>(</a:t>
            </a:r>
            <a:r>
              <a:rPr lang="en-GB" altLang="en-US" i="1" smtClean="0"/>
              <a:t>l</a:t>
            </a:r>
            <a:r>
              <a:rPr lang="en-GB" altLang="en-US" smtClean="0"/>
              <a:t>)</a:t>
            </a:r>
            <a:r>
              <a:rPr lang="en-GB" altLang="en-US" i="1" smtClean="0"/>
              <a:t>n</a:t>
            </a:r>
            <a:r>
              <a:rPr lang="en-GB" altLang="en-US" smtClean="0"/>
              <a:t>+1</a:t>
            </a:r>
            <a:r>
              <a:rPr lang="en-GB" altLang="en-US" i="1" smtClean="0"/>
              <a:t>∝ p</a:t>
            </a:r>
            <a:r>
              <a:rPr lang="en-GB" altLang="en-US" smtClean="0"/>
              <a:t>(</a:t>
            </a:r>
            <a:r>
              <a:rPr lang="en-GB" altLang="en-US" b="1" smtClean="0"/>
              <a:t>x</a:t>
            </a:r>
            <a:r>
              <a:rPr lang="en-GB" altLang="en-US" i="1" smtClean="0"/>
              <a:t>n</a:t>
            </a:r>
            <a:r>
              <a:rPr lang="en-GB" altLang="en-US" smtClean="0"/>
              <a:t>+1</a:t>
            </a:r>
            <a:r>
              <a:rPr lang="en-GB" altLang="en-US" i="1" smtClean="0"/>
              <a:t>|</a:t>
            </a:r>
            <a:r>
              <a:rPr lang="en-GB" altLang="en-US" b="1" smtClean="0"/>
              <a:t>z</a:t>
            </a:r>
            <a:r>
              <a:rPr lang="en-GB" altLang="en-US" smtClean="0"/>
              <a:t>(</a:t>
            </a:r>
            <a:r>
              <a:rPr lang="en-GB" altLang="en-US" i="1" smtClean="0"/>
              <a:t>l</a:t>
            </a:r>
            <a:r>
              <a:rPr lang="en-GB" altLang="en-US" smtClean="0"/>
              <a:t>)</a:t>
            </a:r>
            <a:r>
              <a:rPr lang="en-GB" altLang="en-US" i="1" smtClean="0"/>
              <a:t>n</a:t>
            </a:r>
            <a:r>
              <a:rPr lang="en-GB" altLang="en-US" smtClean="0"/>
              <a:t>+1)</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A959A113-020F-43B3-8B86-897137F1547B}" type="slidenum">
              <a:rPr lang="en-US" altLang="en-US" sz="1200" smtClean="0">
                <a:latin typeface="Times New Roman" pitchFamily="18" charset="0"/>
              </a:rPr>
              <a:pPr/>
              <a:t>23</a:t>
            </a:fld>
            <a:endParaRPr lang="en-US" alt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6E859171-20BA-42F6-AF31-8A6756B03D8F}" type="slidenum">
              <a:rPr lang="en-US" altLang="en-US" sz="1200" smtClean="0">
                <a:latin typeface="Times New Roman" pitchFamily="18" charset="0"/>
              </a:rPr>
              <a:pPr/>
              <a:t>24</a:t>
            </a:fld>
            <a:endParaRPr lang="en-US" alt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1A5DD41-3994-4921-98C9-A631D2C8B027}" type="slidenum">
              <a:rPr lang="en-US" smtClean="0"/>
              <a:pPr>
                <a:defRPr/>
              </a:pPr>
              <a:t>25</a:t>
            </a:fld>
            <a:endParaRPr lang="en-US"/>
          </a:p>
        </p:txBody>
      </p:sp>
    </p:spTree>
    <p:extLst>
      <p:ext uri="{BB962C8B-B14F-4D97-AF65-F5344CB8AC3E}">
        <p14:creationId xmlns:p14="http://schemas.microsoft.com/office/powerpoint/2010/main" val="263384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Why this works:</a:t>
            </a:r>
          </a:p>
          <a:p>
            <a:r>
              <a:rPr lang="en-GB" altLang="en-US" smtClean="0"/>
              <a:t>1) Ergodic theorem for markov chains: anything that can happen eventually will happen</a:t>
            </a:r>
          </a:p>
          <a:p>
            <a:r>
              <a:rPr lang="en-GB" altLang="en-US" smtClean="0"/>
              <a:t>2) Detailed balance (reversibility) -&gt; stationary/invariant distribution – bcz the distribution shouldn’t change- each step in the chain should leave the distribution invariant</a:t>
            </a:r>
          </a:p>
          <a:p>
            <a:endParaRPr lang="en-GB"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1087F3F9-FB8E-4CD1-BF9C-6EE608A81509}" type="slidenum">
              <a:rPr lang="en-US" altLang="en-US" sz="1200" smtClean="0">
                <a:latin typeface="Times New Roman" pitchFamily="18" charset="0"/>
              </a:rPr>
              <a:pPr/>
              <a:t>28</a:t>
            </a:fld>
            <a:endParaRPr lang="en-US" alt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for most probabilistic models of practical interest the exact inference is intractable so we use approximations . There are some deterministic approximation methods, like </a:t>
            </a:r>
            <a:r>
              <a:rPr lang="en-GB" altLang="en-US" dirty="0" err="1" smtClean="0"/>
              <a:t>variational</a:t>
            </a:r>
            <a:r>
              <a:rPr lang="en-GB" altLang="en-US" dirty="0" smtClean="0"/>
              <a:t> </a:t>
            </a:r>
            <a:r>
              <a:rPr lang="en-GB" altLang="en-US" dirty="0" err="1" smtClean="0"/>
              <a:t>bayes</a:t>
            </a:r>
            <a:r>
              <a:rPr lang="en-GB" altLang="en-US" dirty="0" smtClean="0"/>
              <a:t> and stuff like that; but here we are focusing on approximate inference methods that are based on numerical sampling, which in general they are called “</a:t>
            </a:r>
            <a:r>
              <a:rPr lang="en-GB" altLang="en-US" dirty="0" err="1" smtClean="0"/>
              <a:t>monte</a:t>
            </a:r>
            <a:r>
              <a:rPr lang="en-GB" altLang="en-US" dirty="0" smtClean="0"/>
              <a:t> </a:t>
            </a:r>
            <a:r>
              <a:rPr lang="en-GB" altLang="en-US" dirty="0" err="1" smtClean="0"/>
              <a:t>carlo</a:t>
            </a:r>
            <a:r>
              <a:rPr lang="en-GB" altLang="en-US" dirty="0" smtClean="0"/>
              <a: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71C2992F-C64C-4F43-997A-2E0BF89D8177}" type="slidenum">
              <a:rPr lang="en-US" altLang="en-US" sz="1200" smtClean="0">
                <a:latin typeface="Times New Roman" pitchFamily="18" charset="0"/>
              </a:rPr>
              <a:pPr/>
              <a:t>13</a:t>
            </a:fld>
            <a:endParaRPr lang="en-US" alt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A variant of </a:t>
            </a:r>
            <a:r>
              <a:rPr lang="en-GB" altLang="en-US" dirty="0" err="1" smtClean="0"/>
              <a:t>monte</a:t>
            </a:r>
            <a:r>
              <a:rPr lang="en-GB" altLang="en-US" dirty="0" smtClean="0"/>
              <a:t> </a:t>
            </a:r>
            <a:r>
              <a:rPr lang="en-GB" altLang="en-US" dirty="0" err="1" smtClean="0"/>
              <a:t>carlo</a:t>
            </a:r>
            <a:r>
              <a:rPr lang="en-GB" altLang="en-US" dirty="0" smtClean="0"/>
              <a:t> approximation</a:t>
            </a:r>
          </a:p>
          <a:p>
            <a:r>
              <a:rPr lang="en-GB" altLang="en-US" dirty="0" smtClean="0"/>
              <a:t>e.g. f(z) is our returns in an investment, z is the space of possible strategies we might take</a:t>
            </a:r>
          </a:p>
          <a:p>
            <a:r>
              <a:rPr lang="en-GB" altLang="en-US" dirty="0" smtClean="0"/>
              <a:t>The only condition is that q has to be a </a:t>
            </a:r>
            <a:r>
              <a:rPr lang="en-GB" altLang="en-US" dirty="0" err="1" smtClean="0"/>
              <a:t>pdf</a:t>
            </a:r>
            <a:r>
              <a:rPr lang="en-GB" altLang="en-US" dirty="0" smtClean="0"/>
              <a:t> and q(z)=0 =&gt; p(z) =0 (this is called absolute continuity)</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66390925-E138-46AF-BE7F-320F792E0FC1}" type="slidenum">
              <a:rPr lang="en-US" altLang="en-US" sz="1200" smtClean="0">
                <a:latin typeface="Times New Roman" pitchFamily="18" charset="0"/>
              </a:rPr>
              <a:pPr/>
              <a:t>14</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Top 10 CiSE 2000</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69852381-753D-4484-8A76-1E595C48D694}" type="slidenum">
              <a:rPr lang="en-US" altLang="en-US" sz="1200" smtClean="0">
                <a:latin typeface="Times New Roman" pitchFamily="18" charset="0"/>
              </a:rPr>
              <a:pPr/>
              <a:t>15</a:t>
            </a:fld>
            <a:endParaRPr lang="en-US"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intuition, goal, and why it works.</a:t>
            </a:r>
          </a:p>
          <a:p>
            <a:r>
              <a:rPr lang="en-GB" altLang="en-US" smtClean="0"/>
              <a:t>The problem in very high dimension spaces. We have only good intuitions for 2 or 3 dims, and for 4 if we are lucky. And the intuition for higher dimensions something that might seem ok can utterly fail; bcz the q –the proposal distribution-  may offer high probs for places in which p is really low and vice versa.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EB3B4C55-8CCC-46FE-948E-EB714A7D9320}" type="slidenum">
              <a:rPr lang="en-US" altLang="en-US" sz="1200" smtClean="0">
                <a:latin typeface="Times New Roman" pitchFamily="18" charset="0"/>
              </a:rPr>
              <a:pPr/>
              <a:t>16</a:t>
            </a:fld>
            <a:endParaRPr lang="en-US" alt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smtClean="0"/>
          </a:p>
          <a:p>
            <a:pPr marL="0" indent="0">
              <a:buNone/>
            </a:pPr>
            <a:r>
              <a:rPr lang="en-GB" baseline="0" dirty="0" smtClean="0"/>
              <a:t>--This can be achieved by choosing a random number u with uniform distribution over</a:t>
            </a:r>
          </a:p>
          <a:p>
            <a:pPr marL="0" indent="0">
              <a:buNone/>
            </a:pPr>
            <a:r>
              <a:rPr lang="en-GB" baseline="0" dirty="0" smtClean="0"/>
              <a:t>the unit interval(0,1) and then accepting the sample if A(</a:t>
            </a:r>
            <a:r>
              <a:rPr lang="en-GB" baseline="0" dirty="0" err="1" smtClean="0"/>
              <a:t>z,z</a:t>
            </a:r>
            <a:r>
              <a:rPr lang="en-GB" baseline="0" dirty="0" smtClean="0"/>
              <a:t>(τ)) &gt; u. --</a:t>
            </a:r>
          </a:p>
          <a:p>
            <a:pPr marL="0" indent="0">
              <a:buNone/>
            </a:pPr>
            <a:endParaRPr lang="en-GB" dirty="0" smtClean="0"/>
          </a:p>
        </p:txBody>
      </p:sp>
      <p:sp>
        <p:nvSpPr>
          <p:cNvPr id="4" name="Slide Number Placeholder 3"/>
          <p:cNvSpPr>
            <a:spLocks noGrp="1"/>
          </p:cNvSpPr>
          <p:nvPr>
            <p:ph type="sldNum" sz="quarter" idx="10"/>
          </p:nvPr>
        </p:nvSpPr>
        <p:spPr/>
        <p:txBody>
          <a:bodyPr/>
          <a:lstStyle/>
          <a:p>
            <a:pPr>
              <a:defRPr/>
            </a:pPr>
            <a:fld id="{3C7E4783-CEFF-4D64-824A-91F6310D226A}" type="slidenum">
              <a:rPr lang="en-US" smtClean="0"/>
              <a:pPr>
                <a:defRPr/>
              </a:pPr>
              <a:t>17</a:t>
            </a:fld>
            <a:endParaRPr lang="en-US"/>
          </a:p>
        </p:txBody>
      </p:sp>
    </p:spTree>
    <p:extLst>
      <p:ext uri="{BB962C8B-B14F-4D97-AF65-F5344CB8AC3E}">
        <p14:creationId xmlns:p14="http://schemas.microsoft.com/office/powerpoint/2010/main" val="388994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Special case of metropolis</a:t>
            </a:r>
            <a:r>
              <a:rPr lang="en-GB" baseline="0" dirty="0" smtClean="0"/>
              <a:t>-Hastings algorithm</a:t>
            </a:r>
          </a:p>
          <a:p>
            <a:r>
              <a:rPr lang="en-GB" baseline="0" dirty="0" smtClean="0"/>
              <a:t>Good for high-dimensions. </a:t>
            </a:r>
            <a:endParaRPr lang="en-GB" dirty="0"/>
          </a:p>
        </p:txBody>
      </p:sp>
      <p:sp>
        <p:nvSpPr>
          <p:cNvPr id="4" name="Slide Number Placeholder 3"/>
          <p:cNvSpPr>
            <a:spLocks noGrp="1"/>
          </p:cNvSpPr>
          <p:nvPr>
            <p:ph type="sldNum" sz="quarter" idx="10"/>
          </p:nvPr>
        </p:nvSpPr>
        <p:spPr/>
        <p:txBody>
          <a:bodyPr/>
          <a:lstStyle/>
          <a:p>
            <a:pPr>
              <a:defRPr/>
            </a:pPr>
            <a:fld id="{3C7E4783-CEFF-4D64-824A-91F6310D226A}" type="slidenum">
              <a:rPr lang="en-US" smtClean="0"/>
              <a:pPr>
                <a:defRPr/>
              </a:pPr>
              <a:t>19</a:t>
            </a:fld>
            <a:endParaRPr lang="en-US"/>
          </a:p>
        </p:txBody>
      </p:sp>
    </p:spTree>
    <p:extLst>
      <p:ext uri="{BB962C8B-B14F-4D97-AF65-F5344CB8AC3E}">
        <p14:creationId xmlns:p14="http://schemas.microsoft.com/office/powerpoint/2010/main" val="84778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Alternative for kalman filter which is restricted to gaussian distribtuion: dealing with arbitrary distributions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57A772D4-0CAE-49F1-A3B8-8DE04035D8BD}" type="slidenum">
              <a:rPr lang="en-US" altLang="en-US" sz="1200" smtClean="0">
                <a:latin typeface="Times New Roman" pitchFamily="18" charset="0"/>
              </a:rPr>
              <a:pPr/>
              <a:t>21</a:t>
            </a:fld>
            <a:endParaRPr lang="en-US" alt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pitchFamily="18" charset="0"/>
              </a:defRPr>
            </a:lvl1pPr>
            <a:lvl2pPr marL="742950" indent="-285750" defTabSz="919163">
              <a:defRPr sz="2400">
                <a:solidFill>
                  <a:schemeClr val="tx1"/>
                </a:solidFill>
                <a:latin typeface="Times" pitchFamily="18" charset="0"/>
              </a:defRPr>
            </a:lvl2pPr>
            <a:lvl3pPr marL="1143000" indent="-228600" defTabSz="919163">
              <a:defRPr sz="2400">
                <a:solidFill>
                  <a:schemeClr val="tx1"/>
                </a:solidFill>
                <a:latin typeface="Times" pitchFamily="18" charset="0"/>
              </a:defRPr>
            </a:lvl3pPr>
            <a:lvl4pPr marL="1600200" indent="-228600" defTabSz="919163">
              <a:defRPr sz="2400">
                <a:solidFill>
                  <a:schemeClr val="tx1"/>
                </a:solidFill>
                <a:latin typeface="Times" pitchFamily="18" charset="0"/>
              </a:defRPr>
            </a:lvl4pPr>
            <a:lvl5pPr marL="2057400" indent="-228600" defTabSz="919163">
              <a:defRPr sz="2400">
                <a:solidFill>
                  <a:schemeClr val="tx1"/>
                </a:solidFill>
                <a:latin typeface="Times" pitchFamily="18" charset="0"/>
              </a:defRPr>
            </a:lvl5pPr>
            <a:lvl6pPr marL="2514600" indent="-228600" algn="ctr" defTabSz="919163" eaLnBrk="0" fontAlgn="base" hangingPunct="0">
              <a:spcBef>
                <a:spcPct val="0"/>
              </a:spcBef>
              <a:spcAft>
                <a:spcPct val="0"/>
              </a:spcAft>
              <a:defRPr sz="2400">
                <a:solidFill>
                  <a:schemeClr val="tx1"/>
                </a:solidFill>
                <a:latin typeface="Times" pitchFamily="18" charset="0"/>
              </a:defRPr>
            </a:lvl6pPr>
            <a:lvl7pPr marL="2971800" indent="-228600" algn="ctr" defTabSz="919163" eaLnBrk="0" fontAlgn="base" hangingPunct="0">
              <a:spcBef>
                <a:spcPct val="0"/>
              </a:spcBef>
              <a:spcAft>
                <a:spcPct val="0"/>
              </a:spcAft>
              <a:defRPr sz="2400">
                <a:solidFill>
                  <a:schemeClr val="tx1"/>
                </a:solidFill>
                <a:latin typeface="Times" pitchFamily="18" charset="0"/>
              </a:defRPr>
            </a:lvl7pPr>
            <a:lvl8pPr marL="3429000" indent="-228600" algn="ctr" defTabSz="919163" eaLnBrk="0" fontAlgn="base" hangingPunct="0">
              <a:spcBef>
                <a:spcPct val="0"/>
              </a:spcBef>
              <a:spcAft>
                <a:spcPct val="0"/>
              </a:spcAft>
              <a:defRPr sz="2400">
                <a:solidFill>
                  <a:schemeClr val="tx1"/>
                </a:solidFill>
                <a:latin typeface="Times" pitchFamily="18" charset="0"/>
              </a:defRPr>
            </a:lvl8pPr>
            <a:lvl9pPr marL="3886200" indent="-228600" algn="ctr" defTabSz="919163" eaLnBrk="0" fontAlgn="base" hangingPunct="0">
              <a:spcBef>
                <a:spcPct val="0"/>
              </a:spcBef>
              <a:spcAft>
                <a:spcPct val="0"/>
              </a:spcAft>
              <a:defRPr sz="2400">
                <a:solidFill>
                  <a:schemeClr val="tx1"/>
                </a:solidFill>
                <a:latin typeface="Times" pitchFamily="18" charset="0"/>
              </a:defRPr>
            </a:lvl9pPr>
          </a:lstStyle>
          <a:p>
            <a:fld id="{9BB5D283-FACB-4AAA-8014-7514146D0811}" type="slidenum">
              <a:rPr lang="en-US" altLang="en-US" sz="1200" smtClean="0">
                <a:latin typeface="Times New Roman" pitchFamily="18" charset="0"/>
              </a:rPr>
              <a:pPr/>
              <a:t>22</a:t>
            </a:fld>
            <a:endParaRPr lang="en-US" alt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971276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17207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498415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128674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253714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313355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4231609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072112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65713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5337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13577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718500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07857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125460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4788" y="458788"/>
            <a:ext cx="1955800" cy="56372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58788"/>
            <a:ext cx="5716588" cy="5637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60775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00808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69817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750503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163295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141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478640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26062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1"/>
          <p:cNvSpPr>
            <a:spLocks noChangeShapeType="1"/>
          </p:cNvSpPr>
          <p:nvPr/>
        </p:nvSpPr>
        <p:spPr bwMode="auto">
          <a:xfrm>
            <a:off x="304800" y="1371600"/>
            <a:ext cx="8534400" cy="0"/>
          </a:xfrm>
          <a:prstGeom prst="line">
            <a:avLst/>
          </a:prstGeom>
          <a:noFill/>
          <a:ln w="22225">
            <a:solidFill>
              <a:srgbClr val="91695F"/>
            </a:solidFill>
            <a:round/>
            <a:headEnd/>
            <a:tailEnd/>
          </a:ln>
        </p:spPr>
        <p:txBody>
          <a:bodyPr wrap="none" anchor="ctr"/>
          <a:lstStyle/>
          <a:p>
            <a:pPr>
              <a:defRPr/>
            </a:pPr>
            <a:endParaRPr lang="en-GB"/>
          </a:p>
        </p:txBody>
      </p:sp>
      <p:pic>
        <p:nvPicPr>
          <p:cNvPr id="1027" name="Picture 14" descr="mrc_powerpoint_logo_warm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6524625"/>
            <a:ext cx="17287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7" descr="Docs-Presentations-WG-CBS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425" y="260350"/>
            <a:ext cx="26701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ChangeArrowheads="1"/>
          </p:cNvSpPr>
          <p:nvPr>
            <p:ph type="title"/>
          </p:nvPr>
        </p:nvSpPr>
        <p:spPr bwMode="auto">
          <a:xfrm>
            <a:off x="685800" y="458788"/>
            <a:ext cx="78247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2052" name="Line 4"/>
          <p:cNvSpPr>
            <a:spLocks noChangeShapeType="1"/>
          </p:cNvSpPr>
          <p:nvPr/>
        </p:nvSpPr>
        <p:spPr bwMode="auto">
          <a:xfrm>
            <a:off x="304800" y="1371600"/>
            <a:ext cx="8534400" cy="0"/>
          </a:xfrm>
          <a:prstGeom prst="line">
            <a:avLst/>
          </a:prstGeom>
          <a:noFill/>
          <a:ln w="22225">
            <a:solidFill>
              <a:srgbClr val="91695F"/>
            </a:solidFill>
            <a:round/>
            <a:headEnd/>
            <a:tailEnd/>
          </a:ln>
        </p:spPr>
        <p:txBody>
          <a:bodyPr wrap="none" anchor="ctr"/>
          <a:lstStyle/>
          <a:p>
            <a:pPr>
              <a:defRPr/>
            </a:pPr>
            <a:endParaRPr lang="en-GB"/>
          </a:p>
        </p:txBody>
      </p:sp>
      <p:pic>
        <p:nvPicPr>
          <p:cNvPr id="2053" name="Picture 9" descr="mrc_powerpoint_logo_warm_gr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6453188"/>
            <a:ext cx="17287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a:solidFill>
            <a:schemeClr val="tx1"/>
          </a:solidFill>
          <a:latin typeface="+mn-lt"/>
        </a:defRPr>
      </a:lvl3pPr>
      <a:lvl4pPr marL="1562100" indent="-228600" algn="l" rtl="0" eaLnBrk="0" fontAlgn="base" hangingPunct="0">
        <a:spcBef>
          <a:spcPct val="20000"/>
        </a:spcBef>
        <a:spcAft>
          <a:spcPct val="0"/>
        </a:spcAft>
        <a:buClr>
          <a:srgbClr val="920049"/>
        </a:buClr>
        <a:buChar char="–"/>
        <a:defRPr>
          <a:solidFill>
            <a:schemeClr val="tx1"/>
          </a:solidFill>
          <a:latin typeface="+mn-lt"/>
        </a:defRPr>
      </a:lvl4pPr>
      <a:lvl5pPr marL="1981200" indent="-228600" algn="l" rtl="0" eaLnBrk="0" fontAlgn="base" hangingPunct="0">
        <a:spcBef>
          <a:spcPct val="20000"/>
        </a:spcBef>
        <a:spcAft>
          <a:spcPct val="0"/>
        </a:spcAft>
        <a:buClr>
          <a:srgbClr val="920049"/>
        </a:buClr>
        <a:buChar char="»"/>
        <a:defRPr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3113088"/>
            <a:ext cx="81026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a:spcBef>
                <a:spcPct val="50000"/>
              </a:spcBef>
            </a:pPr>
            <a:r>
              <a:rPr lang="en-US" altLang="en-US" sz="3200" dirty="0">
                <a:solidFill>
                  <a:srgbClr val="9A044B"/>
                </a:solidFill>
                <a:latin typeface="Myriad Pro" pitchFamily="34" charset="0"/>
              </a:rPr>
              <a:t>Monte Carlo Sampling Methods</a:t>
            </a:r>
          </a:p>
          <a:p>
            <a:pPr algn="l">
              <a:spcBef>
                <a:spcPct val="50000"/>
              </a:spcBef>
            </a:pPr>
            <a:endParaRPr lang="en-US" altLang="en-US" dirty="0">
              <a:solidFill>
                <a:srgbClr val="9A044B"/>
              </a:solidFill>
              <a:latin typeface="Verdana" pitchFamily="34" charset="0"/>
            </a:endParaRPr>
          </a:p>
          <a:p>
            <a:pPr algn="l">
              <a:lnSpc>
                <a:spcPct val="70000"/>
              </a:lnSpc>
              <a:spcBef>
                <a:spcPct val="50000"/>
              </a:spcBef>
            </a:pPr>
            <a:r>
              <a:rPr lang="en-US" altLang="en-US" b="1" dirty="0">
                <a:latin typeface="Myriad Pro" pitchFamily="34" charset="0"/>
              </a:rPr>
              <a:t>Charlotte Rae &amp; </a:t>
            </a:r>
            <a:r>
              <a:rPr lang="en-US" altLang="en-US" b="1" dirty="0" err="1">
                <a:latin typeface="Myriad Pro" pitchFamily="34" charset="0"/>
              </a:rPr>
              <a:t>Seyed</a:t>
            </a:r>
            <a:r>
              <a:rPr lang="en-US" altLang="en-US" b="1" dirty="0">
                <a:latin typeface="Myriad Pro" pitchFamily="34" charset="0"/>
              </a:rPr>
              <a:t> </a:t>
            </a:r>
            <a:r>
              <a:rPr lang="en-US" altLang="en-US" b="1" dirty="0" err="1" smtClean="0">
                <a:latin typeface="Myriad Pro" pitchFamily="34" charset="0"/>
              </a:rPr>
              <a:t>Khaligh-Razavi</a:t>
            </a:r>
            <a:r>
              <a:rPr lang="en-US" altLang="en-US" b="1" dirty="0" smtClean="0">
                <a:latin typeface="Myriad Pro" pitchFamily="34" charset="0"/>
              </a:rPr>
              <a:t> </a:t>
            </a:r>
            <a:endParaRPr lang="en-US" altLang="en-US" b="1" dirty="0">
              <a:latin typeface="Myriad Pro" pitchFamily="34" charset="0"/>
            </a:endParaRPr>
          </a:p>
          <a:p>
            <a:pPr algn="l">
              <a:lnSpc>
                <a:spcPct val="70000"/>
              </a:lnSpc>
              <a:spcBef>
                <a:spcPct val="50000"/>
              </a:spcBef>
            </a:pPr>
            <a:r>
              <a:rPr lang="en-US" altLang="en-US" sz="2000" dirty="0">
                <a:latin typeface="Myriad Pro" pitchFamily="34" charset="0"/>
              </a:rPr>
              <a:t>Bayesian Interest Group</a:t>
            </a:r>
          </a:p>
          <a:p>
            <a:pPr algn="l">
              <a:lnSpc>
                <a:spcPct val="70000"/>
              </a:lnSpc>
              <a:spcBef>
                <a:spcPct val="50000"/>
              </a:spcBef>
            </a:pPr>
            <a:r>
              <a:rPr lang="en-US" altLang="en-US" sz="1800" dirty="0">
                <a:latin typeface="Myriad Pro" pitchFamily="34" charset="0"/>
              </a:rPr>
              <a:t>5</a:t>
            </a:r>
            <a:r>
              <a:rPr lang="en-US" altLang="en-US" sz="1800" baseline="30000" dirty="0">
                <a:latin typeface="Myriad Pro" pitchFamily="34" charset="0"/>
              </a:rPr>
              <a:t>th</a:t>
            </a:r>
            <a:r>
              <a:rPr lang="en-US" altLang="en-US" sz="1800" dirty="0">
                <a:latin typeface="Myriad Pro" pitchFamily="34" charset="0"/>
              </a:rPr>
              <a:t> November 2013</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1700213"/>
            <a:ext cx="7920037" cy="4167187"/>
          </a:xfrm>
          <a:prstGeom prst="rect">
            <a:avLst/>
          </a:prstGeom>
          <a:noFill/>
          <a:ln w="9525">
            <a:noFill/>
            <a:miter lim="800000"/>
            <a:headEnd/>
            <a:tailEnd/>
          </a:ln>
        </p:spPr>
        <p:txBody>
          <a:bodyPr/>
          <a:lstStyle/>
          <a:p>
            <a:pPr marL="342900" indent="-342900" algn="l" eaLnBrk="1" hangingPunct="1">
              <a:spcBef>
                <a:spcPct val="50000"/>
              </a:spcBef>
              <a:spcAft>
                <a:spcPct val="30000"/>
              </a:spcAft>
              <a:buClr>
                <a:srgbClr val="920049"/>
              </a:buClr>
              <a:buFontTx/>
              <a:buChar char="•"/>
              <a:defRPr/>
            </a:pPr>
            <a:r>
              <a:rPr lang="en-US" sz="1600" kern="0" dirty="0">
                <a:latin typeface="Myriad Pro" pitchFamily="34" charset="0"/>
              </a:rPr>
              <a:t>Monte Carlo solution: Run simulations in which samples are generated from the multivariate distribution</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I.e.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p:txBody>
      </p:sp>
      <p:sp>
        <p:nvSpPr>
          <p:cNvPr id="12291" name="Rectangle 6"/>
          <p:cNvSpPr>
            <a:spLocks noGrp="1" noChangeArrowheads="1"/>
          </p:cNvSpPr>
          <p:nvPr>
            <p:ph type="title"/>
          </p:nvPr>
        </p:nvSpPr>
        <p:spPr/>
        <p:txBody>
          <a:bodyPr/>
          <a:lstStyle/>
          <a:p>
            <a:pPr eaLnBrk="1" hangingPunct="1"/>
            <a:r>
              <a:rPr lang="en-US" altLang="en-US" smtClean="0">
                <a:latin typeface="Myriad Pro" pitchFamily="34" charset="0"/>
              </a:rPr>
              <a:t>Monte Carlo methods</a:t>
            </a:r>
          </a:p>
        </p:txBody>
      </p:sp>
      <p:sp>
        <p:nvSpPr>
          <p:cNvPr id="53" name="TextBox 52"/>
          <p:cNvSpPr txBox="1"/>
          <p:nvPr/>
        </p:nvSpPr>
        <p:spPr>
          <a:xfrm>
            <a:off x="1187450" y="2538413"/>
            <a:ext cx="6661150" cy="830262"/>
          </a:xfrm>
          <a:prstGeom prst="rect">
            <a:avLst/>
          </a:prstGeom>
          <a:noFill/>
        </p:spPr>
        <p:txBody>
          <a:bodyPr>
            <a:spAutoFit/>
          </a:bodyPr>
          <a:lstStyle/>
          <a:p>
            <a:pPr algn="l">
              <a:lnSpc>
                <a:spcPct val="150000"/>
              </a:lnSpc>
              <a:defRPr/>
            </a:pPr>
            <a:r>
              <a:rPr lang="en-US" sz="1600" kern="0" dirty="0">
                <a:latin typeface="Myriad Pro" pitchFamily="34" charset="0"/>
              </a:rPr>
              <a:t>Find a sample of people to survey, from whose voting probability the voting probability of the rest of </a:t>
            </a:r>
            <a:r>
              <a:rPr lang="en-US" sz="1600" kern="0" dirty="0" err="1">
                <a:latin typeface="Myriad Pro" pitchFamily="34" charset="0"/>
              </a:rPr>
              <a:t>Cambridgeshire</a:t>
            </a:r>
            <a:r>
              <a:rPr lang="en-US" sz="1600" kern="0" dirty="0">
                <a:latin typeface="Myriad Pro" pitchFamily="34" charset="0"/>
              </a:rPr>
              <a:t> can be inferred</a:t>
            </a:r>
            <a:endParaRPr lang="en-GB" sz="1600"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1700213"/>
            <a:ext cx="7920037" cy="4167187"/>
          </a:xfrm>
          <a:prstGeom prst="rect">
            <a:avLst/>
          </a:prstGeom>
          <a:noFill/>
          <a:ln w="9525">
            <a:noFill/>
            <a:miter lim="800000"/>
            <a:headEnd/>
            <a:tailEnd/>
          </a:ln>
        </p:spPr>
        <p:txBody>
          <a:bodyPr/>
          <a:lstStyle/>
          <a:p>
            <a:pPr marL="342900" indent="-342900" algn="l" eaLnBrk="1" hangingPunct="1">
              <a:spcBef>
                <a:spcPct val="50000"/>
              </a:spcBef>
              <a:spcAft>
                <a:spcPct val="30000"/>
              </a:spcAft>
              <a:buClr>
                <a:srgbClr val="920049"/>
              </a:buClr>
              <a:buFontTx/>
              <a:buChar char="•"/>
              <a:defRPr/>
            </a:pPr>
            <a:r>
              <a:rPr lang="en-US" sz="1600" kern="0" dirty="0">
                <a:latin typeface="Myriad Pro" pitchFamily="34" charset="0"/>
              </a:rPr>
              <a:t>Monte Carlo solution: Run simulations in which samples are generated from the multivariate distribution</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I.e.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buFont typeface="Arial" pitchFamily="34" charset="0"/>
              <a:buChar char="•"/>
              <a:defRPr/>
            </a:pPr>
            <a:r>
              <a:rPr lang="en-US" sz="1600" b="1" kern="0" dirty="0">
                <a:latin typeface="Myriad Pro" pitchFamily="34" charset="0"/>
              </a:rPr>
              <a:t>Important!</a:t>
            </a:r>
          </a:p>
          <a:p>
            <a:pPr marL="342900" indent="-342900" algn="l" eaLnBrk="1" hangingPunct="1">
              <a:lnSpc>
                <a:spcPct val="110000"/>
              </a:lnSpc>
              <a:spcBef>
                <a:spcPct val="50000"/>
              </a:spcBef>
              <a:spcAft>
                <a:spcPct val="30000"/>
              </a:spcAft>
              <a:buClr>
                <a:srgbClr val="920049"/>
              </a:buClr>
              <a:buFont typeface="Arial" pitchFamily="34" charset="0"/>
              <a:buChar char="•"/>
              <a:defRPr/>
            </a:pPr>
            <a:r>
              <a:rPr lang="en-US" sz="1600" kern="0" dirty="0">
                <a:latin typeface="Myriad Pro" pitchFamily="34" charset="0"/>
              </a:rPr>
              <a:t>Sampling should reflect the distribution (don’t just sample 30 year-olds)</a:t>
            </a:r>
          </a:p>
          <a:p>
            <a:pPr marL="342900" indent="-342900" algn="l" eaLnBrk="1" hangingPunct="1">
              <a:lnSpc>
                <a:spcPct val="110000"/>
              </a:lnSpc>
              <a:spcBef>
                <a:spcPct val="50000"/>
              </a:spcBef>
              <a:spcAft>
                <a:spcPct val="30000"/>
              </a:spcAft>
              <a:buClr>
                <a:srgbClr val="920049"/>
              </a:buClr>
              <a:buFont typeface="Arial" pitchFamily="34" charset="0"/>
              <a:buChar char="•"/>
              <a:defRPr/>
            </a:pPr>
            <a:r>
              <a:rPr lang="en-US" sz="1600" kern="0" dirty="0">
                <a:latin typeface="Myriad Pro" pitchFamily="34" charset="0"/>
              </a:rPr>
              <a:t>The approximation to the true probability improves as the sample number increases</a:t>
            </a:r>
          </a:p>
          <a:p>
            <a:pPr marL="342900" indent="-342900" algn="l" eaLnBrk="1" hangingPunct="1">
              <a:lnSpc>
                <a:spcPct val="110000"/>
              </a:lnSpc>
              <a:spcBef>
                <a:spcPct val="50000"/>
              </a:spcBef>
              <a:spcAft>
                <a:spcPct val="30000"/>
              </a:spcAft>
              <a:buClr>
                <a:srgbClr val="920049"/>
              </a:buClr>
              <a:buFont typeface="Arial" pitchFamily="34" charset="0"/>
              <a:buChar char="•"/>
              <a:defRPr/>
            </a:pPr>
            <a:r>
              <a:rPr lang="en-US" sz="1600" kern="0" dirty="0">
                <a:latin typeface="Myriad Pro" pitchFamily="34" charset="0"/>
              </a:rPr>
              <a:t>Sampling should be </a:t>
            </a:r>
            <a:r>
              <a:rPr lang="en-US" sz="1600" b="1" kern="0" dirty="0" err="1">
                <a:latin typeface="Myriad Pro" pitchFamily="34" charset="0"/>
              </a:rPr>
              <a:t>i.i.d</a:t>
            </a:r>
            <a:r>
              <a:rPr lang="en-US" sz="1600" b="1" kern="0" dirty="0">
                <a:latin typeface="Myriad Pro" pitchFamily="34" charset="0"/>
              </a:rPr>
              <a:t>.</a:t>
            </a:r>
            <a:r>
              <a:rPr lang="en-US" sz="1600" kern="0" dirty="0">
                <a:latin typeface="Myriad Pro" pitchFamily="34" charset="0"/>
              </a:rPr>
              <a:t> (identically and independently distributed)			i.e. selected independently and from the same probability distribution</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p:txBody>
      </p:sp>
      <p:sp>
        <p:nvSpPr>
          <p:cNvPr id="13315" name="Rectangle 6"/>
          <p:cNvSpPr>
            <a:spLocks noGrp="1" noChangeArrowheads="1"/>
          </p:cNvSpPr>
          <p:nvPr>
            <p:ph type="title"/>
          </p:nvPr>
        </p:nvSpPr>
        <p:spPr/>
        <p:txBody>
          <a:bodyPr/>
          <a:lstStyle/>
          <a:p>
            <a:pPr eaLnBrk="1" hangingPunct="1"/>
            <a:r>
              <a:rPr lang="en-US" altLang="en-US" smtClean="0">
                <a:latin typeface="Myriad Pro" pitchFamily="34" charset="0"/>
              </a:rPr>
              <a:t>Monte Carlo methods</a:t>
            </a:r>
          </a:p>
        </p:txBody>
      </p:sp>
      <p:sp>
        <p:nvSpPr>
          <p:cNvPr id="53" name="TextBox 52"/>
          <p:cNvSpPr txBox="1"/>
          <p:nvPr/>
        </p:nvSpPr>
        <p:spPr>
          <a:xfrm>
            <a:off x="1187450" y="2538413"/>
            <a:ext cx="6661150" cy="830262"/>
          </a:xfrm>
          <a:prstGeom prst="rect">
            <a:avLst/>
          </a:prstGeom>
          <a:noFill/>
        </p:spPr>
        <p:txBody>
          <a:bodyPr>
            <a:spAutoFit/>
          </a:bodyPr>
          <a:lstStyle/>
          <a:p>
            <a:pPr algn="l">
              <a:lnSpc>
                <a:spcPct val="150000"/>
              </a:lnSpc>
              <a:defRPr/>
            </a:pPr>
            <a:r>
              <a:rPr lang="en-US" sz="1600" kern="0" dirty="0">
                <a:latin typeface="Myriad Pro" pitchFamily="34" charset="0"/>
              </a:rPr>
              <a:t>Find a sample of people to survey, from whose voting probability the voting probability of the rest of </a:t>
            </a:r>
            <a:r>
              <a:rPr lang="en-US" sz="1600" kern="0" dirty="0" err="1">
                <a:latin typeface="Myriad Pro" pitchFamily="34" charset="0"/>
              </a:rPr>
              <a:t>Cambridgeshire</a:t>
            </a:r>
            <a:r>
              <a:rPr lang="en-US" sz="1600" kern="0" dirty="0">
                <a:latin typeface="Myriad Pro" pitchFamily="34" charset="0"/>
              </a:rPr>
              <a:t> can be inferred</a:t>
            </a:r>
            <a:endParaRPr lang="en-GB" sz="1600" dirty="0"/>
          </a:p>
        </p:txBody>
      </p:sp>
      <p:cxnSp>
        <p:nvCxnSpPr>
          <p:cNvPr id="13317" name="Straight Connector 8"/>
          <p:cNvCxnSpPr>
            <a:cxnSpLocks noChangeShapeType="1"/>
          </p:cNvCxnSpPr>
          <p:nvPr/>
        </p:nvCxnSpPr>
        <p:spPr bwMode="auto">
          <a:xfrm>
            <a:off x="7596188" y="4076700"/>
            <a:ext cx="12239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318" name="TextBox 9"/>
          <p:cNvSpPr txBox="1">
            <a:spLocks noChangeArrowheads="1"/>
          </p:cNvSpPr>
          <p:nvPr/>
        </p:nvSpPr>
        <p:spPr bwMode="auto">
          <a:xfrm>
            <a:off x="7812088" y="4221163"/>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200">
                <a:latin typeface="Myriad Pro" pitchFamily="34" charset="0"/>
              </a:rPr>
              <a:t>age</a:t>
            </a:r>
            <a:endParaRPr lang="en-GB" altLang="en-US">
              <a:latin typeface="Myriad Pro" pitchFamily="34" charset="0"/>
            </a:endParaRPr>
          </a:p>
        </p:txBody>
      </p:sp>
      <p:sp>
        <p:nvSpPr>
          <p:cNvPr id="13319" name="TextBox 10"/>
          <p:cNvSpPr txBox="1">
            <a:spLocks noChangeArrowheads="1"/>
          </p:cNvSpPr>
          <p:nvPr/>
        </p:nvSpPr>
        <p:spPr bwMode="auto">
          <a:xfrm>
            <a:off x="7596188" y="4076700"/>
            <a:ext cx="360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900">
                <a:latin typeface="Myriad Pro" pitchFamily="34" charset="0"/>
              </a:rPr>
              <a:t>20</a:t>
            </a:r>
            <a:endParaRPr lang="en-GB" altLang="en-US">
              <a:latin typeface="Myriad Pro" pitchFamily="34" charset="0"/>
            </a:endParaRPr>
          </a:p>
        </p:txBody>
      </p:sp>
      <p:sp>
        <p:nvSpPr>
          <p:cNvPr id="13320" name="TextBox 11"/>
          <p:cNvSpPr txBox="1">
            <a:spLocks noChangeArrowheads="1"/>
          </p:cNvSpPr>
          <p:nvPr/>
        </p:nvSpPr>
        <p:spPr bwMode="auto">
          <a:xfrm>
            <a:off x="7885113" y="4076700"/>
            <a:ext cx="358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900">
                <a:latin typeface="Myriad Pro" pitchFamily="34" charset="0"/>
              </a:rPr>
              <a:t>40</a:t>
            </a:r>
            <a:endParaRPr lang="en-GB" altLang="en-US">
              <a:latin typeface="Myriad Pro" pitchFamily="34" charset="0"/>
            </a:endParaRPr>
          </a:p>
        </p:txBody>
      </p:sp>
      <p:sp>
        <p:nvSpPr>
          <p:cNvPr id="13321" name="TextBox 12"/>
          <p:cNvSpPr txBox="1">
            <a:spLocks noChangeArrowheads="1"/>
          </p:cNvSpPr>
          <p:nvPr/>
        </p:nvSpPr>
        <p:spPr bwMode="auto">
          <a:xfrm>
            <a:off x="8172450" y="4076700"/>
            <a:ext cx="3603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900">
                <a:latin typeface="Myriad Pro" pitchFamily="34" charset="0"/>
              </a:rPr>
              <a:t>60</a:t>
            </a:r>
            <a:endParaRPr lang="en-GB" altLang="en-US">
              <a:latin typeface="Myriad Pro" pitchFamily="34" charset="0"/>
            </a:endParaRPr>
          </a:p>
        </p:txBody>
      </p:sp>
      <p:sp>
        <p:nvSpPr>
          <p:cNvPr id="13322" name="TextBox 13"/>
          <p:cNvSpPr txBox="1">
            <a:spLocks noChangeArrowheads="1"/>
          </p:cNvSpPr>
          <p:nvPr/>
        </p:nvSpPr>
        <p:spPr bwMode="auto">
          <a:xfrm>
            <a:off x="8459788" y="4076700"/>
            <a:ext cx="360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900">
                <a:latin typeface="Myriad Pro" pitchFamily="34" charset="0"/>
              </a:rPr>
              <a:t>80</a:t>
            </a:r>
            <a:endParaRPr lang="en-GB" altLang="en-US">
              <a:latin typeface="Myriad Pro" pitchFamily="34" charset="0"/>
            </a:endParaRPr>
          </a:p>
        </p:txBody>
      </p:sp>
      <p:sp>
        <p:nvSpPr>
          <p:cNvPr id="13323" name="Freeform 15"/>
          <p:cNvSpPr>
            <a:spLocks/>
          </p:cNvSpPr>
          <p:nvPr/>
        </p:nvSpPr>
        <p:spPr bwMode="auto">
          <a:xfrm>
            <a:off x="7643813" y="3298825"/>
            <a:ext cx="1090612" cy="531813"/>
          </a:xfrm>
          <a:custGeom>
            <a:avLst/>
            <a:gdLst>
              <a:gd name="T0" fmla="*/ 0 w 1089965"/>
              <a:gd name="T1" fmla="*/ 0 h 531571"/>
              <a:gd name="T2" fmla="*/ 128472 w 1089965"/>
              <a:gd name="T3" fmla="*/ 11003 h 531571"/>
              <a:gd name="T4" fmla="*/ 275298 w 1089965"/>
              <a:gd name="T5" fmla="*/ 40342 h 531571"/>
              <a:gd name="T6" fmla="*/ 418453 w 1089965"/>
              <a:gd name="T7" fmla="*/ 102695 h 531571"/>
              <a:gd name="T8" fmla="*/ 561609 w 1089965"/>
              <a:gd name="T9" fmla="*/ 286073 h 531571"/>
              <a:gd name="T10" fmla="*/ 635022 w 1089965"/>
              <a:gd name="T11" fmla="*/ 385098 h 531571"/>
              <a:gd name="T12" fmla="*/ 723117 w 1089965"/>
              <a:gd name="T13" fmla="*/ 484123 h 531571"/>
              <a:gd name="T14" fmla="*/ 858930 w 1089965"/>
              <a:gd name="T15" fmla="*/ 524466 h 531571"/>
              <a:gd name="T16" fmla="*/ 958037 w 1089965"/>
              <a:gd name="T17" fmla="*/ 520799 h 531571"/>
              <a:gd name="T18" fmla="*/ 1093853 w 1089965"/>
              <a:gd name="T19" fmla="*/ 451115 h 5315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9965"/>
              <a:gd name="T31" fmla="*/ 0 h 531571"/>
              <a:gd name="T32" fmla="*/ 1089965 w 1089965"/>
              <a:gd name="T33" fmla="*/ 531571 h 5315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9965" h="531571">
                <a:moveTo>
                  <a:pt x="0" y="0"/>
                </a:moveTo>
                <a:cubicBezTo>
                  <a:pt x="41148" y="2133"/>
                  <a:pt x="82296" y="4267"/>
                  <a:pt x="128016" y="10973"/>
                </a:cubicBezTo>
                <a:cubicBezTo>
                  <a:pt x="173736" y="17679"/>
                  <a:pt x="226162" y="24994"/>
                  <a:pt x="274320" y="40234"/>
                </a:cubicBezTo>
                <a:cubicBezTo>
                  <a:pt x="322478" y="55474"/>
                  <a:pt x="369417" y="61570"/>
                  <a:pt x="416966" y="102413"/>
                </a:cubicBezTo>
                <a:cubicBezTo>
                  <a:pt x="464515" y="143256"/>
                  <a:pt x="523647" y="238354"/>
                  <a:pt x="559613" y="285293"/>
                </a:cubicBezTo>
                <a:cubicBezTo>
                  <a:pt x="595580" y="332232"/>
                  <a:pt x="605943" y="351130"/>
                  <a:pt x="632765" y="384048"/>
                </a:cubicBezTo>
                <a:cubicBezTo>
                  <a:pt x="659587" y="416966"/>
                  <a:pt x="683361" y="459638"/>
                  <a:pt x="720547" y="482803"/>
                </a:cubicBezTo>
                <a:cubicBezTo>
                  <a:pt x="757733" y="505968"/>
                  <a:pt x="816864" y="516941"/>
                  <a:pt x="855878" y="523037"/>
                </a:cubicBezTo>
                <a:cubicBezTo>
                  <a:pt x="894892" y="529133"/>
                  <a:pt x="915619" y="531571"/>
                  <a:pt x="954634" y="519379"/>
                </a:cubicBezTo>
                <a:cubicBezTo>
                  <a:pt x="993649" y="507187"/>
                  <a:pt x="1041807" y="478536"/>
                  <a:pt x="1089965" y="449885"/>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13324" name="Straight Connector 16"/>
          <p:cNvCxnSpPr>
            <a:cxnSpLocks noChangeShapeType="1"/>
          </p:cNvCxnSpPr>
          <p:nvPr/>
        </p:nvCxnSpPr>
        <p:spPr bwMode="auto">
          <a:xfrm flipH="1" flipV="1">
            <a:off x="7596188" y="3068638"/>
            <a:ext cx="7937" cy="1017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325" name="TextBox 19"/>
          <p:cNvSpPr txBox="1">
            <a:spLocks noChangeArrowheads="1"/>
          </p:cNvSpPr>
          <p:nvPr/>
        </p:nvSpPr>
        <p:spPr bwMode="auto">
          <a:xfrm>
            <a:off x="6948488" y="3068638"/>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200">
                <a:latin typeface="Myriad Pro" pitchFamily="34" charset="0"/>
              </a:rPr>
              <a:t>P(L)</a:t>
            </a:r>
            <a:endParaRPr lang="en-GB" altLang="en-US">
              <a:latin typeface="Myriad Pro" pitchFamily="34" charset="0"/>
            </a:endParaRPr>
          </a:p>
        </p:txBody>
      </p:sp>
      <p:pic>
        <p:nvPicPr>
          <p:cNvPr id="13326" name="Picture 7" descr="http://thebackbencher.co.uk/wp-content/uploads/2013/08/labour-party-logo.441x330.jpg"/>
          <p:cNvPicPr>
            <a:picLocks noChangeAspect="1" noChangeArrowheads="1"/>
          </p:cNvPicPr>
          <p:nvPr/>
        </p:nvPicPr>
        <p:blipFill>
          <a:blip r:embed="rId2">
            <a:extLst>
              <a:ext uri="{28A0092B-C50C-407E-A947-70E740481C1C}">
                <a14:useLocalDpi xmlns:a14="http://schemas.microsoft.com/office/drawing/2010/main" val="0"/>
              </a:ext>
            </a:extLst>
          </a:blip>
          <a:srcRect l="3751" t="30040" r="76865" b="40053"/>
          <a:stretch>
            <a:fillRect/>
          </a:stretch>
        </p:blipFill>
        <p:spPr bwMode="auto">
          <a:xfrm>
            <a:off x="7218363" y="3284538"/>
            <a:ext cx="2333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68313" y="3113088"/>
            <a:ext cx="81026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a:spcBef>
                <a:spcPct val="50000"/>
              </a:spcBef>
            </a:pPr>
            <a:r>
              <a:rPr lang="en-US" altLang="en-US" sz="3200">
                <a:solidFill>
                  <a:srgbClr val="9A044B"/>
                </a:solidFill>
                <a:latin typeface="Myriad Pro" pitchFamily="34" charset="0"/>
              </a:rPr>
              <a:t>Second part</a:t>
            </a:r>
          </a:p>
          <a:p>
            <a:pPr algn="l">
              <a:spcBef>
                <a:spcPct val="50000"/>
              </a:spcBef>
            </a:pPr>
            <a:endParaRPr lang="en-US" altLang="en-US">
              <a:solidFill>
                <a:srgbClr val="9A044B"/>
              </a:solidFill>
              <a:latin typeface="Verdana" pitchFamily="34" charset="0"/>
            </a:endParaRPr>
          </a:p>
          <a:p>
            <a:pPr algn="l">
              <a:lnSpc>
                <a:spcPct val="70000"/>
              </a:lnSpc>
              <a:spcBef>
                <a:spcPct val="50000"/>
              </a:spcBef>
            </a:pPr>
            <a:r>
              <a:rPr lang="en-US" altLang="en-US" b="1">
                <a:latin typeface="Myriad Pro" pitchFamily="34" charset="0"/>
              </a:rPr>
              <a:t>Charlotte Rae &amp; Seyed Khaligh-Razavi </a:t>
            </a:r>
          </a:p>
          <a:p>
            <a:pPr algn="l">
              <a:lnSpc>
                <a:spcPct val="70000"/>
              </a:lnSpc>
              <a:spcBef>
                <a:spcPct val="50000"/>
              </a:spcBef>
            </a:pPr>
            <a:r>
              <a:rPr lang="en-US" altLang="en-US" sz="2000">
                <a:latin typeface="Myriad Pro" pitchFamily="34" charset="0"/>
              </a:rPr>
              <a:t>Bayesian Interest Group</a:t>
            </a:r>
          </a:p>
          <a:p>
            <a:pPr algn="l">
              <a:lnSpc>
                <a:spcPct val="70000"/>
              </a:lnSpc>
              <a:spcBef>
                <a:spcPct val="50000"/>
              </a:spcBef>
            </a:pPr>
            <a:r>
              <a:rPr lang="en-US" altLang="en-US" sz="1800">
                <a:latin typeface="Myriad Pro" pitchFamily="34" charset="0"/>
              </a:rPr>
              <a:t>5</a:t>
            </a:r>
            <a:r>
              <a:rPr lang="en-US" altLang="en-US" sz="1800" baseline="30000">
                <a:latin typeface="Myriad Pro" pitchFamily="34" charset="0"/>
              </a:rPr>
              <a:t>th</a:t>
            </a:r>
            <a:r>
              <a:rPr lang="en-US" altLang="en-US" sz="1800">
                <a:latin typeface="Myriad Pro" pitchFamily="34" charset="0"/>
              </a:rPr>
              <a:t> November 2013</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A basic Monte Carlo estimation</a:t>
            </a:r>
          </a:p>
        </p:txBody>
      </p:sp>
      <p:sp>
        <p:nvSpPr>
          <p:cNvPr id="3" name="Content Placeholder 2"/>
          <p:cNvSpPr>
            <a:spLocks noGrp="1"/>
          </p:cNvSpPr>
          <p:nvPr>
            <p:ph idx="1"/>
          </p:nvPr>
        </p:nvSpPr>
        <p:spPr>
          <a:xfrm>
            <a:off x="685800" y="1524000"/>
            <a:ext cx="7772400" cy="4857750"/>
          </a:xfrm>
        </p:spPr>
        <p:txBody>
          <a:bodyPr/>
          <a:lstStyle/>
          <a:p>
            <a:r>
              <a:rPr lang="en-GB" altLang="en-US" dirty="0" smtClean="0"/>
              <a:t>Formalizing the problem:</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sz="1800" dirty="0" smtClean="0"/>
              <a:t>Obtain ‘L’ independent samples z</a:t>
            </a:r>
            <a:r>
              <a:rPr lang="en-GB" altLang="en-US" sz="1800" baseline="30000" dirty="0" smtClean="0"/>
              <a:t>1</a:t>
            </a:r>
            <a:r>
              <a:rPr lang="en-GB" altLang="en-US" sz="1800" dirty="0" smtClean="0"/>
              <a:t>, z</a:t>
            </a:r>
            <a:r>
              <a:rPr lang="en-GB" altLang="en-US" sz="1800" baseline="30000" dirty="0" smtClean="0"/>
              <a:t>2</a:t>
            </a:r>
            <a:r>
              <a:rPr lang="en-GB" altLang="en-US" sz="1800" dirty="0" smtClean="0"/>
              <a:t>, …, </a:t>
            </a:r>
            <a:r>
              <a:rPr lang="en-GB" altLang="en-US" sz="1800" dirty="0" err="1" smtClean="0"/>
              <a:t>z</a:t>
            </a:r>
            <a:r>
              <a:rPr lang="en-GB" altLang="en-US" sz="1800" baseline="30000" dirty="0" err="1" smtClean="0"/>
              <a:t>l</a:t>
            </a:r>
            <a:r>
              <a:rPr lang="en-GB" altLang="en-US" sz="1800" dirty="0" smtClean="0"/>
              <a:t> from p(z)</a:t>
            </a:r>
          </a:p>
          <a:p>
            <a:endParaRPr lang="en-GB" altLang="en-US" dirty="0" smtClean="0"/>
          </a:p>
          <a:p>
            <a:endParaRPr lang="en-GB" altLang="en-US" dirty="0" smtClean="0"/>
          </a:p>
          <a:p>
            <a:endParaRPr lang="en-GB" altLang="en-US" dirty="0" smtClean="0"/>
          </a:p>
          <a:p>
            <a:endParaRPr lang="en-GB" altLang="en-US" dirty="0" smtClean="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978025"/>
            <a:ext cx="35353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584450"/>
            <a:ext cx="23336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755650" y="2492375"/>
            <a:ext cx="2736850" cy="73501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GB">
              <a:solidFill>
                <a:schemeClr val="tx1"/>
              </a:solidFill>
              <a:latin typeface="Times" pitchFamily="18" charset="0"/>
            </a:endParaRPr>
          </a:p>
        </p:txBody>
      </p:sp>
      <p:sp>
        <p:nvSpPr>
          <p:cNvPr id="5" name="Rectangle 4"/>
          <p:cNvSpPr>
            <a:spLocks noChangeArrowheads="1"/>
          </p:cNvSpPr>
          <p:nvPr/>
        </p:nvSpPr>
        <p:spPr bwMode="auto">
          <a:xfrm>
            <a:off x="1258888" y="3573463"/>
            <a:ext cx="22336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round/>
                <a:headEnd/>
                <a:tailEnd/>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solidFill>
                  <a:srgbClr val="FF0000"/>
                </a:solidFill>
              </a:rPr>
              <a:t>We assume this is intractable</a:t>
            </a:r>
          </a:p>
        </p:txBody>
      </p:sp>
      <p:cxnSp>
        <p:nvCxnSpPr>
          <p:cNvPr id="7" name="Straight Arrow Connector 6"/>
          <p:cNvCxnSpPr>
            <a:cxnSpLocks noChangeShapeType="1"/>
            <a:stCxn id="4" idx="4"/>
          </p:cNvCxnSpPr>
          <p:nvPr/>
        </p:nvCxnSpPr>
        <p:spPr bwMode="auto">
          <a:xfrm>
            <a:off x="2124075" y="3227388"/>
            <a:ext cx="252413" cy="561975"/>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5300663"/>
            <a:ext cx="2228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cxnSpLocks noChangeShapeType="1"/>
          </p:cNvCxnSpPr>
          <p:nvPr/>
        </p:nvCxnSpPr>
        <p:spPr bwMode="auto">
          <a:xfrm flipV="1">
            <a:off x="4211638" y="5800725"/>
            <a:ext cx="576262" cy="0"/>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09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5516563"/>
            <a:ext cx="1190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096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a:t>I</a:t>
            </a:r>
            <a:r>
              <a:rPr lang="en-GB" altLang="en-US" dirty="0" smtClean="0"/>
              <a:t>mportance sampling- </a:t>
            </a:r>
            <a:r>
              <a:rPr lang="en-GB" altLang="en-US" sz="2000" dirty="0" smtClean="0"/>
              <a:t>intuition &amp; explanation</a:t>
            </a:r>
          </a:p>
        </p:txBody>
      </p:sp>
      <p:grpSp>
        <p:nvGrpSpPr>
          <p:cNvPr id="16387" name="Group 10"/>
          <p:cNvGrpSpPr>
            <a:grpSpLocks/>
          </p:cNvGrpSpPr>
          <p:nvPr/>
        </p:nvGrpSpPr>
        <p:grpSpPr bwMode="auto">
          <a:xfrm>
            <a:off x="2535238" y="3916363"/>
            <a:ext cx="5997575" cy="0"/>
            <a:chOff x="1115616" y="4941168"/>
            <a:chExt cx="6840760" cy="0"/>
          </a:xfrm>
        </p:grpSpPr>
        <p:cxnSp>
          <p:nvCxnSpPr>
            <p:cNvPr id="16408" name="Straight Connector 6"/>
            <p:cNvCxnSpPr>
              <a:cxnSpLocks noChangeShapeType="1"/>
            </p:cNvCxnSpPr>
            <p:nvPr/>
          </p:nvCxnSpPr>
          <p:spPr bwMode="auto">
            <a:xfrm>
              <a:off x="1115616" y="4941168"/>
              <a:ext cx="6768752"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16409" name="Straight Arrow Connector 8"/>
            <p:cNvCxnSpPr>
              <a:cxnSpLocks noChangeShapeType="1"/>
            </p:cNvCxnSpPr>
            <p:nvPr/>
          </p:nvCxnSpPr>
          <p:spPr bwMode="auto">
            <a:xfrm>
              <a:off x="7740352" y="4941168"/>
              <a:ext cx="216024" cy="0"/>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0" name="Freeform 9"/>
          <p:cNvSpPr/>
          <p:nvPr/>
        </p:nvSpPr>
        <p:spPr bwMode="auto">
          <a:xfrm>
            <a:off x="3316288" y="3822700"/>
            <a:ext cx="4086225" cy="2830513"/>
          </a:xfrm>
          <a:custGeom>
            <a:avLst/>
            <a:gdLst>
              <a:gd name="connsiteX0" fmla="*/ 3933825 w 3933825"/>
              <a:gd name="connsiteY0" fmla="*/ 47802 h 1838502"/>
              <a:gd name="connsiteX1" fmla="*/ 3590925 w 3933825"/>
              <a:gd name="connsiteY1" fmla="*/ 28752 h 1838502"/>
              <a:gd name="connsiteX2" fmla="*/ 3171825 w 3933825"/>
              <a:gd name="connsiteY2" fmla="*/ 19227 h 1838502"/>
              <a:gd name="connsiteX3" fmla="*/ 2466975 w 3933825"/>
              <a:gd name="connsiteY3" fmla="*/ 177 h 1838502"/>
              <a:gd name="connsiteX4" fmla="*/ 2181225 w 3933825"/>
              <a:gd name="connsiteY4" fmla="*/ 9702 h 1838502"/>
              <a:gd name="connsiteX5" fmla="*/ 1924050 w 3933825"/>
              <a:gd name="connsiteY5" fmla="*/ 9702 h 1838502"/>
              <a:gd name="connsiteX6" fmla="*/ 1647825 w 3933825"/>
              <a:gd name="connsiteY6" fmla="*/ 9702 h 1838502"/>
              <a:gd name="connsiteX7" fmla="*/ 1371600 w 3933825"/>
              <a:gd name="connsiteY7" fmla="*/ 28752 h 1838502"/>
              <a:gd name="connsiteX8" fmla="*/ 1266825 w 3933825"/>
              <a:gd name="connsiteY8" fmla="*/ 314502 h 1838502"/>
              <a:gd name="connsiteX9" fmla="*/ 1228725 w 3933825"/>
              <a:gd name="connsiteY9" fmla="*/ 1238427 h 1838502"/>
              <a:gd name="connsiteX10" fmla="*/ 1114425 w 3933825"/>
              <a:gd name="connsiteY10" fmla="*/ 1733727 h 1838502"/>
              <a:gd name="connsiteX11" fmla="*/ 723900 w 3933825"/>
              <a:gd name="connsiteY11" fmla="*/ 1819452 h 1838502"/>
              <a:gd name="connsiteX12" fmla="*/ 266700 w 3933825"/>
              <a:gd name="connsiteY12" fmla="*/ 1800402 h 1838502"/>
              <a:gd name="connsiteX13" fmla="*/ 0 w 3933825"/>
              <a:gd name="connsiteY13" fmla="*/ 1838502 h 1838502"/>
              <a:gd name="connsiteX14" fmla="*/ 0 w 3933825"/>
              <a:gd name="connsiteY14" fmla="*/ 1838502 h 1838502"/>
              <a:gd name="connsiteX0" fmla="*/ 3933825 w 3933825"/>
              <a:gd name="connsiteY0" fmla="*/ 47802 h 2675281"/>
              <a:gd name="connsiteX1" fmla="*/ 3590925 w 3933825"/>
              <a:gd name="connsiteY1" fmla="*/ 28752 h 2675281"/>
              <a:gd name="connsiteX2" fmla="*/ 3171825 w 3933825"/>
              <a:gd name="connsiteY2" fmla="*/ 19227 h 2675281"/>
              <a:gd name="connsiteX3" fmla="*/ 2466975 w 3933825"/>
              <a:gd name="connsiteY3" fmla="*/ 177 h 2675281"/>
              <a:gd name="connsiteX4" fmla="*/ 2181225 w 3933825"/>
              <a:gd name="connsiteY4" fmla="*/ 9702 h 2675281"/>
              <a:gd name="connsiteX5" fmla="*/ 1924050 w 3933825"/>
              <a:gd name="connsiteY5" fmla="*/ 9702 h 2675281"/>
              <a:gd name="connsiteX6" fmla="*/ 1647825 w 3933825"/>
              <a:gd name="connsiteY6" fmla="*/ 9702 h 2675281"/>
              <a:gd name="connsiteX7" fmla="*/ 1371600 w 3933825"/>
              <a:gd name="connsiteY7" fmla="*/ 28752 h 2675281"/>
              <a:gd name="connsiteX8" fmla="*/ 1266825 w 3933825"/>
              <a:gd name="connsiteY8" fmla="*/ 314502 h 2675281"/>
              <a:gd name="connsiteX9" fmla="*/ 1228725 w 3933825"/>
              <a:gd name="connsiteY9" fmla="*/ 1238427 h 2675281"/>
              <a:gd name="connsiteX10" fmla="*/ 1125290 w 3933825"/>
              <a:gd name="connsiteY10" fmla="*/ 2667177 h 2675281"/>
              <a:gd name="connsiteX11" fmla="*/ 723900 w 3933825"/>
              <a:gd name="connsiteY11" fmla="*/ 1819452 h 2675281"/>
              <a:gd name="connsiteX12" fmla="*/ 266700 w 3933825"/>
              <a:gd name="connsiteY12" fmla="*/ 1800402 h 2675281"/>
              <a:gd name="connsiteX13" fmla="*/ 0 w 3933825"/>
              <a:gd name="connsiteY13" fmla="*/ 1838502 h 2675281"/>
              <a:gd name="connsiteX14" fmla="*/ 0 w 3933825"/>
              <a:gd name="connsiteY14" fmla="*/ 1838502 h 2675281"/>
              <a:gd name="connsiteX0" fmla="*/ 3933825 w 3933825"/>
              <a:gd name="connsiteY0" fmla="*/ 47802 h 2822188"/>
              <a:gd name="connsiteX1" fmla="*/ 3590925 w 3933825"/>
              <a:gd name="connsiteY1" fmla="*/ 28752 h 2822188"/>
              <a:gd name="connsiteX2" fmla="*/ 3171825 w 3933825"/>
              <a:gd name="connsiteY2" fmla="*/ 19227 h 2822188"/>
              <a:gd name="connsiteX3" fmla="*/ 2466975 w 3933825"/>
              <a:gd name="connsiteY3" fmla="*/ 177 h 2822188"/>
              <a:gd name="connsiteX4" fmla="*/ 2181225 w 3933825"/>
              <a:gd name="connsiteY4" fmla="*/ 9702 h 2822188"/>
              <a:gd name="connsiteX5" fmla="*/ 1924050 w 3933825"/>
              <a:gd name="connsiteY5" fmla="*/ 9702 h 2822188"/>
              <a:gd name="connsiteX6" fmla="*/ 1647825 w 3933825"/>
              <a:gd name="connsiteY6" fmla="*/ 9702 h 2822188"/>
              <a:gd name="connsiteX7" fmla="*/ 1371600 w 3933825"/>
              <a:gd name="connsiteY7" fmla="*/ 28752 h 2822188"/>
              <a:gd name="connsiteX8" fmla="*/ 1266825 w 3933825"/>
              <a:gd name="connsiteY8" fmla="*/ 314502 h 2822188"/>
              <a:gd name="connsiteX9" fmla="*/ 1228725 w 3933825"/>
              <a:gd name="connsiteY9" fmla="*/ 1238427 h 2822188"/>
              <a:gd name="connsiteX10" fmla="*/ 1125290 w 3933825"/>
              <a:gd name="connsiteY10" fmla="*/ 2667177 h 2822188"/>
              <a:gd name="connsiteX11" fmla="*/ 669576 w 3933825"/>
              <a:gd name="connsiteY11" fmla="*/ 2686227 h 2822188"/>
              <a:gd name="connsiteX12" fmla="*/ 266700 w 3933825"/>
              <a:gd name="connsiteY12" fmla="*/ 1800402 h 2822188"/>
              <a:gd name="connsiteX13" fmla="*/ 0 w 3933825"/>
              <a:gd name="connsiteY13" fmla="*/ 1838502 h 2822188"/>
              <a:gd name="connsiteX14" fmla="*/ 0 w 3933825"/>
              <a:gd name="connsiteY14" fmla="*/ 1838502 h 2822188"/>
              <a:gd name="connsiteX0" fmla="*/ 3970659 w 3970659"/>
              <a:gd name="connsiteY0" fmla="*/ 47802 h 2778832"/>
              <a:gd name="connsiteX1" fmla="*/ 3627759 w 3970659"/>
              <a:gd name="connsiteY1" fmla="*/ 28752 h 2778832"/>
              <a:gd name="connsiteX2" fmla="*/ 3208659 w 3970659"/>
              <a:gd name="connsiteY2" fmla="*/ 19227 h 2778832"/>
              <a:gd name="connsiteX3" fmla="*/ 2503809 w 3970659"/>
              <a:gd name="connsiteY3" fmla="*/ 177 h 2778832"/>
              <a:gd name="connsiteX4" fmla="*/ 2218059 w 3970659"/>
              <a:gd name="connsiteY4" fmla="*/ 9702 h 2778832"/>
              <a:gd name="connsiteX5" fmla="*/ 1960884 w 3970659"/>
              <a:gd name="connsiteY5" fmla="*/ 9702 h 2778832"/>
              <a:gd name="connsiteX6" fmla="*/ 1684659 w 3970659"/>
              <a:gd name="connsiteY6" fmla="*/ 9702 h 2778832"/>
              <a:gd name="connsiteX7" fmla="*/ 1408434 w 3970659"/>
              <a:gd name="connsiteY7" fmla="*/ 28752 h 2778832"/>
              <a:gd name="connsiteX8" fmla="*/ 1303659 w 3970659"/>
              <a:gd name="connsiteY8" fmla="*/ 314502 h 2778832"/>
              <a:gd name="connsiteX9" fmla="*/ 1265559 w 3970659"/>
              <a:gd name="connsiteY9" fmla="*/ 1238427 h 2778832"/>
              <a:gd name="connsiteX10" fmla="*/ 1162124 w 3970659"/>
              <a:gd name="connsiteY10" fmla="*/ 2667177 h 2778832"/>
              <a:gd name="connsiteX11" fmla="*/ 706410 w 3970659"/>
              <a:gd name="connsiteY11" fmla="*/ 2686227 h 2778832"/>
              <a:gd name="connsiteX12" fmla="*/ 53646 w 3970659"/>
              <a:gd name="connsiteY12" fmla="*/ 2686227 h 2778832"/>
              <a:gd name="connsiteX13" fmla="*/ 36834 w 3970659"/>
              <a:gd name="connsiteY13" fmla="*/ 1838502 h 2778832"/>
              <a:gd name="connsiteX14" fmla="*/ 36834 w 3970659"/>
              <a:gd name="connsiteY14" fmla="*/ 1838502 h 2778832"/>
              <a:gd name="connsiteX0" fmla="*/ 4171695 w 4171695"/>
              <a:gd name="connsiteY0" fmla="*/ 47802 h 2778832"/>
              <a:gd name="connsiteX1" fmla="*/ 3828795 w 4171695"/>
              <a:gd name="connsiteY1" fmla="*/ 28752 h 2778832"/>
              <a:gd name="connsiteX2" fmla="*/ 3409695 w 4171695"/>
              <a:gd name="connsiteY2" fmla="*/ 19227 h 2778832"/>
              <a:gd name="connsiteX3" fmla="*/ 2704845 w 4171695"/>
              <a:gd name="connsiteY3" fmla="*/ 177 h 2778832"/>
              <a:gd name="connsiteX4" fmla="*/ 2419095 w 4171695"/>
              <a:gd name="connsiteY4" fmla="*/ 9702 h 2778832"/>
              <a:gd name="connsiteX5" fmla="*/ 2161920 w 4171695"/>
              <a:gd name="connsiteY5" fmla="*/ 9702 h 2778832"/>
              <a:gd name="connsiteX6" fmla="*/ 1885695 w 4171695"/>
              <a:gd name="connsiteY6" fmla="*/ 9702 h 2778832"/>
              <a:gd name="connsiteX7" fmla="*/ 1609470 w 4171695"/>
              <a:gd name="connsiteY7" fmla="*/ 28752 h 2778832"/>
              <a:gd name="connsiteX8" fmla="*/ 1504695 w 4171695"/>
              <a:gd name="connsiteY8" fmla="*/ 314502 h 2778832"/>
              <a:gd name="connsiteX9" fmla="*/ 1466595 w 4171695"/>
              <a:gd name="connsiteY9" fmla="*/ 1238427 h 2778832"/>
              <a:gd name="connsiteX10" fmla="*/ 1363160 w 4171695"/>
              <a:gd name="connsiteY10" fmla="*/ 2667177 h 2778832"/>
              <a:gd name="connsiteX11" fmla="*/ 907446 w 4171695"/>
              <a:gd name="connsiteY11" fmla="*/ 2686227 h 2778832"/>
              <a:gd name="connsiteX12" fmla="*/ 254682 w 4171695"/>
              <a:gd name="connsiteY12" fmla="*/ 2686227 h 2778832"/>
              <a:gd name="connsiteX13" fmla="*/ 237870 w 4171695"/>
              <a:gd name="connsiteY13" fmla="*/ 1838502 h 2778832"/>
              <a:gd name="connsiteX14" fmla="*/ 237870 w 4171695"/>
              <a:gd name="connsiteY14" fmla="*/ 1838502 h 2778832"/>
              <a:gd name="connsiteX0" fmla="*/ 4444466 w 4444466"/>
              <a:gd name="connsiteY0" fmla="*/ 47802 h 2778832"/>
              <a:gd name="connsiteX1" fmla="*/ 4101566 w 4444466"/>
              <a:gd name="connsiteY1" fmla="*/ 28752 h 2778832"/>
              <a:gd name="connsiteX2" fmla="*/ 3682466 w 4444466"/>
              <a:gd name="connsiteY2" fmla="*/ 19227 h 2778832"/>
              <a:gd name="connsiteX3" fmla="*/ 2977616 w 4444466"/>
              <a:gd name="connsiteY3" fmla="*/ 177 h 2778832"/>
              <a:gd name="connsiteX4" fmla="*/ 2691866 w 4444466"/>
              <a:gd name="connsiteY4" fmla="*/ 9702 h 2778832"/>
              <a:gd name="connsiteX5" fmla="*/ 2434691 w 4444466"/>
              <a:gd name="connsiteY5" fmla="*/ 9702 h 2778832"/>
              <a:gd name="connsiteX6" fmla="*/ 2158466 w 4444466"/>
              <a:gd name="connsiteY6" fmla="*/ 9702 h 2778832"/>
              <a:gd name="connsiteX7" fmla="*/ 1882241 w 4444466"/>
              <a:gd name="connsiteY7" fmla="*/ 28752 h 2778832"/>
              <a:gd name="connsiteX8" fmla="*/ 1777466 w 4444466"/>
              <a:gd name="connsiteY8" fmla="*/ 314502 h 2778832"/>
              <a:gd name="connsiteX9" fmla="*/ 1739366 w 4444466"/>
              <a:gd name="connsiteY9" fmla="*/ 1238427 h 2778832"/>
              <a:gd name="connsiteX10" fmla="*/ 1635931 w 4444466"/>
              <a:gd name="connsiteY10" fmla="*/ 2667177 h 2778832"/>
              <a:gd name="connsiteX11" fmla="*/ 1180217 w 4444466"/>
              <a:gd name="connsiteY11" fmla="*/ 2686227 h 2778832"/>
              <a:gd name="connsiteX12" fmla="*/ 527453 w 4444466"/>
              <a:gd name="connsiteY12" fmla="*/ 2686227 h 2778832"/>
              <a:gd name="connsiteX13" fmla="*/ 510641 w 4444466"/>
              <a:gd name="connsiteY13" fmla="*/ 1838502 h 2778832"/>
              <a:gd name="connsiteX14" fmla="*/ 0 w 4444466"/>
              <a:gd name="connsiteY14" fmla="*/ 2610027 h 2778832"/>
              <a:gd name="connsiteX0" fmla="*/ 4444466 w 4444466"/>
              <a:gd name="connsiteY0" fmla="*/ 47802 h 2828915"/>
              <a:gd name="connsiteX1" fmla="*/ 4101566 w 4444466"/>
              <a:gd name="connsiteY1" fmla="*/ 28752 h 2828915"/>
              <a:gd name="connsiteX2" fmla="*/ 3682466 w 4444466"/>
              <a:gd name="connsiteY2" fmla="*/ 19227 h 2828915"/>
              <a:gd name="connsiteX3" fmla="*/ 2977616 w 4444466"/>
              <a:gd name="connsiteY3" fmla="*/ 177 h 2828915"/>
              <a:gd name="connsiteX4" fmla="*/ 2691866 w 4444466"/>
              <a:gd name="connsiteY4" fmla="*/ 9702 h 2828915"/>
              <a:gd name="connsiteX5" fmla="*/ 2434691 w 4444466"/>
              <a:gd name="connsiteY5" fmla="*/ 9702 h 2828915"/>
              <a:gd name="connsiteX6" fmla="*/ 2158466 w 4444466"/>
              <a:gd name="connsiteY6" fmla="*/ 9702 h 2828915"/>
              <a:gd name="connsiteX7" fmla="*/ 1882241 w 4444466"/>
              <a:gd name="connsiteY7" fmla="*/ 28752 h 2828915"/>
              <a:gd name="connsiteX8" fmla="*/ 1777466 w 4444466"/>
              <a:gd name="connsiteY8" fmla="*/ 314502 h 2828915"/>
              <a:gd name="connsiteX9" fmla="*/ 1739366 w 4444466"/>
              <a:gd name="connsiteY9" fmla="*/ 1238427 h 2828915"/>
              <a:gd name="connsiteX10" fmla="*/ 1635931 w 4444466"/>
              <a:gd name="connsiteY10" fmla="*/ 2667177 h 2828915"/>
              <a:gd name="connsiteX11" fmla="*/ 1180217 w 4444466"/>
              <a:gd name="connsiteY11" fmla="*/ 2686227 h 2828915"/>
              <a:gd name="connsiteX12" fmla="*/ 516588 w 4444466"/>
              <a:gd name="connsiteY12" fmla="*/ 2781477 h 2828915"/>
              <a:gd name="connsiteX13" fmla="*/ 510641 w 4444466"/>
              <a:gd name="connsiteY13" fmla="*/ 1838502 h 2828915"/>
              <a:gd name="connsiteX14" fmla="*/ 0 w 4444466"/>
              <a:gd name="connsiteY14" fmla="*/ 2610027 h 2828915"/>
              <a:gd name="connsiteX0" fmla="*/ 4444466 w 4444466"/>
              <a:gd name="connsiteY0" fmla="*/ 47802 h 2792837"/>
              <a:gd name="connsiteX1" fmla="*/ 4101566 w 4444466"/>
              <a:gd name="connsiteY1" fmla="*/ 28752 h 2792837"/>
              <a:gd name="connsiteX2" fmla="*/ 3682466 w 4444466"/>
              <a:gd name="connsiteY2" fmla="*/ 19227 h 2792837"/>
              <a:gd name="connsiteX3" fmla="*/ 2977616 w 4444466"/>
              <a:gd name="connsiteY3" fmla="*/ 177 h 2792837"/>
              <a:gd name="connsiteX4" fmla="*/ 2691866 w 4444466"/>
              <a:gd name="connsiteY4" fmla="*/ 9702 h 2792837"/>
              <a:gd name="connsiteX5" fmla="*/ 2434691 w 4444466"/>
              <a:gd name="connsiteY5" fmla="*/ 9702 h 2792837"/>
              <a:gd name="connsiteX6" fmla="*/ 2158466 w 4444466"/>
              <a:gd name="connsiteY6" fmla="*/ 9702 h 2792837"/>
              <a:gd name="connsiteX7" fmla="*/ 1882241 w 4444466"/>
              <a:gd name="connsiteY7" fmla="*/ 28752 h 2792837"/>
              <a:gd name="connsiteX8" fmla="*/ 1777466 w 4444466"/>
              <a:gd name="connsiteY8" fmla="*/ 314502 h 2792837"/>
              <a:gd name="connsiteX9" fmla="*/ 1739366 w 4444466"/>
              <a:gd name="connsiteY9" fmla="*/ 1238427 h 2792837"/>
              <a:gd name="connsiteX10" fmla="*/ 1635931 w 4444466"/>
              <a:gd name="connsiteY10" fmla="*/ 2667177 h 2792837"/>
              <a:gd name="connsiteX11" fmla="*/ 1180217 w 4444466"/>
              <a:gd name="connsiteY11" fmla="*/ 2686227 h 2792837"/>
              <a:gd name="connsiteX12" fmla="*/ 516588 w 4444466"/>
              <a:gd name="connsiteY12" fmla="*/ 2781477 h 2792837"/>
              <a:gd name="connsiteX13" fmla="*/ 54324 w 4444466"/>
              <a:gd name="connsiteY13" fmla="*/ 2771952 h 2792837"/>
              <a:gd name="connsiteX14" fmla="*/ 0 w 4444466"/>
              <a:gd name="connsiteY14" fmla="*/ 2610027 h 2792837"/>
              <a:gd name="connsiteX0" fmla="*/ 4553113 w 4553113"/>
              <a:gd name="connsiteY0" fmla="*/ 47802 h 2800527"/>
              <a:gd name="connsiteX1" fmla="*/ 4210213 w 4553113"/>
              <a:gd name="connsiteY1" fmla="*/ 28752 h 2800527"/>
              <a:gd name="connsiteX2" fmla="*/ 3791113 w 4553113"/>
              <a:gd name="connsiteY2" fmla="*/ 19227 h 2800527"/>
              <a:gd name="connsiteX3" fmla="*/ 3086263 w 4553113"/>
              <a:gd name="connsiteY3" fmla="*/ 177 h 2800527"/>
              <a:gd name="connsiteX4" fmla="*/ 2800513 w 4553113"/>
              <a:gd name="connsiteY4" fmla="*/ 9702 h 2800527"/>
              <a:gd name="connsiteX5" fmla="*/ 2543338 w 4553113"/>
              <a:gd name="connsiteY5" fmla="*/ 9702 h 2800527"/>
              <a:gd name="connsiteX6" fmla="*/ 2267113 w 4553113"/>
              <a:gd name="connsiteY6" fmla="*/ 9702 h 2800527"/>
              <a:gd name="connsiteX7" fmla="*/ 1990888 w 4553113"/>
              <a:gd name="connsiteY7" fmla="*/ 28752 h 2800527"/>
              <a:gd name="connsiteX8" fmla="*/ 1886113 w 4553113"/>
              <a:gd name="connsiteY8" fmla="*/ 314502 h 2800527"/>
              <a:gd name="connsiteX9" fmla="*/ 1848013 w 4553113"/>
              <a:gd name="connsiteY9" fmla="*/ 1238427 h 2800527"/>
              <a:gd name="connsiteX10" fmla="*/ 1744578 w 4553113"/>
              <a:gd name="connsiteY10" fmla="*/ 2667177 h 2800527"/>
              <a:gd name="connsiteX11" fmla="*/ 1288864 w 4553113"/>
              <a:gd name="connsiteY11" fmla="*/ 2686227 h 2800527"/>
              <a:gd name="connsiteX12" fmla="*/ 625235 w 4553113"/>
              <a:gd name="connsiteY12" fmla="*/ 2781477 h 2800527"/>
              <a:gd name="connsiteX13" fmla="*/ 162971 w 4553113"/>
              <a:gd name="connsiteY13" fmla="*/ 2771952 h 2800527"/>
              <a:gd name="connsiteX14" fmla="*/ 0 w 4553113"/>
              <a:gd name="connsiteY14" fmla="*/ 2800527 h 2800527"/>
              <a:gd name="connsiteX0" fmla="*/ 4390142 w 4390142"/>
              <a:gd name="connsiteY0" fmla="*/ 47802 h 2785679"/>
              <a:gd name="connsiteX1" fmla="*/ 4047242 w 4390142"/>
              <a:gd name="connsiteY1" fmla="*/ 28752 h 2785679"/>
              <a:gd name="connsiteX2" fmla="*/ 3628142 w 4390142"/>
              <a:gd name="connsiteY2" fmla="*/ 19227 h 2785679"/>
              <a:gd name="connsiteX3" fmla="*/ 2923292 w 4390142"/>
              <a:gd name="connsiteY3" fmla="*/ 177 h 2785679"/>
              <a:gd name="connsiteX4" fmla="*/ 2637542 w 4390142"/>
              <a:gd name="connsiteY4" fmla="*/ 9702 h 2785679"/>
              <a:gd name="connsiteX5" fmla="*/ 2380367 w 4390142"/>
              <a:gd name="connsiteY5" fmla="*/ 9702 h 2785679"/>
              <a:gd name="connsiteX6" fmla="*/ 2104142 w 4390142"/>
              <a:gd name="connsiteY6" fmla="*/ 9702 h 2785679"/>
              <a:gd name="connsiteX7" fmla="*/ 1827917 w 4390142"/>
              <a:gd name="connsiteY7" fmla="*/ 28752 h 2785679"/>
              <a:gd name="connsiteX8" fmla="*/ 1723142 w 4390142"/>
              <a:gd name="connsiteY8" fmla="*/ 314502 h 2785679"/>
              <a:gd name="connsiteX9" fmla="*/ 1685042 w 4390142"/>
              <a:gd name="connsiteY9" fmla="*/ 1238427 h 2785679"/>
              <a:gd name="connsiteX10" fmla="*/ 1581607 w 4390142"/>
              <a:gd name="connsiteY10" fmla="*/ 2667177 h 2785679"/>
              <a:gd name="connsiteX11" fmla="*/ 1125893 w 4390142"/>
              <a:gd name="connsiteY11" fmla="*/ 2686227 h 2785679"/>
              <a:gd name="connsiteX12" fmla="*/ 462264 w 4390142"/>
              <a:gd name="connsiteY12" fmla="*/ 2781477 h 2785679"/>
              <a:gd name="connsiteX13" fmla="*/ 0 w 4390142"/>
              <a:gd name="connsiteY13" fmla="*/ 2771952 h 2785679"/>
              <a:gd name="connsiteX0" fmla="*/ 4661760 w 4661760"/>
              <a:gd name="connsiteY0" fmla="*/ 47802 h 2785679"/>
              <a:gd name="connsiteX1" fmla="*/ 4318860 w 4661760"/>
              <a:gd name="connsiteY1" fmla="*/ 28752 h 2785679"/>
              <a:gd name="connsiteX2" fmla="*/ 3899760 w 4661760"/>
              <a:gd name="connsiteY2" fmla="*/ 19227 h 2785679"/>
              <a:gd name="connsiteX3" fmla="*/ 3194910 w 4661760"/>
              <a:gd name="connsiteY3" fmla="*/ 177 h 2785679"/>
              <a:gd name="connsiteX4" fmla="*/ 2909160 w 4661760"/>
              <a:gd name="connsiteY4" fmla="*/ 9702 h 2785679"/>
              <a:gd name="connsiteX5" fmla="*/ 2651985 w 4661760"/>
              <a:gd name="connsiteY5" fmla="*/ 9702 h 2785679"/>
              <a:gd name="connsiteX6" fmla="*/ 2375760 w 4661760"/>
              <a:gd name="connsiteY6" fmla="*/ 9702 h 2785679"/>
              <a:gd name="connsiteX7" fmla="*/ 2099535 w 4661760"/>
              <a:gd name="connsiteY7" fmla="*/ 28752 h 2785679"/>
              <a:gd name="connsiteX8" fmla="*/ 1994760 w 4661760"/>
              <a:gd name="connsiteY8" fmla="*/ 314502 h 2785679"/>
              <a:gd name="connsiteX9" fmla="*/ 1956660 w 4661760"/>
              <a:gd name="connsiteY9" fmla="*/ 1238427 h 2785679"/>
              <a:gd name="connsiteX10" fmla="*/ 1853225 w 4661760"/>
              <a:gd name="connsiteY10" fmla="*/ 2667177 h 2785679"/>
              <a:gd name="connsiteX11" fmla="*/ 1397511 w 4661760"/>
              <a:gd name="connsiteY11" fmla="*/ 2686227 h 2785679"/>
              <a:gd name="connsiteX12" fmla="*/ 733882 w 4661760"/>
              <a:gd name="connsiteY12" fmla="*/ 2781477 h 2785679"/>
              <a:gd name="connsiteX13" fmla="*/ 0 w 4661760"/>
              <a:gd name="connsiteY13" fmla="*/ 2771952 h 2785679"/>
              <a:gd name="connsiteX0" fmla="*/ 4661760 w 4661760"/>
              <a:gd name="connsiteY0" fmla="*/ 47802 h 2829705"/>
              <a:gd name="connsiteX1" fmla="*/ 4318860 w 4661760"/>
              <a:gd name="connsiteY1" fmla="*/ 28752 h 2829705"/>
              <a:gd name="connsiteX2" fmla="*/ 3899760 w 4661760"/>
              <a:gd name="connsiteY2" fmla="*/ 19227 h 2829705"/>
              <a:gd name="connsiteX3" fmla="*/ 3194910 w 4661760"/>
              <a:gd name="connsiteY3" fmla="*/ 177 h 2829705"/>
              <a:gd name="connsiteX4" fmla="*/ 2909160 w 4661760"/>
              <a:gd name="connsiteY4" fmla="*/ 9702 h 2829705"/>
              <a:gd name="connsiteX5" fmla="*/ 2651985 w 4661760"/>
              <a:gd name="connsiteY5" fmla="*/ 9702 h 2829705"/>
              <a:gd name="connsiteX6" fmla="*/ 2375760 w 4661760"/>
              <a:gd name="connsiteY6" fmla="*/ 9702 h 2829705"/>
              <a:gd name="connsiteX7" fmla="*/ 2099535 w 4661760"/>
              <a:gd name="connsiteY7" fmla="*/ 28752 h 2829705"/>
              <a:gd name="connsiteX8" fmla="*/ 1994760 w 4661760"/>
              <a:gd name="connsiteY8" fmla="*/ 314502 h 2829705"/>
              <a:gd name="connsiteX9" fmla="*/ 1956660 w 4661760"/>
              <a:gd name="connsiteY9" fmla="*/ 1238427 h 2829705"/>
              <a:gd name="connsiteX10" fmla="*/ 1853225 w 4661760"/>
              <a:gd name="connsiteY10" fmla="*/ 2667177 h 2829705"/>
              <a:gd name="connsiteX11" fmla="*/ 1419241 w 4661760"/>
              <a:gd name="connsiteY11" fmla="*/ 2810052 h 2829705"/>
              <a:gd name="connsiteX12" fmla="*/ 733882 w 4661760"/>
              <a:gd name="connsiteY12" fmla="*/ 2781477 h 2829705"/>
              <a:gd name="connsiteX13" fmla="*/ 0 w 4661760"/>
              <a:gd name="connsiteY13" fmla="*/ 2771952 h 28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1760" h="2829705">
                <a:moveTo>
                  <a:pt x="4661760" y="47802"/>
                </a:moveTo>
                <a:cubicBezTo>
                  <a:pt x="4553810" y="40658"/>
                  <a:pt x="4445860" y="33514"/>
                  <a:pt x="4318860" y="28752"/>
                </a:cubicBezTo>
                <a:cubicBezTo>
                  <a:pt x="4191860" y="23990"/>
                  <a:pt x="3899760" y="19227"/>
                  <a:pt x="3899760" y="19227"/>
                </a:cubicBezTo>
                <a:lnTo>
                  <a:pt x="3194910" y="177"/>
                </a:lnTo>
                <a:cubicBezTo>
                  <a:pt x="3029810" y="-1411"/>
                  <a:pt x="2999647" y="8115"/>
                  <a:pt x="2909160" y="9702"/>
                </a:cubicBezTo>
                <a:cubicBezTo>
                  <a:pt x="2818673" y="11289"/>
                  <a:pt x="2651985" y="9702"/>
                  <a:pt x="2651985" y="9702"/>
                </a:cubicBezTo>
                <a:cubicBezTo>
                  <a:pt x="2563085" y="9702"/>
                  <a:pt x="2467835" y="6527"/>
                  <a:pt x="2375760" y="9702"/>
                </a:cubicBezTo>
                <a:cubicBezTo>
                  <a:pt x="2283685" y="12877"/>
                  <a:pt x="2163035" y="-22048"/>
                  <a:pt x="2099535" y="28752"/>
                </a:cubicBezTo>
                <a:cubicBezTo>
                  <a:pt x="2036035" y="79552"/>
                  <a:pt x="2018572" y="112890"/>
                  <a:pt x="1994760" y="314502"/>
                </a:cubicBezTo>
                <a:cubicBezTo>
                  <a:pt x="1970948" y="516114"/>
                  <a:pt x="1980249" y="846315"/>
                  <a:pt x="1956660" y="1238427"/>
                </a:cubicBezTo>
                <a:cubicBezTo>
                  <a:pt x="1933071" y="1630539"/>
                  <a:pt x="1942795" y="2405240"/>
                  <a:pt x="1853225" y="2667177"/>
                </a:cubicBezTo>
                <a:cubicBezTo>
                  <a:pt x="1763655" y="2929114"/>
                  <a:pt x="1605798" y="2791002"/>
                  <a:pt x="1419241" y="2810052"/>
                </a:cubicBezTo>
                <a:cubicBezTo>
                  <a:pt x="1232684" y="2829102"/>
                  <a:pt x="970422" y="2787827"/>
                  <a:pt x="733882" y="2781477"/>
                </a:cubicBezTo>
                <a:cubicBezTo>
                  <a:pt x="497342" y="2775127"/>
                  <a:pt x="104206" y="2768777"/>
                  <a:pt x="0" y="2771952"/>
                </a:cubicBezTo>
              </a:path>
            </a:pathLst>
          </a:cu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GB">
              <a:latin typeface="Times" pitchFamily="18" charset="0"/>
            </a:endParaRPr>
          </a:p>
        </p:txBody>
      </p:sp>
      <p:sp>
        <p:nvSpPr>
          <p:cNvPr id="16389" name="Rectangle 12"/>
          <p:cNvSpPr>
            <a:spLocks noChangeArrowheads="1"/>
          </p:cNvSpPr>
          <p:nvPr/>
        </p:nvSpPr>
        <p:spPr bwMode="auto">
          <a:xfrm>
            <a:off x="5149850" y="4768850"/>
            <a:ext cx="704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a:solidFill>
                  <a:srgbClr val="FF0000"/>
                </a:solidFill>
              </a:rPr>
              <a:t>f(z) </a:t>
            </a:r>
          </a:p>
        </p:txBody>
      </p:sp>
      <p:grpSp>
        <p:nvGrpSpPr>
          <p:cNvPr id="16390" name="Group 28"/>
          <p:cNvGrpSpPr>
            <a:grpSpLocks/>
          </p:cNvGrpSpPr>
          <p:nvPr/>
        </p:nvGrpSpPr>
        <p:grpSpPr bwMode="auto">
          <a:xfrm>
            <a:off x="3590925" y="2209800"/>
            <a:ext cx="4217988" cy="1690688"/>
            <a:chOff x="3591130" y="2210562"/>
            <a:chExt cx="4217171" cy="1689138"/>
          </a:xfrm>
        </p:grpSpPr>
        <p:sp>
          <p:nvSpPr>
            <p:cNvPr id="5" name="Freeform 4"/>
            <p:cNvSpPr/>
            <p:nvPr/>
          </p:nvSpPr>
          <p:spPr bwMode="auto">
            <a:xfrm>
              <a:off x="3591130" y="2210562"/>
              <a:ext cx="4217171" cy="1689138"/>
            </a:xfrm>
            <a:custGeom>
              <a:avLst/>
              <a:gdLst>
                <a:gd name="connsiteX0" fmla="*/ 0 w 3676650"/>
                <a:gd name="connsiteY0" fmla="*/ 1557534 h 1557534"/>
                <a:gd name="connsiteX1" fmla="*/ 1104900 w 3676650"/>
                <a:gd name="connsiteY1" fmla="*/ 1519434 h 1557534"/>
                <a:gd name="connsiteX2" fmla="*/ 1381125 w 3676650"/>
                <a:gd name="connsiteY2" fmla="*/ 1405134 h 1557534"/>
                <a:gd name="connsiteX3" fmla="*/ 1543050 w 3676650"/>
                <a:gd name="connsiteY3" fmla="*/ 1119384 h 1557534"/>
                <a:gd name="connsiteX4" fmla="*/ 1676400 w 3676650"/>
                <a:gd name="connsiteY4" fmla="*/ 843159 h 1557534"/>
                <a:gd name="connsiteX5" fmla="*/ 1885950 w 3676650"/>
                <a:gd name="connsiteY5" fmla="*/ 376434 h 1557534"/>
                <a:gd name="connsiteX6" fmla="*/ 2000250 w 3676650"/>
                <a:gd name="connsiteY6" fmla="*/ 157359 h 1557534"/>
                <a:gd name="connsiteX7" fmla="*/ 2066925 w 3676650"/>
                <a:gd name="connsiteY7" fmla="*/ 90684 h 1557534"/>
                <a:gd name="connsiteX8" fmla="*/ 2228850 w 3676650"/>
                <a:gd name="connsiteY8" fmla="*/ 14484 h 1557534"/>
                <a:gd name="connsiteX9" fmla="*/ 2552700 w 3676650"/>
                <a:gd name="connsiteY9" fmla="*/ 405009 h 1557534"/>
                <a:gd name="connsiteX10" fmla="*/ 3057525 w 3676650"/>
                <a:gd name="connsiteY10" fmla="*/ 1414659 h 1557534"/>
                <a:gd name="connsiteX11" fmla="*/ 3105150 w 3676650"/>
                <a:gd name="connsiteY11" fmla="*/ 1509909 h 1557534"/>
                <a:gd name="connsiteX12" fmla="*/ 3676650 w 3676650"/>
                <a:gd name="connsiteY12" fmla="*/ 1509909 h 1557534"/>
                <a:gd name="connsiteX0" fmla="*/ 0 w 3713311"/>
                <a:gd name="connsiteY0" fmla="*/ 1557534 h 1557534"/>
                <a:gd name="connsiteX1" fmla="*/ 1104900 w 3713311"/>
                <a:gd name="connsiteY1" fmla="*/ 1519434 h 1557534"/>
                <a:gd name="connsiteX2" fmla="*/ 1381125 w 3713311"/>
                <a:gd name="connsiteY2" fmla="*/ 1405134 h 1557534"/>
                <a:gd name="connsiteX3" fmla="*/ 1543050 w 3713311"/>
                <a:gd name="connsiteY3" fmla="*/ 1119384 h 1557534"/>
                <a:gd name="connsiteX4" fmla="*/ 1676400 w 3713311"/>
                <a:gd name="connsiteY4" fmla="*/ 843159 h 1557534"/>
                <a:gd name="connsiteX5" fmla="*/ 1885950 w 3713311"/>
                <a:gd name="connsiteY5" fmla="*/ 376434 h 1557534"/>
                <a:gd name="connsiteX6" fmla="*/ 2000250 w 3713311"/>
                <a:gd name="connsiteY6" fmla="*/ 157359 h 1557534"/>
                <a:gd name="connsiteX7" fmla="*/ 2066925 w 3713311"/>
                <a:gd name="connsiteY7" fmla="*/ 90684 h 1557534"/>
                <a:gd name="connsiteX8" fmla="*/ 2228850 w 3713311"/>
                <a:gd name="connsiteY8" fmla="*/ 14484 h 1557534"/>
                <a:gd name="connsiteX9" fmla="*/ 2552700 w 3713311"/>
                <a:gd name="connsiteY9" fmla="*/ 405009 h 1557534"/>
                <a:gd name="connsiteX10" fmla="*/ 3057525 w 3713311"/>
                <a:gd name="connsiteY10" fmla="*/ 1414659 h 1557534"/>
                <a:gd name="connsiteX11" fmla="*/ 3693974 w 3713311"/>
                <a:gd name="connsiteY11" fmla="*/ 1502149 h 1557534"/>
                <a:gd name="connsiteX12" fmla="*/ 3676650 w 3713311"/>
                <a:gd name="connsiteY12" fmla="*/ 1509909 h 1557534"/>
                <a:gd name="connsiteX0" fmla="*/ 0 w 3702406"/>
                <a:gd name="connsiteY0" fmla="*/ 1557534 h 1557534"/>
                <a:gd name="connsiteX1" fmla="*/ 1104900 w 3702406"/>
                <a:gd name="connsiteY1" fmla="*/ 1519434 h 1557534"/>
                <a:gd name="connsiteX2" fmla="*/ 1381125 w 3702406"/>
                <a:gd name="connsiteY2" fmla="*/ 1405134 h 1557534"/>
                <a:gd name="connsiteX3" fmla="*/ 1543050 w 3702406"/>
                <a:gd name="connsiteY3" fmla="*/ 1119384 h 1557534"/>
                <a:gd name="connsiteX4" fmla="*/ 1676400 w 3702406"/>
                <a:gd name="connsiteY4" fmla="*/ 843159 h 1557534"/>
                <a:gd name="connsiteX5" fmla="*/ 1885950 w 3702406"/>
                <a:gd name="connsiteY5" fmla="*/ 376434 h 1557534"/>
                <a:gd name="connsiteX6" fmla="*/ 2000250 w 3702406"/>
                <a:gd name="connsiteY6" fmla="*/ 157359 h 1557534"/>
                <a:gd name="connsiteX7" fmla="*/ 2066925 w 3702406"/>
                <a:gd name="connsiteY7" fmla="*/ 90684 h 1557534"/>
                <a:gd name="connsiteX8" fmla="*/ 2228850 w 3702406"/>
                <a:gd name="connsiteY8" fmla="*/ 14484 h 1557534"/>
                <a:gd name="connsiteX9" fmla="*/ 2552700 w 3702406"/>
                <a:gd name="connsiteY9" fmla="*/ 405009 h 1557534"/>
                <a:gd name="connsiteX10" fmla="*/ 3057525 w 3702406"/>
                <a:gd name="connsiteY10" fmla="*/ 1414659 h 1557534"/>
                <a:gd name="connsiteX11" fmla="*/ 3693974 w 3702406"/>
                <a:gd name="connsiteY11" fmla="*/ 1502149 h 1557534"/>
                <a:gd name="connsiteX12" fmla="*/ 3520786 w 3702406"/>
                <a:gd name="connsiteY12" fmla="*/ 1509909 h 1557534"/>
                <a:gd name="connsiteX0" fmla="*/ 0 w 3693974"/>
                <a:gd name="connsiteY0" fmla="*/ 1557534 h 1557534"/>
                <a:gd name="connsiteX1" fmla="*/ 1104900 w 3693974"/>
                <a:gd name="connsiteY1" fmla="*/ 1519434 h 1557534"/>
                <a:gd name="connsiteX2" fmla="*/ 1381125 w 3693974"/>
                <a:gd name="connsiteY2" fmla="*/ 1405134 h 1557534"/>
                <a:gd name="connsiteX3" fmla="*/ 1543050 w 3693974"/>
                <a:gd name="connsiteY3" fmla="*/ 1119384 h 1557534"/>
                <a:gd name="connsiteX4" fmla="*/ 1676400 w 3693974"/>
                <a:gd name="connsiteY4" fmla="*/ 843159 h 1557534"/>
                <a:gd name="connsiteX5" fmla="*/ 1885950 w 3693974"/>
                <a:gd name="connsiteY5" fmla="*/ 376434 h 1557534"/>
                <a:gd name="connsiteX6" fmla="*/ 2000250 w 3693974"/>
                <a:gd name="connsiteY6" fmla="*/ 157359 h 1557534"/>
                <a:gd name="connsiteX7" fmla="*/ 2066925 w 3693974"/>
                <a:gd name="connsiteY7" fmla="*/ 90684 h 1557534"/>
                <a:gd name="connsiteX8" fmla="*/ 2228850 w 3693974"/>
                <a:gd name="connsiteY8" fmla="*/ 14484 h 1557534"/>
                <a:gd name="connsiteX9" fmla="*/ 2552700 w 3693974"/>
                <a:gd name="connsiteY9" fmla="*/ 405009 h 1557534"/>
                <a:gd name="connsiteX10" fmla="*/ 3057525 w 3693974"/>
                <a:gd name="connsiteY10" fmla="*/ 1414659 h 1557534"/>
                <a:gd name="connsiteX11" fmla="*/ 3693974 w 3693974"/>
                <a:gd name="connsiteY11" fmla="*/ 1502149 h 1557534"/>
                <a:gd name="connsiteX0" fmla="*/ 0 w 3711292"/>
                <a:gd name="connsiteY0" fmla="*/ 1557534 h 1557534"/>
                <a:gd name="connsiteX1" fmla="*/ 1104900 w 3711292"/>
                <a:gd name="connsiteY1" fmla="*/ 1519434 h 1557534"/>
                <a:gd name="connsiteX2" fmla="*/ 1381125 w 3711292"/>
                <a:gd name="connsiteY2" fmla="*/ 1405134 h 1557534"/>
                <a:gd name="connsiteX3" fmla="*/ 1543050 w 3711292"/>
                <a:gd name="connsiteY3" fmla="*/ 1119384 h 1557534"/>
                <a:gd name="connsiteX4" fmla="*/ 1676400 w 3711292"/>
                <a:gd name="connsiteY4" fmla="*/ 843159 h 1557534"/>
                <a:gd name="connsiteX5" fmla="*/ 1885950 w 3711292"/>
                <a:gd name="connsiteY5" fmla="*/ 376434 h 1557534"/>
                <a:gd name="connsiteX6" fmla="*/ 2000250 w 3711292"/>
                <a:gd name="connsiteY6" fmla="*/ 157359 h 1557534"/>
                <a:gd name="connsiteX7" fmla="*/ 2066925 w 3711292"/>
                <a:gd name="connsiteY7" fmla="*/ 90684 h 1557534"/>
                <a:gd name="connsiteX8" fmla="*/ 2228850 w 3711292"/>
                <a:gd name="connsiteY8" fmla="*/ 14484 h 1557534"/>
                <a:gd name="connsiteX9" fmla="*/ 2552700 w 3711292"/>
                <a:gd name="connsiteY9" fmla="*/ 405009 h 1557534"/>
                <a:gd name="connsiteX10" fmla="*/ 3057525 w 3711292"/>
                <a:gd name="connsiteY10" fmla="*/ 1414659 h 1557534"/>
                <a:gd name="connsiteX11" fmla="*/ 3711292 w 3711292"/>
                <a:gd name="connsiteY11" fmla="*/ 1556468 h 1557534"/>
                <a:gd name="connsiteX0" fmla="*/ 0 w 3711292"/>
                <a:gd name="connsiteY0" fmla="*/ 1551307 h 1551307"/>
                <a:gd name="connsiteX1" fmla="*/ 1104900 w 3711292"/>
                <a:gd name="connsiteY1" fmla="*/ 1513207 h 1551307"/>
                <a:gd name="connsiteX2" fmla="*/ 1381125 w 3711292"/>
                <a:gd name="connsiteY2" fmla="*/ 1398907 h 1551307"/>
                <a:gd name="connsiteX3" fmla="*/ 1543050 w 3711292"/>
                <a:gd name="connsiteY3" fmla="*/ 1113157 h 1551307"/>
                <a:gd name="connsiteX4" fmla="*/ 1676400 w 3711292"/>
                <a:gd name="connsiteY4" fmla="*/ 836932 h 1551307"/>
                <a:gd name="connsiteX5" fmla="*/ 1885950 w 3711292"/>
                <a:gd name="connsiteY5" fmla="*/ 370207 h 1551307"/>
                <a:gd name="connsiteX6" fmla="*/ 2000250 w 3711292"/>
                <a:gd name="connsiteY6" fmla="*/ 151132 h 1551307"/>
                <a:gd name="connsiteX7" fmla="*/ 2228850 w 3711292"/>
                <a:gd name="connsiteY7" fmla="*/ 8257 h 1551307"/>
                <a:gd name="connsiteX8" fmla="*/ 2552700 w 3711292"/>
                <a:gd name="connsiteY8" fmla="*/ 398782 h 1551307"/>
                <a:gd name="connsiteX9" fmla="*/ 3057525 w 3711292"/>
                <a:gd name="connsiteY9" fmla="*/ 1408432 h 1551307"/>
                <a:gd name="connsiteX10" fmla="*/ 3711292 w 3711292"/>
                <a:gd name="connsiteY10" fmla="*/ 1550241 h 1551307"/>
                <a:gd name="connsiteX0" fmla="*/ 0 w 3711292"/>
                <a:gd name="connsiteY0" fmla="*/ 1559122 h 1559122"/>
                <a:gd name="connsiteX1" fmla="*/ 1104900 w 3711292"/>
                <a:gd name="connsiteY1" fmla="*/ 1521022 h 1559122"/>
                <a:gd name="connsiteX2" fmla="*/ 1381125 w 3711292"/>
                <a:gd name="connsiteY2" fmla="*/ 1406722 h 1559122"/>
                <a:gd name="connsiteX3" fmla="*/ 1543050 w 3711292"/>
                <a:gd name="connsiteY3" fmla="*/ 1120972 h 1559122"/>
                <a:gd name="connsiteX4" fmla="*/ 1676400 w 3711292"/>
                <a:gd name="connsiteY4" fmla="*/ 844747 h 1559122"/>
                <a:gd name="connsiteX5" fmla="*/ 1885950 w 3711292"/>
                <a:gd name="connsiteY5" fmla="*/ 378022 h 1559122"/>
                <a:gd name="connsiteX6" fmla="*/ 2086842 w 3711292"/>
                <a:gd name="connsiteY6" fmla="*/ 104629 h 1559122"/>
                <a:gd name="connsiteX7" fmla="*/ 2228850 w 3711292"/>
                <a:gd name="connsiteY7" fmla="*/ 16072 h 1559122"/>
                <a:gd name="connsiteX8" fmla="*/ 2552700 w 3711292"/>
                <a:gd name="connsiteY8" fmla="*/ 406597 h 1559122"/>
                <a:gd name="connsiteX9" fmla="*/ 3057525 w 3711292"/>
                <a:gd name="connsiteY9" fmla="*/ 1416247 h 1559122"/>
                <a:gd name="connsiteX10" fmla="*/ 3711292 w 3711292"/>
                <a:gd name="connsiteY10" fmla="*/ 1558056 h 1559122"/>
                <a:gd name="connsiteX0" fmla="*/ 0 w 3711292"/>
                <a:gd name="connsiteY0" fmla="*/ 1605681 h 1605681"/>
                <a:gd name="connsiteX1" fmla="*/ 1104900 w 3711292"/>
                <a:gd name="connsiteY1" fmla="*/ 1521022 h 1605681"/>
                <a:gd name="connsiteX2" fmla="*/ 1381125 w 3711292"/>
                <a:gd name="connsiteY2" fmla="*/ 1406722 h 1605681"/>
                <a:gd name="connsiteX3" fmla="*/ 1543050 w 3711292"/>
                <a:gd name="connsiteY3" fmla="*/ 1120972 h 1605681"/>
                <a:gd name="connsiteX4" fmla="*/ 1676400 w 3711292"/>
                <a:gd name="connsiteY4" fmla="*/ 844747 h 1605681"/>
                <a:gd name="connsiteX5" fmla="*/ 1885950 w 3711292"/>
                <a:gd name="connsiteY5" fmla="*/ 378022 h 1605681"/>
                <a:gd name="connsiteX6" fmla="*/ 2086842 w 3711292"/>
                <a:gd name="connsiteY6" fmla="*/ 104629 h 1605681"/>
                <a:gd name="connsiteX7" fmla="*/ 2228850 w 3711292"/>
                <a:gd name="connsiteY7" fmla="*/ 16072 h 1605681"/>
                <a:gd name="connsiteX8" fmla="*/ 2552700 w 3711292"/>
                <a:gd name="connsiteY8" fmla="*/ 406597 h 1605681"/>
                <a:gd name="connsiteX9" fmla="*/ 3057525 w 3711292"/>
                <a:gd name="connsiteY9" fmla="*/ 1416247 h 1605681"/>
                <a:gd name="connsiteX10" fmla="*/ 3711292 w 3711292"/>
                <a:gd name="connsiteY10" fmla="*/ 1558056 h 1605681"/>
                <a:gd name="connsiteX0" fmla="*/ 0 w 3711292"/>
                <a:gd name="connsiteY0" fmla="*/ 1605681 h 1605681"/>
                <a:gd name="connsiteX1" fmla="*/ 1104900 w 3711292"/>
                <a:gd name="connsiteY1" fmla="*/ 1521022 h 1605681"/>
                <a:gd name="connsiteX2" fmla="*/ 1381125 w 3711292"/>
                <a:gd name="connsiteY2" fmla="*/ 1406722 h 1605681"/>
                <a:gd name="connsiteX3" fmla="*/ 1543050 w 3711292"/>
                <a:gd name="connsiteY3" fmla="*/ 1120972 h 1605681"/>
                <a:gd name="connsiteX4" fmla="*/ 1676400 w 3711292"/>
                <a:gd name="connsiteY4" fmla="*/ 844747 h 1605681"/>
                <a:gd name="connsiteX5" fmla="*/ 1885950 w 3711292"/>
                <a:gd name="connsiteY5" fmla="*/ 378022 h 1605681"/>
                <a:gd name="connsiteX6" fmla="*/ 2086842 w 3711292"/>
                <a:gd name="connsiteY6" fmla="*/ 104629 h 1605681"/>
                <a:gd name="connsiteX7" fmla="*/ 2228850 w 3711292"/>
                <a:gd name="connsiteY7" fmla="*/ 16072 h 1605681"/>
                <a:gd name="connsiteX8" fmla="*/ 2552700 w 3711292"/>
                <a:gd name="connsiteY8" fmla="*/ 406597 h 1605681"/>
                <a:gd name="connsiteX9" fmla="*/ 3057525 w 3711292"/>
                <a:gd name="connsiteY9" fmla="*/ 1416247 h 1605681"/>
                <a:gd name="connsiteX10" fmla="*/ 3711292 w 3711292"/>
                <a:gd name="connsiteY10" fmla="*/ 1604615 h 1605681"/>
                <a:gd name="connsiteX0" fmla="*/ 0 w 3711292"/>
                <a:gd name="connsiteY0" fmla="*/ 1610944 h 1610944"/>
                <a:gd name="connsiteX1" fmla="*/ 1104900 w 3711292"/>
                <a:gd name="connsiteY1" fmla="*/ 1526285 h 1610944"/>
                <a:gd name="connsiteX2" fmla="*/ 1381125 w 3711292"/>
                <a:gd name="connsiteY2" fmla="*/ 1411985 h 1610944"/>
                <a:gd name="connsiteX3" fmla="*/ 1543050 w 3711292"/>
                <a:gd name="connsiteY3" fmla="*/ 1126235 h 1610944"/>
                <a:gd name="connsiteX4" fmla="*/ 1676400 w 3711292"/>
                <a:gd name="connsiteY4" fmla="*/ 850010 h 1610944"/>
                <a:gd name="connsiteX5" fmla="*/ 1885950 w 3711292"/>
                <a:gd name="connsiteY5" fmla="*/ 383285 h 1610944"/>
                <a:gd name="connsiteX6" fmla="*/ 2069524 w 3711292"/>
                <a:gd name="connsiteY6" fmla="*/ 86613 h 1610944"/>
                <a:gd name="connsiteX7" fmla="*/ 2228850 w 3711292"/>
                <a:gd name="connsiteY7" fmla="*/ 21335 h 1610944"/>
                <a:gd name="connsiteX8" fmla="*/ 2552700 w 3711292"/>
                <a:gd name="connsiteY8" fmla="*/ 411860 h 1610944"/>
                <a:gd name="connsiteX9" fmla="*/ 3057525 w 3711292"/>
                <a:gd name="connsiteY9" fmla="*/ 1421510 h 1610944"/>
                <a:gd name="connsiteX10" fmla="*/ 3711292 w 3711292"/>
                <a:gd name="connsiteY10" fmla="*/ 1609878 h 1610944"/>
                <a:gd name="connsiteX0" fmla="*/ 0 w 4175515"/>
                <a:gd name="connsiteY0" fmla="*/ 1595424 h 1609878"/>
                <a:gd name="connsiteX1" fmla="*/ 1569123 w 4175515"/>
                <a:gd name="connsiteY1" fmla="*/ 1526285 h 1609878"/>
                <a:gd name="connsiteX2" fmla="*/ 1845348 w 4175515"/>
                <a:gd name="connsiteY2" fmla="*/ 1411985 h 1609878"/>
                <a:gd name="connsiteX3" fmla="*/ 2007273 w 4175515"/>
                <a:gd name="connsiteY3" fmla="*/ 1126235 h 1609878"/>
                <a:gd name="connsiteX4" fmla="*/ 2140623 w 4175515"/>
                <a:gd name="connsiteY4" fmla="*/ 850010 h 1609878"/>
                <a:gd name="connsiteX5" fmla="*/ 2350173 w 4175515"/>
                <a:gd name="connsiteY5" fmla="*/ 383285 h 1609878"/>
                <a:gd name="connsiteX6" fmla="*/ 2533747 w 4175515"/>
                <a:gd name="connsiteY6" fmla="*/ 86613 h 1609878"/>
                <a:gd name="connsiteX7" fmla="*/ 2693073 w 4175515"/>
                <a:gd name="connsiteY7" fmla="*/ 21335 h 1609878"/>
                <a:gd name="connsiteX8" fmla="*/ 3016923 w 4175515"/>
                <a:gd name="connsiteY8" fmla="*/ 411860 h 1609878"/>
                <a:gd name="connsiteX9" fmla="*/ 3521748 w 4175515"/>
                <a:gd name="connsiteY9" fmla="*/ 1421510 h 1609878"/>
                <a:gd name="connsiteX10" fmla="*/ 4175515 w 4175515"/>
                <a:gd name="connsiteY10" fmla="*/ 1609878 h 1609878"/>
                <a:gd name="connsiteX0" fmla="*/ 0 w 4175515"/>
                <a:gd name="connsiteY0" fmla="*/ 1510209 h 1524663"/>
                <a:gd name="connsiteX1" fmla="*/ 1569123 w 4175515"/>
                <a:gd name="connsiteY1" fmla="*/ 1441070 h 1524663"/>
                <a:gd name="connsiteX2" fmla="*/ 1845348 w 4175515"/>
                <a:gd name="connsiteY2" fmla="*/ 1326770 h 1524663"/>
                <a:gd name="connsiteX3" fmla="*/ 2007273 w 4175515"/>
                <a:gd name="connsiteY3" fmla="*/ 1041020 h 1524663"/>
                <a:gd name="connsiteX4" fmla="*/ 2140623 w 4175515"/>
                <a:gd name="connsiteY4" fmla="*/ 764795 h 1524663"/>
                <a:gd name="connsiteX5" fmla="*/ 2350173 w 4175515"/>
                <a:gd name="connsiteY5" fmla="*/ 298070 h 1524663"/>
                <a:gd name="connsiteX6" fmla="*/ 2533747 w 4175515"/>
                <a:gd name="connsiteY6" fmla="*/ 1398 h 1524663"/>
                <a:gd name="connsiteX7" fmla="*/ 2702951 w 4175515"/>
                <a:gd name="connsiteY7" fmla="*/ 192193 h 1524663"/>
                <a:gd name="connsiteX8" fmla="*/ 3016923 w 4175515"/>
                <a:gd name="connsiteY8" fmla="*/ 326645 h 1524663"/>
                <a:gd name="connsiteX9" fmla="*/ 3521748 w 4175515"/>
                <a:gd name="connsiteY9" fmla="*/ 1336295 h 1524663"/>
                <a:gd name="connsiteX10" fmla="*/ 4175515 w 4175515"/>
                <a:gd name="connsiteY10" fmla="*/ 1524663 h 1524663"/>
                <a:gd name="connsiteX0" fmla="*/ 0 w 4175515"/>
                <a:gd name="connsiteY0" fmla="*/ 1323978 h 1338432"/>
                <a:gd name="connsiteX1" fmla="*/ 1569123 w 4175515"/>
                <a:gd name="connsiteY1" fmla="*/ 1254839 h 1338432"/>
                <a:gd name="connsiteX2" fmla="*/ 1845348 w 4175515"/>
                <a:gd name="connsiteY2" fmla="*/ 1140539 h 1338432"/>
                <a:gd name="connsiteX3" fmla="*/ 2007273 w 4175515"/>
                <a:gd name="connsiteY3" fmla="*/ 854789 h 1338432"/>
                <a:gd name="connsiteX4" fmla="*/ 2140623 w 4175515"/>
                <a:gd name="connsiteY4" fmla="*/ 578564 h 1338432"/>
                <a:gd name="connsiteX5" fmla="*/ 2350173 w 4175515"/>
                <a:gd name="connsiteY5" fmla="*/ 111839 h 1338432"/>
                <a:gd name="connsiteX6" fmla="*/ 2444853 w 4175515"/>
                <a:gd name="connsiteY6" fmla="*/ 32441 h 1338432"/>
                <a:gd name="connsiteX7" fmla="*/ 2702951 w 4175515"/>
                <a:gd name="connsiteY7" fmla="*/ 5962 h 1338432"/>
                <a:gd name="connsiteX8" fmla="*/ 3016923 w 4175515"/>
                <a:gd name="connsiteY8" fmla="*/ 140414 h 1338432"/>
                <a:gd name="connsiteX9" fmla="*/ 3521748 w 4175515"/>
                <a:gd name="connsiteY9" fmla="*/ 1150064 h 1338432"/>
                <a:gd name="connsiteX10" fmla="*/ 4175515 w 4175515"/>
                <a:gd name="connsiteY10" fmla="*/ 1338432 h 1338432"/>
                <a:gd name="connsiteX0" fmla="*/ 0 w 4175515"/>
                <a:gd name="connsiteY0" fmla="*/ 1328677 h 1343131"/>
                <a:gd name="connsiteX1" fmla="*/ 1569123 w 4175515"/>
                <a:gd name="connsiteY1" fmla="*/ 1259538 h 1343131"/>
                <a:gd name="connsiteX2" fmla="*/ 1845348 w 4175515"/>
                <a:gd name="connsiteY2" fmla="*/ 1145238 h 1343131"/>
                <a:gd name="connsiteX3" fmla="*/ 2007273 w 4175515"/>
                <a:gd name="connsiteY3" fmla="*/ 859488 h 1343131"/>
                <a:gd name="connsiteX4" fmla="*/ 2140623 w 4175515"/>
                <a:gd name="connsiteY4" fmla="*/ 583263 h 1343131"/>
                <a:gd name="connsiteX5" fmla="*/ 2281034 w 4175515"/>
                <a:gd name="connsiteY5" fmla="*/ 263974 h 1343131"/>
                <a:gd name="connsiteX6" fmla="*/ 2444853 w 4175515"/>
                <a:gd name="connsiteY6" fmla="*/ 37140 h 1343131"/>
                <a:gd name="connsiteX7" fmla="*/ 2702951 w 4175515"/>
                <a:gd name="connsiteY7" fmla="*/ 10661 h 1343131"/>
                <a:gd name="connsiteX8" fmla="*/ 3016923 w 4175515"/>
                <a:gd name="connsiteY8" fmla="*/ 145113 h 1343131"/>
                <a:gd name="connsiteX9" fmla="*/ 3521748 w 4175515"/>
                <a:gd name="connsiteY9" fmla="*/ 1154763 h 1343131"/>
                <a:gd name="connsiteX10" fmla="*/ 4175515 w 4175515"/>
                <a:gd name="connsiteY10" fmla="*/ 1343131 h 1343131"/>
                <a:gd name="connsiteX0" fmla="*/ 0 w 4175515"/>
                <a:gd name="connsiteY0" fmla="*/ 1361647 h 1376101"/>
                <a:gd name="connsiteX1" fmla="*/ 1569123 w 4175515"/>
                <a:gd name="connsiteY1" fmla="*/ 1292508 h 1376101"/>
                <a:gd name="connsiteX2" fmla="*/ 1845348 w 4175515"/>
                <a:gd name="connsiteY2" fmla="*/ 1178208 h 1376101"/>
                <a:gd name="connsiteX3" fmla="*/ 2007273 w 4175515"/>
                <a:gd name="connsiteY3" fmla="*/ 892458 h 1376101"/>
                <a:gd name="connsiteX4" fmla="*/ 2140623 w 4175515"/>
                <a:gd name="connsiteY4" fmla="*/ 616233 h 1376101"/>
                <a:gd name="connsiteX5" fmla="*/ 2281034 w 4175515"/>
                <a:gd name="connsiteY5" fmla="*/ 296944 h 1376101"/>
                <a:gd name="connsiteX6" fmla="*/ 2444853 w 4175515"/>
                <a:gd name="connsiteY6" fmla="*/ 70110 h 1376101"/>
                <a:gd name="connsiteX7" fmla="*/ 2712828 w 4175515"/>
                <a:gd name="connsiteY7" fmla="*/ 4832 h 1376101"/>
                <a:gd name="connsiteX8" fmla="*/ 3016923 w 4175515"/>
                <a:gd name="connsiteY8" fmla="*/ 178083 h 1376101"/>
                <a:gd name="connsiteX9" fmla="*/ 3521748 w 4175515"/>
                <a:gd name="connsiteY9" fmla="*/ 1187733 h 1376101"/>
                <a:gd name="connsiteX10" fmla="*/ 4175515 w 4175515"/>
                <a:gd name="connsiteY10" fmla="*/ 1376101 h 1376101"/>
                <a:gd name="connsiteX0" fmla="*/ 0 w 4333548"/>
                <a:gd name="connsiteY0" fmla="*/ 1330608 h 1376101"/>
                <a:gd name="connsiteX1" fmla="*/ 1727156 w 4333548"/>
                <a:gd name="connsiteY1" fmla="*/ 1292508 h 1376101"/>
                <a:gd name="connsiteX2" fmla="*/ 2003381 w 4333548"/>
                <a:gd name="connsiteY2" fmla="*/ 1178208 h 1376101"/>
                <a:gd name="connsiteX3" fmla="*/ 2165306 w 4333548"/>
                <a:gd name="connsiteY3" fmla="*/ 892458 h 1376101"/>
                <a:gd name="connsiteX4" fmla="*/ 2298656 w 4333548"/>
                <a:gd name="connsiteY4" fmla="*/ 616233 h 1376101"/>
                <a:gd name="connsiteX5" fmla="*/ 2439067 w 4333548"/>
                <a:gd name="connsiteY5" fmla="*/ 296944 h 1376101"/>
                <a:gd name="connsiteX6" fmla="*/ 2602886 w 4333548"/>
                <a:gd name="connsiteY6" fmla="*/ 70110 h 1376101"/>
                <a:gd name="connsiteX7" fmla="*/ 2870861 w 4333548"/>
                <a:gd name="connsiteY7" fmla="*/ 4832 h 1376101"/>
                <a:gd name="connsiteX8" fmla="*/ 3174956 w 4333548"/>
                <a:gd name="connsiteY8" fmla="*/ 178083 h 1376101"/>
                <a:gd name="connsiteX9" fmla="*/ 3679781 w 4333548"/>
                <a:gd name="connsiteY9" fmla="*/ 1187733 h 1376101"/>
                <a:gd name="connsiteX10" fmla="*/ 4333548 w 4333548"/>
                <a:gd name="connsiteY10" fmla="*/ 1376101 h 1376101"/>
                <a:gd name="connsiteX0" fmla="*/ 0 w 4333548"/>
                <a:gd name="connsiteY0" fmla="*/ 1330608 h 1376101"/>
                <a:gd name="connsiteX1" fmla="*/ 375117 w 4333548"/>
                <a:gd name="connsiteY1" fmla="*/ 1318544 h 1376101"/>
                <a:gd name="connsiteX2" fmla="*/ 1727156 w 4333548"/>
                <a:gd name="connsiteY2" fmla="*/ 1292508 h 1376101"/>
                <a:gd name="connsiteX3" fmla="*/ 2003381 w 4333548"/>
                <a:gd name="connsiteY3" fmla="*/ 1178208 h 1376101"/>
                <a:gd name="connsiteX4" fmla="*/ 2165306 w 4333548"/>
                <a:gd name="connsiteY4" fmla="*/ 892458 h 1376101"/>
                <a:gd name="connsiteX5" fmla="*/ 2298656 w 4333548"/>
                <a:gd name="connsiteY5" fmla="*/ 616233 h 1376101"/>
                <a:gd name="connsiteX6" fmla="*/ 2439067 w 4333548"/>
                <a:gd name="connsiteY6" fmla="*/ 296944 h 1376101"/>
                <a:gd name="connsiteX7" fmla="*/ 2602886 w 4333548"/>
                <a:gd name="connsiteY7" fmla="*/ 70110 h 1376101"/>
                <a:gd name="connsiteX8" fmla="*/ 2870861 w 4333548"/>
                <a:gd name="connsiteY8" fmla="*/ 4832 h 1376101"/>
                <a:gd name="connsiteX9" fmla="*/ 3174956 w 4333548"/>
                <a:gd name="connsiteY9" fmla="*/ 178083 h 1376101"/>
                <a:gd name="connsiteX10" fmla="*/ 3679781 w 4333548"/>
                <a:gd name="connsiteY10" fmla="*/ 1187733 h 1376101"/>
                <a:gd name="connsiteX11" fmla="*/ 4333548 w 4333548"/>
                <a:gd name="connsiteY11" fmla="*/ 1376101 h 1376101"/>
                <a:gd name="connsiteX0" fmla="*/ 0 w 4373056"/>
                <a:gd name="connsiteY0" fmla="*/ 1369407 h 1376101"/>
                <a:gd name="connsiteX1" fmla="*/ 414625 w 4373056"/>
                <a:gd name="connsiteY1" fmla="*/ 1318544 h 1376101"/>
                <a:gd name="connsiteX2" fmla="*/ 1766664 w 4373056"/>
                <a:gd name="connsiteY2" fmla="*/ 1292508 h 1376101"/>
                <a:gd name="connsiteX3" fmla="*/ 2042889 w 4373056"/>
                <a:gd name="connsiteY3" fmla="*/ 1178208 h 1376101"/>
                <a:gd name="connsiteX4" fmla="*/ 2204814 w 4373056"/>
                <a:gd name="connsiteY4" fmla="*/ 892458 h 1376101"/>
                <a:gd name="connsiteX5" fmla="*/ 2338164 w 4373056"/>
                <a:gd name="connsiteY5" fmla="*/ 616233 h 1376101"/>
                <a:gd name="connsiteX6" fmla="*/ 2478575 w 4373056"/>
                <a:gd name="connsiteY6" fmla="*/ 296944 h 1376101"/>
                <a:gd name="connsiteX7" fmla="*/ 2642394 w 4373056"/>
                <a:gd name="connsiteY7" fmla="*/ 70110 h 1376101"/>
                <a:gd name="connsiteX8" fmla="*/ 2910369 w 4373056"/>
                <a:gd name="connsiteY8" fmla="*/ 4832 h 1376101"/>
                <a:gd name="connsiteX9" fmla="*/ 3214464 w 4373056"/>
                <a:gd name="connsiteY9" fmla="*/ 178083 h 1376101"/>
                <a:gd name="connsiteX10" fmla="*/ 3719289 w 4373056"/>
                <a:gd name="connsiteY10" fmla="*/ 1187733 h 1376101"/>
                <a:gd name="connsiteX11" fmla="*/ 4373056 w 4373056"/>
                <a:gd name="connsiteY11" fmla="*/ 1376101 h 137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3056" h="1376101">
                  <a:moveTo>
                    <a:pt x="0" y="1369407"/>
                  </a:moveTo>
                  <a:cubicBezTo>
                    <a:pt x="62519" y="1367396"/>
                    <a:pt x="126766" y="1324894"/>
                    <a:pt x="414625" y="1318544"/>
                  </a:cubicBezTo>
                  <a:cubicBezTo>
                    <a:pt x="702484" y="1312194"/>
                    <a:pt x="1495287" y="1315897"/>
                    <a:pt x="1766664" y="1292508"/>
                  </a:cubicBezTo>
                  <a:cubicBezTo>
                    <a:pt x="2038041" y="1269119"/>
                    <a:pt x="1969864" y="1244883"/>
                    <a:pt x="2042889" y="1178208"/>
                  </a:cubicBezTo>
                  <a:cubicBezTo>
                    <a:pt x="2115914" y="1111533"/>
                    <a:pt x="2155602" y="986120"/>
                    <a:pt x="2204814" y="892458"/>
                  </a:cubicBezTo>
                  <a:cubicBezTo>
                    <a:pt x="2254026" y="798796"/>
                    <a:pt x="2292537" y="715485"/>
                    <a:pt x="2338164" y="616233"/>
                  </a:cubicBezTo>
                  <a:cubicBezTo>
                    <a:pt x="2383791" y="516981"/>
                    <a:pt x="2427870" y="387964"/>
                    <a:pt x="2478575" y="296944"/>
                  </a:cubicBezTo>
                  <a:cubicBezTo>
                    <a:pt x="2529280" y="205924"/>
                    <a:pt x="2570428" y="118795"/>
                    <a:pt x="2642394" y="70110"/>
                  </a:cubicBezTo>
                  <a:cubicBezTo>
                    <a:pt x="2714360" y="21425"/>
                    <a:pt x="2815024" y="-13163"/>
                    <a:pt x="2910369" y="4832"/>
                  </a:cubicBezTo>
                  <a:cubicBezTo>
                    <a:pt x="3005714" y="22827"/>
                    <a:pt x="3079644" y="-19067"/>
                    <a:pt x="3214464" y="178083"/>
                  </a:cubicBezTo>
                  <a:cubicBezTo>
                    <a:pt x="3349284" y="375233"/>
                    <a:pt x="3526190" y="988063"/>
                    <a:pt x="3719289" y="1187733"/>
                  </a:cubicBezTo>
                  <a:cubicBezTo>
                    <a:pt x="3912388" y="1387403"/>
                    <a:pt x="4295846" y="1360226"/>
                    <a:pt x="4373056" y="1376101"/>
                  </a:cubicBezTo>
                </a:path>
              </a:pathLst>
            </a:custGeom>
            <a:ln w="254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anchor="ctr"/>
            <a:lstStyle/>
            <a:p>
              <a:pPr>
                <a:defRPr/>
              </a:pPr>
              <a:endParaRPr lang="en-GB">
                <a:latin typeface="Times" pitchFamily="18" charset="0"/>
              </a:endParaRPr>
            </a:p>
          </p:txBody>
        </p:sp>
        <p:sp>
          <p:nvSpPr>
            <p:cNvPr id="14" name="Rectangle 13"/>
            <p:cNvSpPr/>
            <p:nvPr/>
          </p:nvSpPr>
          <p:spPr>
            <a:xfrm>
              <a:off x="6803608" y="2277176"/>
              <a:ext cx="680906" cy="461539"/>
            </a:xfrm>
            <a:prstGeom prst="rect">
              <a:avLst/>
            </a:prstGeom>
          </p:spPr>
          <p:txBody>
            <a:bodyPr wrap="none">
              <a:spAutoFit/>
            </a:bodyPr>
            <a:lstStyle/>
            <a:p>
              <a:pPr>
                <a:defRPr/>
              </a:pPr>
              <a:r>
                <a:rPr lang="en-GB" dirty="0">
                  <a:solidFill>
                    <a:schemeClr val="accent1">
                      <a:lumMod val="75000"/>
                    </a:schemeClr>
                  </a:solidFill>
                </a:rPr>
                <a:t>p(z)</a:t>
              </a:r>
            </a:p>
          </p:txBody>
        </p:sp>
      </p:grpSp>
      <p:grpSp>
        <p:nvGrpSpPr>
          <p:cNvPr id="4" name="Group 23"/>
          <p:cNvGrpSpPr>
            <a:grpSpLocks/>
          </p:cNvGrpSpPr>
          <p:nvPr/>
        </p:nvGrpSpPr>
        <p:grpSpPr bwMode="auto">
          <a:xfrm>
            <a:off x="4787900" y="3789363"/>
            <a:ext cx="2305050" cy="127000"/>
            <a:chOff x="4788024" y="3789040"/>
            <a:chExt cx="2304256" cy="126826"/>
          </a:xfrm>
        </p:grpSpPr>
        <p:cxnSp>
          <p:nvCxnSpPr>
            <p:cNvPr id="16" name="Straight Connector 15"/>
            <p:cNvCxnSpPr/>
            <p:nvPr/>
          </p:nvCxnSpPr>
          <p:spPr bwMode="auto">
            <a:xfrm>
              <a:off x="7092280" y="3789040"/>
              <a:ext cx="0" cy="1062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bwMode="auto">
            <a:xfrm>
              <a:off x="6876454" y="3793795"/>
              <a:ext cx="0" cy="10621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bwMode="auto">
            <a:xfrm>
              <a:off x="6660629" y="3789040"/>
              <a:ext cx="0" cy="1062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bwMode="auto">
            <a:xfrm>
              <a:off x="6444803" y="3789040"/>
              <a:ext cx="0" cy="1062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bwMode="auto">
            <a:xfrm>
              <a:off x="6300391" y="3809649"/>
              <a:ext cx="0" cy="10621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bwMode="auto">
            <a:xfrm>
              <a:off x="6155978" y="3801723"/>
              <a:ext cx="0" cy="1062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bwMode="auto">
            <a:xfrm>
              <a:off x="5854457" y="3789040"/>
              <a:ext cx="0" cy="10621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bwMode="auto">
            <a:xfrm>
              <a:off x="4788024" y="3809649"/>
              <a:ext cx="0" cy="10621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25" name="TextBox 24"/>
          <p:cNvSpPr txBox="1">
            <a:spLocks noRot="1" noChangeAspect="1" noMove="1" noResize="1" noEditPoints="1" noAdjustHandles="1" noChangeArrowheads="1" noChangeShapeType="1" noTextEdit="1"/>
          </p:cNvSpPr>
          <p:nvPr/>
        </p:nvSpPr>
        <p:spPr>
          <a:xfrm>
            <a:off x="5838245" y="4999172"/>
            <a:ext cx="2112437" cy="476477"/>
          </a:xfrm>
          <a:prstGeom prst="rect">
            <a:avLst/>
          </a:prstGeom>
          <a:blipFill rotWithShape="1">
            <a:blip r:embed="rId3" cstate="print"/>
            <a:stretch>
              <a:fillRect l="-4335" t="-7692" b="-28205"/>
            </a:stretch>
          </a:blipFill>
        </p:spPr>
        <p:txBody>
          <a:bodyPr/>
          <a:lstStyle/>
          <a:p>
            <a:pPr>
              <a:defRPr/>
            </a:pPr>
            <a:r>
              <a:rPr lang="en-GB">
                <a:noFill/>
              </a:rPr>
              <a:t> </a:t>
            </a:r>
          </a:p>
        </p:txBody>
      </p:sp>
      <p:grpSp>
        <p:nvGrpSpPr>
          <p:cNvPr id="6" name="Group 27"/>
          <p:cNvGrpSpPr>
            <a:grpSpLocks/>
          </p:cNvGrpSpPr>
          <p:nvPr/>
        </p:nvGrpSpPr>
        <p:grpSpPr bwMode="auto">
          <a:xfrm>
            <a:off x="3128963" y="2278063"/>
            <a:ext cx="4638675" cy="1609725"/>
            <a:chOff x="3129085" y="2278412"/>
            <a:chExt cx="4638675" cy="1609219"/>
          </a:xfrm>
        </p:grpSpPr>
        <p:sp>
          <p:nvSpPr>
            <p:cNvPr id="16396" name="Freeform 25"/>
            <p:cNvSpPr>
              <a:spLocks/>
            </p:cNvSpPr>
            <p:nvPr/>
          </p:nvSpPr>
          <p:spPr bwMode="auto">
            <a:xfrm>
              <a:off x="3129085" y="2278412"/>
              <a:ext cx="4638675" cy="1609219"/>
            </a:xfrm>
            <a:custGeom>
              <a:avLst/>
              <a:gdLst>
                <a:gd name="T0" fmla="*/ 0 w 4638675"/>
                <a:gd name="T1" fmla="*/ 1560162 h 1609219"/>
                <a:gd name="T2" fmla="*/ 352425 w 4638675"/>
                <a:gd name="T3" fmla="*/ 1503012 h 1609219"/>
                <a:gd name="T4" fmla="*/ 600075 w 4638675"/>
                <a:gd name="T5" fmla="*/ 1074387 h 1609219"/>
                <a:gd name="T6" fmla="*/ 781050 w 4638675"/>
                <a:gd name="T7" fmla="*/ 217137 h 1609219"/>
                <a:gd name="T8" fmla="*/ 1133477 w 4638675"/>
                <a:gd name="T9" fmla="*/ 7587 h 1609219"/>
                <a:gd name="T10" fmla="*/ 1519117 w 4638675"/>
                <a:gd name="T11" fmla="*/ 159988 h 1609219"/>
                <a:gd name="T12" fmla="*/ 1657352 w 4638675"/>
                <a:gd name="T13" fmla="*/ 1160112 h 1609219"/>
                <a:gd name="T14" fmla="*/ 2219325 w 4638675"/>
                <a:gd name="T15" fmla="*/ 1436337 h 1609219"/>
                <a:gd name="T16" fmla="*/ 2800354 w 4638675"/>
                <a:gd name="T17" fmla="*/ 1417287 h 1609219"/>
                <a:gd name="T18" fmla="*/ 3267078 w 4638675"/>
                <a:gd name="T19" fmla="*/ 1198212 h 1609219"/>
                <a:gd name="T20" fmla="*/ 3752854 w 4638675"/>
                <a:gd name="T21" fmla="*/ 1369662 h 1609219"/>
                <a:gd name="T22" fmla="*/ 4219575 w 4638675"/>
                <a:gd name="T23" fmla="*/ 1579212 h 1609219"/>
                <a:gd name="T24" fmla="*/ 4638675 w 4638675"/>
                <a:gd name="T25" fmla="*/ 1607787 h 1609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38675"/>
                <a:gd name="T40" fmla="*/ 0 h 1609219"/>
                <a:gd name="T41" fmla="*/ 4638675 w 4638675"/>
                <a:gd name="T42" fmla="*/ 1609219 h 1609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38675" h="1609219">
                  <a:moveTo>
                    <a:pt x="0" y="1560162"/>
                  </a:moveTo>
                  <a:cubicBezTo>
                    <a:pt x="126206" y="1572068"/>
                    <a:pt x="252413" y="1583974"/>
                    <a:pt x="352425" y="1503012"/>
                  </a:cubicBezTo>
                  <a:cubicBezTo>
                    <a:pt x="452437" y="1422050"/>
                    <a:pt x="528638" y="1288699"/>
                    <a:pt x="600075" y="1074387"/>
                  </a:cubicBezTo>
                  <a:cubicBezTo>
                    <a:pt x="671512" y="860075"/>
                    <a:pt x="692150" y="394937"/>
                    <a:pt x="781050" y="217137"/>
                  </a:cubicBezTo>
                  <a:cubicBezTo>
                    <a:pt x="869950" y="39337"/>
                    <a:pt x="1010464" y="17112"/>
                    <a:pt x="1133475" y="7587"/>
                  </a:cubicBezTo>
                  <a:cubicBezTo>
                    <a:pt x="1256486" y="-1938"/>
                    <a:pt x="1431802" y="-32100"/>
                    <a:pt x="1519115" y="159988"/>
                  </a:cubicBezTo>
                  <a:cubicBezTo>
                    <a:pt x="1606428" y="352076"/>
                    <a:pt x="1540648" y="947387"/>
                    <a:pt x="1657350" y="1160112"/>
                  </a:cubicBezTo>
                  <a:cubicBezTo>
                    <a:pt x="1774052" y="1372837"/>
                    <a:pt x="2028825" y="1393475"/>
                    <a:pt x="2219325" y="1436337"/>
                  </a:cubicBezTo>
                  <a:cubicBezTo>
                    <a:pt x="2409825" y="1479200"/>
                    <a:pt x="2625725" y="1456974"/>
                    <a:pt x="2800350" y="1417287"/>
                  </a:cubicBezTo>
                  <a:cubicBezTo>
                    <a:pt x="2974975" y="1377600"/>
                    <a:pt x="3108325" y="1206149"/>
                    <a:pt x="3267075" y="1198212"/>
                  </a:cubicBezTo>
                  <a:cubicBezTo>
                    <a:pt x="3425825" y="1190275"/>
                    <a:pt x="3594100" y="1306162"/>
                    <a:pt x="3752850" y="1369662"/>
                  </a:cubicBezTo>
                  <a:cubicBezTo>
                    <a:pt x="3911600" y="1433162"/>
                    <a:pt x="4071938" y="1539525"/>
                    <a:pt x="4219575" y="1579212"/>
                  </a:cubicBezTo>
                  <a:cubicBezTo>
                    <a:pt x="4367213" y="1618900"/>
                    <a:pt x="4638675" y="1607787"/>
                    <a:pt x="4638675" y="1607787"/>
                  </a:cubicBezTo>
                </a:path>
              </a:pathLst>
            </a:custGeom>
            <a:noFill/>
            <a:ln w="508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397" name="Rectangle 26"/>
            <p:cNvSpPr>
              <a:spLocks noChangeArrowheads="1"/>
            </p:cNvSpPr>
            <p:nvPr/>
          </p:nvSpPr>
          <p:spPr bwMode="auto">
            <a:xfrm>
              <a:off x="3129085" y="2593466"/>
              <a:ext cx="679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a:solidFill>
                    <a:srgbClr val="FFC000"/>
                  </a:solidFill>
                </a:rPr>
                <a:t>q(z)</a:t>
              </a:r>
            </a:p>
          </p:txBody>
        </p:sp>
      </p:gr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292600"/>
            <a:ext cx="31337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30"/>
          <p:cNvSpPr>
            <a:spLocks noChangeArrowheads="1"/>
          </p:cNvSpPr>
          <p:nvPr/>
        </p:nvSpPr>
        <p:spPr bwMode="auto">
          <a:xfrm>
            <a:off x="8181975" y="3424238"/>
            <a:ext cx="322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a:t>z</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Markov Chain Monte Carlo</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205038"/>
            <a:ext cx="673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2852738"/>
            <a:ext cx="662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213100"/>
            <a:ext cx="58975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4235450"/>
            <a:ext cx="24923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43010"/>
                                        </p:tgtEl>
                                      </p:cBhvr>
                                    </p:animEffect>
                                    <p:set>
                                      <p:cBhvr>
                                        <p:cTn id="19" dur="1" fill="hold">
                                          <p:stCondLst>
                                            <p:cond delay="499"/>
                                          </p:stCondLst>
                                        </p:cTn>
                                        <p:tgtEl>
                                          <p:spTgt spid="430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3011"/>
                                        </p:tgtEl>
                                      </p:cBhvr>
                                    </p:animEffect>
                                    <p:set>
                                      <p:cBhvr>
                                        <p:cTn id="22" dur="1" fill="hold">
                                          <p:stCondLst>
                                            <p:cond delay="499"/>
                                          </p:stCondLst>
                                        </p:cTn>
                                        <p:tgtEl>
                                          <p:spTgt spid="430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3012"/>
                                        </p:tgtEl>
                                      </p:cBhvr>
                                    </p:animEffect>
                                    <p:set>
                                      <p:cBhvr>
                                        <p:cTn id="25" dur="1" fill="hold">
                                          <p:stCondLst>
                                            <p:cond delay="499"/>
                                          </p:stCondLst>
                                        </p:cTn>
                                        <p:tgtEl>
                                          <p:spTgt spid="430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4034"/>
                                        </p:tgtEl>
                                      </p:cBhvr>
                                    </p:animEffect>
                                    <p:set>
                                      <p:cBhvr>
                                        <p:cTn id="28" dur="1" fill="hold">
                                          <p:stCondLst>
                                            <p:cond delay="499"/>
                                          </p:stCondLst>
                                        </p:cTn>
                                        <p:tgtEl>
                                          <p:spTgt spid="44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Markov Chain Monte Carlo</a:t>
            </a:r>
          </a:p>
        </p:txBody>
      </p:sp>
      <p:sp>
        <p:nvSpPr>
          <p:cNvPr id="7" name="Content Placeholder 2"/>
          <p:cNvSpPr>
            <a:spLocks noGrp="1"/>
          </p:cNvSpPr>
          <p:nvPr>
            <p:ph idx="1"/>
          </p:nvPr>
        </p:nvSpPr>
        <p:spPr/>
        <p:txBody>
          <a:bodyPr/>
          <a:lstStyle/>
          <a:p>
            <a:pPr>
              <a:defRPr/>
            </a:pPr>
            <a:r>
              <a:rPr lang="en-GB" dirty="0" smtClean="0"/>
              <a:t>Goal: sample from </a:t>
            </a:r>
            <a:r>
              <a:rPr lang="en-GB" b="1" dirty="0" smtClean="0">
                <a:solidFill>
                  <a:schemeClr val="accent1"/>
                </a:solidFill>
              </a:rPr>
              <a:t>p</a:t>
            </a:r>
            <a:r>
              <a:rPr lang="en-GB" dirty="0" smtClean="0"/>
              <a:t>, or approximate </a:t>
            </a:r>
            <a:r>
              <a:rPr lang="en-GB" dirty="0" err="1" smtClean="0"/>
              <a:t>Ef</a:t>
            </a:r>
            <a:r>
              <a:rPr lang="en-GB" dirty="0" smtClean="0"/>
              <a:t>(z)  (z ~ </a:t>
            </a:r>
            <a:r>
              <a:rPr lang="en-GB" b="1" dirty="0" smtClean="0">
                <a:solidFill>
                  <a:schemeClr val="accent1"/>
                </a:solidFill>
              </a:rPr>
              <a:t>p</a:t>
            </a:r>
            <a:r>
              <a:rPr lang="en-GB" dirty="0" smtClean="0"/>
              <a:t>)</a:t>
            </a:r>
          </a:p>
          <a:p>
            <a:pPr>
              <a:defRPr/>
            </a:pPr>
            <a:endParaRPr lang="en-GB" dirty="0"/>
          </a:p>
          <a:p>
            <a:pPr>
              <a:defRPr/>
            </a:pPr>
            <a:endParaRPr lang="en-GB" dirty="0" smtClean="0"/>
          </a:p>
          <a:p>
            <a:pPr>
              <a:defRPr/>
            </a:pPr>
            <a:endParaRPr lang="en-GB" dirty="0"/>
          </a:p>
          <a:p>
            <a:pPr>
              <a:defRPr/>
            </a:pPr>
            <a:r>
              <a:rPr lang="en-US" altLang="en-US" dirty="0" smtClean="0"/>
              <a:t>Suppose that it is hard</a:t>
            </a:r>
          </a:p>
          <a:p>
            <a:pPr marL="0" indent="0">
              <a:buFontTx/>
              <a:buNone/>
              <a:defRPr/>
            </a:pPr>
            <a:r>
              <a:rPr lang="en-US" altLang="en-US" dirty="0" smtClean="0"/>
              <a:t>    to sample p(</a:t>
            </a:r>
            <a:r>
              <a:rPr lang="en-US" altLang="en-US" i="1" dirty="0"/>
              <a:t>z</a:t>
            </a:r>
            <a:r>
              <a:rPr lang="en-US" altLang="en-US" dirty="0" smtClean="0"/>
              <a:t>) but that it </a:t>
            </a:r>
          </a:p>
          <a:p>
            <a:pPr marL="0" indent="0">
              <a:buFontTx/>
              <a:buNone/>
              <a:defRPr/>
            </a:pPr>
            <a:r>
              <a:rPr lang="en-US" altLang="en-US" dirty="0" smtClean="0"/>
              <a:t>    is possible to “walk around” </a:t>
            </a:r>
          </a:p>
          <a:p>
            <a:pPr marL="0" indent="0">
              <a:buFontTx/>
              <a:buNone/>
              <a:defRPr/>
            </a:pPr>
            <a:r>
              <a:rPr lang="en-US" altLang="en-US" dirty="0" smtClean="0"/>
              <a:t>    in </a:t>
            </a:r>
            <a:r>
              <a:rPr lang="en-US" altLang="en-US" i="1" dirty="0"/>
              <a:t>Z</a:t>
            </a:r>
            <a:r>
              <a:rPr lang="en-US" altLang="en-US" dirty="0" smtClean="0"/>
              <a:t> using only local state</a:t>
            </a:r>
          </a:p>
          <a:p>
            <a:pPr marL="0" indent="0">
              <a:buFontTx/>
              <a:buNone/>
              <a:defRPr/>
            </a:pPr>
            <a:r>
              <a:rPr lang="en-US" altLang="en-US" dirty="0" smtClean="0"/>
              <a:t>    transitions.</a:t>
            </a:r>
            <a:endParaRPr lang="en-US" altLang="en-US" i="1" dirty="0" smtClean="0"/>
          </a:p>
          <a:p>
            <a:pPr marL="0" indent="0">
              <a:buFontTx/>
              <a:buNone/>
              <a:defRPr/>
            </a:pPr>
            <a:endParaRPr lang="en-GB" dirty="0"/>
          </a:p>
          <a:p>
            <a:pPr>
              <a:defRPr/>
            </a:pPr>
            <a:r>
              <a:rPr lang="en-GB" dirty="0" smtClean="0"/>
              <a:t>In MCMC we draw samples from the proposal distribution in a way that they form a </a:t>
            </a:r>
            <a:r>
              <a:rPr lang="en-GB" dirty="0"/>
              <a:t>M</a:t>
            </a:r>
            <a:r>
              <a:rPr lang="en-GB" dirty="0" smtClean="0"/>
              <a:t>arkov chain.</a:t>
            </a:r>
            <a:endParaRPr lang="en-GB" dirty="0"/>
          </a:p>
        </p:txBody>
      </p:sp>
      <p:grpSp>
        <p:nvGrpSpPr>
          <p:cNvPr id="2" name="Group 10"/>
          <p:cNvGrpSpPr>
            <a:grpSpLocks/>
          </p:cNvGrpSpPr>
          <p:nvPr/>
        </p:nvGrpSpPr>
        <p:grpSpPr bwMode="auto">
          <a:xfrm>
            <a:off x="4773613" y="3505200"/>
            <a:ext cx="3371850" cy="461963"/>
            <a:chOff x="4773141" y="3504735"/>
            <a:chExt cx="3371648" cy="461665"/>
          </a:xfrm>
        </p:grpSpPr>
        <p:cxnSp>
          <p:nvCxnSpPr>
            <p:cNvPr id="18445" name="Straight Arrow Connector 4"/>
            <p:cNvCxnSpPr>
              <a:cxnSpLocks noChangeShapeType="1"/>
            </p:cNvCxnSpPr>
            <p:nvPr/>
          </p:nvCxnSpPr>
          <p:spPr bwMode="auto">
            <a:xfrm>
              <a:off x="4773141" y="3959107"/>
              <a:ext cx="3168352"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6" name="Rectangle 9"/>
            <p:cNvSpPr>
              <a:spLocks noChangeArrowheads="1"/>
            </p:cNvSpPr>
            <p:nvPr/>
          </p:nvSpPr>
          <p:spPr bwMode="auto">
            <a:xfrm>
              <a:off x="7823868" y="3504735"/>
              <a:ext cx="320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a:t>z</a:t>
              </a:r>
            </a:p>
          </p:txBody>
        </p:sp>
      </p:grpSp>
      <p:grpSp>
        <p:nvGrpSpPr>
          <p:cNvPr id="3" name="Group 11"/>
          <p:cNvGrpSpPr>
            <a:grpSpLocks/>
          </p:cNvGrpSpPr>
          <p:nvPr/>
        </p:nvGrpSpPr>
        <p:grpSpPr bwMode="auto">
          <a:xfrm>
            <a:off x="4843463" y="2954338"/>
            <a:ext cx="2847975" cy="1016000"/>
            <a:chOff x="4844007" y="2953600"/>
            <a:chExt cx="2847975" cy="1016198"/>
          </a:xfrm>
        </p:grpSpPr>
        <p:sp>
          <p:nvSpPr>
            <p:cNvPr id="6" name="Freeform 5"/>
            <p:cNvSpPr/>
            <p:nvPr/>
          </p:nvSpPr>
          <p:spPr bwMode="auto">
            <a:xfrm>
              <a:off x="4844007" y="2953600"/>
              <a:ext cx="2847975" cy="1016198"/>
            </a:xfrm>
            <a:custGeom>
              <a:avLst/>
              <a:gdLst>
                <a:gd name="connsiteX0" fmla="*/ 0 w 2819400"/>
                <a:gd name="connsiteY0" fmla="*/ 892373 h 959048"/>
                <a:gd name="connsiteX1" fmla="*/ 342900 w 2819400"/>
                <a:gd name="connsiteY1" fmla="*/ 739973 h 959048"/>
                <a:gd name="connsiteX2" fmla="*/ 438150 w 2819400"/>
                <a:gd name="connsiteY2" fmla="*/ 473273 h 959048"/>
                <a:gd name="connsiteX3" fmla="*/ 476250 w 2819400"/>
                <a:gd name="connsiteY3" fmla="*/ 101798 h 959048"/>
                <a:gd name="connsiteX4" fmla="*/ 609600 w 2819400"/>
                <a:gd name="connsiteY4" fmla="*/ 16073 h 959048"/>
                <a:gd name="connsiteX5" fmla="*/ 704850 w 2819400"/>
                <a:gd name="connsiteY5" fmla="*/ 368498 h 959048"/>
                <a:gd name="connsiteX6" fmla="*/ 809625 w 2819400"/>
                <a:gd name="connsiteY6" fmla="*/ 168473 h 959048"/>
                <a:gd name="connsiteX7" fmla="*/ 1085850 w 2819400"/>
                <a:gd name="connsiteY7" fmla="*/ 739973 h 959048"/>
                <a:gd name="connsiteX8" fmla="*/ 1504950 w 2819400"/>
                <a:gd name="connsiteY8" fmla="*/ 235148 h 959048"/>
                <a:gd name="connsiteX9" fmla="*/ 1905000 w 2819400"/>
                <a:gd name="connsiteY9" fmla="*/ 863798 h 959048"/>
                <a:gd name="connsiteX10" fmla="*/ 2286000 w 2819400"/>
                <a:gd name="connsiteY10" fmla="*/ 558998 h 959048"/>
                <a:gd name="connsiteX11" fmla="*/ 2609850 w 2819400"/>
                <a:gd name="connsiteY11" fmla="*/ 911423 h 959048"/>
                <a:gd name="connsiteX12" fmla="*/ 2762250 w 2819400"/>
                <a:gd name="connsiteY12" fmla="*/ 939998 h 959048"/>
                <a:gd name="connsiteX13" fmla="*/ 2819400 w 2819400"/>
                <a:gd name="connsiteY13" fmla="*/ 959048 h 959048"/>
                <a:gd name="connsiteX0" fmla="*/ 0 w 2828925"/>
                <a:gd name="connsiteY0" fmla="*/ 997148 h 997148"/>
                <a:gd name="connsiteX1" fmla="*/ 352425 w 2828925"/>
                <a:gd name="connsiteY1" fmla="*/ 739973 h 997148"/>
                <a:gd name="connsiteX2" fmla="*/ 447675 w 2828925"/>
                <a:gd name="connsiteY2" fmla="*/ 473273 h 997148"/>
                <a:gd name="connsiteX3" fmla="*/ 485775 w 2828925"/>
                <a:gd name="connsiteY3" fmla="*/ 101798 h 997148"/>
                <a:gd name="connsiteX4" fmla="*/ 619125 w 2828925"/>
                <a:gd name="connsiteY4" fmla="*/ 16073 h 997148"/>
                <a:gd name="connsiteX5" fmla="*/ 714375 w 2828925"/>
                <a:gd name="connsiteY5" fmla="*/ 368498 h 997148"/>
                <a:gd name="connsiteX6" fmla="*/ 819150 w 2828925"/>
                <a:gd name="connsiteY6" fmla="*/ 168473 h 997148"/>
                <a:gd name="connsiteX7" fmla="*/ 1095375 w 2828925"/>
                <a:gd name="connsiteY7" fmla="*/ 739973 h 997148"/>
                <a:gd name="connsiteX8" fmla="*/ 1514475 w 2828925"/>
                <a:gd name="connsiteY8" fmla="*/ 235148 h 997148"/>
                <a:gd name="connsiteX9" fmla="*/ 1914525 w 2828925"/>
                <a:gd name="connsiteY9" fmla="*/ 863798 h 997148"/>
                <a:gd name="connsiteX10" fmla="*/ 2295525 w 2828925"/>
                <a:gd name="connsiteY10" fmla="*/ 558998 h 997148"/>
                <a:gd name="connsiteX11" fmla="*/ 2619375 w 2828925"/>
                <a:gd name="connsiteY11" fmla="*/ 911423 h 997148"/>
                <a:gd name="connsiteX12" fmla="*/ 2771775 w 2828925"/>
                <a:gd name="connsiteY12" fmla="*/ 939998 h 997148"/>
                <a:gd name="connsiteX13" fmla="*/ 2828925 w 2828925"/>
                <a:gd name="connsiteY13" fmla="*/ 959048 h 997148"/>
                <a:gd name="connsiteX0" fmla="*/ 0 w 2847975"/>
                <a:gd name="connsiteY0" fmla="*/ 997148 h 1016198"/>
                <a:gd name="connsiteX1" fmla="*/ 352425 w 2847975"/>
                <a:gd name="connsiteY1" fmla="*/ 739973 h 1016198"/>
                <a:gd name="connsiteX2" fmla="*/ 447675 w 2847975"/>
                <a:gd name="connsiteY2" fmla="*/ 473273 h 1016198"/>
                <a:gd name="connsiteX3" fmla="*/ 485775 w 2847975"/>
                <a:gd name="connsiteY3" fmla="*/ 101798 h 1016198"/>
                <a:gd name="connsiteX4" fmla="*/ 619125 w 2847975"/>
                <a:gd name="connsiteY4" fmla="*/ 16073 h 1016198"/>
                <a:gd name="connsiteX5" fmla="*/ 714375 w 2847975"/>
                <a:gd name="connsiteY5" fmla="*/ 368498 h 1016198"/>
                <a:gd name="connsiteX6" fmla="*/ 819150 w 2847975"/>
                <a:gd name="connsiteY6" fmla="*/ 168473 h 1016198"/>
                <a:gd name="connsiteX7" fmla="*/ 1095375 w 2847975"/>
                <a:gd name="connsiteY7" fmla="*/ 739973 h 1016198"/>
                <a:gd name="connsiteX8" fmla="*/ 1514475 w 2847975"/>
                <a:gd name="connsiteY8" fmla="*/ 235148 h 1016198"/>
                <a:gd name="connsiteX9" fmla="*/ 1914525 w 2847975"/>
                <a:gd name="connsiteY9" fmla="*/ 863798 h 1016198"/>
                <a:gd name="connsiteX10" fmla="*/ 2295525 w 2847975"/>
                <a:gd name="connsiteY10" fmla="*/ 558998 h 1016198"/>
                <a:gd name="connsiteX11" fmla="*/ 2619375 w 2847975"/>
                <a:gd name="connsiteY11" fmla="*/ 911423 h 1016198"/>
                <a:gd name="connsiteX12" fmla="*/ 2771775 w 2847975"/>
                <a:gd name="connsiteY12" fmla="*/ 939998 h 1016198"/>
                <a:gd name="connsiteX13" fmla="*/ 2847975 w 2847975"/>
                <a:gd name="connsiteY13" fmla="*/ 1016198 h 10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7975" h="1016198">
                  <a:moveTo>
                    <a:pt x="0" y="997148"/>
                  </a:moveTo>
                  <a:cubicBezTo>
                    <a:pt x="134937" y="955873"/>
                    <a:pt x="277813" y="827285"/>
                    <a:pt x="352425" y="739973"/>
                  </a:cubicBezTo>
                  <a:cubicBezTo>
                    <a:pt x="427037" y="652661"/>
                    <a:pt x="425450" y="579635"/>
                    <a:pt x="447675" y="473273"/>
                  </a:cubicBezTo>
                  <a:cubicBezTo>
                    <a:pt x="469900" y="366910"/>
                    <a:pt x="457200" y="177998"/>
                    <a:pt x="485775" y="101798"/>
                  </a:cubicBezTo>
                  <a:cubicBezTo>
                    <a:pt x="514350" y="25598"/>
                    <a:pt x="581025" y="-28377"/>
                    <a:pt x="619125" y="16073"/>
                  </a:cubicBezTo>
                  <a:cubicBezTo>
                    <a:pt x="657225" y="60523"/>
                    <a:pt x="681038" y="343098"/>
                    <a:pt x="714375" y="368498"/>
                  </a:cubicBezTo>
                  <a:cubicBezTo>
                    <a:pt x="747712" y="393898"/>
                    <a:pt x="755650" y="106561"/>
                    <a:pt x="819150" y="168473"/>
                  </a:cubicBezTo>
                  <a:cubicBezTo>
                    <a:pt x="882650" y="230385"/>
                    <a:pt x="979488" y="728860"/>
                    <a:pt x="1095375" y="739973"/>
                  </a:cubicBezTo>
                  <a:cubicBezTo>
                    <a:pt x="1211263" y="751085"/>
                    <a:pt x="1377950" y="214511"/>
                    <a:pt x="1514475" y="235148"/>
                  </a:cubicBezTo>
                  <a:cubicBezTo>
                    <a:pt x="1651000" y="255785"/>
                    <a:pt x="1784350" y="809823"/>
                    <a:pt x="1914525" y="863798"/>
                  </a:cubicBezTo>
                  <a:cubicBezTo>
                    <a:pt x="2044700" y="917773"/>
                    <a:pt x="2178050" y="551061"/>
                    <a:pt x="2295525" y="558998"/>
                  </a:cubicBezTo>
                  <a:cubicBezTo>
                    <a:pt x="2413000" y="566935"/>
                    <a:pt x="2540000" y="847923"/>
                    <a:pt x="2619375" y="911423"/>
                  </a:cubicBezTo>
                  <a:cubicBezTo>
                    <a:pt x="2698750" y="974923"/>
                    <a:pt x="2733675" y="922536"/>
                    <a:pt x="2771775" y="939998"/>
                  </a:cubicBezTo>
                  <a:cubicBezTo>
                    <a:pt x="2809875" y="957460"/>
                    <a:pt x="2836862" y="1010641"/>
                    <a:pt x="2847975" y="1016198"/>
                  </a:cubicBezTo>
                </a:path>
              </a:pathLst>
            </a:custGeom>
            <a:ln w="3810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wrap="none" anchor="ctr"/>
            <a:lstStyle/>
            <a:p>
              <a:pPr>
                <a:defRPr/>
              </a:pPr>
              <a:endParaRPr lang="en-GB">
                <a:latin typeface="Times" pitchFamily="18" charset="0"/>
              </a:endParaRPr>
            </a:p>
          </p:txBody>
        </p:sp>
        <p:sp>
          <p:nvSpPr>
            <p:cNvPr id="15" name="Rectangle 14"/>
            <p:cNvSpPr/>
            <p:nvPr/>
          </p:nvSpPr>
          <p:spPr>
            <a:xfrm>
              <a:off x="5291682" y="3433118"/>
              <a:ext cx="536575" cy="338203"/>
            </a:xfrm>
            <a:prstGeom prst="rect">
              <a:avLst/>
            </a:prstGeom>
          </p:spPr>
          <p:txBody>
            <a:bodyPr>
              <a:spAutoFit/>
            </a:bodyPr>
            <a:lstStyle/>
            <a:p>
              <a:pPr>
                <a:defRPr/>
              </a:pPr>
              <a:r>
                <a:rPr lang="en-GB" sz="1600" b="1" dirty="0">
                  <a:solidFill>
                    <a:schemeClr val="accent1">
                      <a:lumMod val="75000"/>
                    </a:schemeClr>
                  </a:solidFill>
                </a:rPr>
                <a:t>p(z)</a:t>
              </a:r>
            </a:p>
          </p:txBody>
        </p:sp>
      </p:grpSp>
      <p:sp>
        <p:nvSpPr>
          <p:cNvPr id="8" name="Freeform 7"/>
          <p:cNvSpPr>
            <a:spLocks/>
          </p:cNvSpPr>
          <p:nvPr/>
        </p:nvSpPr>
        <p:spPr bwMode="auto">
          <a:xfrm>
            <a:off x="4757738" y="2844800"/>
            <a:ext cx="3009900" cy="1096963"/>
          </a:xfrm>
          <a:custGeom>
            <a:avLst/>
            <a:gdLst>
              <a:gd name="T0" fmla="*/ 0 w 3009900"/>
              <a:gd name="T1" fmla="*/ 1096963 h 1095820"/>
              <a:gd name="T2" fmla="*/ 57150 w 3009900"/>
              <a:gd name="T3" fmla="*/ 934869 h 1095820"/>
              <a:gd name="T4" fmla="*/ 180975 w 3009900"/>
              <a:gd name="T5" fmla="*/ 887194 h 1095820"/>
              <a:gd name="T6" fmla="*/ 400050 w 3009900"/>
              <a:gd name="T7" fmla="*/ 706031 h 1095820"/>
              <a:gd name="T8" fmla="*/ 457200 w 3009900"/>
              <a:gd name="T9" fmla="*/ 210214 h 1095820"/>
              <a:gd name="T10" fmla="*/ 676275 w 3009900"/>
              <a:gd name="T11" fmla="*/ 445 h 1095820"/>
              <a:gd name="T12" fmla="*/ 942975 w 3009900"/>
              <a:gd name="T13" fmla="*/ 172074 h 1095820"/>
              <a:gd name="T14" fmla="*/ 1228725 w 3009900"/>
              <a:gd name="T15" fmla="*/ 696496 h 1095820"/>
              <a:gd name="T16" fmla="*/ 1466850 w 3009900"/>
              <a:gd name="T17" fmla="*/ 296028 h 1095820"/>
              <a:gd name="T18" fmla="*/ 1628775 w 3009900"/>
              <a:gd name="T19" fmla="*/ 267424 h 1095820"/>
              <a:gd name="T20" fmla="*/ 1962150 w 3009900"/>
              <a:gd name="T21" fmla="*/ 639286 h 1095820"/>
              <a:gd name="T22" fmla="*/ 2028825 w 3009900"/>
              <a:gd name="T23" fmla="*/ 849055 h 1095820"/>
              <a:gd name="T24" fmla="*/ 2371724 w 3009900"/>
              <a:gd name="T25" fmla="*/ 515332 h 1095820"/>
              <a:gd name="T26" fmla="*/ 3009900 w 3009900"/>
              <a:gd name="T27" fmla="*/ 1096963 h 10958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9900"/>
              <a:gd name="T43" fmla="*/ 0 h 1095820"/>
              <a:gd name="T44" fmla="*/ 3009900 w 3009900"/>
              <a:gd name="T45" fmla="*/ 1095820 h 10958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9900" h="1095820">
                <a:moveTo>
                  <a:pt x="0" y="1095820"/>
                </a:moveTo>
                <a:cubicBezTo>
                  <a:pt x="13494" y="1032320"/>
                  <a:pt x="26988" y="968820"/>
                  <a:pt x="57150" y="933895"/>
                </a:cubicBezTo>
                <a:cubicBezTo>
                  <a:pt x="87313" y="898970"/>
                  <a:pt x="123825" y="924370"/>
                  <a:pt x="180975" y="886270"/>
                </a:cubicBezTo>
                <a:cubicBezTo>
                  <a:pt x="238125" y="848170"/>
                  <a:pt x="354013" y="818007"/>
                  <a:pt x="400050" y="705295"/>
                </a:cubicBezTo>
                <a:cubicBezTo>
                  <a:pt x="446088" y="592582"/>
                  <a:pt x="411163" y="327470"/>
                  <a:pt x="457200" y="209995"/>
                </a:cubicBezTo>
                <a:cubicBezTo>
                  <a:pt x="503237" y="92520"/>
                  <a:pt x="595313" y="6795"/>
                  <a:pt x="676275" y="445"/>
                </a:cubicBezTo>
                <a:cubicBezTo>
                  <a:pt x="757237" y="-5905"/>
                  <a:pt x="850900" y="56008"/>
                  <a:pt x="942975" y="171895"/>
                </a:cubicBezTo>
                <a:cubicBezTo>
                  <a:pt x="1035050" y="287783"/>
                  <a:pt x="1141412" y="675132"/>
                  <a:pt x="1228725" y="695770"/>
                </a:cubicBezTo>
                <a:cubicBezTo>
                  <a:pt x="1316038" y="716408"/>
                  <a:pt x="1400175" y="367157"/>
                  <a:pt x="1466850" y="295720"/>
                </a:cubicBezTo>
                <a:cubicBezTo>
                  <a:pt x="1533525" y="224283"/>
                  <a:pt x="1546225" y="209995"/>
                  <a:pt x="1628775" y="267145"/>
                </a:cubicBezTo>
                <a:cubicBezTo>
                  <a:pt x="1711325" y="324295"/>
                  <a:pt x="1895475" y="541782"/>
                  <a:pt x="1962150" y="638620"/>
                </a:cubicBezTo>
                <a:cubicBezTo>
                  <a:pt x="2028825" y="735457"/>
                  <a:pt x="1960563" y="868807"/>
                  <a:pt x="2028825" y="848170"/>
                </a:cubicBezTo>
                <a:cubicBezTo>
                  <a:pt x="2097088" y="827532"/>
                  <a:pt x="2208213" y="473520"/>
                  <a:pt x="2371725" y="514795"/>
                </a:cubicBezTo>
                <a:cubicBezTo>
                  <a:pt x="2535237" y="556070"/>
                  <a:pt x="2772568" y="825945"/>
                  <a:pt x="3009900" y="1095820"/>
                </a:cubicBezTo>
              </a:path>
            </a:pathLst>
          </a:custGeom>
          <a:noFill/>
          <a:ln w="508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 name="Rectangle 15"/>
          <p:cNvSpPr>
            <a:spLocks noChangeArrowheads="1"/>
          </p:cNvSpPr>
          <p:nvPr/>
        </p:nvSpPr>
        <p:spPr bwMode="auto">
          <a:xfrm>
            <a:off x="4643438" y="3063875"/>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b="1">
                <a:solidFill>
                  <a:srgbClr val="FFC000"/>
                </a:solidFill>
              </a:rPr>
              <a:t>q(z)</a:t>
            </a:r>
          </a:p>
        </p:txBody>
      </p:sp>
      <p:grpSp>
        <p:nvGrpSpPr>
          <p:cNvPr id="4" name="Group 19"/>
          <p:cNvGrpSpPr>
            <a:grpSpLocks/>
          </p:cNvGrpSpPr>
          <p:nvPr/>
        </p:nvGrpSpPr>
        <p:grpSpPr bwMode="auto">
          <a:xfrm>
            <a:off x="4427538" y="2492375"/>
            <a:ext cx="3024187" cy="2232025"/>
            <a:chOff x="4427984" y="2492896"/>
            <a:chExt cx="3024336" cy="2232248"/>
          </a:xfrm>
        </p:grpSpPr>
        <p:cxnSp>
          <p:nvCxnSpPr>
            <p:cNvPr id="18441" name="Straight Connector 16"/>
            <p:cNvCxnSpPr>
              <a:cxnSpLocks noChangeShapeType="1"/>
            </p:cNvCxnSpPr>
            <p:nvPr/>
          </p:nvCxnSpPr>
          <p:spPr bwMode="auto">
            <a:xfrm>
              <a:off x="4427984" y="2492896"/>
              <a:ext cx="3024336" cy="2088232"/>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Straight Connector 18"/>
            <p:cNvCxnSpPr>
              <a:cxnSpLocks noChangeShapeType="1"/>
            </p:cNvCxnSpPr>
            <p:nvPr/>
          </p:nvCxnSpPr>
          <p:spPr bwMode="auto">
            <a:xfrm flipH="1">
              <a:off x="4844007" y="2492896"/>
              <a:ext cx="2248273" cy="2232248"/>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Metropolis &amp; Metropolis-Hastings  algorithms for MCMC</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sz="1800" dirty="0" smtClean="0"/>
                  <a:t>Algorithm:</a:t>
                </a:r>
              </a:p>
              <a:p>
                <a:pPr lvl="1"/>
                <a:r>
                  <a:rPr lang="en-GB" sz="1800" dirty="0" smtClean="0"/>
                  <a:t>Choose a proposal distribution q (q is symmetric)</a:t>
                </a:r>
              </a:p>
              <a:p>
                <a:pPr lvl="1"/>
                <a14:m>
                  <m:oMath xmlns:m="http://schemas.openxmlformats.org/officeDocument/2006/math">
                    <m:sSup>
                      <m:sSupPr>
                        <m:ctrlPr>
                          <a:rPr lang="en-GB" sz="1800" i="1" smtClean="0">
                            <a:latin typeface="Cambria Math"/>
                          </a:rPr>
                        </m:ctrlPr>
                      </m:sSupPr>
                      <m:e>
                        <m:r>
                          <a:rPr lang="en-GB" sz="1800" b="0" i="1" smtClean="0">
                            <a:latin typeface="Cambria Math"/>
                          </a:rPr>
                          <m:t>𝑧</m:t>
                        </m:r>
                      </m:e>
                      <m:sup>
                        <m:r>
                          <a:rPr lang="en-GB" sz="1800" b="0" i="1" smtClean="0">
                            <a:latin typeface="Cambria Math"/>
                          </a:rPr>
                          <m:t>(</m:t>
                        </m:r>
                        <m:r>
                          <a:rPr lang="en-GB" sz="1800" b="0" i="1" smtClean="0">
                            <a:latin typeface="Cambria Math"/>
                            <a:ea typeface="Cambria Math"/>
                          </a:rPr>
                          <m:t>𝜏</m:t>
                        </m:r>
                        <m:r>
                          <a:rPr lang="en-GB" sz="1800" b="0" i="1" smtClean="0">
                            <a:latin typeface="Cambria Math"/>
                          </a:rPr>
                          <m:t>)</m:t>
                        </m:r>
                      </m:sup>
                    </m:sSup>
                  </m:oMath>
                </a14:m>
                <a:r>
                  <a:rPr lang="en-GB" sz="1800" dirty="0" smtClean="0"/>
                  <a:t> is the current state</a:t>
                </a:r>
              </a:p>
              <a:p>
                <a:pPr lvl="1"/>
                <a:r>
                  <a:rPr lang="en-GB" sz="1800" dirty="0" smtClean="0"/>
                  <a:t>The proposal distribution q(z| </a:t>
                </a:r>
                <a14:m>
                  <m:oMath xmlns:m="http://schemas.openxmlformats.org/officeDocument/2006/math">
                    <m:sSup>
                      <m:sSupPr>
                        <m:ctrlPr>
                          <a:rPr lang="en-GB" sz="1800" i="1" smtClean="0">
                            <a:latin typeface="Cambria Math"/>
                          </a:rPr>
                        </m:ctrlPr>
                      </m:sSupPr>
                      <m:e>
                        <m:r>
                          <a:rPr lang="en-GB" sz="1800" b="0" i="1" smtClean="0">
                            <a:latin typeface="Cambria Math"/>
                          </a:rPr>
                          <m:t>𝑧</m:t>
                        </m:r>
                      </m:e>
                      <m:sup>
                        <m:r>
                          <a:rPr lang="en-GB" sz="1800" b="0" i="1" smtClean="0">
                            <a:latin typeface="Cambria Math"/>
                          </a:rPr>
                          <m:t>(</m:t>
                        </m:r>
                        <m:r>
                          <a:rPr lang="en-GB" sz="1800" b="0" i="1" smtClean="0">
                            <a:latin typeface="Cambria Math"/>
                            <a:ea typeface="Cambria Math"/>
                          </a:rPr>
                          <m:t>𝜏</m:t>
                        </m:r>
                        <m:r>
                          <a:rPr lang="en-GB" sz="1800" b="0" i="1" smtClean="0">
                            <a:latin typeface="Cambria Math"/>
                          </a:rPr>
                          <m:t>)</m:t>
                        </m:r>
                      </m:sup>
                    </m:sSup>
                  </m:oMath>
                </a14:m>
                <a:r>
                  <a:rPr lang="en-GB" sz="1800" dirty="0" smtClean="0"/>
                  <a:t> ) depends only on the current state.</a:t>
                </a:r>
              </a:p>
              <a:p>
                <a:pPr lvl="1"/>
                <a:r>
                  <a:rPr lang="en-GB" sz="1800" dirty="0" smtClean="0"/>
                  <a:t>Select a candidate sample z</a:t>
                </a:r>
                <a:r>
                  <a:rPr lang="en-GB" sz="1800" baseline="30000" dirty="0" smtClean="0"/>
                  <a:t>*</a:t>
                </a:r>
              </a:p>
              <a:p>
                <a:pPr lvl="1"/>
                <a:r>
                  <a:rPr lang="en-GB" sz="1800" dirty="0" smtClean="0"/>
                  <a:t>Accept it with the following probability: </a:t>
                </a:r>
              </a:p>
              <a:p>
                <a:pPr lvl="1"/>
                <a:endParaRPr lang="en-GB" dirty="0"/>
              </a:p>
              <a:p>
                <a:pPr lvl="1"/>
                <a:endParaRPr lang="en-GB" dirty="0" smtClean="0"/>
              </a:p>
              <a:p>
                <a:pPr lvl="1"/>
                <a:r>
                  <a:rPr lang="en-GB" sz="1800" dirty="0" smtClean="0"/>
                  <a:t>If accepted -&gt; </a:t>
                </a:r>
              </a:p>
              <a:p>
                <a:pPr lvl="1"/>
                <a:r>
                  <a:rPr lang="en-GB" sz="1800" dirty="0" smtClean="0"/>
                  <a:t>Otherwise discard z</a:t>
                </a:r>
                <a:r>
                  <a:rPr lang="en-GB" sz="1800" baseline="30000" dirty="0" smtClean="0"/>
                  <a:t>*</a:t>
                </a:r>
                <a:r>
                  <a:rPr lang="en-GB" sz="1800" dirty="0" smtClean="0"/>
                  <a:t> and set </a:t>
                </a:r>
                <a14:m>
                  <m:oMath xmlns:m="http://schemas.openxmlformats.org/officeDocument/2006/math">
                    <m:sSup>
                      <m:sSupPr>
                        <m:ctrlPr>
                          <a:rPr lang="en-GB" sz="1800" i="1" smtClean="0">
                            <a:latin typeface="Cambria Math"/>
                          </a:rPr>
                        </m:ctrlPr>
                      </m:sSupPr>
                      <m:e>
                        <m:r>
                          <a:rPr lang="en-GB" sz="1800" b="0" i="1" smtClean="0">
                            <a:latin typeface="Cambria Math"/>
                          </a:rPr>
                          <m:t>𝑧</m:t>
                        </m:r>
                      </m:e>
                      <m:sup>
                        <m:r>
                          <a:rPr lang="en-GB" sz="1800" b="0" i="1" smtClean="0">
                            <a:latin typeface="Cambria Math"/>
                          </a:rPr>
                          <m:t>(</m:t>
                        </m:r>
                        <m:r>
                          <a:rPr lang="en-GB" sz="1800" b="0" i="1" smtClean="0">
                            <a:latin typeface="Cambria Math"/>
                            <a:ea typeface="Cambria Math"/>
                          </a:rPr>
                          <m:t>𝜏</m:t>
                        </m:r>
                        <m:r>
                          <a:rPr lang="en-GB" sz="1800" b="0" i="1" smtClean="0">
                            <a:latin typeface="Cambria Math"/>
                            <a:ea typeface="Cambria Math"/>
                          </a:rPr>
                          <m:t>+1)</m:t>
                        </m:r>
                      </m:sup>
                    </m:sSup>
                  </m:oMath>
                </a14:m>
                <a:r>
                  <a:rPr lang="en-GB" sz="1800" dirty="0" smtClean="0"/>
                  <a:t> to </a:t>
                </a:r>
                <a14:m>
                  <m:oMath xmlns:m="http://schemas.openxmlformats.org/officeDocument/2006/math">
                    <m:sSup>
                      <m:sSupPr>
                        <m:ctrlPr>
                          <a:rPr lang="en-GB" sz="1800" i="1" smtClean="0">
                            <a:latin typeface="Cambria Math"/>
                          </a:rPr>
                        </m:ctrlPr>
                      </m:sSupPr>
                      <m:e>
                        <m:r>
                          <a:rPr lang="en-GB" sz="1800" b="0" i="1" smtClean="0">
                            <a:latin typeface="Cambria Math"/>
                          </a:rPr>
                          <m:t>𝑧</m:t>
                        </m:r>
                      </m:e>
                      <m:sup>
                        <m:r>
                          <a:rPr lang="en-GB" sz="1800" b="0" i="1" smtClean="0">
                            <a:latin typeface="Cambria Math"/>
                          </a:rPr>
                          <m:t>(</m:t>
                        </m:r>
                        <m:r>
                          <a:rPr lang="en-GB" sz="1800" b="0" i="1" smtClean="0">
                            <a:latin typeface="Cambria Math"/>
                            <a:ea typeface="Cambria Math"/>
                          </a:rPr>
                          <m:t>𝜏</m:t>
                        </m:r>
                        <m:r>
                          <a:rPr lang="en-GB" sz="1800" b="0" i="1" smtClean="0">
                            <a:latin typeface="Cambria Math"/>
                          </a:rPr>
                          <m:t>)</m:t>
                        </m:r>
                      </m:sup>
                    </m:sSup>
                  </m:oMath>
                </a14:m>
                <a:r>
                  <a:rPr lang="en-GB" sz="18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06" t="-667"/>
                </a:stretch>
              </a:blipFill>
            </p:spPr>
            <p:txBody>
              <a:bodyPr/>
              <a:lstStyle/>
              <a:p>
                <a:r>
                  <a:rPr lang="en-GB">
                    <a:noFill/>
                  </a:rPr>
                  <a:t> </a:t>
                </a:r>
              </a:p>
            </p:txBody>
          </p:sp>
        </mc:Fallback>
      </mc:AlternateContent>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455" y="2276872"/>
            <a:ext cx="22193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cxnSp>
        <p:nvCxnSpPr>
          <p:cNvPr id="6" name="Straight Arrow Connector 5"/>
          <p:cNvCxnSpPr>
            <a:stCxn id="4" idx="2"/>
            <a:endCxn id="4" idx="2"/>
          </p:cNvCxnSpPr>
          <p:nvPr/>
        </p:nvCxnSpPr>
        <p:spPr bwMode="auto">
          <a:xfrm>
            <a:off x="7896224" y="2242737"/>
            <a:ext cx="0" cy="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grpSp>
        <p:nvGrpSpPr>
          <p:cNvPr id="12" name="Group 11"/>
          <p:cNvGrpSpPr/>
          <p:nvPr/>
        </p:nvGrpSpPr>
        <p:grpSpPr>
          <a:xfrm>
            <a:off x="7710780" y="1947462"/>
            <a:ext cx="547553" cy="314723"/>
            <a:chOff x="7910885" y="2105024"/>
            <a:chExt cx="547553" cy="314723"/>
          </a:xfrm>
        </p:grpSpPr>
        <p:sp>
          <p:nvSpPr>
            <p:cNvPr id="4" name="Freeform 3"/>
            <p:cNvSpPr/>
            <p:nvPr/>
          </p:nvSpPr>
          <p:spPr bwMode="auto">
            <a:xfrm>
              <a:off x="8058229" y="2105024"/>
              <a:ext cx="400209" cy="295275"/>
            </a:xfrm>
            <a:custGeom>
              <a:avLst/>
              <a:gdLst>
                <a:gd name="connsiteX0" fmla="*/ 0 w 400209"/>
                <a:gd name="connsiteY0" fmla="*/ 0 h 295275"/>
                <a:gd name="connsiteX1" fmla="*/ 400050 w 400209"/>
                <a:gd name="connsiteY1" fmla="*/ 57150 h 295275"/>
                <a:gd name="connsiteX2" fmla="*/ 38100 w 400209"/>
                <a:gd name="connsiteY2" fmla="*/ 295275 h 295275"/>
              </a:gdLst>
              <a:ahLst/>
              <a:cxnLst>
                <a:cxn ang="0">
                  <a:pos x="connsiteX0" y="connsiteY0"/>
                </a:cxn>
                <a:cxn ang="0">
                  <a:pos x="connsiteX1" y="connsiteY1"/>
                </a:cxn>
                <a:cxn ang="0">
                  <a:pos x="connsiteX2" y="connsiteY2"/>
                </a:cxn>
              </a:cxnLst>
              <a:rect l="l" t="t" r="r" b="b"/>
              <a:pathLst>
                <a:path w="400209" h="295275">
                  <a:moveTo>
                    <a:pt x="0" y="0"/>
                  </a:moveTo>
                  <a:cubicBezTo>
                    <a:pt x="196850" y="3968"/>
                    <a:pt x="393700" y="7937"/>
                    <a:pt x="400050" y="57150"/>
                  </a:cubicBezTo>
                  <a:cubicBezTo>
                    <a:pt x="406400" y="106363"/>
                    <a:pt x="222250" y="200819"/>
                    <a:pt x="38100" y="295275"/>
                  </a:cubicBezTo>
                </a:path>
              </a:pathLst>
            </a:custGeom>
            <a:no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cxnSp>
          <p:nvCxnSpPr>
            <p:cNvPr id="9" name="Straight Arrow Connector 8"/>
            <p:cNvCxnSpPr>
              <a:stCxn id="4" idx="0"/>
            </p:cNvCxnSpPr>
            <p:nvPr/>
          </p:nvCxnSpPr>
          <p:spPr bwMode="auto">
            <a:xfrm flipH="1">
              <a:off x="7910885" y="2105024"/>
              <a:ext cx="147344" cy="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cxnSp>
          <p:nvCxnSpPr>
            <p:cNvPr id="11" name="Straight Arrow Connector 10"/>
            <p:cNvCxnSpPr>
              <a:stCxn id="4" idx="2"/>
            </p:cNvCxnSpPr>
            <p:nvPr/>
          </p:nvCxnSpPr>
          <p:spPr bwMode="auto">
            <a:xfrm flipH="1">
              <a:off x="7984557" y="2400299"/>
              <a:ext cx="111772" cy="19448"/>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grpSp>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817023"/>
            <a:ext cx="3040360" cy="73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60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1066" y="4040620"/>
            <a:ext cx="15430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sp>
        <p:nvSpPr>
          <p:cNvPr id="13" name="Rectangle 12"/>
          <p:cNvSpPr/>
          <p:nvPr/>
        </p:nvSpPr>
        <p:spPr>
          <a:xfrm>
            <a:off x="5704776" y="3983440"/>
            <a:ext cx="811440" cy="400110"/>
          </a:xfrm>
          <a:prstGeom prst="rect">
            <a:avLst/>
          </a:prstGeom>
        </p:spPr>
        <p:txBody>
          <a:bodyPr wrap="none">
            <a:spAutoFit/>
          </a:bodyPr>
          <a:lstStyle/>
          <a:p>
            <a:r>
              <a:rPr lang="en-GB" sz="2000" baseline="0" dirty="0" smtClean="0"/>
              <a:t>where</a:t>
            </a:r>
            <a:endParaRPr lang="en-GB" dirty="0"/>
          </a:p>
        </p:txBody>
      </p:sp>
      <p:pic>
        <p:nvPicPr>
          <p:cNvPr id="460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4533943"/>
            <a:ext cx="12001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grpSp>
        <p:nvGrpSpPr>
          <p:cNvPr id="19" name="Group 18"/>
          <p:cNvGrpSpPr/>
          <p:nvPr/>
        </p:nvGrpSpPr>
        <p:grpSpPr>
          <a:xfrm>
            <a:off x="5436096" y="1700808"/>
            <a:ext cx="2274684" cy="861814"/>
            <a:chOff x="5436096" y="1700808"/>
            <a:chExt cx="2274684" cy="861814"/>
          </a:xfrm>
        </p:grpSpPr>
        <p:cxnSp>
          <p:nvCxnSpPr>
            <p:cNvPr id="15" name="Straight Connector 14"/>
            <p:cNvCxnSpPr/>
            <p:nvPr/>
          </p:nvCxnSpPr>
          <p:spPr bwMode="auto">
            <a:xfrm>
              <a:off x="5436096" y="1700808"/>
              <a:ext cx="2274684" cy="861814"/>
            </a:xfrm>
            <a:prstGeom prst="line">
              <a:avLst/>
            </a:prstGeom>
            <a:solidFill>
              <a:schemeClr val="accent1"/>
            </a:solidFill>
            <a:ln w="508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5526307" y="1700808"/>
              <a:ext cx="1709989" cy="861814"/>
            </a:xfrm>
            <a:prstGeom prst="line">
              <a:avLst/>
            </a:prstGeom>
            <a:solidFill>
              <a:schemeClr val="accent1"/>
            </a:solidFill>
            <a:ln w="50800" cap="flat" cmpd="sng" algn="ctr">
              <a:solidFill>
                <a:srgbClr val="FF0000"/>
              </a:solidFill>
              <a:prstDash val="solid"/>
              <a:round/>
              <a:headEnd type="none" w="med" len="med"/>
              <a:tailEnd type="none" w="med" len="med"/>
            </a:ln>
            <a:effectLst/>
          </p:spPr>
        </p:cxnSp>
      </p:grpSp>
      <p:pic>
        <p:nvPicPr>
          <p:cNvPr id="4608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667" y="3914818"/>
            <a:ext cx="43624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sp>
        <p:nvSpPr>
          <p:cNvPr id="20" name="Rectangle 19"/>
          <p:cNvSpPr/>
          <p:nvPr/>
        </p:nvSpPr>
        <p:spPr>
          <a:xfrm>
            <a:off x="2792511" y="5733256"/>
            <a:ext cx="3026791" cy="461665"/>
          </a:xfrm>
          <a:prstGeom prst="rect">
            <a:avLst/>
          </a:prstGeom>
        </p:spPr>
        <p:txBody>
          <a:bodyPr wrap="none">
            <a:spAutoFit/>
          </a:bodyPr>
          <a:lstStyle/>
          <a:p>
            <a:pPr marL="0" indent="0">
              <a:buNone/>
            </a:pPr>
            <a:r>
              <a:rPr lang="en-GB" dirty="0" smtClean="0">
                <a:solidFill>
                  <a:schemeClr val="accent1"/>
                </a:solidFill>
              </a:rPr>
              <a:t>Run the sample m-file!</a:t>
            </a:r>
            <a:endParaRPr lang="en-GB" dirty="0">
              <a:solidFill>
                <a:schemeClr val="accent1"/>
              </a:solidFill>
            </a:endParaRPr>
          </a:p>
        </p:txBody>
      </p:sp>
    </p:spTree>
    <p:extLst>
      <p:ext uri="{BB962C8B-B14F-4D97-AF65-F5344CB8AC3E}">
        <p14:creationId xmlns:p14="http://schemas.microsoft.com/office/powerpoint/2010/main" val="22488320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0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0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0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nodeType="clickEffect">
                                  <p:stCondLst>
                                    <p:cond delay="0"/>
                                  </p:stCondLst>
                                  <p:childTnLst>
                                    <p:animEffect transition="out" filter="barn(inVertical)">
                                      <p:cBhvr>
                                        <p:cTn id="63" dur="500"/>
                                        <p:tgtEl>
                                          <p:spTgt spid="46083"/>
                                        </p:tgtEl>
                                      </p:cBhvr>
                                    </p:animEffect>
                                    <p:set>
                                      <p:cBhvr>
                                        <p:cTn id="64" dur="1" fill="hold">
                                          <p:stCondLst>
                                            <p:cond delay="499"/>
                                          </p:stCondLst>
                                        </p:cTn>
                                        <p:tgtEl>
                                          <p:spTgt spid="4608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6086"/>
                                        </p:tgtEl>
                                        <p:attrNameLst>
                                          <p:attrName>style.visibility</p:attrName>
                                        </p:attrNameLst>
                                      </p:cBhvr>
                                      <p:to>
                                        <p:strVal val="visible"/>
                                      </p:to>
                                    </p:set>
                                    <p:animEffect transition="in" filter="barn(inVertical)">
                                      <p:cBhvr>
                                        <p:cTn id="69" dur="500"/>
                                        <p:tgtEl>
                                          <p:spTgt spid="4608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Criteria on Metropolis-Hastings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A</a:t>
                </a:r>
                <a:r>
                  <a:rPr lang="en-GB" dirty="0" smtClean="0"/>
                  <a:t> </a:t>
                </a:r>
                <a:r>
                  <a:rPr lang="en-GB" dirty="0"/>
                  <a:t>M</a:t>
                </a:r>
                <a:r>
                  <a:rPr lang="en-GB" dirty="0" smtClean="0"/>
                  <a:t>arkov chain useful for sampling p(z) has to be </a:t>
                </a:r>
                <a:r>
                  <a:rPr lang="en-GB" dirty="0" err="1" smtClean="0"/>
                  <a:t>ergodic</a:t>
                </a:r>
                <a:r>
                  <a:rPr lang="en-GB" dirty="0" smtClean="0"/>
                  <a:t>. </a:t>
                </a:r>
              </a:p>
              <a:p>
                <a:r>
                  <a:rPr lang="en-US" altLang="en-US" dirty="0" smtClean="0">
                    <a:sym typeface="Math1" pitchFamily="2" charset="2"/>
                  </a:rPr>
                  <a:t>A process is </a:t>
                </a:r>
                <a:r>
                  <a:rPr lang="en-US" altLang="en-US" i="1" dirty="0" err="1" smtClean="0">
                    <a:sym typeface="Math1" pitchFamily="2" charset="2"/>
                  </a:rPr>
                  <a:t>ergodic</a:t>
                </a:r>
                <a:r>
                  <a:rPr lang="en-US" altLang="en-US" dirty="0" smtClean="0">
                    <a:sym typeface="Math1" pitchFamily="2" charset="2"/>
                  </a:rPr>
                  <a:t> if it is both irreducible and aperiodic</a:t>
                </a:r>
              </a:p>
              <a:p>
                <a:pPr lvl="1"/>
                <a:r>
                  <a:rPr lang="en-US" altLang="en-US" sz="1800" i="1" dirty="0"/>
                  <a:t>Irreducibility</a:t>
                </a:r>
                <a:r>
                  <a:rPr lang="en-US" altLang="en-US" sz="1800" dirty="0"/>
                  <a:t>: every state is eventually reachable from any start </a:t>
                </a:r>
                <a:r>
                  <a:rPr lang="en-US" altLang="en-US" sz="1800" dirty="0" smtClean="0"/>
                  <a:t>state.</a:t>
                </a:r>
              </a:p>
              <a:p>
                <a:pPr lvl="1"/>
                <a:r>
                  <a:rPr lang="en-US" altLang="en-US" sz="1800" i="1" dirty="0"/>
                  <a:t>Aperiodicity</a:t>
                </a:r>
                <a:r>
                  <a:rPr lang="en-US" altLang="en-US" sz="1800" dirty="0"/>
                  <a:t>: the chain doesn’t get caught in </a:t>
                </a:r>
                <a:r>
                  <a:rPr lang="en-US" altLang="en-US" sz="1800" dirty="0" smtClean="0"/>
                  <a:t>cycles.</a:t>
                </a:r>
                <a:endParaRPr lang="en-US" altLang="en-US" sz="1800" dirty="0" smtClean="0">
                  <a:sym typeface="Math1" pitchFamily="2" charset="2"/>
                </a:endParaRPr>
              </a:p>
              <a:p>
                <a:r>
                  <a:rPr lang="en-US" altLang="en-US" sz="1800" dirty="0" smtClean="0"/>
                  <a:t>Equivalently, the stationary distribution of the Markov chain must be p(</a:t>
                </a:r>
                <a:r>
                  <a:rPr lang="en-US" altLang="en-US" sz="1800" i="1" dirty="0"/>
                  <a:t>z</a:t>
                </a:r>
                <a:r>
                  <a:rPr lang="en-US" altLang="en-US" sz="1800" dirty="0" smtClean="0"/>
                  <a:t>)</a:t>
                </a:r>
              </a:p>
              <a:p>
                <a:endParaRPr lang="en-US" altLang="en-US" sz="1800" dirty="0"/>
              </a:p>
              <a:p>
                <a:endParaRPr lang="en-US" altLang="en-US" sz="1800" dirty="0" smtClean="0"/>
              </a:p>
              <a:p>
                <a:r>
                  <a:rPr lang="en-US" altLang="en-US" sz="1800" dirty="0" smtClean="0"/>
                  <a:t>If this is the case, we can start in an arbitrary state, use the Markov chain to do a random walk for a while, and stop and output the current state z</a:t>
                </a:r>
                <a:r>
                  <a:rPr lang="en-US" altLang="en-US" sz="1800" baseline="30000" dirty="0" smtClean="0"/>
                  <a:t>(</a:t>
                </a:r>
                <a14:m>
                  <m:oMath xmlns:m="http://schemas.openxmlformats.org/officeDocument/2006/math">
                    <m:r>
                      <a:rPr lang="en-US" altLang="en-US" sz="1800" i="1" baseline="30000" smtClean="0">
                        <a:latin typeface="Cambria Math"/>
                        <a:ea typeface="Cambria Math"/>
                      </a:rPr>
                      <m:t>𝜏</m:t>
                    </m:r>
                  </m:oMath>
                </a14:m>
                <a:r>
                  <a:rPr lang="en-US" altLang="en-US" sz="1800" baseline="30000" dirty="0" smtClean="0"/>
                  <a:t>)</a:t>
                </a:r>
              </a:p>
              <a:p>
                <a:r>
                  <a:rPr lang="en-US" altLang="en-US" sz="1800" dirty="0" smtClean="0"/>
                  <a:t>The resulting state will be sampled from p(</a:t>
                </a:r>
                <a:r>
                  <a:rPr lang="en-US" altLang="en-US" sz="1800" i="1" dirty="0"/>
                  <a:t>z</a:t>
                </a:r>
                <a:r>
                  <a:rPr lang="en-US" altLang="en-US" sz="1800" dirty="0" smtClean="0"/>
                  <a:t>)!</a:t>
                </a:r>
              </a:p>
              <a:p>
                <a:endParaRPr lang="en-US" altLang="en-US" sz="1800" dirty="0" smtClean="0"/>
              </a:p>
              <a:p>
                <a:endParaRPr lang="en-GB" sz="1800" dirty="0" smtClean="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63" t="-800" r="-706"/>
                </a:stretch>
              </a:blipFill>
            </p:spPr>
            <p:txBody>
              <a:bodyPr/>
              <a:lstStyle/>
              <a:p>
                <a:r>
                  <a:rPr lang="en-GB">
                    <a:noFill/>
                  </a:rPr>
                  <a:t> </a:t>
                </a:r>
              </a:p>
            </p:txBody>
          </p:sp>
        </mc:Fallback>
      </mc:AlternateContent>
      <p:sp>
        <p:nvSpPr>
          <p:cNvPr id="5" name="Rectangle 4"/>
          <p:cNvSpPr/>
          <p:nvPr/>
        </p:nvSpPr>
        <p:spPr>
          <a:xfrm>
            <a:off x="4266431" y="4275727"/>
            <a:ext cx="3635896" cy="338554"/>
          </a:xfrm>
          <a:prstGeom prst="rect">
            <a:avLst/>
          </a:prstGeom>
        </p:spPr>
        <p:txBody>
          <a:bodyPr wrap="square">
            <a:spAutoFit/>
          </a:bodyPr>
          <a:lstStyle/>
          <a:p>
            <a:r>
              <a:rPr lang="en-GB" sz="1600" dirty="0" smtClean="0"/>
              <a:t>Where T is the</a:t>
            </a:r>
            <a:r>
              <a:rPr lang="en-GB" sz="1600" baseline="0" dirty="0" smtClean="0"/>
              <a:t> transition probability</a:t>
            </a:r>
            <a:endParaRPr lang="en-GB" sz="1600" dirty="0"/>
          </a:p>
        </p:txBody>
      </p:sp>
      <p:grpSp>
        <p:nvGrpSpPr>
          <p:cNvPr id="7" name="Group 6"/>
          <p:cNvGrpSpPr/>
          <p:nvPr/>
        </p:nvGrpSpPr>
        <p:grpSpPr>
          <a:xfrm>
            <a:off x="1403648" y="4149080"/>
            <a:ext cx="2667000" cy="685800"/>
            <a:chOff x="1403648" y="4149080"/>
            <a:chExt cx="2667000" cy="6858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149080"/>
              <a:ext cx="266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sp>
          <p:nvSpPr>
            <p:cNvPr id="6" name="Rectangle 5"/>
            <p:cNvSpPr/>
            <p:nvPr/>
          </p:nvSpPr>
          <p:spPr bwMode="auto">
            <a:xfrm>
              <a:off x="1619672" y="4275727"/>
              <a:ext cx="72008" cy="16927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grpSp>
      <p:sp>
        <p:nvSpPr>
          <p:cNvPr id="8" name="Rectangle 7"/>
          <p:cNvSpPr/>
          <p:nvPr/>
        </p:nvSpPr>
        <p:spPr bwMode="auto">
          <a:xfrm>
            <a:off x="3599892" y="4258850"/>
            <a:ext cx="72008" cy="16927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5820290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97" y="4092500"/>
            <a:ext cx="14954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653136"/>
            <a:ext cx="17716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A specific form </a:t>
                </a:r>
                <a:r>
                  <a:rPr lang="en-US" altLang="en-US" dirty="0"/>
                  <a:t>of </a:t>
                </a:r>
                <a:r>
                  <a:rPr lang="en-GB" altLang="en-US" dirty="0" smtClean="0"/>
                  <a:t>M</a:t>
                </a:r>
                <a:r>
                  <a:rPr lang="en-GB" dirty="0" smtClean="0"/>
                  <a:t>etropolis-Hastings algorithm </a:t>
                </a:r>
                <a:r>
                  <a:rPr lang="en-US" altLang="en-US" dirty="0" smtClean="0"/>
                  <a:t>by </a:t>
                </a:r>
                <a:r>
                  <a:rPr lang="en-US" altLang="en-US" dirty="0"/>
                  <a:t>sampling from conditional </a:t>
                </a:r>
                <a:r>
                  <a:rPr lang="en-US" altLang="en-US" dirty="0" smtClean="0"/>
                  <a:t>distributions</a:t>
                </a:r>
              </a:p>
              <a:p>
                <a:r>
                  <a:rPr lang="en-US" dirty="0" smtClean="0"/>
                  <a:t>When the joint distribution is not known explicitly or is difficult to sample from.</a:t>
                </a:r>
              </a:p>
              <a:p>
                <a:r>
                  <a:rPr lang="en-GB" sz="1800" dirty="0" smtClean="0"/>
                  <a:t>Example: </a:t>
                </a:r>
              </a:p>
              <a:p>
                <a:pPr lvl="1"/>
                <a:r>
                  <a:rPr lang="en-GB" sz="1800" dirty="0" smtClean="0"/>
                  <a:t>Suppose distribution p(z</a:t>
                </a:r>
                <a:r>
                  <a:rPr lang="en-GB" sz="1800" baseline="-25000" dirty="0" smtClean="0"/>
                  <a:t>1</a:t>
                </a:r>
                <a:r>
                  <a:rPr lang="en-GB" sz="1800" dirty="0" smtClean="0"/>
                  <a:t>,z</a:t>
                </a:r>
                <a:r>
                  <a:rPr lang="en-GB" sz="1800" baseline="-25000" dirty="0" smtClean="0"/>
                  <a:t>2</a:t>
                </a:r>
                <a:r>
                  <a:rPr lang="en-GB" sz="1800" dirty="0" smtClean="0"/>
                  <a:t>,z</a:t>
                </a:r>
                <a:r>
                  <a:rPr lang="en-GB" sz="1800" baseline="-25000" dirty="0" smtClean="0"/>
                  <a:t>3</a:t>
                </a:r>
                <a:r>
                  <a:rPr lang="en-GB" sz="1800" dirty="0" smtClean="0"/>
                  <a:t>) at step </a:t>
                </a:r>
                <a14:m>
                  <m:oMath xmlns:m="http://schemas.openxmlformats.org/officeDocument/2006/math">
                    <m:r>
                      <a:rPr lang="en-GB" sz="1800" b="0" i="1" smtClean="0">
                        <a:latin typeface="Cambria Math"/>
                        <a:ea typeface="Cambria Math"/>
                      </a:rPr>
                      <m:t>𝜏</m:t>
                    </m:r>
                  </m:oMath>
                </a14:m>
                <a:endParaRPr lang="en-GB" sz="1800" dirty="0" smtClean="0"/>
              </a:p>
              <a:p>
                <a:pPr lvl="1"/>
                <a:r>
                  <a:rPr lang="en-GB" sz="1800" dirty="0" smtClean="0"/>
                  <a:t>We have selected </a:t>
                </a:r>
              </a:p>
              <a:p>
                <a:pPr lvl="1"/>
                <a:r>
                  <a:rPr lang="en-GB" sz="1800" dirty="0"/>
                  <a:t>R</a:t>
                </a:r>
                <a:r>
                  <a:rPr lang="en-GB" sz="1800" dirty="0" smtClean="0"/>
                  <a:t>eplace      by a new value        obtained by sampling from </a:t>
                </a:r>
                <a:endParaRPr lang="en-GB" sz="1600" dirty="0" smtClean="0"/>
              </a:p>
              <a:p>
                <a:pPr lvl="1"/>
                <a:r>
                  <a:rPr lang="en-GB" sz="1800" dirty="0" smtClean="0"/>
                  <a:t>Replace      by a new value        obtained by sampling from </a:t>
                </a:r>
              </a:p>
              <a:p>
                <a:pPr lvl="1"/>
                <a:r>
                  <a:rPr lang="en-GB" sz="1800" dirty="0" smtClean="0"/>
                  <a:t>Update z</a:t>
                </a:r>
                <a:r>
                  <a:rPr lang="en-GB" sz="1800" baseline="-25000" dirty="0" smtClean="0"/>
                  <a:t>3 </a:t>
                </a:r>
                <a:r>
                  <a:rPr lang="en-GB" sz="1800" dirty="0" smtClean="0"/>
                  <a:t>similarly: </a:t>
                </a:r>
              </a:p>
              <a:p>
                <a:pPr lvl="1"/>
                <a:r>
                  <a:rPr lang="en-GB" sz="1800" dirty="0" smtClean="0"/>
                  <a:t>And so on, just cycling through the three variables.</a:t>
                </a:r>
                <a:endParaRPr lang="en-GB" sz="1600" dirty="0" smtClean="0"/>
              </a:p>
              <a:p>
                <a:pPr lvl="1"/>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863" t="-800"/>
                </a:stretch>
              </a:blipFill>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smtClean="0"/>
              <a:t>Gibbs Sampler </a:t>
            </a:r>
            <a:endParaRPr lang="en-GB" dirty="0"/>
          </a:p>
        </p:txBody>
      </p:sp>
      <p:pic>
        <p:nvPicPr>
          <p:cNvPr id="471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518148"/>
            <a:ext cx="16859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0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3861048"/>
            <a:ext cx="4381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8391" y="4483025"/>
            <a:ext cx="6096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7441" y="3861048"/>
            <a:ext cx="5905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1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9860" y="4483025"/>
            <a:ext cx="3619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1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936" y="5035649"/>
            <a:ext cx="1905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pic>
        <p:nvPicPr>
          <p:cNvPr id="4711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2924944"/>
            <a:ext cx="6624736" cy="349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474108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1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1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1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1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7115"/>
                                        </p:tgtEl>
                                        <p:attrNameLst>
                                          <p:attrName>style.visibility</p:attrName>
                                        </p:attrNameLst>
                                      </p:cBhvr>
                                      <p:to>
                                        <p:strVal val="visible"/>
                                      </p:to>
                                    </p:set>
                                    <p:animEffect transition="in" filter="fade">
                                      <p:cBhvr>
                                        <p:cTn id="59" dur="5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684213" y="1700213"/>
            <a:ext cx="7848600" cy="4167187"/>
          </a:xfrm>
          <a:noFill/>
        </p:spPr>
        <p:txBody>
          <a:bodyPr/>
          <a:lstStyle/>
          <a:p>
            <a:pPr eaLnBrk="1" hangingPunct="1">
              <a:lnSpc>
                <a:spcPct val="110000"/>
              </a:lnSpc>
              <a:spcBef>
                <a:spcPct val="50000"/>
              </a:spcBef>
              <a:spcAft>
                <a:spcPct val="30000"/>
              </a:spcAft>
              <a:buFontTx/>
              <a:buNone/>
            </a:pPr>
            <a:r>
              <a:rPr lang="en-US" altLang="en-US" sz="2400" u="sng" smtClean="0">
                <a:latin typeface="Myriad Pro" pitchFamily="34" charset="0"/>
              </a:rPr>
              <a:t>Charlotte</a:t>
            </a:r>
            <a:endParaRPr lang="en-US" altLang="en-US" u="sng" smtClean="0">
              <a:latin typeface="Myriad Pro" pitchFamily="34" charset="0"/>
            </a:endParaRPr>
          </a:p>
          <a:p>
            <a:pPr eaLnBrk="1" hangingPunct="1">
              <a:lnSpc>
                <a:spcPct val="110000"/>
              </a:lnSpc>
              <a:spcBef>
                <a:spcPct val="50000"/>
              </a:spcBef>
              <a:spcAft>
                <a:spcPct val="30000"/>
              </a:spcAft>
            </a:pPr>
            <a:r>
              <a:rPr lang="en-US" altLang="en-US" smtClean="0">
                <a:latin typeface="Myriad Pro" pitchFamily="34" charset="0"/>
              </a:rPr>
              <a:t>Basic theoretical intro to Markov chains and Monte Carlo</a:t>
            </a:r>
          </a:p>
          <a:p>
            <a:pPr eaLnBrk="1" hangingPunct="1">
              <a:lnSpc>
                <a:spcPct val="110000"/>
              </a:lnSpc>
              <a:spcBef>
                <a:spcPct val="50000"/>
              </a:spcBef>
              <a:spcAft>
                <a:spcPct val="30000"/>
              </a:spcAft>
            </a:pPr>
            <a:endParaRPr lang="en-US" altLang="en-US" sz="1000" smtClean="0">
              <a:latin typeface="Myriad Pro" pitchFamily="34" charset="0"/>
            </a:endParaRPr>
          </a:p>
          <a:p>
            <a:pPr eaLnBrk="1" hangingPunct="1">
              <a:lnSpc>
                <a:spcPct val="110000"/>
              </a:lnSpc>
              <a:spcBef>
                <a:spcPct val="50000"/>
              </a:spcBef>
              <a:spcAft>
                <a:spcPct val="30000"/>
              </a:spcAft>
              <a:buFontTx/>
              <a:buNone/>
            </a:pPr>
            <a:r>
              <a:rPr lang="en-US" altLang="en-US" sz="2400" u="sng" smtClean="0">
                <a:latin typeface="Myriad Pro" pitchFamily="34" charset="0"/>
              </a:rPr>
              <a:t>Seyed</a:t>
            </a:r>
            <a:endParaRPr lang="en-US" altLang="en-US" u="sng" smtClean="0">
              <a:latin typeface="Myriad Pro" pitchFamily="34" charset="0"/>
            </a:endParaRPr>
          </a:p>
          <a:p>
            <a:pPr eaLnBrk="1" hangingPunct="1">
              <a:lnSpc>
                <a:spcPct val="110000"/>
              </a:lnSpc>
              <a:spcBef>
                <a:spcPct val="50000"/>
              </a:spcBef>
              <a:spcAft>
                <a:spcPct val="30000"/>
              </a:spcAft>
            </a:pPr>
            <a:r>
              <a:rPr lang="en-US" altLang="en-US" smtClean="0">
                <a:latin typeface="Myriad Pro" pitchFamily="34" charset="0"/>
              </a:rPr>
              <a:t>Markov Chain Monte Carlo methods, including Gibbs sampler</a:t>
            </a:r>
          </a:p>
          <a:p>
            <a:pPr eaLnBrk="1" hangingPunct="1">
              <a:lnSpc>
                <a:spcPct val="110000"/>
              </a:lnSpc>
              <a:spcBef>
                <a:spcPct val="50000"/>
              </a:spcBef>
              <a:spcAft>
                <a:spcPct val="30000"/>
              </a:spcAft>
            </a:pPr>
            <a:r>
              <a:rPr lang="en-US" altLang="en-US" smtClean="0">
                <a:latin typeface="Myriad Pro" pitchFamily="34" charset="0"/>
              </a:rPr>
              <a:t>Importance sampling</a:t>
            </a:r>
          </a:p>
          <a:p>
            <a:pPr eaLnBrk="1" hangingPunct="1">
              <a:lnSpc>
                <a:spcPct val="110000"/>
              </a:lnSpc>
              <a:spcBef>
                <a:spcPct val="50000"/>
              </a:spcBef>
              <a:spcAft>
                <a:spcPct val="30000"/>
              </a:spcAft>
            </a:pPr>
            <a:r>
              <a:rPr lang="en-US" altLang="en-US" smtClean="0">
                <a:latin typeface="Myriad Pro" pitchFamily="34" charset="0"/>
              </a:rPr>
              <a:t>Particle filter</a:t>
            </a:r>
          </a:p>
          <a:p>
            <a:pPr eaLnBrk="1" hangingPunct="1">
              <a:lnSpc>
                <a:spcPct val="110000"/>
              </a:lnSpc>
              <a:spcBef>
                <a:spcPct val="50000"/>
              </a:spcBef>
              <a:buFontTx/>
              <a:buNone/>
            </a:pPr>
            <a:endParaRPr lang="en-US" altLang="en-US" smtClean="0"/>
          </a:p>
          <a:p>
            <a:pPr eaLnBrk="1" hangingPunct="1">
              <a:lnSpc>
                <a:spcPct val="110000"/>
              </a:lnSpc>
            </a:pPr>
            <a:endParaRPr lang="en-US" altLang="en-US" smtClean="0"/>
          </a:p>
        </p:txBody>
      </p:sp>
      <p:sp>
        <p:nvSpPr>
          <p:cNvPr id="4099" name="Rectangle 5"/>
          <p:cNvSpPr>
            <a:spLocks noGrp="1" noChangeArrowheads="1"/>
          </p:cNvSpPr>
          <p:nvPr>
            <p:ph type="title"/>
          </p:nvPr>
        </p:nvSpPr>
        <p:spPr/>
        <p:txBody>
          <a:bodyPr/>
          <a:lstStyle/>
          <a:p>
            <a:pPr eaLnBrk="1" hangingPunct="1"/>
            <a:r>
              <a:rPr lang="en-US" altLang="en-US" smtClean="0">
                <a:latin typeface="Myriad Pro" pitchFamily="34" charset="0"/>
              </a:rPr>
              <a:t>Overview</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Hidden Markov Models (HMM)</a:t>
            </a:r>
          </a:p>
        </p:txBody>
      </p:sp>
      <p:sp>
        <p:nvSpPr>
          <p:cNvPr id="22531" name="Content Placeholder 2"/>
          <p:cNvSpPr>
            <a:spLocks noGrp="1"/>
          </p:cNvSpPr>
          <p:nvPr>
            <p:ph idx="1"/>
          </p:nvPr>
        </p:nvSpPr>
        <p:spPr/>
        <p:txBody>
          <a:bodyPr/>
          <a:lstStyle/>
          <a:p>
            <a:endParaRPr lang="en-GB" altLang="en-US"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2205038"/>
            <a:ext cx="51625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56769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Particle filters</a:t>
            </a:r>
          </a:p>
        </p:txBody>
      </p:sp>
      <p:sp>
        <p:nvSpPr>
          <p:cNvPr id="3" name="Content Placeholder 2"/>
          <p:cNvSpPr>
            <a:spLocks noGrp="1"/>
          </p:cNvSpPr>
          <p:nvPr>
            <p:ph idx="1"/>
          </p:nvPr>
        </p:nvSpPr>
        <p:spPr/>
        <p:txBody>
          <a:bodyPr/>
          <a:lstStyle/>
          <a:p>
            <a:r>
              <a:rPr lang="en-GB" altLang="en-US" smtClean="0"/>
              <a:t>Non-parametric approach</a:t>
            </a:r>
          </a:p>
          <a:p>
            <a:pPr lvl="1"/>
            <a:r>
              <a:rPr lang="en-GB" altLang="en-US" sz="1800" smtClean="0"/>
              <a:t>Useful for dynamical systems which do not have a linear-Guassian</a:t>
            </a:r>
          </a:p>
          <a:p>
            <a:r>
              <a:rPr lang="en-GB" altLang="en-US" smtClean="0"/>
              <a:t>Models the distribution by samples</a:t>
            </a:r>
          </a:p>
          <a:p>
            <a:endParaRPr lang="en-GB" altLang="en-US" smtClean="0"/>
          </a:p>
          <a:p>
            <a:r>
              <a:rPr lang="en-GB" altLang="en-US" smtClean="0"/>
              <a:t>Prediction step: draw sample from the proposal</a:t>
            </a:r>
          </a:p>
          <a:p>
            <a:r>
              <a:rPr lang="en-GB" altLang="en-US" smtClean="0"/>
              <a:t>Correction step: weighting by the ratio of the target divided by the proposal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Particle filters –algorithm </a:t>
            </a:r>
          </a:p>
        </p:txBody>
      </p:sp>
      <p:sp>
        <p:nvSpPr>
          <p:cNvPr id="3" name="Content Placeholder 2"/>
          <p:cNvSpPr>
            <a:spLocks noGrp="1"/>
          </p:cNvSpPr>
          <p:nvPr>
            <p:ph idx="1"/>
          </p:nvPr>
        </p:nvSpPr>
        <p:spPr/>
        <p:txBody>
          <a:bodyPr/>
          <a:lstStyle/>
          <a:p>
            <a:r>
              <a:rPr lang="en-GB" altLang="en-US" sz="1600" smtClean="0"/>
              <a:t>Sample particles using the proposal distribution:</a:t>
            </a:r>
          </a:p>
          <a:p>
            <a:endParaRPr lang="en-GB" altLang="en-US" smtClean="0"/>
          </a:p>
          <a:p>
            <a:endParaRPr lang="en-GB" altLang="en-US" smtClean="0"/>
          </a:p>
          <a:p>
            <a:endParaRPr lang="en-GB" altLang="en-US" smtClean="0"/>
          </a:p>
          <a:p>
            <a:r>
              <a:rPr lang="en-GB" altLang="en-US" sz="1600" smtClean="0"/>
              <a:t>Compute importance weights </a:t>
            </a:r>
          </a:p>
          <a:p>
            <a:endParaRPr lang="en-GB" altLang="en-US" sz="1800" smtClean="0"/>
          </a:p>
          <a:p>
            <a:endParaRPr lang="en-GB" altLang="en-US" sz="1800" smtClean="0"/>
          </a:p>
          <a:p>
            <a:endParaRPr lang="en-GB" altLang="en-US" sz="1800" smtClean="0"/>
          </a:p>
          <a:p>
            <a:endParaRPr lang="en-GB" altLang="en-US" sz="1800" smtClean="0"/>
          </a:p>
          <a:p>
            <a:endParaRPr lang="en-GB" altLang="en-US" sz="1800" smtClean="0"/>
          </a:p>
          <a:p>
            <a:endParaRPr lang="en-GB" altLang="en-US" sz="1800" smtClean="0"/>
          </a:p>
          <a:p>
            <a:endParaRPr lang="en-GB" altLang="en-US" sz="1600" smtClean="0"/>
          </a:p>
          <a:p>
            <a:r>
              <a:rPr lang="en-GB" altLang="en-US" sz="1600" smtClean="0"/>
              <a:t>Resampling: “replace unlikely samples by more likely ones”</a:t>
            </a:r>
          </a:p>
          <a:p>
            <a:pPr marL="400050" lvl="1" indent="0">
              <a:buFontTx/>
              <a:buNone/>
            </a:pPr>
            <a:r>
              <a:rPr lang="en-GB" altLang="en-US" sz="1600" smtClean="0"/>
              <a:t>(survival of the fittest principle) </a:t>
            </a:r>
          </a:p>
          <a:p>
            <a:endParaRPr lang="en-GB" altLang="en-US" smtClean="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125663"/>
            <a:ext cx="4533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497138"/>
            <a:ext cx="1657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331913" y="2419350"/>
            <a:ext cx="1606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t>Observed values:</a:t>
            </a:r>
          </a:p>
        </p:txBody>
      </p:sp>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790825"/>
            <a:ext cx="2266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3284538"/>
            <a:ext cx="33909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91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Schematic illustration</a:t>
            </a:r>
          </a:p>
        </p:txBody>
      </p:sp>
      <p:pic>
        <p:nvPicPr>
          <p:cNvPr id="2560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2133600"/>
            <a:ext cx="6772275" cy="3076575"/>
          </a:xfr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Particle filters for object tracking</a:t>
            </a:r>
          </a:p>
        </p:txBody>
      </p:sp>
      <p:sp>
        <p:nvSpPr>
          <p:cNvPr id="26627" name="Content Placeholder 2"/>
          <p:cNvSpPr>
            <a:spLocks noGrp="1"/>
          </p:cNvSpPr>
          <p:nvPr>
            <p:ph idx="1"/>
          </p:nvPr>
        </p:nvSpPr>
        <p:spPr/>
        <p:txBody>
          <a:bodyPr/>
          <a:lstStyle/>
          <a:p>
            <a:endParaRPr lang="en-GB" altLang="en-US" smtClean="0"/>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44675"/>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63725"/>
            <a:ext cx="37147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3"/>
          <p:cNvSpPr>
            <a:spLocks noChangeArrowheads="1"/>
          </p:cNvSpPr>
          <p:nvPr/>
        </p:nvSpPr>
        <p:spPr bwMode="auto">
          <a:xfrm>
            <a:off x="827088" y="507682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a:r>
              <a:rPr lang="en-GB" altLang="en-US" sz="1400"/>
              <a:t>Robust Tracking-by-Detection using a Detector Conﬁdence Particle Filter. Computer vision, 2009 IEEE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References </a:t>
            </a:r>
          </a:p>
        </p:txBody>
      </p:sp>
      <p:sp>
        <p:nvSpPr>
          <p:cNvPr id="27651" name="Content Placeholder 2"/>
          <p:cNvSpPr>
            <a:spLocks noGrp="1"/>
          </p:cNvSpPr>
          <p:nvPr>
            <p:ph idx="1"/>
          </p:nvPr>
        </p:nvSpPr>
        <p:spPr/>
        <p:txBody>
          <a:bodyPr/>
          <a:lstStyle/>
          <a:p>
            <a:r>
              <a:rPr lang="en-GB" altLang="en-US" dirty="0" smtClean="0"/>
              <a:t>Pattern recognition and Machine learning- Bishop</a:t>
            </a:r>
          </a:p>
          <a:p>
            <a:r>
              <a:rPr lang="en-US" altLang="en-US" dirty="0" smtClean="0"/>
              <a:t>An Introduction to Markov Chain Monte Carlo, Stanford University. </a:t>
            </a:r>
            <a:r>
              <a:rPr lang="en-US" altLang="en-US" dirty="0" err="1" smtClean="0"/>
              <a:t>Teg</a:t>
            </a:r>
            <a:r>
              <a:rPr lang="en-US" altLang="en-US" dirty="0" smtClean="0"/>
              <a:t> </a:t>
            </a:r>
            <a:r>
              <a:rPr lang="en-US" altLang="en-US" dirty="0" err="1" smtClean="0"/>
              <a:t>Grenager</a:t>
            </a:r>
            <a:r>
              <a:rPr lang="en-US" altLang="en-US" dirty="0" smtClean="0"/>
              <a:t> </a:t>
            </a:r>
          </a:p>
          <a:p>
            <a:r>
              <a:rPr lang="en-GB" altLang="en-US" dirty="0" smtClean="0"/>
              <a:t>SLAM Course, </a:t>
            </a:r>
            <a:r>
              <a:rPr lang="en-GB" altLang="en-US" dirty="0" err="1" smtClean="0"/>
              <a:t>Cyrill</a:t>
            </a:r>
            <a:r>
              <a:rPr lang="en-GB" altLang="en-US" dirty="0" smtClean="0"/>
              <a:t> </a:t>
            </a:r>
            <a:r>
              <a:rPr lang="en-GB" altLang="en-US" dirty="0" err="1" smtClean="0"/>
              <a:t>Stachniss</a:t>
            </a:r>
            <a:endParaRPr lang="en-GB" altLang="en-US" dirty="0" smtClean="0"/>
          </a:p>
          <a:p>
            <a:r>
              <a:rPr lang="en-GB" altLang="en-US" dirty="0" smtClean="0"/>
              <a:t>Machine learning course, </a:t>
            </a:r>
            <a:r>
              <a:rPr lang="en-GB" altLang="en-US" dirty="0" err="1" smtClean="0"/>
              <a:t>mathematicalmonk's</a:t>
            </a:r>
            <a:r>
              <a:rPr lang="en-GB" altLang="en-US" dirty="0" smtClean="0"/>
              <a:t> channel</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GB" altLang="en-US" smtClean="0"/>
          </a:p>
        </p:txBody>
      </p:sp>
      <p:sp>
        <p:nvSpPr>
          <p:cNvPr id="28675" name="Content Placeholder 2"/>
          <p:cNvSpPr>
            <a:spLocks noGrp="1"/>
          </p:cNvSpPr>
          <p:nvPr>
            <p:ph idx="1"/>
          </p:nvPr>
        </p:nvSpPr>
        <p:spPr/>
        <p:txBody>
          <a:bodyPr/>
          <a:lstStyle/>
          <a:p>
            <a:r>
              <a:rPr lang="en-GB" altLang="en-US" sz="4800" smtClean="0"/>
              <a:t>Supplementary slides</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t>Random walk behaviour</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471" r="-314" b="-533"/>
            </a:stretch>
          </a:blipFill>
          <a:ln>
            <a:miter lim="800000"/>
            <a:headEnd/>
            <a:tailEnd/>
          </a:ln>
        </p:spPr>
        <p:txBody>
          <a:bodyPr/>
          <a:lstStyle/>
          <a:p>
            <a:pPr>
              <a:defRPr/>
            </a:pPr>
            <a:r>
              <a:rPr lang="en-GB">
                <a:noFill/>
              </a:rPr>
              <a:t> </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997200"/>
            <a:ext cx="33909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060575"/>
            <a:ext cx="6496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4365625"/>
            <a:ext cx="2924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6988" y="4941888"/>
            <a:ext cx="1657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Why Metropolis-Hasting works (Ergodic &amp; reversible)</a:t>
            </a:r>
          </a:p>
        </p:txBody>
      </p:sp>
      <p:sp>
        <p:nvSpPr>
          <p:cNvPr id="3" name="Content Placeholder 2"/>
          <p:cNvSpPr>
            <a:spLocks noGrp="1" noRot="1" noChangeAspect="1" noMove="1" noResize="1" noEditPoints="1" noAdjustHandles="1" noChangeArrowheads="1" noChangeShapeType="1" noTextEdit="1"/>
          </p:cNvSpPr>
          <p:nvPr>
            <p:ph idx="1"/>
          </p:nvPr>
        </p:nvSpPr>
        <p:spPr>
          <a:xfrm>
            <a:off x="683568" y="1484784"/>
            <a:ext cx="7772400" cy="4572000"/>
          </a:xfrm>
          <a:blipFill rotWithShape="1">
            <a:blip r:embed="rId3" cstate="print"/>
            <a:stretch>
              <a:fillRect l="-784" t="-800"/>
            </a:stretch>
          </a:blipFill>
          <a:ln>
            <a:miter lim="800000"/>
            <a:headEnd/>
            <a:tailEnd/>
          </a:ln>
        </p:spPr>
        <p:txBody>
          <a:bodyPr/>
          <a:lstStyle/>
          <a:p>
            <a:pPr>
              <a:defRPr/>
            </a:pPr>
            <a:r>
              <a:rPr lang="en-GB">
                <a:noFill/>
              </a:rPr>
              <a:t> </a:t>
            </a:r>
          </a:p>
        </p:txBody>
      </p:sp>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366963"/>
            <a:ext cx="266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
          <p:cNvSpPr>
            <a:spLocks noChangeArrowheads="1"/>
          </p:cNvSpPr>
          <p:nvPr/>
        </p:nvSpPr>
        <p:spPr bwMode="auto">
          <a:xfrm>
            <a:off x="4410075" y="2492375"/>
            <a:ext cx="3636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t>Where T is the transition probability</a:t>
            </a:r>
          </a:p>
        </p:txBody>
      </p:sp>
      <p:pic>
        <p:nvPicPr>
          <p:cNvPr id="307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3" y="4076700"/>
            <a:ext cx="3143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Motivations for MCMC</a:t>
            </a:r>
          </a:p>
        </p:txBody>
      </p:sp>
      <p:sp>
        <p:nvSpPr>
          <p:cNvPr id="31747" name="Content Placeholder 2"/>
          <p:cNvSpPr>
            <a:spLocks noGrp="1"/>
          </p:cNvSpPr>
          <p:nvPr>
            <p:ph idx="1"/>
          </p:nvPr>
        </p:nvSpPr>
        <p:spPr/>
        <p:txBody>
          <a:bodyPr/>
          <a:lstStyle/>
          <a:p>
            <a:r>
              <a:rPr lang="en-GB" altLang="en-US" smtClean="0"/>
              <a:t>The methods that we discussed (importance sampling), and there are a lot more that we didn’t discuss (rejection sampling, adaptive rejection sampling …); they all suffer from limitations particularly in spaces of high dimensionality (expand this a bit more, using the intuition we have for 2D or 3D but not for 5 or more )</a:t>
            </a:r>
          </a:p>
          <a:p>
            <a:r>
              <a:rPr lang="en-GB" altLang="en-US" smtClean="0"/>
              <a:t>Like importance sampling again we sample from the proposal distribution, but they do not have to be iid (as it is really difficult to satisfy this condition with the way we generate random values, namely psudorandom). This time the sequence of samples form a markov chain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eaLnBrk="1" hangingPunct="1"/>
            <a:r>
              <a:rPr lang="en-US" altLang="en-US" b="1" smtClean="0">
                <a:latin typeface="Myriad Pro" pitchFamily="34" charset="0"/>
              </a:rPr>
              <a:t>M</a:t>
            </a:r>
            <a:r>
              <a:rPr lang="en-US" altLang="en-US" smtClean="0">
                <a:latin typeface="Myriad Pro" pitchFamily="34" charset="0"/>
              </a:rPr>
              <a:t>arkov </a:t>
            </a:r>
            <a:r>
              <a:rPr lang="en-US" altLang="en-US" b="1" smtClean="0">
                <a:latin typeface="Myriad Pro" pitchFamily="34" charset="0"/>
              </a:rPr>
              <a:t>C</a:t>
            </a:r>
            <a:r>
              <a:rPr lang="en-US" altLang="en-US" smtClean="0">
                <a:latin typeface="Myriad Pro" pitchFamily="34" charset="0"/>
              </a:rPr>
              <a:t>hain </a:t>
            </a:r>
            <a:r>
              <a:rPr lang="en-US" altLang="en-US" b="1" smtClean="0">
                <a:latin typeface="Myriad Pro" pitchFamily="34" charset="0"/>
              </a:rPr>
              <a:t>M</a:t>
            </a:r>
            <a:r>
              <a:rPr lang="en-US" altLang="en-US" smtClean="0">
                <a:latin typeface="Myriad Pro" pitchFamily="34" charset="0"/>
              </a:rPr>
              <a:t>onte </a:t>
            </a:r>
            <a:r>
              <a:rPr lang="en-US" altLang="en-US" b="1" smtClean="0">
                <a:latin typeface="Myriad Pro" pitchFamily="34" charset="0"/>
              </a:rPr>
              <a:t>C</a:t>
            </a:r>
            <a:r>
              <a:rPr lang="en-US" altLang="en-US" smtClean="0">
                <a:latin typeface="Myriad Pro" pitchFamily="34" charset="0"/>
              </a:rPr>
              <a:t>arlo methods</a:t>
            </a:r>
          </a:p>
        </p:txBody>
      </p:sp>
      <p:sp>
        <p:nvSpPr>
          <p:cNvPr id="4" name="Rectangle 3"/>
          <p:cNvSpPr txBox="1">
            <a:spLocks noChangeArrowheads="1"/>
          </p:cNvSpPr>
          <p:nvPr/>
        </p:nvSpPr>
        <p:spPr bwMode="auto">
          <a:xfrm>
            <a:off x="684213" y="1700213"/>
            <a:ext cx="7848600"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defRPr/>
            </a:pPr>
            <a:r>
              <a:rPr lang="en-US" kern="0" dirty="0">
                <a:latin typeface="Myriad Pro" pitchFamily="34" charset="0"/>
              </a:rPr>
              <a:t>Purpose of MCMC:</a:t>
            </a:r>
            <a:endParaRPr lang="en-US" sz="2000" kern="0" dirty="0">
              <a:latin typeface="Myriad Pro" pitchFamily="34" charset="0"/>
            </a:endParaRPr>
          </a:p>
          <a:p>
            <a:pPr marL="342900" indent="-342900" algn="l" eaLnBrk="1" hangingPunct="1">
              <a:lnSpc>
                <a:spcPct val="110000"/>
              </a:lnSpc>
              <a:spcBef>
                <a:spcPct val="50000"/>
              </a:spcBef>
              <a:spcAft>
                <a:spcPct val="30000"/>
              </a:spcAft>
              <a:buClr>
                <a:srgbClr val="920049"/>
              </a:buClr>
              <a:buFontTx/>
              <a:buChar char="•"/>
              <a:defRPr/>
            </a:pPr>
            <a:r>
              <a:rPr lang="en-US" sz="2000" kern="0" dirty="0">
                <a:latin typeface="Myriad Pro" pitchFamily="34" charset="0"/>
              </a:rPr>
              <a:t>Approximate the probability of a model by sampling from the variable distributions, rather than calculating the exact probability on the basis of all data</a:t>
            </a:r>
          </a:p>
          <a:p>
            <a:pPr marL="342900" indent="-342900" algn="l" eaLnBrk="1" hangingPunct="1">
              <a:lnSpc>
                <a:spcPct val="110000"/>
              </a:lnSpc>
              <a:spcBef>
                <a:spcPct val="50000"/>
              </a:spcBef>
              <a:spcAft>
                <a:spcPct val="30000"/>
              </a:spcAft>
              <a:buClr>
                <a:srgbClr val="920049"/>
              </a:buClr>
              <a:buFontTx/>
              <a:buChar char="•"/>
              <a:defRPr/>
            </a:pPr>
            <a:endParaRPr lang="en-US" sz="10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2000" kern="0" dirty="0">
                <a:latin typeface="Myriad Pro" pitchFamily="34" charset="0"/>
              </a:rPr>
              <a:t>E.g. </a:t>
            </a:r>
          </a:p>
          <a:p>
            <a:pPr marL="342900" indent="-342900" algn="l" eaLnBrk="1" hangingPunct="1">
              <a:lnSpc>
                <a:spcPct val="110000"/>
              </a:lnSpc>
              <a:spcBef>
                <a:spcPct val="50000"/>
              </a:spcBef>
              <a:buClr>
                <a:srgbClr val="920049"/>
              </a:buClr>
              <a:defRPr/>
            </a:pPr>
            <a:endParaRPr lang="en-US" sz="2000" kern="0" dirty="0">
              <a:latin typeface="+mn-lt"/>
            </a:endParaRPr>
          </a:p>
          <a:p>
            <a:pPr marL="342900" indent="-342900" algn="l" eaLnBrk="1" hangingPunct="1">
              <a:lnSpc>
                <a:spcPct val="110000"/>
              </a:lnSpc>
              <a:spcBef>
                <a:spcPct val="20000"/>
              </a:spcBef>
              <a:buClr>
                <a:srgbClr val="920049"/>
              </a:buClr>
              <a:buFontTx/>
              <a:buChar char="•"/>
              <a:defRPr/>
            </a:pPr>
            <a:endParaRPr lang="en-US" sz="2000" kern="0" dirty="0">
              <a:latin typeface="+mn-lt"/>
            </a:endParaRPr>
          </a:p>
        </p:txBody>
      </p:sp>
      <p:sp>
        <p:nvSpPr>
          <p:cNvPr id="5" name="TextBox 4"/>
          <p:cNvSpPr txBox="1"/>
          <p:nvPr/>
        </p:nvSpPr>
        <p:spPr>
          <a:xfrm>
            <a:off x="1187450" y="3933825"/>
            <a:ext cx="6661150" cy="400050"/>
          </a:xfrm>
          <a:prstGeom prst="rect">
            <a:avLst/>
          </a:prstGeom>
          <a:noFill/>
        </p:spPr>
        <p:txBody>
          <a:bodyPr>
            <a:spAutoFit/>
          </a:bodyPr>
          <a:lstStyle/>
          <a:p>
            <a:pPr algn="just">
              <a:defRPr/>
            </a:pPr>
            <a:r>
              <a:rPr lang="en-US" sz="2000" kern="0" dirty="0">
                <a:latin typeface="Myriad Pro" pitchFamily="34" charset="0"/>
              </a:rPr>
              <a:t>What are the chances a solitaire layout will be successful?</a:t>
            </a:r>
            <a:endParaRPr lang="en-GB" sz="2000" dirty="0"/>
          </a:p>
        </p:txBody>
      </p:sp>
      <p:sp>
        <p:nvSpPr>
          <p:cNvPr id="6" name="TextBox 5"/>
          <p:cNvSpPr txBox="1"/>
          <p:nvPr/>
        </p:nvSpPr>
        <p:spPr>
          <a:xfrm>
            <a:off x="1187450" y="4724400"/>
            <a:ext cx="6661150" cy="401638"/>
          </a:xfrm>
          <a:prstGeom prst="rect">
            <a:avLst/>
          </a:prstGeom>
          <a:noFill/>
        </p:spPr>
        <p:txBody>
          <a:bodyPr>
            <a:spAutoFit/>
          </a:bodyPr>
          <a:lstStyle/>
          <a:p>
            <a:pPr algn="just">
              <a:defRPr/>
            </a:pPr>
            <a:r>
              <a:rPr lang="en-US" sz="2000" kern="0" dirty="0">
                <a:latin typeface="Myriad Pro" pitchFamily="34" charset="0"/>
              </a:rPr>
              <a:t>What are the chances </a:t>
            </a:r>
            <a:r>
              <a:rPr lang="en-US" sz="2000" kern="0" dirty="0" err="1">
                <a:latin typeface="Myriad Pro" pitchFamily="34" charset="0"/>
              </a:rPr>
              <a:t>Mr</a:t>
            </a:r>
            <a:r>
              <a:rPr lang="en-US" sz="2000" kern="0" dirty="0">
                <a:latin typeface="Myriad Pro" pitchFamily="34" charset="0"/>
              </a:rPr>
              <a:t> Smith will vote </a:t>
            </a:r>
            <a:r>
              <a:rPr lang="en-US" sz="2000" kern="0" dirty="0" err="1">
                <a:latin typeface="Myriad Pro" pitchFamily="34" charset="0"/>
              </a:rPr>
              <a:t>Labour</a:t>
            </a:r>
            <a:r>
              <a:rPr lang="en-US" sz="2000" kern="0" dirty="0">
                <a:latin typeface="Myriad Pro" pitchFamily="34" charset="0"/>
              </a:rPr>
              <a:t>?</a:t>
            </a:r>
            <a:endParaRPr lang="en-GB" sz="2000" dirty="0"/>
          </a:p>
        </p:txBody>
      </p:sp>
      <p:pic>
        <p:nvPicPr>
          <p:cNvPr id="5126" name="Picture 5" descr="http://images4.wikia.nocookie.net/__cb20130815191843/creepypasta/images/1/19/Solita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644900"/>
            <a:ext cx="974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Group 9"/>
          <p:cNvGrpSpPr>
            <a:grpSpLocks/>
          </p:cNvGrpSpPr>
          <p:nvPr/>
        </p:nvGrpSpPr>
        <p:grpSpPr bwMode="auto">
          <a:xfrm>
            <a:off x="6443663" y="4581525"/>
            <a:ext cx="1835150" cy="971550"/>
            <a:chOff x="6516216" y="4653136"/>
            <a:chExt cx="1835022" cy="972048"/>
          </a:xfrm>
        </p:grpSpPr>
        <p:pic>
          <p:nvPicPr>
            <p:cNvPr id="5128" name="Picture 7" descr="http://thebackbencher.co.uk/wp-content/uploads/2013/08/labour-party-logo.441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653136"/>
              <a:ext cx="962182"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http://www.conservatives.com/Get_involved/%7E/media/Files/Downloadable%20Files/Logos/Images/Eng_logo_full_col.ashx?dl=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5085184"/>
              <a:ext cx="183502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US" altLang="en-US" smtClean="0">
                <a:latin typeface="Myriad Pro" pitchFamily="34" charset="0"/>
              </a:rPr>
              <a:t>Markov Chains</a:t>
            </a:r>
          </a:p>
        </p:txBody>
      </p:sp>
      <p:sp>
        <p:nvSpPr>
          <p:cNvPr id="4" name="Rectangle 3"/>
          <p:cNvSpPr txBox="1">
            <a:spLocks noChangeArrowheads="1"/>
          </p:cNvSpPr>
          <p:nvPr/>
        </p:nvSpPr>
        <p:spPr bwMode="auto">
          <a:xfrm>
            <a:off x="684213" y="1700213"/>
            <a:ext cx="7848600"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Markov chains represent systems with a finite number of states</a:t>
            </a:r>
          </a:p>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And the probability of each of those states</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buClr>
                <a:srgbClr val="920049"/>
              </a:buClr>
              <a:defRPr/>
            </a:pPr>
            <a:endParaRPr lang="en-US" sz="2000" kern="0" dirty="0">
              <a:latin typeface="+mn-lt"/>
            </a:endParaRPr>
          </a:p>
          <a:p>
            <a:pPr marL="342900" indent="-342900" algn="l" eaLnBrk="1" hangingPunct="1">
              <a:lnSpc>
                <a:spcPct val="110000"/>
              </a:lnSpc>
              <a:spcBef>
                <a:spcPct val="20000"/>
              </a:spcBef>
              <a:buClr>
                <a:srgbClr val="920049"/>
              </a:buClr>
              <a:buFontTx/>
              <a:buChar char="•"/>
              <a:defRPr/>
            </a:pPr>
            <a:endParaRPr lang="en-US" sz="2000" kern="0" dirty="0">
              <a:latin typeface="+mn-lt"/>
            </a:endParaRPr>
          </a:p>
        </p:txBody>
      </p:sp>
      <p:sp>
        <p:nvSpPr>
          <p:cNvPr id="6" name="TextBox 5"/>
          <p:cNvSpPr txBox="1"/>
          <p:nvPr/>
        </p:nvSpPr>
        <p:spPr>
          <a:xfrm>
            <a:off x="1187450" y="2879725"/>
            <a:ext cx="6661150" cy="338138"/>
          </a:xfrm>
          <a:prstGeom prst="rect">
            <a:avLst/>
          </a:prstGeom>
          <a:noFill/>
        </p:spPr>
        <p:txBody>
          <a:bodyPr>
            <a:spAutoFit/>
          </a:bodyPr>
          <a:lstStyle/>
          <a:p>
            <a:pPr algn="just">
              <a:defRPr/>
            </a:pPr>
            <a:r>
              <a:rPr lang="en-US" sz="1600" kern="0" dirty="0">
                <a:latin typeface="Myriad Pro" pitchFamily="34" charset="0"/>
              </a:rPr>
              <a:t>It can be 		or </a:t>
            </a:r>
            <a:endParaRPr lang="en-GB" sz="1600" dirty="0"/>
          </a:p>
        </p:txBody>
      </p:sp>
      <p:sp>
        <p:nvSpPr>
          <p:cNvPr id="6149" name="TextBox 8"/>
          <p:cNvSpPr txBox="1">
            <a:spLocks noChangeArrowheads="1"/>
          </p:cNvSpPr>
          <p:nvPr/>
        </p:nvSpPr>
        <p:spPr bwMode="auto">
          <a:xfrm>
            <a:off x="2195513" y="3429000"/>
            <a:ext cx="649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P(R)</a:t>
            </a:r>
          </a:p>
        </p:txBody>
      </p:sp>
      <p:sp>
        <p:nvSpPr>
          <p:cNvPr id="6150" name="TextBox 9"/>
          <p:cNvSpPr txBox="1">
            <a:spLocks noChangeArrowheads="1"/>
          </p:cNvSpPr>
          <p:nvPr/>
        </p:nvSpPr>
        <p:spPr bwMode="auto">
          <a:xfrm>
            <a:off x="3492500" y="34290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P(S)</a:t>
            </a:r>
          </a:p>
        </p:txBody>
      </p:sp>
      <p:pic>
        <p:nvPicPr>
          <p:cNvPr id="6151"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708275"/>
            <a:ext cx="6842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C:\Documents and Settings\cr01\Local Settings\Temporary Internet Files\Content.IE5\7F76KKMY\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6368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US" altLang="en-US" smtClean="0">
                <a:latin typeface="Myriad Pro" pitchFamily="34" charset="0"/>
              </a:rPr>
              <a:t>Markov Chains</a:t>
            </a:r>
          </a:p>
        </p:txBody>
      </p:sp>
      <p:sp>
        <p:nvSpPr>
          <p:cNvPr id="4" name="Rectangle 3"/>
          <p:cNvSpPr txBox="1">
            <a:spLocks noChangeArrowheads="1"/>
          </p:cNvSpPr>
          <p:nvPr/>
        </p:nvSpPr>
        <p:spPr bwMode="auto">
          <a:xfrm>
            <a:off x="684213" y="1700213"/>
            <a:ext cx="7848600"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Markov chains represent systems with a finite number of states</a:t>
            </a:r>
          </a:p>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And the probability of each of those states</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buClr>
                <a:srgbClr val="920049"/>
              </a:buClr>
              <a:defRPr/>
            </a:pPr>
            <a:endParaRPr lang="en-US" sz="2000" kern="0" dirty="0">
              <a:latin typeface="+mn-lt"/>
            </a:endParaRPr>
          </a:p>
          <a:p>
            <a:pPr marL="342900" indent="-342900" algn="l" eaLnBrk="1" hangingPunct="1">
              <a:lnSpc>
                <a:spcPct val="110000"/>
              </a:lnSpc>
              <a:spcBef>
                <a:spcPct val="50000"/>
              </a:spcBef>
              <a:buClr>
                <a:srgbClr val="920049"/>
              </a:buClr>
              <a:buFont typeface="Arial" pitchFamily="34" charset="0"/>
              <a:buChar char="•"/>
              <a:defRPr/>
            </a:pPr>
            <a:r>
              <a:rPr lang="en-US" sz="1600" kern="0" dirty="0">
                <a:latin typeface="Myriad Pro" pitchFamily="34" charset="0"/>
              </a:rPr>
              <a:t>In a Markov chain, there are constant transitions between states: the probability it will be rainy constantly changes</a:t>
            </a:r>
          </a:p>
          <a:p>
            <a:pPr marL="342900" indent="-342900" algn="l" eaLnBrk="1" hangingPunct="1">
              <a:lnSpc>
                <a:spcPct val="110000"/>
              </a:lnSpc>
              <a:spcBef>
                <a:spcPct val="50000"/>
              </a:spcBef>
              <a:buClr>
                <a:srgbClr val="920049"/>
              </a:buClr>
              <a:buFont typeface="Arial" pitchFamily="34" charset="0"/>
              <a:buChar char="•"/>
              <a:defRPr/>
            </a:pPr>
            <a:r>
              <a:rPr lang="en-US" sz="1600" kern="0" dirty="0">
                <a:latin typeface="Myriad Pro" pitchFamily="34" charset="0"/>
              </a:rPr>
              <a:t>The next state depends only on the current state, and not the preceding states</a:t>
            </a:r>
          </a:p>
          <a:p>
            <a:pPr marL="342900" indent="-342900" algn="l" eaLnBrk="1" hangingPunct="1">
              <a:lnSpc>
                <a:spcPct val="110000"/>
              </a:lnSpc>
              <a:spcBef>
                <a:spcPct val="50000"/>
              </a:spcBef>
              <a:buClr>
                <a:srgbClr val="920049"/>
              </a:buClr>
              <a:buFont typeface="Arial" pitchFamily="34" charset="0"/>
              <a:buChar char="•"/>
              <a:defRPr/>
            </a:pPr>
            <a:endParaRPr lang="en-US" sz="800" kern="0" dirty="0">
              <a:latin typeface="Myriad Pro" pitchFamily="34" charset="0"/>
            </a:endParaRPr>
          </a:p>
          <a:p>
            <a:pPr marL="342900" indent="-342900" algn="l" eaLnBrk="1" hangingPunct="1">
              <a:lnSpc>
                <a:spcPct val="110000"/>
              </a:lnSpc>
              <a:spcBef>
                <a:spcPct val="50000"/>
              </a:spcBef>
              <a:buClr>
                <a:srgbClr val="920049"/>
              </a:buClr>
              <a:defRPr/>
            </a:pPr>
            <a:r>
              <a:rPr lang="en-US" sz="1600" kern="0" dirty="0">
                <a:latin typeface="Myriad Pro" pitchFamily="34" charset="0"/>
              </a:rPr>
              <a:t>E.g.</a:t>
            </a:r>
          </a:p>
          <a:p>
            <a:pPr marL="342900" indent="-342900" algn="l" eaLnBrk="1" hangingPunct="1">
              <a:lnSpc>
                <a:spcPct val="110000"/>
              </a:lnSpc>
              <a:spcBef>
                <a:spcPct val="20000"/>
              </a:spcBef>
              <a:buClr>
                <a:srgbClr val="920049"/>
              </a:buClr>
              <a:buFontTx/>
              <a:buChar char="•"/>
              <a:defRPr/>
            </a:pPr>
            <a:endParaRPr lang="en-US" sz="2000" kern="0" dirty="0">
              <a:latin typeface="+mn-lt"/>
            </a:endParaRPr>
          </a:p>
        </p:txBody>
      </p:sp>
      <p:sp>
        <p:nvSpPr>
          <p:cNvPr id="7172" name="Rectangle 14"/>
          <p:cNvSpPr>
            <a:spLocks noChangeArrowheads="1"/>
          </p:cNvSpPr>
          <p:nvPr/>
        </p:nvSpPr>
        <p:spPr bwMode="auto">
          <a:xfrm>
            <a:off x="1331913" y="5013325"/>
            <a:ext cx="1223962"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cxnSp>
        <p:nvCxnSpPr>
          <p:cNvPr id="7173" name="Straight Arrow Connector 19"/>
          <p:cNvCxnSpPr>
            <a:cxnSpLocks noChangeShapeType="1"/>
          </p:cNvCxnSpPr>
          <p:nvPr/>
        </p:nvCxnSpPr>
        <p:spPr bwMode="auto">
          <a:xfrm>
            <a:off x="2484438" y="5302250"/>
            <a:ext cx="503237" cy="0"/>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7174" name="Straight Arrow Connector 20"/>
          <p:cNvCxnSpPr>
            <a:cxnSpLocks noChangeShapeType="1"/>
          </p:cNvCxnSpPr>
          <p:nvPr/>
        </p:nvCxnSpPr>
        <p:spPr bwMode="auto">
          <a:xfrm>
            <a:off x="3995738" y="5300663"/>
            <a:ext cx="504825" cy="0"/>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7175" name="Straight Arrow Connector 21"/>
          <p:cNvCxnSpPr>
            <a:cxnSpLocks noChangeShapeType="1"/>
          </p:cNvCxnSpPr>
          <p:nvPr/>
        </p:nvCxnSpPr>
        <p:spPr bwMode="auto">
          <a:xfrm>
            <a:off x="5580063" y="5300663"/>
            <a:ext cx="504825" cy="0"/>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sp>
        <p:nvSpPr>
          <p:cNvPr id="21" name="TextBox 20"/>
          <p:cNvSpPr txBox="1"/>
          <p:nvPr/>
        </p:nvSpPr>
        <p:spPr>
          <a:xfrm>
            <a:off x="1187450" y="2879725"/>
            <a:ext cx="6661150" cy="338138"/>
          </a:xfrm>
          <a:prstGeom prst="rect">
            <a:avLst/>
          </a:prstGeom>
          <a:noFill/>
        </p:spPr>
        <p:txBody>
          <a:bodyPr>
            <a:spAutoFit/>
          </a:bodyPr>
          <a:lstStyle/>
          <a:p>
            <a:pPr algn="just">
              <a:defRPr/>
            </a:pPr>
            <a:r>
              <a:rPr lang="en-US" sz="1600" kern="0" dirty="0">
                <a:latin typeface="Myriad Pro" pitchFamily="34" charset="0"/>
              </a:rPr>
              <a:t>It can be 		or </a:t>
            </a:r>
            <a:endParaRPr lang="en-GB" sz="1600" dirty="0"/>
          </a:p>
        </p:txBody>
      </p:sp>
      <p:sp>
        <p:nvSpPr>
          <p:cNvPr id="7177" name="TextBox 8"/>
          <p:cNvSpPr txBox="1">
            <a:spLocks noChangeArrowheads="1"/>
          </p:cNvSpPr>
          <p:nvPr/>
        </p:nvSpPr>
        <p:spPr bwMode="auto">
          <a:xfrm>
            <a:off x="2195513" y="3429000"/>
            <a:ext cx="649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P(R)</a:t>
            </a:r>
          </a:p>
        </p:txBody>
      </p:sp>
      <p:sp>
        <p:nvSpPr>
          <p:cNvPr id="7178" name="TextBox 9"/>
          <p:cNvSpPr txBox="1">
            <a:spLocks noChangeArrowheads="1"/>
          </p:cNvSpPr>
          <p:nvPr/>
        </p:nvSpPr>
        <p:spPr bwMode="auto">
          <a:xfrm>
            <a:off x="3492500" y="34290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P(S)</a:t>
            </a:r>
          </a:p>
        </p:txBody>
      </p:sp>
      <p:pic>
        <p:nvPicPr>
          <p:cNvPr id="7179"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2708275"/>
            <a:ext cx="6842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1" descr="C:\Documents and Settings\cr01\Local Settings\Temporary Internet Files\Content.IE5\7F76KKMY\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6368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5084763"/>
            <a:ext cx="3413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1" descr="C:\Documents and Settings\cr01\Local Settings\Temporary Internet Files\Content.IE5\7F76KKMY\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50847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14"/>
          <p:cNvSpPr>
            <a:spLocks noChangeArrowheads="1"/>
          </p:cNvSpPr>
          <p:nvPr/>
        </p:nvSpPr>
        <p:spPr bwMode="auto">
          <a:xfrm>
            <a:off x="2916238" y="5013325"/>
            <a:ext cx="1223962"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pic>
        <p:nvPicPr>
          <p:cNvPr id="7184" name="Picture 11" descr="C:\Documents and Settings\cr01\Local Settings\Temporary Internet Files\Content.IE5\7F76KKMY\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50847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14"/>
          <p:cNvSpPr>
            <a:spLocks noChangeArrowheads="1"/>
          </p:cNvSpPr>
          <p:nvPr/>
        </p:nvSpPr>
        <p:spPr bwMode="auto">
          <a:xfrm>
            <a:off x="4427538" y="5013325"/>
            <a:ext cx="1223962"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sp>
        <p:nvSpPr>
          <p:cNvPr id="7186" name="Rectangle 14"/>
          <p:cNvSpPr>
            <a:spLocks noChangeArrowheads="1"/>
          </p:cNvSpPr>
          <p:nvPr/>
        </p:nvSpPr>
        <p:spPr bwMode="auto">
          <a:xfrm>
            <a:off x="6011863" y="5013325"/>
            <a:ext cx="1223962"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pic>
        <p:nvPicPr>
          <p:cNvPr id="7187"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5084763"/>
            <a:ext cx="34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1700213"/>
            <a:ext cx="7920037"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Markov chains can be useful probabilistic models, because at any one point the chain can tell you what the probability of each of the states is</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buFont typeface="Arial" pitchFamily="34" charset="0"/>
              <a:buChar char="•"/>
              <a:defRPr/>
            </a:pPr>
            <a:r>
              <a:rPr lang="en-US" sz="1600" kern="0" dirty="0">
                <a:latin typeface="Myriad Pro" pitchFamily="34" charset="0"/>
              </a:rPr>
              <a:t>The probabilities associated with each state change are called </a:t>
            </a:r>
            <a:r>
              <a:rPr lang="en-US" sz="1600" b="1" kern="0" dirty="0">
                <a:latin typeface="Myriad Pro" pitchFamily="34" charset="0"/>
              </a:rPr>
              <a:t>transition probabilities</a:t>
            </a:r>
            <a:r>
              <a:rPr lang="en-US" sz="1600" kern="0" dirty="0">
                <a:latin typeface="Myriad Pro" pitchFamily="34" charset="0"/>
              </a:rPr>
              <a:t>, represented in a transition matrix, or in a directed cyclic graph (</a:t>
            </a:r>
            <a:r>
              <a:rPr lang="en-US" sz="1600" kern="0" dirty="0" err="1">
                <a:latin typeface="Myriad Pro" pitchFamily="34" charset="0"/>
              </a:rPr>
              <a:t>Bayes</a:t>
            </a:r>
            <a:r>
              <a:rPr lang="en-US" sz="1600" kern="0" dirty="0">
                <a:latin typeface="Myriad Pro" pitchFamily="34" charset="0"/>
              </a:rPr>
              <a:t> net):</a:t>
            </a:r>
          </a:p>
        </p:txBody>
      </p:sp>
      <p:sp>
        <p:nvSpPr>
          <p:cNvPr id="8195" name="Rectangle 6"/>
          <p:cNvSpPr>
            <a:spLocks noGrp="1" noChangeArrowheads="1"/>
          </p:cNvSpPr>
          <p:nvPr>
            <p:ph type="title"/>
          </p:nvPr>
        </p:nvSpPr>
        <p:spPr/>
        <p:txBody>
          <a:bodyPr/>
          <a:lstStyle/>
          <a:p>
            <a:pPr eaLnBrk="1" hangingPunct="1"/>
            <a:r>
              <a:rPr lang="en-US" altLang="en-US" smtClean="0">
                <a:latin typeface="Myriad Pro" pitchFamily="34" charset="0"/>
              </a:rPr>
              <a:t>Markov Chains</a:t>
            </a:r>
          </a:p>
        </p:txBody>
      </p:sp>
      <p:sp>
        <p:nvSpPr>
          <p:cNvPr id="6" name="TextBox 5"/>
          <p:cNvSpPr txBox="1"/>
          <p:nvPr/>
        </p:nvSpPr>
        <p:spPr bwMode="auto">
          <a:xfrm>
            <a:off x="1187450" y="2681288"/>
            <a:ext cx="3024188" cy="461962"/>
          </a:xfrm>
          <a:prstGeom prst="rect">
            <a:avLst/>
          </a:prstGeom>
          <a:noFill/>
        </p:spPr>
        <p:txBody>
          <a:bodyPr>
            <a:spAutoFit/>
          </a:bodyPr>
          <a:lstStyle/>
          <a:p>
            <a:pPr algn="just">
              <a:defRPr/>
            </a:pPr>
            <a:r>
              <a:rPr lang="en-US" kern="0" dirty="0">
                <a:latin typeface="Myriad Pro" pitchFamily="34" charset="0"/>
              </a:rPr>
              <a:t>	    </a:t>
            </a:r>
            <a:r>
              <a:rPr lang="en-US" sz="2000" kern="0" dirty="0">
                <a:latin typeface="Myriad Pro" pitchFamily="34" charset="0"/>
              </a:rPr>
              <a:t>or</a:t>
            </a:r>
            <a:r>
              <a:rPr lang="en-US" kern="0" dirty="0">
                <a:latin typeface="Myriad Pro" pitchFamily="34" charset="0"/>
              </a:rPr>
              <a:t>		 </a:t>
            </a:r>
            <a:endParaRPr lang="en-GB" dirty="0"/>
          </a:p>
        </p:txBody>
      </p:sp>
      <p:sp>
        <p:nvSpPr>
          <p:cNvPr id="8197" name="TextBox 8"/>
          <p:cNvSpPr txBox="1">
            <a:spLocks noChangeArrowheads="1"/>
          </p:cNvSpPr>
          <p:nvPr/>
        </p:nvSpPr>
        <p:spPr bwMode="auto">
          <a:xfrm>
            <a:off x="1547813" y="3213100"/>
            <a:ext cx="649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P(R)</a:t>
            </a:r>
          </a:p>
        </p:txBody>
      </p:sp>
      <p:sp>
        <p:nvSpPr>
          <p:cNvPr id="8198" name="TextBox 9"/>
          <p:cNvSpPr txBox="1">
            <a:spLocks noChangeArrowheads="1"/>
          </p:cNvSpPr>
          <p:nvPr/>
        </p:nvSpPr>
        <p:spPr bwMode="auto">
          <a:xfrm>
            <a:off x="2843213" y="32131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P(S)</a:t>
            </a:r>
          </a:p>
        </p:txBody>
      </p:sp>
      <p:pic>
        <p:nvPicPr>
          <p:cNvPr id="8199"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492375"/>
            <a:ext cx="6842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C:\Documents and Settings\cr01\Local Settings\Temporary Internet Files\Content.IE5\7F76KKMY\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4209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1" name="Group 51"/>
          <p:cNvGrpSpPr>
            <a:grpSpLocks/>
          </p:cNvGrpSpPr>
          <p:nvPr/>
        </p:nvGrpSpPr>
        <p:grpSpPr bwMode="auto">
          <a:xfrm>
            <a:off x="323850" y="4652963"/>
            <a:ext cx="2452688" cy="1079500"/>
            <a:chOff x="323850" y="4653136"/>
            <a:chExt cx="2452704" cy="1079327"/>
          </a:xfrm>
        </p:grpSpPr>
        <p:sp>
          <p:nvSpPr>
            <p:cNvPr id="8215" name="TextBox 25"/>
            <p:cNvSpPr txBox="1">
              <a:spLocks noChangeArrowheads="1"/>
            </p:cNvSpPr>
            <p:nvPr/>
          </p:nvSpPr>
          <p:spPr bwMode="auto">
            <a:xfrm>
              <a:off x="323850" y="5084438"/>
              <a:ext cx="1151630"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2000">
                  <a:latin typeface="Myriad Pro" pitchFamily="34" charset="0"/>
                </a:rPr>
                <a:t>P =</a:t>
              </a:r>
              <a:endParaRPr lang="en-GB" altLang="en-US">
                <a:latin typeface="Myriad Pro" pitchFamily="34" charset="0"/>
              </a:endParaRPr>
            </a:p>
          </p:txBody>
        </p:sp>
        <p:sp>
          <p:nvSpPr>
            <p:cNvPr id="8216" name="TextBox 26"/>
            <p:cNvSpPr txBox="1">
              <a:spLocks noChangeArrowheads="1"/>
            </p:cNvSpPr>
            <p:nvPr/>
          </p:nvSpPr>
          <p:spPr bwMode="auto">
            <a:xfrm>
              <a:off x="1331526" y="5012435"/>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0.7</a:t>
              </a:r>
              <a:endParaRPr lang="en-GB" altLang="en-US" sz="1800">
                <a:latin typeface="Myriad Pro" pitchFamily="34" charset="0"/>
              </a:endParaRPr>
            </a:p>
          </p:txBody>
        </p:sp>
        <p:sp>
          <p:nvSpPr>
            <p:cNvPr id="8217" name="TextBox 27"/>
            <p:cNvSpPr txBox="1">
              <a:spLocks noChangeArrowheads="1"/>
            </p:cNvSpPr>
            <p:nvPr/>
          </p:nvSpPr>
          <p:spPr bwMode="auto">
            <a:xfrm>
              <a:off x="1331526" y="5300446"/>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0.6</a:t>
              </a:r>
              <a:endParaRPr lang="en-GB" altLang="en-US" sz="1800">
                <a:latin typeface="Myriad Pro" pitchFamily="34" charset="0"/>
              </a:endParaRPr>
            </a:p>
          </p:txBody>
        </p:sp>
        <p:sp>
          <p:nvSpPr>
            <p:cNvPr id="8218" name="TextBox 28"/>
            <p:cNvSpPr txBox="1">
              <a:spLocks noChangeArrowheads="1"/>
            </p:cNvSpPr>
            <p:nvPr/>
          </p:nvSpPr>
          <p:spPr bwMode="auto">
            <a:xfrm>
              <a:off x="1763387" y="5012435"/>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0.3</a:t>
              </a:r>
              <a:endParaRPr lang="en-GB" altLang="en-US" sz="1800">
                <a:latin typeface="Myriad Pro" pitchFamily="34" charset="0"/>
              </a:endParaRPr>
            </a:p>
          </p:txBody>
        </p:sp>
        <p:sp>
          <p:nvSpPr>
            <p:cNvPr id="8219" name="TextBox 29"/>
            <p:cNvSpPr txBox="1">
              <a:spLocks noChangeArrowheads="1"/>
            </p:cNvSpPr>
            <p:nvPr/>
          </p:nvSpPr>
          <p:spPr bwMode="auto">
            <a:xfrm>
              <a:off x="1763387" y="5300446"/>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0.4</a:t>
              </a:r>
              <a:endParaRPr lang="en-GB" altLang="en-US" sz="1800">
                <a:latin typeface="Myriad Pro" pitchFamily="34" charset="0"/>
              </a:endParaRPr>
            </a:p>
          </p:txBody>
        </p:sp>
        <p:cxnSp>
          <p:nvCxnSpPr>
            <p:cNvPr id="8220" name="Straight Connector 31"/>
            <p:cNvCxnSpPr>
              <a:cxnSpLocks noChangeShapeType="1"/>
            </p:cNvCxnSpPr>
            <p:nvPr/>
          </p:nvCxnSpPr>
          <p:spPr bwMode="auto">
            <a:xfrm>
              <a:off x="1259549" y="4940433"/>
              <a:ext cx="0" cy="79203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221" name="Straight Connector 37"/>
            <p:cNvCxnSpPr>
              <a:cxnSpLocks noChangeShapeType="1"/>
            </p:cNvCxnSpPr>
            <p:nvPr/>
          </p:nvCxnSpPr>
          <p:spPr bwMode="auto">
            <a:xfrm>
              <a:off x="1259549" y="573246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222" name="Straight Connector 38"/>
            <p:cNvCxnSpPr>
              <a:cxnSpLocks noChangeShapeType="1"/>
            </p:cNvCxnSpPr>
            <p:nvPr/>
          </p:nvCxnSpPr>
          <p:spPr bwMode="auto">
            <a:xfrm>
              <a:off x="1259549" y="494043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223" name="Straight Connector 40"/>
            <p:cNvCxnSpPr>
              <a:cxnSpLocks noChangeShapeType="1"/>
            </p:cNvCxnSpPr>
            <p:nvPr/>
          </p:nvCxnSpPr>
          <p:spPr bwMode="auto">
            <a:xfrm>
              <a:off x="2411179" y="4940433"/>
              <a:ext cx="0" cy="79203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224" name="Straight Connector 41"/>
            <p:cNvCxnSpPr>
              <a:cxnSpLocks noChangeShapeType="1"/>
            </p:cNvCxnSpPr>
            <p:nvPr/>
          </p:nvCxnSpPr>
          <p:spPr bwMode="auto">
            <a:xfrm>
              <a:off x="2267226" y="573246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8225" name="Straight Connector 42"/>
            <p:cNvCxnSpPr>
              <a:cxnSpLocks noChangeShapeType="1"/>
            </p:cNvCxnSpPr>
            <p:nvPr/>
          </p:nvCxnSpPr>
          <p:spPr bwMode="auto">
            <a:xfrm>
              <a:off x="2267226" y="494043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8226"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653136"/>
              <a:ext cx="256554"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11" descr="C:\Documents and Settings\cr01\Local Settings\Temporary Internet Files\Content.IE5\7F76KKMY\MC9004404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653136"/>
              <a:ext cx="270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0" y="5013176"/>
              <a:ext cx="256554"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11" descr="C:\Documents and Settings\cr01\Local Settings\Temporary Internet Files\Content.IE5\7F76KKMY\MC90044040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328000"/>
              <a:ext cx="270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2" name="Group 50"/>
          <p:cNvGrpSpPr>
            <a:grpSpLocks/>
          </p:cNvGrpSpPr>
          <p:nvPr/>
        </p:nvGrpSpPr>
        <p:grpSpPr bwMode="auto">
          <a:xfrm>
            <a:off x="3779838" y="4500563"/>
            <a:ext cx="4537075" cy="1525587"/>
            <a:chOff x="3779838" y="4500563"/>
            <a:chExt cx="4537075" cy="1525587"/>
          </a:xfrm>
        </p:grpSpPr>
        <p:sp>
          <p:nvSpPr>
            <p:cNvPr id="8203" name="Oval 49"/>
            <p:cNvSpPr>
              <a:spLocks noChangeArrowheads="1"/>
            </p:cNvSpPr>
            <p:nvPr/>
          </p:nvSpPr>
          <p:spPr bwMode="auto">
            <a:xfrm>
              <a:off x="4716060" y="4869489"/>
              <a:ext cx="792188" cy="79158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sp>
          <p:nvSpPr>
            <p:cNvPr id="8204" name="Oval 50"/>
            <p:cNvSpPr>
              <a:spLocks noChangeArrowheads="1"/>
            </p:cNvSpPr>
            <p:nvPr/>
          </p:nvSpPr>
          <p:spPr bwMode="auto">
            <a:xfrm>
              <a:off x="6588503" y="4869489"/>
              <a:ext cx="792188" cy="79158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sp>
          <p:nvSpPr>
            <p:cNvPr id="8205" name="Freeform 53"/>
            <p:cNvSpPr>
              <a:spLocks/>
            </p:cNvSpPr>
            <p:nvPr/>
          </p:nvSpPr>
          <p:spPr bwMode="auto">
            <a:xfrm>
              <a:off x="5391279" y="4772416"/>
              <a:ext cx="1314615" cy="199898"/>
            </a:xfrm>
            <a:custGeom>
              <a:avLst/>
              <a:gdLst>
                <a:gd name="T0" fmla="*/ 0 w 1314450"/>
                <a:gd name="T1" fmla="*/ 199390 h 200025"/>
                <a:gd name="T2" fmla="*/ 590920 w 1314450"/>
                <a:gd name="T3" fmla="*/ 0 h 200025"/>
                <a:gd name="T4" fmla="*/ 1315275 w 1314450"/>
                <a:gd name="T5" fmla="*/ 199390 h 200025"/>
                <a:gd name="T6" fmla="*/ 0 60000 65536"/>
                <a:gd name="T7" fmla="*/ 0 60000 65536"/>
                <a:gd name="T8" fmla="*/ 0 60000 65536"/>
                <a:gd name="T9" fmla="*/ 0 w 1314450"/>
                <a:gd name="T10" fmla="*/ 0 h 200025"/>
                <a:gd name="T11" fmla="*/ 1314450 w 1314450"/>
                <a:gd name="T12" fmla="*/ 200025 h 200025"/>
              </a:gdLst>
              <a:ahLst/>
              <a:cxnLst>
                <a:cxn ang="T6">
                  <a:pos x="T0" y="T1"/>
                </a:cxn>
                <a:cxn ang="T7">
                  <a:pos x="T2" y="T3"/>
                </a:cxn>
                <a:cxn ang="T8">
                  <a:pos x="T4" y="T5"/>
                </a:cxn>
              </a:cxnLst>
              <a:rect l="T9" t="T10" r="T11" b="T12"/>
              <a:pathLst>
                <a:path w="1314450" h="200025">
                  <a:moveTo>
                    <a:pt x="0" y="200025"/>
                  </a:moveTo>
                  <a:cubicBezTo>
                    <a:pt x="185737" y="100012"/>
                    <a:pt x="371475" y="0"/>
                    <a:pt x="590550" y="0"/>
                  </a:cubicBezTo>
                  <a:cubicBezTo>
                    <a:pt x="809625" y="0"/>
                    <a:pt x="1062037" y="100012"/>
                    <a:pt x="1314450" y="200025"/>
                  </a:cubicBezTo>
                </a:path>
              </a:pathLst>
            </a:custGeom>
            <a:noFill/>
            <a:ln w="12700" cap="flat" cmpd="sng" algn="ctr">
              <a:solidFill>
                <a:schemeClr val="tx1"/>
              </a:solidFill>
              <a:prstDash val="solid"/>
              <a:round/>
              <a:headEnd type="none" w="med" len="me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206" name="Freeform 54"/>
            <p:cNvSpPr>
              <a:spLocks/>
            </p:cNvSpPr>
            <p:nvPr/>
          </p:nvSpPr>
          <p:spPr bwMode="auto">
            <a:xfrm rot="10800000">
              <a:off x="5382128" y="5543902"/>
              <a:ext cx="1314615" cy="199898"/>
            </a:xfrm>
            <a:custGeom>
              <a:avLst/>
              <a:gdLst>
                <a:gd name="T0" fmla="*/ 0 w 1314450"/>
                <a:gd name="T1" fmla="*/ 199390 h 200025"/>
                <a:gd name="T2" fmla="*/ 590920 w 1314450"/>
                <a:gd name="T3" fmla="*/ 0 h 200025"/>
                <a:gd name="T4" fmla="*/ 1315275 w 1314450"/>
                <a:gd name="T5" fmla="*/ 199390 h 200025"/>
                <a:gd name="T6" fmla="*/ 0 60000 65536"/>
                <a:gd name="T7" fmla="*/ 0 60000 65536"/>
                <a:gd name="T8" fmla="*/ 0 60000 65536"/>
                <a:gd name="T9" fmla="*/ 0 w 1314450"/>
                <a:gd name="T10" fmla="*/ 0 h 200025"/>
                <a:gd name="T11" fmla="*/ 1314450 w 1314450"/>
                <a:gd name="T12" fmla="*/ 200025 h 200025"/>
              </a:gdLst>
              <a:ahLst/>
              <a:cxnLst>
                <a:cxn ang="T6">
                  <a:pos x="T0" y="T1"/>
                </a:cxn>
                <a:cxn ang="T7">
                  <a:pos x="T2" y="T3"/>
                </a:cxn>
                <a:cxn ang="T8">
                  <a:pos x="T4" y="T5"/>
                </a:cxn>
              </a:cxnLst>
              <a:rect l="T9" t="T10" r="T11" b="T12"/>
              <a:pathLst>
                <a:path w="1314450" h="200025">
                  <a:moveTo>
                    <a:pt x="0" y="200025"/>
                  </a:moveTo>
                  <a:cubicBezTo>
                    <a:pt x="185737" y="100012"/>
                    <a:pt x="371475" y="0"/>
                    <a:pt x="590550" y="0"/>
                  </a:cubicBezTo>
                  <a:cubicBezTo>
                    <a:pt x="809625" y="0"/>
                    <a:pt x="1062037" y="100012"/>
                    <a:pt x="1314450" y="200025"/>
                  </a:cubicBezTo>
                </a:path>
              </a:pathLst>
            </a:custGeom>
            <a:noFill/>
            <a:ln w="12700" cap="flat" cmpd="sng" algn="ctr">
              <a:solidFill>
                <a:schemeClr val="tx1"/>
              </a:solidFill>
              <a:prstDash val="solid"/>
              <a:round/>
              <a:headEnd type="none" w="med" len="me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207" name="Freeform 55"/>
            <p:cNvSpPr>
              <a:spLocks/>
            </p:cNvSpPr>
            <p:nvPr/>
          </p:nvSpPr>
          <p:spPr bwMode="auto">
            <a:xfrm>
              <a:off x="4237022" y="4908854"/>
              <a:ext cx="544581" cy="658396"/>
            </a:xfrm>
            <a:custGeom>
              <a:avLst/>
              <a:gdLst>
                <a:gd name="T0" fmla="*/ 544857 w 544512"/>
                <a:gd name="T1" fmla="*/ 129765 h 658813"/>
                <a:gd name="T2" fmla="*/ 420952 w 544512"/>
                <a:gd name="T3" fmla="*/ 34815 h 658813"/>
                <a:gd name="T4" fmla="*/ 316112 w 544512"/>
                <a:gd name="T5" fmla="*/ 6330 h 658813"/>
                <a:gd name="T6" fmla="*/ 144552 w 544512"/>
                <a:gd name="T7" fmla="*/ 25320 h 658813"/>
                <a:gd name="T8" fmla="*/ 30182 w 544512"/>
                <a:gd name="T9" fmla="*/ 158250 h 658813"/>
                <a:gd name="T10" fmla="*/ 1587 w 544512"/>
                <a:gd name="T11" fmla="*/ 319661 h 658813"/>
                <a:gd name="T12" fmla="*/ 39712 w 544512"/>
                <a:gd name="T13" fmla="*/ 471580 h 658813"/>
                <a:gd name="T14" fmla="*/ 182677 w 544512"/>
                <a:gd name="T15" fmla="*/ 623498 h 658813"/>
                <a:gd name="T16" fmla="*/ 363767 w 544512"/>
                <a:gd name="T17" fmla="*/ 642488 h 658813"/>
                <a:gd name="T18" fmla="*/ 516262 w 544512"/>
                <a:gd name="T19" fmla="*/ 538044 h 6588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512"/>
                <a:gd name="T31" fmla="*/ 0 h 658813"/>
                <a:gd name="T32" fmla="*/ 544512 w 544512"/>
                <a:gd name="T33" fmla="*/ 658813 h 6588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512" h="658813">
                  <a:moveTo>
                    <a:pt x="544512" y="130175"/>
                  </a:moveTo>
                  <a:cubicBezTo>
                    <a:pt x="501649" y="92868"/>
                    <a:pt x="458787" y="55562"/>
                    <a:pt x="420687" y="34925"/>
                  </a:cubicBezTo>
                  <a:cubicBezTo>
                    <a:pt x="382587" y="14288"/>
                    <a:pt x="361949" y="7937"/>
                    <a:pt x="315912" y="6350"/>
                  </a:cubicBezTo>
                  <a:cubicBezTo>
                    <a:pt x="269875" y="4763"/>
                    <a:pt x="192087" y="0"/>
                    <a:pt x="144462" y="25400"/>
                  </a:cubicBezTo>
                  <a:cubicBezTo>
                    <a:pt x="96837" y="50800"/>
                    <a:pt x="53975" y="109538"/>
                    <a:pt x="30162" y="158750"/>
                  </a:cubicBezTo>
                  <a:cubicBezTo>
                    <a:pt x="6350" y="207963"/>
                    <a:pt x="0" y="268288"/>
                    <a:pt x="1587" y="320675"/>
                  </a:cubicBezTo>
                  <a:cubicBezTo>
                    <a:pt x="3174" y="373062"/>
                    <a:pt x="9525" y="422275"/>
                    <a:pt x="39687" y="473075"/>
                  </a:cubicBezTo>
                  <a:cubicBezTo>
                    <a:pt x="69849" y="523875"/>
                    <a:pt x="128587" y="596900"/>
                    <a:pt x="182562" y="625475"/>
                  </a:cubicBezTo>
                  <a:cubicBezTo>
                    <a:pt x="236537" y="654050"/>
                    <a:pt x="307975" y="658813"/>
                    <a:pt x="363537" y="644525"/>
                  </a:cubicBezTo>
                  <a:cubicBezTo>
                    <a:pt x="419100" y="630238"/>
                    <a:pt x="467518" y="584994"/>
                    <a:pt x="515937" y="539750"/>
                  </a:cubicBezTo>
                </a:path>
              </a:pathLst>
            </a:custGeom>
            <a:noFill/>
            <a:ln w="12700" cap="flat" cmpd="sng" algn="ctr">
              <a:solidFill>
                <a:schemeClr val="tx1"/>
              </a:solidFill>
              <a:prstDash val="solid"/>
              <a:round/>
              <a:headEnd type="none" w="med" len="me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208" name="Freeform 56"/>
            <p:cNvSpPr>
              <a:spLocks/>
            </p:cNvSpPr>
            <p:nvPr/>
          </p:nvSpPr>
          <p:spPr bwMode="auto">
            <a:xfrm rot="10374636">
              <a:off x="7308370" y="4900552"/>
              <a:ext cx="544581" cy="658396"/>
            </a:xfrm>
            <a:custGeom>
              <a:avLst/>
              <a:gdLst>
                <a:gd name="T0" fmla="*/ 544857 w 544512"/>
                <a:gd name="T1" fmla="*/ 129765 h 658813"/>
                <a:gd name="T2" fmla="*/ 420952 w 544512"/>
                <a:gd name="T3" fmla="*/ 34815 h 658813"/>
                <a:gd name="T4" fmla="*/ 316112 w 544512"/>
                <a:gd name="T5" fmla="*/ 6330 h 658813"/>
                <a:gd name="T6" fmla="*/ 144552 w 544512"/>
                <a:gd name="T7" fmla="*/ 25320 h 658813"/>
                <a:gd name="T8" fmla="*/ 30182 w 544512"/>
                <a:gd name="T9" fmla="*/ 158250 h 658813"/>
                <a:gd name="T10" fmla="*/ 1587 w 544512"/>
                <a:gd name="T11" fmla="*/ 319661 h 658813"/>
                <a:gd name="T12" fmla="*/ 39712 w 544512"/>
                <a:gd name="T13" fmla="*/ 471580 h 658813"/>
                <a:gd name="T14" fmla="*/ 182677 w 544512"/>
                <a:gd name="T15" fmla="*/ 623498 h 658813"/>
                <a:gd name="T16" fmla="*/ 363767 w 544512"/>
                <a:gd name="T17" fmla="*/ 642488 h 658813"/>
                <a:gd name="T18" fmla="*/ 516262 w 544512"/>
                <a:gd name="T19" fmla="*/ 538044 h 6588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512"/>
                <a:gd name="T31" fmla="*/ 0 h 658813"/>
                <a:gd name="T32" fmla="*/ 544512 w 544512"/>
                <a:gd name="T33" fmla="*/ 658813 h 6588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512" h="658813">
                  <a:moveTo>
                    <a:pt x="544512" y="130175"/>
                  </a:moveTo>
                  <a:cubicBezTo>
                    <a:pt x="501649" y="92868"/>
                    <a:pt x="458787" y="55562"/>
                    <a:pt x="420687" y="34925"/>
                  </a:cubicBezTo>
                  <a:cubicBezTo>
                    <a:pt x="382587" y="14288"/>
                    <a:pt x="361949" y="7937"/>
                    <a:pt x="315912" y="6350"/>
                  </a:cubicBezTo>
                  <a:cubicBezTo>
                    <a:pt x="269875" y="4763"/>
                    <a:pt x="192087" y="0"/>
                    <a:pt x="144462" y="25400"/>
                  </a:cubicBezTo>
                  <a:cubicBezTo>
                    <a:pt x="96837" y="50800"/>
                    <a:pt x="53975" y="109538"/>
                    <a:pt x="30162" y="158750"/>
                  </a:cubicBezTo>
                  <a:cubicBezTo>
                    <a:pt x="6350" y="207963"/>
                    <a:pt x="0" y="268288"/>
                    <a:pt x="1587" y="320675"/>
                  </a:cubicBezTo>
                  <a:cubicBezTo>
                    <a:pt x="3174" y="373062"/>
                    <a:pt x="9525" y="422275"/>
                    <a:pt x="39687" y="473075"/>
                  </a:cubicBezTo>
                  <a:cubicBezTo>
                    <a:pt x="69849" y="523875"/>
                    <a:pt x="128587" y="596900"/>
                    <a:pt x="182562" y="625475"/>
                  </a:cubicBezTo>
                  <a:cubicBezTo>
                    <a:pt x="236537" y="654050"/>
                    <a:pt x="307975" y="658813"/>
                    <a:pt x="363537" y="644525"/>
                  </a:cubicBezTo>
                  <a:cubicBezTo>
                    <a:pt x="419100" y="630238"/>
                    <a:pt x="467518" y="584994"/>
                    <a:pt x="515937" y="539750"/>
                  </a:cubicBezTo>
                </a:path>
              </a:pathLst>
            </a:custGeom>
            <a:noFill/>
            <a:ln w="12700" cap="flat" cmpd="sng" algn="ctr">
              <a:solidFill>
                <a:schemeClr val="tx1"/>
              </a:solidFill>
              <a:prstDash val="solid"/>
              <a:round/>
              <a:headEnd type="none" w="med" len="me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209" name="TextBox 57"/>
            <p:cNvSpPr txBox="1">
              <a:spLocks noChangeArrowheads="1"/>
            </p:cNvSpPr>
            <p:nvPr/>
          </p:nvSpPr>
          <p:spPr bwMode="auto">
            <a:xfrm>
              <a:off x="3779838" y="5013414"/>
              <a:ext cx="576137" cy="3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0.7</a:t>
              </a:r>
              <a:endParaRPr lang="en-GB" altLang="en-US" sz="1800">
                <a:latin typeface="Myriad Pro" pitchFamily="34" charset="0"/>
              </a:endParaRPr>
            </a:p>
          </p:txBody>
        </p:sp>
        <p:sp>
          <p:nvSpPr>
            <p:cNvPr id="8210" name="TextBox 58"/>
            <p:cNvSpPr txBox="1">
              <a:spLocks noChangeArrowheads="1"/>
            </p:cNvSpPr>
            <p:nvPr/>
          </p:nvSpPr>
          <p:spPr bwMode="auto">
            <a:xfrm>
              <a:off x="5724299" y="4500563"/>
              <a:ext cx="576137" cy="3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0.3</a:t>
              </a:r>
              <a:endParaRPr lang="en-GB" altLang="en-US" sz="1800">
                <a:latin typeface="Myriad Pro" pitchFamily="34" charset="0"/>
              </a:endParaRPr>
            </a:p>
          </p:txBody>
        </p:sp>
        <p:sp>
          <p:nvSpPr>
            <p:cNvPr id="8211" name="TextBox 59"/>
            <p:cNvSpPr txBox="1">
              <a:spLocks noChangeArrowheads="1"/>
            </p:cNvSpPr>
            <p:nvPr/>
          </p:nvSpPr>
          <p:spPr bwMode="auto">
            <a:xfrm>
              <a:off x="7740776" y="5013414"/>
              <a:ext cx="576137" cy="3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0.4</a:t>
              </a:r>
              <a:endParaRPr lang="en-GB" altLang="en-US" sz="1800">
                <a:latin typeface="Myriad Pro" pitchFamily="34" charset="0"/>
              </a:endParaRPr>
            </a:p>
          </p:txBody>
        </p:sp>
        <p:sp>
          <p:nvSpPr>
            <p:cNvPr id="8212" name="TextBox 60"/>
            <p:cNvSpPr txBox="1">
              <a:spLocks noChangeArrowheads="1"/>
            </p:cNvSpPr>
            <p:nvPr/>
          </p:nvSpPr>
          <p:spPr bwMode="auto">
            <a:xfrm>
              <a:off x="5724299" y="5687810"/>
              <a:ext cx="576137" cy="3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0.6</a:t>
              </a:r>
              <a:endParaRPr lang="en-GB" altLang="en-US" sz="1800">
                <a:latin typeface="Myriad Pro" pitchFamily="34" charset="0"/>
              </a:endParaRPr>
            </a:p>
          </p:txBody>
        </p:sp>
        <p:pic>
          <p:nvPicPr>
            <p:cNvPr id="8213"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5013176"/>
              <a:ext cx="513108"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1" descr="C:\Documents and Settings\cr01\Local Settings\Temporary Internet Files\Content.IE5\7F76KKMY\MC9004404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013176"/>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1700213"/>
            <a:ext cx="7920037"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One Markov chain transition:</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p:txBody>
      </p:sp>
      <p:sp>
        <p:nvSpPr>
          <p:cNvPr id="9219" name="Rectangle 6"/>
          <p:cNvSpPr>
            <a:spLocks noGrp="1" noChangeArrowheads="1"/>
          </p:cNvSpPr>
          <p:nvPr>
            <p:ph type="title"/>
          </p:nvPr>
        </p:nvSpPr>
        <p:spPr/>
        <p:txBody>
          <a:bodyPr/>
          <a:lstStyle/>
          <a:p>
            <a:pPr eaLnBrk="1" hangingPunct="1"/>
            <a:r>
              <a:rPr lang="en-US" altLang="en-US" smtClean="0">
                <a:latin typeface="Myriad Pro" pitchFamily="34" charset="0"/>
              </a:rPr>
              <a:t>Markov Chains</a:t>
            </a:r>
          </a:p>
        </p:txBody>
      </p:sp>
      <p:sp>
        <p:nvSpPr>
          <p:cNvPr id="9220" name="Rectangle 63"/>
          <p:cNvSpPr>
            <a:spLocks noChangeArrowheads="1"/>
          </p:cNvSpPr>
          <p:nvPr/>
        </p:nvSpPr>
        <p:spPr bwMode="auto">
          <a:xfrm>
            <a:off x="1258888" y="2349500"/>
            <a:ext cx="1225550"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cxnSp>
        <p:nvCxnSpPr>
          <p:cNvPr id="9221" name="Straight Arrow Connector 67"/>
          <p:cNvCxnSpPr>
            <a:cxnSpLocks noChangeShapeType="1"/>
          </p:cNvCxnSpPr>
          <p:nvPr/>
        </p:nvCxnSpPr>
        <p:spPr bwMode="auto">
          <a:xfrm>
            <a:off x="2411413" y="2636838"/>
            <a:ext cx="504825" cy="0"/>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sp>
        <p:nvSpPr>
          <p:cNvPr id="9222" name="TextBox 70"/>
          <p:cNvSpPr txBox="1">
            <a:spLocks noChangeArrowheads="1"/>
          </p:cNvSpPr>
          <p:nvPr/>
        </p:nvSpPr>
        <p:spPr bwMode="auto">
          <a:xfrm>
            <a:off x="3059113" y="2420938"/>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2000">
                <a:latin typeface="Myriad Pro" pitchFamily="34" charset="0"/>
              </a:rPr>
              <a:t>P(R</a:t>
            </a:r>
            <a:r>
              <a:rPr lang="en-GB" altLang="en-US" sz="2000" baseline="30000">
                <a:latin typeface="Myriad Pro" pitchFamily="34" charset="0"/>
              </a:rPr>
              <a:t>1</a:t>
            </a:r>
            <a:r>
              <a:rPr lang="en-GB" altLang="en-US" sz="2000">
                <a:latin typeface="Myriad Pro" pitchFamily="34" charset="0"/>
              </a:rPr>
              <a:t>)?</a:t>
            </a:r>
            <a:endParaRPr lang="en-GB" altLang="en-US" sz="1800">
              <a:latin typeface="Myriad Pro" pitchFamily="34" charset="0"/>
            </a:endParaRPr>
          </a:p>
        </p:txBody>
      </p:sp>
      <p:sp>
        <p:nvSpPr>
          <p:cNvPr id="9223" name="TextBox 71"/>
          <p:cNvSpPr txBox="1">
            <a:spLocks noChangeArrowheads="1"/>
          </p:cNvSpPr>
          <p:nvPr/>
        </p:nvSpPr>
        <p:spPr bwMode="auto">
          <a:xfrm>
            <a:off x="1331913" y="2852738"/>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800">
                <a:latin typeface="Myriad Pro" pitchFamily="34" charset="0"/>
              </a:rPr>
              <a:t>P(R</a:t>
            </a:r>
            <a:r>
              <a:rPr lang="en-GB" altLang="en-US" sz="1800" baseline="30000">
                <a:latin typeface="Myriad Pro" pitchFamily="34" charset="0"/>
              </a:rPr>
              <a:t>0</a:t>
            </a:r>
            <a:r>
              <a:rPr lang="en-GB" altLang="en-US" sz="1800">
                <a:latin typeface="Myriad Pro" pitchFamily="34" charset="0"/>
              </a:rPr>
              <a:t>) = 1</a:t>
            </a:r>
            <a:endParaRPr lang="en-GB" altLang="en-US" sz="1600">
              <a:latin typeface="Myriad Pro" pitchFamily="34" charset="0"/>
            </a:endParaRPr>
          </a:p>
        </p:txBody>
      </p:sp>
      <p:sp>
        <p:nvSpPr>
          <p:cNvPr id="9224" name="TextBox 73"/>
          <p:cNvSpPr txBox="1">
            <a:spLocks noChangeArrowheads="1"/>
          </p:cNvSpPr>
          <p:nvPr/>
        </p:nvSpPr>
        <p:spPr bwMode="auto">
          <a:xfrm>
            <a:off x="971550" y="407670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2000">
                <a:latin typeface="Myriad Pro" pitchFamily="34" charset="0"/>
              </a:rPr>
              <a:t>P(R</a:t>
            </a:r>
            <a:r>
              <a:rPr lang="en-GB" altLang="en-US" sz="2000" baseline="30000">
                <a:latin typeface="Myriad Pro" pitchFamily="34" charset="0"/>
              </a:rPr>
              <a:t>1</a:t>
            </a:r>
            <a:r>
              <a:rPr lang="en-GB" altLang="en-US" sz="2000">
                <a:latin typeface="Myriad Pro" pitchFamily="34" charset="0"/>
              </a:rPr>
              <a:t>)</a:t>
            </a:r>
            <a:endParaRPr lang="en-GB" altLang="en-US">
              <a:latin typeface="Myriad Pro" pitchFamily="34" charset="0"/>
            </a:endParaRPr>
          </a:p>
        </p:txBody>
      </p:sp>
      <p:sp>
        <p:nvSpPr>
          <p:cNvPr id="9225" name="TextBox 91"/>
          <p:cNvSpPr txBox="1">
            <a:spLocks noChangeArrowheads="1"/>
          </p:cNvSpPr>
          <p:nvPr/>
        </p:nvSpPr>
        <p:spPr bwMode="auto">
          <a:xfrm>
            <a:off x="2376488" y="4140200"/>
            <a:ext cx="57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1</a:t>
            </a:r>
            <a:endParaRPr lang="en-GB" altLang="en-US" sz="1800">
              <a:latin typeface="Myriad Pro" pitchFamily="34" charset="0"/>
            </a:endParaRPr>
          </a:p>
        </p:txBody>
      </p:sp>
      <p:sp>
        <p:nvSpPr>
          <p:cNvPr id="9226" name="TextBox 93"/>
          <p:cNvSpPr txBox="1">
            <a:spLocks noChangeArrowheads="1"/>
          </p:cNvSpPr>
          <p:nvPr/>
        </p:nvSpPr>
        <p:spPr bwMode="auto">
          <a:xfrm>
            <a:off x="2700338" y="4140200"/>
            <a:ext cx="57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a:t>
            </a:r>
            <a:endParaRPr lang="en-GB" altLang="en-US" sz="1800">
              <a:latin typeface="Myriad Pro" pitchFamily="34" charset="0"/>
            </a:endParaRPr>
          </a:p>
        </p:txBody>
      </p:sp>
      <p:grpSp>
        <p:nvGrpSpPr>
          <p:cNvPr id="9227" name="Group 105"/>
          <p:cNvGrpSpPr>
            <a:grpSpLocks noChangeAspect="1"/>
          </p:cNvGrpSpPr>
          <p:nvPr/>
        </p:nvGrpSpPr>
        <p:grpSpPr bwMode="auto">
          <a:xfrm>
            <a:off x="3132138" y="4076700"/>
            <a:ext cx="77787" cy="431800"/>
            <a:chOff x="4283968" y="3964267"/>
            <a:chExt cx="144016" cy="792088"/>
          </a:xfrm>
        </p:grpSpPr>
        <p:cxnSp>
          <p:nvCxnSpPr>
            <p:cNvPr id="9266" name="Straight Connector 98"/>
            <p:cNvCxnSpPr>
              <a:cxnSpLocks noChangeShapeType="1"/>
            </p:cNvCxnSpPr>
            <p:nvPr/>
          </p:nvCxnSpPr>
          <p:spPr bwMode="auto">
            <a:xfrm>
              <a:off x="4427984" y="3964267"/>
              <a:ext cx="0" cy="7920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67" name="Straight Connector 99"/>
            <p:cNvCxnSpPr>
              <a:cxnSpLocks noChangeShapeType="1"/>
            </p:cNvCxnSpPr>
            <p:nvPr/>
          </p:nvCxnSpPr>
          <p:spPr bwMode="auto">
            <a:xfrm>
              <a:off x="4283968" y="4756355"/>
              <a:ext cx="1440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68" name="Straight Connector 100"/>
            <p:cNvCxnSpPr>
              <a:cxnSpLocks noChangeShapeType="1"/>
            </p:cNvCxnSpPr>
            <p:nvPr/>
          </p:nvCxnSpPr>
          <p:spPr bwMode="auto">
            <a:xfrm>
              <a:off x="4283968" y="3964267"/>
              <a:ext cx="1440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9228" name="Group 110"/>
          <p:cNvGrpSpPr>
            <a:grpSpLocks/>
          </p:cNvGrpSpPr>
          <p:nvPr/>
        </p:nvGrpSpPr>
        <p:grpSpPr bwMode="auto">
          <a:xfrm>
            <a:off x="2411413" y="4076700"/>
            <a:ext cx="79375" cy="431800"/>
            <a:chOff x="3275856" y="4077072"/>
            <a:chExt cx="78546" cy="432000"/>
          </a:xfrm>
        </p:grpSpPr>
        <p:cxnSp>
          <p:nvCxnSpPr>
            <p:cNvPr id="9263" name="Straight Connector 107"/>
            <p:cNvCxnSpPr>
              <a:cxnSpLocks noChangeShapeType="1"/>
            </p:cNvCxnSpPr>
            <p:nvPr/>
          </p:nvCxnSpPr>
          <p:spPr bwMode="auto">
            <a:xfrm>
              <a:off x="3275856" y="4077072"/>
              <a:ext cx="0" cy="432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64" name="Straight Connector 108"/>
            <p:cNvCxnSpPr>
              <a:cxnSpLocks noChangeShapeType="1"/>
            </p:cNvCxnSpPr>
            <p:nvPr/>
          </p:nvCxnSpPr>
          <p:spPr bwMode="auto">
            <a:xfrm>
              <a:off x="3275856" y="4509072"/>
              <a:ext cx="7854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65" name="Straight Connector 109"/>
            <p:cNvCxnSpPr>
              <a:cxnSpLocks noChangeShapeType="1"/>
            </p:cNvCxnSpPr>
            <p:nvPr/>
          </p:nvCxnSpPr>
          <p:spPr bwMode="auto">
            <a:xfrm>
              <a:off x="3275856" y="4077072"/>
              <a:ext cx="7854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229" name="TextBox 111"/>
          <p:cNvSpPr txBox="1">
            <a:spLocks noChangeArrowheads="1"/>
          </p:cNvSpPr>
          <p:nvPr/>
        </p:nvSpPr>
        <p:spPr bwMode="auto">
          <a:xfrm>
            <a:off x="4932363" y="4076700"/>
            <a:ext cx="719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2000">
                <a:latin typeface="Myriad Pro" pitchFamily="34" charset="0"/>
              </a:rPr>
              <a:t>=</a:t>
            </a:r>
            <a:endParaRPr lang="en-GB" altLang="en-US">
              <a:latin typeface="Myriad Pro" pitchFamily="34" charset="0"/>
            </a:endParaRPr>
          </a:p>
        </p:txBody>
      </p:sp>
      <p:sp>
        <p:nvSpPr>
          <p:cNvPr id="9230" name="TextBox 112"/>
          <p:cNvSpPr txBox="1">
            <a:spLocks noChangeArrowheads="1"/>
          </p:cNvSpPr>
          <p:nvPr/>
        </p:nvSpPr>
        <p:spPr bwMode="auto">
          <a:xfrm>
            <a:off x="5616575" y="4140200"/>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0.7</a:t>
            </a:r>
            <a:endParaRPr lang="en-GB" altLang="en-US" sz="1800">
              <a:latin typeface="Myriad Pro" pitchFamily="34" charset="0"/>
            </a:endParaRPr>
          </a:p>
        </p:txBody>
      </p:sp>
      <p:sp>
        <p:nvSpPr>
          <p:cNvPr id="9231" name="TextBox 113"/>
          <p:cNvSpPr txBox="1">
            <a:spLocks noChangeArrowheads="1"/>
          </p:cNvSpPr>
          <p:nvPr/>
        </p:nvSpPr>
        <p:spPr bwMode="auto">
          <a:xfrm>
            <a:off x="5940425" y="4140200"/>
            <a:ext cx="576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0.3</a:t>
            </a:r>
            <a:endParaRPr lang="en-GB" altLang="en-US" sz="1800">
              <a:latin typeface="Myriad Pro" pitchFamily="34" charset="0"/>
            </a:endParaRPr>
          </a:p>
        </p:txBody>
      </p:sp>
      <p:grpSp>
        <p:nvGrpSpPr>
          <p:cNvPr id="9232" name="Group 114"/>
          <p:cNvGrpSpPr>
            <a:grpSpLocks noChangeAspect="1"/>
          </p:cNvGrpSpPr>
          <p:nvPr/>
        </p:nvGrpSpPr>
        <p:grpSpPr bwMode="auto">
          <a:xfrm>
            <a:off x="6372225" y="4076700"/>
            <a:ext cx="77788" cy="431800"/>
            <a:chOff x="4283968" y="3964267"/>
            <a:chExt cx="144016" cy="792088"/>
          </a:xfrm>
        </p:grpSpPr>
        <p:cxnSp>
          <p:nvCxnSpPr>
            <p:cNvPr id="9260" name="Straight Connector 115"/>
            <p:cNvCxnSpPr>
              <a:cxnSpLocks noChangeShapeType="1"/>
            </p:cNvCxnSpPr>
            <p:nvPr/>
          </p:nvCxnSpPr>
          <p:spPr bwMode="auto">
            <a:xfrm>
              <a:off x="4427984" y="3964267"/>
              <a:ext cx="0" cy="7920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61" name="Straight Connector 116"/>
            <p:cNvCxnSpPr>
              <a:cxnSpLocks noChangeShapeType="1"/>
            </p:cNvCxnSpPr>
            <p:nvPr/>
          </p:nvCxnSpPr>
          <p:spPr bwMode="auto">
            <a:xfrm>
              <a:off x="4283968" y="4756355"/>
              <a:ext cx="1440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62" name="Straight Connector 117"/>
            <p:cNvCxnSpPr>
              <a:cxnSpLocks noChangeShapeType="1"/>
            </p:cNvCxnSpPr>
            <p:nvPr/>
          </p:nvCxnSpPr>
          <p:spPr bwMode="auto">
            <a:xfrm>
              <a:off x="4283968" y="3964267"/>
              <a:ext cx="14401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9233" name="Group 118"/>
          <p:cNvGrpSpPr>
            <a:grpSpLocks/>
          </p:cNvGrpSpPr>
          <p:nvPr/>
        </p:nvGrpSpPr>
        <p:grpSpPr bwMode="auto">
          <a:xfrm>
            <a:off x="5651500" y="4076700"/>
            <a:ext cx="79375" cy="431800"/>
            <a:chOff x="3275856" y="4077072"/>
            <a:chExt cx="78546" cy="432000"/>
          </a:xfrm>
        </p:grpSpPr>
        <p:cxnSp>
          <p:nvCxnSpPr>
            <p:cNvPr id="9257" name="Straight Connector 119"/>
            <p:cNvCxnSpPr>
              <a:cxnSpLocks noChangeShapeType="1"/>
            </p:cNvCxnSpPr>
            <p:nvPr/>
          </p:nvCxnSpPr>
          <p:spPr bwMode="auto">
            <a:xfrm>
              <a:off x="3275856" y="4077072"/>
              <a:ext cx="0" cy="432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58" name="Straight Connector 120"/>
            <p:cNvCxnSpPr>
              <a:cxnSpLocks noChangeShapeType="1"/>
            </p:cNvCxnSpPr>
            <p:nvPr/>
          </p:nvCxnSpPr>
          <p:spPr bwMode="auto">
            <a:xfrm>
              <a:off x="3275856" y="4509072"/>
              <a:ext cx="7854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59" name="Straight Connector 121"/>
            <p:cNvCxnSpPr>
              <a:cxnSpLocks noChangeShapeType="1"/>
            </p:cNvCxnSpPr>
            <p:nvPr/>
          </p:nvCxnSpPr>
          <p:spPr bwMode="auto">
            <a:xfrm>
              <a:off x="3275856" y="4077072"/>
              <a:ext cx="78546"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234" name="TextBox 122"/>
          <p:cNvSpPr txBox="1">
            <a:spLocks noChangeArrowheads="1"/>
          </p:cNvSpPr>
          <p:nvPr/>
        </p:nvSpPr>
        <p:spPr bwMode="auto">
          <a:xfrm>
            <a:off x="1692275" y="4076700"/>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2000">
                <a:latin typeface="Myriad Pro" pitchFamily="34" charset="0"/>
              </a:rPr>
              <a:t>=</a:t>
            </a:r>
            <a:endParaRPr lang="en-GB" altLang="en-US">
              <a:latin typeface="Myriad Pro" pitchFamily="34" charset="0"/>
            </a:endParaRPr>
          </a:p>
        </p:txBody>
      </p:sp>
      <p:sp>
        <p:nvSpPr>
          <p:cNvPr id="9235" name="TextBox 123"/>
          <p:cNvSpPr txBox="1">
            <a:spLocks noChangeArrowheads="1"/>
          </p:cNvSpPr>
          <p:nvPr/>
        </p:nvSpPr>
        <p:spPr bwMode="auto">
          <a:xfrm>
            <a:off x="6659563" y="4005263"/>
            <a:ext cx="180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70% chance it will be rainy (again)</a:t>
            </a:r>
            <a:endParaRPr lang="en-GB" altLang="en-US">
              <a:latin typeface="Myriad Pro" pitchFamily="34" charset="0"/>
            </a:endParaRPr>
          </a:p>
        </p:txBody>
      </p:sp>
      <p:pic>
        <p:nvPicPr>
          <p:cNvPr id="9236"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420938"/>
            <a:ext cx="3413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7" name="Group 53"/>
          <p:cNvGrpSpPr>
            <a:grpSpLocks/>
          </p:cNvGrpSpPr>
          <p:nvPr/>
        </p:nvGrpSpPr>
        <p:grpSpPr bwMode="auto">
          <a:xfrm>
            <a:off x="3492500" y="3644900"/>
            <a:ext cx="1516063" cy="1079500"/>
            <a:chOff x="1259549" y="4653136"/>
            <a:chExt cx="1517005" cy="1079327"/>
          </a:xfrm>
        </p:grpSpPr>
        <p:sp>
          <p:nvSpPr>
            <p:cNvPr id="9243" name="TextBox 26"/>
            <p:cNvSpPr txBox="1">
              <a:spLocks noChangeArrowheads="1"/>
            </p:cNvSpPr>
            <p:nvPr/>
          </p:nvSpPr>
          <p:spPr bwMode="auto">
            <a:xfrm>
              <a:off x="1331526" y="5012435"/>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0.7</a:t>
              </a:r>
              <a:endParaRPr lang="en-GB" altLang="en-US" sz="1800">
                <a:latin typeface="Myriad Pro" pitchFamily="34" charset="0"/>
              </a:endParaRPr>
            </a:p>
          </p:txBody>
        </p:sp>
        <p:sp>
          <p:nvSpPr>
            <p:cNvPr id="9244" name="TextBox 27"/>
            <p:cNvSpPr txBox="1">
              <a:spLocks noChangeArrowheads="1"/>
            </p:cNvSpPr>
            <p:nvPr/>
          </p:nvSpPr>
          <p:spPr bwMode="auto">
            <a:xfrm>
              <a:off x="1331526" y="5300446"/>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0.6</a:t>
              </a:r>
              <a:endParaRPr lang="en-GB" altLang="en-US" sz="1800">
                <a:latin typeface="Myriad Pro" pitchFamily="34" charset="0"/>
              </a:endParaRPr>
            </a:p>
          </p:txBody>
        </p:sp>
        <p:sp>
          <p:nvSpPr>
            <p:cNvPr id="9245" name="TextBox 28"/>
            <p:cNvSpPr txBox="1">
              <a:spLocks noChangeArrowheads="1"/>
            </p:cNvSpPr>
            <p:nvPr/>
          </p:nvSpPr>
          <p:spPr bwMode="auto">
            <a:xfrm>
              <a:off x="1763387" y="5012435"/>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0.3</a:t>
              </a:r>
              <a:endParaRPr lang="en-GB" altLang="en-US" sz="1800">
                <a:latin typeface="Myriad Pro" pitchFamily="34" charset="0"/>
              </a:endParaRPr>
            </a:p>
          </p:txBody>
        </p:sp>
        <p:sp>
          <p:nvSpPr>
            <p:cNvPr id="9246" name="TextBox 29"/>
            <p:cNvSpPr txBox="1">
              <a:spLocks noChangeArrowheads="1"/>
            </p:cNvSpPr>
            <p:nvPr/>
          </p:nvSpPr>
          <p:spPr bwMode="auto">
            <a:xfrm>
              <a:off x="1763387" y="5300446"/>
              <a:ext cx="575815" cy="33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GB" altLang="en-US" sz="1600">
                  <a:latin typeface="Myriad Pro" pitchFamily="34" charset="0"/>
                </a:rPr>
                <a:t>0.4</a:t>
              </a:r>
              <a:endParaRPr lang="en-GB" altLang="en-US" sz="1800">
                <a:latin typeface="Myriad Pro" pitchFamily="34" charset="0"/>
              </a:endParaRPr>
            </a:p>
          </p:txBody>
        </p:sp>
        <p:cxnSp>
          <p:nvCxnSpPr>
            <p:cNvPr id="9247" name="Straight Connector 31"/>
            <p:cNvCxnSpPr>
              <a:cxnSpLocks noChangeShapeType="1"/>
            </p:cNvCxnSpPr>
            <p:nvPr/>
          </p:nvCxnSpPr>
          <p:spPr bwMode="auto">
            <a:xfrm>
              <a:off x="1259549" y="4940433"/>
              <a:ext cx="0" cy="79203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48" name="Straight Connector 37"/>
            <p:cNvCxnSpPr>
              <a:cxnSpLocks noChangeShapeType="1"/>
            </p:cNvCxnSpPr>
            <p:nvPr/>
          </p:nvCxnSpPr>
          <p:spPr bwMode="auto">
            <a:xfrm>
              <a:off x="1259549" y="573246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49" name="Straight Connector 38"/>
            <p:cNvCxnSpPr>
              <a:cxnSpLocks noChangeShapeType="1"/>
            </p:cNvCxnSpPr>
            <p:nvPr/>
          </p:nvCxnSpPr>
          <p:spPr bwMode="auto">
            <a:xfrm>
              <a:off x="1259549" y="494043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50" name="Straight Connector 40"/>
            <p:cNvCxnSpPr>
              <a:cxnSpLocks noChangeShapeType="1"/>
            </p:cNvCxnSpPr>
            <p:nvPr/>
          </p:nvCxnSpPr>
          <p:spPr bwMode="auto">
            <a:xfrm>
              <a:off x="2411179" y="4940433"/>
              <a:ext cx="0" cy="79203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51" name="Straight Connector 41"/>
            <p:cNvCxnSpPr>
              <a:cxnSpLocks noChangeShapeType="1"/>
            </p:cNvCxnSpPr>
            <p:nvPr/>
          </p:nvCxnSpPr>
          <p:spPr bwMode="auto">
            <a:xfrm>
              <a:off x="2267226" y="573246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252" name="Straight Connector 42"/>
            <p:cNvCxnSpPr>
              <a:cxnSpLocks noChangeShapeType="1"/>
            </p:cNvCxnSpPr>
            <p:nvPr/>
          </p:nvCxnSpPr>
          <p:spPr bwMode="auto">
            <a:xfrm>
              <a:off x="2267226" y="4940433"/>
              <a:ext cx="1439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9253"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653136"/>
              <a:ext cx="256554"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11" descr="C:\Documents and Settings\cr01\Local Settings\Temporary Internet Files\Content.IE5\7F76KKMY\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653136"/>
              <a:ext cx="270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9" descr="C:\Program Files\Microsoft Office\MEDIA\CAGCAT10\j02938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0000" y="5013176"/>
              <a:ext cx="256554"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11" descr="C:\Documents and Settings\cr01\Local Settings\Temporary Internet Files\Content.IE5\7F76KKMY\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328000"/>
              <a:ext cx="270000"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238" name="Straight Arrow Connector 20"/>
          <p:cNvCxnSpPr>
            <a:cxnSpLocks noChangeShapeType="1"/>
          </p:cNvCxnSpPr>
          <p:nvPr/>
        </p:nvCxnSpPr>
        <p:spPr bwMode="auto">
          <a:xfrm>
            <a:off x="3924300" y="2636838"/>
            <a:ext cx="503238" cy="0"/>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cxnSp>
        <p:nvCxnSpPr>
          <p:cNvPr id="9239" name="Straight Arrow Connector 21"/>
          <p:cNvCxnSpPr>
            <a:cxnSpLocks noChangeShapeType="1"/>
          </p:cNvCxnSpPr>
          <p:nvPr/>
        </p:nvCxnSpPr>
        <p:spPr bwMode="auto">
          <a:xfrm>
            <a:off x="5508625" y="2636838"/>
            <a:ext cx="503238" cy="0"/>
          </a:xfrm>
          <a:prstGeom prst="straightConnector1">
            <a:avLst/>
          </a:prstGeom>
          <a:noFill/>
          <a:ln w="25400" algn="ctr">
            <a:solidFill>
              <a:schemeClr val="tx1"/>
            </a:solidFill>
            <a:round/>
            <a:headEnd/>
            <a:tailEnd type="arrow" w="lg" len="lg"/>
          </a:ln>
          <a:extLst>
            <a:ext uri="{909E8E84-426E-40DD-AFC4-6F175D3DCCD1}">
              <a14:hiddenFill xmlns:a14="http://schemas.microsoft.com/office/drawing/2010/main">
                <a:noFill/>
              </a14:hiddenFill>
            </a:ext>
          </a:extLst>
        </p:spPr>
      </p:cxnSp>
      <p:sp>
        <p:nvSpPr>
          <p:cNvPr id="9240" name="Rectangle 14"/>
          <p:cNvSpPr>
            <a:spLocks noChangeArrowheads="1"/>
          </p:cNvSpPr>
          <p:nvPr/>
        </p:nvSpPr>
        <p:spPr bwMode="auto">
          <a:xfrm>
            <a:off x="2843213" y="2349500"/>
            <a:ext cx="1223962"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sp>
        <p:nvSpPr>
          <p:cNvPr id="9241" name="Rectangle 14"/>
          <p:cNvSpPr>
            <a:spLocks noChangeArrowheads="1"/>
          </p:cNvSpPr>
          <p:nvPr/>
        </p:nvSpPr>
        <p:spPr bwMode="auto">
          <a:xfrm>
            <a:off x="4356100" y="2349500"/>
            <a:ext cx="1223963"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sp>
        <p:nvSpPr>
          <p:cNvPr id="9242" name="Rectangle 14"/>
          <p:cNvSpPr>
            <a:spLocks noChangeArrowheads="1"/>
          </p:cNvSpPr>
          <p:nvPr/>
        </p:nvSpPr>
        <p:spPr bwMode="auto">
          <a:xfrm>
            <a:off x="5940425" y="2349500"/>
            <a:ext cx="1223963" cy="5032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endParaRPr lang="en-GB" alt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1700213"/>
            <a:ext cx="7920037"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Algorithms using repeated random sampling to approximate probability, when to collect a complete set of data would be unfeasible</a:t>
            </a:r>
          </a:p>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We would like to know the probability of winning from a Monte Carlo slot machine without spending a fortune playing it </a:t>
            </a:r>
            <a:r>
              <a:rPr lang="en-US" sz="1600" i="1" kern="0" dirty="0">
                <a:latin typeface="Myriad Pro" pitchFamily="34" charset="0"/>
              </a:rPr>
              <a:t>ad infinitum</a:t>
            </a:r>
            <a:r>
              <a:rPr lang="en-US" sz="1600" kern="0" dirty="0">
                <a:latin typeface="Myriad Pro" pitchFamily="34" charset="0"/>
              </a:rPr>
              <a:t> and recording the % wins and losses!</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p:txBody>
      </p:sp>
      <p:sp>
        <p:nvSpPr>
          <p:cNvPr id="10243" name="Rectangle 6"/>
          <p:cNvSpPr>
            <a:spLocks noGrp="1" noChangeArrowheads="1"/>
          </p:cNvSpPr>
          <p:nvPr>
            <p:ph type="title"/>
          </p:nvPr>
        </p:nvSpPr>
        <p:spPr/>
        <p:txBody>
          <a:bodyPr/>
          <a:lstStyle/>
          <a:p>
            <a:pPr eaLnBrk="1" hangingPunct="1"/>
            <a:r>
              <a:rPr lang="en-US" altLang="en-US" smtClean="0">
                <a:latin typeface="Myriad Pro" pitchFamily="34" charset="0"/>
              </a:rPr>
              <a:t>Monte Carlo methods</a:t>
            </a:r>
          </a:p>
        </p:txBody>
      </p:sp>
      <p:sp>
        <p:nvSpPr>
          <p:cNvPr id="53" name="TextBox 52"/>
          <p:cNvSpPr txBox="1"/>
          <p:nvPr/>
        </p:nvSpPr>
        <p:spPr>
          <a:xfrm>
            <a:off x="1187450" y="3311525"/>
            <a:ext cx="6661150" cy="831850"/>
          </a:xfrm>
          <a:prstGeom prst="rect">
            <a:avLst/>
          </a:prstGeom>
          <a:noFill/>
        </p:spPr>
        <p:txBody>
          <a:bodyPr>
            <a:spAutoFit/>
          </a:bodyPr>
          <a:lstStyle/>
          <a:p>
            <a:pPr algn="l">
              <a:lnSpc>
                <a:spcPct val="150000"/>
              </a:lnSpc>
              <a:defRPr/>
            </a:pPr>
            <a:r>
              <a:rPr lang="en-US" sz="1600" kern="0" dirty="0">
                <a:latin typeface="Myriad Pro" pitchFamily="34" charset="0"/>
              </a:rPr>
              <a:t>What are the chances each voter in </a:t>
            </a:r>
            <a:r>
              <a:rPr lang="en-US" sz="1600" kern="0" dirty="0" err="1">
                <a:latin typeface="Myriad Pro" pitchFamily="34" charset="0"/>
              </a:rPr>
              <a:t>Cambridgeshire</a:t>
            </a:r>
            <a:r>
              <a:rPr lang="en-US" sz="1600" kern="0" dirty="0">
                <a:latin typeface="Myriad Pro" pitchFamily="34" charset="0"/>
              </a:rPr>
              <a:t> will vote</a:t>
            </a:r>
          </a:p>
          <a:p>
            <a:pPr algn="l">
              <a:lnSpc>
                <a:spcPct val="150000"/>
              </a:lnSpc>
              <a:defRPr/>
            </a:pPr>
            <a:r>
              <a:rPr lang="en-US" sz="1600" kern="0" dirty="0">
                <a:latin typeface="Myriad Pro" pitchFamily="34" charset="0"/>
              </a:rPr>
              <a:t>      … without surveying 600,000 people?</a:t>
            </a:r>
            <a:endParaRPr lang="en-GB" sz="1600" dirty="0"/>
          </a:p>
        </p:txBody>
      </p:sp>
      <p:pic>
        <p:nvPicPr>
          <p:cNvPr id="10245" name="Picture 7" descr="http://thebackbencher.co.uk/wp-content/uploads/2013/08/labour-party-logo.441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3240088"/>
            <a:ext cx="9620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4213" y="1700213"/>
            <a:ext cx="7920037" cy="4167187"/>
          </a:xfrm>
          <a:prstGeom prst="rect">
            <a:avLst/>
          </a:prstGeom>
          <a:noFill/>
          <a:ln w="9525">
            <a:noFill/>
            <a:miter lim="800000"/>
            <a:headEnd/>
            <a:tailEnd/>
          </a:ln>
        </p:spPr>
        <p:txBody>
          <a:bodyPr/>
          <a:lstStyle/>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Algorithms using repeated random sampling to approximate probability, when to collect a complete set of data would be unfeasible</a:t>
            </a:r>
          </a:p>
          <a:p>
            <a:pPr marL="342900" indent="-342900" algn="l" eaLnBrk="1" hangingPunct="1">
              <a:lnSpc>
                <a:spcPct val="110000"/>
              </a:lnSpc>
              <a:spcBef>
                <a:spcPct val="50000"/>
              </a:spcBef>
              <a:spcAft>
                <a:spcPct val="30000"/>
              </a:spcAft>
              <a:buClr>
                <a:srgbClr val="920049"/>
              </a:buClr>
              <a:buFontTx/>
              <a:buChar char="•"/>
              <a:defRPr/>
            </a:pPr>
            <a:r>
              <a:rPr lang="en-US" sz="1600" kern="0" dirty="0">
                <a:latin typeface="Myriad Pro" pitchFamily="34" charset="0"/>
              </a:rPr>
              <a:t>We would like to know the probability of winning from a Monte Carlo slot machine without spending a fortune playing it </a:t>
            </a:r>
            <a:r>
              <a:rPr lang="en-US" sz="1600" i="1" kern="0" dirty="0">
                <a:latin typeface="Myriad Pro" pitchFamily="34" charset="0"/>
              </a:rPr>
              <a:t>ad infinitum</a:t>
            </a:r>
            <a:r>
              <a:rPr lang="en-US" sz="1600" kern="0" dirty="0">
                <a:latin typeface="Myriad Pro" pitchFamily="34" charset="0"/>
              </a:rPr>
              <a:t> and recording the % wins and losses!</a:t>
            </a: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buFont typeface="Arial" pitchFamily="34" charset="0"/>
              <a:buChar char="•"/>
              <a:defRPr/>
            </a:pPr>
            <a:r>
              <a:rPr lang="en-US" sz="1600" kern="0" dirty="0">
                <a:latin typeface="Myriad Pro" pitchFamily="34" charset="0"/>
              </a:rPr>
              <a:t>This becomes particularly important when several factors may influence a  </a:t>
            </a:r>
            <a:r>
              <a:rPr lang="en-US" sz="1600" b="1" kern="0" dirty="0">
                <a:latin typeface="Myriad Pro" pitchFamily="34" charset="0"/>
              </a:rPr>
              <a:t>multivariate probability distribution</a:t>
            </a: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endParaRPr lang="en-US" sz="8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r>
              <a:rPr lang="en-US" sz="1600" kern="0" dirty="0">
                <a:latin typeface="Myriad Pro" pitchFamily="34" charset="0"/>
              </a:rPr>
              <a:t>E.g. </a:t>
            </a: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a:p>
            <a:pPr marL="342900" indent="-342900" algn="l" eaLnBrk="1" hangingPunct="1">
              <a:lnSpc>
                <a:spcPct val="110000"/>
              </a:lnSpc>
              <a:spcBef>
                <a:spcPct val="50000"/>
              </a:spcBef>
              <a:spcAft>
                <a:spcPct val="30000"/>
              </a:spcAft>
              <a:buClr>
                <a:srgbClr val="920049"/>
              </a:buClr>
              <a:defRPr/>
            </a:pPr>
            <a:endParaRPr lang="en-US" sz="1600" kern="0" dirty="0">
              <a:latin typeface="Myriad Pro" pitchFamily="34" charset="0"/>
            </a:endParaRPr>
          </a:p>
        </p:txBody>
      </p:sp>
      <p:pic>
        <p:nvPicPr>
          <p:cNvPr id="11267" name="Picture 2" descr="MultivariateNorm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4005263"/>
            <a:ext cx="14271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http://thebackbencher.co.uk/wp-content/uploads/2013/08/labour-party-logo.441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5157788"/>
            <a:ext cx="9620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p:cNvSpPr>
            <a:spLocks noGrp="1" noChangeArrowheads="1"/>
          </p:cNvSpPr>
          <p:nvPr>
            <p:ph type="title"/>
          </p:nvPr>
        </p:nvSpPr>
        <p:spPr/>
        <p:txBody>
          <a:bodyPr/>
          <a:lstStyle/>
          <a:p>
            <a:pPr eaLnBrk="1" hangingPunct="1"/>
            <a:r>
              <a:rPr lang="en-US" altLang="en-US" smtClean="0">
                <a:latin typeface="Myriad Pro" pitchFamily="34" charset="0"/>
              </a:rPr>
              <a:t>Monte Carlo methods</a:t>
            </a:r>
          </a:p>
        </p:txBody>
      </p:sp>
      <p:sp>
        <p:nvSpPr>
          <p:cNvPr id="53" name="TextBox 52"/>
          <p:cNvSpPr txBox="1"/>
          <p:nvPr/>
        </p:nvSpPr>
        <p:spPr>
          <a:xfrm>
            <a:off x="1187450" y="3311525"/>
            <a:ext cx="6661150" cy="831850"/>
          </a:xfrm>
          <a:prstGeom prst="rect">
            <a:avLst/>
          </a:prstGeom>
          <a:noFill/>
        </p:spPr>
        <p:txBody>
          <a:bodyPr>
            <a:spAutoFit/>
          </a:bodyPr>
          <a:lstStyle/>
          <a:p>
            <a:pPr algn="l">
              <a:lnSpc>
                <a:spcPct val="150000"/>
              </a:lnSpc>
              <a:defRPr/>
            </a:pPr>
            <a:r>
              <a:rPr lang="en-US" sz="1600" kern="0" dirty="0">
                <a:latin typeface="Myriad Pro" pitchFamily="34" charset="0"/>
              </a:rPr>
              <a:t>What are the chances each voter in </a:t>
            </a:r>
            <a:r>
              <a:rPr lang="en-US" sz="1600" kern="0" dirty="0" err="1">
                <a:latin typeface="Myriad Pro" pitchFamily="34" charset="0"/>
              </a:rPr>
              <a:t>Cambridgeshire</a:t>
            </a:r>
            <a:r>
              <a:rPr lang="en-US" sz="1600" kern="0" dirty="0">
                <a:latin typeface="Myriad Pro" pitchFamily="34" charset="0"/>
              </a:rPr>
              <a:t> will vote</a:t>
            </a:r>
          </a:p>
          <a:p>
            <a:pPr algn="l">
              <a:lnSpc>
                <a:spcPct val="150000"/>
              </a:lnSpc>
              <a:defRPr/>
            </a:pPr>
            <a:r>
              <a:rPr lang="en-US" sz="1600" kern="0" dirty="0">
                <a:latin typeface="Myriad Pro" pitchFamily="34" charset="0"/>
              </a:rPr>
              <a:t>      … without surveying 600,000 people?</a:t>
            </a:r>
            <a:endParaRPr lang="en-GB" sz="1600" dirty="0"/>
          </a:p>
        </p:txBody>
      </p:sp>
      <p:pic>
        <p:nvPicPr>
          <p:cNvPr id="11271" name="Picture 7" descr="http://thebackbencher.co.uk/wp-content/uploads/2013/08/labour-party-logo.441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3240088"/>
            <a:ext cx="9620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p:nvPr/>
        </p:nvSpPr>
        <p:spPr>
          <a:xfrm>
            <a:off x="1187450" y="5229225"/>
            <a:ext cx="6661150" cy="830263"/>
          </a:xfrm>
          <a:prstGeom prst="rect">
            <a:avLst/>
          </a:prstGeom>
          <a:noFill/>
        </p:spPr>
        <p:txBody>
          <a:bodyPr>
            <a:spAutoFit/>
          </a:bodyPr>
          <a:lstStyle/>
          <a:p>
            <a:pPr algn="l">
              <a:lnSpc>
                <a:spcPct val="150000"/>
              </a:lnSpc>
              <a:defRPr/>
            </a:pPr>
            <a:r>
              <a:rPr lang="en-US" sz="1600" kern="0" dirty="0">
                <a:latin typeface="Myriad Pro" pitchFamily="34" charset="0"/>
              </a:rPr>
              <a:t>What are the chances a man aged 30 in </a:t>
            </a:r>
            <a:r>
              <a:rPr lang="en-US" sz="1600" kern="0" dirty="0" err="1">
                <a:latin typeface="Myriad Pro" pitchFamily="34" charset="0"/>
              </a:rPr>
              <a:t>Cambridgeshire</a:t>
            </a:r>
            <a:r>
              <a:rPr lang="en-US" sz="1600" kern="0" dirty="0">
                <a:latin typeface="Myriad Pro" pitchFamily="34" charset="0"/>
              </a:rPr>
              <a:t> will vote</a:t>
            </a:r>
          </a:p>
          <a:p>
            <a:pPr algn="l">
              <a:lnSpc>
                <a:spcPct val="150000"/>
              </a:lnSpc>
              <a:defRPr/>
            </a:pPr>
            <a:r>
              <a:rPr lang="en-US" sz="1600" kern="0" dirty="0">
                <a:latin typeface="Myriad Pro" pitchFamily="34" charset="0"/>
              </a:rPr>
              <a:t>      … without surveying 600,000 people, and asking their age and sex?</a:t>
            </a:r>
            <a:endParaRPr lang="en-GB" sz="160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owerpoint_template_CT_WG10">
  <a:themeElements>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_template_CT_WG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1669</Words>
  <Application>Microsoft Office PowerPoint</Application>
  <PresentationFormat>On-screen Show (4:3)</PresentationFormat>
  <Paragraphs>268</Paragraphs>
  <Slides>29</Slides>
  <Notes>13</Notes>
  <HiddenSlides>1</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Powerpoint_template_CT_WG10</vt:lpstr>
      <vt:lpstr>MRC slides template</vt:lpstr>
      <vt:lpstr>PowerPoint Presentation</vt:lpstr>
      <vt:lpstr>Overview</vt:lpstr>
      <vt:lpstr>Markov Chain Monte Carlo methods</vt:lpstr>
      <vt:lpstr>Markov Chains</vt:lpstr>
      <vt:lpstr>Markov Chains</vt:lpstr>
      <vt:lpstr>Markov Chains</vt:lpstr>
      <vt:lpstr>Markov Chains</vt:lpstr>
      <vt:lpstr>Monte Carlo methods</vt:lpstr>
      <vt:lpstr>Monte Carlo methods</vt:lpstr>
      <vt:lpstr>Monte Carlo methods</vt:lpstr>
      <vt:lpstr>Monte Carlo methods</vt:lpstr>
      <vt:lpstr>PowerPoint Presentation</vt:lpstr>
      <vt:lpstr>A basic Monte Carlo estimation</vt:lpstr>
      <vt:lpstr>Importance sampling- intuition &amp; explanation</vt:lpstr>
      <vt:lpstr>Markov Chain Monte Carlo</vt:lpstr>
      <vt:lpstr>Markov Chain Monte Carlo</vt:lpstr>
      <vt:lpstr>Metropolis &amp; Metropolis-Hastings  algorithms for MCMC</vt:lpstr>
      <vt:lpstr>Criteria on Metropolis-Hastings</vt:lpstr>
      <vt:lpstr>Gibbs Sampler </vt:lpstr>
      <vt:lpstr>Hidden Markov Models (HMM)</vt:lpstr>
      <vt:lpstr>Particle filters</vt:lpstr>
      <vt:lpstr>Particle filters –algorithm </vt:lpstr>
      <vt:lpstr>Schematic illustration</vt:lpstr>
      <vt:lpstr>Particle filters for object tracking</vt:lpstr>
      <vt:lpstr>References </vt:lpstr>
      <vt:lpstr>PowerPoint Presentation</vt:lpstr>
      <vt:lpstr>Random walk behaviour</vt:lpstr>
      <vt:lpstr>Why Metropolis-Hasting works (Ergodic &amp; reversible)</vt:lpstr>
      <vt:lpstr>Motivations for MCMC</vt:lpstr>
    </vt:vector>
  </TitlesOfParts>
  <Company>MRC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FBray</dc:creator>
  <cp:lastModifiedBy>Jenna Parker</cp:lastModifiedBy>
  <cp:revision>34</cp:revision>
  <cp:lastPrinted>2002-07-16T15:27:40Z</cp:lastPrinted>
  <dcterms:created xsi:type="dcterms:W3CDTF">2008-02-27T11:05:11Z</dcterms:created>
  <dcterms:modified xsi:type="dcterms:W3CDTF">2013-11-07T10:47:18Z</dcterms:modified>
</cp:coreProperties>
</file>