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3" r:id="rId4"/>
    <p:sldId id="270" r:id="rId5"/>
    <p:sldId id="271" r:id="rId6"/>
    <p:sldId id="272" r:id="rId7"/>
    <p:sldId id="274" r:id="rId8"/>
    <p:sldId id="277" r:id="rId9"/>
    <p:sldId id="278" r:id="rId10"/>
    <p:sldId id="276" r:id="rId11"/>
    <p:sldId id="259" r:id="rId12"/>
    <p:sldId id="258" r:id="rId13"/>
    <p:sldId id="279" r:id="rId14"/>
    <p:sldId id="260" r:id="rId15"/>
    <p:sldId id="280" r:id="rId16"/>
    <p:sldId id="25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0AF8-09C4-45C3-BF88-48A87BB5BCF6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A497-10CB-4763-A622-A6BA519911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4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B038B-A616-429C-AC88-EF43EEFAEB63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0E853-77BF-4B9B-85F2-B45B16B0CD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AE6A-4252-4C85-BD4A-451962723462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4487-29F9-4432-A2CA-6CAF8DB7D5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2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5FF894-6E2A-41FA-9BA0-F1DEAC6E8E04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0537D8-099B-418A-AAC7-C3733A6DA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75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3CE37-E3AD-4A71-BB81-0ACA6F6E180A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187CB0-5BA5-4843-B1CE-26AA304FE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13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E41C9E-2128-4F25-92C4-97CAA18F8D46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3AA3B66-C274-4ABC-B41A-580C93FD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2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22F1EC-CEB0-4263-AE70-8E56275B5F59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A0202D-DB95-4F22-90D1-3778FD0CF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43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6CC5BC-A7BF-4ABC-80E3-1A0E1CD4FCF5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FDC775-E05F-40D1-A252-248EB7CAB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92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A58A69-12F6-4A66-AF69-DE8720C1F59F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B07A30-673B-44A1-A3B7-DC1C24F36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2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0CB5BB-1ADC-45A0-80E8-D07D67E008B8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654214-20C5-4548-81C0-80B3A65F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9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3DB12D-F135-4670-940B-E2DEAF74A47C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C4A21A-EF04-42A3-A54E-DEE8358EC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85370-33EC-45F8-AAEF-B642C34F477A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A988-B3A3-4373-9D2A-6A28E4603F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696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8919AE-CAD6-4BC2-960E-4964CB09DEDB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F9E275-416E-4215-8C9A-CA48AD488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14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E7B660B-6047-4CC8-8839-2013AE2367F6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EB502D-6377-4B07-ACC4-986C07E27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99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18E4113-A53E-4AA6-9F00-1C187D5C1C8B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7C8950-C573-4E20-92FA-F3774FE07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4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4057D-C6F4-4395-96BB-ED8BAAD808D5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7C08-D9EA-4112-B50B-DC3CEAA52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3E184-EA03-4F1D-9B3D-89BCE9610ACC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78563-3BD4-4D32-959F-1E9D63948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7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AB781-ACC3-4C53-A44E-776B410752C7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56264-3C4D-4804-AA38-17F4304821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07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829C-9C3F-498D-A281-54BD7944C675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94B97-C0A9-4C74-8C36-B1A542E4E8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14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607D3-E370-48F1-BA8F-30C99C7133F0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3BBB-6C34-42E8-83ED-0168F466E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E934-94F4-4A51-AC89-5905CC2474CD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01B0-769B-41C7-BFE3-E82E1A203E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5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B742-3354-4FDA-9D23-55E9E32F5B7A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AC6E-400C-43B8-B2BB-815F2505AE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4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DE1C2E-631D-4E03-AEC2-B7AAD1E68B15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6D8C73-51AF-4208-8394-D1F66C385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23F7C96-CE4A-4F8A-B797-758C10B61A53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756BE79-D79A-4D19-B468-B3781F97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Basic probability</a:t>
            </a:r>
            <a:br>
              <a:rPr lang="en-GB" smtClean="0"/>
            </a:br>
            <a:r>
              <a:rPr lang="en-GB" smtClean="0"/>
              <a:t>and Bayes rule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Nikolaus Kriegeskorte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1 October 2013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probability:</a:t>
            </a:r>
            <a:br>
              <a:rPr lang="en-GB" dirty="0" smtClean="0"/>
            </a:br>
            <a:r>
              <a:rPr lang="en-GB" dirty="0" smtClean="0"/>
              <a:t>sum and product rules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Sum rule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447675" y="2852738"/>
            <a:ext cx="3444875" cy="3581400"/>
            <a:chOff x="2151905" y="1711027"/>
            <a:chExt cx="4840191" cy="5030341"/>
          </a:xfrm>
        </p:grpSpPr>
        <p:pic>
          <p:nvPicPr>
            <p:cNvPr id="2560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1905" y="1711027"/>
              <a:ext cx="4840191" cy="5030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2176441" y="1916165"/>
              <a:ext cx="1313765" cy="28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608" name="TextBox 7"/>
            <p:cNvSpPr txBox="1">
              <a:spLocks noChangeArrowheads="1"/>
            </p:cNvSpPr>
            <p:nvPr/>
          </p:nvSpPr>
          <p:spPr bwMode="auto">
            <a:xfrm>
              <a:off x="2843808" y="1844824"/>
              <a:ext cx="4179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 sz="2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98032" y="2203803"/>
              <a:ext cx="1311536" cy="336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610" name="TextBox 9"/>
            <p:cNvSpPr txBox="1">
              <a:spLocks noChangeArrowheads="1"/>
            </p:cNvSpPr>
            <p:nvPr/>
          </p:nvSpPr>
          <p:spPr bwMode="auto">
            <a:xfrm>
              <a:off x="5831063" y="2204864"/>
              <a:ext cx="4179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 sz="2800" b="1">
                  <a:solidFill>
                    <a:srgbClr val="00B0F0"/>
                  </a:solidFill>
                </a:rPr>
                <a:t>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92080" y="1682544"/>
                <a:ext cx="3102196" cy="1185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sub>
                        <m:sup/>
                        <m:e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682544"/>
                <a:ext cx="3102196" cy="1185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92080" y="3319979"/>
                <a:ext cx="3107646" cy="1137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sub>
                        <m:sup/>
                        <m:e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GB" sz="28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319979"/>
                <a:ext cx="3107646" cy="11378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447675" y="2852738"/>
            <a:ext cx="3444875" cy="3581400"/>
            <a:chOff x="2151905" y="1711027"/>
            <a:chExt cx="4840191" cy="5030341"/>
          </a:xfrm>
        </p:grpSpPr>
        <p:pic>
          <p:nvPicPr>
            <p:cNvPr id="2560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1905" y="1711027"/>
              <a:ext cx="4840191" cy="5030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2176441" y="1916165"/>
              <a:ext cx="1313765" cy="28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608" name="TextBox 7"/>
            <p:cNvSpPr txBox="1">
              <a:spLocks noChangeArrowheads="1"/>
            </p:cNvSpPr>
            <p:nvPr/>
          </p:nvSpPr>
          <p:spPr bwMode="auto">
            <a:xfrm>
              <a:off x="2843808" y="1844824"/>
              <a:ext cx="4179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 sz="2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98032" y="2203803"/>
              <a:ext cx="1311536" cy="336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610" name="TextBox 9"/>
            <p:cNvSpPr txBox="1">
              <a:spLocks noChangeArrowheads="1"/>
            </p:cNvSpPr>
            <p:nvPr/>
          </p:nvSpPr>
          <p:spPr bwMode="auto">
            <a:xfrm>
              <a:off x="5831063" y="2204864"/>
              <a:ext cx="4179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 sz="2800" b="1">
                  <a:solidFill>
                    <a:srgbClr val="00B0F0"/>
                  </a:solidFill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2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92550" y="1692913"/>
                <a:ext cx="4562974" cy="646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00FF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36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36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GB" sz="3600" b="0" i="1" smtClean="0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r>
                        <a:rPr lang="en-GB" sz="36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𝑥</m:t>
                          </m:r>
                        </m:e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36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𝑃</m:t>
                      </m:r>
                      <m:r>
                        <a:rPr lang="en-GB" sz="36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36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36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3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550" y="1692913"/>
                <a:ext cx="4562974" cy="6463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89272" y="2301670"/>
                <a:ext cx="3063335" cy="646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r>
                        <a:rPr lang="en-GB" sz="36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𝑦</m:t>
                          </m:r>
                        </m:e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272" y="2301670"/>
                <a:ext cx="3063335" cy="6463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Product rule</a:t>
            </a:r>
          </a:p>
        </p:txBody>
      </p:sp>
      <p:grpSp>
        <p:nvGrpSpPr>
          <p:cNvPr id="26628" name="Group 6"/>
          <p:cNvGrpSpPr>
            <a:grpSpLocks/>
          </p:cNvGrpSpPr>
          <p:nvPr/>
        </p:nvGrpSpPr>
        <p:grpSpPr bwMode="auto">
          <a:xfrm>
            <a:off x="447675" y="2852738"/>
            <a:ext cx="3444875" cy="3581400"/>
            <a:chOff x="2151905" y="1711027"/>
            <a:chExt cx="4840191" cy="5030341"/>
          </a:xfrm>
        </p:grpSpPr>
        <p:pic>
          <p:nvPicPr>
            <p:cNvPr id="2663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1905" y="1711027"/>
              <a:ext cx="4840191" cy="5030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2176441" y="1916165"/>
              <a:ext cx="1313765" cy="28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633" name="TextBox 9"/>
            <p:cNvSpPr txBox="1">
              <a:spLocks noChangeArrowheads="1"/>
            </p:cNvSpPr>
            <p:nvPr/>
          </p:nvSpPr>
          <p:spPr bwMode="auto">
            <a:xfrm>
              <a:off x="2843808" y="1844824"/>
              <a:ext cx="4179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 sz="2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98032" y="2203803"/>
              <a:ext cx="1311536" cy="336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635" name="TextBox 11"/>
            <p:cNvSpPr txBox="1">
              <a:spLocks noChangeArrowheads="1"/>
            </p:cNvSpPr>
            <p:nvPr/>
          </p:nvSpPr>
          <p:spPr bwMode="auto">
            <a:xfrm>
              <a:off x="5831062" y="2204864"/>
              <a:ext cx="417960" cy="735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 sz="2800" b="1">
                  <a:solidFill>
                    <a:srgbClr val="00B0F0"/>
                  </a:solidFill>
                </a:rPr>
                <a:t>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11960" y="4622356"/>
                <a:ext cx="4408921" cy="1004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FF00"/>
                              </a:solidFill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GB" sz="2800" i="1">
                                  <a:solidFill>
                                    <a:srgbClr val="00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solidFill>
                                    <a:srgbClr val="00FF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800" i="1">
                                  <a:solidFill>
                                    <a:srgbClr val="00FF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GB" sz="2800" i="1">
                                  <a:solidFill>
                                    <a:srgbClr val="00FF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GB" sz="280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GB" sz="280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GB" sz="28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28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den>
                      </m:f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622356"/>
                <a:ext cx="4408921" cy="100495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 rule</a:t>
            </a:r>
          </a:p>
        </p:txBody>
      </p:sp>
      <p:grpSp>
        <p:nvGrpSpPr>
          <p:cNvPr id="26628" name="Group 6"/>
          <p:cNvGrpSpPr>
            <a:grpSpLocks/>
          </p:cNvGrpSpPr>
          <p:nvPr/>
        </p:nvGrpSpPr>
        <p:grpSpPr bwMode="auto">
          <a:xfrm>
            <a:off x="447675" y="2852738"/>
            <a:ext cx="3444875" cy="3581400"/>
            <a:chOff x="2151905" y="1711027"/>
            <a:chExt cx="4840191" cy="5030341"/>
          </a:xfrm>
        </p:grpSpPr>
        <p:pic>
          <p:nvPicPr>
            <p:cNvPr id="2663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1905" y="1711027"/>
              <a:ext cx="4840191" cy="5030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2176441" y="1916165"/>
              <a:ext cx="1313765" cy="28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633" name="TextBox 9"/>
            <p:cNvSpPr txBox="1">
              <a:spLocks noChangeArrowheads="1"/>
            </p:cNvSpPr>
            <p:nvPr/>
          </p:nvSpPr>
          <p:spPr bwMode="auto">
            <a:xfrm>
              <a:off x="2843808" y="1844824"/>
              <a:ext cx="417960" cy="734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 sz="2800" b="1" dirty="0" smtClean="0">
                  <a:solidFill>
                    <a:srgbClr val="FF0000"/>
                  </a:solidFill>
                </a:rPr>
                <a:t>m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98032" y="2203803"/>
              <a:ext cx="1311536" cy="336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635" name="TextBox 11"/>
            <p:cNvSpPr txBox="1">
              <a:spLocks noChangeArrowheads="1"/>
            </p:cNvSpPr>
            <p:nvPr/>
          </p:nvSpPr>
          <p:spPr bwMode="auto">
            <a:xfrm>
              <a:off x="5831062" y="2204864"/>
              <a:ext cx="417960" cy="735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GB" sz="2800" b="1" dirty="0" smtClean="0">
                  <a:solidFill>
                    <a:srgbClr val="00B0F0"/>
                  </a:solidFill>
                </a:rPr>
                <a:t>d</a:t>
              </a:r>
              <a:endParaRPr lang="en-GB" sz="2800" b="1" dirty="0">
                <a:solidFill>
                  <a:srgbClr val="00B0F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83968" y="2805051"/>
                <a:ext cx="4408921" cy="1036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GB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′∈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sub>
                            <m:sup/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GB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800" i="1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en-GB" sz="28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GB" sz="2800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8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GB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28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GB" sz="2800" b="0" i="1" smtClean="0">
                                  <a:latin typeface="Cambria Math"/>
                                </a:rPr>
                                <m:t>′)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GB" sz="28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805051"/>
                <a:ext cx="4408921" cy="10367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106940" y="1700808"/>
                <a:ext cx="4408921" cy="1004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𝑚</m:t>
                          </m:r>
                        </m:e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GB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</m:t>
                              </m:r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80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GB" sz="280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GB" sz="28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28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940" y="1700808"/>
                <a:ext cx="4408921" cy="10049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1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lang="en-GB" sz="3600" smtClean="0">
                <a:latin typeface="Arial" charset="0"/>
                <a:cs typeface="Arial" charset="0"/>
              </a:rPr>
              <a:t>Sample and population correlation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1773238"/>
            <a:ext cx="70215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235825" y="5857875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400" b="1">
                <a:solidFill>
                  <a:srgbClr val="FF0000"/>
                </a:solidFill>
                <a:latin typeface="Arial" charset="0"/>
              </a:rPr>
              <a:t>p(sample r | </a:t>
            </a:r>
          </a:p>
          <a:p>
            <a:r>
              <a:rPr lang="en-GB" sz="1400" b="1">
                <a:solidFill>
                  <a:srgbClr val="FF0000"/>
                </a:solidFill>
                <a:latin typeface="Arial" charset="0"/>
              </a:rPr>
              <a:t>population r </a:t>
            </a:r>
            <a:r>
              <a:rPr lang="en-GB" sz="1400">
                <a:solidFill>
                  <a:srgbClr val="FF0000"/>
                </a:solidFill>
                <a:latin typeface="Arial" charset="0"/>
              </a:rPr>
              <a:t>= 0.65</a:t>
            </a:r>
            <a:r>
              <a:rPr lang="en-GB" sz="1400" b="1">
                <a:solidFill>
                  <a:srgbClr val="FF0000"/>
                </a:solidFill>
                <a:latin typeface="Arial" charset="0"/>
              </a:rPr>
              <a:t>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3225" y="4652963"/>
            <a:ext cx="1352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200" b="1">
                <a:solidFill>
                  <a:srgbClr val="00CC00"/>
                </a:solidFill>
                <a:latin typeface="Arial" charset="0"/>
              </a:rPr>
              <a:t>p(population r | </a:t>
            </a:r>
          </a:p>
          <a:p>
            <a:r>
              <a:rPr lang="en-GB" sz="1200" b="1">
                <a:solidFill>
                  <a:srgbClr val="00CC00"/>
                </a:solidFill>
                <a:latin typeface="Arial" charset="0"/>
              </a:rPr>
              <a:t>sample r </a:t>
            </a:r>
            <a:r>
              <a:rPr lang="en-GB" sz="1200">
                <a:solidFill>
                  <a:srgbClr val="00CC00"/>
                </a:solidFill>
                <a:latin typeface="Arial" charset="0"/>
              </a:rPr>
              <a:t>= 0.65</a:t>
            </a:r>
            <a:r>
              <a:rPr lang="en-GB" sz="1200" b="1">
                <a:solidFill>
                  <a:srgbClr val="00CC00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Counts, probabilities and continuous densities</a:t>
            </a:r>
          </a:p>
          <a:p>
            <a:r>
              <a:rPr lang="en-GB" smtClean="0"/>
              <a:t>Frequentist versus Bayesian:</a:t>
            </a:r>
            <a:br>
              <a:rPr lang="en-GB" smtClean="0"/>
            </a:br>
            <a:r>
              <a:rPr lang="en-GB" smtClean="0"/>
              <a:t>What’s the probability that your significant result is true?</a:t>
            </a:r>
          </a:p>
          <a:p>
            <a:r>
              <a:rPr lang="en-GB" smtClean="0"/>
              <a:t>Joint probabilities and conditional probabilities</a:t>
            </a:r>
          </a:p>
          <a:p>
            <a:r>
              <a:rPr lang="en-GB" smtClean="0"/>
              <a:t>Sum and product rule</a:t>
            </a:r>
          </a:p>
          <a:p>
            <a:r>
              <a:rPr lang="en-GB" smtClean="0"/>
              <a:t>Bayes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probabilities and</a:t>
            </a:r>
            <a:br>
              <a:rPr lang="en-GB" dirty="0" smtClean="0"/>
            </a:br>
            <a:r>
              <a:rPr lang="en-GB" dirty="0" smtClean="0"/>
              <a:t>probability densities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703388"/>
            <a:ext cx="536257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Counts, probabilities, and densities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2263915"/>
            <a:ext cx="692754" cy="369332"/>
          </a:xfrm>
          <a:prstGeom prst="rect">
            <a:avLst/>
          </a:prstGeom>
          <a:blipFill rotWithShape="1">
            <a:blip r:embed="rId3"/>
            <a:stretch>
              <a:fillRect b="-1147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3213" y="5300663"/>
            <a:ext cx="5362575" cy="1223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68300" y="1725613"/>
            <a:ext cx="5362575" cy="1728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74591" y="3866788"/>
            <a:ext cx="443583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6550" y="3500438"/>
            <a:ext cx="5362575" cy="1728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362200" y="1557338"/>
            <a:ext cx="1489075" cy="489585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703388"/>
            <a:ext cx="536257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Counts, probabilities, and densities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52836" y="2072147"/>
            <a:ext cx="1330492" cy="92480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52836" y="3853354"/>
            <a:ext cx="1145185" cy="765531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2263915"/>
            <a:ext cx="692754" cy="369332"/>
          </a:xfrm>
          <a:prstGeom prst="rect">
            <a:avLst/>
          </a:prstGeom>
          <a:blipFill rotWithShape="1">
            <a:blip r:embed="rId5"/>
            <a:stretch>
              <a:fillRect b="-1147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74591" y="3866788"/>
            <a:ext cx="443583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52836" y="5723964"/>
            <a:ext cx="1457579" cy="369332"/>
          </a:xfrm>
          <a:prstGeom prst="rect">
            <a:avLst/>
          </a:prstGeom>
          <a:blipFill rotWithShape="1">
            <a:blip r:embed="rId7"/>
            <a:stretch>
              <a:fillRect b="-1147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Frequentist versus Bayesian:</a:t>
            </a:r>
            <a:br>
              <a:rPr lang="en-GB" dirty="0" smtClean="0"/>
            </a:br>
            <a:r>
              <a:rPr lang="en-GB" dirty="0" smtClean="0"/>
              <a:t>What’s the probability that your significant result is true?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5938" y="1844675"/>
          <a:ext cx="3768726" cy="11986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936264"/>
                <a:gridCol w="1416231"/>
                <a:gridCol w="1416231"/>
              </a:tblGrid>
              <a:tr h="457079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</a:rPr>
                        <a:t>likelihood</a:t>
                      </a:r>
                      <a:endParaRPr lang="en-GB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specificity:</a:t>
                      </a:r>
                    </a:p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signif|false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)=0.05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smtClean="0">
                          <a:solidFill>
                            <a:srgbClr val="000000"/>
                          </a:solidFill>
                        </a:rPr>
                        <a:t>sensitivity (power):</a:t>
                      </a:r>
                    </a:p>
                    <a:p>
                      <a:r>
                        <a:rPr lang="en-GB" sz="1200" b="0" smtClean="0">
                          <a:solidFill>
                            <a:srgbClr val="000000"/>
                          </a:solidFill>
                        </a:rPr>
                        <a:t>p(signif|true)=0.5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4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prior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p(false) = 0.5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p(true) = 0.5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4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posterior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false|signif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)=0.09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true|signif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)=0.91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864380" y="2668588"/>
            <a:ext cx="1576387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859617" y="2295525"/>
            <a:ext cx="1497013" cy="388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75317" y="2295525"/>
            <a:ext cx="1385888" cy="388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What’s the probability that your significant result is true?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79988" y="1844675"/>
          <a:ext cx="3768726" cy="11986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936264"/>
                <a:gridCol w="1416231"/>
                <a:gridCol w="1416231"/>
              </a:tblGrid>
              <a:tr h="457079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</a:rPr>
                        <a:t>likelihood</a:t>
                      </a:r>
                      <a:endParaRPr lang="en-GB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specificity:</a:t>
                      </a:r>
                    </a:p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signif|false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)=0.05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smtClean="0">
                          <a:solidFill>
                            <a:srgbClr val="000000"/>
                          </a:solidFill>
                        </a:rPr>
                        <a:t>sensitivity (power):</a:t>
                      </a:r>
                    </a:p>
                    <a:p>
                      <a:r>
                        <a:rPr lang="en-GB" sz="1200" b="0" smtClean="0">
                          <a:solidFill>
                            <a:srgbClr val="000000"/>
                          </a:solidFill>
                        </a:rPr>
                        <a:t>p(signif|true)=0.5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4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prior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sng" dirty="0" smtClean="0">
                          <a:solidFill>
                            <a:srgbClr val="000000"/>
                          </a:solidFill>
                        </a:rPr>
                        <a:t>p(false) = 0.9</a:t>
                      </a:r>
                      <a:endParaRPr lang="en-GB" sz="1200" b="0" u="sng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dirty="0" smtClean="0">
                          <a:solidFill>
                            <a:srgbClr val="000000"/>
                          </a:solidFill>
                        </a:rPr>
                        <a:t>p(true) = 0.1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4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posterior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false|signif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)=0.47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true|signif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)=0.53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3148013"/>
            <a:ext cx="3968750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8638"/>
            <a:ext cx="44608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67255" y="1770063"/>
            <a:ext cx="1008062" cy="898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66850" y="1846792"/>
            <a:ext cx="1385888" cy="455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2738" y="1838325"/>
            <a:ext cx="149542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58912" y="2676525"/>
            <a:ext cx="1428221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68313" y="2660650"/>
            <a:ext cx="998537" cy="487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2" grpId="0" animBg="1"/>
      <p:bldP spid="9" grpId="0" animBg="1"/>
      <p:bldP spid="10" grpId="0" animBg="1"/>
      <p:bldP spid="11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What’s the probability that your significant result is true?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5938" y="1844675"/>
          <a:ext cx="3768726" cy="11986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936264"/>
                <a:gridCol w="1416231"/>
                <a:gridCol w="1416231"/>
              </a:tblGrid>
              <a:tr h="457079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</a:rPr>
                        <a:t>likelihood</a:t>
                      </a:r>
                      <a:endParaRPr lang="en-GB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specificity:</a:t>
                      </a:r>
                    </a:p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signif|false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)=0.05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smtClean="0">
                          <a:solidFill>
                            <a:srgbClr val="000000"/>
                          </a:solidFill>
                        </a:rPr>
                        <a:t>sensitivity (power):</a:t>
                      </a:r>
                    </a:p>
                    <a:p>
                      <a:r>
                        <a:rPr lang="en-GB" sz="1200" b="0" smtClean="0">
                          <a:solidFill>
                            <a:srgbClr val="000000"/>
                          </a:solidFill>
                        </a:rPr>
                        <a:t>p(signif|true)=0.5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4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prior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p(false) = 0.5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p(true) = 0.5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4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posterior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false|signif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)=0.09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true|signif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)=0.91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79988" y="1844675"/>
          <a:ext cx="3768726" cy="11986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936264"/>
                <a:gridCol w="1416231"/>
                <a:gridCol w="1416231"/>
              </a:tblGrid>
              <a:tr h="457079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000000"/>
                          </a:solidFill>
                        </a:rPr>
                        <a:t>likelihood</a:t>
                      </a:r>
                      <a:endParaRPr lang="en-GB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specificity:</a:t>
                      </a:r>
                    </a:p>
                    <a:p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signif|false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)=0.05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smtClean="0">
                          <a:solidFill>
                            <a:srgbClr val="000000"/>
                          </a:solidFill>
                        </a:rPr>
                        <a:t>sensitivity (power):</a:t>
                      </a:r>
                    </a:p>
                    <a:p>
                      <a:r>
                        <a:rPr lang="en-GB" sz="1200" b="0" smtClean="0">
                          <a:solidFill>
                            <a:srgbClr val="000000"/>
                          </a:solidFill>
                        </a:rPr>
                        <a:t>p(signif|true)=0.5</a:t>
                      </a:r>
                      <a:endParaRPr lang="en-GB"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4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prior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sng" dirty="0" smtClean="0">
                          <a:solidFill>
                            <a:srgbClr val="000000"/>
                          </a:solidFill>
                        </a:rPr>
                        <a:t>p(false) = 0.9</a:t>
                      </a:r>
                      <a:endParaRPr lang="en-GB" sz="1200" b="0" u="sng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dirty="0" smtClean="0">
                          <a:solidFill>
                            <a:srgbClr val="000000"/>
                          </a:solidFill>
                        </a:rPr>
                        <a:t>p(true) = 0.1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4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</a:rPr>
                        <a:t>posterior</a:t>
                      </a:r>
                      <a:endParaRPr lang="en-GB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false|signif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)=0.47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GB" sz="1200" b="0" dirty="0" err="1" smtClean="0">
                          <a:solidFill>
                            <a:srgbClr val="000000"/>
                          </a:solidFill>
                        </a:rPr>
                        <a:t>true|signif</a:t>
                      </a:r>
                      <a:r>
                        <a:rPr lang="en-GB" sz="1200" b="0" dirty="0" smtClean="0">
                          <a:solidFill>
                            <a:srgbClr val="000000"/>
                          </a:solidFill>
                        </a:rPr>
                        <a:t>)=0.53</a:t>
                      </a:r>
                    </a:p>
                  </a:txBody>
                  <a:tcPr marL="91456" marR="9145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5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3148013"/>
            <a:ext cx="3968750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8638"/>
            <a:ext cx="44608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44500"/>
            <a:ext cx="8229600" cy="62245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1600" b="1" dirty="0" smtClean="0">
                <a:solidFill>
                  <a:srgbClr val="228B22"/>
                </a:solidFill>
                <a:latin typeface="Courier New"/>
              </a:rPr>
              <a:t>% </a:t>
            </a:r>
            <a:r>
              <a:rPr lang="en-GB" sz="1600" b="1" dirty="0" err="1" smtClean="0">
                <a:solidFill>
                  <a:srgbClr val="228B22"/>
                </a:solidFill>
                <a:latin typeface="Courier New"/>
              </a:rPr>
              <a:t>truthOfSignificantResult.m</a:t>
            </a:r>
            <a:endParaRPr lang="en-GB" sz="1600" b="1" dirty="0" smtClean="0">
              <a:solidFill>
                <a:srgbClr val="228B22"/>
              </a:solidFill>
              <a:latin typeface="Courier New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228B22"/>
                </a:solidFill>
                <a:latin typeface="Courier New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b="1" dirty="0" smtClean="0">
                <a:solidFill>
                  <a:srgbClr val="228B22"/>
                </a:solidFill>
                <a:latin typeface="Courier New"/>
              </a:rPr>
              <a:t>%% likelihood: p(</a:t>
            </a:r>
            <a:r>
              <a:rPr lang="en-GB" sz="1100" b="1" dirty="0" err="1" smtClean="0">
                <a:solidFill>
                  <a:srgbClr val="228B22"/>
                </a:solidFill>
                <a:latin typeface="Courier New"/>
              </a:rPr>
              <a:t>data|truth</a:t>
            </a:r>
            <a:r>
              <a:rPr lang="en-GB" sz="1100" b="1" dirty="0" smtClean="0">
                <a:solidFill>
                  <a:srgbClr val="228B22"/>
                </a:solidFill>
                <a:latin typeface="Courier New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pSignifGivenTrue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=0.5;</a:t>
            </a:r>
            <a:r>
              <a:rPr lang="en-GB" sz="1100" dirty="0">
                <a:solidFill>
                  <a:srgbClr val="228B22"/>
                </a:solidFill>
                <a:latin typeface="Courier New"/>
              </a:rPr>
              <a:t> % sensitivity (= power)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pSignifGivenFalse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=0.05; </a:t>
            </a:r>
            <a:r>
              <a:rPr lang="en-GB" sz="1100" dirty="0" smtClean="0">
                <a:solidFill>
                  <a:srgbClr val="228B22"/>
                </a:solidFill>
                <a:latin typeface="Courier New"/>
              </a:rPr>
              <a:t>% specificity (= false pos. rate)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b="1" dirty="0" smtClean="0">
                <a:solidFill>
                  <a:srgbClr val="228B22"/>
                </a:solidFill>
                <a:latin typeface="Courier New"/>
              </a:rPr>
              <a:t>%% prior: p(truth)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=0.1;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=1-pTrue;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prior=[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];</a:t>
            </a:r>
          </a:p>
          <a:p>
            <a:pPr marL="0" indent="0">
              <a:buFont typeface="Arial" charset="0"/>
              <a:buNone/>
              <a:defRPr/>
            </a:pPr>
            <a:endParaRPr lang="en-GB" sz="11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1100" b="1" dirty="0">
                <a:solidFill>
                  <a:srgbClr val="228B22"/>
                </a:solidFill>
                <a:latin typeface="Courier New"/>
              </a:rPr>
              <a:t>%% joint probability mass function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PMF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=[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pSignifGivenFalse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pSignifGivenTrue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pTrue</a:t>
            </a:r>
            <a:endParaRPr lang="en-GB" sz="11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   (1-pSignifGivenFalse)*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(1-pSignifGivenTrue)*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];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b="1" dirty="0" smtClean="0">
                <a:solidFill>
                  <a:srgbClr val="228B22"/>
                </a:solidFill>
                <a:latin typeface="Courier New"/>
              </a:rPr>
              <a:t>%% posterior (Bayesian inference)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pTrueGivenSignif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pSignifGivenTrue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/(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pSignifGivenFalse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pFalse+pSignifGivenTrue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b="1" dirty="0" smtClean="0">
                <a:solidFill>
                  <a:srgbClr val="228B22"/>
                </a:solidFill>
                <a:latin typeface="Courier New"/>
              </a:rPr>
              <a:t>%% visualise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h=figure(200); set(h,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Color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'w'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); 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clf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bar3(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PMF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); view(-35,55); axis 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equal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xlabel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'\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bfhypothesis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); 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ylabel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'\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bfdata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); 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zlabel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'probability'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set(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gca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XTickLabel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,{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false'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'true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},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YTickLabel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,{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'significant'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n.s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.'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});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title({[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'false-pos. rate: p(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signif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 | false) = 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pSignifGivenFalse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),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',  power: p(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signif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 | true) = 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pSignifGivenTrue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)],[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'prior: p(false) = 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pFalse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),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', p(true) = 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GB" sz="1100" dirty="0" err="1" smtClean="0">
                <a:solidFill>
                  <a:srgbClr val="000000"/>
                </a:solidFill>
                <a:latin typeface="Courier New"/>
              </a:rPr>
              <a:t>pTrue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)],[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'posterior: p(false | 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signif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)='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,num2str(1-pTrueGivenSignif,2),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', p(true | </a:t>
            </a:r>
            <a:r>
              <a:rPr lang="en-GB" sz="1100" dirty="0" err="1" smtClean="0">
                <a:solidFill>
                  <a:srgbClr val="A020F0"/>
                </a:solidFill>
                <a:latin typeface="Courier New"/>
              </a:rPr>
              <a:t>signif</a:t>
            </a:r>
            <a:r>
              <a:rPr lang="en-GB" sz="1100" dirty="0" smtClean="0">
                <a:solidFill>
                  <a:srgbClr val="A020F0"/>
                </a:solidFill>
                <a:latin typeface="Courier New"/>
              </a:rPr>
              <a:t>)='</a:t>
            </a:r>
            <a:r>
              <a:rPr lang="en-GB" sz="1100" dirty="0" smtClean="0">
                <a:solidFill>
                  <a:srgbClr val="000000"/>
                </a:solidFill>
                <a:latin typeface="Courier New"/>
              </a:rPr>
              <a:t>,num2str(pTrueGivenSignif,2)]});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05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endParaRPr lang="en-GB" sz="1050" dirty="0" smtClean="0"/>
          </a:p>
          <a:p>
            <a:pPr marL="0" indent="0">
              <a:buFont typeface="Arial" charset="0"/>
              <a:buNone/>
              <a:defRPr/>
            </a:pPr>
            <a:endParaRPr lang="en-GB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503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Basic probability and Bayes rule</vt:lpstr>
      <vt:lpstr>Overview</vt:lpstr>
      <vt:lpstr>probabilities and probability densities</vt:lpstr>
      <vt:lpstr>Counts, probabilities, and densities</vt:lpstr>
      <vt:lpstr>Counts, probabilities, and densities</vt:lpstr>
      <vt:lpstr>Frequentist versus Bayesian: What’s the probability that your significant result is true? </vt:lpstr>
      <vt:lpstr>What’s the probability that your significant result is true?</vt:lpstr>
      <vt:lpstr>What’s the probability that your significant result is true?</vt:lpstr>
      <vt:lpstr>PowerPoint Presentation</vt:lpstr>
      <vt:lpstr>probability: sum and product rules</vt:lpstr>
      <vt:lpstr>Sum rule</vt:lpstr>
      <vt:lpstr>PowerPoint Presentation</vt:lpstr>
      <vt:lpstr>Product rule</vt:lpstr>
      <vt:lpstr>Bayes rule</vt:lpstr>
      <vt:lpstr>Sample and population correlation</vt:lpstr>
    </vt:vector>
  </TitlesOfParts>
  <Company>Medical Research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Nikolaus Kriegeskorte</dc:creator>
  <cp:lastModifiedBy>Jenna Parker</cp:lastModifiedBy>
  <cp:revision>23</cp:revision>
  <dcterms:created xsi:type="dcterms:W3CDTF">2013-09-30T22:37:07Z</dcterms:created>
  <dcterms:modified xsi:type="dcterms:W3CDTF">2013-10-03T14:59:30Z</dcterms:modified>
</cp:coreProperties>
</file>