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64" r:id="rId4"/>
    <p:sldId id="258" r:id="rId5"/>
    <p:sldId id="314" r:id="rId6"/>
    <p:sldId id="267" r:id="rId7"/>
    <p:sldId id="283" r:id="rId8"/>
    <p:sldId id="287" r:id="rId9"/>
    <p:sldId id="315" r:id="rId10"/>
    <p:sldId id="288" r:id="rId11"/>
    <p:sldId id="289" r:id="rId12"/>
    <p:sldId id="290" r:id="rId13"/>
    <p:sldId id="291" r:id="rId14"/>
    <p:sldId id="310" r:id="rId15"/>
    <p:sldId id="302" r:id="rId16"/>
    <p:sldId id="292" r:id="rId17"/>
    <p:sldId id="303" r:id="rId18"/>
    <p:sldId id="308" r:id="rId19"/>
    <p:sldId id="311" r:id="rId20"/>
    <p:sldId id="294" r:id="rId21"/>
    <p:sldId id="304" r:id="rId22"/>
    <p:sldId id="305" r:id="rId23"/>
    <p:sldId id="296" r:id="rId24"/>
    <p:sldId id="271" r:id="rId25"/>
    <p:sldId id="297" r:id="rId26"/>
    <p:sldId id="272" r:id="rId27"/>
    <p:sldId id="299" r:id="rId28"/>
    <p:sldId id="312" r:id="rId29"/>
    <p:sldId id="284" r:id="rId30"/>
    <p:sldId id="301" r:id="rId31"/>
    <p:sldId id="273" r:id="rId32"/>
    <p:sldId id="274" r:id="rId33"/>
    <p:sldId id="275" r:id="rId34"/>
    <p:sldId id="306" r:id="rId35"/>
    <p:sldId id="280" r:id="rId36"/>
    <p:sldId id="262" r:id="rId37"/>
    <p:sldId id="263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4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3" autoAdjust="0"/>
  </p:normalViewPr>
  <p:slideViewPr>
    <p:cSldViewPr>
      <p:cViewPr>
        <p:scale>
          <a:sx n="90" d="100"/>
          <a:sy n="90" d="100"/>
        </p:scale>
        <p:origin x="48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58B72E-77F3-F24C-A4DD-0D729E8A1434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D533EFC-209A-5944-9AA2-063EBE77B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frequency </a:t>
            </a:r>
            <a:r>
              <a:rPr lang="en-GB" dirty="0" err="1" smtClean="0"/>
              <a:t>visuallisation</a:t>
            </a:r>
            <a:r>
              <a:rPr lang="en-GB" dirty="0" smtClean="0"/>
              <a:t>,</a:t>
            </a:r>
            <a:r>
              <a:rPr lang="en-GB" baseline="0" dirty="0" smtClean="0"/>
              <a:t> laying over </a:t>
            </a:r>
            <a:r>
              <a:rPr lang="en-GB" baseline="0" dirty="0" err="1" smtClean="0"/>
              <a:t>th</a:t>
            </a:r>
            <a:r>
              <a:rPr lang="en-GB" baseline="0" dirty="0" smtClean="0"/>
              <a:t> top probability density functions, and </a:t>
            </a:r>
            <a:r>
              <a:rPr lang="en-GB" baseline="0" dirty="0" err="1" smtClean="0"/>
              <a:t>contiuous</a:t>
            </a:r>
            <a:r>
              <a:rPr lang="en-GB" baseline="0" dirty="0" smtClean="0"/>
              <a:t>/discreet.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5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</a:t>
            </a:r>
            <a:r>
              <a:rPr lang="en-GB" baseline="0" dirty="0" smtClean="0"/>
              <a:t> is why you see joint probability in the generative model literature. - </a:t>
            </a:r>
            <a:r>
              <a:rPr lang="en-GB" sz="1200" dirty="0" smtClean="0">
                <a:solidFill>
                  <a:schemeClr val="tx1"/>
                </a:solidFill>
              </a:rPr>
              <a:t>But remember, this is only the case where the one wants to </a:t>
            </a:r>
            <a:r>
              <a:rPr lang="en-GB" sz="1200" i="1" dirty="0" smtClean="0">
                <a:solidFill>
                  <a:schemeClr val="tx1"/>
                </a:solidFill>
              </a:rPr>
              <a:t>compare </a:t>
            </a:r>
            <a:r>
              <a:rPr lang="en-GB" sz="1200" dirty="0" smtClean="0">
                <a:solidFill>
                  <a:schemeClr val="tx1"/>
                </a:solidFill>
              </a:rPr>
              <a:t>the </a:t>
            </a:r>
            <a:r>
              <a:rPr lang="en-GB" sz="1200" dirty="0" smtClean="0"/>
              <a:t>probabilities coming out of generative models that the marginal likelihood can safely be ignored (</a:t>
            </a:r>
            <a:r>
              <a:rPr lang="en-GB" sz="1200" dirty="0" err="1" smtClean="0"/>
              <a:t>ie</a:t>
            </a:r>
            <a:r>
              <a:rPr lang="en-GB" sz="1200" dirty="0" smtClean="0"/>
              <a:t> the max or min).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15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Explination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6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But the in most cases there is not an obvious pairing: </a:t>
            </a:r>
            <a:r>
              <a:rPr lang="en-GB" sz="1200" baseline="0" dirty="0" smtClean="0"/>
              <a:t> </a:t>
            </a:r>
            <a:r>
              <a:rPr lang="en-US" dirty="0" smtClean="0"/>
              <a:t>And this isn’t really</a:t>
            </a:r>
            <a:r>
              <a:rPr lang="en-US" baseline="0" dirty="0" smtClean="0"/>
              <a:t> a surprise – we are estimating different things after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0000"/>
                </a:solidFill>
              </a:rPr>
              <a:t>(</a:t>
            </a:r>
            <a:r>
              <a:rPr lang="en-GB" dirty="0" err="1" smtClean="0">
                <a:solidFill>
                  <a:srgbClr val="000000"/>
                </a:solidFill>
              </a:rPr>
              <a:t>i.e</a:t>
            </a:r>
            <a:r>
              <a:rPr lang="en-GB" dirty="0" smtClean="0">
                <a:solidFill>
                  <a:srgbClr val="000000"/>
                </a:solidFill>
              </a:rPr>
              <a:t> it is a special case of ‘MAP’)</a:t>
            </a:r>
            <a:r>
              <a:rPr lang="en-US" baseline="0" dirty="0" smtClean="0">
                <a:solidFill>
                  <a:schemeClr val="tx1"/>
                </a:solidFill>
              </a:rPr>
              <a:t> explain why.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0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	- classifying a sound into phones,</a:t>
            </a:r>
          </a:p>
          <a:p>
            <a:pPr marL="0" indent="0">
              <a:buNone/>
            </a:pPr>
            <a:r>
              <a:rPr lang="en-US" altLang="en-US" dirty="0" smtClean="0"/>
              <a:t>	- learning a native language,</a:t>
            </a:r>
          </a:p>
          <a:p>
            <a:pPr marL="0" indent="0">
              <a:buNone/>
            </a:pPr>
            <a:r>
              <a:rPr lang="en-US" altLang="en-US" dirty="0" smtClean="0"/>
              <a:t>	- estimating how far away an object is</a:t>
            </a:r>
          </a:p>
          <a:p>
            <a:pPr marL="0" indent="0">
              <a:buNone/>
            </a:pPr>
            <a:r>
              <a:rPr lang="en-US" altLang="en-US" dirty="0" smtClean="0"/>
              <a:t>	- how a scene is lit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4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Cereal</a:t>
            </a:r>
          </a:p>
          <a:p>
            <a:r>
              <a:rPr lang="en-US" dirty="0" smtClean="0"/>
              <a:t>Clearly akin to p-values and fishers</a:t>
            </a:r>
          </a:p>
          <a:p>
            <a:r>
              <a:rPr lang="en-US" dirty="0" smtClean="0"/>
              <a:t>&lt;1 is the opposite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5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accent2"/>
                </a:solidFill>
              </a:rPr>
              <a:t>Both account for the above data. But assuming they have similar priors (not necessarily – addition is more common than cubic functions!)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0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accent2"/>
                </a:solidFill>
              </a:rPr>
              <a:t>Crikey – the</a:t>
            </a:r>
            <a:r>
              <a:rPr lang="en-GB" sz="1200" baseline="0" dirty="0" smtClean="0">
                <a:solidFill>
                  <a:schemeClr val="accent2"/>
                </a:solidFill>
              </a:rPr>
              <a:t> </a:t>
            </a:r>
            <a:r>
              <a:rPr lang="en-GB" sz="1200" baseline="0" dirty="0" err="1" smtClean="0">
                <a:solidFill>
                  <a:schemeClr val="accent2"/>
                </a:solidFill>
              </a:rPr>
              <a:t>lanaguage</a:t>
            </a:r>
            <a:r>
              <a:rPr lang="en-GB" sz="1200" baseline="0" dirty="0" smtClean="0">
                <a:solidFill>
                  <a:schemeClr val="accent2"/>
                </a:solidFill>
              </a:rPr>
              <a:t> does have an effect!</a:t>
            </a:r>
            <a:endParaRPr lang="en-GB" sz="1200" dirty="0" smtClean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decision </a:t>
            </a:r>
            <a:r>
              <a:rPr lang="en-GB" dirty="0" err="1" smtClean="0"/>
              <a:t>bondary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pxc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X,C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cX,C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p(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x|X,C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using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basis for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pcx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X,C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called ‘probabilistic generative modelling’.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pxc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X,C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cX,C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p(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x|X,C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using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basis for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pcx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X,C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called ‘probabilistic generative modelling’.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 - we are only ever….</a:t>
            </a:r>
            <a:r>
              <a:rPr lang="en-GB" baseline="0" dirty="0" smtClean="0"/>
              <a:t>   These will almost certainly contain different assumptions</a:t>
            </a:r>
            <a:endParaRPr lang="en-GB" dirty="0" smtClean="0"/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 &amp; Jordan, 2002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0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frequency </a:t>
            </a:r>
            <a:r>
              <a:rPr lang="en-GB" dirty="0" err="1" smtClean="0"/>
              <a:t>visuallisation</a:t>
            </a:r>
            <a:r>
              <a:rPr lang="en-GB" dirty="0" smtClean="0"/>
              <a:t>,</a:t>
            </a:r>
            <a:r>
              <a:rPr lang="en-GB" baseline="0" dirty="0" smtClean="0"/>
              <a:t> laying over </a:t>
            </a:r>
            <a:r>
              <a:rPr lang="en-GB" baseline="0" dirty="0" err="1" smtClean="0"/>
              <a:t>th</a:t>
            </a:r>
            <a:r>
              <a:rPr lang="en-GB" baseline="0" dirty="0" smtClean="0"/>
              <a:t> top probability density functions, 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200" smtClean="0">
                        <a:solidFill>
                          <a:srgbClr val="00B05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GB" sz="1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200" dirty="0" smtClean="0"/>
                  <a:t> - class conditional densities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smtClean="0">
                    <a:solidFill>
                      <a:srgbClr val="00B050"/>
                    </a:solidFill>
                    <a:latin typeface="Cambria Math"/>
                  </a:rPr>
                  <a:t>p</a:t>
                </a:r>
                <a:r>
                  <a:rPr lang="en-GB" sz="1200" i="0">
                    <a:solidFill>
                      <a:srgbClr val="00B050"/>
                    </a:solidFill>
                    <a:latin typeface="Cambria Math"/>
                  </a:rPr>
                  <a:t>(𝑥│𝑐_𝑘, 𝑋,𝐶)</a:t>
                </a:r>
                <a:r>
                  <a:rPr lang="en-GB" sz="1200" dirty="0" smtClean="0"/>
                  <a:t> </a:t>
                </a:r>
                <a:r>
                  <a:rPr lang="en-GB" sz="1200" dirty="0" smtClean="0"/>
                  <a:t>- class conditional densities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200" smtClean="0">
                        <a:solidFill>
                          <a:srgbClr val="00B05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GB" sz="1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2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200" dirty="0" smtClean="0"/>
                  <a:t> - class conditional densities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0" smtClean="0">
                    <a:solidFill>
                      <a:srgbClr val="00B050"/>
                    </a:solidFill>
                    <a:latin typeface="Cambria Math"/>
                  </a:rPr>
                  <a:t>p</a:t>
                </a:r>
                <a:r>
                  <a:rPr lang="en-GB" sz="1200" i="0">
                    <a:solidFill>
                      <a:srgbClr val="00B050"/>
                    </a:solidFill>
                    <a:latin typeface="Cambria Math"/>
                  </a:rPr>
                  <a:t>(𝑥│𝑐_𝑘, 𝑋,𝐶)</a:t>
                </a:r>
                <a:r>
                  <a:rPr lang="en-GB" sz="1200" dirty="0" smtClean="0"/>
                  <a:t> </a:t>
                </a:r>
                <a:r>
                  <a:rPr lang="en-GB" sz="1200" dirty="0" smtClean="0"/>
                  <a:t>- class conditional densities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Probability density 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3EFC-209A-5944-9AA2-063EBE77B1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5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5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9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2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61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7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8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53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FA02-9F84-410D-BBC5-356178F62CB1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7EA71-F426-4828-A3F2-DD580FBBF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71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Bayesian Interest Group</a:t>
            </a:r>
            <a:br>
              <a:rPr lang="en-GB" dirty="0" smtClean="0"/>
            </a:br>
            <a:r>
              <a:rPr lang="en-GB" dirty="0" smtClean="0"/>
              <a:t>Session Two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Andrew Thwaites &amp; </a:t>
            </a:r>
            <a:r>
              <a:rPr lang="en-GB" dirty="0" err="1" smtClean="0"/>
              <a:t>Fawad</a:t>
            </a:r>
            <a:r>
              <a:rPr lang="en-GB" dirty="0" smtClean="0"/>
              <a:t> </a:t>
            </a:r>
            <a:r>
              <a:rPr lang="en-GB" dirty="0" err="1" smtClean="0"/>
              <a:t>Jamshed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First: discriminative</a:t>
            </a:r>
          </a:p>
          <a:p>
            <a:r>
              <a:rPr lang="en-GB" sz="3200" dirty="0" smtClean="0"/>
              <a:t>models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 smtClean="0"/>
                  <a:t>Using X and C, we could try and estimate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800" b="0" i="0" smtClean="0">
                        <a:latin typeface="Cambria Math"/>
                      </a:rPr>
                      <m:t>p</m:t>
                    </m:r>
                    <m:r>
                      <a:rPr lang="en-GB" altLang="en-US" sz="1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alt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sz="1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altLang="en-US" sz="1800" i="1">
                        <a:latin typeface="Cambria Math"/>
                      </a:rPr>
                      <m:t>|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sz="1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 i="1">
                        <a:latin typeface="Cambria Math"/>
                      </a:rPr>
                      <m:t>,</m:t>
                    </m:r>
                    <m:r>
                      <a:rPr lang="en-GB" altLang="en-US" sz="1800" b="0" i="1" smtClean="0">
                        <a:latin typeface="Cambria Math"/>
                      </a:rPr>
                      <m:t>  </m:t>
                    </m:r>
                    <m:r>
                      <a:rPr lang="en-GB" altLang="en-US" sz="1800" i="1">
                        <a:latin typeface="Cambria Math"/>
                      </a:rPr>
                      <m:t>𝑋</m:t>
                    </m:r>
                    <m:r>
                      <a:rPr lang="en-GB" altLang="en-US" sz="1800" i="1">
                        <a:latin typeface="Cambria Math"/>
                      </a:rPr>
                      <m:t>,</m:t>
                    </m:r>
                    <m:r>
                      <a:rPr lang="en-GB" altLang="en-US" sz="1800" i="1">
                        <a:latin typeface="Cambria Math"/>
                      </a:rPr>
                      <m:t>𝐶</m:t>
                    </m:r>
                    <m:r>
                      <a:rPr lang="en-GB" alt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800" dirty="0" smtClean="0"/>
                  <a:t>s</a:t>
                </a:r>
                <a:r>
                  <a:rPr lang="en-US" altLang="en-US" sz="1800" dirty="0"/>
                  <a:t> </a:t>
                </a:r>
                <a:r>
                  <a:rPr lang="en-GB" sz="1800" dirty="0" smtClean="0"/>
                  <a:t>directly (‘discriminative’ modelling).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 smtClean="0"/>
                  <a:t>	Example:</a:t>
                </a:r>
                <a:endParaRPr lang="en-GB" sz="2800" dirty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 algn="r">
                  <a:buNone/>
                </a:pPr>
                <a:r>
                  <a:rPr lang="en-GB" sz="2200" dirty="0"/>
                  <a:t>i</a:t>
                </a:r>
                <a:r>
                  <a:rPr lang="en-GB" sz="2200" dirty="0" smtClean="0"/>
                  <a:t>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2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200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sz="2200" b="0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sz="2200" dirty="0" smtClean="0"/>
                  <a:t> 3 what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2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200" b="0" i="1" dirty="0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sz="2200" dirty="0" smtClean="0"/>
                  <a:t>? </a:t>
                </a:r>
                <a:endParaRPr lang="en-GB" sz="22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  <a:blipFill rotWithShape="1">
                <a:blip r:embed="rId3"/>
                <a:stretch>
                  <a:fillRect l="-519" t="-683" r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373" y="3501007"/>
            <a:ext cx="3232787" cy="32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First: discriminative</a:t>
            </a:r>
          </a:p>
          <a:p>
            <a:r>
              <a:rPr lang="en-GB" sz="3200" dirty="0" smtClean="0"/>
              <a:t>models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 smtClean="0"/>
                  <a:t>First we choose a suitable way to estimate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800">
                        <a:latin typeface="Cambria Math"/>
                      </a:rPr>
                      <m:t>p</m:t>
                    </m:r>
                    <m:r>
                      <a:rPr lang="en-GB" altLang="en-US" sz="1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alt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sz="1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altLang="en-US" sz="1800" i="1">
                        <a:latin typeface="Cambria Math"/>
                      </a:rPr>
                      <m:t>|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sz="1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 i="1">
                        <a:latin typeface="Cambria Math"/>
                      </a:rPr>
                      <m:t>,  </m:t>
                    </m:r>
                    <m:r>
                      <a:rPr lang="en-GB" altLang="en-US" sz="1800" i="1">
                        <a:latin typeface="Cambria Math"/>
                      </a:rPr>
                      <m:t>𝑋</m:t>
                    </m:r>
                    <m:r>
                      <a:rPr lang="en-GB" altLang="en-US" sz="1800" i="1">
                        <a:latin typeface="Cambria Math"/>
                      </a:rPr>
                      <m:t>,</m:t>
                    </m:r>
                    <m:r>
                      <a:rPr lang="en-GB" altLang="en-US" sz="1800" i="1">
                        <a:latin typeface="Cambria Math"/>
                      </a:rPr>
                      <m:t>𝐶</m:t>
                    </m:r>
                    <m:r>
                      <a:rPr lang="en-GB" alt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800" dirty="0" smtClean="0"/>
                  <a:t>s directly</a:t>
                </a:r>
                <a:endParaRPr lang="en-GB" sz="1800" dirty="0"/>
              </a:p>
              <a:p>
                <a:r>
                  <a:rPr lang="en-GB" sz="1800" dirty="0" smtClean="0"/>
                  <a:t>For this example a ‘logistical regression model’ might work well (there are plenty of discriminative models for different problems).</a:t>
                </a:r>
              </a:p>
              <a:p>
                <a:pPr marL="0" indent="0">
                  <a:buNone/>
                </a:pPr>
                <a:r>
                  <a:rPr lang="en-GB" sz="1800" dirty="0" smtClean="0"/>
                  <a:t>	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sz="1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1800" dirty="0" smtClean="0"/>
                  <a:t>=1|x,X,C)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GB" sz="1800" b="0" i="0" smtClean="0">
                            <a:latin typeface="Cambria Math"/>
                          </a:rPr>
                          <m:t>exp</m:t>
                        </m:r>
                        <m:r>
                          <a:rPr lang="en-GB" sz="1800" b="0" i="1" smtClean="0"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en-GB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GB" sz="1800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GB" sz="1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GB" sz="1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GB" sz="18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GB" sz="18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GB" sz="18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800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  <a:blipFill rotWithShape="1">
                <a:blip r:embed="rId4"/>
                <a:stretch>
                  <a:fillRect l="-519" t="-6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50" y="3800331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t03\Desktop\Untitled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48" y="4077617"/>
            <a:ext cx="5132623" cy="22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87824" y="49411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1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First: discriminative</a:t>
            </a:r>
          </a:p>
          <a:p>
            <a:r>
              <a:rPr lang="en-GB" sz="3200" dirty="0" smtClean="0"/>
              <a:t>models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Doing </a:t>
                </a:r>
                <a:r>
                  <a:rPr lang="en-GB" dirty="0"/>
                  <a:t>logistic regression on the data </a:t>
                </a:r>
                <a:r>
                  <a:rPr lang="en-GB" dirty="0" smtClean="0"/>
                  <a:t>estimates </a:t>
                </a:r>
                <a:r>
                  <a:rPr lang="en-GB" i="1" dirty="0" smtClean="0"/>
                  <a:t>p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sz="3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|x, X, C) </a:t>
                </a:r>
                <a:r>
                  <a:rPr lang="en-GB" dirty="0"/>
                  <a:t>for </a:t>
                </a:r>
                <a:r>
                  <a:rPr lang="en-GB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, for all values of x</a:t>
                </a: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i="1" dirty="0" smtClean="0"/>
                  <a:t>The unknown relationship between C and X is being estimated directly by the process of logistic regression.</a:t>
                </a: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  <a:blipFill rotWithShape="1">
                <a:blip r:embed="rId4"/>
                <a:stretch>
                  <a:fillRect l="-667" t="-1776" r="-370" b="-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C:\Users\at03\Desktop\Untitled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078052"/>
            <a:ext cx="4642583" cy="20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3" y="3029161"/>
            <a:ext cx="4589115" cy="19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625" y="3083798"/>
            <a:ext cx="4629292" cy="200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5363738"/>
                <a:ext cx="1423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Thus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=</a:t>
                </a:r>
                <a:r>
                  <a:rPr lang="en-GB" dirty="0" smtClean="0"/>
                  <a:t>3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63738"/>
                <a:ext cx="1423223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863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9712" y="5363924"/>
                <a:ext cx="288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then </a:t>
                </a:r>
                <a:r>
                  <a:rPr lang="en-GB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alt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=0|3,X,C) = </a:t>
                </a:r>
                <a:r>
                  <a:rPr lang="en-GB" dirty="0" smtClean="0"/>
                  <a:t>0.999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363924"/>
                <a:ext cx="288032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907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4008" y="5301208"/>
                <a:ext cx="40324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and </a:t>
                </a:r>
                <a:r>
                  <a:rPr lang="en-GB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alt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=1|3,X,C) = </a:t>
                </a:r>
                <a:r>
                  <a:rPr lang="en-GB" dirty="0" smtClean="0"/>
                  <a:t>0.001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301208"/>
                <a:ext cx="4032448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362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3456000" y="3573016"/>
            <a:ext cx="0" cy="147841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66052" y="3839756"/>
            <a:ext cx="179896" cy="16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48000" y="4608000"/>
            <a:ext cx="179896" cy="16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/>
      <p:bldP spid="13" grpId="0"/>
      <p:bldP spid="14" grpId="0"/>
      <p:bldP spid="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484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So that was descriptive modelling…</a:t>
            </a:r>
          </a:p>
          <a:p>
            <a:pPr marL="457200" lvl="1" indent="0">
              <a:buNone/>
            </a:pPr>
            <a:r>
              <a:rPr lang="en-GB" dirty="0" smtClean="0"/>
              <a:t>- but what </a:t>
            </a:r>
            <a:r>
              <a:rPr lang="en-GB" dirty="0"/>
              <a:t>is </a:t>
            </a:r>
            <a:r>
              <a:rPr lang="en-GB" dirty="0" smtClean="0"/>
              <a:t>probabilistic </a:t>
            </a:r>
            <a:r>
              <a:rPr lang="en-GB" dirty="0"/>
              <a:t>generative </a:t>
            </a:r>
            <a:r>
              <a:rPr lang="en-GB" dirty="0" smtClean="0"/>
              <a:t>modelling?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7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424847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In the last example we estimated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x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/>
                  <a:t> for all possible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and then chose the maximum.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But can we make this estimation better?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x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r>
                          <a:rPr lang="en-GB" i="1"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GB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</m:acc>
                          </m:e>
                          <m:e>
                            <m:sSub>
                              <m:sSubPr>
                                <m:ctrlPr>
                                  <a:rPr lang="en-GB" alt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alt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alt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∗ </m:t>
                        </m:r>
                        <m:r>
                          <m:rPr>
                            <m:sty m:val="p"/>
                          </m:rPr>
                          <a:rPr lang="en-GB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GB" i="1" smtClean="0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altLang="en-US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altLang="en-US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GB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GB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	</m:t>
                    </m:r>
                  </m:oMath>
                </a14:m>
                <a:r>
                  <a:rPr lang="en-GB" dirty="0"/>
                  <a:t>	(by Bayes’ rule)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Estimating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acc>
                      </m:e>
                      <m:e>
                        <m:sSub>
                          <m:sSubPr>
                            <m:ctrlPr>
                              <a:rPr lang="en-GB" alt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GB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mtClean="0">
                        <a:solidFill>
                          <a:schemeClr val="accent1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GB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/>
                        </a:solidFill>
                        <a:latin typeface="Cambria Math"/>
                      </a:rPr>
                      <m:t>𝑝</m:t>
                    </m:r>
                    <m:r>
                      <a:rPr lang="en-GB" i="1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</a:rPr>
                      <m:t>|</m:t>
                    </m:r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</a:rPr>
                      <m:t>𝑋</m:t>
                    </m:r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GB" i="1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and then using </a:t>
                </a:r>
                <a:r>
                  <a:rPr lang="en-GB" i="1" dirty="0"/>
                  <a:t>this</a:t>
                </a:r>
                <a:r>
                  <a:rPr lang="en-GB" dirty="0"/>
                  <a:t> as the basis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x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r>
                          <a:rPr lang="en-GB" i="1"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/>
                  <a:t> is called ‘probabilistic generative modelling</a:t>
                </a:r>
                <a:r>
                  <a:rPr lang="en-GB" dirty="0" smtClean="0"/>
                  <a:t>’.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4248472"/>
              </a:xfrm>
              <a:blipFill rotWithShape="1">
                <a:blip r:embed="rId4"/>
                <a:stretch>
                  <a:fillRect l="-1259" t="-2869" r="-74" b="-1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460851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How is this different? Surely they must give us the same answer?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 smtClean="0"/>
                  <a:t>No - we </a:t>
                </a:r>
                <a:r>
                  <a:rPr lang="en-GB" dirty="0"/>
                  <a:t>are only ever </a:t>
                </a:r>
                <a:r>
                  <a:rPr lang="en-GB" i="1" dirty="0"/>
                  <a:t>approximating</a:t>
                </a:r>
                <a:r>
                  <a:rPr lang="en-GB" dirty="0"/>
                  <a:t> all these probability distributions. These approximations are </a:t>
                </a:r>
                <a:r>
                  <a:rPr lang="en-GB" i="1" dirty="0"/>
                  <a:t>necessarily</a:t>
                </a:r>
                <a:r>
                  <a:rPr lang="en-GB" dirty="0"/>
                  <a:t> going to be different </a:t>
                </a:r>
                <a:r>
                  <a:rPr lang="en-GB" dirty="0" smtClean="0"/>
                  <a:t>for a DM </a:t>
                </a:r>
                <a:r>
                  <a:rPr lang="en-GB" dirty="0"/>
                  <a:t>and </a:t>
                </a:r>
                <a:r>
                  <a:rPr lang="en-GB" dirty="0" smtClean="0"/>
                  <a:t>a GM</a:t>
                </a:r>
                <a:r>
                  <a:rPr lang="en-GB" dirty="0"/>
                  <a:t>, because we are approximating different things in both cases. </a:t>
                </a:r>
              </a:p>
              <a:p>
                <a:endParaRPr lang="en-GB" dirty="0"/>
              </a:p>
              <a:p>
                <a:r>
                  <a:rPr lang="en-GB" i="1" dirty="0"/>
                  <a:t>How</a:t>
                </a:r>
                <a:r>
                  <a:rPr lang="en-GB" dirty="0"/>
                  <a:t> different any two estimations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x</m:t>
                            </m:r>
                          </m:e>
                        </m:acc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r>
                          <a:rPr lang="en-GB" i="1"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will </a:t>
                </a:r>
                <a:r>
                  <a:rPr lang="en-GB" dirty="0"/>
                  <a:t>be (say, between any DM and GM) will depend on the problem, on the nature of the available data, and on the </a:t>
                </a:r>
                <a:r>
                  <a:rPr lang="en-GB" dirty="0" smtClean="0"/>
                  <a:t>assumptions used.</a:t>
                </a: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4608512"/>
              </a:xfrm>
              <a:blipFill rotWithShape="1">
                <a:blip r:embed="rId4"/>
                <a:stretch>
                  <a:fillRect l="-1111" t="-2381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6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1196" y="2348880"/>
                <a:ext cx="8229600" cy="4032448"/>
              </a:xfrm>
            </p:spPr>
            <p:txBody>
              <a:bodyPr>
                <a:normAutofit/>
              </a:bodyPr>
              <a:lstStyle/>
              <a:p>
                <a:r>
                  <a:rPr lang="en-GB" sz="1600" dirty="0" smtClean="0"/>
                  <a:t>Let’s look at the </a:t>
                </a:r>
                <a:r>
                  <a:rPr lang="en-GB" sz="1600" dirty="0"/>
                  <a:t>same X, C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16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sz="1600" dirty="0" smtClean="0"/>
                  <a:t> as before, </a:t>
                </a:r>
                <a:r>
                  <a:rPr lang="en-GB" sz="1600" dirty="0"/>
                  <a:t>but this time </a:t>
                </a:r>
                <a:r>
                  <a:rPr lang="en-GB" sz="1600" dirty="0" smtClean="0"/>
                  <a:t>estimating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600">
                            <a:solidFill>
                              <a:srgbClr val="00B050"/>
                            </a:solidFill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GB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6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</m:acc>
                          </m:e>
                          <m:e>
                            <m:sSub>
                              <m:sSubPr>
                                <m:ctrlPr>
                                  <a:rPr lang="en-GB" altLang="en-US" sz="16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altLang="en-US" sz="16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altLang="en-US" sz="16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GB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GB" sz="1600" i="1">
                            <a:latin typeface="Cambria Math"/>
                          </a:rPr>
                          <m:t>∗ </m:t>
                        </m:r>
                        <m:r>
                          <m:rPr>
                            <m:sty m:val="p"/>
                          </m:rPr>
                          <a:rPr lang="en-GB" sz="1600">
                            <a:solidFill>
                              <a:srgbClr val="00B0F0"/>
                            </a:solidFill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GB" sz="16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sz="1600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altLang="en-US" sz="1600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altLang="en-US" sz="1600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GB" sz="16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GB" sz="16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16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GB" sz="16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GB" sz="16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GB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GB" sz="16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GB" sz="16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6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GB" sz="16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GB" sz="1600" i="1">
                        <a:latin typeface="Cambria Math"/>
                      </a:rPr>
                      <m:t> 	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 smtClean="0"/>
              </a:p>
              <a:p>
                <a:endParaRPr lang="en-GB" sz="1500" dirty="0"/>
              </a:p>
              <a:p>
                <a:endParaRPr lang="en-GB" sz="1500" dirty="0" smtClean="0"/>
              </a:p>
              <a:p>
                <a:endParaRPr lang="en-GB" sz="1500" dirty="0" smtClean="0"/>
              </a:p>
              <a:p>
                <a:endParaRPr lang="en-GB" sz="1500" dirty="0"/>
              </a:p>
              <a:p>
                <a:r>
                  <a:rPr lang="en-GB" sz="1500" dirty="0" smtClean="0"/>
                  <a:t>First we will estimate the probability density function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5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500">
                            <a:solidFill>
                              <a:srgbClr val="00B050"/>
                            </a:solidFill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GB" sz="15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5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altLang="en-US" sz="15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altLang="en-US" sz="15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altLang="en-US" sz="15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sz="15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GB" sz="15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GB" sz="15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15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GB" sz="1500" i="1">
                            <a:latin typeface="Cambria Math"/>
                          </a:rPr>
                          <m:t>∗ </m:t>
                        </m:r>
                        <m:r>
                          <m:rPr>
                            <m:sty m:val="p"/>
                          </m:rPr>
                          <a:rPr lang="en-GB" sz="1500">
                            <a:solidFill>
                              <a:srgbClr val="00B0F0"/>
                            </a:solidFill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GB" sz="15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sz="1500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altLang="en-US" sz="1500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altLang="en-US" sz="1500" i="1">
                                    <a:solidFill>
                                      <a:schemeClr val="accent5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GB" sz="15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GB" sz="15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15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GB" sz="15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GB" sz="15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15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GB" sz="15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GB" sz="15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15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5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GB" sz="15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GB" sz="1500" i="1">
                        <a:latin typeface="Cambria Math"/>
                      </a:rPr>
                      <m:t> 	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196" y="2348880"/>
                <a:ext cx="8229600" cy="4032448"/>
              </a:xfrm>
              <a:blipFill rotWithShape="1">
                <a:blip r:embed="rId4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33" y="2816387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t03\Desktop\Untitled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118221"/>
            <a:ext cx="5132623" cy="22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78921" y="411253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4311" y="2276872"/>
                <a:ext cx="8229600" cy="424847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900" smtClean="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GB" sz="19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1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altLang="en-US" sz="19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GB" sz="19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9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1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9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19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9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altLang="en-US" sz="19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9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9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9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19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9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19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GB" sz="1900" i="1">
                              <a:latin typeface="Cambria Math"/>
                            </a:rPr>
                            <m:t>∗ </m:t>
                          </m:r>
                          <m:r>
                            <m:rPr>
                              <m:sty m:val="p"/>
                            </m:rPr>
                            <a:rPr lang="en-GB" sz="190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19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en-US" sz="19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9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9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9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9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19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GB" sz="19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19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19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19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GB" sz="19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9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9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GB" sz="19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GB" sz="1900" i="1">
                          <a:latin typeface="Cambria Math"/>
                        </a:rPr>
                        <m:t> 	</m:t>
                      </m:r>
                    </m:oMath>
                  </m:oMathPara>
                </a14:m>
                <a:endParaRPr lang="en-GB" sz="1900" dirty="0" smtClean="0"/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endParaRPr lang="en-GB" sz="1800" dirty="0" smtClean="0"/>
              </a:p>
              <a:p>
                <a:pPr marL="0" indent="0">
                  <a:buNone/>
                </a:pPr>
                <a:r>
                  <a:rPr lang="en-GB" dirty="0" smtClean="0"/>
                  <a:t>First: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mtClean="0">
                        <a:solidFill>
                          <a:schemeClr val="accent1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is the probability of being any </a:t>
                </a:r>
                <a:r>
                  <a:rPr lang="en-GB" dirty="0" smtClean="0"/>
                  <a:t>particula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.</a:t>
                </a:r>
                <a:r>
                  <a:rPr lang="en-GB" dirty="0" smtClean="0"/>
                  <a:t> </a:t>
                </a:r>
                <a:r>
                  <a:rPr lang="en-GB" dirty="0"/>
                  <a:t>In the case </a:t>
                </a:r>
                <a:r>
                  <a:rPr lang="en-GB" dirty="0" smtClean="0"/>
                  <a:t>above, </a:t>
                </a:r>
                <a:r>
                  <a:rPr lang="en-GB" dirty="0"/>
                  <a:t>we can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estimate this very easily, because there are only two classes,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 (</m:t>
                    </m:r>
                    <m:r>
                      <a:rPr lang="en-GB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𝑖𝑒</m:t>
                    </m:r>
                    <m:r>
                      <a:rPr lang="en-GB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tx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0)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altLang="en-US" i="1">
                        <a:latin typeface="Cambria Math"/>
                      </a:rPr>
                      <m:t>=</m:t>
                    </m:r>
                    <m:r>
                      <a:rPr lang="en-GB" altLang="en-US" b="0" i="1" smtClean="0">
                        <a:latin typeface="Cambria Math"/>
                      </a:rPr>
                      <m:t>1</m:t>
                    </m:r>
                    <m:r>
                      <a:rPr lang="en-GB" altLang="en-US" i="1">
                        <a:latin typeface="Cambria Math"/>
                      </a:rPr>
                      <m:t> (</m:t>
                    </m:r>
                    <m:r>
                      <a:rPr lang="en-GB" altLang="en-US" i="1">
                        <a:latin typeface="Cambria Math"/>
                      </a:rPr>
                      <m:t>𝑖𝑒</m:t>
                    </m:r>
                    <m:r>
                      <a:rPr lang="en-GB" altLang="en-US" i="1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c</m:t>
                        </m:r>
                      </m:e>
                    </m:acc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1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. The relative number of instances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 </m:t>
                        </m:r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found </a:t>
                </a:r>
                <a:r>
                  <a:rPr lang="en-GB" dirty="0">
                    <a:solidFill>
                      <a:schemeClr val="tx1"/>
                    </a:solidFill>
                  </a:rPr>
                  <a:t>in C will </a:t>
                </a:r>
                <a:r>
                  <a:rPr lang="en-GB" dirty="0"/>
                  <a:t>be a good estimation of this.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c</m:t>
                            </m:r>
                          </m:e>
                        </m:acc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=0</m:t>
                        </m:r>
                      </m:e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23</m:t>
                        </m:r>
                      </m:den>
                    </m:f>
                  </m:oMath>
                </a14:m>
                <a:endParaRPr lang="en-GB" i="1" dirty="0" smtClean="0"/>
              </a:p>
              <a:p>
                <a:pPr marL="0" indent="0" algn="ctr">
                  <a:buNone/>
                </a:pPr>
                <a:endParaRPr lang="en-GB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c</m:t>
                              </m:r>
                            </m:e>
                          </m:acc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=1</m:t>
                          </m:r>
                        </m:e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311" y="2276872"/>
                <a:ext cx="8229600" cy="4248472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at03\Desktop\Untitled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46" y="2204864"/>
            <a:ext cx="2570814" cy="11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4311" y="2204864"/>
                <a:ext cx="8229600" cy="4464496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700" smtClean="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GB" sz="27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27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altLang="en-US" sz="27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GB" sz="2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700" i="1">
                              <a:latin typeface="Cambria Math"/>
                            </a:rPr>
                            <m:t>, </m:t>
                          </m:r>
                          <m:r>
                            <a:rPr lang="en-GB" sz="2700" i="1">
                              <a:latin typeface="Cambria Math"/>
                            </a:rPr>
                            <m:t>𝑋</m:t>
                          </m:r>
                          <m:r>
                            <a:rPr lang="en-GB" sz="2700" i="1">
                              <a:latin typeface="Cambria Math"/>
                            </a:rPr>
                            <m:t>,</m:t>
                          </m:r>
                          <m:r>
                            <a:rPr lang="en-GB" sz="27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2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7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7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altLang="en-US" sz="27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27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27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GB" sz="2700" i="1">
                              <a:latin typeface="Cambria Math"/>
                            </a:rPr>
                            <m:t>∗ </m:t>
                          </m:r>
                          <m:r>
                            <m:rPr>
                              <m:sty m:val="p"/>
                            </m:rPr>
                            <a:rPr lang="en-GB" sz="270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27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en-US" sz="27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27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27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27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27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7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7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GB" sz="2700" i="1">
                          <a:latin typeface="Cambria Math"/>
                        </a:rPr>
                        <m:t> 	</m:t>
                      </m:r>
                    </m:oMath>
                  </m:oMathPara>
                </a14:m>
                <a:endParaRPr lang="en-GB" sz="2700" dirty="0"/>
              </a:p>
              <a:p>
                <a:pPr marL="0" indent="0">
                  <a:buNone/>
                </a:pPr>
                <a:endParaRPr lang="en-GB" sz="2700" dirty="0"/>
              </a:p>
              <a:p>
                <a:pPr marL="0" indent="0">
                  <a:buNone/>
                </a:pPr>
                <a:endParaRPr lang="en-GB" sz="2700" dirty="0"/>
              </a:p>
              <a:p>
                <a:r>
                  <a:rPr lang="en-GB" sz="2700" dirty="0"/>
                  <a:t>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700">
                        <a:latin typeface="Cambria Math"/>
                      </a:rPr>
                      <m:t>ext</m:t>
                    </m:r>
                    <m:r>
                      <a:rPr lang="en-GB" sz="27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2700">
                        <a:solidFill>
                          <a:srgbClr val="00B05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7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GB" altLang="en-US" sz="27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sz="27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sz="27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GB" sz="2700" i="1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2700" dirty="0"/>
              </a:p>
              <a:p>
                <a:endParaRPr lang="en-GB" sz="2700" dirty="0"/>
              </a:p>
              <a:p>
                <a:r>
                  <a:rPr lang="en-GB" sz="2700" dirty="0" smtClean="0"/>
                  <a:t>This involves estimating with what probability we would see </a:t>
                </a:r>
                <a:r>
                  <a:rPr lang="en-GB" sz="2700" dirty="0" smtClean="0">
                    <a:solidFill>
                      <a:schemeClr val="tx1"/>
                    </a:solidFill>
                  </a:rPr>
                  <a:t>data </a:t>
                </a:r>
                <a14:m>
                  <m:oMath xmlns:m="http://schemas.openxmlformats.org/officeDocument/2006/math">
                    <m:r>
                      <a:rPr lang="en-GB" sz="27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27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7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sz="27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altLang="en-US" sz="27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700" dirty="0" smtClean="0"/>
                  <a:t>were true.</a:t>
                </a:r>
              </a:p>
              <a:p>
                <a:endParaRPr lang="en-GB" sz="27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700">
                        <a:solidFill>
                          <a:srgbClr val="00B05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GB" sz="27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7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7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27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700" dirty="0" smtClean="0"/>
                  <a:t> is modelled as a probability density function. Estimating this </a:t>
                </a:r>
                <a:r>
                  <a:rPr lang="en-GB" sz="2700" dirty="0" err="1" smtClean="0"/>
                  <a:t>pdf</a:t>
                </a:r>
                <a:r>
                  <a:rPr lang="en-GB" sz="2700" dirty="0" smtClean="0"/>
                  <a:t> involves some assumptions about the probability of each value of x given a c. For instance, in this case, seeing that 0s are clustered around 2 and 1s around 8, we might think that that the probability of being a 0 or a 1 was normally distributed around theses data values. </a:t>
                </a:r>
              </a:p>
              <a:p>
                <a:endParaRPr lang="en-GB" sz="2700" dirty="0" smtClean="0"/>
              </a:p>
              <a:p>
                <a:r>
                  <a:rPr lang="en-GB" sz="2700" dirty="0" smtClean="0"/>
                  <a:t>This assumption having been made, we can then tailor this assumption to the data, by ‘training’ it on the data (in the case of our two normal </a:t>
                </a:r>
                <a:r>
                  <a:rPr lang="en-GB" sz="2700" dirty="0" err="1" smtClean="0"/>
                  <a:t>pdfs</a:t>
                </a:r>
                <a:r>
                  <a:rPr lang="en-GB" sz="2700" dirty="0" smtClean="0"/>
                  <a:t>, finding their </a:t>
                </a:r>
                <a:r>
                  <a:rPr lang="en-GB" sz="2700" b="1" i="1" dirty="0" smtClean="0"/>
                  <a:t>mean</a:t>
                </a:r>
                <a:r>
                  <a:rPr lang="en-GB" sz="2700" dirty="0" smtClean="0"/>
                  <a:t> and </a:t>
                </a:r>
                <a:r>
                  <a:rPr lang="en-GB" sz="2700" b="1" i="1" dirty="0" err="1" smtClean="0"/>
                  <a:t>sd</a:t>
                </a:r>
                <a:r>
                  <a:rPr lang="en-GB" sz="2700" dirty="0" smtClean="0"/>
                  <a:t> (their ‘hidden parameters’ or ‘</a:t>
                </a:r>
                <a:r>
                  <a:rPr lang="el-GR" sz="2700" dirty="0" smtClean="0"/>
                  <a:t>θ</a:t>
                </a:r>
                <a:r>
                  <a:rPr lang="en-GB" sz="2700" dirty="0" smtClean="0"/>
                  <a:t>’)).</a:t>
                </a:r>
              </a:p>
              <a:p>
                <a:endParaRPr lang="en-GB" sz="2700" dirty="0"/>
              </a:p>
              <a:p>
                <a:r>
                  <a:rPr lang="en-GB" sz="2700" dirty="0" smtClean="0"/>
                  <a:t>This tailoring ‘stage’ is known variously as the ‘learning’/’training’/’optimising/fitting’ </a:t>
                </a:r>
                <a:r>
                  <a:rPr lang="en-GB" sz="2700" dirty="0" smtClean="0"/>
                  <a:t>stage</a:t>
                </a:r>
              </a:p>
            </p:txBody>
          </p:sp>
        </mc:Choice>
        <mc:Fallback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311" y="2204864"/>
                <a:ext cx="8229600" cy="4464496"/>
              </a:xfrm>
              <a:blipFill rotWithShape="1">
                <a:blip r:embed="rId4"/>
                <a:stretch>
                  <a:fillRect l="-148" r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at03\Desktop\Untitled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46" y="2204864"/>
            <a:ext cx="2570814" cy="11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Training the likelihood function 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5154" y="2482724"/>
                <a:ext cx="8229600" cy="555721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700" smtClean="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GB" sz="27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27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altLang="en-US" sz="27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GB" altLang="en-US" sz="2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700" i="1">
                              <a:latin typeface="Cambria Math"/>
                            </a:rPr>
                            <m:t>, </m:t>
                          </m:r>
                          <m:r>
                            <a:rPr lang="en-GB" sz="2700" i="1">
                              <a:latin typeface="Cambria Math"/>
                            </a:rPr>
                            <m:t>𝑋</m:t>
                          </m:r>
                          <m:r>
                            <a:rPr lang="en-GB" sz="2700" i="1">
                              <a:latin typeface="Cambria Math"/>
                            </a:rPr>
                            <m:t>,</m:t>
                          </m:r>
                          <m:r>
                            <a:rPr lang="en-GB" sz="27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2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7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7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altLang="en-US" sz="27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27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27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7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GB" sz="2700" i="1">
                              <a:latin typeface="Cambria Math"/>
                            </a:rPr>
                            <m:t>∗ </m:t>
                          </m:r>
                          <m:r>
                            <m:rPr>
                              <m:sty m:val="p"/>
                            </m:rPr>
                            <a:rPr lang="en-GB" sz="270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27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en-US" sz="27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27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27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27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27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27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7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GB" sz="27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GB" sz="2700" i="1">
                          <a:latin typeface="Cambria Math"/>
                        </a:rPr>
                        <m:t> 	</m:t>
                      </m:r>
                    </m:oMath>
                  </m:oMathPara>
                </a14:m>
                <a:endParaRPr lang="en-GB" sz="2700" dirty="0"/>
              </a:p>
              <a:p>
                <a:pPr marL="0" indent="0">
                  <a:buNone/>
                </a:pPr>
                <a:endParaRPr lang="en-GB" sz="27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154" y="2482724"/>
                <a:ext cx="8229600" cy="555721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at03\Desktop\Untitled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46" y="2204864"/>
            <a:ext cx="2570814" cy="11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3472125"/>
            <a:ext cx="543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Finding the hidden parameters:</a:t>
            </a:r>
          </a:p>
          <a:p>
            <a:endParaRPr lang="en-GB" dirty="0"/>
          </a:p>
          <a:p>
            <a:r>
              <a:rPr lang="en-GB" dirty="0" smtClean="0"/>
              <a:t>1. Make assumption about distribution of data.</a:t>
            </a:r>
          </a:p>
          <a:p>
            <a:endParaRPr lang="en-GB" dirty="0"/>
          </a:p>
          <a:p>
            <a:r>
              <a:rPr lang="en-GB" dirty="0" smtClean="0"/>
              <a:t>These assumptions will contain hidden variables  ‘</a:t>
            </a:r>
            <a:r>
              <a:rPr lang="el-GR" dirty="0"/>
              <a:t>Θ</a:t>
            </a:r>
            <a:r>
              <a:rPr lang="en-GB" dirty="0" smtClean="0"/>
              <a:t>’</a:t>
            </a:r>
          </a:p>
          <a:p>
            <a:endParaRPr lang="en-GB" dirty="0"/>
          </a:p>
          <a:p>
            <a:r>
              <a:rPr lang="en-GB" dirty="0"/>
              <a:t>3</a:t>
            </a:r>
            <a:r>
              <a:rPr lang="en-GB" dirty="0" smtClean="0"/>
              <a:t>. Try to work out what these </a:t>
            </a:r>
            <a:r>
              <a:rPr lang="en-GB" dirty="0"/>
              <a:t>‘</a:t>
            </a:r>
            <a:r>
              <a:rPr lang="el-GR" dirty="0"/>
              <a:t>Θ</a:t>
            </a:r>
            <a:r>
              <a:rPr lang="en-GB" dirty="0" smtClean="0"/>
              <a:t>’ are by adjusting their values to best generate the data</a:t>
            </a:r>
          </a:p>
          <a:p>
            <a:endParaRPr lang="en-GB" dirty="0"/>
          </a:p>
          <a:p>
            <a:r>
              <a:rPr lang="en-GB" dirty="0" smtClean="0"/>
              <a:t>This training regime can itself be done using Bayesian inference (MAP, ML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15516" y="4074201"/>
            <a:ext cx="3240360" cy="1968643"/>
            <a:chOff x="215516" y="4074201"/>
            <a:chExt cx="3240360" cy="1968643"/>
          </a:xfrm>
        </p:grpSpPr>
        <p:pic>
          <p:nvPicPr>
            <p:cNvPr id="1027" name="Picture 3" descr="C:\Users\at03\Desktop\Untitled-1-Recovere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6" y="4641937"/>
              <a:ext cx="3240360" cy="1400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755576" y="4565764"/>
              <a:ext cx="720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0533" y="4074201"/>
              <a:ext cx="85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mean?</a:t>
              </a:r>
              <a:endParaRPr lang="en-GB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259632" y="5342390"/>
              <a:ext cx="720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58522" y="4810953"/>
              <a:ext cx="85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sd</a:t>
              </a:r>
              <a:r>
                <a:rPr lang="en-GB" dirty="0" smtClean="0"/>
                <a:t>?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976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5"/>
                <a:ext cx="8229600" cy="230425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GB" sz="2400" dirty="0" smtClean="0">
                    <a:solidFill>
                      <a:schemeClr val="accent1"/>
                    </a:solidFill>
                  </a:rPr>
                  <a:t>Bayesian inference:</a:t>
                </a:r>
              </a:p>
              <a:p>
                <a:pPr marL="0" indent="0">
                  <a:buNone/>
                </a:pPr>
                <a:r>
                  <a:rPr lang="en-US" altLang="en-US" sz="2400" dirty="0" smtClean="0"/>
                  <a:t>Inferring something about the world by optimally combining existing beliefs with new evidence. </a:t>
                </a:r>
              </a:p>
              <a:p>
                <a:pPr marL="0" indent="0">
                  <a:buNone/>
                </a:pPr>
                <a:endParaRPr lang="en-US" altLang="en-US" sz="2400" dirty="0" smtClean="0"/>
              </a:p>
              <a:p>
                <a:pPr marL="0" indent="0">
                  <a:buNone/>
                </a:pPr>
                <a:r>
                  <a:rPr lang="en-US" altLang="en-US" sz="2400" dirty="0" smtClean="0"/>
                  <a:t>If new </a:t>
                </a:r>
                <a:r>
                  <a:rPr lang="en-US" altLang="en-US" sz="2400" dirty="0"/>
                  <a:t>evidence = </a:t>
                </a:r>
                <a:r>
                  <a:rPr lang="en-US" altLang="en-US" sz="2400" dirty="0" err="1" smtClean="0"/>
                  <a:t>Ev</a:t>
                </a:r>
                <a:r>
                  <a:rPr lang="en-US" altLang="en-US" sz="2400" dirty="0" smtClean="0"/>
                  <a:t>, </a:t>
                </a:r>
                <a:r>
                  <a:rPr lang="en-US" altLang="en-US" sz="2400" dirty="0"/>
                  <a:t>existing </a:t>
                </a:r>
                <a:r>
                  <a:rPr lang="en-US" altLang="en-US" sz="2400" dirty="0" smtClean="0"/>
                  <a:t>beliefs=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sz="2400" b="0" i="1" smtClean="0">
                            <a:latin typeface="Cambria Math"/>
                          </a:rPr>
                          <m:t>𝑒𝑥𝑖𝑠𝑡𝑖𝑛𝑔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and new belief=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sz="2400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</a:t>
                </a: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 smtClean="0"/>
              </a:p>
              <a:p>
                <a:pPr marL="0" indent="0">
                  <a:buNone/>
                </a:pPr>
                <a:r>
                  <a:rPr lang="en-US" altLang="en-US" sz="2400" dirty="0" smtClean="0"/>
                  <a:t>Then by Bayes’ rule:</a:t>
                </a: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 smtClean="0"/>
              </a:p>
              <a:p>
                <a:pPr marL="0" indent="0">
                  <a:buNone/>
                </a:pPr>
                <a:endParaRPr lang="en-US" altLang="en-US" sz="2400" dirty="0" smtClean="0"/>
              </a:p>
              <a:p>
                <a:pPr marL="0" indent="0">
                  <a:buNone/>
                </a:pPr>
                <a:endParaRPr lang="en-US" altLang="en-US" sz="240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5"/>
                <a:ext cx="8229600" cy="2304256"/>
              </a:xfrm>
              <a:blipFill rotWithShape="1">
                <a:blip r:embed="rId2"/>
                <a:stretch>
                  <a:fillRect l="-741" t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Reminder</a:t>
            </a:r>
            <a:endParaRPr lang="en-GB" sz="3600" dirty="0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036831" y="5395884"/>
            <a:ext cx="3199465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4582793" y="5461026"/>
                <a:ext cx="2006640" cy="425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 i="1" dirty="0" smtClean="0">
                    <a:solidFill>
                      <a:schemeClr val="accent2"/>
                    </a:solidFill>
                    <a:latin typeface="Verdana" charset="0"/>
                  </a:rPr>
                  <a:t>p</a:t>
                </a:r>
                <a:r>
                  <a:rPr lang="en-US" altLang="en-US" sz="2000" dirty="0" smtClean="0">
                    <a:solidFill>
                      <a:schemeClr val="accent2"/>
                    </a:solidFill>
                    <a:latin typeface="Verdana" charset="0"/>
                  </a:rPr>
                  <a:t>(</a:t>
                </a:r>
                <a:r>
                  <a:rPr lang="en-US" altLang="en-US" sz="2000" dirty="0" err="1" smtClean="0">
                    <a:solidFill>
                      <a:schemeClr val="accent2"/>
                    </a:solidFill>
                    <a:latin typeface="Verdana" charset="0"/>
                  </a:rPr>
                  <a:t>Ev</a:t>
                </a:r>
                <a:r>
                  <a:rPr lang="en-US" altLang="en-US" sz="2000" dirty="0" smtClean="0">
                    <a:solidFill>
                      <a:schemeClr val="accent2"/>
                    </a:solidFill>
                    <a:latin typeface="Verdana" charset="0"/>
                  </a:rPr>
                  <a:t>|</a:t>
                </a:r>
                <a:r>
                  <a:rPr lang="en-GB" altLang="en-US" sz="20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𝑒𝑥𝑖𝑠𝑡𝑖𝑛𝑔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chemeClr val="accent2"/>
                    </a:solidFill>
                    <a:latin typeface="Verdana" charset="0"/>
                  </a:rPr>
                  <a:t>)</a:t>
                </a:r>
                <a:endParaRPr lang="en-US" altLang="en-US" sz="2000" dirty="0">
                  <a:solidFill>
                    <a:schemeClr val="accent2"/>
                  </a:solidFill>
                  <a:latin typeface="Verdana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2793" y="5461026"/>
                <a:ext cx="2006640" cy="425053"/>
              </a:xfrm>
              <a:prstGeom prst="rect">
                <a:avLst/>
              </a:prstGeom>
              <a:blipFill rotWithShape="1">
                <a:blip r:embed="rId4"/>
                <a:stretch>
                  <a:fillRect l="-3343" t="-8571" r="-2128" b="-1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745284" y="4303791"/>
            <a:ext cx="1474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solidFill>
                  <a:schemeClr val="accent3"/>
                </a:solidFill>
                <a:latin typeface="Verdana" charset="0"/>
              </a:rPr>
              <a:t>Likelihood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092280" y="4109070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000" dirty="0">
                <a:solidFill>
                  <a:srgbClr val="0000FF"/>
                </a:solidFill>
                <a:latin typeface="Verdana" charset="0"/>
              </a:rPr>
              <a:t>Prior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88615" y="6116711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 dirty="0">
                <a:latin typeface="Verdana" charset="0"/>
              </a:rPr>
              <a:t>Posterior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972539" y="6441549"/>
            <a:ext cx="2621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chemeClr val="accent2"/>
                </a:solidFill>
                <a:latin typeface="Verdana" charset="0"/>
              </a:rPr>
              <a:t>marginal likelihood</a:t>
            </a:r>
            <a:endParaRPr lang="en-US" altLang="en-US" sz="2000" dirty="0">
              <a:solidFill>
                <a:schemeClr val="accent2"/>
              </a:solidFill>
              <a:latin typeface="Verdana" charset="0"/>
            </a:endParaRP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7283860" y="4484640"/>
            <a:ext cx="95028" cy="438401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endCxn id="18" idx="0"/>
          </p:cNvCxnSpPr>
          <p:nvPr/>
        </p:nvCxnSpPr>
        <p:spPr bwMode="auto">
          <a:xfrm>
            <a:off x="4441770" y="4737335"/>
            <a:ext cx="562278" cy="210186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5136521" y="5916626"/>
            <a:ext cx="0" cy="400110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1763688" y="5461026"/>
            <a:ext cx="360040" cy="56026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5616" y="4947521"/>
                <a:ext cx="7776864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dirty="0" smtClean="0">
                    <a:latin typeface="Verdana" charset="0"/>
                  </a:rPr>
                  <a:t>p</a:t>
                </a:r>
                <a:r>
                  <a:rPr lang="en-US" altLang="en-US" dirty="0" smtClean="0">
                    <a:latin typeface="Verdana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>
                    <a:latin typeface="Verdana" charset="0"/>
                  </a:rPr>
                  <a:t>|</a:t>
                </a:r>
                <a:r>
                  <a:rPr lang="en-US" altLang="en-US" dirty="0" err="1" smtClean="0">
                    <a:latin typeface="Verdana" charset="0"/>
                  </a:rPr>
                  <a:t>Ev</a:t>
                </a:r>
                <a:r>
                  <a:rPr lang="en-US" altLang="en-US" dirty="0" smtClean="0">
                    <a:latin typeface="Verdana" charset="0"/>
                  </a:rPr>
                  <a:t>,</a:t>
                </a:r>
                <a:r>
                  <a:rPr lang="en-GB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𝑒𝑥𝑖𝑠𝑡𝑖𝑛𝑔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Verdana" charset="0"/>
                  </a:rPr>
                  <a:t>) </a:t>
                </a:r>
                <a:r>
                  <a:rPr lang="en-US" altLang="en-US" i="1" dirty="0">
                    <a:latin typeface="Verdana" charset="0"/>
                  </a:rPr>
                  <a:t>=  </a:t>
                </a:r>
                <a:r>
                  <a:rPr lang="en-US" altLang="en-US" i="1" dirty="0" smtClean="0">
                    <a:solidFill>
                      <a:schemeClr val="accent3"/>
                    </a:solidFill>
                    <a:latin typeface="Verdana" charset="0"/>
                  </a:rPr>
                  <a:t>p</a:t>
                </a:r>
                <a:r>
                  <a:rPr lang="en-US" altLang="en-US" dirty="0" smtClean="0">
                    <a:solidFill>
                      <a:schemeClr val="accent3"/>
                    </a:solidFill>
                    <a:latin typeface="Verdana" charset="0"/>
                  </a:rPr>
                  <a:t>(</a:t>
                </a:r>
                <a:r>
                  <a:rPr lang="en-US" altLang="en-US" dirty="0" err="1" smtClean="0">
                    <a:solidFill>
                      <a:schemeClr val="accent3"/>
                    </a:solidFill>
                    <a:latin typeface="Verdana" charset="0"/>
                  </a:rPr>
                  <a:t>Ev</a:t>
                </a:r>
                <a:r>
                  <a:rPr lang="en-US" altLang="en-US" dirty="0" smtClean="0">
                    <a:solidFill>
                      <a:schemeClr val="accent3"/>
                    </a:solidFill>
                    <a:latin typeface="Verdana" charset="0"/>
                  </a:rPr>
                  <a:t>|</a:t>
                </a:r>
                <a:r>
                  <a:rPr lang="en-GB" altLang="en-US" dirty="0" smtClean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chemeClr val="accent3"/>
                    </a:solidFill>
                    <a:latin typeface="Verdana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𝑒𝑥𝑖𝑠𝑡𝑖𝑛𝑔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chemeClr val="accent3"/>
                    </a:solidFill>
                    <a:latin typeface="Verdana" charset="0"/>
                  </a:rPr>
                  <a:t>) </a:t>
                </a:r>
                <a:r>
                  <a:rPr lang="en-US" altLang="en-US" dirty="0" smtClean="0">
                    <a:latin typeface="Verdana" charset="0"/>
                  </a:rPr>
                  <a:t>*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erdana" charset="0"/>
                  </a:rPr>
                  <a:t> </a:t>
                </a:r>
                <a:r>
                  <a:rPr lang="en-US" altLang="en-US" i="1" dirty="0" smtClean="0">
                    <a:solidFill>
                      <a:srgbClr val="0000FF"/>
                    </a:solidFill>
                    <a:latin typeface="Verdana" charset="0"/>
                  </a:rPr>
                  <a:t>p</a:t>
                </a:r>
                <a:r>
                  <a:rPr lang="en-US" altLang="en-US" dirty="0" smtClean="0">
                    <a:solidFill>
                      <a:schemeClr val="tx2"/>
                    </a:solidFill>
                    <a:latin typeface="Verdana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tx2"/>
                    </a:solidFill>
                    <a:latin typeface="Verdana" charset="0"/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𝑒𝑥𝑖𝑠𝑡𝑖𝑛𝑔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  <a:latin typeface="Verdana" charset="0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47521"/>
                <a:ext cx="7776864" cy="391902"/>
              </a:xfrm>
              <a:prstGeom prst="rect">
                <a:avLst/>
              </a:prstGeom>
              <a:blipFill rotWithShape="1">
                <a:blip r:embed="rId5"/>
                <a:stretch>
                  <a:fillRect l="-627" t="-9375" b="-17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9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2827" y="2132856"/>
                <a:ext cx="8229600" cy="460851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alt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∗ 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en-US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 	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Let us assume that we have now trained the </a:t>
                </a:r>
                <a:r>
                  <a:rPr lang="el-GR" dirty="0" smtClean="0"/>
                  <a:t>θ</a:t>
                </a:r>
                <a:r>
                  <a:rPr lang="en-GB" dirty="0" smtClean="0"/>
                  <a:t>s for the two </a:t>
                </a:r>
                <a:r>
                  <a:rPr lang="en-GB" dirty="0"/>
                  <a:t>class conditional </a:t>
                </a:r>
                <a:r>
                  <a:rPr lang="en-GB" dirty="0" smtClean="0"/>
                  <a:t>densities in our example  </a:t>
                </a:r>
              </a:p>
              <a:p>
                <a:pPr marL="0" indent="0">
                  <a:buNone/>
                </a:pPr>
                <a:endParaRPr lang="en-GB" sz="1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sz="1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This means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solidFill>
                          <a:srgbClr val="00B05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GB" alt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 smtClean="0"/>
                  <a:t> for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have now been estimated</a:t>
                </a: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827" y="2132856"/>
                <a:ext cx="8229600" cy="4608512"/>
              </a:xfrm>
              <a:blipFill rotWithShape="1">
                <a:blip r:embed="rId4"/>
                <a:stretch>
                  <a:fillRect l="-667" b="-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at03\Desktop\Untitled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47" y="3892833"/>
            <a:ext cx="5132623" cy="22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763" y="3908491"/>
            <a:ext cx="5132622" cy="22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259228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smtClean="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GB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altLang="en-US" sz="16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acc>
                            <m:accPr>
                              <m:chr m:val="̂"/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/>
                                </a:rPr>
                                <m:t>x</m:t>
                              </m:r>
                            </m:e>
                          </m:acc>
                          <m:r>
                            <a:rPr lang="en-GB" sz="1600" i="1">
                              <a:latin typeface="Cambria Math"/>
                            </a:rPr>
                            <m:t>, </m:t>
                          </m:r>
                          <m:r>
                            <a:rPr lang="en-GB" sz="1600" i="1"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latin typeface="Cambria Math"/>
                            </a:rPr>
                            <m:t>,</m:t>
                          </m:r>
                          <m:r>
                            <a:rPr lang="en-GB" sz="16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altLang="en-US" sz="16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6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6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6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16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6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16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GB" sz="1600" i="1">
                              <a:latin typeface="Cambria Math"/>
                            </a:rPr>
                            <m:t>∗ </m:t>
                          </m:r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en-US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6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6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6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16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 	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buNone/>
                </a:pPr>
                <a:endParaRPr lang="en-GB" sz="1600" dirty="0"/>
              </a:p>
              <a:p>
                <a:pPr marL="0" indent="0">
                  <a:buNone/>
                </a:pPr>
                <a:r>
                  <a:rPr lang="en-GB" sz="1600" dirty="0" smtClean="0"/>
                  <a:t>Now, lastly,</a:t>
                </a:r>
                <a:r>
                  <a:rPr lang="en-GB" sz="1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accent2"/>
                        </a:solidFill>
                        <a:latin typeface="Cambria Math"/>
                      </a:rPr>
                      <m:t>𝑝</m:t>
                    </m:r>
                    <m:r>
                      <a:rPr lang="en-GB" sz="1600" i="1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GB" sz="16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𝑥</m:t>
                    </m:r>
                    <m:r>
                      <a:rPr lang="en-GB" sz="1600" i="1">
                        <a:solidFill>
                          <a:schemeClr val="accent2"/>
                        </a:solidFill>
                        <a:latin typeface="Cambria Math"/>
                      </a:rPr>
                      <m:t>|</m:t>
                    </m:r>
                    <m:r>
                      <a:rPr lang="en-GB" sz="1600" i="1">
                        <a:solidFill>
                          <a:schemeClr val="accent2"/>
                        </a:solidFill>
                        <a:latin typeface="Cambria Math"/>
                      </a:rPr>
                      <m:t>𝑋</m:t>
                    </m:r>
                    <m:r>
                      <a:rPr lang="en-GB" sz="1600" i="1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GB" sz="1600" i="1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GB" sz="1600" i="1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 smtClean="0"/>
                  <a:t>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  <a:p>
                <a:pPr marL="0" indent="0">
                  <a:buNone/>
                </a:pPr>
                <a:endParaRPr lang="en-GB" sz="1600" dirty="0"/>
              </a:p>
              <a:p>
                <a:pPr marL="0" indent="0">
                  <a:buNone/>
                </a:pPr>
                <a:r>
                  <a:rPr lang="en-GB" sz="1600" dirty="0"/>
                  <a:t>So in our </a:t>
                </a:r>
                <a:r>
                  <a:rPr lang="en-GB" sz="1600" dirty="0" smtClean="0"/>
                  <a:t>example this expand to </a:t>
                </a:r>
              </a:p>
              <a:p>
                <a:pPr marL="0" indent="0">
                  <a:buNone/>
                </a:pPr>
                <a:endParaRPr lang="en-GB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GB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GB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=1,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∗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=1|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+ 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=0,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∗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𝑐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=0|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𝑋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,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𝐶</m:t>
                      </m:r>
                      <m:r>
                        <a:rPr lang="en-GB" sz="1600" i="1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GB" sz="1600" dirty="0"/>
                  <a:t> </a:t>
                </a:r>
              </a:p>
              <a:p>
                <a:pPr marL="0" indent="0">
                  <a:buNone/>
                </a:pPr>
                <a:r>
                  <a:rPr lang="en-GB" sz="1600" dirty="0"/>
                  <a:t>We have estimations for all these from </a:t>
                </a:r>
                <a:r>
                  <a:rPr lang="en-GB" sz="1600" dirty="0" smtClean="0"/>
                  <a:t>above already.</a:t>
                </a:r>
                <a:endParaRPr lang="en-GB" sz="1600" dirty="0"/>
              </a:p>
              <a:p>
                <a:pPr marL="0" indent="0">
                  <a:buNone/>
                </a:pPr>
                <a:endParaRPr lang="en-GB" sz="1600" dirty="0"/>
              </a:p>
              <a:p>
                <a:pPr marL="0" indent="0">
                  <a:buNone/>
                </a:pPr>
                <a:r>
                  <a:rPr lang="en-GB" sz="1600" dirty="0" smtClean="0">
                    <a:effectLst/>
                  </a:rPr>
                  <a:t>To put it a bit more visually: </a:t>
                </a:r>
                <a:r>
                  <a:rPr lang="en-US" sz="1600" dirty="0"/>
                  <a:t> 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259228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262" y="4725144"/>
            <a:ext cx="658493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t03\Desktop\Untitled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46" y="2204864"/>
            <a:ext cx="2570814" cy="11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771800" y="4107465"/>
            <a:ext cx="432048" cy="689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32312" y="4107465"/>
            <a:ext cx="13563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48064" y="4149080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84168" y="4171614"/>
            <a:ext cx="504056" cy="625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63688" y="5733256"/>
            <a:ext cx="41044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6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1008112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 smtClean="0"/>
                  <a:t>Putting it all together  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altLang="en-US" sz="1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/>
                                </a:rPr>
                                <m:t>x</m:t>
                              </m:r>
                            </m:e>
                          </m:acc>
                          <m:r>
                            <a:rPr lang="en-GB" sz="1400" i="1">
                              <a:latin typeface="Cambria Math"/>
                            </a:rPr>
                            <m:t>, </m:t>
                          </m:r>
                          <m:r>
                            <a:rPr lang="en-GB" sz="1400" i="1">
                              <a:latin typeface="Cambria Math"/>
                            </a:rPr>
                            <m:t>𝑋</m:t>
                          </m:r>
                          <m:r>
                            <a:rPr lang="en-GB" sz="1400" i="1"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1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sz="1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e>
                              <m:sSub>
                                <m:sSubPr>
                                  <m:ctrlPr>
                                    <a:rPr lang="en-GB" altLang="en-US" sz="1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sz="1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1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GB" sz="1400" i="1">
                              <a:latin typeface="Cambria Math"/>
                            </a:rPr>
                            <m:t>∗ </m:t>
                          </m:r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14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en-US" sz="14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4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altLang="en-US" sz="14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4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sz="14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sz="1400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GB" sz="1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 	</m:t>
                      </m:r>
                    </m:oMath>
                  </m:oMathPara>
                </a14:m>
                <a:endParaRPr lang="en-GB" sz="1400" dirty="0"/>
              </a:p>
              <a:p>
                <a:pPr marL="457200" lvl="1" indent="0">
                  <a:buNone/>
                </a:pPr>
                <a:endParaRPr lang="en-GB" sz="1400" dirty="0"/>
              </a:p>
              <a:p>
                <a:pPr marL="0" indent="0">
                  <a:buNone/>
                </a:pPr>
                <a:endParaRPr lang="en-GB" sz="18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1008112"/>
              </a:xfrm>
              <a:blipFill rotWithShape="1">
                <a:blip r:embed="rId4"/>
                <a:stretch>
                  <a:fillRect l="-519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6313449"/>
                  </p:ext>
                </p:extLst>
              </p:nvPr>
            </p:nvGraphicFramePr>
            <p:xfrm>
              <a:off x="260875" y="3140968"/>
              <a:ext cx="8856984" cy="3565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28492"/>
                    <a:gridCol w="4428492"/>
                  </a:tblGrid>
                  <a:tr h="504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GB" sz="1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1800" b="1" i="1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GB" sz="1800" i="1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6883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40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sz="1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latin typeface="Cambria Math"/>
                                          </a:rPr>
                                          <m:t>c</m:t>
                                        </m:r>
                                      </m:e>
                                    </m:acc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1400" i="1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p</m:t>
                                    </m:r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sz="140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>
                                                <a:latin typeface="Cambria Math"/>
                                              </a:rPr>
                                              <m:t>c</m:t>
                                            </m:r>
                                          </m:e>
                                        </m:acc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GB" sz="1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∗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p</m:t>
                                    </m:r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sz="140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>
                                                <a:latin typeface="Cambria Math"/>
                                              </a:rPr>
                                              <m:t>c</m:t>
                                            </m:r>
                                          </m:e>
                                        </m:acc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GB" sz="1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40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sz="1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latin typeface="Cambria Math"/>
                                          </a:rPr>
                                          <m:t>c</m:t>
                                        </m:r>
                                      </m:e>
                                    </m:acc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GB" sz="1400" i="1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p</m:t>
                                    </m:r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sz="140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>
                                                <a:latin typeface="Cambria Math"/>
                                              </a:rPr>
                                              <m:t>c</m:t>
                                            </m:r>
                                          </m:e>
                                        </m:acc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GB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∗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p</m:t>
                                    </m:r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sz="140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>
                                                <a:latin typeface="Cambria Math"/>
                                              </a:rPr>
                                              <m:t>c</m:t>
                                            </m:r>
                                          </m:e>
                                        </m:acc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GB" sz="1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GB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140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7747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smtClean="0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                          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11/23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smtClean="0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0" smtClean="0">
                                        <a:latin typeface="Cambria Math"/>
                                      </a:rPr>
                                      <m:t>                         ∗</m:t>
                                    </m:r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12/23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5068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Now find out the numbers for when x = 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</a:tr>
                  <a:tr h="6943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smtClean="0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                          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11/23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smtClean="0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0" smtClean="0">
                                        <a:latin typeface="Cambria Math"/>
                                      </a:rPr>
                                      <m:t>                         ∗</m:t>
                                    </m:r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12/23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39725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smtClean="0">
                                  <a:latin typeface="Cambria Math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/>
                                        </a:rPr>
                                        <m:t>c</m:t>
                                      </m:r>
                                    </m:e>
                                  </m:acc>
                                  <m:r>
                                    <a:rPr lang="en-GB" sz="14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acc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=3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400" dirty="0" smtClean="0"/>
                            <a:t> = 0.99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smtClean="0">
                                  <a:latin typeface="Cambria Math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/>
                                        </a:rPr>
                                        <m:t>c</m:t>
                                      </m:r>
                                    </m:e>
                                  </m:acc>
                                  <m:r>
                                    <a:rPr lang="en-GB" sz="14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4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acc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=3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r>
                            <a:rPr lang="en-GB" sz="1400" dirty="0" smtClean="0"/>
                            <a:t> = 0.01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6313449"/>
                  </p:ext>
                </p:extLst>
              </p:nvPr>
            </p:nvGraphicFramePr>
            <p:xfrm>
              <a:off x="260875" y="3140968"/>
              <a:ext cx="8856984" cy="3565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28492"/>
                    <a:gridCol w="4428492"/>
                  </a:tblGrid>
                  <a:tr h="504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8" r="-99862" b="-606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75" b="-606024"/>
                          </a:stretch>
                        </a:blipFill>
                      </a:tcPr>
                    </a:tc>
                  </a:tr>
                  <a:tr h="6883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8" t="-73451" r="-99862" b="-345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75" t="-73451" b="-345133"/>
                          </a:stretch>
                        </a:blipFill>
                      </a:tcPr>
                    </a:tc>
                  </a:tr>
                  <a:tr h="7747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8" t="-154331" r="-99862" b="-207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75" t="-154331" b="-207087"/>
                          </a:stretch>
                        </a:blipFill>
                      </a:tcPr>
                    </a:tc>
                  </a:tr>
                  <a:tr h="5068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Now find out the numbers for when x = 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/>
                    </a:tc>
                  </a:tr>
                  <a:tr h="6943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8" t="-356140" r="-99862" b="-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75" t="-356140" b="-57895"/>
                          </a:stretch>
                        </a:blipFill>
                      </a:tcPr>
                    </a:tc>
                  </a:tr>
                  <a:tr h="3972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8" t="-800000" r="-99862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275" t="-800000" b="-15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09" y="4319135"/>
            <a:ext cx="806606" cy="2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15" y="5589240"/>
            <a:ext cx="708877" cy="24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57771"/>
            <a:ext cx="958553" cy="33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45" y="5517232"/>
            <a:ext cx="893384" cy="3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61" y="4725144"/>
            <a:ext cx="871131" cy="26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24" y="4725145"/>
            <a:ext cx="828186" cy="25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23" y="6050211"/>
            <a:ext cx="684765" cy="21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46" y="6020671"/>
            <a:ext cx="677734" cy="20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136582" y="5517232"/>
            <a:ext cx="131162" cy="86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60128" y="6020671"/>
            <a:ext cx="131162" cy="86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430762" y="5705042"/>
            <a:ext cx="131162" cy="86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732240" y="6006864"/>
            <a:ext cx="131162" cy="86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>
            <a:off x="2202163" y="5517232"/>
            <a:ext cx="0" cy="316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1760" y="5920432"/>
            <a:ext cx="0" cy="316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96343" y="5511192"/>
            <a:ext cx="0" cy="316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97821" y="5909662"/>
            <a:ext cx="0" cy="316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at03\Desktop\Untitled-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16" y="2204864"/>
            <a:ext cx="1792043" cy="77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96" y="3645025"/>
            <a:ext cx="9073008" cy="674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401" y="4257771"/>
            <a:ext cx="9073008" cy="7840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5496" y="4926549"/>
            <a:ext cx="9073008" cy="674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0992" y="5511192"/>
            <a:ext cx="9073008" cy="7665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5496" y="6283282"/>
            <a:ext cx="9073008" cy="674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animBg="1"/>
      <p:bldP spid="17" grpId="0" animBg="1"/>
      <p:bldP spid="18" grpId="0" animBg="1"/>
      <p:bldP spid="19" grpId="0" animBg="1"/>
      <p:bldP spid="7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4536504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 smtClean="0"/>
                  <a:t>If we are only interested in the maximum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acc>
                          <m:accPr>
                            <m:chr m:val="̂"/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1800">
                                <a:latin typeface="Cambria Math"/>
                              </a:rPr>
                              <m:t>x</m:t>
                            </m:r>
                          </m:e>
                        </m:acc>
                        <m:r>
                          <a:rPr lang="en-GB" sz="1800" i="1">
                            <a:latin typeface="Cambria Math"/>
                          </a:rPr>
                          <m:t>, </m:t>
                        </m:r>
                        <m:r>
                          <a:rPr lang="en-GB" sz="1800" i="1">
                            <a:latin typeface="Cambria Math"/>
                          </a:rPr>
                          <m:t>𝑋</m:t>
                        </m:r>
                        <m:r>
                          <a:rPr lang="en-GB" sz="1800" i="1">
                            <a:latin typeface="Cambria Math"/>
                          </a:rPr>
                          <m:t>,</m:t>
                        </m:r>
                        <m:r>
                          <a:rPr lang="en-GB" sz="18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ie</a:t>
                </a:r>
                <a:r>
                  <a:rPr lang="en-GB" sz="1800" dirty="0"/>
                  <a:t> because we want to know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1800" dirty="0" smtClean="0"/>
                  <a:t>is </a:t>
                </a:r>
                <a:r>
                  <a:rPr lang="en-GB" sz="1800" dirty="0"/>
                  <a:t>most likely given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1800">
                            <a:latin typeface="Cambria Math"/>
                          </a:rPr>
                          <m:t>x</m:t>
                        </m:r>
                      </m:e>
                    </m:acc>
                  </m:oMath>
                </a14:m>
                <a:r>
                  <a:rPr lang="en-GB" sz="1800" dirty="0"/>
                  <a:t>, then we don’t need to know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accent2"/>
                        </a:solidFill>
                        <a:latin typeface="Cambria Math"/>
                      </a:rPr>
                      <m:t>𝑝</m:t>
                    </m:r>
                    <m:r>
                      <a:rPr lang="en-GB" sz="1800" i="1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GB" sz="18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18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sz="1800" i="1">
                        <a:solidFill>
                          <a:schemeClr val="accent2"/>
                        </a:solidFill>
                        <a:latin typeface="Cambria Math"/>
                      </a:rPr>
                      <m:t>|</m:t>
                    </m:r>
                    <m:r>
                      <a:rPr lang="en-GB" sz="1800" i="1">
                        <a:solidFill>
                          <a:schemeClr val="accent2"/>
                        </a:solidFill>
                        <a:latin typeface="Cambria Math"/>
                      </a:rPr>
                      <m:t>𝑋</m:t>
                    </m:r>
                    <m:r>
                      <a:rPr lang="en-GB" sz="1800" i="1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GB" sz="1800" i="1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  <m:r>
                      <a:rPr lang="en-GB" sz="1800" i="1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1800" dirty="0"/>
                  <a:t>, because it will be the same, regardless of the c or x.</a:t>
                </a:r>
              </a:p>
              <a:p>
                <a:endParaRPr lang="en-GB" sz="1800" dirty="0"/>
              </a:p>
              <a:p>
                <a:r>
                  <a:rPr lang="en-GB" sz="1800" dirty="0"/>
                  <a:t>In other </a:t>
                </a:r>
                <a:r>
                  <a:rPr lang="en-GB" sz="1800" dirty="0" smtClean="0"/>
                  <a:t>words, </a:t>
                </a:r>
                <a:r>
                  <a:rPr lang="en-GB" sz="1800" dirty="0"/>
                  <a:t>to work out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sz="1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sz="18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/>
                      </a:rPr>
                      <m:t>with</m:t>
                    </m:r>
                    <m:r>
                      <a:rPr lang="en-GB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/>
                      </a:rPr>
                      <m:t>the</m:t>
                    </m:r>
                    <m:r>
                      <a:rPr lang="en-GB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/>
                      </a:rPr>
                      <m:t>highest</m:t>
                    </m:r>
                    <m:r>
                      <a:rPr lang="en-GB" sz="1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acc>
                          <m:accPr>
                            <m:chr m:val="̂"/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GB" sz="1800">
                                <a:latin typeface="Cambria Math"/>
                              </a:rPr>
                              <m:t>x</m:t>
                            </m:r>
                          </m:e>
                        </m:acc>
                        <m:r>
                          <a:rPr lang="en-GB" sz="1800" i="1">
                            <a:latin typeface="Cambria Math"/>
                          </a:rPr>
                          <m:t>, </m:t>
                        </m:r>
                        <m:r>
                          <a:rPr lang="en-GB" sz="1800" i="1">
                            <a:latin typeface="Cambria Math"/>
                          </a:rPr>
                          <m:t>𝑋</m:t>
                        </m:r>
                        <m:r>
                          <a:rPr lang="en-GB" sz="1800" i="1">
                            <a:latin typeface="Cambria Math"/>
                          </a:rPr>
                          <m:t>,</m:t>
                        </m:r>
                        <m:r>
                          <a:rPr lang="en-GB" sz="18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800" dirty="0"/>
                  <a:t> using generative modelling we only need:</a:t>
                </a:r>
              </a:p>
              <a:p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 smtClean="0"/>
                  <a:t>	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1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sz="1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GB" sz="1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1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GB" sz="1800" i="1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1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180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accent5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GB" sz="180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180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800" i="1">
                            <a:solidFill>
                              <a:schemeClr val="accent5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GB" sz="1800" dirty="0"/>
              </a:p>
              <a:p>
                <a:endParaRPr lang="en-GB" sz="1800" dirty="0"/>
              </a:p>
              <a:p>
                <a:r>
                  <a:rPr lang="en-GB" sz="1800" dirty="0" smtClean="0"/>
                  <a:t>(This </a:t>
                </a:r>
                <a:r>
                  <a:rPr lang="en-GB" sz="1800" dirty="0"/>
                  <a:t>is also </a:t>
                </a:r>
                <a:r>
                  <a:rPr lang="en-GB" sz="1800" dirty="0" smtClean="0">
                    <a:solidFill>
                      <a:schemeClr val="tx1"/>
                    </a:solidFill>
                  </a:rPr>
                  <a:t>written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800" dirty="0"/>
                  <a:t> and known as the </a:t>
                </a:r>
                <a:r>
                  <a:rPr lang="en-GB" sz="1800" i="1" dirty="0"/>
                  <a:t>joint probability</a:t>
                </a:r>
                <a:r>
                  <a:rPr lang="en-GB" sz="1800" dirty="0"/>
                  <a:t> of c and x</a:t>
                </a:r>
                <a:r>
                  <a:rPr lang="en-GB" sz="1800" dirty="0" smtClean="0"/>
                  <a:t>.)</a:t>
                </a:r>
                <a:endParaRPr lang="en-GB" sz="1800" dirty="0"/>
              </a:p>
              <a:p>
                <a:endParaRPr lang="en-GB" sz="1800" dirty="0"/>
              </a:p>
              <a:p>
                <a:r>
                  <a:rPr lang="en-GB" sz="1800" dirty="0" smtClean="0">
                    <a:solidFill>
                      <a:schemeClr val="tx1"/>
                    </a:solidFill>
                  </a:rPr>
                  <a:t>You will often see text-books refer to the fact that discriminative </a:t>
                </a:r>
                <a:r>
                  <a:rPr lang="en-GB" sz="1800" dirty="0">
                    <a:solidFill>
                      <a:schemeClr val="tx1"/>
                    </a:solidFill>
                  </a:rPr>
                  <a:t>models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800" dirty="0" smtClean="0">
                    <a:solidFill>
                      <a:schemeClr val="tx1"/>
                    </a:solidFill>
                  </a:rPr>
                  <a:t> while generative </a:t>
                </a:r>
                <a:r>
                  <a:rPr lang="en-GB" sz="1800" dirty="0">
                    <a:solidFill>
                      <a:schemeClr val="tx1"/>
                    </a:solidFill>
                  </a:rPr>
                  <a:t>modelling estimate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1800" dirty="0">
                    <a:solidFill>
                      <a:schemeClr val="tx1"/>
                    </a:solidFill>
                  </a:rPr>
                  <a:t>. </a:t>
                </a:r>
                <a:endParaRPr lang="en-GB" sz="18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4536504"/>
              </a:xfrm>
              <a:blipFill rotWithShape="1">
                <a:blip r:embed="rId4"/>
                <a:stretch>
                  <a:fillRect l="-519" t="-672" r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9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348880"/>
                <a:ext cx="8229600" cy="424847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 smtClean="0"/>
                  <a:t>A ‘discriminative estimation’ makes no </a:t>
                </a:r>
                <a:r>
                  <a:rPr lang="en-GB" dirty="0"/>
                  <a:t>direct </a:t>
                </a:r>
                <a:r>
                  <a:rPr lang="en-GB" dirty="0" smtClean="0"/>
                  <a:t>attempt </a:t>
                </a:r>
                <a:r>
                  <a:rPr lang="en-GB" dirty="0"/>
                  <a:t>to model </a:t>
                </a:r>
                <a:r>
                  <a:rPr lang="en-GB" dirty="0" smtClean="0"/>
                  <a:t>the underlying </a:t>
                </a:r>
                <a:r>
                  <a:rPr lang="en-GB" dirty="0"/>
                  <a:t>distribution of the </a:t>
                </a:r>
                <a:r>
                  <a:rPr lang="en-GB" dirty="0" smtClean="0"/>
                  <a:t>variables </a:t>
                </a:r>
                <a:r>
                  <a:rPr lang="en-GB" dirty="0"/>
                  <a:t>and </a:t>
                </a:r>
                <a:r>
                  <a:rPr lang="en-GB" dirty="0" smtClean="0"/>
                  <a:t>features; it jumps straight to trying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alt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altLang="en-US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e>
                        <m:acc>
                          <m:accPr>
                            <m:chr m:val="̂"/>
                            <m:ctrlPr>
                              <a:rPr lang="en-GB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alt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GB" altLang="en-US" i="1">
                            <a:latin typeface="Cambria Math"/>
                          </a:rPr>
                          <m:t>,</m:t>
                        </m:r>
                        <m:r>
                          <a:rPr lang="en-GB" altLang="en-US" i="1">
                            <a:latin typeface="Cambria Math"/>
                          </a:rPr>
                          <m:t>𝑋</m:t>
                        </m:r>
                        <m:r>
                          <a:rPr lang="en-GB" altLang="en-US" i="1">
                            <a:latin typeface="Cambria Math"/>
                          </a:rPr>
                          <m:t>,</m:t>
                        </m:r>
                        <m:r>
                          <a:rPr lang="en-GB" altLang="en-US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endParaRPr lang="en-GB" dirty="0"/>
              </a:p>
              <a:p>
                <a:r>
                  <a:rPr lang="en-GB" dirty="0" smtClean="0"/>
                  <a:t>A ‘</a:t>
                </a:r>
                <a:r>
                  <a:rPr lang="en-GB" dirty="0"/>
                  <a:t>probabilistic </a:t>
                </a:r>
                <a:r>
                  <a:rPr lang="en-GB" dirty="0" smtClean="0"/>
                  <a:t>generative estimation’ attempts </a:t>
                </a:r>
                <a:r>
                  <a:rPr lang="en-GB" dirty="0"/>
                  <a:t>to model the underlying distribution of </a:t>
                </a:r>
                <a:r>
                  <a:rPr lang="en-GB" dirty="0" smtClean="0"/>
                  <a:t>the features more directly (the ‘learning’ stage) before estimating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alt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altLang="en-US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e>
                        <m:acc>
                          <m:accPr>
                            <m:chr m:val="̂"/>
                            <m:ctrlPr>
                              <a:rPr lang="en-GB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alt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GB" altLang="en-US" i="1">
                            <a:latin typeface="Cambria Math"/>
                          </a:rPr>
                          <m:t>,</m:t>
                        </m:r>
                        <m:r>
                          <a:rPr lang="en-GB" altLang="en-US" i="1">
                            <a:latin typeface="Cambria Math"/>
                          </a:rPr>
                          <m:t>𝑋</m:t>
                        </m:r>
                        <m:r>
                          <a:rPr lang="en-GB" altLang="en-US" i="1">
                            <a:latin typeface="Cambria Math"/>
                          </a:rPr>
                          <m:t>,</m:t>
                        </m:r>
                        <m:r>
                          <a:rPr lang="en-GB" altLang="en-US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r>
                  <a:rPr lang="en-US" altLang="en-US" dirty="0" smtClean="0"/>
                  <a:t>As a result, training a generative model is more computationally demanding than training a discriminative model, and generally requires a larger training set to estimate the various components of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c</m:t>
                                  </m:r>
                                </m:e>
                              </m:acc>
                              <m: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∗ 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348880"/>
                <a:ext cx="8229600" cy="4248472"/>
              </a:xfrm>
              <a:blipFill rotWithShape="1">
                <a:blip r:embed="rId3"/>
                <a:stretch>
                  <a:fillRect l="-667" t="-2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3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348880"/>
                <a:ext cx="8229600" cy="3600400"/>
              </a:xfrm>
            </p:spPr>
            <p:txBody>
              <a:bodyPr>
                <a:noAutofit/>
              </a:bodyPr>
              <a:lstStyle/>
              <a:p>
                <a:r>
                  <a:rPr lang="en-GB" sz="2000" dirty="0" smtClean="0"/>
                  <a:t>However - </a:t>
                </a:r>
                <a:r>
                  <a:rPr lang="en-US" altLang="en-US" sz="2000" dirty="0" smtClean="0"/>
                  <a:t>generative </a:t>
                </a:r>
                <a:r>
                  <a:rPr lang="en-US" altLang="en-US" sz="2000" dirty="0"/>
                  <a:t>models, when estimated well, </a:t>
                </a:r>
                <a:r>
                  <a:rPr lang="en-GB" sz="2000" dirty="0"/>
                  <a:t>can often </a:t>
                </a:r>
                <a:r>
                  <a:rPr lang="en-GB" sz="2000" dirty="0" smtClean="0"/>
                  <a:t>predict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b="0" i="1" dirty="0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sz="2000" dirty="0" smtClean="0"/>
                  <a:t> better than </a:t>
                </a:r>
                <a:r>
                  <a:rPr lang="en-GB" sz="2000" dirty="0"/>
                  <a:t>d</a:t>
                </a:r>
                <a:r>
                  <a:rPr lang="en-GB" sz="2000" dirty="0" smtClean="0"/>
                  <a:t>iscriminative models as they </a:t>
                </a:r>
                <a:r>
                  <a:rPr lang="en-GB" sz="2000" dirty="0"/>
                  <a:t>can pick up on various subtleties of the X-C training set that ‘discriminative estimation’ might miss.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 smtClean="0"/>
                  <a:t>A second advantage to generative models is that  one can incorporate unsupervised data into it. </a:t>
                </a:r>
                <a:endParaRPr lang="en-US" altLang="en-US" sz="2000" dirty="0">
                  <a:solidFill>
                    <a:schemeClr val="accent2"/>
                  </a:solidFill>
                </a:endParaRP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This is because the assumptions about the shape of the underlying data are being estimated in the ‘learning’ phase of GM, and the distribution of </a:t>
                </a:r>
                <a:r>
                  <a:rPr lang="en-US" sz="2000" i="1" dirty="0" smtClean="0"/>
                  <a:t>unlabeled</a:t>
                </a:r>
                <a:r>
                  <a:rPr lang="en-US" sz="2000" dirty="0" smtClean="0"/>
                  <a:t> data can be used to improve this step.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348880"/>
                <a:ext cx="8229600" cy="3600400"/>
              </a:xfrm>
              <a:blipFill rotWithShape="1">
                <a:blip r:embed="rId4"/>
                <a:stretch>
                  <a:fillRect l="-667" t="-846" r="-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6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Relationship between probabilistic </a:t>
            </a:r>
            <a:r>
              <a:rPr lang="en-GB" sz="2400" dirty="0"/>
              <a:t>generative </a:t>
            </a:r>
            <a:r>
              <a:rPr lang="en-GB" sz="2400" dirty="0" smtClean="0"/>
              <a:t>models and discriminative models</a:t>
            </a:r>
            <a:endParaRPr lang="en-GB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19256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 smtClean="0"/>
              <a:t>Generative-Discriminative Pairs</a:t>
            </a:r>
          </a:p>
          <a:p>
            <a:pPr marL="0" indent="0">
              <a:buNone/>
            </a:pPr>
            <a:endParaRPr lang="en-GB" sz="1100" i="1" dirty="0" smtClean="0"/>
          </a:p>
          <a:p>
            <a:r>
              <a:rPr lang="en-GB" sz="1400" dirty="0" smtClean="0"/>
              <a:t>Given certain assumptions </a:t>
            </a:r>
            <a:r>
              <a:rPr lang="en-GB" sz="1400" dirty="0"/>
              <a:t>about the relationship between X and C </a:t>
            </a:r>
            <a:r>
              <a:rPr lang="en-GB" sz="1400" dirty="0" smtClean="0"/>
              <a:t>one can think of </a:t>
            </a:r>
            <a:r>
              <a:rPr lang="en-GB" sz="1400" dirty="0"/>
              <a:t>certain models having </a:t>
            </a:r>
            <a:r>
              <a:rPr lang="en-GB" sz="1400" dirty="0" smtClean="0"/>
              <a:t>an obvious ‘twin‘ in the other camp</a:t>
            </a:r>
            <a:endParaRPr lang="en-GB" sz="1400" dirty="0"/>
          </a:p>
          <a:p>
            <a:pPr marL="0" indent="0">
              <a:buNone/>
            </a:pPr>
            <a:endParaRPr lang="en-GB" sz="2400" i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59439"/>
              </p:ext>
            </p:extLst>
          </p:nvPr>
        </p:nvGraphicFramePr>
        <p:xfrm>
          <a:off x="1043608" y="3356992"/>
          <a:ext cx="4680520" cy="317942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90468"/>
                <a:gridCol w="2390052"/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‘Discriminative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kern="1200" dirty="0" smtClean="0">
                          <a:effectLst/>
                        </a:rPr>
                        <a:t>modeling’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‘Generative modeling’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Logistic Regression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(Gaussian) Naive Bayes ((G)NB) </a:t>
                      </a:r>
                      <a:endParaRPr lang="en-US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Linear-Chain CRFs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Hidden Markov Models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Conditional Random Field Models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Markov Random Field Models </a:t>
                      </a:r>
                    </a:p>
                  </a:txBody>
                  <a:tcPr/>
                </a:tc>
              </a:tr>
              <a:tr h="1908433">
                <a:tc>
                  <a:txBody>
                    <a:bodyPr/>
                    <a:lstStyle/>
                    <a:p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…Gaussian Processes, Regularization networks, Support Vector Machines, Neural Networks,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Entropy models,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Perceptrons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…Gaussian Mixture Models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Mixtures of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multinomials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Mixtures of experts,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Sigmoid Belief Networks,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Bayesian Networks,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N-gram models,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Probabilistic content free grammars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4736177"/>
            <a:ext cx="352839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But the in most cases there is not an obvious </a:t>
            </a:r>
            <a:r>
              <a:rPr lang="en-GB" sz="1200" dirty="0" smtClean="0"/>
              <a:t>pairing: 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872081"/>
            <a:ext cx="3275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</a:t>
            </a:r>
            <a:r>
              <a:rPr lang="en-GB" sz="1200" dirty="0" smtClean="0"/>
              <a:t>oth </a:t>
            </a:r>
            <a:r>
              <a:rPr lang="en-GB" sz="1200" dirty="0"/>
              <a:t>are </a:t>
            </a:r>
            <a:r>
              <a:rPr lang="en-GB" sz="1200" dirty="0" err="1" smtClean="0"/>
              <a:t>sequentialized</a:t>
            </a:r>
            <a:r>
              <a:rPr lang="en-GB" sz="1200" dirty="0" smtClean="0"/>
              <a:t> versions of the above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3656057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Both </a:t>
            </a:r>
            <a:r>
              <a:rPr lang="en-GB" sz="1200" dirty="0"/>
              <a:t>are linear classifiers </a:t>
            </a:r>
            <a:endParaRPr lang="en-US" sz="1200" dirty="0"/>
          </a:p>
        </p:txBody>
      </p:sp>
      <p:sp>
        <p:nvSpPr>
          <p:cNvPr id="9" name="Left Arrow 8"/>
          <p:cNvSpPr/>
          <p:nvPr/>
        </p:nvSpPr>
        <p:spPr>
          <a:xfrm>
            <a:off x="5868144" y="3789040"/>
            <a:ext cx="216024" cy="45719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868144" y="4031353"/>
            <a:ext cx="216024" cy="45719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 animBg="1"/>
      <p:bldP spid="7" grpId="0"/>
      <p:bldP spid="8" grpId="0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</a:rPr>
              <a:t>Assorted </a:t>
            </a:r>
            <a:r>
              <a:rPr lang="en-GB" sz="3200" dirty="0">
                <a:solidFill>
                  <a:srgbClr val="000000"/>
                </a:solidFill>
              </a:rPr>
              <a:t>t</a:t>
            </a:r>
            <a:r>
              <a:rPr lang="en-GB" sz="3200" dirty="0" smtClean="0">
                <a:solidFill>
                  <a:srgbClr val="000000"/>
                </a:solidFill>
              </a:rPr>
              <a:t>erms </a:t>
            </a:r>
            <a:r>
              <a:rPr lang="en-GB" sz="3200" dirty="0">
                <a:solidFill>
                  <a:srgbClr val="000000"/>
                </a:solidFill>
              </a:rPr>
              <a:t>of </a:t>
            </a:r>
            <a:r>
              <a:rPr lang="en-GB" sz="3200" dirty="0" smtClean="0">
                <a:solidFill>
                  <a:srgbClr val="000000"/>
                </a:solidFill>
              </a:rPr>
              <a:t>interest related to generative models</a:t>
            </a:r>
            <a:endParaRPr lang="en-GB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20888"/>
                <a:ext cx="8229600" cy="4320480"/>
              </a:xfrm>
            </p:spPr>
            <p:txBody>
              <a:bodyPr>
                <a:normAutofit fontScale="62500" lnSpcReduction="20000"/>
              </a:bodyPr>
              <a:lstStyle/>
              <a:p>
                <a:pPr lvl="1"/>
                <a:r>
                  <a:rPr lang="en-US" dirty="0" smtClean="0">
                    <a:solidFill>
                      <a:srgbClr val="000000"/>
                    </a:solidFill>
                  </a:rPr>
                  <a:t>Maximum a posteriori estimation 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(‘MAP’)</a:t>
                </a:r>
              </a:p>
              <a:p>
                <a:pPr lvl="2"/>
                <a:r>
                  <a:rPr lang="en-GB" dirty="0" smtClean="0">
                    <a:solidFill>
                      <a:srgbClr val="000000"/>
                    </a:solidFill>
                  </a:rPr>
                  <a:t>The general process of ‘finding the value x when p(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x|y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) is maximised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∗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𝑝</m:t>
                        </m:r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rgbClr val="C0504D"/>
                    </a:solidFill>
                  </a:rPr>
                  <a:t>’.</a:t>
                </a:r>
                <a:endParaRPr lang="en-GB" dirty="0" smtClean="0">
                  <a:solidFill>
                    <a:srgbClr val="000000"/>
                  </a:solidFill>
                </a:endParaRPr>
              </a:p>
              <a:p>
                <a:pPr lvl="2"/>
                <a:r>
                  <a:rPr lang="en-GB" dirty="0" smtClean="0">
                    <a:solidFill>
                      <a:srgbClr val="000000"/>
                    </a:solidFill>
                  </a:rPr>
                  <a:t>We </a:t>
                </a:r>
                <a:r>
                  <a:rPr lang="en-GB" dirty="0">
                    <a:solidFill>
                      <a:srgbClr val="000000"/>
                    </a:solidFill>
                  </a:rPr>
                  <a:t>used MAP above to work what</a:t>
                </a:r>
                <a:r>
                  <a:rPr lang="en-GB" dirty="0">
                    <a:solidFill>
                      <a:srgbClr val="C0504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rgbClr val="C0504D"/>
                    </a:solidFill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</a:rPr>
                  <a:t>was in the generative model 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example.</a:t>
                </a:r>
                <a:endParaRPr lang="en-GB" dirty="0" smtClean="0">
                  <a:solidFill>
                    <a:srgbClr val="C0504D"/>
                  </a:solidFill>
                </a:endParaRPr>
              </a:p>
              <a:p>
                <a:pPr lvl="2"/>
                <a:r>
                  <a:rPr lang="en-GB" dirty="0">
                    <a:solidFill>
                      <a:srgbClr val="000000"/>
                    </a:solidFill>
                  </a:rPr>
                  <a:t>T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his technique is often used to try and </a:t>
                </a:r>
                <a:r>
                  <a:rPr lang="en-GB" dirty="0">
                    <a:solidFill>
                      <a:srgbClr val="000000"/>
                    </a:solidFill>
                  </a:rPr>
                  <a:t>estimate </a:t>
                </a:r>
                <a:r>
                  <a:rPr lang="en-GB" dirty="0" err="1">
                    <a:solidFill>
                      <a:srgbClr val="000000"/>
                    </a:solidFill>
                  </a:rPr>
                  <a:t>Θ</a:t>
                </a:r>
                <a:r>
                  <a:rPr lang="en-GB" dirty="0">
                    <a:solidFill>
                      <a:srgbClr val="000000"/>
                    </a:solidFill>
                  </a:rPr>
                  <a:t> (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aka </a:t>
                </a:r>
                <a:r>
                  <a:rPr lang="en-GB" dirty="0">
                    <a:solidFill>
                      <a:srgbClr val="000000"/>
                    </a:solidFill>
                  </a:rPr>
                  <a:t>‘training’ 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Θ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; aka ‘optimising’ 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Θ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; aka ‘learning’ 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Θ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; aka ‘inferring’ </a:t>
                </a:r>
                <a:r>
                  <a:rPr lang="en-GB" dirty="0" err="1">
                    <a:solidFill>
                      <a:srgbClr val="000000"/>
                    </a:solidFill>
                  </a:rPr>
                  <a:t>Θ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).</a:t>
                </a:r>
              </a:p>
              <a:p>
                <a:pPr lvl="3"/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0000"/>
                                </a:solidFill>
                              </a:rPr>
                              <m:t>Θ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𝑡𝑟𝑎𝑖𝑛𝑖𝑛𝑔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_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𝑑𝑎𝑡𝑎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dirty="0">
                                    <a:solidFill>
                                      <a:srgbClr val="000000"/>
                                    </a:solidFill>
                                  </a:rPr>
                                  <m:t>Θ</m:t>
                                </m:r>
                              </m:e>
                            </m:d>
                            <m:r>
                              <a:rPr lang="en-GB" i="1">
                                <a:latin typeface="Cambria Math"/>
                              </a:rPr>
                              <m:t>∗ 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p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rgbClr val="000000"/>
                                </a:solidFill>
                              </a:rPr>
                              <m:t>Θ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  <m:r>
                              <a:rPr lang="en-GB" i="1">
                                <a:latin typeface="Cambria Math"/>
                              </a:rPr>
                              <m:t>(</m:t>
                            </m:r>
                            <m:r>
                              <a:rPr lang="en-GB" i="1">
                                <a:latin typeface="Cambria Math"/>
                              </a:rPr>
                              <m:t>𝑡𝑟𝑎𝑖𝑛𝑖𝑛𝑔</m:t>
                            </m:r>
                            <m:r>
                              <a:rPr lang="en-GB" i="1">
                                <a:latin typeface="Cambria Math"/>
                              </a:rPr>
                              <m:t>_</m:t>
                            </m:r>
                            <m:r>
                              <a:rPr lang="en-GB" i="1">
                                <a:latin typeface="Cambria Math"/>
                              </a:rPr>
                              <m:t>𝑑𝑎𝑡𝑎</m:t>
                            </m:r>
                            <m:r>
                              <a:rPr lang="en-GB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GB" dirty="0">
                  <a:solidFill>
                    <a:srgbClr val="C0504D"/>
                  </a:solidFill>
                </a:endParaRPr>
              </a:p>
              <a:p>
                <a:pPr lvl="2"/>
                <a:r>
                  <a:rPr lang="en-GB" dirty="0" smtClean="0">
                    <a:solidFill>
                      <a:srgbClr val="000000"/>
                    </a:solidFill>
                  </a:rPr>
                  <a:t>To estimate this properly for a continuous function we have to work out how to deal with local maxima and minima)</a:t>
                </a:r>
              </a:p>
              <a:p>
                <a:pPr lvl="2"/>
                <a:endParaRPr lang="en-GB" dirty="0" smtClean="0">
                  <a:solidFill>
                    <a:srgbClr val="000000"/>
                  </a:solidFill>
                </a:endParaRPr>
              </a:p>
              <a:p>
                <a:pPr lvl="1"/>
                <a:r>
                  <a:rPr lang="en-GB" dirty="0" smtClean="0">
                    <a:solidFill>
                      <a:srgbClr val="000000"/>
                    </a:solidFill>
                  </a:rPr>
                  <a:t>Maximum </a:t>
                </a:r>
                <a:r>
                  <a:rPr lang="en-GB" dirty="0">
                    <a:solidFill>
                      <a:srgbClr val="000000"/>
                    </a:solidFill>
                  </a:rPr>
                  <a:t>likelihood (‘ML’)</a:t>
                </a:r>
              </a:p>
              <a:p>
                <a:pPr lvl="2"/>
                <a:r>
                  <a:rPr lang="en-GB" dirty="0" smtClean="0">
                    <a:solidFill>
                      <a:srgbClr val="000000"/>
                    </a:solidFill>
                  </a:rPr>
                  <a:t>Same as above, but missing the prior (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i.e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 it is a special case of </a:t>
                </a:r>
                <a:r>
                  <a:rPr lang="en-GB" dirty="0">
                    <a:solidFill>
                      <a:srgbClr val="000000"/>
                    </a:solidFill>
                  </a:rPr>
                  <a:t>‘MAP’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lvl="2"/>
                <a:r>
                  <a:rPr lang="en-GB" dirty="0" smtClean="0">
                    <a:solidFill>
                      <a:schemeClr val="tx1"/>
                    </a:solidFill>
                  </a:rPr>
                  <a:t>i</a:t>
                </a:r>
                <a:r>
                  <a:rPr lang="en-GB" dirty="0" err="1" smtClean="0">
                    <a:solidFill>
                      <a:schemeClr val="tx1"/>
                    </a:solidFill>
                  </a:rPr>
                  <a:t>,e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n-GB" dirty="0">
                                <a:solidFill>
                                  <a:schemeClr val="tx1"/>
                                </a:solidFill>
                              </a:rPr>
                              <m:t>Θ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𝑡𝑟𝑎𝑖𝑛𝑖𝑛𝑔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_</m:t>
                                </m:r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𝑑𝑎𝑡𝑎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dirty="0">
                                    <a:solidFill>
                                      <a:schemeClr val="tx1"/>
                                    </a:solidFill>
                                  </a:rPr>
                                  <m:t>Θ</m:t>
                                </m:r>
                              </m:e>
                            </m:d>
                          </m:num>
                          <m:den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𝑡𝑟𝑎𝑖𝑛𝑖𝑛𝑔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_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𝑑𝑎𝑡𝑎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GB" dirty="0" smtClean="0">
                  <a:solidFill>
                    <a:srgbClr val="000000"/>
                  </a:solidFill>
                </a:endParaRPr>
              </a:p>
              <a:p>
                <a:pPr lvl="2"/>
                <a:endParaRPr lang="en-GB" dirty="0" smtClean="0">
                  <a:solidFill>
                    <a:srgbClr val="000000"/>
                  </a:solidFill>
                </a:endParaRPr>
              </a:p>
              <a:p>
                <a:pPr lvl="1"/>
                <a:r>
                  <a:rPr lang="en-GB" dirty="0" smtClean="0">
                    <a:solidFill>
                      <a:srgbClr val="000000"/>
                    </a:solidFill>
                  </a:rPr>
                  <a:t>Expectation Maximisation Algorithm (‘EM’)</a:t>
                </a:r>
              </a:p>
              <a:p>
                <a:pPr lvl="2"/>
                <a:r>
                  <a:rPr lang="en-GB" dirty="0" smtClean="0">
                    <a:solidFill>
                      <a:srgbClr val="000000"/>
                    </a:solidFill>
                  </a:rPr>
                  <a:t>Algorithm for working out ML and MAP</a:t>
                </a: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20888"/>
                <a:ext cx="8229600" cy="4320480"/>
              </a:xfrm>
              <a:blipFill rotWithShape="1">
                <a:blip r:embed="rId4"/>
                <a:stretch>
                  <a:fillRect t="-1834" r="-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2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What </a:t>
            </a:r>
            <a:r>
              <a:rPr lang="en-GB" dirty="0"/>
              <a:t>is “inference on a model”?</a:t>
            </a:r>
          </a:p>
          <a:p>
            <a:pPr lvl="1"/>
            <a:r>
              <a:rPr lang="en-GB" dirty="0" smtClean="0"/>
              <a:t>What </a:t>
            </a:r>
            <a:r>
              <a:rPr lang="en-GB" dirty="0"/>
              <a:t>is Bayesian inversion of a model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 smtClean="0"/>
              <a:t>Inferring a model, inference on a model and inversion </a:t>
            </a:r>
            <a:r>
              <a:rPr lang="en-GB" altLang="en-US" sz="2400" dirty="0"/>
              <a:t>of a model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altLang="en-US" dirty="0" smtClean="0"/>
                  <a:t>‘Inferring </a:t>
                </a:r>
                <a:r>
                  <a:rPr lang="en-GB" altLang="en-US" dirty="0"/>
                  <a:t>a </a:t>
                </a:r>
                <a:r>
                  <a:rPr lang="en-GB" altLang="en-US" dirty="0" smtClean="0"/>
                  <a:t>model’ </a:t>
                </a:r>
                <a:r>
                  <a:rPr lang="en-GB" altLang="en-US" dirty="0"/>
                  <a:t>and ‘inversion of a </a:t>
                </a:r>
                <a:r>
                  <a:rPr lang="en-GB" altLang="en-US" dirty="0" smtClean="0"/>
                  <a:t>model’:</a:t>
                </a:r>
              </a:p>
              <a:p>
                <a:pPr lvl="1"/>
                <a:r>
                  <a:rPr lang="en-GB" altLang="en-US" dirty="0" smtClean="0"/>
                  <a:t>Refer to estimating (‘learning’, ‘training’) the hidden parameters </a:t>
                </a:r>
                <a:r>
                  <a:rPr lang="en-GB" altLang="en-US" dirty="0" err="1" smtClean="0"/>
                  <a:t>Θ</a:t>
                </a:r>
                <a:r>
                  <a:rPr lang="en-GB" altLang="en-US" dirty="0" smtClean="0"/>
                  <a:t> from the X-C pairs (Using ML, MAP </a:t>
                </a:r>
                <a:r>
                  <a:rPr lang="en-GB" altLang="en-US" i="1" dirty="0" smtClean="0"/>
                  <a:t>etc.</a:t>
                </a:r>
                <a:r>
                  <a:rPr lang="en-GB" altLang="en-US" dirty="0" smtClean="0"/>
                  <a:t>).</a:t>
                </a:r>
              </a:p>
              <a:p>
                <a:pPr lvl="1"/>
                <a:r>
                  <a:rPr lang="en-GB" altLang="en-US" dirty="0" smtClean="0"/>
                  <a:t>The term “</a:t>
                </a:r>
                <a:r>
                  <a:rPr lang="en-GB" altLang="en-US" dirty="0"/>
                  <a:t>i</a:t>
                </a:r>
                <a:r>
                  <a:rPr lang="en-GB" altLang="en-US" dirty="0" smtClean="0"/>
                  <a:t>nversion </a:t>
                </a:r>
                <a:r>
                  <a:rPr lang="en-GB" altLang="en-US" dirty="0"/>
                  <a:t>of a model</a:t>
                </a:r>
                <a:r>
                  <a:rPr lang="en-GB" altLang="en-US" dirty="0" smtClean="0"/>
                  <a:t>” is not so common, but </a:t>
                </a:r>
                <a:r>
                  <a:rPr lang="en-GB" altLang="en-US" dirty="0"/>
                  <a:t>is used in Karl </a:t>
                </a:r>
                <a:r>
                  <a:rPr lang="en-GB" altLang="en-US" dirty="0" err="1"/>
                  <a:t>Friston’s</a:t>
                </a:r>
                <a:r>
                  <a:rPr lang="en-GB" altLang="en-US" dirty="0"/>
                  <a:t> papers quite a </a:t>
                </a:r>
                <a:r>
                  <a:rPr lang="en-GB" altLang="en-US" dirty="0" smtClean="0"/>
                  <a:t>lot (</a:t>
                </a:r>
                <a:r>
                  <a:rPr lang="en-GB" altLang="en-US" i="1" dirty="0" err="1" smtClean="0"/>
                  <a:t>ie</a:t>
                </a:r>
                <a:r>
                  <a:rPr lang="en-GB" altLang="en-US" dirty="0" smtClean="0"/>
                  <a:t> </a:t>
                </a:r>
                <a:r>
                  <a:rPr lang="en-GB" dirty="0"/>
                  <a:t>Friston and Penny (2011), Friston et al, (2007</a:t>
                </a:r>
                <a:r>
                  <a:rPr lang="en-GB" dirty="0" smtClean="0"/>
                  <a:t>), </a:t>
                </a:r>
                <a:r>
                  <a:rPr lang="en-GB" dirty="0" err="1" smtClean="0"/>
                  <a:t>Kiebel</a:t>
                </a:r>
                <a:r>
                  <a:rPr lang="en-GB" dirty="0" smtClean="0"/>
                  <a:t> </a:t>
                </a:r>
                <a:r>
                  <a:rPr lang="en-GB" dirty="0"/>
                  <a:t>et al (2008)</a:t>
                </a:r>
                <a:r>
                  <a:rPr lang="en-GB" altLang="en-US" dirty="0" smtClean="0"/>
                  <a:t>).</a:t>
                </a:r>
              </a:p>
              <a:p>
                <a:pPr marL="457200" lvl="1" indent="0">
                  <a:buNone/>
                </a:pPr>
                <a:endParaRPr lang="en-GB" altLang="en-US" dirty="0"/>
              </a:p>
              <a:p>
                <a:r>
                  <a:rPr lang="en-GB" altLang="en-US" dirty="0" smtClean="0"/>
                  <a:t>So in the case of the previous example, inferring a model refers to estimating the mean and variance of the normal probability density functions.</a:t>
                </a:r>
              </a:p>
              <a:p>
                <a:endParaRPr lang="en-GB" altLang="en-US" dirty="0"/>
              </a:p>
              <a:p>
                <a:r>
                  <a:rPr lang="en-GB" altLang="en-US" dirty="0" smtClean="0"/>
                  <a:t>‘Inference </a:t>
                </a:r>
                <a:r>
                  <a:rPr lang="en-GB" altLang="en-US" i="1" dirty="0" smtClean="0"/>
                  <a:t>on</a:t>
                </a:r>
                <a:r>
                  <a:rPr lang="en-GB" altLang="en-US" dirty="0" smtClean="0"/>
                  <a:t> a model’ refers to the finding out </a:t>
                </a:r>
                <a:r>
                  <a:rPr lang="en-GB" altLang="en-US" dirty="0" smtClean="0">
                    <a:solidFill>
                      <a:schemeClr val="tx1"/>
                    </a:solidFill>
                  </a:rPr>
                  <a:t>what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altLang="en-US" dirty="0" smtClean="0">
                    <a:solidFill>
                      <a:schemeClr val="tx1"/>
                    </a:solidFill>
                  </a:rPr>
                  <a:t> is, given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altLang="en-US" dirty="0" smtClean="0">
                    <a:solidFill>
                      <a:schemeClr val="tx1"/>
                    </a:solidFill>
                  </a:rPr>
                  <a:t>.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  <a:blipFill rotWithShape="1">
                <a:blip r:embed="rId3"/>
                <a:stretch>
                  <a:fillRect l="-815" t="-2488" r="-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0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Examples of Bayesian inference</a:t>
            </a:r>
            <a:endParaRPr lang="en-GB" sz="36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3863502"/>
            <a:ext cx="8229600" cy="287786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A scientist can use this </a:t>
            </a:r>
            <a:r>
              <a:rPr lang="en-GB" sz="2000" dirty="0" smtClean="0"/>
              <a:t>framework to </a:t>
            </a:r>
            <a:r>
              <a:rPr lang="en-GB" sz="2000" dirty="0"/>
              <a:t>work out </a:t>
            </a:r>
            <a:r>
              <a:rPr lang="en-GB" sz="2000" dirty="0" smtClean="0"/>
              <a:t>‘how sure’ he/she is of </a:t>
            </a:r>
            <a:r>
              <a:rPr lang="en-GB" sz="2000" dirty="0"/>
              <a:t>a hypothesis (i.e. its ‘probability’) from data…. 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… to work out the ‘true’ value of unknown parameters of a hypothesis’…</a:t>
            </a:r>
          </a:p>
          <a:p>
            <a:endParaRPr lang="en-GB" sz="2000" dirty="0" smtClean="0"/>
          </a:p>
          <a:p>
            <a:r>
              <a:rPr lang="en-GB" sz="2000" dirty="0"/>
              <a:t>… or to choose between hypotheses.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568779" y="3373307"/>
            <a:ext cx="3199465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4114741" y="3438449"/>
                <a:ext cx="2006640" cy="425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 i="1" dirty="0" smtClean="0">
                    <a:solidFill>
                      <a:schemeClr val="accent2"/>
                    </a:solidFill>
                    <a:latin typeface="Verdana" charset="0"/>
                  </a:rPr>
                  <a:t>p</a:t>
                </a:r>
                <a:r>
                  <a:rPr lang="en-US" altLang="en-US" sz="2000" dirty="0" smtClean="0">
                    <a:solidFill>
                      <a:schemeClr val="accent2"/>
                    </a:solidFill>
                    <a:latin typeface="Verdana" charset="0"/>
                  </a:rPr>
                  <a:t>(</a:t>
                </a:r>
                <a:r>
                  <a:rPr lang="en-US" altLang="en-US" sz="2000" dirty="0" err="1" smtClean="0">
                    <a:solidFill>
                      <a:schemeClr val="accent2"/>
                    </a:solidFill>
                    <a:latin typeface="Verdana" charset="0"/>
                  </a:rPr>
                  <a:t>Ev</a:t>
                </a:r>
                <a:r>
                  <a:rPr lang="en-US" altLang="en-US" sz="2000" dirty="0" smtClean="0">
                    <a:solidFill>
                      <a:schemeClr val="accent2"/>
                    </a:solidFill>
                    <a:latin typeface="Verdana" charset="0"/>
                  </a:rPr>
                  <a:t>|</a:t>
                </a:r>
                <a:r>
                  <a:rPr lang="en-GB" altLang="en-US" sz="20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sz="20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𝑒𝑥𝑖𝑠𝑡𝑖𝑛𝑔</m:t>
                        </m:r>
                      </m:sub>
                    </m:sSub>
                  </m:oMath>
                </a14:m>
                <a:r>
                  <a:rPr lang="en-US" altLang="en-US" sz="2000" dirty="0" smtClean="0">
                    <a:solidFill>
                      <a:schemeClr val="accent2"/>
                    </a:solidFill>
                    <a:latin typeface="Verdana" charset="0"/>
                  </a:rPr>
                  <a:t>)</a:t>
                </a:r>
                <a:endParaRPr lang="en-US" altLang="en-US" sz="2000" dirty="0">
                  <a:solidFill>
                    <a:schemeClr val="accent2"/>
                  </a:solidFill>
                  <a:latin typeface="Verdana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741" y="3438449"/>
                <a:ext cx="2006640" cy="425053"/>
              </a:xfrm>
              <a:prstGeom prst="rect">
                <a:avLst/>
              </a:prstGeom>
              <a:blipFill rotWithShape="1">
                <a:blip r:embed="rId3"/>
                <a:stretch>
                  <a:fillRect l="-3343" t="-8571" r="-2128" b="-1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7564" y="2924944"/>
                <a:ext cx="7776864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dirty="0" smtClean="0">
                    <a:latin typeface="Verdana" charset="0"/>
                  </a:rPr>
                  <a:t>p</a:t>
                </a:r>
                <a:r>
                  <a:rPr lang="en-US" altLang="en-US" dirty="0" smtClean="0">
                    <a:latin typeface="Verdana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>
                    <a:latin typeface="Verdana" charset="0"/>
                  </a:rPr>
                  <a:t>|</a:t>
                </a:r>
                <a:r>
                  <a:rPr lang="en-US" altLang="en-US" dirty="0" err="1" smtClean="0">
                    <a:latin typeface="Verdana" charset="0"/>
                  </a:rPr>
                  <a:t>Ev</a:t>
                </a:r>
                <a:r>
                  <a:rPr lang="en-US" altLang="en-US" dirty="0" smtClean="0">
                    <a:latin typeface="Verdana" charset="0"/>
                  </a:rPr>
                  <a:t>,</a:t>
                </a:r>
                <a:r>
                  <a:rPr lang="en-GB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𝑒𝑥𝑖𝑠𝑡𝑖𝑛𝑔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Verdana" charset="0"/>
                  </a:rPr>
                  <a:t>) </a:t>
                </a:r>
                <a:r>
                  <a:rPr lang="en-US" altLang="en-US" i="1" dirty="0">
                    <a:latin typeface="Verdana" charset="0"/>
                  </a:rPr>
                  <a:t>=  </a:t>
                </a:r>
                <a:r>
                  <a:rPr lang="en-US" altLang="en-US" i="1" dirty="0" smtClean="0">
                    <a:solidFill>
                      <a:schemeClr val="accent3"/>
                    </a:solidFill>
                    <a:latin typeface="Verdana" charset="0"/>
                  </a:rPr>
                  <a:t>p</a:t>
                </a:r>
                <a:r>
                  <a:rPr lang="en-US" altLang="en-US" dirty="0" smtClean="0">
                    <a:solidFill>
                      <a:schemeClr val="accent3"/>
                    </a:solidFill>
                    <a:latin typeface="Verdana" charset="0"/>
                  </a:rPr>
                  <a:t>(</a:t>
                </a:r>
                <a:r>
                  <a:rPr lang="en-US" altLang="en-US" dirty="0" err="1" smtClean="0">
                    <a:solidFill>
                      <a:schemeClr val="accent3"/>
                    </a:solidFill>
                    <a:latin typeface="Verdana" charset="0"/>
                  </a:rPr>
                  <a:t>Ev</a:t>
                </a:r>
                <a:r>
                  <a:rPr lang="en-US" altLang="en-US" dirty="0" smtClean="0">
                    <a:solidFill>
                      <a:schemeClr val="accent3"/>
                    </a:solidFill>
                    <a:latin typeface="Verdana" charset="0"/>
                  </a:rPr>
                  <a:t>|</a:t>
                </a:r>
                <a:r>
                  <a:rPr lang="en-GB" altLang="en-US" dirty="0" smtClean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chemeClr val="accent3"/>
                    </a:solidFill>
                    <a:latin typeface="Verdana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𝑒𝑥𝑖𝑠𝑡𝑖𝑛𝑔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chemeClr val="accent3"/>
                    </a:solidFill>
                    <a:latin typeface="Verdana" charset="0"/>
                  </a:rPr>
                  <a:t>) </a:t>
                </a:r>
                <a:r>
                  <a:rPr lang="en-US" altLang="en-US" dirty="0" smtClean="0">
                    <a:latin typeface="Verdana" charset="0"/>
                  </a:rPr>
                  <a:t>*</a:t>
                </a:r>
                <a:r>
                  <a:rPr lang="en-US" altLang="en-US" dirty="0" smtClean="0">
                    <a:solidFill>
                      <a:srgbClr val="0000FF"/>
                    </a:solidFill>
                    <a:latin typeface="Verdana" charset="0"/>
                  </a:rPr>
                  <a:t> </a:t>
                </a:r>
                <a:r>
                  <a:rPr lang="en-US" altLang="en-US" i="1" dirty="0" smtClean="0">
                    <a:solidFill>
                      <a:srgbClr val="0000FF"/>
                    </a:solidFill>
                    <a:latin typeface="Verdana" charset="0"/>
                  </a:rPr>
                  <a:t>p</a:t>
                </a:r>
                <a:r>
                  <a:rPr lang="en-US" altLang="en-US" dirty="0" smtClean="0">
                    <a:solidFill>
                      <a:schemeClr val="tx2"/>
                    </a:solidFill>
                    <a:latin typeface="Verdana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tx2"/>
                    </a:solidFill>
                    <a:latin typeface="Verdana" charset="0"/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alt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𝑒𝑥𝑖𝑠𝑡𝑖𝑛𝑔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rgbClr val="0000FF"/>
                    </a:solidFill>
                    <a:latin typeface="Verdana" charset="0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2924944"/>
                <a:ext cx="7776864" cy="391902"/>
              </a:xfrm>
              <a:prstGeom prst="rect">
                <a:avLst/>
              </a:prstGeom>
              <a:blipFill rotWithShape="1">
                <a:blip r:embed="rId4"/>
                <a:stretch>
                  <a:fillRect l="-627" t="-9375" b="-17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3722348" y="5008517"/>
            <a:ext cx="3199465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39952" y="5052394"/>
            <a:ext cx="2688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1400" i="1" dirty="0" smtClean="0">
                <a:solidFill>
                  <a:schemeClr val="accent2"/>
                </a:solidFill>
                <a:latin typeface="Verdana" charset="0"/>
              </a:rPr>
              <a:t>p</a:t>
            </a:r>
            <a:r>
              <a:rPr lang="en-US" altLang="en-US" sz="1400" dirty="0" smtClean="0">
                <a:solidFill>
                  <a:schemeClr val="accent2"/>
                </a:solidFill>
                <a:latin typeface="Verdana" charset="0"/>
              </a:rPr>
              <a:t>(</a:t>
            </a:r>
            <a:r>
              <a:rPr lang="en-US" altLang="en-US" sz="1400" dirty="0" err="1">
                <a:solidFill>
                  <a:schemeClr val="accent2"/>
                </a:solidFill>
                <a:latin typeface="Verdana" charset="0"/>
              </a:rPr>
              <a:t>d</a:t>
            </a:r>
            <a:r>
              <a:rPr lang="en-US" altLang="en-US" sz="1400" dirty="0" err="1" smtClean="0">
                <a:solidFill>
                  <a:schemeClr val="accent2"/>
                </a:solidFill>
                <a:latin typeface="Verdana" charset="0"/>
              </a:rPr>
              <a:t>ata|existing-knowledge</a:t>
            </a:r>
            <a:r>
              <a:rPr lang="en-US" altLang="en-US" sz="1400" dirty="0" smtClean="0">
                <a:solidFill>
                  <a:schemeClr val="accent2"/>
                </a:solidFill>
                <a:latin typeface="Verdana" charset="0"/>
              </a:rPr>
              <a:t>)</a:t>
            </a:r>
            <a:endParaRPr lang="en-US" altLang="en-US" sz="1400" dirty="0">
              <a:solidFill>
                <a:schemeClr val="accent2"/>
              </a:solidFill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7564" y="4581128"/>
                <a:ext cx="77768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1400" i="1" dirty="0" smtClean="0"/>
                  <a:t>p</a:t>
                </a:r>
                <a:r>
                  <a:rPr lang="en-US" altLang="en-US" sz="1400" dirty="0" smtClean="0"/>
                  <a:t>(</a:t>
                </a:r>
                <a14:m>
                  <m:oMath xmlns:m="http://schemas.openxmlformats.org/officeDocument/2006/math">
                    <m:r>
                      <a:rPr lang="en-GB" altLang="en-US" sz="1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en-US" sz="1400" dirty="0"/>
                  <a:t> </a:t>
                </a:r>
                <a:r>
                  <a:rPr lang="en-US" altLang="en-US" sz="1400" dirty="0" smtClean="0"/>
                  <a:t>|data, existing-knowledge) </a:t>
                </a:r>
                <a:r>
                  <a:rPr lang="en-US" altLang="en-US" sz="1400" i="1" dirty="0"/>
                  <a:t>=  </a:t>
                </a:r>
                <a:r>
                  <a:rPr lang="en-US" altLang="en-US" sz="1400" i="1" dirty="0" smtClean="0">
                    <a:solidFill>
                      <a:schemeClr val="accent3"/>
                    </a:solidFill>
                  </a:rPr>
                  <a:t>p</a:t>
                </a:r>
                <a:r>
                  <a:rPr lang="en-US" altLang="en-US" sz="1400" dirty="0" smtClean="0">
                    <a:solidFill>
                      <a:schemeClr val="accent3"/>
                    </a:solidFill>
                  </a:rPr>
                  <a:t>(</a:t>
                </a:r>
                <a:r>
                  <a:rPr lang="en-US" altLang="en-US" sz="1400" dirty="0">
                    <a:solidFill>
                      <a:schemeClr val="accent3"/>
                    </a:solidFill>
                  </a:rPr>
                  <a:t>data </a:t>
                </a:r>
                <a:r>
                  <a:rPr lang="en-US" altLang="en-US" sz="1400" dirty="0" smtClean="0">
                    <a:solidFill>
                      <a:schemeClr val="accent3"/>
                    </a:solidFill>
                  </a:rPr>
                  <a:t>|</a:t>
                </a:r>
                <a:r>
                  <a:rPr lang="en-GB" altLang="en-US" sz="1400" dirty="0" smtClean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400" b="0" i="1" smtClean="0">
                        <a:solidFill>
                          <a:schemeClr val="accent3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en-US" sz="1400" dirty="0" smtClean="0">
                    <a:solidFill>
                      <a:schemeClr val="accent3"/>
                    </a:solidFill>
                  </a:rPr>
                  <a:t>,</a:t>
                </a:r>
                <a:r>
                  <a:rPr lang="en-US" altLang="en-US" sz="1400" dirty="0">
                    <a:solidFill>
                      <a:schemeClr val="accent3"/>
                    </a:solidFill>
                  </a:rPr>
                  <a:t>existing-knowledge</a:t>
                </a:r>
                <a:r>
                  <a:rPr lang="en-US" altLang="en-US" sz="1400" dirty="0" smtClean="0">
                    <a:solidFill>
                      <a:schemeClr val="accent3"/>
                    </a:solidFill>
                  </a:rPr>
                  <a:t>) </a:t>
                </a:r>
                <a:r>
                  <a:rPr lang="en-US" altLang="en-US" sz="1400" dirty="0" smtClean="0"/>
                  <a:t>*</a:t>
                </a:r>
                <a:r>
                  <a:rPr lang="en-US" altLang="en-US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1400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altLang="en-US" sz="1400" dirty="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altLang="en-US" sz="1400" b="0" i="1" smtClean="0">
                        <a:solidFill>
                          <a:schemeClr val="tx2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1400" dirty="0" smtClean="0">
                    <a:solidFill>
                      <a:schemeClr val="tx2"/>
                    </a:solidFill>
                  </a:rPr>
                  <a:t>|</a:t>
                </a:r>
                <a:r>
                  <a:rPr lang="en-US" altLang="en-US" sz="1400" dirty="0">
                    <a:solidFill>
                      <a:schemeClr val="tx2"/>
                    </a:solidFill>
                  </a:rPr>
                  <a:t>existing-knowledge</a:t>
                </a:r>
                <a:r>
                  <a:rPr lang="en-US" altLang="en-US" sz="1400" dirty="0" smtClean="0">
                    <a:solidFill>
                      <a:schemeClr val="tx2"/>
                    </a:solidFill>
                  </a:rPr>
                  <a:t>)</a:t>
                </a:r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4581128"/>
                <a:ext cx="7776864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57" t="-1961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8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/>
      <p:bldP spid="9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 smtClean="0"/>
              <a:t>The brain and probabilistic generative models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4536504"/>
              </a:xfrm>
            </p:spPr>
            <p:txBody>
              <a:bodyPr>
                <a:normAutofit fontScale="47500" lnSpcReduction="20000"/>
              </a:bodyPr>
              <a:lstStyle/>
              <a:p>
                <a:endParaRPr lang="en-GB" altLang="en-US" dirty="0" smtClean="0"/>
              </a:p>
              <a:p>
                <a:r>
                  <a:rPr lang="en-GB" altLang="en-US" dirty="0" smtClean="0"/>
                  <a:t>In this talk we have given very simple examples, and (purposefully) examples that are nothing to do with neuroscience.</a:t>
                </a:r>
              </a:p>
              <a:p>
                <a:endParaRPr lang="en-GB" altLang="en-US" dirty="0"/>
              </a:p>
              <a:p>
                <a:r>
                  <a:rPr lang="en-GB" altLang="en-US" dirty="0" smtClean="0"/>
                  <a:t>Generative models can be made to be </a:t>
                </a:r>
                <a:r>
                  <a:rPr lang="en-GB" altLang="en-US" i="1" dirty="0" smtClean="0"/>
                  <a:t>very</a:t>
                </a:r>
                <a:r>
                  <a:rPr lang="en-GB" altLang="en-US" dirty="0" smtClean="0"/>
                  <a:t> complicated, with different components (and their </a:t>
                </a:r>
                <a:r>
                  <a:rPr lang="en-GB" altLang="en-US" dirty="0"/>
                  <a:t>accompanying Θ) </a:t>
                </a:r>
                <a:r>
                  <a:rPr lang="en-GB" altLang="en-US" dirty="0" smtClean="0"/>
                  <a:t>of a model standing in for various different features that would help work out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altLang="en-US" dirty="0" smtClean="0">
                    <a:solidFill>
                      <a:srgbClr val="C0504D"/>
                    </a:solidFill>
                  </a:rPr>
                  <a:t> </a:t>
                </a:r>
                <a:r>
                  <a:rPr lang="en-GB" altLang="en-US" dirty="0" smtClean="0"/>
                  <a:t>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altLang="en-US" dirty="0" smtClean="0">
                    <a:solidFill>
                      <a:srgbClr val="C0504D"/>
                    </a:solidFill>
                  </a:rPr>
                  <a:t>.</a:t>
                </a:r>
              </a:p>
              <a:p>
                <a:endParaRPr lang="en-GB" altLang="en-US" dirty="0"/>
              </a:p>
              <a:p>
                <a:r>
                  <a:rPr lang="en-GB" altLang="en-US" dirty="0" smtClean="0"/>
                  <a:t>So it should be clear that, in theory, the brain, needing to move from, say, ‘eye-data’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altLang="en-US" dirty="0" smtClean="0"/>
                  <a:t>) to ‘object class’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altLang="en-US" dirty="0" smtClean="0"/>
                  <a:t>) </a:t>
                </a:r>
                <a:r>
                  <a:rPr lang="en-GB" altLang="en-US" i="1" dirty="0" smtClean="0"/>
                  <a:t>could</a:t>
                </a:r>
                <a:r>
                  <a:rPr lang="en-GB" altLang="en-US" dirty="0" smtClean="0"/>
                  <a:t> be iteratively learning </a:t>
                </a:r>
                <a:r>
                  <a:rPr lang="en-GB" altLang="en-US" dirty="0" err="1" smtClean="0"/>
                  <a:t>Θs</a:t>
                </a:r>
                <a:r>
                  <a:rPr lang="en-GB" altLang="en-US" dirty="0" smtClean="0"/>
                  <a:t> that model the likelihood p</a:t>
                </a:r>
                <a:r>
                  <a:rPr lang="en-GB" alt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altLang="en-US" dirty="0" err="1" smtClean="0">
                    <a:solidFill>
                      <a:schemeClr val="tx1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altLang="en-US" dirty="0" smtClean="0">
                    <a:solidFill>
                      <a:schemeClr val="tx1"/>
                    </a:solidFill>
                  </a:rPr>
                  <a:t>, X</a:t>
                </a:r>
                <a:r>
                  <a:rPr lang="en-GB" altLang="en-US" dirty="0" smtClean="0"/>
                  <a:t>, C) with components of the model keeping track of the </a:t>
                </a:r>
                <a:r>
                  <a:rPr lang="en-GB" altLang="en-US" dirty="0" err="1" smtClean="0"/>
                  <a:t>pdfs</a:t>
                </a:r>
                <a:r>
                  <a:rPr lang="en-GB" altLang="en-US" dirty="0" smtClean="0"/>
                  <a:t> of many different features: for instance, the current light direction, </a:t>
                </a:r>
                <a:r>
                  <a:rPr lang="en-GB" altLang="en-US" dirty="0"/>
                  <a:t>current </a:t>
                </a:r>
                <a:r>
                  <a:rPr lang="en-GB" altLang="en-US" dirty="0" smtClean="0"/>
                  <a:t>object’s colour, </a:t>
                </a:r>
                <a:r>
                  <a:rPr lang="en-GB" altLang="en-US" dirty="0"/>
                  <a:t>current </a:t>
                </a:r>
                <a:r>
                  <a:rPr lang="en-GB" altLang="en-US" dirty="0" smtClean="0"/>
                  <a:t>object’s shape, </a:t>
                </a:r>
                <a:r>
                  <a:rPr lang="en-GB" altLang="en-US" dirty="0"/>
                  <a:t>current </a:t>
                </a:r>
                <a:r>
                  <a:rPr lang="en-GB" altLang="en-US" dirty="0" smtClean="0"/>
                  <a:t>object’s density and so forth.</a:t>
                </a:r>
              </a:p>
              <a:p>
                <a:endParaRPr lang="en-GB" altLang="en-US" dirty="0"/>
              </a:p>
              <a:p>
                <a:r>
                  <a:rPr lang="en-GB" altLang="en-US" dirty="0" smtClean="0"/>
                  <a:t>i.e. the brain has a probabilistic conception of all the various features in the world.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For </a:t>
                </a:r>
                <a:r>
                  <a:rPr lang="en-US" altLang="en-US" dirty="0" smtClean="0"/>
                  <a:t>a discussion on </a:t>
                </a:r>
                <a:r>
                  <a:rPr lang="en-US" altLang="en-US" dirty="0"/>
                  <a:t>whether it is easy to test </a:t>
                </a:r>
                <a:r>
                  <a:rPr lang="en-US" altLang="en-US" dirty="0" smtClean="0"/>
                  <a:t>models based on Bayesian inference </a:t>
                </a:r>
                <a:r>
                  <a:rPr lang="en-US" altLang="en-US" dirty="0"/>
                  <a:t>see</a:t>
                </a:r>
              </a:p>
              <a:p>
                <a:r>
                  <a:rPr lang="en-GB" dirty="0"/>
                  <a:t>Bowers &amp; Davis (2012) and the reply Griffiths </a:t>
                </a:r>
                <a:r>
                  <a:rPr lang="en-GB" i="1" dirty="0"/>
                  <a:t>et al.</a:t>
                </a:r>
                <a:r>
                  <a:rPr lang="en-GB" dirty="0"/>
                  <a:t> (2012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4536504"/>
              </a:xfrm>
              <a:blipFill rotWithShape="1">
                <a:blip r:embed="rId4"/>
                <a:stretch>
                  <a:fillRect l="-222" r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3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132856"/>
            <a:ext cx="7488832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/>
              <a:t>What is the Bayesian Occam’s razor?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600400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r>
              <a:rPr lang="en-GB" sz="2000" i="1" dirty="0" smtClean="0"/>
              <a:t>Occam’s razor is the assertion that a simple hypothesis should be accepted over complicated hypothesis </a:t>
            </a:r>
            <a:r>
              <a:rPr lang="en-GB" sz="2000" i="1" dirty="0"/>
              <a:t>when </a:t>
            </a:r>
            <a:r>
              <a:rPr lang="en-GB" sz="2000" i="1" dirty="0" smtClean="0"/>
              <a:t>both explain the data equally. </a:t>
            </a:r>
            <a:endParaRPr lang="en-GB" altLang="en-US" sz="2000" i="1" dirty="0" smtClean="0"/>
          </a:p>
          <a:p>
            <a:pPr marL="0" indent="0"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/>
              <a:t>‘Bayesian probability automatically embodies Occam’s Razor’</a:t>
            </a:r>
          </a:p>
          <a:p>
            <a:pPr marL="0" indent="0">
              <a:buNone/>
            </a:pPr>
            <a:r>
              <a:rPr lang="en-GB" dirty="0" smtClean="0"/>
              <a:t>					- </a:t>
            </a:r>
            <a:r>
              <a:rPr lang="en-GB" sz="2400" dirty="0" smtClean="0"/>
              <a:t>MacKay (2003) p. 344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Imagine we are comparing between two hypotheses.</a:t>
            </a:r>
          </a:p>
          <a:p>
            <a:pPr marL="0" indent="0">
              <a:buNone/>
            </a:pPr>
            <a:endParaRPr lang="en-GB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400" dirty="0" smtClean="0"/>
              <a:t>As mentioned last week, we can ascertain the relative plausibility of two hypotheses, by dividing the posterior of one by the other.</a:t>
            </a:r>
            <a:endParaRPr lang="en-US" altLang="en-US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837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7744" y="3140968"/>
            <a:ext cx="381642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/>
              <a:t>What is the Bayesian Occam’s razor?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6132" y="2132856"/>
                <a:ext cx="8229600" cy="4725144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GB" sz="24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GB" sz="24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400" dirty="0" smtClean="0"/>
                  <a:t>The hypothesis with a higher posterior should be preferred over another. But how much higher?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GB" sz="2400" dirty="0" smtClean="0">
                  <a:solidFill>
                    <a:schemeClr val="accent2"/>
                  </a:solidFill>
                </a:endParaRPr>
              </a:p>
              <a:p>
                <a:pPr marL="0" lvl="3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altLang="en-US" sz="2400" dirty="0" smtClean="0"/>
                  <a:t>		3-20</a:t>
                </a:r>
                <a:r>
                  <a:rPr lang="en-GB" altLang="en-US" sz="2400" dirty="0"/>
                  <a:t>: Positive </a:t>
                </a:r>
                <a:r>
                  <a:rPr lang="en-GB" altLang="en-US" sz="2400" dirty="0" smtClean="0"/>
                  <a:t>evidence that H</a:t>
                </a:r>
                <a:r>
                  <a:rPr lang="en-GB" altLang="en-US" sz="1800" dirty="0" smtClean="0"/>
                  <a:t>1</a:t>
                </a:r>
                <a:r>
                  <a:rPr lang="en-GB" altLang="en-US" sz="2400" dirty="0" smtClean="0"/>
                  <a:t> is to be preferred over H</a:t>
                </a:r>
                <a:r>
                  <a:rPr lang="en-GB" altLang="en-US" sz="1800" dirty="0" smtClean="0"/>
                  <a:t>2</a:t>
                </a:r>
                <a:endParaRPr lang="en-GB" altLang="en-US" sz="1800" dirty="0"/>
              </a:p>
              <a:p>
                <a:pPr marL="0" lvl="3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altLang="en-US" sz="2400" dirty="0" smtClean="0"/>
                  <a:t>		20-150</a:t>
                </a:r>
                <a:r>
                  <a:rPr lang="en-GB" altLang="en-US" sz="2400" dirty="0"/>
                  <a:t>: Strong </a:t>
                </a:r>
                <a:r>
                  <a:rPr lang="en-GB" altLang="en-US" sz="2400" dirty="0" smtClean="0"/>
                  <a:t>evidence that </a:t>
                </a:r>
                <a:r>
                  <a:rPr lang="en-GB" altLang="en-US" sz="2400" dirty="0"/>
                  <a:t>H</a:t>
                </a:r>
                <a:r>
                  <a:rPr lang="en-GB" altLang="en-US" sz="1800" dirty="0"/>
                  <a:t>1</a:t>
                </a:r>
                <a:r>
                  <a:rPr lang="en-GB" altLang="en-US" sz="2400" dirty="0"/>
                  <a:t> is to be preferred over </a:t>
                </a:r>
                <a:r>
                  <a:rPr lang="en-GB" altLang="en-US" sz="2400" dirty="0" smtClean="0"/>
                  <a:t>H</a:t>
                </a:r>
                <a:r>
                  <a:rPr lang="en-GB" altLang="en-US" sz="1800" dirty="0" smtClean="0"/>
                  <a:t>2</a:t>
                </a:r>
                <a:endParaRPr lang="en-GB" altLang="en-US" sz="2400" dirty="0"/>
              </a:p>
              <a:p>
                <a:pPr marL="0" lvl="3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altLang="en-US" sz="2400" dirty="0" smtClean="0"/>
                  <a:t>		&gt; </a:t>
                </a:r>
                <a:r>
                  <a:rPr lang="en-GB" altLang="en-US" sz="2400" dirty="0"/>
                  <a:t>150: Very strong </a:t>
                </a:r>
                <a:r>
                  <a:rPr lang="en-GB" altLang="en-US" sz="2400" dirty="0" smtClean="0"/>
                  <a:t>evidence </a:t>
                </a:r>
                <a:r>
                  <a:rPr lang="en-GB" altLang="en-US" sz="2400" dirty="0"/>
                  <a:t>that H</a:t>
                </a:r>
                <a:r>
                  <a:rPr lang="en-GB" altLang="en-US" sz="1800" dirty="0"/>
                  <a:t>1</a:t>
                </a:r>
                <a:r>
                  <a:rPr lang="en-GB" altLang="en-US" sz="2400" dirty="0"/>
                  <a:t> is to be preferred over </a:t>
                </a:r>
                <a:r>
                  <a:rPr lang="en-GB" altLang="en-US" sz="2400" dirty="0" smtClean="0"/>
                  <a:t>H</a:t>
                </a:r>
                <a:r>
                  <a:rPr lang="en-GB" altLang="en-US" sz="1800" dirty="0" smtClean="0"/>
                  <a:t>2</a:t>
                </a:r>
              </a:p>
              <a:p>
                <a:pPr marL="0" lvl="3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1800" dirty="0">
                    <a:solidFill>
                      <a:schemeClr val="accent2"/>
                    </a:solidFill>
                  </a:rPr>
                  <a:t>		</a:t>
                </a:r>
                <a:endParaRPr lang="en-GB" sz="1800" dirty="0" smtClean="0">
                  <a:solidFill>
                    <a:schemeClr val="accent2"/>
                  </a:solidFill>
                </a:endParaRPr>
              </a:p>
              <a:p>
                <a:pPr marL="0" lvl="3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GB" altLang="en-US" sz="2400" dirty="0" smtClean="0"/>
              </a:p>
              <a:p>
                <a:pPr marL="0" lvl="3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2400" dirty="0"/>
                  <a:t>	</a:t>
                </a:r>
                <a:r>
                  <a:rPr lang="en-GB" sz="2400" dirty="0" smtClean="0"/>
                  <a:t>				</a:t>
                </a:r>
                <a:r>
                  <a:rPr lang="en-US" sz="2400" i="1" dirty="0" err="1" smtClean="0"/>
                  <a:t>Kass</a:t>
                </a:r>
                <a:r>
                  <a:rPr lang="en-US" sz="2400" i="1" dirty="0" smtClean="0"/>
                  <a:t> </a:t>
                </a:r>
                <a:r>
                  <a:rPr lang="en-US" sz="2400" i="1" dirty="0"/>
                  <a:t>and </a:t>
                </a:r>
                <a:r>
                  <a:rPr lang="en-US" sz="2400" i="1" dirty="0" err="1"/>
                  <a:t>Raftery</a:t>
                </a:r>
                <a:r>
                  <a:rPr lang="en-US" sz="2400" i="1" dirty="0"/>
                  <a:t> (1995)</a:t>
                </a:r>
              </a:p>
              <a:p>
                <a:pPr marL="0" lvl="3" indent="0">
                  <a:lnSpc>
                    <a:spcPct val="120000"/>
                  </a:lnSpc>
                  <a:spcBef>
                    <a:spcPts val="0"/>
                  </a:spcBef>
                </a:pPr>
                <a:endParaRPr lang="en-GB" altLang="en-US" sz="14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400" dirty="0" smtClean="0"/>
                  <a:t>What happens if we have two hypotheses for which we have equal prior probabilities, explain the data equally well, but H2 is much more complicated than H1?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en-GB" sz="24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400" dirty="0" smtClean="0"/>
                  <a:t>Let’s take a closer look at (1)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GB" sz="24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400" dirty="0" smtClean="0"/>
                  <a:t>Looking at the right hand side, the fi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rst bit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) represents </a:t>
                </a:r>
                <a:r>
                  <a:rPr lang="en-GB" sz="2400" dirty="0" smtClean="0"/>
                  <a:t>the ratio between the prior probabilities. If they are equal then this is 1, and contributes nothing.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en-GB" sz="2400" dirty="0">
                  <a:solidFill>
                    <a:schemeClr val="accent2"/>
                  </a:solidFill>
                </a:endParaRPr>
              </a:p>
              <a:p>
                <a:r>
                  <a:rPr lang="en-GB" sz="2400" dirty="0" smtClean="0"/>
                  <a:t>But what about the second bit</a:t>
                </a:r>
                <a:r>
                  <a:rPr lang="en-GB" sz="2400" dirty="0" smtClean="0">
                    <a:solidFill>
                      <a:schemeClr val="tx1"/>
                    </a:solidFill>
                  </a:rPr>
                  <a:t>?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  <m:r>
                          <a:rPr lang="en-GB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)  This term is the likelihood ratio.</a:t>
                </a:r>
              </a:p>
              <a:p>
                <a:pPr marL="0" indent="0">
                  <a:buNone/>
                </a:pPr>
                <a:endParaRPr lang="en-GB" sz="24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GB" sz="2400" dirty="0" smtClean="0"/>
                  <a:t>“The more complicated hypothesis </a:t>
                </a:r>
                <a:r>
                  <a:rPr lang="en-GB" sz="2400" dirty="0" err="1" smtClean="0"/>
                  <a:t>Hc</a:t>
                </a:r>
                <a:r>
                  <a:rPr lang="en-GB" sz="2400" dirty="0" smtClean="0"/>
                  <a:t> always suffers [in this situation] because it has more [variables], and so can predict a greater variety of data sets”</a:t>
                </a:r>
              </a:p>
              <a:p>
                <a:pPr marL="0" indent="0">
                  <a:buNone/>
                </a:pPr>
                <a:r>
                  <a:rPr lang="en-GB" sz="2400" dirty="0"/>
                  <a:t>	</a:t>
                </a:r>
                <a:r>
                  <a:rPr lang="en-GB" sz="2400" dirty="0" smtClean="0"/>
                  <a:t>						-MacKay (2003)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132" y="2132856"/>
                <a:ext cx="8229600" cy="4725144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9912" y="2132856"/>
                <a:ext cx="871020" cy="53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</m:t>
                        </m:r>
                        <m:r>
                          <a:rPr lang="en-GB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|</m:t>
                        </m:r>
                        <m:r>
                          <a:rPr lang="en-GB" i="1">
                            <a:latin typeface="Cambria Math"/>
                          </a:rPr>
                          <m:t>𝐷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</m:t>
                        </m:r>
                        <m:r>
                          <a:rPr lang="en-GB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|</m:t>
                        </m:r>
                        <m:r>
                          <a:rPr lang="en-GB" i="1">
                            <a:latin typeface="Cambria Math"/>
                          </a:rPr>
                          <m:t>𝐷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132856"/>
                <a:ext cx="871020" cy="533544"/>
              </a:xfrm>
              <a:prstGeom prst="rect">
                <a:avLst/>
              </a:prstGeom>
              <a:blipFill rotWithShape="1"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59140" y="2132856"/>
                <a:ext cx="2289409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</m:t>
                        </m:r>
                        <m:r>
                          <a:rPr lang="en-GB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</m:t>
                        </m:r>
                        <m:r>
                          <a:rPr lang="en-GB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</m:t>
                        </m:r>
                        <m:r>
                          <a:rPr lang="en-GB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𝐷</m:t>
                        </m:r>
                        <m:r>
                          <a:rPr lang="en-GB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</m:t>
                        </m:r>
                        <m:r>
                          <a:rPr lang="en-GB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𝐷</m:t>
                        </m:r>
                        <m:r>
                          <a:rPr lang="en-GB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dirty="0"/>
                  <a:t> 	(1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140" y="2132856"/>
                <a:ext cx="2289409" cy="533544"/>
              </a:xfrm>
              <a:prstGeom prst="rect">
                <a:avLst/>
              </a:prstGeom>
              <a:blipFill rotWithShape="1">
                <a:blip r:embed="rId6"/>
                <a:stretch>
                  <a:fillRect r="-1600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8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p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/>
              <a:t>What is the Bayesian Occam’s razor?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sz="2400" dirty="0" smtClean="0">
                    <a:solidFill>
                      <a:schemeClr val="tx1"/>
                    </a:solidFill>
                  </a:rPr>
                  <a:t>You have the sequence ‘-1, 3, 7, 11’ </a:t>
                </a:r>
              </a:p>
              <a:p>
                <a:pPr marL="0" indent="0">
                  <a:buNone/>
                </a:pPr>
                <a:r>
                  <a:rPr lang="en-GB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2400" dirty="0" smtClean="0">
                    <a:solidFill>
                      <a:schemeClr val="tx1"/>
                    </a:solidFill>
                  </a:rPr>
                  <a:t>We are told some ‘law’ accounts for the data – what is it?</a:t>
                </a:r>
              </a:p>
              <a:p>
                <a:pPr marL="0" indent="0">
                  <a:buNone/>
                </a:pPr>
                <a:endParaRPr lang="en-GB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→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 →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sz="2400" dirty="0" smtClean="0">
                    <a:solidFill>
                      <a:schemeClr val="tx1"/>
                    </a:solidFill>
                  </a:rPr>
                  <a:t>Both account for the above data. But assuming they have the same priors</a:t>
                </a:r>
                <a:r>
                  <a:rPr lang="en-GB" sz="2400" dirty="0" smtClean="0"/>
                  <a:t>, are the likelihoods different?</a:t>
                </a: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  <a:blipFill rotWithShape="1">
                <a:blip r:embed="rId4"/>
                <a:stretch>
                  <a:fillRect l="-889" t="-1866" b="-1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6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/>
              <a:t>What is the Bayesian Occam’s razor?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GB" sz="2400" dirty="0" smtClean="0"/>
                  <a:t>It depends 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/>
                      </a:rPr>
                      <m:t>P</m:t>
                    </m:r>
                    <m:r>
                      <a:rPr lang="en-GB" sz="2400">
                        <a:latin typeface="Cambria Math"/>
                      </a:rPr>
                      <m:t>(</m:t>
                    </m:r>
                    <m:r>
                      <a:rPr lang="en-GB" sz="2400" i="1">
                        <a:latin typeface="Cambria Math"/>
                      </a:rPr>
                      <m:t>𝐷</m:t>
                    </m:r>
                    <m:r>
                      <a:rPr lang="en-GB" sz="2400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>
                    <a:solidFill>
                      <a:schemeClr val="tx1"/>
                    </a:solidFill>
                  </a:rPr>
                  <a:t> is estimated. If the hypotheses look like this:</a:t>
                </a:r>
                <a:endParaRPr lang="en-GB" sz="2400" dirty="0"/>
              </a:p>
              <a:p>
                <a:pPr marL="0" indent="0">
                  <a:buNone/>
                </a:pPr>
                <a:endParaRPr lang="en-GB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: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 →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/>
                        </a:rPr>
                        <m:t>: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 →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And 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GB" sz="2400" dirty="0" smtClean="0"/>
                  <a:t> are values with all </a:t>
                </a:r>
                <a:r>
                  <a:rPr lang="en-GB" sz="2400" dirty="0"/>
                  <a:t>the </a:t>
                </a:r>
                <a:r>
                  <a:rPr lang="en-GB" sz="2400" dirty="0" smtClean="0"/>
                  <a:t>numerators and integers being are </a:t>
                </a:r>
                <a:r>
                  <a:rPr lang="en-GB" sz="2400" dirty="0"/>
                  <a:t>equally likely to be between say, -50 and 50 and all denominators between 1 and </a:t>
                </a:r>
                <a:r>
                  <a:rPr lang="en-GB" sz="2400" dirty="0" smtClean="0"/>
                  <a:t>50, then probability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 </m:t>
                    </m:r>
                    <m:r>
                      <a:rPr lang="en-GB" sz="2400" b="0" i="1" smtClean="0">
                        <a:latin typeface="Cambria Math"/>
                      </a:rPr>
                      <m:t>𝑎𝑛𝑑</m:t>
                    </m:r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2400" dirty="0" smtClean="0"/>
                  <a:t> happen to be the correct numbers to match the data is:</a:t>
                </a: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1800" dirty="0" smtClean="0">
                    <a:solidFill>
                      <a:schemeClr val="tx1"/>
                    </a:solidFill>
                  </a:rPr>
                  <a:t>P(D|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dirty="0" smtClean="0">
                    <a:solidFill>
                      <a:schemeClr val="tx1"/>
                    </a:solidFill>
                  </a:rPr>
                  <a:t>) = </a:t>
                </a:r>
                <a:r>
                  <a:rPr lang="en-GB" sz="1800" dirty="0" smtClean="0">
                    <a:solidFill>
                      <a:schemeClr val="accent2"/>
                    </a:solidFill>
                  </a:rPr>
                  <a:t>1/101</a:t>
                </a:r>
                <a:r>
                  <a:rPr lang="en-GB" sz="1800" dirty="0" smtClean="0">
                    <a:solidFill>
                      <a:schemeClr val="tx1"/>
                    </a:solidFill>
                  </a:rPr>
                  <a:t>*(1/101) = 0.0001</a:t>
                </a:r>
              </a:p>
              <a:p>
                <a:pPr marL="0" indent="0">
                  <a:buNone/>
                </a:pPr>
                <a:r>
                  <a:rPr lang="en-GB" sz="1800" dirty="0"/>
                  <a:t>P(D|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dirty="0"/>
                  <a:t>) = </a:t>
                </a:r>
                <a:r>
                  <a:rPr lang="en-GB" sz="1800" dirty="0" smtClean="0">
                    <a:solidFill>
                      <a:schemeClr val="accent2"/>
                    </a:solidFill>
                  </a:rPr>
                  <a:t>1/101</a:t>
                </a:r>
                <a:r>
                  <a:rPr lang="en-GB" sz="1800" dirty="0" smtClean="0"/>
                  <a:t>*(4/101*1/50)</a:t>
                </a:r>
                <a:r>
                  <a:rPr lang="en-GB" sz="1800" dirty="0"/>
                  <a:t> *(4/101*1/50</a:t>
                </a:r>
                <a:r>
                  <a:rPr lang="en-GB" sz="1800" dirty="0" smtClean="0"/>
                  <a:t>)</a:t>
                </a:r>
                <a:r>
                  <a:rPr lang="en-GB" sz="1800" dirty="0"/>
                  <a:t> </a:t>
                </a:r>
                <a:r>
                  <a:rPr lang="en-GB" sz="1800" dirty="0" smtClean="0"/>
                  <a:t>*(2/101*1/50</a:t>
                </a:r>
                <a:r>
                  <a:rPr lang="en-GB" sz="1800" dirty="0"/>
                  <a:t>)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= </a:t>
                </a:r>
                <a:r>
                  <a:rPr lang="en-GB" sz="1800" dirty="0" smtClean="0"/>
                  <a:t>2.5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1800" i="1">
                            <a:latin typeface="Cambria Math"/>
                          </a:rPr>
                          <m:t>−</m:t>
                        </m:r>
                        <m:r>
                          <a:rPr lang="en-GB" sz="1800" b="0" i="1" smtClean="0"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endParaRPr lang="en-GB" sz="1800" dirty="0" smtClean="0"/>
              </a:p>
              <a:p>
                <a:pPr marL="0" indent="0">
                  <a:buNone/>
                </a:pPr>
                <a:endParaRPr lang="en-GB" sz="1700" dirty="0" smtClean="0">
                  <a:solidFill>
                    <a:schemeClr val="tx1"/>
                  </a:solidFill>
                </a:endParaRPr>
              </a:p>
              <a:p>
                <a:pPr marL="0" lvl="3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7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700">
                            <a:latin typeface="Cambria Math"/>
                          </a:rPr>
                          <m:t>P</m:t>
                        </m:r>
                        <m:r>
                          <a:rPr lang="en-GB" sz="170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7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700" i="1">
                            <a:latin typeface="Cambria Math"/>
                          </a:rPr>
                          <m:t>|</m:t>
                        </m:r>
                        <m:r>
                          <a:rPr lang="en-GB" sz="1700" i="1">
                            <a:latin typeface="Cambria Math"/>
                          </a:rPr>
                          <m:t>𝐷</m:t>
                        </m:r>
                        <m:r>
                          <a:rPr lang="en-GB" sz="17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1700">
                            <a:latin typeface="Cambria Math"/>
                          </a:rPr>
                          <m:t>P</m:t>
                        </m:r>
                        <m:r>
                          <a:rPr lang="en-GB" sz="170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GB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7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700" i="1">
                            <a:latin typeface="Cambria Math"/>
                          </a:rPr>
                          <m:t>|</m:t>
                        </m:r>
                        <m:r>
                          <a:rPr lang="en-GB" sz="1700" i="1">
                            <a:latin typeface="Cambria Math"/>
                          </a:rPr>
                          <m:t>𝐷</m:t>
                        </m:r>
                        <m:r>
                          <a:rPr lang="en-GB" sz="17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1700" dirty="0"/>
                  <a:t> </a:t>
                </a:r>
                <a:r>
                  <a:rPr lang="en-GB" sz="1700" dirty="0" smtClean="0"/>
                  <a:t> = 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7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700" dirty="0"/>
                          <m:t>P</m:t>
                        </m:r>
                        <m:r>
                          <m:rPr>
                            <m:nor/>
                          </m:rPr>
                          <a:rPr lang="en-GB" sz="1700" dirty="0"/>
                          <m:t>(</m:t>
                        </m:r>
                        <m:r>
                          <m:rPr>
                            <m:nor/>
                          </m:rPr>
                          <a:rPr lang="en-GB" sz="1700" dirty="0"/>
                          <m:t>D</m:t>
                        </m:r>
                        <m:r>
                          <m:rPr>
                            <m:nor/>
                          </m:rPr>
                          <a:rPr lang="en-GB" sz="1700" dirty="0"/>
                          <m:t>|</m:t>
                        </m:r>
                        <m:sSub>
                          <m:sSubPr>
                            <m:ctrlPr>
                              <a:rPr lang="en-GB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7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17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700" dirty="0"/>
                          <m:t>P</m:t>
                        </m:r>
                        <m:r>
                          <m:rPr>
                            <m:nor/>
                          </m:rPr>
                          <a:rPr lang="en-GB" sz="1700" dirty="0"/>
                          <m:t>(</m:t>
                        </m:r>
                        <m:r>
                          <m:rPr>
                            <m:nor/>
                          </m:rPr>
                          <a:rPr lang="en-GB" sz="1700" dirty="0"/>
                          <m:t>D</m:t>
                        </m:r>
                        <m:r>
                          <m:rPr>
                            <m:nor/>
                          </m:rPr>
                          <a:rPr lang="en-GB" sz="1700" dirty="0"/>
                          <m:t>|</m:t>
                        </m:r>
                        <m:sSub>
                          <m:sSubPr>
                            <m:ctrlPr>
                              <a:rPr lang="en-GB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7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sz="17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7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17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7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1700" b="0" i="1" dirty="0" smtClean="0">
                            <a:latin typeface="Cambria Math"/>
                          </a:rPr>
                          <m:t>0.0001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700" dirty="0"/>
                          <m:t>2.5 </m:t>
                        </m:r>
                        <m:r>
                          <m:rPr>
                            <m:nor/>
                          </m:rPr>
                          <a:rPr lang="en-GB" sz="1700" dirty="0"/>
                          <m:t>x</m:t>
                        </m:r>
                        <m:r>
                          <m:rPr>
                            <m:nor/>
                          </m:rPr>
                          <a:rPr lang="en-GB" sz="1700" dirty="0"/>
                          <m:t> </m:t>
                        </m:r>
                        <m:sSup>
                          <m:sSupPr>
                            <m:ctrlPr>
                              <a:rPr lang="en-GB" sz="1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7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GB" sz="1700" i="1">
                                <a:latin typeface="Cambria Math"/>
                              </a:rPr>
                              <m:t>−12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700" dirty="0" smtClean="0"/>
                  <a:t> </a:t>
                </a:r>
                <a:r>
                  <a:rPr lang="en-GB" sz="1700" dirty="0" smtClean="0">
                    <a:solidFill>
                      <a:schemeClr val="tx1"/>
                    </a:solidFill>
                  </a:rPr>
                  <a:t>= 4,000,000 =  </a:t>
                </a:r>
                <a:r>
                  <a:rPr lang="en-GB" altLang="en-US" sz="1700" dirty="0" smtClean="0"/>
                  <a:t>Very </a:t>
                </a:r>
                <a:r>
                  <a:rPr lang="en-GB" altLang="en-US" sz="1700" dirty="0"/>
                  <a:t>strong evidence that H1 is to be preferred over H2</a:t>
                </a:r>
              </a:p>
              <a:p>
                <a:pPr marL="0" indent="0">
                  <a:buNone/>
                </a:pPr>
                <a:endParaRPr lang="en-GB" sz="17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3921299"/>
              </a:xfrm>
              <a:blipFill rotWithShape="1">
                <a:blip r:embed="rId4"/>
                <a:stretch>
                  <a:fillRect l="-444" t="-1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at03\Desktop\phot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19701"/>
            <a:ext cx="494032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87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/>
              <a:t>What is the Bayesian Occam’s razor?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6642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Notes: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There is no easy way to extend the likelihood ratio measure to the non-binary case, </a:t>
            </a:r>
            <a:r>
              <a:rPr lang="en-GB" sz="2400" dirty="0" err="1" smtClean="0"/>
              <a:t>ie</a:t>
            </a:r>
            <a:r>
              <a:rPr lang="en-GB" sz="2400" dirty="0" smtClean="0"/>
              <a:t> where we have more than one hypothesis to test. </a:t>
            </a:r>
          </a:p>
          <a:p>
            <a:endParaRPr lang="en-GB" sz="2400" dirty="0"/>
          </a:p>
          <a:p>
            <a:r>
              <a:rPr lang="en-GB" sz="2400" dirty="0" smtClean="0"/>
              <a:t>However, you could do the above for every pair of hypotheses to build a matrix of likelihood ratios between all– although this would get very large.</a:t>
            </a:r>
          </a:p>
          <a:p>
            <a:pPr marL="0" indent="0">
              <a:buNone/>
            </a:pPr>
            <a:r>
              <a:rPr lang="en-GB" sz="2400" dirty="0" smtClean="0"/>
              <a:t>  </a:t>
            </a:r>
          </a:p>
          <a:p>
            <a:pPr marL="0" indent="0" algn="r">
              <a:buNone/>
            </a:pPr>
            <a:r>
              <a:rPr lang="en-GB" sz="2400" dirty="0" smtClean="0"/>
              <a:t>			[see </a:t>
            </a:r>
            <a:r>
              <a:rPr lang="en-GB" sz="2400" dirty="0" err="1" smtClean="0"/>
              <a:t>Jaynes</a:t>
            </a:r>
            <a:r>
              <a:rPr lang="en-GB" sz="2400" dirty="0" smtClean="0"/>
              <a:t> </a:t>
            </a:r>
            <a:r>
              <a:rPr lang="en-GB" sz="2400" dirty="0"/>
              <a:t>(2003) for </a:t>
            </a:r>
            <a:r>
              <a:rPr lang="en-GB" sz="2400" dirty="0" smtClean="0"/>
              <a:t>discussion]</a:t>
            </a:r>
            <a:endParaRPr lang="en-GB" sz="2400" dirty="0"/>
          </a:p>
          <a:p>
            <a:pPr marL="0" indent="0">
              <a:buNone/>
            </a:pP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20888"/>
                <a:ext cx="8075240" cy="4392488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buFontTx/>
                  <a:buChar char="-"/>
                </a:pPr>
                <a:r>
                  <a:rPr lang="en-GB" sz="7200" dirty="0" smtClean="0">
                    <a:solidFill>
                      <a:srgbClr val="000000"/>
                    </a:solidFill>
                  </a:rPr>
                  <a:t>Discriminative and generative models are used to approximate the underlying relationships between sets of data.</a:t>
                </a:r>
              </a:p>
              <a:p>
                <a:pPr>
                  <a:buFontTx/>
                  <a:buChar char="-"/>
                </a:pPr>
                <a:endParaRPr lang="en-GB" sz="7200" dirty="0">
                  <a:solidFill>
                    <a:srgbClr val="00000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GB" sz="7200" dirty="0" smtClean="0">
                    <a:solidFill>
                      <a:srgbClr val="000000"/>
                    </a:solidFill>
                  </a:rPr>
                  <a:t>Generative models are more ‘powerful’, but generally require more data to estimate their hidden parameters (</a:t>
                </a:r>
                <a:r>
                  <a:rPr lang="en-GB" sz="7200" dirty="0" err="1" smtClean="0">
                    <a:solidFill>
                      <a:srgbClr val="000000"/>
                    </a:solidFill>
                  </a:rPr>
                  <a:t>Θ</a:t>
                </a:r>
                <a:r>
                  <a:rPr lang="en-GB" sz="720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>
                  <a:buFontTx/>
                  <a:buChar char="-"/>
                </a:pPr>
                <a:endParaRPr lang="en-GB" sz="7200" dirty="0">
                  <a:solidFill>
                    <a:srgbClr val="00000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GB" sz="7200" dirty="0" smtClean="0">
                    <a:solidFill>
                      <a:srgbClr val="000000"/>
                    </a:solidFill>
                  </a:rPr>
                  <a:t>“Inferring a model” and “inverting a model” refer </a:t>
                </a:r>
                <a:r>
                  <a:rPr lang="en-GB" sz="7200" dirty="0">
                    <a:solidFill>
                      <a:srgbClr val="000000"/>
                    </a:solidFill>
                  </a:rPr>
                  <a:t>to </a:t>
                </a:r>
                <a:r>
                  <a:rPr lang="en-GB" sz="7200" dirty="0" smtClean="0">
                    <a:solidFill>
                      <a:srgbClr val="000000"/>
                    </a:solidFill>
                  </a:rPr>
                  <a:t>finding the hidden parameters of some model using training data.</a:t>
                </a:r>
              </a:p>
              <a:p>
                <a:pPr>
                  <a:buFontTx/>
                  <a:buChar char="-"/>
                </a:pPr>
                <a:endParaRPr lang="en-GB" sz="7200" dirty="0">
                  <a:solidFill>
                    <a:srgbClr val="00000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GB" sz="7200" dirty="0" smtClean="0">
                    <a:solidFill>
                      <a:srgbClr val="000000"/>
                    </a:solidFill>
                  </a:rPr>
                  <a:t>“Inference on a </a:t>
                </a:r>
                <a:r>
                  <a:rPr lang="en-GB" sz="7200" dirty="0">
                    <a:solidFill>
                      <a:srgbClr val="000000"/>
                    </a:solidFill>
                  </a:rPr>
                  <a:t>model” </a:t>
                </a:r>
                <a:r>
                  <a:rPr lang="en-GB" sz="7200" dirty="0" smtClean="0">
                    <a:solidFill>
                      <a:srgbClr val="000000"/>
                    </a:solidFill>
                  </a:rPr>
                  <a:t>refers </a:t>
                </a:r>
                <a:r>
                  <a:rPr lang="en-GB" sz="7200" dirty="0">
                    <a:solidFill>
                      <a:srgbClr val="000000"/>
                    </a:solidFill>
                  </a:rPr>
                  <a:t>to </a:t>
                </a:r>
                <a:r>
                  <a:rPr lang="en-GB" sz="7200" dirty="0" smtClean="0">
                    <a:solidFill>
                      <a:srgbClr val="000000"/>
                    </a:solidFill>
                  </a:rPr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7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7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sz="7200" dirty="0" smtClean="0">
                    <a:solidFill>
                      <a:srgbClr val="000000"/>
                    </a:solidFill>
                  </a:rPr>
                  <a:t> given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7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7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sz="72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GB" sz="7200" smtClean="0">
                    <a:solidFill>
                      <a:srgbClr val="000000"/>
                    </a:solidFill>
                  </a:rPr>
                  <a:t>X, and C</a:t>
                </a:r>
                <a:endParaRPr lang="en-GB" sz="7200" dirty="0" smtClean="0">
                  <a:solidFill>
                    <a:srgbClr val="000000"/>
                  </a:solidFill>
                </a:endParaRPr>
              </a:p>
              <a:p>
                <a:pPr>
                  <a:buFontTx/>
                  <a:buChar char="-"/>
                </a:pPr>
                <a:endParaRPr lang="en-GB" sz="7200" dirty="0">
                  <a:solidFill>
                    <a:srgbClr val="00000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GB" sz="7200" dirty="0" smtClean="0">
                    <a:solidFill>
                      <a:srgbClr val="000000"/>
                    </a:solidFill>
                  </a:rPr>
                  <a:t>The </a:t>
                </a:r>
                <a:r>
                  <a:rPr lang="en-GB" sz="7200" dirty="0">
                    <a:solidFill>
                      <a:srgbClr val="000000"/>
                    </a:solidFill>
                  </a:rPr>
                  <a:t>‘likelihood ratio’ is a useful measure as to how ‘probable’ one hypothesis is compared with another.</a:t>
                </a:r>
              </a:p>
              <a:p>
                <a:pPr>
                  <a:buFontTx/>
                  <a:buChar char="-"/>
                </a:pPr>
                <a:endParaRPr lang="en-GB" sz="7200" dirty="0">
                  <a:solidFill>
                    <a:srgbClr val="000000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GB" sz="7200" dirty="0">
                    <a:solidFill>
                      <a:srgbClr val="000000"/>
                    </a:solidFill>
                  </a:rPr>
                  <a:t>The ‘likelihood ratio’ penalises complicated hypotheses, thus embodying the sentiment of Occam’s </a:t>
                </a:r>
                <a:r>
                  <a:rPr lang="en-GB" sz="7200" dirty="0" smtClean="0">
                    <a:solidFill>
                      <a:srgbClr val="000000"/>
                    </a:solidFill>
                  </a:rPr>
                  <a:t>Razor</a:t>
                </a:r>
                <a:endParaRPr lang="en-GB" sz="7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20888"/>
                <a:ext cx="8075240" cy="4392488"/>
              </a:xfrm>
              <a:blipFill rotWithShape="1">
                <a:blip r:embed="rId2"/>
                <a:stretch>
                  <a:fillRect l="-604" t="-1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127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2060848"/>
            <a:ext cx="822960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300" dirty="0" smtClean="0">
                <a:solidFill>
                  <a:schemeClr val="accent1"/>
                </a:solidFill>
              </a:rPr>
              <a:t>‘Bayes Factor’/ ‘likelihood ratio’</a:t>
            </a:r>
            <a:endParaRPr lang="en-GB" sz="1300" dirty="0">
              <a:solidFill>
                <a:schemeClr val="accent1"/>
              </a:solidFill>
            </a:endParaRPr>
          </a:p>
          <a:p>
            <a:r>
              <a:rPr lang="en-GB" sz="1300" dirty="0">
                <a:solidFill>
                  <a:srgbClr val="000000"/>
                </a:solidFill>
              </a:rPr>
              <a:t>ET Jaynes (1979) Inference, Method and </a:t>
            </a:r>
            <a:r>
              <a:rPr lang="en-GB" sz="1300" dirty="0" smtClean="0">
                <a:solidFill>
                  <a:srgbClr val="000000"/>
                </a:solidFill>
              </a:rPr>
              <a:t>Decision: Towards a Bayesian </a:t>
            </a:r>
            <a:r>
              <a:rPr lang="en-GB" sz="1300" dirty="0" err="1" smtClean="0">
                <a:solidFill>
                  <a:srgbClr val="000000"/>
                </a:solidFill>
              </a:rPr>
              <a:t>Philosphy</a:t>
            </a:r>
            <a:r>
              <a:rPr lang="en-GB" sz="1300" dirty="0" smtClean="0">
                <a:solidFill>
                  <a:srgbClr val="000000"/>
                </a:solidFill>
              </a:rPr>
              <a:t> of Science by R </a:t>
            </a:r>
            <a:r>
              <a:rPr lang="en-GB" sz="1300" dirty="0" err="1" smtClean="0">
                <a:solidFill>
                  <a:srgbClr val="000000"/>
                </a:solidFill>
              </a:rPr>
              <a:t>Rosenkrantz</a:t>
            </a:r>
            <a:r>
              <a:rPr lang="en-GB" sz="1300" dirty="0" smtClean="0">
                <a:solidFill>
                  <a:srgbClr val="000000"/>
                </a:solidFill>
              </a:rPr>
              <a:t>: book review </a:t>
            </a:r>
            <a:r>
              <a:rPr lang="en-GB" sz="1300" i="1" dirty="0" smtClean="0">
                <a:solidFill>
                  <a:srgbClr val="000000"/>
                </a:solidFill>
              </a:rPr>
              <a:t>Jour. Amer. Stat. Assoc. </a:t>
            </a:r>
            <a:r>
              <a:rPr lang="en-GB" sz="1300" dirty="0" smtClean="0">
                <a:solidFill>
                  <a:srgbClr val="000000"/>
                </a:solidFill>
              </a:rPr>
              <a:t>74:740-741</a:t>
            </a:r>
            <a:endParaRPr lang="en-GB" sz="1300" dirty="0">
              <a:solidFill>
                <a:srgbClr val="000000"/>
              </a:solidFill>
            </a:endParaRPr>
          </a:p>
          <a:p>
            <a:r>
              <a:rPr lang="en-GB" sz="1300" dirty="0" smtClean="0">
                <a:solidFill>
                  <a:srgbClr val="000000"/>
                </a:solidFill>
              </a:rPr>
              <a:t>ET Jaynes (2003) </a:t>
            </a:r>
            <a:r>
              <a:rPr lang="en-GB" sz="1300" i="1" dirty="0" smtClean="0">
                <a:solidFill>
                  <a:srgbClr val="000000"/>
                </a:solidFill>
              </a:rPr>
              <a:t>Probability Theory: The Logic of Science. </a:t>
            </a:r>
            <a:r>
              <a:rPr lang="en-GB" sz="1300" dirty="0"/>
              <a:t>Cambridge University Press</a:t>
            </a:r>
            <a:r>
              <a:rPr lang="en-GB" sz="1300" dirty="0">
                <a:solidFill>
                  <a:srgbClr val="000000"/>
                </a:solidFill>
              </a:rPr>
              <a:t> </a:t>
            </a:r>
            <a:r>
              <a:rPr lang="en-GB" sz="1300" dirty="0" smtClean="0">
                <a:solidFill>
                  <a:srgbClr val="000000"/>
                </a:solidFill>
              </a:rPr>
              <a:t>(</a:t>
            </a:r>
            <a:r>
              <a:rPr lang="en-GB" sz="1300" dirty="0">
                <a:solidFill>
                  <a:srgbClr val="000000"/>
                </a:solidFill>
              </a:rPr>
              <a:t>Chapter </a:t>
            </a:r>
            <a:r>
              <a:rPr lang="en-GB" sz="1300" dirty="0" smtClean="0">
                <a:solidFill>
                  <a:srgbClr val="000000"/>
                </a:solidFill>
              </a:rPr>
              <a:t>4)</a:t>
            </a:r>
          </a:p>
          <a:p>
            <a:r>
              <a:rPr lang="en-GB" sz="1300" dirty="0" smtClean="0">
                <a:solidFill>
                  <a:srgbClr val="000000"/>
                </a:solidFill>
              </a:rPr>
              <a:t>MacKay </a:t>
            </a:r>
            <a:r>
              <a:rPr lang="en-GB" sz="1300" dirty="0">
                <a:solidFill>
                  <a:srgbClr val="000000"/>
                </a:solidFill>
              </a:rPr>
              <a:t>DJC (2003) </a:t>
            </a:r>
            <a:r>
              <a:rPr lang="en-GB" sz="1300" i="1" dirty="0"/>
              <a:t>Information Theory, Inference and Learning Algorithms. </a:t>
            </a:r>
            <a:r>
              <a:rPr lang="en-GB" sz="1300" dirty="0"/>
              <a:t>Cambridge University Press</a:t>
            </a:r>
            <a:r>
              <a:rPr lang="en-GB" sz="1300" dirty="0">
                <a:solidFill>
                  <a:srgbClr val="000000"/>
                </a:solidFill>
              </a:rPr>
              <a:t> (Chapter 28</a:t>
            </a:r>
            <a:r>
              <a:rPr lang="en-GB" sz="13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GB" altLang="en-US" sz="13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altLang="en-US" sz="1300" dirty="0" smtClean="0">
                <a:solidFill>
                  <a:schemeClr val="accent1"/>
                </a:solidFill>
              </a:rPr>
              <a:t>Discussion about the difficulties of testing whether parts or all of the brain is ‘Bayesian’</a:t>
            </a:r>
            <a:endParaRPr lang="en-GB" altLang="en-US" sz="1300" dirty="0">
              <a:solidFill>
                <a:schemeClr val="accent1"/>
              </a:solidFill>
            </a:endParaRPr>
          </a:p>
          <a:p>
            <a:r>
              <a:rPr lang="en-GB" sz="1300" dirty="0" smtClean="0"/>
              <a:t>Bowers JS, Davis </a:t>
            </a:r>
            <a:r>
              <a:rPr lang="en-GB" sz="1300" dirty="0"/>
              <a:t>CJ </a:t>
            </a:r>
            <a:r>
              <a:rPr lang="en-GB" sz="1300" dirty="0" smtClean="0"/>
              <a:t>(2012) Bayesian </a:t>
            </a:r>
            <a:r>
              <a:rPr lang="en-GB" sz="1300" dirty="0"/>
              <a:t>Just-So Stories in Psychology and </a:t>
            </a:r>
            <a:r>
              <a:rPr lang="en-GB" sz="1300" dirty="0" smtClean="0"/>
              <a:t>Neuroscience. </a:t>
            </a:r>
            <a:r>
              <a:rPr lang="en-GB" sz="1300" i="1" dirty="0"/>
              <a:t>Psychological </a:t>
            </a:r>
            <a:r>
              <a:rPr lang="en-GB" sz="1300" i="1" dirty="0" smtClean="0"/>
              <a:t>Bulletin</a:t>
            </a:r>
            <a:r>
              <a:rPr lang="en-GB" sz="1300" dirty="0" smtClean="0"/>
              <a:t> 138: 389–414</a:t>
            </a:r>
            <a:endParaRPr lang="en-GB" sz="1300" dirty="0"/>
          </a:p>
          <a:p>
            <a:r>
              <a:rPr lang="en-GB" sz="1300" dirty="0"/>
              <a:t>Griffiths TL, </a:t>
            </a:r>
            <a:r>
              <a:rPr lang="en-GB" sz="1300" dirty="0" err="1"/>
              <a:t>Chater</a:t>
            </a:r>
            <a:r>
              <a:rPr lang="en-GB" sz="1300" dirty="0"/>
              <a:t> N, Norris D, </a:t>
            </a:r>
            <a:r>
              <a:rPr lang="en-GB" sz="1300" dirty="0" err="1"/>
              <a:t>Pouget</a:t>
            </a:r>
            <a:r>
              <a:rPr lang="en-GB" sz="1300" dirty="0"/>
              <a:t> </a:t>
            </a:r>
            <a:r>
              <a:rPr lang="en-GB" sz="1300" dirty="0" smtClean="0"/>
              <a:t>A (</a:t>
            </a:r>
            <a:r>
              <a:rPr lang="en-GB" sz="1300" dirty="0"/>
              <a:t>2012</a:t>
            </a:r>
            <a:r>
              <a:rPr lang="en-GB" sz="1300" dirty="0" smtClean="0"/>
              <a:t>) How </a:t>
            </a:r>
            <a:r>
              <a:rPr lang="en-GB" sz="1300" dirty="0"/>
              <a:t>the Bayesians Got Their Beliefs (and What Those Beliefs Actually Are</a:t>
            </a:r>
            <a:r>
              <a:rPr lang="en-GB" sz="1300" dirty="0" smtClean="0"/>
              <a:t>): Comment </a:t>
            </a:r>
            <a:r>
              <a:rPr lang="en-GB" sz="1300" dirty="0"/>
              <a:t>on Bowers and Davis </a:t>
            </a:r>
            <a:r>
              <a:rPr lang="en-GB" sz="1300" i="1" dirty="0"/>
              <a:t>Psychological Bulletin</a:t>
            </a:r>
            <a:r>
              <a:rPr lang="en-GB" sz="1300" dirty="0"/>
              <a:t> </a:t>
            </a:r>
            <a:r>
              <a:rPr lang="en-GB" sz="1300" dirty="0" smtClean="0"/>
              <a:t>138:415–422</a:t>
            </a:r>
          </a:p>
          <a:p>
            <a:endParaRPr lang="en-GB" sz="1300" dirty="0"/>
          </a:p>
          <a:p>
            <a:pPr marL="0" indent="0">
              <a:buNone/>
            </a:pPr>
            <a:r>
              <a:rPr lang="en-GB" sz="1300" dirty="0" smtClean="0">
                <a:solidFill>
                  <a:schemeClr val="accent1"/>
                </a:solidFill>
              </a:rPr>
              <a:t>Discriminative </a:t>
            </a:r>
            <a:r>
              <a:rPr lang="en-GB" sz="1300" dirty="0" err="1" smtClean="0">
                <a:solidFill>
                  <a:schemeClr val="accent1"/>
                </a:solidFill>
              </a:rPr>
              <a:t>vs</a:t>
            </a:r>
            <a:r>
              <a:rPr lang="en-GB" sz="1300" dirty="0" smtClean="0">
                <a:solidFill>
                  <a:schemeClr val="accent1"/>
                </a:solidFill>
              </a:rPr>
              <a:t> Generalised models</a:t>
            </a:r>
          </a:p>
          <a:p>
            <a:r>
              <a:rPr lang="en-GB" sz="1300" dirty="0" smtClean="0"/>
              <a:t>Bishop CM (2007) </a:t>
            </a:r>
            <a:r>
              <a:rPr lang="en-GB" sz="1300" i="1" dirty="0" smtClean="0"/>
              <a:t>Pattern Recognition and </a:t>
            </a:r>
            <a:r>
              <a:rPr lang="en-GB" sz="1300" i="1" dirty="0"/>
              <a:t>M</a:t>
            </a:r>
            <a:r>
              <a:rPr lang="en-GB" sz="1300" i="1" dirty="0" smtClean="0"/>
              <a:t>achine Learning. </a:t>
            </a:r>
            <a:r>
              <a:rPr lang="en-GB" sz="1300" dirty="0" smtClean="0"/>
              <a:t>Springer (p. 43)</a:t>
            </a:r>
          </a:p>
          <a:p>
            <a:r>
              <a:rPr lang="en-GB" sz="1300" dirty="0" err="1" smtClean="0"/>
              <a:t>Jebara</a:t>
            </a:r>
            <a:r>
              <a:rPr lang="en-GB" sz="1300" dirty="0" smtClean="0"/>
              <a:t> T (2004) </a:t>
            </a:r>
            <a:r>
              <a:rPr lang="en-GB" sz="1300" i="1" dirty="0" smtClean="0"/>
              <a:t>Machine Learning: Discriminative and Generative. </a:t>
            </a:r>
            <a:r>
              <a:rPr lang="en-GB" sz="1300" dirty="0" smtClean="0"/>
              <a:t>Springer</a:t>
            </a:r>
            <a:endParaRPr lang="en-GB" sz="1300" i="1" dirty="0"/>
          </a:p>
          <a:p>
            <a:pPr marL="0" indent="0">
              <a:buNone/>
            </a:pPr>
            <a:endParaRPr lang="en-GB" sz="1300" dirty="0"/>
          </a:p>
          <a:p>
            <a:pPr marL="0" lvl="0" indent="0">
              <a:buNone/>
            </a:pPr>
            <a:r>
              <a:rPr lang="en-GB" sz="1300" i="1" dirty="0" smtClean="0"/>
              <a:t>Talk videos</a:t>
            </a:r>
          </a:p>
          <a:p>
            <a:pPr marL="0" indent="0">
              <a:buNone/>
            </a:pPr>
            <a:r>
              <a:rPr lang="en-GB" sz="1300" dirty="0" smtClean="0">
                <a:solidFill>
                  <a:schemeClr val="accent1"/>
                </a:solidFill>
              </a:rPr>
              <a:t>Discriminative </a:t>
            </a:r>
            <a:r>
              <a:rPr lang="en-GB" sz="1300" dirty="0" err="1">
                <a:solidFill>
                  <a:schemeClr val="accent1"/>
                </a:solidFill>
              </a:rPr>
              <a:t>vs</a:t>
            </a:r>
            <a:r>
              <a:rPr lang="en-GB" sz="1300" dirty="0">
                <a:solidFill>
                  <a:schemeClr val="accent1"/>
                </a:solidFill>
              </a:rPr>
              <a:t> Generalised models</a:t>
            </a:r>
          </a:p>
          <a:p>
            <a:r>
              <a:rPr lang="en-GB" sz="1300" dirty="0" smtClean="0"/>
              <a:t>Stanford course videos on </a:t>
            </a:r>
            <a:r>
              <a:rPr lang="en-GB" sz="1300" dirty="0"/>
              <a:t>Y</a:t>
            </a:r>
            <a:r>
              <a:rPr lang="en-GB" sz="1300" dirty="0" smtClean="0"/>
              <a:t>ouTube http</a:t>
            </a:r>
            <a:r>
              <a:rPr lang="en-GB" sz="1300" dirty="0"/>
              <a:t>://www.youtube.com/watch?v=</a:t>
            </a:r>
            <a:r>
              <a:rPr lang="en-GB" sz="1300" dirty="0" smtClean="0"/>
              <a:t>qCA1Dk_Ih_c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References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127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Areas we will try to cover today: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What </a:t>
            </a:r>
            <a:r>
              <a:rPr lang="en-GB" dirty="0"/>
              <a:t>is a probabilistic generative model?</a:t>
            </a:r>
          </a:p>
          <a:p>
            <a:pPr lvl="1"/>
            <a:r>
              <a:rPr lang="en-GB" dirty="0" smtClean="0"/>
              <a:t>What </a:t>
            </a:r>
            <a:r>
              <a:rPr lang="en-GB" dirty="0"/>
              <a:t>is “inference on a model”?</a:t>
            </a:r>
          </a:p>
          <a:p>
            <a:pPr lvl="1"/>
            <a:r>
              <a:rPr lang="en-GB" dirty="0" smtClean="0"/>
              <a:t>What </a:t>
            </a:r>
            <a:r>
              <a:rPr lang="en-GB" dirty="0"/>
              <a:t>is Bayesian inversion of a model?</a:t>
            </a:r>
          </a:p>
          <a:p>
            <a:pPr lvl="1"/>
            <a:r>
              <a:rPr lang="en-GB" dirty="0" smtClean="0"/>
              <a:t>What </a:t>
            </a:r>
            <a:r>
              <a:rPr lang="en-GB" dirty="0"/>
              <a:t>is the Bayesian Occam’s razor?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3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 smtClean="0"/>
              <a:t>-We have some data of the daily temperature and how many people went out-side that day </a:t>
            </a:r>
          </a:p>
          <a:p>
            <a:pPr marL="0" indent="0">
              <a:buNone/>
            </a:pPr>
            <a:r>
              <a:rPr lang="en-GB" sz="2600" dirty="0" smtClean="0"/>
              <a:t>	</a:t>
            </a:r>
          </a:p>
          <a:p>
            <a:pPr marL="0" indent="0" algn="r">
              <a:buNone/>
            </a:pPr>
            <a:r>
              <a:rPr lang="en-GB" sz="2600" dirty="0"/>
              <a:t>	</a:t>
            </a:r>
            <a:r>
              <a:rPr lang="en-GB" sz="2600" dirty="0" smtClean="0"/>
              <a:t>	-Given today’s temperature value, can we guess how many people might be outside?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-We </a:t>
            </a:r>
            <a:r>
              <a:rPr lang="en-GB" sz="2600" dirty="0"/>
              <a:t>have some data of </a:t>
            </a:r>
            <a:r>
              <a:rPr lang="en-GB" sz="2600" dirty="0" smtClean="0"/>
              <a:t>smells and what foods they come from. </a:t>
            </a:r>
            <a:r>
              <a:rPr lang="en-GB" sz="2600" dirty="0"/>
              <a:t>	</a:t>
            </a:r>
          </a:p>
          <a:p>
            <a:pPr marL="0" indent="0" algn="r">
              <a:buNone/>
            </a:pPr>
            <a:r>
              <a:rPr lang="en-GB" sz="2600" dirty="0"/>
              <a:t>		</a:t>
            </a:r>
            <a:r>
              <a:rPr lang="en-GB" sz="2600" dirty="0" smtClean="0"/>
              <a:t>-Smelling something in the kitchen, </a:t>
            </a:r>
            <a:r>
              <a:rPr lang="en-GB" sz="2600" dirty="0"/>
              <a:t>can we guess </a:t>
            </a:r>
            <a:r>
              <a:rPr lang="en-GB" sz="2600" dirty="0" smtClean="0"/>
              <a:t>what food is being cooked?</a:t>
            </a: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984775" cy="43558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27584" y="2708920"/>
            <a:ext cx="7488832" cy="280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9592" y="5805264"/>
            <a:ext cx="748883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52120" y="2132856"/>
            <a:ext cx="2088232" cy="783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27984" y="2276872"/>
            <a:ext cx="1224136" cy="4464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608" y="2204864"/>
            <a:ext cx="3456384" cy="3168352"/>
          </a:xfrm>
          <a:prstGeom prst="rect">
            <a:avLst/>
          </a:prstGeom>
          <a:solidFill>
            <a:schemeClr val="accent2">
              <a:lumMod val="20000"/>
              <a:lumOff val="80000"/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52120" y="2204864"/>
            <a:ext cx="2160240" cy="3168352"/>
          </a:xfrm>
          <a:prstGeom prst="rect">
            <a:avLst/>
          </a:prstGeom>
          <a:solidFill>
            <a:schemeClr val="accent2">
              <a:lumMod val="20000"/>
              <a:lumOff val="80000"/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5536" y="3212976"/>
            <a:ext cx="566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GB" sz="54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2360" y="3284984"/>
            <a:ext cx="566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GB" sz="54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9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15616" y="2204864"/>
            <a:ext cx="7272808" cy="2664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000" dirty="0" smtClean="0"/>
              <a:t>We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don’t know the true relationship as a function. i.e. ‘r(x)</a:t>
            </a:r>
            <a:r>
              <a:rPr lang="en-GB" altLang="en-US" sz="2000" dirty="0" smtClean="0"/>
              <a:t>’</a:t>
            </a: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r>
              <a:rPr lang="en-US" altLang="en-US" sz="2000" dirty="0" smtClean="0"/>
              <a:t>We could simply guess, but…</a:t>
            </a:r>
          </a:p>
          <a:p>
            <a:pPr marL="0" indent="0">
              <a:buNone/>
            </a:pPr>
            <a:r>
              <a:rPr lang="en-US" altLang="en-US" sz="2000" dirty="0" smtClean="0"/>
              <a:t>	a) the number of possible functions is infinite</a:t>
            </a:r>
          </a:p>
          <a:p>
            <a:pPr marL="0" indent="0">
              <a:buNone/>
            </a:pPr>
            <a:r>
              <a:rPr lang="en-US" altLang="en-US" sz="2000" dirty="0" smtClean="0"/>
              <a:t>	b) the data may be many to one making finding a well-		defined function impossible.</a:t>
            </a:r>
          </a:p>
        </p:txBody>
      </p:sp>
    </p:spTree>
    <p:extLst>
      <p:ext uri="{BB962C8B-B14F-4D97-AF65-F5344CB8AC3E}">
        <p14:creationId xmlns:p14="http://schemas.microsoft.com/office/powerpoint/2010/main" val="26786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probabilistic generative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altLang="en-US" dirty="0" smtClean="0"/>
                  <a:t>What about a procedure that can </a:t>
                </a:r>
                <a:r>
                  <a:rPr lang="en-US" altLang="en-US" i="1" dirty="0" smtClean="0"/>
                  <a:t>infer</a:t>
                </a:r>
                <a:r>
                  <a:rPr lang="en-US" altLang="en-US" dirty="0" smtClean="0"/>
                  <a:t> some sort of mapping probabilistically?</a:t>
                </a:r>
              </a:p>
              <a:p>
                <a:pPr marL="0" indent="0">
                  <a:buNone/>
                </a:pPr>
                <a:endParaRPr lang="en-GB" altLang="en-US" dirty="0" smtClean="0"/>
              </a:p>
              <a:p>
                <a:pPr marL="0" indent="0">
                  <a:buNone/>
                </a:pPr>
                <a:r>
                  <a:rPr lang="en-GB" altLang="en-US" dirty="0" smtClean="0"/>
                  <a:t>Let us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stands for a possible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dirty="0"/>
                  <a:t>.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If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we could approximate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a:rPr lang="en-GB" alt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acc>
                      <m:accPr>
                        <m:chr m:val="̂"/>
                        <m:ctrlP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  <m:r>
                      <a:rPr lang="en-GB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GB" alt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, accurately enough, we could just choose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/>
                  <a:t> with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the highest probability, and this would be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alt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altLang="en-US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pPr marL="0" indent="0">
                  <a:buNone/>
                </a:pPr>
                <a:endParaRPr lang="en-US" alt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alt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alt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alt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Approximating r(x) </a:t>
                </a:r>
                <a:r>
                  <a:rPr lang="en-GB" altLang="en-US" dirty="0" smtClean="0">
                    <a:solidFill>
                      <a:schemeClr val="tx1"/>
                    </a:solidFill>
                  </a:rPr>
                  <a:t>is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 thus a by-product of trying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alt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e>
                        <m:acc>
                          <m:accPr>
                            <m:chr m:val="̂"/>
                            <m:ctrlPr>
                              <a:rPr lang="en-GB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GB" alt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  <a:blipFill rotWithShape="1">
                <a:blip r:embed="rId3"/>
                <a:stretch>
                  <a:fillRect l="-296" t="-1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1835696" y="3789040"/>
            <a:ext cx="5040560" cy="1958449"/>
          </a:xfrm>
          <a:prstGeom prst="roundRect">
            <a:avLst>
              <a:gd name="adj" fmla="val 1352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1100" dirty="0" smtClean="0">
              <a:solidFill>
                <a:schemeClr val="tx1"/>
              </a:solidFill>
            </a:endParaRPr>
          </a:p>
          <a:p>
            <a:r>
              <a:rPr lang="en-US" altLang="en-US" sz="1100" i="1" dirty="0" smtClean="0">
                <a:solidFill>
                  <a:schemeClr val="tx1"/>
                </a:solidFill>
              </a:rPr>
              <a:t>For example:</a:t>
            </a:r>
          </a:p>
          <a:p>
            <a:endParaRPr lang="en-US" altLang="en-US" sz="1100" dirty="0" smtClean="0">
              <a:solidFill>
                <a:schemeClr val="tx1"/>
              </a:solidFill>
            </a:endParaRPr>
          </a:p>
          <a:p>
            <a:r>
              <a:rPr lang="en-US" altLang="en-US" sz="1100" dirty="0" smtClean="0">
                <a:solidFill>
                  <a:schemeClr val="tx1"/>
                </a:solidFill>
              </a:rPr>
              <a:t>We have some </a:t>
            </a:r>
            <a:r>
              <a:rPr lang="en-US" altLang="en-US" sz="1100" dirty="0" err="1" smtClean="0">
                <a:solidFill>
                  <a:schemeClr val="tx1"/>
                </a:solidFill>
              </a:rPr>
              <a:t>blood_result</a:t>
            </a:r>
            <a:r>
              <a:rPr lang="en-US" altLang="en-US" sz="1100" dirty="0" smtClean="0">
                <a:solidFill>
                  <a:schemeClr val="tx1"/>
                </a:solidFill>
              </a:rPr>
              <a:t>/infection pairs (X, C). </a:t>
            </a:r>
          </a:p>
          <a:p>
            <a:endParaRPr lang="en-US" altLang="en-US" sz="1100" dirty="0">
              <a:solidFill>
                <a:schemeClr val="tx1"/>
              </a:solidFill>
            </a:endParaRPr>
          </a:p>
          <a:p>
            <a:r>
              <a:rPr lang="en-US" altLang="en-US" sz="1100" dirty="0" smtClean="0">
                <a:solidFill>
                  <a:schemeClr val="tx1"/>
                </a:solidFill>
              </a:rPr>
              <a:t>Given </a:t>
            </a:r>
            <a:r>
              <a:rPr lang="en-US" altLang="en-US" sz="1100" dirty="0">
                <a:solidFill>
                  <a:schemeClr val="tx1"/>
                </a:solidFill>
              </a:rPr>
              <a:t>some blood results for a new </a:t>
            </a:r>
            <a:r>
              <a:rPr lang="en-US" altLang="en-US" sz="1100" dirty="0" smtClean="0">
                <a:solidFill>
                  <a:schemeClr val="tx1"/>
                </a:solidFill>
              </a:rPr>
              <a:t>patient</a:t>
            </a:r>
            <a:r>
              <a:rPr lang="en-US" altLang="en-US" sz="1100" dirty="0">
                <a:solidFill>
                  <a:schemeClr val="tx1"/>
                </a:solidFill>
              </a:rPr>
              <a:t> </a:t>
            </a:r>
            <a:r>
              <a:rPr lang="en-US" altLang="en-US" sz="1100" dirty="0" smtClean="0">
                <a:solidFill>
                  <a:schemeClr val="tx1"/>
                </a:solidFill>
              </a:rPr>
              <a:t>and X,C, </a:t>
            </a:r>
            <a:r>
              <a:rPr lang="en-US" altLang="en-US" sz="1100" dirty="0">
                <a:solidFill>
                  <a:schemeClr val="tx1"/>
                </a:solidFill>
              </a:rPr>
              <a:t>we would like probability of infection for this new patient, </a:t>
            </a:r>
            <a:r>
              <a:rPr lang="en-US" altLang="en-US" sz="1100" dirty="0" err="1">
                <a:solidFill>
                  <a:schemeClr val="tx1"/>
                </a:solidFill>
              </a:rPr>
              <a:t>ie</a:t>
            </a:r>
            <a:r>
              <a:rPr lang="en-US" altLang="en-US" sz="1100" dirty="0">
                <a:solidFill>
                  <a:schemeClr val="tx1"/>
                </a:solidFill>
              </a:rPr>
              <a:t>:</a:t>
            </a:r>
          </a:p>
          <a:p>
            <a:endParaRPr lang="en-US" altLang="en-US" sz="1100" dirty="0">
              <a:solidFill>
                <a:schemeClr val="tx1"/>
              </a:solidFill>
            </a:endParaRPr>
          </a:p>
          <a:p>
            <a:r>
              <a:rPr lang="en-US" altLang="en-US" sz="1100" dirty="0" smtClean="0">
                <a:solidFill>
                  <a:schemeClr val="tx1"/>
                </a:solidFill>
              </a:rPr>
              <a:t>p(</a:t>
            </a:r>
            <a:r>
              <a:rPr lang="en-US" altLang="en-US" sz="1100" dirty="0" err="1" smtClean="0">
                <a:solidFill>
                  <a:schemeClr val="tx1"/>
                </a:solidFill>
              </a:rPr>
              <a:t>infected|ann’s_blood_results</a:t>
            </a:r>
            <a:r>
              <a:rPr lang="en-US" altLang="en-US" sz="1100" dirty="0">
                <a:solidFill>
                  <a:schemeClr val="tx1"/>
                </a:solidFill>
              </a:rPr>
              <a:t>, </a:t>
            </a:r>
            <a:r>
              <a:rPr lang="en-US" altLang="en-US" sz="1100" dirty="0" smtClean="0">
                <a:solidFill>
                  <a:schemeClr val="tx1"/>
                </a:solidFill>
              </a:rPr>
              <a:t>X, C) </a:t>
            </a:r>
            <a:r>
              <a:rPr lang="en-US" altLang="en-US" sz="1100" dirty="0">
                <a:solidFill>
                  <a:schemeClr val="tx1"/>
                </a:solidFill>
              </a:rPr>
              <a:t>= 0.7 </a:t>
            </a:r>
          </a:p>
          <a:p>
            <a:r>
              <a:rPr lang="en-US" altLang="en-US" sz="1100" dirty="0" smtClean="0">
                <a:solidFill>
                  <a:schemeClr val="tx1"/>
                </a:solidFill>
              </a:rPr>
              <a:t>p(</a:t>
            </a:r>
            <a:r>
              <a:rPr lang="en-US" altLang="en-US" sz="1100" dirty="0" err="1" smtClean="0">
                <a:solidFill>
                  <a:schemeClr val="tx1"/>
                </a:solidFill>
              </a:rPr>
              <a:t>not_infected|ann’s_blood_results</a:t>
            </a:r>
            <a:r>
              <a:rPr lang="en-US" altLang="en-US" sz="1100" dirty="0" smtClean="0">
                <a:solidFill>
                  <a:schemeClr val="tx1"/>
                </a:solidFill>
              </a:rPr>
              <a:t>, </a:t>
            </a:r>
            <a:r>
              <a:rPr lang="en-US" altLang="en-US" sz="1100" dirty="0">
                <a:solidFill>
                  <a:schemeClr val="tx1"/>
                </a:solidFill>
              </a:rPr>
              <a:t>X, C</a:t>
            </a:r>
            <a:r>
              <a:rPr lang="en-US" altLang="en-US" sz="1100" dirty="0" smtClean="0">
                <a:solidFill>
                  <a:schemeClr val="tx1"/>
                </a:solidFill>
              </a:rPr>
              <a:t>) </a:t>
            </a:r>
            <a:r>
              <a:rPr lang="en-US" altLang="en-US" sz="1100" dirty="0">
                <a:solidFill>
                  <a:schemeClr val="tx1"/>
                </a:solidFill>
              </a:rPr>
              <a:t>= 0.3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5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755900" cy="825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15616" y="1988840"/>
            <a:ext cx="6840760" cy="0"/>
          </a:xfrm>
          <a:prstGeom prst="line">
            <a:avLst/>
          </a:prstGeom>
          <a:ln w="57150" cmpd="sng">
            <a:solidFill>
              <a:srgbClr val="614E4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33265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Reminder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altLang="en-US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sz="1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800" dirty="0" smtClean="0"/>
                  <a:t> = our possible values of c, in this case ‘0’ and ‘1’</a:t>
                </a:r>
              </a:p>
              <a:p>
                <a:endParaRPr lang="en-GB" sz="2800" dirty="0" smtClean="0"/>
              </a:p>
              <a:p>
                <a:r>
                  <a:rPr lang="en-GB" sz="2800" dirty="0" smtClean="0"/>
                  <a:t>‘x’ (on its own) = is our notation for all possible values of x</a:t>
                </a:r>
              </a:p>
              <a:p>
                <a:endParaRPr lang="en-GB" sz="2800" dirty="0" smtClean="0"/>
              </a:p>
              <a:p>
                <a:r>
                  <a:rPr lang="en-GB" sz="2800" dirty="0" smtClean="0"/>
                  <a:t>p(</a:t>
                </a:r>
                <a:r>
                  <a:rPr lang="en-GB" sz="2800" dirty="0" err="1" smtClean="0"/>
                  <a:t>i|j,m</a:t>
                </a:r>
                <a:r>
                  <a:rPr lang="en-GB" sz="2800" dirty="0" smtClean="0"/>
                  <a:t>) = the probability of </a:t>
                </a:r>
                <a:r>
                  <a:rPr lang="en-GB" sz="2800" dirty="0" err="1" smtClean="0"/>
                  <a:t>i</a:t>
                </a:r>
                <a:r>
                  <a:rPr lang="en-GB" sz="2800" dirty="0" smtClean="0"/>
                  <a:t> being true given j and m</a:t>
                </a: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latin typeface="Cambria Math"/>
                      </a:rPr>
                      <m:t>𝑡h𝑒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𝑛𝑒𝑤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GB" sz="28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GB" sz="2800" i="1">
                        <a:latin typeface="Cambria Math"/>
                      </a:rPr>
                      <m:t>=</m:t>
                    </m:r>
                    <m:r>
                      <a:rPr lang="en-GB" sz="2800" i="1">
                        <a:latin typeface="Cambria Math"/>
                      </a:rPr>
                      <m:t>𝑡h𝑒</m:t>
                    </m:r>
                    <m:r>
                      <a:rPr lang="en-GB" sz="2800" i="1">
                        <a:latin typeface="Cambria Math"/>
                      </a:rPr>
                      <m:t> </m:t>
                    </m:r>
                    <m:r>
                      <a:rPr lang="en-GB" sz="2800" i="1">
                        <a:latin typeface="Cambria Math"/>
                      </a:rPr>
                      <m:t>𝑛𝑒𝑤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𝑐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𝑤𝑒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𝑛𝑒𝑒𝑑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𝑡𝑜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𝑚𝑎𝑘𝑒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𝑏𝑒𝑠𝑡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𝑔𝑢𝑒𝑠𝑠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𝑎𝑡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4464496"/>
              </a:xfrm>
              <a:blipFill rotWithShape="1">
                <a:blip r:embed="rId3"/>
                <a:stretch>
                  <a:fillRect l="-1333" t="-2186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4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3700</Words>
  <Application>Microsoft Office PowerPoint</Application>
  <PresentationFormat>On-screen Show (4:3)</PresentationFormat>
  <Paragraphs>473</Paragraphs>
  <Slides>37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Bayesian Interest Group Session Two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at03</dc:creator>
  <cp:lastModifiedBy>at03</cp:lastModifiedBy>
  <cp:revision>237</cp:revision>
  <dcterms:created xsi:type="dcterms:W3CDTF">2013-09-27T15:17:03Z</dcterms:created>
  <dcterms:modified xsi:type="dcterms:W3CDTF">2013-10-08T09:11:14Z</dcterms:modified>
</cp:coreProperties>
</file>